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0" r:id="rId3"/>
    <p:sldMasterId id="2147483705" r:id="rId4"/>
  </p:sldMasterIdLst>
  <p:notesMasterIdLst>
    <p:notesMasterId r:id="rId49"/>
  </p:notesMasterIdLst>
  <p:sldIdLst>
    <p:sldId id="652" r:id="rId5"/>
    <p:sldId id="4431" r:id="rId6"/>
    <p:sldId id="4433" r:id="rId7"/>
    <p:sldId id="4350" r:id="rId8"/>
    <p:sldId id="3367" r:id="rId9"/>
    <p:sldId id="4434" r:id="rId10"/>
    <p:sldId id="4495" r:id="rId11"/>
    <p:sldId id="4321" r:id="rId12"/>
    <p:sldId id="4496" r:id="rId13"/>
    <p:sldId id="4497" r:id="rId14"/>
    <p:sldId id="4500" r:id="rId15"/>
    <p:sldId id="4501" r:id="rId16"/>
    <p:sldId id="4483" r:id="rId17"/>
    <p:sldId id="1238" r:id="rId18"/>
    <p:sldId id="4421" r:id="rId19"/>
    <p:sldId id="4523" r:id="rId20"/>
    <p:sldId id="4513" r:id="rId21"/>
    <p:sldId id="4440" r:id="rId22"/>
    <p:sldId id="4512" r:id="rId23"/>
    <p:sldId id="4524" r:id="rId24"/>
    <p:sldId id="397" r:id="rId25"/>
    <p:sldId id="4371" r:id="rId26"/>
    <p:sldId id="4395" r:id="rId27"/>
    <p:sldId id="4525" r:id="rId28"/>
    <p:sldId id="4519" r:id="rId29"/>
    <p:sldId id="4520" r:id="rId30"/>
    <p:sldId id="4518" r:id="rId31"/>
    <p:sldId id="4485" r:id="rId32"/>
    <p:sldId id="4484" r:id="rId33"/>
    <p:sldId id="4522" r:id="rId34"/>
    <p:sldId id="4508" r:id="rId35"/>
    <p:sldId id="4514" r:id="rId36"/>
    <p:sldId id="4428" r:id="rId37"/>
    <p:sldId id="1130" r:id="rId38"/>
    <p:sldId id="4396" r:id="rId39"/>
    <p:sldId id="4526" r:id="rId40"/>
    <p:sldId id="1136" r:id="rId41"/>
    <p:sldId id="1142" r:id="rId42"/>
    <p:sldId id="1189" r:id="rId43"/>
    <p:sldId id="4527" r:id="rId44"/>
    <p:sldId id="4515" r:id="rId45"/>
    <p:sldId id="4517" r:id="rId46"/>
    <p:sldId id="4528" r:id="rId47"/>
    <p:sldId id="553"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C00000"/>
    <a:srgbClr val="DA6B6B"/>
    <a:srgbClr val="E31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4951" autoAdjust="0"/>
  </p:normalViewPr>
  <p:slideViewPr>
    <p:cSldViewPr snapToGrid="0">
      <p:cViewPr varScale="1">
        <p:scale>
          <a:sx n="82" d="100"/>
          <a:sy n="82" d="100"/>
        </p:scale>
        <p:origin x="27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3" Type="http://schemas.openxmlformats.org/officeDocument/2006/relationships/slideMaster" Target="slideMasters/slideMaster3.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presProps" Target="pres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2" Type="http://schemas.openxmlformats.org/officeDocument/2006/relationships/slideMaster" Target="slideMasters/slideMaster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slide" Target="slides/slide37.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notesMaster" Target="notesMasters/notesMaster1.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theme" Target="theme/theme1.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8" Type="http://schemas.openxmlformats.org/officeDocument/2006/relationships/slide" Target="slides/slide4.xml" /><Relationship Id="rId51" Type="http://schemas.openxmlformats.org/officeDocument/2006/relationships/viewProps" Target="viewProps.xml" /></Relationships>
</file>

<file path=ppt/diagrams/_rels/data1.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svg" /><Relationship Id="rId1" Type="http://schemas.openxmlformats.org/officeDocument/2006/relationships/image" Target="../media/image11.png" /><Relationship Id="rId6" Type="http://schemas.openxmlformats.org/officeDocument/2006/relationships/image" Target="../media/image16.svg" /><Relationship Id="rId5" Type="http://schemas.openxmlformats.org/officeDocument/2006/relationships/image" Target="../media/image15.png" /><Relationship Id="rId4" Type="http://schemas.openxmlformats.org/officeDocument/2006/relationships/image" Target="../media/image14.svg" /></Relationships>
</file>

<file path=ppt/diagrams/_rels/data18.xml.rels><?xml version="1.0" encoding="UTF-8" standalone="yes"?>
<Relationships xmlns="http://schemas.openxmlformats.org/package/2006/relationships"><Relationship Id="rId3" Type="http://schemas.openxmlformats.org/officeDocument/2006/relationships/image" Target="../media/image62.png" /><Relationship Id="rId2" Type="http://schemas.openxmlformats.org/officeDocument/2006/relationships/image" Target="../media/image61.svg" /><Relationship Id="rId1" Type="http://schemas.openxmlformats.org/officeDocument/2006/relationships/image" Target="../media/image60.png" /><Relationship Id="rId6" Type="http://schemas.openxmlformats.org/officeDocument/2006/relationships/image" Target="../media/image65.svg" /><Relationship Id="rId5" Type="http://schemas.openxmlformats.org/officeDocument/2006/relationships/image" Target="../media/image64.png" /><Relationship Id="rId4" Type="http://schemas.openxmlformats.org/officeDocument/2006/relationships/image" Target="../media/image63.svg" /></Relationships>
</file>

<file path=ppt/diagrams/_rels/data19.xml.rels><?xml version="1.0" encoding="UTF-8" standalone="yes"?>
<Relationships xmlns="http://schemas.openxmlformats.org/package/2006/relationships"><Relationship Id="rId3" Type="http://schemas.openxmlformats.org/officeDocument/2006/relationships/image" Target="../media/image68.png" /><Relationship Id="rId2" Type="http://schemas.openxmlformats.org/officeDocument/2006/relationships/image" Target="../media/image67.svg" /><Relationship Id="rId1" Type="http://schemas.openxmlformats.org/officeDocument/2006/relationships/image" Target="../media/image66.png" /><Relationship Id="rId6" Type="http://schemas.openxmlformats.org/officeDocument/2006/relationships/image" Target="../media/image71.svg" /><Relationship Id="rId5" Type="http://schemas.openxmlformats.org/officeDocument/2006/relationships/image" Target="../media/image70.png" /><Relationship Id="rId4" Type="http://schemas.openxmlformats.org/officeDocument/2006/relationships/image" Target="../media/image69.svg" /></Relationships>
</file>

<file path=ppt/diagrams/_rels/data2.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svg" /><Relationship Id="rId1" Type="http://schemas.openxmlformats.org/officeDocument/2006/relationships/image" Target="../media/image17.png" /><Relationship Id="rId6" Type="http://schemas.openxmlformats.org/officeDocument/2006/relationships/image" Target="../media/image22.svg" /><Relationship Id="rId5" Type="http://schemas.openxmlformats.org/officeDocument/2006/relationships/image" Target="../media/image21.png" /><Relationship Id="rId4" Type="http://schemas.openxmlformats.org/officeDocument/2006/relationships/image" Target="../media/image20.svg" /></Relationships>
</file>

<file path=ppt/diagrams/_rels/data3.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svg" /><Relationship Id="rId1" Type="http://schemas.openxmlformats.org/officeDocument/2006/relationships/image" Target="../media/image11.png" /><Relationship Id="rId6" Type="http://schemas.openxmlformats.org/officeDocument/2006/relationships/image" Target="../media/image16.svg" /><Relationship Id="rId5" Type="http://schemas.openxmlformats.org/officeDocument/2006/relationships/image" Target="../media/image15.png" /><Relationship Id="rId4" Type="http://schemas.openxmlformats.org/officeDocument/2006/relationships/image" Target="../media/image14.svg" /></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svg" /><Relationship Id="rId1" Type="http://schemas.openxmlformats.org/officeDocument/2006/relationships/image" Target="../media/image11.png" /><Relationship Id="rId6" Type="http://schemas.openxmlformats.org/officeDocument/2006/relationships/image" Target="../media/image16.svg" /><Relationship Id="rId5" Type="http://schemas.openxmlformats.org/officeDocument/2006/relationships/image" Target="../media/image15.png" /><Relationship Id="rId4" Type="http://schemas.openxmlformats.org/officeDocument/2006/relationships/image" Target="../media/image14.svg" /></Relationships>
</file>

<file path=ppt/diagrams/_rels/drawing18.xml.rels><?xml version="1.0" encoding="UTF-8" standalone="yes"?>
<Relationships xmlns="http://schemas.openxmlformats.org/package/2006/relationships"><Relationship Id="rId3" Type="http://schemas.openxmlformats.org/officeDocument/2006/relationships/image" Target="../media/image62.png" /><Relationship Id="rId2" Type="http://schemas.openxmlformats.org/officeDocument/2006/relationships/image" Target="../media/image61.svg" /><Relationship Id="rId1" Type="http://schemas.openxmlformats.org/officeDocument/2006/relationships/image" Target="../media/image60.png" /><Relationship Id="rId6" Type="http://schemas.openxmlformats.org/officeDocument/2006/relationships/image" Target="../media/image65.svg" /><Relationship Id="rId5" Type="http://schemas.openxmlformats.org/officeDocument/2006/relationships/image" Target="../media/image64.png" /><Relationship Id="rId4" Type="http://schemas.openxmlformats.org/officeDocument/2006/relationships/image" Target="../media/image63.svg" /></Relationships>
</file>

<file path=ppt/diagrams/_rels/drawing19.xml.rels><?xml version="1.0" encoding="UTF-8" standalone="yes"?>
<Relationships xmlns="http://schemas.openxmlformats.org/package/2006/relationships"><Relationship Id="rId3" Type="http://schemas.openxmlformats.org/officeDocument/2006/relationships/image" Target="../media/image68.png" /><Relationship Id="rId2" Type="http://schemas.openxmlformats.org/officeDocument/2006/relationships/image" Target="../media/image67.svg" /><Relationship Id="rId1" Type="http://schemas.openxmlformats.org/officeDocument/2006/relationships/image" Target="../media/image66.png" /><Relationship Id="rId6" Type="http://schemas.openxmlformats.org/officeDocument/2006/relationships/image" Target="../media/image71.svg" /><Relationship Id="rId5" Type="http://schemas.openxmlformats.org/officeDocument/2006/relationships/image" Target="../media/image70.png" /><Relationship Id="rId4" Type="http://schemas.openxmlformats.org/officeDocument/2006/relationships/image" Target="../media/image69.svg" /></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svg" /><Relationship Id="rId1" Type="http://schemas.openxmlformats.org/officeDocument/2006/relationships/image" Target="../media/image17.png" /><Relationship Id="rId6" Type="http://schemas.openxmlformats.org/officeDocument/2006/relationships/image" Target="../media/image22.svg" /><Relationship Id="rId5" Type="http://schemas.openxmlformats.org/officeDocument/2006/relationships/image" Target="../media/image21.png" /><Relationship Id="rId4" Type="http://schemas.openxmlformats.org/officeDocument/2006/relationships/image" Target="../media/image20.svg" /></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svg" /><Relationship Id="rId1" Type="http://schemas.openxmlformats.org/officeDocument/2006/relationships/image" Target="../media/image11.png" /><Relationship Id="rId6" Type="http://schemas.openxmlformats.org/officeDocument/2006/relationships/image" Target="../media/image16.svg" /><Relationship Id="rId5" Type="http://schemas.openxmlformats.org/officeDocument/2006/relationships/image" Target="../media/image15.png" /><Relationship Id="rId4" Type="http://schemas.openxmlformats.org/officeDocument/2006/relationships/image" Target="../media/image14.svg" /></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62B63-74EB-495F-A90F-77E7A556A9CA}" type="doc">
      <dgm:prSet loTypeId="urn:microsoft.com/office/officeart/2005/8/layout/vList4" loCatId="list" qsTypeId="urn:microsoft.com/office/officeart/2005/8/quickstyle/simple4" qsCatId="simple" csTypeId="urn:microsoft.com/office/officeart/2005/8/colors/accent2_2" csCatId="accent2" phldr="1"/>
      <dgm:spPr/>
      <dgm:t>
        <a:bodyPr/>
        <a:lstStyle/>
        <a:p>
          <a:endParaRPr lang="en-IN"/>
        </a:p>
      </dgm:t>
    </dgm:pt>
    <dgm:pt modelId="{72577570-E8BB-4A3A-8B2E-2FE0E7BF1FFB}">
      <dgm:prSet phldrT="[Text]" custT="1"/>
      <dgm:spPr>
        <a:solidFill>
          <a:srgbClr val="E31E24"/>
        </a:solidFill>
      </dgm:spPr>
      <dgm:t>
        <a:bodyPr anchor="ctr"/>
        <a:lstStyle/>
        <a:p>
          <a:r>
            <a:rPr lang="en-IN" sz="1400" b="1" i="1" dirty="0"/>
            <a:t>Tax Issues</a:t>
          </a:r>
          <a:endParaRPr lang="en-IN" sz="1400" dirty="0"/>
        </a:p>
      </dgm:t>
    </dgm:pt>
    <dgm:pt modelId="{06E25290-873C-484F-B8F9-027E3A1A93F6}" type="parTrans" cxnId="{4AF62BC6-0ADA-4CB2-A897-D0CEA7E8BF80}">
      <dgm:prSet/>
      <dgm:spPr/>
      <dgm:t>
        <a:bodyPr/>
        <a:lstStyle/>
        <a:p>
          <a:endParaRPr lang="en-IN"/>
        </a:p>
      </dgm:t>
    </dgm:pt>
    <dgm:pt modelId="{8AB89742-3B3D-440C-820E-A272BF6E3D33}" type="sibTrans" cxnId="{4AF62BC6-0ADA-4CB2-A897-D0CEA7E8BF80}">
      <dgm:prSet/>
      <dgm:spPr/>
      <dgm:t>
        <a:bodyPr/>
        <a:lstStyle/>
        <a:p>
          <a:endParaRPr lang="en-IN"/>
        </a:p>
      </dgm:t>
    </dgm:pt>
    <dgm:pt modelId="{CACF8877-7FBD-4CD6-B9DD-4D817BD24CA0}">
      <dgm:prSet phldrT="[Text]"/>
      <dgm:spPr>
        <a:solidFill>
          <a:srgbClr val="E31E24"/>
        </a:solidFill>
      </dgm:spPr>
      <dgm:t>
        <a:bodyPr anchor="ctr"/>
        <a:lstStyle/>
        <a:p>
          <a:pPr>
            <a:buFont typeface="Arial" panose="020B0604020202020204" pitchFamily="34" charset="0"/>
            <a:buChar char="•"/>
          </a:pPr>
          <a:r>
            <a:rPr lang="en-US" sz="1000" dirty="0">
              <a:latin typeface="+mn-lt"/>
            </a:rPr>
            <a:t>Compliance with prescribed conditions for tax neutrality</a:t>
          </a:r>
          <a:endParaRPr lang="en-IN" sz="1000" dirty="0"/>
        </a:p>
      </dgm:t>
    </dgm:pt>
    <dgm:pt modelId="{34CEF6D2-7A28-435A-960C-1D72E0425A7C}" type="parTrans" cxnId="{68A8E6E8-D487-4DBD-95BA-260948FA5303}">
      <dgm:prSet/>
      <dgm:spPr/>
      <dgm:t>
        <a:bodyPr/>
        <a:lstStyle/>
        <a:p>
          <a:endParaRPr lang="en-IN"/>
        </a:p>
      </dgm:t>
    </dgm:pt>
    <dgm:pt modelId="{438A505A-C51B-4187-B0A7-D7A5480AF557}" type="sibTrans" cxnId="{68A8E6E8-D487-4DBD-95BA-260948FA5303}">
      <dgm:prSet/>
      <dgm:spPr/>
      <dgm:t>
        <a:bodyPr/>
        <a:lstStyle/>
        <a:p>
          <a:endParaRPr lang="en-IN"/>
        </a:p>
      </dgm:t>
    </dgm:pt>
    <dgm:pt modelId="{C0E0C3EE-D6AE-4093-A419-179CE5078417}">
      <dgm:prSet phldrT="[Text]" custT="1"/>
      <dgm:spPr>
        <a:gradFill flip="none" rotWithShape="0">
          <a:gsLst>
            <a:gs pos="0">
              <a:srgbClr val="898989">
                <a:shade val="30000"/>
                <a:satMod val="115000"/>
              </a:srgbClr>
            </a:gs>
            <a:gs pos="50000">
              <a:srgbClr val="898989">
                <a:shade val="67500"/>
                <a:satMod val="115000"/>
              </a:srgbClr>
            </a:gs>
            <a:gs pos="100000">
              <a:srgbClr val="898989">
                <a:shade val="100000"/>
                <a:satMod val="115000"/>
              </a:srgbClr>
            </a:gs>
          </a:gsLst>
          <a:lin ang="16200000" scaled="1"/>
          <a:tileRect/>
        </a:gradFill>
      </dgm:spPr>
      <dgm:t>
        <a:bodyPr anchor="ctr"/>
        <a:lstStyle/>
        <a:p>
          <a:r>
            <a:rPr lang="en-IN" sz="1400" b="1" i="1" dirty="0"/>
            <a:t>Integration Management</a:t>
          </a:r>
          <a:endParaRPr lang="en-IN" sz="1400" dirty="0"/>
        </a:p>
      </dgm:t>
    </dgm:pt>
    <dgm:pt modelId="{0B86F735-D480-4CFD-A4E3-DF9876A67BF2}" type="parTrans" cxnId="{02462311-D90A-4CF9-B539-A37569B6C4A4}">
      <dgm:prSet/>
      <dgm:spPr/>
      <dgm:t>
        <a:bodyPr/>
        <a:lstStyle/>
        <a:p>
          <a:endParaRPr lang="en-IN"/>
        </a:p>
      </dgm:t>
    </dgm:pt>
    <dgm:pt modelId="{3D6A32B2-961A-448C-9A91-5B257C901292}" type="sibTrans" cxnId="{02462311-D90A-4CF9-B539-A37569B6C4A4}">
      <dgm:prSet/>
      <dgm:spPr/>
      <dgm:t>
        <a:bodyPr/>
        <a:lstStyle/>
        <a:p>
          <a:endParaRPr lang="en-IN"/>
        </a:p>
      </dgm:t>
    </dgm:pt>
    <dgm:pt modelId="{24CEEFAE-506D-4CB3-88FD-C37957A54317}">
      <dgm:prSet phldrT="[Text]"/>
      <dgm:spPr>
        <a:gradFill flip="none" rotWithShape="0">
          <a:gsLst>
            <a:gs pos="0">
              <a:srgbClr val="898989">
                <a:shade val="30000"/>
                <a:satMod val="115000"/>
              </a:srgbClr>
            </a:gs>
            <a:gs pos="50000">
              <a:srgbClr val="898989">
                <a:shade val="67500"/>
                <a:satMod val="115000"/>
              </a:srgbClr>
            </a:gs>
            <a:gs pos="100000">
              <a:srgbClr val="898989">
                <a:shade val="100000"/>
                <a:satMod val="115000"/>
              </a:srgbClr>
            </a:gs>
          </a:gsLst>
          <a:lin ang="16200000" scaled="1"/>
          <a:tileRect/>
        </a:gradFill>
      </dgm:spPr>
      <dgm:t>
        <a:bodyPr anchor="ctr"/>
        <a:lstStyle/>
        <a:p>
          <a:pPr>
            <a:buFont typeface="Arial" panose="020B0604020202020204" pitchFamily="34" charset="0"/>
            <a:buChar char="•"/>
          </a:pPr>
          <a:r>
            <a:rPr lang="en-US" sz="1000" dirty="0">
              <a:latin typeface="+mn-lt"/>
            </a:rPr>
            <a:t>Transfer of licenses and people </a:t>
          </a:r>
          <a:endParaRPr lang="en-IN" sz="1000" dirty="0"/>
        </a:p>
      </dgm:t>
    </dgm:pt>
    <dgm:pt modelId="{64FD2D51-EEBD-40CD-8DAE-540F60096D84}" type="parTrans" cxnId="{DB94A782-EC11-4433-91CF-712867DFAAF2}">
      <dgm:prSet/>
      <dgm:spPr/>
      <dgm:t>
        <a:bodyPr/>
        <a:lstStyle/>
        <a:p>
          <a:endParaRPr lang="en-IN"/>
        </a:p>
      </dgm:t>
    </dgm:pt>
    <dgm:pt modelId="{83B4DEBF-2C39-458A-A0ED-35B7F4AFAE51}" type="sibTrans" cxnId="{DB94A782-EC11-4433-91CF-712867DFAAF2}">
      <dgm:prSet/>
      <dgm:spPr/>
      <dgm:t>
        <a:bodyPr/>
        <a:lstStyle/>
        <a:p>
          <a:endParaRPr lang="en-IN"/>
        </a:p>
      </dgm:t>
    </dgm:pt>
    <dgm:pt modelId="{1C68698A-E97F-47CF-85E5-B1CC095E4247}">
      <dgm:prSet phldrT="[Text]" custT="1"/>
      <dgm:spPr>
        <a:solidFill>
          <a:srgbClr val="E31E24"/>
        </a:solidFill>
      </dgm:spPr>
      <dgm:t>
        <a:bodyPr anchor="ctr"/>
        <a:lstStyle/>
        <a:p>
          <a:r>
            <a:rPr lang="en-IN" sz="1400" b="1" i="1" dirty="0"/>
            <a:t>Valuation Considerations</a:t>
          </a:r>
          <a:endParaRPr lang="en-IN" sz="1400" dirty="0"/>
        </a:p>
      </dgm:t>
    </dgm:pt>
    <dgm:pt modelId="{3254BD57-3163-4FF4-928C-D5918F596CDB}" type="parTrans" cxnId="{4F3F49E5-F89A-4C12-829E-1341485978CB}">
      <dgm:prSet/>
      <dgm:spPr/>
      <dgm:t>
        <a:bodyPr/>
        <a:lstStyle/>
        <a:p>
          <a:endParaRPr lang="en-IN"/>
        </a:p>
      </dgm:t>
    </dgm:pt>
    <dgm:pt modelId="{2F80A28B-6645-4233-8AAE-25D47699E9E4}" type="sibTrans" cxnId="{4F3F49E5-F89A-4C12-829E-1341485978CB}">
      <dgm:prSet/>
      <dgm:spPr/>
      <dgm:t>
        <a:bodyPr/>
        <a:lstStyle/>
        <a:p>
          <a:endParaRPr lang="en-IN"/>
        </a:p>
      </dgm:t>
    </dgm:pt>
    <dgm:pt modelId="{EDBD021F-8A46-4134-9095-9550AB0119AA}">
      <dgm:prSet phldrT="[Text]"/>
      <dgm:spPr>
        <a:solidFill>
          <a:srgbClr val="E31E24"/>
        </a:solidFill>
      </dgm:spPr>
      <dgm:t>
        <a:bodyPr anchor="ctr"/>
        <a:lstStyle/>
        <a:p>
          <a:pPr>
            <a:buFont typeface="Arial" panose="020B0604020202020204" pitchFamily="34" charset="0"/>
            <a:buChar char="•"/>
          </a:pPr>
          <a:r>
            <a:rPr lang="en-US" sz="1000" dirty="0">
              <a:latin typeface="+mn-lt"/>
            </a:rPr>
            <a:t>How to deal with valuation mismatches ?</a:t>
          </a:r>
          <a:endParaRPr lang="en-IN" sz="1000" dirty="0"/>
        </a:p>
      </dgm:t>
    </dgm:pt>
    <dgm:pt modelId="{FE80BE1A-C50B-48FF-A53E-D9AFD80DB54E}" type="parTrans" cxnId="{93600C83-5226-4DD7-9D6D-324A2D37CEF0}">
      <dgm:prSet/>
      <dgm:spPr/>
      <dgm:t>
        <a:bodyPr/>
        <a:lstStyle/>
        <a:p>
          <a:endParaRPr lang="en-IN"/>
        </a:p>
      </dgm:t>
    </dgm:pt>
    <dgm:pt modelId="{E17EB810-D2B5-43E0-B1E5-9393DBB6CA06}" type="sibTrans" cxnId="{93600C83-5226-4DD7-9D6D-324A2D37CEF0}">
      <dgm:prSet/>
      <dgm:spPr/>
      <dgm:t>
        <a:bodyPr/>
        <a:lstStyle/>
        <a:p>
          <a:endParaRPr lang="en-IN"/>
        </a:p>
      </dgm:t>
    </dgm:pt>
    <dgm:pt modelId="{BB69FB54-2FC9-4D10-9365-DAB8716E05E6}">
      <dgm:prSet/>
      <dgm:spPr>
        <a:solidFill>
          <a:srgbClr val="E31E24"/>
        </a:solidFill>
      </dgm:spPr>
      <dgm:t>
        <a:bodyPr anchor="ctr"/>
        <a:lstStyle/>
        <a:p>
          <a:r>
            <a:rPr lang="en-US" sz="1000" dirty="0">
              <a:latin typeface="+mn-lt"/>
            </a:rPr>
            <a:t>Interpretative variances of the law – Applicability of 56 (2) (x) for primary issuance of shares </a:t>
          </a:r>
        </a:p>
      </dgm:t>
    </dgm:pt>
    <dgm:pt modelId="{BA786992-F69B-45E4-94FE-0EFFC6619549}" type="parTrans" cxnId="{30281A3E-5E7C-4120-8B7B-7259590AC9BF}">
      <dgm:prSet/>
      <dgm:spPr/>
      <dgm:t>
        <a:bodyPr/>
        <a:lstStyle/>
        <a:p>
          <a:endParaRPr lang="en-IN"/>
        </a:p>
      </dgm:t>
    </dgm:pt>
    <dgm:pt modelId="{2F5BD232-E458-4B5F-94EB-A2E8CE61CB57}" type="sibTrans" cxnId="{30281A3E-5E7C-4120-8B7B-7259590AC9BF}">
      <dgm:prSet/>
      <dgm:spPr/>
      <dgm:t>
        <a:bodyPr/>
        <a:lstStyle/>
        <a:p>
          <a:endParaRPr lang="en-IN"/>
        </a:p>
      </dgm:t>
    </dgm:pt>
    <dgm:pt modelId="{9568D939-3BE8-47F0-8780-34FC95871876}">
      <dgm:prSet/>
      <dgm:spPr>
        <a:solidFill>
          <a:srgbClr val="E31E24"/>
        </a:solidFill>
      </dgm:spPr>
      <dgm:t>
        <a:bodyPr anchor="ctr"/>
        <a:lstStyle/>
        <a:p>
          <a:r>
            <a:rPr lang="en-US" sz="1000" dirty="0">
              <a:latin typeface="+mn-lt"/>
            </a:rPr>
            <a:t>Applicability of GAAR for proposed restructuring</a:t>
          </a:r>
        </a:p>
      </dgm:t>
    </dgm:pt>
    <dgm:pt modelId="{AD75450E-0939-461F-BC93-45F285BD6FF9}" type="parTrans" cxnId="{DAD6864D-B564-415C-BE2E-D6D145187B17}">
      <dgm:prSet/>
      <dgm:spPr/>
      <dgm:t>
        <a:bodyPr/>
        <a:lstStyle/>
        <a:p>
          <a:endParaRPr lang="en-IN"/>
        </a:p>
      </dgm:t>
    </dgm:pt>
    <dgm:pt modelId="{FCDCF989-9CA0-4AC9-B65F-32ECF09C379B}" type="sibTrans" cxnId="{DAD6864D-B564-415C-BE2E-D6D145187B17}">
      <dgm:prSet/>
      <dgm:spPr/>
      <dgm:t>
        <a:bodyPr/>
        <a:lstStyle/>
        <a:p>
          <a:endParaRPr lang="en-IN"/>
        </a:p>
      </dgm:t>
    </dgm:pt>
    <dgm:pt modelId="{8E5BAD6A-F720-4062-9DAB-CCB183DFD4BB}">
      <dgm:prSet/>
      <dgm:spPr>
        <a:gradFill flip="none" rotWithShape="0">
          <a:gsLst>
            <a:gs pos="0">
              <a:srgbClr val="898989">
                <a:shade val="30000"/>
                <a:satMod val="115000"/>
              </a:srgbClr>
            </a:gs>
            <a:gs pos="50000">
              <a:srgbClr val="898989">
                <a:shade val="67500"/>
                <a:satMod val="115000"/>
              </a:srgbClr>
            </a:gs>
            <a:gs pos="100000">
              <a:srgbClr val="898989">
                <a:shade val="100000"/>
                <a:satMod val="115000"/>
              </a:srgbClr>
            </a:gs>
          </a:gsLst>
          <a:lin ang="16200000" scaled="1"/>
          <a:tileRect/>
        </a:gradFill>
      </dgm:spPr>
      <dgm:t>
        <a:bodyPr anchor="ctr"/>
        <a:lstStyle/>
        <a:p>
          <a:r>
            <a:rPr lang="en-US" sz="1000" dirty="0">
              <a:latin typeface="+mn-lt"/>
            </a:rPr>
            <a:t>Harmonization of policies, software etc. </a:t>
          </a:r>
        </a:p>
      </dgm:t>
    </dgm:pt>
    <dgm:pt modelId="{C1044693-03F0-43E8-80AD-17BAFBAE8504}" type="parTrans" cxnId="{85C999C6-7FFD-459E-984C-9D9CC27EED5B}">
      <dgm:prSet/>
      <dgm:spPr/>
      <dgm:t>
        <a:bodyPr/>
        <a:lstStyle/>
        <a:p>
          <a:endParaRPr lang="en-IN"/>
        </a:p>
      </dgm:t>
    </dgm:pt>
    <dgm:pt modelId="{C6463E74-B154-4497-8011-675EC79B20CC}" type="sibTrans" cxnId="{85C999C6-7FFD-459E-984C-9D9CC27EED5B}">
      <dgm:prSet/>
      <dgm:spPr/>
      <dgm:t>
        <a:bodyPr/>
        <a:lstStyle/>
        <a:p>
          <a:endParaRPr lang="en-IN"/>
        </a:p>
      </dgm:t>
    </dgm:pt>
    <dgm:pt modelId="{6C3C1C2E-577A-4FAC-82A7-FC26776307D3}">
      <dgm:prSet/>
      <dgm:spPr>
        <a:gradFill flip="none" rotWithShape="0">
          <a:gsLst>
            <a:gs pos="0">
              <a:srgbClr val="898989">
                <a:shade val="30000"/>
                <a:satMod val="115000"/>
              </a:srgbClr>
            </a:gs>
            <a:gs pos="50000">
              <a:srgbClr val="898989">
                <a:shade val="67500"/>
                <a:satMod val="115000"/>
              </a:srgbClr>
            </a:gs>
            <a:gs pos="100000">
              <a:srgbClr val="898989">
                <a:shade val="100000"/>
                <a:satMod val="115000"/>
              </a:srgbClr>
            </a:gs>
          </a:gsLst>
          <a:lin ang="16200000" scaled="1"/>
          <a:tileRect/>
        </a:gradFill>
      </dgm:spPr>
      <dgm:t>
        <a:bodyPr anchor="ctr"/>
        <a:lstStyle/>
        <a:p>
          <a:r>
            <a:rPr lang="en-US" sz="1000" dirty="0">
              <a:latin typeface="+mn-lt"/>
            </a:rPr>
            <a:t>Measure for smooth transition of control  - Retaining KMP </a:t>
          </a:r>
        </a:p>
      </dgm:t>
    </dgm:pt>
    <dgm:pt modelId="{1770923E-4B84-486C-AC7B-F73BEB0D96FD}" type="parTrans" cxnId="{56D9287E-CDA6-4D0B-A00B-6177566F2C9B}">
      <dgm:prSet/>
      <dgm:spPr/>
      <dgm:t>
        <a:bodyPr/>
        <a:lstStyle/>
        <a:p>
          <a:endParaRPr lang="en-IN"/>
        </a:p>
      </dgm:t>
    </dgm:pt>
    <dgm:pt modelId="{71955E51-29CD-4AF7-A771-40127E866414}" type="sibTrans" cxnId="{56D9287E-CDA6-4D0B-A00B-6177566F2C9B}">
      <dgm:prSet/>
      <dgm:spPr/>
      <dgm:t>
        <a:bodyPr/>
        <a:lstStyle/>
        <a:p>
          <a:endParaRPr lang="en-IN"/>
        </a:p>
      </dgm:t>
    </dgm:pt>
    <dgm:pt modelId="{E4DE2B23-A213-4227-9A92-5477513A6683}">
      <dgm:prSet/>
      <dgm:spPr>
        <a:solidFill>
          <a:srgbClr val="E31E24"/>
        </a:solidFill>
      </dgm:spPr>
      <dgm:t>
        <a:bodyPr anchor="ctr"/>
        <a:lstStyle/>
        <a:p>
          <a:r>
            <a:rPr lang="en-US" sz="1000">
              <a:latin typeface="+mn-lt"/>
            </a:rPr>
            <a:t>Transfer at Book Value vis-à-vis Fair Value – Implications </a:t>
          </a:r>
          <a:endParaRPr lang="en-US" sz="1000" dirty="0">
            <a:latin typeface="+mn-lt"/>
          </a:endParaRPr>
        </a:p>
      </dgm:t>
    </dgm:pt>
    <dgm:pt modelId="{4072C929-FFA4-4CCF-8F60-9190900E5320}" type="parTrans" cxnId="{04C7CB79-29D9-4E88-8E66-B75B0A4E47E9}">
      <dgm:prSet/>
      <dgm:spPr/>
      <dgm:t>
        <a:bodyPr/>
        <a:lstStyle/>
        <a:p>
          <a:endParaRPr lang="en-IN"/>
        </a:p>
      </dgm:t>
    </dgm:pt>
    <dgm:pt modelId="{FD3C4FD1-8DE3-48F6-BC17-FBA2036E057D}" type="sibTrans" cxnId="{04C7CB79-29D9-4E88-8E66-B75B0A4E47E9}">
      <dgm:prSet/>
      <dgm:spPr/>
      <dgm:t>
        <a:bodyPr/>
        <a:lstStyle/>
        <a:p>
          <a:endParaRPr lang="en-IN"/>
        </a:p>
      </dgm:t>
    </dgm:pt>
    <dgm:pt modelId="{565985A3-9875-473B-B5D8-7E895958436A}">
      <dgm:prSet/>
      <dgm:spPr>
        <a:solidFill>
          <a:srgbClr val="E31E24"/>
        </a:solidFill>
      </dgm:spPr>
      <dgm:t>
        <a:bodyPr anchor="ctr"/>
        <a:lstStyle/>
        <a:p>
          <a:r>
            <a:rPr lang="en-US" sz="1000" dirty="0">
              <a:latin typeface="+mn-lt"/>
            </a:rPr>
            <a:t>Adequacy of consideration in light of deeming tax provisions </a:t>
          </a:r>
        </a:p>
      </dgm:t>
    </dgm:pt>
    <dgm:pt modelId="{00F8E1FB-8582-4528-A80A-D89B745015C9}" type="parTrans" cxnId="{ED125C10-4B7F-495B-8018-03BFA421389E}">
      <dgm:prSet/>
      <dgm:spPr/>
      <dgm:t>
        <a:bodyPr/>
        <a:lstStyle/>
        <a:p>
          <a:endParaRPr lang="en-IN"/>
        </a:p>
      </dgm:t>
    </dgm:pt>
    <dgm:pt modelId="{CC036B01-D42E-4BBE-868F-0AE9EAC428D4}" type="sibTrans" cxnId="{ED125C10-4B7F-495B-8018-03BFA421389E}">
      <dgm:prSet/>
      <dgm:spPr/>
      <dgm:t>
        <a:bodyPr/>
        <a:lstStyle/>
        <a:p>
          <a:endParaRPr lang="en-IN"/>
        </a:p>
      </dgm:t>
    </dgm:pt>
    <dgm:pt modelId="{988C15C7-5F2A-411F-9BDD-CD0E26FCFA84}" type="pres">
      <dgm:prSet presAssocID="{09C62B63-74EB-495F-A90F-77E7A556A9CA}" presName="linear" presStyleCnt="0">
        <dgm:presLayoutVars>
          <dgm:dir/>
          <dgm:resizeHandles val="exact"/>
        </dgm:presLayoutVars>
      </dgm:prSet>
      <dgm:spPr/>
    </dgm:pt>
    <dgm:pt modelId="{65D3C63A-02CD-44CE-A6D3-9CC737ABB2D8}" type="pres">
      <dgm:prSet presAssocID="{72577570-E8BB-4A3A-8B2E-2FE0E7BF1FFB}" presName="comp" presStyleCnt="0"/>
      <dgm:spPr/>
    </dgm:pt>
    <dgm:pt modelId="{003C89B1-A096-4466-BAD6-0FD6E09D09AA}" type="pres">
      <dgm:prSet presAssocID="{72577570-E8BB-4A3A-8B2E-2FE0E7BF1FFB}" presName="box" presStyleLbl="node1" presStyleIdx="0" presStyleCnt="3" custLinFactNeighborX="838"/>
      <dgm:spPr/>
    </dgm:pt>
    <dgm:pt modelId="{76E496CE-90B6-4656-8031-FC6CAAED6453}" type="pres">
      <dgm:prSet presAssocID="{72577570-E8BB-4A3A-8B2E-2FE0E7BF1FFB}"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Tax"/>
        </a:ext>
      </dgm:extLst>
    </dgm:pt>
    <dgm:pt modelId="{C904702E-36F5-4B99-8B32-967F50933731}" type="pres">
      <dgm:prSet presAssocID="{72577570-E8BB-4A3A-8B2E-2FE0E7BF1FFB}" presName="text" presStyleLbl="node1" presStyleIdx="0" presStyleCnt="3">
        <dgm:presLayoutVars>
          <dgm:bulletEnabled val="1"/>
        </dgm:presLayoutVars>
      </dgm:prSet>
      <dgm:spPr/>
    </dgm:pt>
    <dgm:pt modelId="{F3B33FBE-E379-4374-BB82-85FB4AC6FF1A}" type="pres">
      <dgm:prSet presAssocID="{8AB89742-3B3D-440C-820E-A272BF6E3D33}" presName="spacer" presStyleCnt="0"/>
      <dgm:spPr/>
    </dgm:pt>
    <dgm:pt modelId="{AF984655-1EB8-4900-B2C7-C41E8735EDD0}" type="pres">
      <dgm:prSet presAssocID="{C0E0C3EE-D6AE-4093-A419-179CE5078417}" presName="comp" presStyleCnt="0"/>
      <dgm:spPr/>
    </dgm:pt>
    <dgm:pt modelId="{C25AC6D4-B84F-4AA4-BA06-14E88A5E2562}" type="pres">
      <dgm:prSet presAssocID="{C0E0C3EE-D6AE-4093-A419-179CE5078417}" presName="box" presStyleLbl="node1" presStyleIdx="1" presStyleCnt="3" custLinFactNeighborX="-334" custLinFactNeighborY="104"/>
      <dgm:spPr/>
    </dgm:pt>
    <dgm:pt modelId="{DA02DC10-B20C-4CF9-B0A6-94739B018850}" type="pres">
      <dgm:prSet presAssocID="{C0E0C3EE-D6AE-4093-A419-179CE5078417}"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Hierarchy"/>
        </a:ext>
      </dgm:extLst>
    </dgm:pt>
    <dgm:pt modelId="{ADA36E37-B32F-4D06-8484-7DE45E232E66}" type="pres">
      <dgm:prSet presAssocID="{C0E0C3EE-D6AE-4093-A419-179CE5078417}" presName="text" presStyleLbl="node1" presStyleIdx="1" presStyleCnt="3">
        <dgm:presLayoutVars>
          <dgm:bulletEnabled val="1"/>
        </dgm:presLayoutVars>
      </dgm:prSet>
      <dgm:spPr/>
    </dgm:pt>
    <dgm:pt modelId="{6C86213F-B798-4033-B32D-555F6153A810}" type="pres">
      <dgm:prSet presAssocID="{3D6A32B2-961A-448C-9A91-5B257C901292}" presName="spacer" presStyleCnt="0"/>
      <dgm:spPr/>
    </dgm:pt>
    <dgm:pt modelId="{5023DB5C-7641-4D4B-9E01-EEF733CDA862}" type="pres">
      <dgm:prSet presAssocID="{1C68698A-E97F-47CF-85E5-B1CC095E4247}" presName="comp" presStyleCnt="0"/>
      <dgm:spPr/>
    </dgm:pt>
    <dgm:pt modelId="{143907BF-2C7D-48FD-A771-EE32358DBB74}" type="pres">
      <dgm:prSet presAssocID="{1C68698A-E97F-47CF-85E5-B1CC095E4247}" presName="box" presStyleLbl="node1" presStyleIdx="2" presStyleCnt="3"/>
      <dgm:spPr/>
    </dgm:pt>
    <dgm:pt modelId="{2DE014EA-778D-448C-AAEA-BC8EC4D9A45F}" type="pres">
      <dgm:prSet presAssocID="{1C68698A-E97F-47CF-85E5-B1CC095E4247}" presName="img" presStyleLbl="fgImgPlace1" presStyleIdx="2" presStyleCnt="3" custLinFactNeighborX="-4513" custLinFactNeighborY="913"/>
      <dgm:spPr>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Mathematics"/>
        </a:ext>
      </dgm:extLst>
    </dgm:pt>
    <dgm:pt modelId="{9E751D67-144D-405B-B640-F9E939862089}" type="pres">
      <dgm:prSet presAssocID="{1C68698A-E97F-47CF-85E5-B1CC095E4247}" presName="text" presStyleLbl="node1" presStyleIdx="2" presStyleCnt="3">
        <dgm:presLayoutVars>
          <dgm:bulletEnabled val="1"/>
        </dgm:presLayoutVars>
      </dgm:prSet>
      <dgm:spPr/>
    </dgm:pt>
  </dgm:ptLst>
  <dgm:cxnLst>
    <dgm:cxn modelId="{2774DC06-1378-4283-9D4A-EE3316C8C76D}" type="presOf" srcId="{24CEEFAE-506D-4CB3-88FD-C37957A54317}" destId="{C25AC6D4-B84F-4AA4-BA06-14E88A5E2562}" srcOrd="0" destOrd="1" presId="urn:microsoft.com/office/officeart/2005/8/layout/vList4"/>
    <dgm:cxn modelId="{944C0107-3074-442B-9DA3-DA09AB1F7F7F}" type="presOf" srcId="{CACF8877-7FBD-4CD6-B9DD-4D817BD24CA0}" destId="{003C89B1-A096-4466-BAD6-0FD6E09D09AA}" srcOrd="0" destOrd="1" presId="urn:microsoft.com/office/officeart/2005/8/layout/vList4"/>
    <dgm:cxn modelId="{5099AC0B-F813-4390-B901-279DA6CB7EDB}" type="presOf" srcId="{8E5BAD6A-F720-4062-9DAB-CCB183DFD4BB}" destId="{C25AC6D4-B84F-4AA4-BA06-14E88A5E2562}" srcOrd="0" destOrd="2" presId="urn:microsoft.com/office/officeart/2005/8/layout/vList4"/>
    <dgm:cxn modelId="{ED125C10-4B7F-495B-8018-03BFA421389E}" srcId="{1C68698A-E97F-47CF-85E5-B1CC095E4247}" destId="{565985A3-9875-473B-B5D8-7E895958436A}" srcOrd="2" destOrd="0" parTransId="{00F8E1FB-8582-4528-A80A-D89B745015C9}" sibTransId="{CC036B01-D42E-4BBE-868F-0AE9EAC428D4}"/>
    <dgm:cxn modelId="{02462311-D90A-4CF9-B539-A37569B6C4A4}" srcId="{09C62B63-74EB-495F-A90F-77E7A556A9CA}" destId="{C0E0C3EE-D6AE-4093-A419-179CE5078417}" srcOrd="1" destOrd="0" parTransId="{0B86F735-D480-4CFD-A4E3-DF9876A67BF2}" sibTransId="{3D6A32B2-961A-448C-9A91-5B257C901292}"/>
    <dgm:cxn modelId="{F1526617-8BCC-409F-9CA2-974AD087F99F}" type="presOf" srcId="{9568D939-3BE8-47F0-8780-34FC95871876}" destId="{C904702E-36F5-4B99-8B32-967F50933731}" srcOrd="1" destOrd="3" presId="urn:microsoft.com/office/officeart/2005/8/layout/vList4"/>
    <dgm:cxn modelId="{3B27BD1F-9103-470B-B989-F399FEA558E8}" type="presOf" srcId="{BB69FB54-2FC9-4D10-9365-DAB8716E05E6}" destId="{003C89B1-A096-4466-BAD6-0FD6E09D09AA}" srcOrd="0" destOrd="2" presId="urn:microsoft.com/office/officeart/2005/8/layout/vList4"/>
    <dgm:cxn modelId="{DD929629-CFFF-457B-BE33-90400190B359}" type="presOf" srcId="{6C3C1C2E-577A-4FAC-82A7-FC26776307D3}" destId="{C25AC6D4-B84F-4AA4-BA06-14E88A5E2562}" srcOrd="0" destOrd="3" presId="urn:microsoft.com/office/officeart/2005/8/layout/vList4"/>
    <dgm:cxn modelId="{4A39752D-4594-4C2D-8F64-25F1FDC9793A}" type="presOf" srcId="{CACF8877-7FBD-4CD6-B9DD-4D817BD24CA0}" destId="{C904702E-36F5-4B99-8B32-967F50933731}" srcOrd="1" destOrd="1" presId="urn:microsoft.com/office/officeart/2005/8/layout/vList4"/>
    <dgm:cxn modelId="{AA84332F-D83F-4AF9-B18C-ABCED000A713}" type="presOf" srcId="{EDBD021F-8A46-4134-9095-9550AB0119AA}" destId="{9E751D67-144D-405B-B640-F9E939862089}" srcOrd="1" destOrd="1" presId="urn:microsoft.com/office/officeart/2005/8/layout/vList4"/>
    <dgm:cxn modelId="{30281A3E-5E7C-4120-8B7B-7259590AC9BF}" srcId="{72577570-E8BB-4A3A-8B2E-2FE0E7BF1FFB}" destId="{BB69FB54-2FC9-4D10-9365-DAB8716E05E6}" srcOrd="1" destOrd="0" parTransId="{BA786992-F69B-45E4-94FE-0EFFC6619549}" sibTransId="{2F5BD232-E458-4B5F-94EB-A2E8CE61CB57}"/>
    <dgm:cxn modelId="{7D886841-4CB0-4499-A7A5-1252A334D1F1}" type="presOf" srcId="{8E5BAD6A-F720-4062-9DAB-CCB183DFD4BB}" destId="{ADA36E37-B32F-4D06-8484-7DE45E232E66}" srcOrd="1" destOrd="2" presId="urn:microsoft.com/office/officeart/2005/8/layout/vList4"/>
    <dgm:cxn modelId="{8E6E2866-7553-4DA8-9ABD-63C1B3302377}" type="presOf" srcId="{9568D939-3BE8-47F0-8780-34FC95871876}" destId="{003C89B1-A096-4466-BAD6-0FD6E09D09AA}" srcOrd="0" destOrd="3" presId="urn:microsoft.com/office/officeart/2005/8/layout/vList4"/>
    <dgm:cxn modelId="{CB7D6166-7D1E-45EB-B505-2F90A4D3E659}" type="presOf" srcId="{1C68698A-E97F-47CF-85E5-B1CC095E4247}" destId="{143907BF-2C7D-48FD-A771-EE32358DBB74}" srcOrd="0" destOrd="0" presId="urn:microsoft.com/office/officeart/2005/8/layout/vList4"/>
    <dgm:cxn modelId="{206CA74C-370D-4721-8CA3-D04AFD8CAF16}" type="presOf" srcId="{72577570-E8BB-4A3A-8B2E-2FE0E7BF1FFB}" destId="{003C89B1-A096-4466-BAD6-0FD6E09D09AA}" srcOrd="0" destOrd="0" presId="urn:microsoft.com/office/officeart/2005/8/layout/vList4"/>
    <dgm:cxn modelId="{DAD6864D-B564-415C-BE2E-D6D145187B17}" srcId="{72577570-E8BB-4A3A-8B2E-2FE0E7BF1FFB}" destId="{9568D939-3BE8-47F0-8780-34FC95871876}" srcOrd="2" destOrd="0" parTransId="{AD75450E-0939-461F-BC93-45F285BD6FF9}" sibTransId="{FCDCF989-9CA0-4AC9-B65F-32ECF09C379B}"/>
    <dgm:cxn modelId="{05699B58-AB39-4582-A720-611C5B969CFF}" type="presOf" srcId="{565985A3-9875-473B-B5D8-7E895958436A}" destId="{9E751D67-144D-405B-B640-F9E939862089}" srcOrd="1" destOrd="3" presId="urn:microsoft.com/office/officeart/2005/8/layout/vList4"/>
    <dgm:cxn modelId="{0CA3E558-BBA7-432A-864E-A3221B9A8D69}" type="presOf" srcId="{C0E0C3EE-D6AE-4093-A419-179CE5078417}" destId="{C25AC6D4-B84F-4AA4-BA06-14E88A5E2562}" srcOrd="0" destOrd="0" presId="urn:microsoft.com/office/officeart/2005/8/layout/vList4"/>
    <dgm:cxn modelId="{04C7CB79-29D9-4E88-8E66-B75B0A4E47E9}" srcId="{1C68698A-E97F-47CF-85E5-B1CC095E4247}" destId="{E4DE2B23-A213-4227-9A92-5477513A6683}" srcOrd="1" destOrd="0" parTransId="{4072C929-FFA4-4CCF-8F60-9190900E5320}" sibTransId="{FD3C4FD1-8DE3-48F6-BC17-FBA2036E057D}"/>
    <dgm:cxn modelId="{56D9287E-CDA6-4D0B-A00B-6177566F2C9B}" srcId="{C0E0C3EE-D6AE-4093-A419-179CE5078417}" destId="{6C3C1C2E-577A-4FAC-82A7-FC26776307D3}" srcOrd="2" destOrd="0" parTransId="{1770923E-4B84-486C-AC7B-F73BEB0D96FD}" sibTransId="{71955E51-29CD-4AF7-A771-40127E866414}"/>
    <dgm:cxn modelId="{2923A980-6BD7-410D-8A58-AAF8CE79C766}" type="presOf" srcId="{09C62B63-74EB-495F-A90F-77E7A556A9CA}" destId="{988C15C7-5F2A-411F-9BDD-CD0E26FCFA84}" srcOrd="0" destOrd="0" presId="urn:microsoft.com/office/officeart/2005/8/layout/vList4"/>
    <dgm:cxn modelId="{DB94A782-EC11-4433-91CF-712867DFAAF2}" srcId="{C0E0C3EE-D6AE-4093-A419-179CE5078417}" destId="{24CEEFAE-506D-4CB3-88FD-C37957A54317}" srcOrd="0" destOrd="0" parTransId="{64FD2D51-EEBD-40CD-8DAE-540F60096D84}" sibTransId="{83B4DEBF-2C39-458A-A0ED-35B7F4AFAE51}"/>
    <dgm:cxn modelId="{93600C83-5226-4DD7-9D6D-324A2D37CEF0}" srcId="{1C68698A-E97F-47CF-85E5-B1CC095E4247}" destId="{EDBD021F-8A46-4134-9095-9550AB0119AA}" srcOrd="0" destOrd="0" parTransId="{FE80BE1A-C50B-48FF-A53E-D9AFD80DB54E}" sibTransId="{E17EB810-D2B5-43E0-B1E5-9393DBB6CA06}"/>
    <dgm:cxn modelId="{50639D8A-EA19-4108-B820-0A5001F8A67E}" type="presOf" srcId="{1C68698A-E97F-47CF-85E5-B1CC095E4247}" destId="{9E751D67-144D-405B-B640-F9E939862089}" srcOrd="1" destOrd="0" presId="urn:microsoft.com/office/officeart/2005/8/layout/vList4"/>
    <dgm:cxn modelId="{C4ADEB8D-89B8-4078-BC0B-A5A4E1D2B20D}" type="presOf" srcId="{E4DE2B23-A213-4227-9A92-5477513A6683}" destId="{143907BF-2C7D-48FD-A771-EE32358DBB74}" srcOrd="0" destOrd="2" presId="urn:microsoft.com/office/officeart/2005/8/layout/vList4"/>
    <dgm:cxn modelId="{3ED6E4BC-3D1D-4E02-B787-4A83156FC474}" type="presOf" srcId="{24CEEFAE-506D-4CB3-88FD-C37957A54317}" destId="{ADA36E37-B32F-4D06-8484-7DE45E232E66}" srcOrd="1" destOrd="1" presId="urn:microsoft.com/office/officeart/2005/8/layout/vList4"/>
    <dgm:cxn modelId="{898179C0-5B0C-4B67-B312-5A3C440DF8DF}" type="presOf" srcId="{E4DE2B23-A213-4227-9A92-5477513A6683}" destId="{9E751D67-144D-405B-B640-F9E939862089}" srcOrd="1" destOrd="2" presId="urn:microsoft.com/office/officeart/2005/8/layout/vList4"/>
    <dgm:cxn modelId="{F18BCFC4-E1F0-45CC-89E7-51AD4D44F8D5}" type="presOf" srcId="{565985A3-9875-473B-B5D8-7E895958436A}" destId="{143907BF-2C7D-48FD-A771-EE32358DBB74}" srcOrd="0" destOrd="3" presId="urn:microsoft.com/office/officeart/2005/8/layout/vList4"/>
    <dgm:cxn modelId="{4AF62BC6-0ADA-4CB2-A897-D0CEA7E8BF80}" srcId="{09C62B63-74EB-495F-A90F-77E7A556A9CA}" destId="{72577570-E8BB-4A3A-8B2E-2FE0E7BF1FFB}" srcOrd="0" destOrd="0" parTransId="{06E25290-873C-484F-B8F9-027E3A1A93F6}" sibTransId="{8AB89742-3B3D-440C-820E-A272BF6E3D33}"/>
    <dgm:cxn modelId="{85C999C6-7FFD-459E-984C-9D9CC27EED5B}" srcId="{C0E0C3EE-D6AE-4093-A419-179CE5078417}" destId="{8E5BAD6A-F720-4062-9DAB-CCB183DFD4BB}" srcOrd="1" destOrd="0" parTransId="{C1044693-03F0-43E8-80AD-17BAFBAE8504}" sibTransId="{C6463E74-B154-4497-8011-675EC79B20CC}"/>
    <dgm:cxn modelId="{4CBC89CB-E639-4F69-8EBD-12D5CD68E01B}" type="presOf" srcId="{C0E0C3EE-D6AE-4093-A419-179CE5078417}" destId="{ADA36E37-B32F-4D06-8484-7DE45E232E66}" srcOrd="1" destOrd="0" presId="urn:microsoft.com/office/officeart/2005/8/layout/vList4"/>
    <dgm:cxn modelId="{BEA144DD-53AD-481D-BD0C-98C7CAF92228}" type="presOf" srcId="{BB69FB54-2FC9-4D10-9365-DAB8716E05E6}" destId="{C904702E-36F5-4B99-8B32-967F50933731}" srcOrd="1" destOrd="2" presId="urn:microsoft.com/office/officeart/2005/8/layout/vList4"/>
    <dgm:cxn modelId="{3647DFDF-B6CA-4C88-A190-7D00FC4488D3}" type="presOf" srcId="{EDBD021F-8A46-4134-9095-9550AB0119AA}" destId="{143907BF-2C7D-48FD-A771-EE32358DBB74}" srcOrd="0" destOrd="1" presId="urn:microsoft.com/office/officeart/2005/8/layout/vList4"/>
    <dgm:cxn modelId="{4F3F49E5-F89A-4C12-829E-1341485978CB}" srcId="{09C62B63-74EB-495F-A90F-77E7A556A9CA}" destId="{1C68698A-E97F-47CF-85E5-B1CC095E4247}" srcOrd="2" destOrd="0" parTransId="{3254BD57-3163-4FF4-928C-D5918F596CDB}" sibTransId="{2F80A28B-6645-4233-8AAE-25D47699E9E4}"/>
    <dgm:cxn modelId="{68A8E6E8-D487-4DBD-95BA-260948FA5303}" srcId="{72577570-E8BB-4A3A-8B2E-2FE0E7BF1FFB}" destId="{CACF8877-7FBD-4CD6-B9DD-4D817BD24CA0}" srcOrd="0" destOrd="0" parTransId="{34CEF6D2-7A28-435A-960C-1D72E0425A7C}" sibTransId="{438A505A-C51B-4187-B0A7-D7A5480AF557}"/>
    <dgm:cxn modelId="{F65DA4F7-3D40-4F53-9A7D-DA3BC08EF295}" type="presOf" srcId="{72577570-E8BB-4A3A-8B2E-2FE0E7BF1FFB}" destId="{C904702E-36F5-4B99-8B32-967F50933731}" srcOrd="1" destOrd="0" presId="urn:microsoft.com/office/officeart/2005/8/layout/vList4"/>
    <dgm:cxn modelId="{DA3CFBFE-1025-49DB-95F7-75725189C2E0}" type="presOf" srcId="{6C3C1C2E-577A-4FAC-82A7-FC26776307D3}" destId="{ADA36E37-B32F-4D06-8484-7DE45E232E66}" srcOrd="1" destOrd="3" presId="urn:microsoft.com/office/officeart/2005/8/layout/vList4"/>
    <dgm:cxn modelId="{39129370-8C0C-4354-9ABA-83D715C05C71}" type="presParOf" srcId="{988C15C7-5F2A-411F-9BDD-CD0E26FCFA84}" destId="{65D3C63A-02CD-44CE-A6D3-9CC737ABB2D8}" srcOrd="0" destOrd="0" presId="urn:microsoft.com/office/officeart/2005/8/layout/vList4"/>
    <dgm:cxn modelId="{0D6AFDDC-8EC6-47DE-826C-5C3396A04A36}" type="presParOf" srcId="{65D3C63A-02CD-44CE-A6D3-9CC737ABB2D8}" destId="{003C89B1-A096-4466-BAD6-0FD6E09D09AA}" srcOrd="0" destOrd="0" presId="urn:microsoft.com/office/officeart/2005/8/layout/vList4"/>
    <dgm:cxn modelId="{AD6B3739-9B8E-48FB-8918-611CC5A8F908}" type="presParOf" srcId="{65D3C63A-02CD-44CE-A6D3-9CC737ABB2D8}" destId="{76E496CE-90B6-4656-8031-FC6CAAED6453}" srcOrd="1" destOrd="0" presId="urn:microsoft.com/office/officeart/2005/8/layout/vList4"/>
    <dgm:cxn modelId="{F4BE7EC4-0D4D-4F14-8E03-CA106B041210}" type="presParOf" srcId="{65D3C63A-02CD-44CE-A6D3-9CC737ABB2D8}" destId="{C904702E-36F5-4B99-8B32-967F50933731}" srcOrd="2" destOrd="0" presId="urn:microsoft.com/office/officeart/2005/8/layout/vList4"/>
    <dgm:cxn modelId="{7DF1A8FB-BEDA-4DF3-B22E-01D58716C455}" type="presParOf" srcId="{988C15C7-5F2A-411F-9BDD-CD0E26FCFA84}" destId="{F3B33FBE-E379-4374-BB82-85FB4AC6FF1A}" srcOrd="1" destOrd="0" presId="urn:microsoft.com/office/officeart/2005/8/layout/vList4"/>
    <dgm:cxn modelId="{AFA163DF-435D-4D29-90A8-A30DBE02B901}" type="presParOf" srcId="{988C15C7-5F2A-411F-9BDD-CD0E26FCFA84}" destId="{AF984655-1EB8-4900-B2C7-C41E8735EDD0}" srcOrd="2" destOrd="0" presId="urn:microsoft.com/office/officeart/2005/8/layout/vList4"/>
    <dgm:cxn modelId="{44FA400A-231D-429E-B95E-8C892D80904C}" type="presParOf" srcId="{AF984655-1EB8-4900-B2C7-C41E8735EDD0}" destId="{C25AC6D4-B84F-4AA4-BA06-14E88A5E2562}" srcOrd="0" destOrd="0" presId="urn:microsoft.com/office/officeart/2005/8/layout/vList4"/>
    <dgm:cxn modelId="{F7F8B54B-7E76-4F18-A199-E19115E44538}" type="presParOf" srcId="{AF984655-1EB8-4900-B2C7-C41E8735EDD0}" destId="{DA02DC10-B20C-4CF9-B0A6-94739B018850}" srcOrd="1" destOrd="0" presId="urn:microsoft.com/office/officeart/2005/8/layout/vList4"/>
    <dgm:cxn modelId="{C63D8477-3962-4C87-A49B-5821495D5FE4}" type="presParOf" srcId="{AF984655-1EB8-4900-B2C7-C41E8735EDD0}" destId="{ADA36E37-B32F-4D06-8484-7DE45E232E66}" srcOrd="2" destOrd="0" presId="urn:microsoft.com/office/officeart/2005/8/layout/vList4"/>
    <dgm:cxn modelId="{F8FD1D43-B21C-4DD9-A552-730DB448C6EE}" type="presParOf" srcId="{988C15C7-5F2A-411F-9BDD-CD0E26FCFA84}" destId="{6C86213F-B798-4033-B32D-555F6153A810}" srcOrd="3" destOrd="0" presId="urn:microsoft.com/office/officeart/2005/8/layout/vList4"/>
    <dgm:cxn modelId="{CC7005C1-0974-4AE8-8AFC-3FEE7D1D45F5}" type="presParOf" srcId="{988C15C7-5F2A-411F-9BDD-CD0E26FCFA84}" destId="{5023DB5C-7641-4D4B-9E01-EEF733CDA862}" srcOrd="4" destOrd="0" presId="urn:microsoft.com/office/officeart/2005/8/layout/vList4"/>
    <dgm:cxn modelId="{E0814A27-1214-4F87-90E4-9221A6CD5F3A}" type="presParOf" srcId="{5023DB5C-7641-4D4B-9E01-EEF733CDA862}" destId="{143907BF-2C7D-48FD-A771-EE32358DBB74}" srcOrd="0" destOrd="0" presId="urn:microsoft.com/office/officeart/2005/8/layout/vList4"/>
    <dgm:cxn modelId="{FCA45E38-194E-48C7-A371-F409C1972878}" type="presParOf" srcId="{5023DB5C-7641-4D4B-9E01-EEF733CDA862}" destId="{2DE014EA-778D-448C-AAEA-BC8EC4D9A45F}" srcOrd="1" destOrd="0" presId="urn:microsoft.com/office/officeart/2005/8/layout/vList4"/>
    <dgm:cxn modelId="{0F134723-7164-40BA-8351-9E44B512E96C}" type="presParOf" srcId="{5023DB5C-7641-4D4B-9E01-EEF733CDA862}" destId="{9E751D67-144D-405B-B640-F9E93986208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4A94EE-0A2D-48BA-B702-9BBC90873E1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IN"/>
        </a:p>
      </dgm:t>
    </dgm:pt>
    <dgm:pt modelId="{684F49C9-2F8B-4D99-B17C-42577071B93C}">
      <dgm:prSet phldrT="[Text]" phldr="1"/>
      <dgm:spPr/>
      <dgm:t>
        <a:bodyPr/>
        <a:lstStyle/>
        <a:p>
          <a:endParaRPr lang="en-IN" dirty="0">
            <a:solidFill>
              <a:srgbClr val="E31E24"/>
            </a:solidFill>
          </a:endParaRPr>
        </a:p>
      </dgm:t>
    </dgm:pt>
    <dgm:pt modelId="{53E81CBE-1842-4BAA-9229-9386A6D8B432}" type="parTrans" cxnId="{88E871CF-022D-4706-8C00-A5D8C8EED30C}">
      <dgm:prSet/>
      <dgm:spPr/>
      <dgm:t>
        <a:bodyPr/>
        <a:lstStyle/>
        <a:p>
          <a:endParaRPr lang="en-IN"/>
        </a:p>
      </dgm:t>
    </dgm:pt>
    <dgm:pt modelId="{DC984D69-0E00-4996-A1BA-37F5AC5C41E2}" type="sibTrans" cxnId="{88E871CF-022D-4706-8C00-A5D8C8EED30C}">
      <dgm:prSet/>
      <dgm:spPr/>
      <dgm:t>
        <a:bodyPr/>
        <a:lstStyle/>
        <a:p>
          <a:endParaRPr lang="en-IN"/>
        </a:p>
      </dgm:t>
    </dgm:pt>
    <dgm:pt modelId="{C30B7E09-8FB3-4243-A752-B1561E060082}">
      <dgm:prSet phldrT="[Text]" phldr="1"/>
      <dgm:spPr/>
      <dgm:t>
        <a:bodyPr/>
        <a:lstStyle/>
        <a:p>
          <a:endParaRPr lang="en-IN" dirty="0">
            <a:solidFill>
              <a:srgbClr val="E31E24"/>
            </a:solidFill>
          </a:endParaRPr>
        </a:p>
      </dgm:t>
    </dgm:pt>
    <dgm:pt modelId="{9A594BB5-039F-40F7-8B7D-FD38E34D6266}" type="parTrans" cxnId="{50C4B7D3-C54B-41EF-9FFE-AA8F7DE7107E}">
      <dgm:prSet/>
      <dgm:spPr/>
      <dgm:t>
        <a:bodyPr/>
        <a:lstStyle/>
        <a:p>
          <a:endParaRPr lang="en-IN"/>
        </a:p>
      </dgm:t>
    </dgm:pt>
    <dgm:pt modelId="{D94FC38A-B9CC-41C9-A592-A35BC773030B}" type="sibTrans" cxnId="{50C4B7D3-C54B-41EF-9FFE-AA8F7DE7107E}">
      <dgm:prSet/>
      <dgm:spPr/>
      <dgm:t>
        <a:bodyPr/>
        <a:lstStyle/>
        <a:p>
          <a:endParaRPr lang="en-IN"/>
        </a:p>
      </dgm:t>
    </dgm:pt>
    <dgm:pt modelId="{2AD3E389-A69B-49FD-8E28-DC817639C1BD}">
      <dgm:prSet phldrT="[Text]"/>
      <dgm:spPr>
        <a:solidFill>
          <a:srgbClr val="E31E24"/>
        </a:solidFill>
      </dgm:spPr>
      <dgm:t>
        <a:bodyPr/>
        <a:lstStyle/>
        <a:p>
          <a:r>
            <a:rPr lang="en-US" dirty="0">
              <a:solidFill>
                <a:srgbClr val="E31E24"/>
              </a:solidFill>
            </a:rPr>
            <a:t>A</a:t>
          </a:r>
          <a:endParaRPr lang="en-IN" dirty="0">
            <a:solidFill>
              <a:srgbClr val="E31E24"/>
            </a:solidFill>
          </a:endParaRPr>
        </a:p>
      </dgm:t>
    </dgm:pt>
    <dgm:pt modelId="{5013D40C-D863-4840-A279-B7DC7B821730}" type="sibTrans" cxnId="{13219930-2035-4F6F-84B5-E5813819ACA3}">
      <dgm:prSet/>
      <dgm:spPr/>
      <dgm:t>
        <a:bodyPr/>
        <a:lstStyle/>
        <a:p>
          <a:endParaRPr lang="en-IN"/>
        </a:p>
      </dgm:t>
    </dgm:pt>
    <dgm:pt modelId="{002E4704-2F4C-4788-A957-7CDD11E01B85}" type="parTrans" cxnId="{13219930-2035-4F6F-84B5-E5813819ACA3}">
      <dgm:prSet/>
      <dgm:spPr/>
      <dgm:t>
        <a:bodyPr/>
        <a:lstStyle/>
        <a:p>
          <a:endParaRPr lang="en-IN"/>
        </a:p>
      </dgm:t>
    </dgm:pt>
    <dgm:pt modelId="{62CE3AC9-7859-45DB-A43A-86E25A8F6FFD}" type="pres">
      <dgm:prSet presAssocID="{F34A94EE-0A2D-48BA-B702-9BBC90873E1F}" presName="Name0" presStyleCnt="0">
        <dgm:presLayoutVars>
          <dgm:chMax val="7"/>
          <dgm:chPref val="7"/>
          <dgm:dir/>
          <dgm:animLvl val="lvl"/>
        </dgm:presLayoutVars>
      </dgm:prSet>
      <dgm:spPr/>
    </dgm:pt>
    <dgm:pt modelId="{9BE551E3-A479-4DE7-A2A3-0D457E6B15A8}" type="pres">
      <dgm:prSet presAssocID="{684F49C9-2F8B-4D99-B17C-42577071B93C}" presName="Accent1" presStyleCnt="0"/>
      <dgm:spPr/>
    </dgm:pt>
    <dgm:pt modelId="{EBC49617-7898-4A79-9499-934762C02570}" type="pres">
      <dgm:prSet presAssocID="{684F49C9-2F8B-4D99-B17C-42577071B93C}" presName="Accent" presStyleLbl="node1" presStyleIdx="0" presStyleCnt="3"/>
      <dgm:spPr>
        <a:solidFill>
          <a:schemeClr val="bg1">
            <a:lumMod val="95000"/>
          </a:schemeClr>
        </a:solidFill>
      </dgm:spPr>
    </dgm:pt>
    <dgm:pt modelId="{13B096F1-6831-43B9-98E4-B4CE9A85F78B}" type="pres">
      <dgm:prSet presAssocID="{684F49C9-2F8B-4D99-B17C-42577071B93C}" presName="Parent1" presStyleLbl="revTx" presStyleIdx="0" presStyleCnt="3">
        <dgm:presLayoutVars>
          <dgm:chMax val="1"/>
          <dgm:chPref val="1"/>
          <dgm:bulletEnabled val="1"/>
        </dgm:presLayoutVars>
      </dgm:prSet>
      <dgm:spPr/>
    </dgm:pt>
    <dgm:pt modelId="{61DA965D-83F4-4075-9B2B-DA5595372BC5}" type="pres">
      <dgm:prSet presAssocID="{C30B7E09-8FB3-4243-A752-B1561E060082}" presName="Accent2" presStyleCnt="0"/>
      <dgm:spPr/>
    </dgm:pt>
    <dgm:pt modelId="{7CAF6B3F-60C4-445D-A51B-F63F6137D1B3}" type="pres">
      <dgm:prSet presAssocID="{C30B7E09-8FB3-4243-A752-B1561E060082}" presName="Accent" presStyleLbl="node1" presStyleIdx="1" presStyleCnt="3"/>
      <dgm:spPr>
        <a:solidFill>
          <a:schemeClr val="bg1">
            <a:lumMod val="95000"/>
          </a:schemeClr>
        </a:solidFill>
      </dgm:spPr>
    </dgm:pt>
    <dgm:pt modelId="{8FF0F592-BB7B-43E5-B5BD-43EAAE3AD73E}" type="pres">
      <dgm:prSet presAssocID="{C30B7E09-8FB3-4243-A752-B1561E060082}" presName="Parent2" presStyleLbl="revTx" presStyleIdx="1" presStyleCnt="3">
        <dgm:presLayoutVars>
          <dgm:chMax val="1"/>
          <dgm:chPref val="1"/>
          <dgm:bulletEnabled val="1"/>
        </dgm:presLayoutVars>
      </dgm:prSet>
      <dgm:spPr/>
    </dgm:pt>
    <dgm:pt modelId="{1D7F3100-E4AD-4C37-9CC1-ABD3495CEC43}" type="pres">
      <dgm:prSet presAssocID="{2AD3E389-A69B-49FD-8E28-DC817639C1BD}" presName="Accent3" presStyleCnt="0"/>
      <dgm:spPr/>
    </dgm:pt>
    <dgm:pt modelId="{AD3EFC0D-0481-4D43-9511-E45722CCEF69}" type="pres">
      <dgm:prSet presAssocID="{2AD3E389-A69B-49FD-8E28-DC817639C1BD}" presName="Accent" presStyleLbl="node1" presStyleIdx="2" presStyleCnt="3"/>
      <dgm:spPr>
        <a:solidFill>
          <a:schemeClr val="bg1">
            <a:lumMod val="95000"/>
          </a:schemeClr>
        </a:solidFill>
      </dgm:spPr>
    </dgm:pt>
    <dgm:pt modelId="{D8974F71-BD07-4C1E-B232-0AB3D9D5F893}" type="pres">
      <dgm:prSet presAssocID="{2AD3E389-A69B-49FD-8E28-DC817639C1BD}" presName="Parent3" presStyleLbl="revTx" presStyleIdx="2" presStyleCnt="3">
        <dgm:presLayoutVars>
          <dgm:chMax val="1"/>
          <dgm:chPref val="1"/>
          <dgm:bulletEnabled val="1"/>
        </dgm:presLayoutVars>
      </dgm:prSet>
      <dgm:spPr/>
    </dgm:pt>
  </dgm:ptLst>
  <dgm:cxnLst>
    <dgm:cxn modelId="{13219930-2035-4F6F-84B5-E5813819ACA3}" srcId="{F34A94EE-0A2D-48BA-B702-9BBC90873E1F}" destId="{2AD3E389-A69B-49FD-8E28-DC817639C1BD}" srcOrd="2" destOrd="0" parTransId="{002E4704-2F4C-4788-A957-7CDD11E01B85}" sibTransId="{5013D40C-D863-4840-A279-B7DC7B821730}"/>
    <dgm:cxn modelId="{72766692-6589-48E4-8619-08CB79FBD7C9}" type="presOf" srcId="{2AD3E389-A69B-49FD-8E28-DC817639C1BD}" destId="{D8974F71-BD07-4C1E-B232-0AB3D9D5F893}" srcOrd="0" destOrd="0" presId="urn:microsoft.com/office/officeart/2009/layout/CircleArrowProcess"/>
    <dgm:cxn modelId="{4479AC99-14EF-42C5-9B84-A67E49B84857}" type="presOf" srcId="{C30B7E09-8FB3-4243-A752-B1561E060082}" destId="{8FF0F592-BB7B-43E5-B5BD-43EAAE3AD73E}" srcOrd="0" destOrd="0" presId="urn:microsoft.com/office/officeart/2009/layout/CircleArrowProcess"/>
    <dgm:cxn modelId="{77174CB6-AC6A-4A30-9199-58337C6AB812}" type="presOf" srcId="{684F49C9-2F8B-4D99-B17C-42577071B93C}" destId="{13B096F1-6831-43B9-98E4-B4CE9A85F78B}" srcOrd="0" destOrd="0" presId="urn:microsoft.com/office/officeart/2009/layout/CircleArrowProcess"/>
    <dgm:cxn modelId="{88E871CF-022D-4706-8C00-A5D8C8EED30C}" srcId="{F34A94EE-0A2D-48BA-B702-9BBC90873E1F}" destId="{684F49C9-2F8B-4D99-B17C-42577071B93C}" srcOrd="0" destOrd="0" parTransId="{53E81CBE-1842-4BAA-9229-9386A6D8B432}" sibTransId="{DC984D69-0E00-4996-A1BA-37F5AC5C41E2}"/>
    <dgm:cxn modelId="{9EC7B6CF-7902-4BEA-BB5B-936E296CB282}" type="presOf" srcId="{F34A94EE-0A2D-48BA-B702-9BBC90873E1F}" destId="{62CE3AC9-7859-45DB-A43A-86E25A8F6FFD}" srcOrd="0" destOrd="0" presId="urn:microsoft.com/office/officeart/2009/layout/CircleArrowProcess"/>
    <dgm:cxn modelId="{50C4B7D3-C54B-41EF-9FFE-AA8F7DE7107E}" srcId="{F34A94EE-0A2D-48BA-B702-9BBC90873E1F}" destId="{C30B7E09-8FB3-4243-A752-B1561E060082}" srcOrd="1" destOrd="0" parTransId="{9A594BB5-039F-40F7-8B7D-FD38E34D6266}" sibTransId="{D94FC38A-B9CC-41C9-A592-A35BC773030B}"/>
    <dgm:cxn modelId="{7BF54A3D-FF20-4D93-83BB-0E409D446997}" type="presParOf" srcId="{62CE3AC9-7859-45DB-A43A-86E25A8F6FFD}" destId="{9BE551E3-A479-4DE7-A2A3-0D457E6B15A8}" srcOrd="0" destOrd="0" presId="urn:microsoft.com/office/officeart/2009/layout/CircleArrowProcess"/>
    <dgm:cxn modelId="{25C9F3D7-0121-45BD-807C-F5A94739AB0A}" type="presParOf" srcId="{9BE551E3-A479-4DE7-A2A3-0D457E6B15A8}" destId="{EBC49617-7898-4A79-9499-934762C02570}" srcOrd="0" destOrd="0" presId="urn:microsoft.com/office/officeart/2009/layout/CircleArrowProcess"/>
    <dgm:cxn modelId="{627B3BBC-7992-4931-96D9-09A590CF02E8}" type="presParOf" srcId="{62CE3AC9-7859-45DB-A43A-86E25A8F6FFD}" destId="{13B096F1-6831-43B9-98E4-B4CE9A85F78B}" srcOrd="1" destOrd="0" presId="urn:microsoft.com/office/officeart/2009/layout/CircleArrowProcess"/>
    <dgm:cxn modelId="{1353AE2D-4353-40E2-929A-C3F513D8EF9C}" type="presParOf" srcId="{62CE3AC9-7859-45DB-A43A-86E25A8F6FFD}" destId="{61DA965D-83F4-4075-9B2B-DA5595372BC5}" srcOrd="2" destOrd="0" presId="urn:microsoft.com/office/officeart/2009/layout/CircleArrowProcess"/>
    <dgm:cxn modelId="{7C602063-A613-413A-96EE-3F181F14D64C}" type="presParOf" srcId="{61DA965D-83F4-4075-9B2B-DA5595372BC5}" destId="{7CAF6B3F-60C4-445D-A51B-F63F6137D1B3}" srcOrd="0" destOrd="0" presId="urn:microsoft.com/office/officeart/2009/layout/CircleArrowProcess"/>
    <dgm:cxn modelId="{6E2CA465-BE16-4FC7-B76D-3EC183C64694}" type="presParOf" srcId="{62CE3AC9-7859-45DB-A43A-86E25A8F6FFD}" destId="{8FF0F592-BB7B-43E5-B5BD-43EAAE3AD73E}" srcOrd="3" destOrd="0" presId="urn:microsoft.com/office/officeart/2009/layout/CircleArrowProcess"/>
    <dgm:cxn modelId="{5D3D992E-F93D-4F78-B0DC-F5B1EF06BDB5}" type="presParOf" srcId="{62CE3AC9-7859-45DB-A43A-86E25A8F6FFD}" destId="{1D7F3100-E4AD-4C37-9CC1-ABD3495CEC43}" srcOrd="4" destOrd="0" presId="urn:microsoft.com/office/officeart/2009/layout/CircleArrowProcess"/>
    <dgm:cxn modelId="{0AB06502-89C7-4D14-926F-C2FE79778DC1}" type="presParOf" srcId="{1D7F3100-E4AD-4C37-9CC1-ABD3495CEC43}" destId="{AD3EFC0D-0481-4D43-9511-E45722CCEF69}" srcOrd="0" destOrd="0" presId="urn:microsoft.com/office/officeart/2009/layout/CircleArrowProcess"/>
    <dgm:cxn modelId="{54D521E8-0227-4DAC-9E58-0694CF1A3443}" type="presParOf" srcId="{62CE3AC9-7859-45DB-A43A-86E25A8F6FFD}" destId="{D8974F71-BD07-4C1E-B232-0AB3D9D5F89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4A94EE-0A2D-48BA-B702-9BBC90873E1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IN"/>
        </a:p>
      </dgm:t>
    </dgm:pt>
    <dgm:pt modelId="{684F49C9-2F8B-4D99-B17C-42577071B93C}">
      <dgm:prSet phldrT="[Text]" phldr="1"/>
      <dgm:spPr/>
      <dgm:t>
        <a:bodyPr/>
        <a:lstStyle/>
        <a:p>
          <a:endParaRPr lang="en-IN" dirty="0">
            <a:solidFill>
              <a:srgbClr val="E31E24"/>
            </a:solidFill>
          </a:endParaRPr>
        </a:p>
      </dgm:t>
    </dgm:pt>
    <dgm:pt modelId="{53E81CBE-1842-4BAA-9229-9386A6D8B432}" type="parTrans" cxnId="{88E871CF-022D-4706-8C00-A5D8C8EED30C}">
      <dgm:prSet/>
      <dgm:spPr/>
      <dgm:t>
        <a:bodyPr/>
        <a:lstStyle/>
        <a:p>
          <a:endParaRPr lang="en-IN"/>
        </a:p>
      </dgm:t>
    </dgm:pt>
    <dgm:pt modelId="{DC984D69-0E00-4996-A1BA-37F5AC5C41E2}" type="sibTrans" cxnId="{88E871CF-022D-4706-8C00-A5D8C8EED30C}">
      <dgm:prSet/>
      <dgm:spPr/>
      <dgm:t>
        <a:bodyPr/>
        <a:lstStyle/>
        <a:p>
          <a:endParaRPr lang="en-IN"/>
        </a:p>
      </dgm:t>
    </dgm:pt>
    <dgm:pt modelId="{C30B7E09-8FB3-4243-A752-B1561E060082}">
      <dgm:prSet phldrT="[Text]" phldr="1"/>
      <dgm:spPr/>
      <dgm:t>
        <a:bodyPr/>
        <a:lstStyle/>
        <a:p>
          <a:endParaRPr lang="en-IN" dirty="0">
            <a:solidFill>
              <a:srgbClr val="E31E24"/>
            </a:solidFill>
          </a:endParaRPr>
        </a:p>
      </dgm:t>
    </dgm:pt>
    <dgm:pt modelId="{9A594BB5-039F-40F7-8B7D-FD38E34D6266}" type="parTrans" cxnId="{50C4B7D3-C54B-41EF-9FFE-AA8F7DE7107E}">
      <dgm:prSet/>
      <dgm:spPr/>
      <dgm:t>
        <a:bodyPr/>
        <a:lstStyle/>
        <a:p>
          <a:endParaRPr lang="en-IN"/>
        </a:p>
      </dgm:t>
    </dgm:pt>
    <dgm:pt modelId="{D94FC38A-B9CC-41C9-A592-A35BC773030B}" type="sibTrans" cxnId="{50C4B7D3-C54B-41EF-9FFE-AA8F7DE7107E}">
      <dgm:prSet/>
      <dgm:spPr/>
      <dgm:t>
        <a:bodyPr/>
        <a:lstStyle/>
        <a:p>
          <a:endParaRPr lang="en-IN"/>
        </a:p>
      </dgm:t>
    </dgm:pt>
    <dgm:pt modelId="{2AD3E389-A69B-49FD-8E28-DC817639C1BD}">
      <dgm:prSet phldrT="[Text]"/>
      <dgm:spPr>
        <a:solidFill>
          <a:srgbClr val="E31E24"/>
        </a:solidFill>
      </dgm:spPr>
      <dgm:t>
        <a:bodyPr/>
        <a:lstStyle/>
        <a:p>
          <a:r>
            <a:rPr lang="en-US" dirty="0">
              <a:solidFill>
                <a:srgbClr val="E31E24"/>
              </a:solidFill>
            </a:rPr>
            <a:t>A</a:t>
          </a:r>
          <a:endParaRPr lang="en-IN" dirty="0">
            <a:solidFill>
              <a:srgbClr val="E31E24"/>
            </a:solidFill>
          </a:endParaRPr>
        </a:p>
      </dgm:t>
    </dgm:pt>
    <dgm:pt modelId="{5013D40C-D863-4840-A279-B7DC7B821730}" type="sibTrans" cxnId="{13219930-2035-4F6F-84B5-E5813819ACA3}">
      <dgm:prSet/>
      <dgm:spPr/>
      <dgm:t>
        <a:bodyPr/>
        <a:lstStyle/>
        <a:p>
          <a:endParaRPr lang="en-IN"/>
        </a:p>
      </dgm:t>
    </dgm:pt>
    <dgm:pt modelId="{002E4704-2F4C-4788-A957-7CDD11E01B85}" type="parTrans" cxnId="{13219930-2035-4F6F-84B5-E5813819ACA3}">
      <dgm:prSet/>
      <dgm:spPr/>
      <dgm:t>
        <a:bodyPr/>
        <a:lstStyle/>
        <a:p>
          <a:endParaRPr lang="en-IN"/>
        </a:p>
      </dgm:t>
    </dgm:pt>
    <dgm:pt modelId="{62CE3AC9-7859-45DB-A43A-86E25A8F6FFD}" type="pres">
      <dgm:prSet presAssocID="{F34A94EE-0A2D-48BA-B702-9BBC90873E1F}" presName="Name0" presStyleCnt="0">
        <dgm:presLayoutVars>
          <dgm:chMax val="7"/>
          <dgm:chPref val="7"/>
          <dgm:dir/>
          <dgm:animLvl val="lvl"/>
        </dgm:presLayoutVars>
      </dgm:prSet>
      <dgm:spPr/>
    </dgm:pt>
    <dgm:pt modelId="{9BE551E3-A479-4DE7-A2A3-0D457E6B15A8}" type="pres">
      <dgm:prSet presAssocID="{684F49C9-2F8B-4D99-B17C-42577071B93C}" presName="Accent1" presStyleCnt="0"/>
      <dgm:spPr/>
    </dgm:pt>
    <dgm:pt modelId="{EBC49617-7898-4A79-9499-934762C02570}" type="pres">
      <dgm:prSet presAssocID="{684F49C9-2F8B-4D99-B17C-42577071B93C}" presName="Accent" presStyleLbl="node1" presStyleIdx="0" presStyleCnt="3"/>
      <dgm:spPr>
        <a:solidFill>
          <a:schemeClr val="bg1">
            <a:lumMod val="95000"/>
          </a:schemeClr>
        </a:solidFill>
      </dgm:spPr>
    </dgm:pt>
    <dgm:pt modelId="{13B096F1-6831-43B9-98E4-B4CE9A85F78B}" type="pres">
      <dgm:prSet presAssocID="{684F49C9-2F8B-4D99-B17C-42577071B93C}" presName="Parent1" presStyleLbl="revTx" presStyleIdx="0" presStyleCnt="3">
        <dgm:presLayoutVars>
          <dgm:chMax val="1"/>
          <dgm:chPref val="1"/>
          <dgm:bulletEnabled val="1"/>
        </dgm:presLayoutVars>
      </dgm:prSet>
      <dgm:spPr/>
    </dgm:pt>
    <dgm:pt modelId="{61DA965D-83F4-4075-9B2B-DA5595372BC5}" type="pres">
      <dgm:prSet presAssocID="{C30B7E09-8FB3-4243-A752-B1561E060082}" presName="Accent2" presStyleCnt="0"/>
      <dgm:spPr/>
    </dgm:pt>
    <dgm:pt modelId="{7CAF6B3F-60C4-445D-A51B-F63F6137D1B3}" type="pres">
      <dgm:prSet presAssocID="{C30B7E09-8FB3-4243-A752-B1561E060082}" presName="Accent" presStyleLbl="node1" presStyleIdx="1" presStyleCnt="3"/>
      <dgm:spPr>
        <a:solidFill>
          <a:schemeClr val="bg1">
            <a:lumMod val="95000"/>
          </a:schemeClr>
        </a:solidFill>
      </dgm:spPr>
    </dgm:pt>
    <dgm:pt modelId="{8FF0F592-BB7B-43E5-B5BD-43EAAE3AD73E}" type="pres">
      <dgm:prSet presAssocID="{C30B7E09-8FB3-4243-A752-B1561E060082}" presName="Parent2" presStyleLbl="revTx" presStyleIdx="1" presStyleCnt="3">
        <dgm:presLayoutVars>
          <dgm:chMax val="1"/>
          <dgm:chPref val="1"/>
          <dgm:bulletEnabled val="1"/>
        </dgm:presLayoutVars>
      </dgm:prSet>
      <dgm:spPr/>
    </dgm:pt>
    <dgm:pt modelId="{1D7F3100-E4AD-4C37-9CC1-ABD3495CEC43}" type="pres">
      <dgm:prSet presAssocID="{2AD3E389-A69B-49FD-8E28-DC817639C1BD}" presName="Accent3" presStyleCnt="0"/>
      <dgm:spPr/>
    </dgm:pt>
    <dgm:pt modelId="{AD3EFC0D-0481-4D43-9511-E45722CCEF69}" type="pres">
      <dgm:prSet presAssocID="{2AD3E389-A69B-49FD-8E28-DC817639C1BD}" presName="Accent" presStyleLbl="node1" presStyleIdx="2" presStyleCnt="3"/>
      <dgm:spPr>
        <a:solidFill>
          <a:schemeClr val="bg1">
            <a:lumMod val="95000"/>
          </a:schemeClr>
        </a:solidFill>
      </dgm:spPr>
    </dgm:pt>
    <dgm:pt modelId="{D8974F71-BD07-4C1E-B232-0AB3D9D5F893}" type="pres">
      <dgm:prSet presAssocID="{2AD3E389-A69B-49FD-8E28-DC817639C1BD}" presName="Parent3" presStyleLbl="revTx" presStyleIdx="2" presStyleCnt="3">
        <dgm:presLayoutVars>
          <dgm:chMax val="1"/>
          <dgm:chPref val="1"/>
          <dgm:bulletEnabled val="1"/>
        </dgm:presLayoutVars>
      </dgm:prSet>
      <dgm:spPr/>
    </dgm:pt>
  </dgm:ptLst>
  <dgm:cxnLst>
    <dgm:cxn modelId="{13219930-2035-4F6F-84B5-E5813819ACA3}" srcId="{F34A94EE-0A2D-48BA-B702-9BBC90873E1F}" destId="{2AD3E389-A69B-49FD-8E28-DC817639C1BD}" srcOrd="2" destOrd="0" parTransId="{002E4704-2F4C-4788-A957-7CDD11E01B85}" sibTransId="{5013D40C-D863-4840-A279-B7DC7B821730}"/>
    <dgm:cxn modelId="{72766692-6589-48E4-8619-08CB79FBD7C9}" type="presOf" srcId="{2AD3E389-A69B-49FD-8E28-DC817639C1BD}" destId="{D8974F71-BD07-4C1E-B232-0AB3D9D5F893}" srcOrd="0" destOrd="0" presId="urn:microsoft.com/office/officeart/2009/layout/CircleArrowProcess"/>
    <dgm:cxn modelId="{4479AC99-14EF-42C5-9B84-A67E49B84857}" type="presOf" srcId="{C30B7E09-8FB3-4243-A752-B1561E060082}" destId="{8FF0F592-BB7B-43E5-B5BD-43EAAE3AD73E}" srcOrd="0" destOrd="0" presId="urn:microsoft.com/office/officeart/2009/layout/CircleArrowProcess"/>
    <dgm:cxn modelId="{77174CB6-AC6A-4A30-9199-58337C6AB812}" type="presOf" srcId="{684F49C9-2F8B-4D99-B17C-42577071B93C}" destId="{13B096F1-6831-43B9-98E4-B4CE9A85F78B}" srcOrd="0" destOrd="0" presId="urn:microsoft.com/office/officeart/2009/layout/CircleArrowProcess"/>
    <dgm:cxn modelId="{88E871CF-022D-4706-8C00-A5D8C8EED30C}" srcId="{F34A94EE-0A2D-48BA-B702-9BBC90873E1F}" destId="{684F49C9-2F8B-4D99-B17C-42577071B93C}" srcOrd="0" destOrd="0" parTransId="{53E81CBE-1842-4BAA-9229-9386A6D8B432}" sibTransId="{DC984D69-0E00-4996-A1BA-37F5AC5C41E2}"/>
    <dgm:cxn modelId="{9EC7B6CF-7902-4BEA-BB5B-936E296CB282}" type="presOf" srcId="{F34A94EE-0A2D-48BA-B702-9BBC90873E1F}" destId="{62CE3AC9-7859-45DB-A43A-86E25A8F6FFD}" srcOrd="0" destOrd="0" presId="urn:microsoft.com/office/officeart/2009/layout/CircleArrowProcess"/>
    <dgm:cxn modelId="{50C4B7D3-C54B-41EF-9FFE-AA8F7DE7107E}" srcId="{F34A94EE-0A2D-48BA-B702-9BBC90873E1F}" destId="{C30B7E09-8FB3-4243-A752-B1561E060082}" srcOrd="1" destOrd="0" parTransId="{9A594BB5-039F-40F7-8B7D-FD38E34D6266}" sibTransId="{D94FC38A-B9CC-41C9-A592-A35BC773030B}"/>
    <dgm:cxn modelId="{7BF54A3D-FF20-4D93-83BB-0E409D446997}" type="presParOf" srcId="{62CE3AC9-7859-45DB-A43A-86E25A8F6FFD}" destId="{9BE551E3-A479-4DE7-A2A3-0D457E6B15A8}" srcOrd="0" destOrd="0" presId="urn:microsoft.com/office/officeart/2009/layout/CircleArrowProcess"/>
    <dgm:cxn modelId="{25C9F3D7-0121-45BD-807C-F5A94739AB0A}" type="presParOf" srcId="{9BE551E3-A479-4DE7-A2A3-0D457E6B15A8}" destId="{EBC49617-7898-4A79-9499-934762C02570}" srcOrd="0" destOrd="0" presId="urn:microsoft.com/office/officeart/2009/layout/CircleArrowProcess"/>
    <dgm:cxn modelId="{627B3BBC-7992-4931-96D9-09A590CF02E8}" type="presParOf" srcId="{62CE3AC9-7859-45DB-A43A-86E25A8F6FFD}" destId="{13B096F1-6831-43B9-98E4-B4CE9A85F78B}" srcOrd="1" destOrd="0" presId="urn:microsoft.com/office/officeart/2009/layout/CircleArrowProcess"/>
    <dgm:cxn modelId="{1353AE2D-4353-40E2-929A-C3F513D8EF9C}" type="presParOf" srcId="{62CE3AC9-7859-45DB-A43A-86E25A8F6FFD}" destId="{61DA965D-83F4-4075-9B2B-DA5595372BC5}" srcOrd="2" destOrd="0" presId="urn:microsoft.com/office/officeart/2009/layout/CircleArrowProcess"/>
    <dgm:cxn modelId="{7C602063-A613-413A-96EE-3F181F14D64C}" type="presParOf" srcId="{61DA965D-83F4-4075-9B2B-DA5595372BC5}" destId="{7CAF6B3F-60C4-445D-A51B-F63F6137D1B3}" srcOrd="0" destOrd="0" presId="urn:microsoft.com/office/officeart/2009/layout/CircleArrowProcess"/>
    <dgm:cxn modelId="{6E2CA465-BE16-4FC7-B76D-3EC183C64694}" type="presParOf" srcId="{62CE3AC9-7859-45DB-A43A-86E25A8F6FFD}" destId="{8FF0F592-BB7B-43E5-B5BD-43EAAE3AD73E}" srcOrd="3" destOrd="0" presId="urn:microsoft.com/office/officeart/2009/layout/CircleArrowProcess"/>
    <dgm:cxn modelId="{5D3D992E-F93D-4F78-B0DC-F5B1EF06BDB5}" type="presParOf" srcId="{62CE3AC9-7859-45DB-A43A-86E25A8F6FFD}" destId="{1D7F3100-E4AD-4C37-9CC1-ABD3495CEC43}" srcOrd="4" destOrd="0" presId="urn:microsoft.com/office/officeart/2009/layout/CircleArrowProcess"/>
    <dgm:cxn modelId="{0AB06502-89C7-4D14-926F-C2FE79778DC1}" type="presParOf" srcId="{1D7F3100-E4AD-4C37-9CC1-ABD3495CEC43}" destId="{AD3EFC0D-0481-4D43-9511-E45722CCEF69}" srcOrd="0" destOrd="0" presId="urn:microsoft.com/office/officeart/2009/layout/CircleArrowProcess"/>
    <dgm:cxn modelId="{54D521E8-0227-4DAC-9E58-0694CF1A3443}" type="presParOf" srcId="{62CE3AC9-7859-45DB-A43A-86E25A8F6FFD}" destId="{D8974F71-BD07-4C1E-B232-0AB3D9D5F89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0E2CF79-2B0F-4DC0-A77B-ABB8D56A7CE1}"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DC78883A-8CA2-4347-A95E-A7A9A534ED1D}">
      <dgm:prSet phldrT="[Text]" custT="1"/>
      <dgm:spPr/>
      <dgm:t>
        <a:bodyPr/>
        <a:lstStyle/>
        <a:p>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Tenability of “Family Settlement” principle for non-applicability of capital gains upon transfer of shares</a:t>
          </a:r>
          <a:endParaRPr lang="en-US" sz="1400" b="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F060F203-7ED9-480D-BEBA-BA1DF140399A}" type="parTrans" cxnId="{E9F8B5E2-F5A3-43AD-9E0F-5E5B8F709EBF}">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57278C2E-7807-4305-8B14-A8FBCAAED056}" type="sibTrans" cxnId="{E9F8B5E2-F5A3-43AD-9E0F-5E5B8F709EBF}">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0E5D3D7F-A63C-4287-8935-E58A48C94E09}">
      <dgm:prSet phldrT="[Text]" custT="1"/>
      <dgm:spPr/>
      <dgm:t>
        <a:bodyPr/>
        <a:lstStyle/>
        <a:p>
          <a:pPr marL="0" lvl="0" indent="0" algn="l" defTabSz="622300">
            <a:lnSpc>
              <a:spcPct val="90000"/>
            </a:lnSpc>
            <a:spcBef>
              <a:spcPct val="0"/>
            </a:spcBef>
            <a:spcAft>
              <a:spcPct val="35000"/>
            </a:spcAft>
            <a:buNone/>
          </a:pPr>
          <a:r>
            <a:rPr lang="en-US" sz="1400" kern="1200" dirty="0">
              <a:solidFill>
                <a:prstClr val="black"/>
              </a:solidFill>
              <a:latin typeface="Roboto" panose="02000000000000000000" pitchFamily="2" charset="0"/>
              <a:ea typeface="Roboto" panose="02000000000000000000" pitchFamily="2" charset="0"/>
              <a:cs typeface="Roboto" panose="02000000000000000000" pitchFamily="2" charset="0"/>
            </a:rPr>
            <a:t>Applicability of Section 56(2)(x) in the hands of the family members (others than those falling under the definition of relatives) upon receipt of capital assets as a consideration to family settlement</a:t>
          </a:r>
        </a:p>
      </dgm:t>
    </dgm:pt>
    <dgm:pt modelId="{A2572457-B6AE-4364-826F-0D4D0643DB81}" type="parTrans" cxnId="{0439397D-DC1C-444C-B713-39E33699A3EA}">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64561C81-D1F1-401C-84EA-4CBB4D710321}" type="sibTrans" cxnId="{0439397D-DC1C-444C-B713-39E33699A3EA}">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4718A227-CE95-454F-9A8B-E1093FFB3E4B}">
      <dgm:prSet phldrT="[Text]" custT="1"/>
      <dgm:spPr/>
      <dgm:t>
        <a:bodyPr/>
        <a:lstStyle/>
        <a:p>
          <a:pPr marL="0" lvl="0" indent="0" algn="l" defTabSz="622300">
            <a:lnSpc>
              <a:spcPct val="90000"/>
            </a:lnSpc>
            <a:spcBef>
              <a:spcPct val="0"/>
            </a:spcBef>
            <a:spcAft>
              <a:spcPct val="35000"/>
            </a:spcAft>
            <a:buNone/>
          </a:pPr>
          <a:r>
            <a:rPr lang="en-US" sz="1400" kern="1200" dirty="0">
              <a:solidFill>
                <a:prstClr val="black"/>
              </a:solidFill>
              <a:latin typeface="Roboto" panose="02000000000000000000" pitchFamily="2" charset="0"/>
              <a:ea typeface="Roboto" panose="02000000000000000000" pitchFamily="2" charset="0"/>
              <a:cs typeface="Roboto" panose="02000000000000000000" pitchFamily="2" charset="0"/>
            </a:rPr>
            <a:t>Open offer exemption for inter-se promoter transfer – SEBI view </a:t>
          </a:r>
        </a:p>
      </dgm:t>
    </dgm:pt>
    <dgm:pt modelId="{4F90EF50-0B57-4A27-8453-22AFC3DDCA96}" type="parTrans" cxnId="{A4907305-0FC6-4395-BEEC-942654FAFD41}">
      <dgm:prSet/>
      <dgm:spPr/>
      <dgm:t>
        <a:bodyPr/>
        <a:lstStyle/>
        <a:p>
          <a:endParaRPr lang="en-US" sz="1400"/>
        </a:p>
      </dgm:t>
    </dgm:pt>
    <dgm:pt modelId="{A7169F7A-8267-43AA-9D4D-5C5EF6EA2E8B}" type="sibTrans" cxnId="{A4907305-0FC6-4395-BEEC-942654FAFD41}">
      <dgm:prSet/>
      <dgm:spPr/>
      <dgm:t>
        <a:bodyPr/>
        <a:lstStyle/>
        <a:p>
          <a:endParaRPr lang="en-US" sz="1400"/>
        </a:p>
      </dgm:t>
    </dgm:pt>
    <dgm:pt modelId="{D8069120-1647-48C8-A548-A32C3F69C0F9}">
      <dgm:prSet phldrT="[Text]" custT="1"/>
      <dgm:spPr/>
      <dgm:t>
        <a:bodyPr/>
        <a:lstStyle/>
        <a:p>
          <a:pPr marL="0" lvl="0" indent="0" algn="l" defTabSz="622300">
            <a:lnSpc>
              <a:spcPct val="90000"/>
            </a:lnSpc>
            <a:spcBef>
              <a:spcPct val="0"/>
            </a:spcBef>
            <a:spcAft>
              <a:spcPct val="35000"/>
            </a:spcAft>
            <a:buNone/>
          </a:pPr>
          <a:r>
            <a:rPr lang="en-US" sz="1400" kern="1200" dirty="0">
              <a:solidFill>
                <a:prstClr val="black"/>
              </a:solidFill>
              <a:latin typeface="Roboto" panose="02000000000000000000" pitchFamily="2" charset="0"/>
              <a:ea typeface="Roboto" panose="02000000000000000000" pitchFamily="2" charset="0"/>
              <a:cs typeface="Roboto" panose="02000000000000000000" pitchFamily="2" charset="0"/>
            </a:rPr>
            <a:t>Applicability of GAAR upon family settlement</a:t>
          </a:r>
        </a:p>
      </dgm:t>
    </dgm:pt>
    <dgm:pt modelId="{D5E28F26-8ABE-4966-BB09-68A03F827C37}" type="parTrans" cxnId="{45713B1B-3910-4D89-896E-43C4435F8873}">
      <dgm:prSet/>
      <dgm:spPr/>
      <dgm:t>
        <a:bodyPr/>
        <a:lstStyle/>
        <a:p>
          <a:endParaRPr lang="en-US"/>
        </a:p>
      </dgm:t>
    </dgm:pt>
    <dgm:pt modelId="{6323AE97-AF2D-49E9-B3E1-790FFB75DDAD}" type="sibTrans" cxnId="{45713B1B-3910-4D89-896E-43C4435F8873}">
      <dgm:prSet/>
      <dgm:spPr/>
      <dgm:t>
        <a:bodyPr/>
        <a:lstStyle/>
        <a:p>
          <a:endParaRPr lang="en-US"/>
        </a:p>
      </dgm:t>
    </dgm:pt>
    <dgm:pt modelId="{0D49D1E8-365A-41E3-A5C0-7F291DBEDB3F}" type="pres">
      <dgm:prSet presAssocID="{00E2CF79-2B0F-4DC0-A77B-ABB8D56A7CE1}" presName="linear" presStyleCnt="0">
        <dgm:presLayoutVars>
          <dgm:dir/>
          <dgm:animLvl val="lvl"/>
          <dgm:resizeHandles val="exact"/>
        </dgm:presLayoutVars>
      </dgm:prSet>
      <dgm:spPr/>
    </dgm:pt>
    <dgm:pt modelId="{CDF92513-FBEA-4620-A0ED-3D0ED1269D37}" type="pres">
      <dgm:prSet presAssocID="{DC78883A-8CA2-4347-A95E-A7A9A534ED1D}" presName="parentLin" presStyleCnt="0"/>
      <dgm:spPr/>
    </dgm:pt>
    <dgm:pt modelId="{C83CAEC8-4139-446D-826C-E3AE8C85199C}" type="pres">
      <dgm:prSet presAssocID="{DC78883A-8CA2-4347-A95E-A7A9A534ED1D}" presName="parentLeftMargin" presStyleLbl="node1" presStyleIdx="0" presStyleCnt="4"/>
      <dgm:spPr/>
    </dgm:pt>
    <dgm:pt modelId="{8D015D85-D923-40B0-BC73-8BB67C14EC26}" type="pres">
      <dgm:prSet presAssocID="{DC78883A-8CA2-4347-A95E-A7A9A534ED1D}" presName="parentText" presStyleLbl="node1" presStyleIdx="0" presStyleCnt="4" custScaleX="183545" custLinFactNeighborX="-55190">
        <dgm:presLayoutVars>
          <dgm:chMax val="0"/>
          <dgm:bulletEnabled val="1"/>
        </dgm:presLayoutVars>
      </dgm:prSet>
      <dgm:spPr/>
    </dgm:pt>
    <dgm:pt modelId="{C72971E3-24AE-4EB4-86DF-E1DAF8AB06A9}" type="pres">
      <dgm:prSet presAssocID="{DC78883A-8CA2-4347-A95E-A7A9A534ED1D}" presName="negativeSpace" presStyleCnt="0"/>
      <dgm:spPr/>
    </dgm:pt>
    <dgm:pt modelId="{6AB04138-D60A-4C34-9CE3-6EED18CA36CF}" type="pres">
      <dgm:prSet presAssocID="{DC78883A-8CA2-4347-A95E-A7A9A534ED1D}" presName="childText" presStyleLbl="conFgAcc1" presStyleIdx="0" presStyleCnt="4">
        <dgm:presLayoutVars>
          <dgm:bulletEnabled val="1"/>
        </dgm:presLayoutVars>
      </dgm:prSet>
      <dgm:spPr/>
    </dgm:pt>
    <dgm:pt modelId="{FEFB1CAD-B6BD-47E5-9926-D2CC60BE3ACA}" type="pres">
      <dgm:prSet presAssocID="{57278C2E-7807-4305-8B14-A8FBCAAED056}" presName="spaceBetweenRectangles" presStyleCnt="0"/>
      <dgm:spPr/>
    </dgm:pt>
    <dgm:pt modelId="{15B944C3-41D1-4F03-8A19-20B63169F7E6}" type="pres">
      <dgm:prSet presAssocID="{0E5D3D7F-A63C-4287-8935-E58A48C94E09}" presName="parentLin" presStyleCnt="0"/>
      <dgm:spPr/>
    </dgm:pt>
    <dgm:pt modelId="{B2CA1F66-9C0B-4C51-869B-E7A6D18F4ED9}" type="pres">
      <dgm:prSet presAssocID="{0E5D3D7F-A63C-4287-8935-E58A48C94E09}" presName="parentLeftMargin" presStyleLbl="node1" presStyleIdx="0" presStyleCnt="4"/>
      <dgm:spPr/>
    </dgm:pt>
    <dgm:pt modelId="{4899883C-F1A2-4AC0-B3CC-509973E0D9E6}" type="pres">
      <dgm:prSet presAssocID="{0E5D3D7F-A63C-4287-8935-E58A48C94E09}" presName="parentText" presStyleLbl="node1" presStyleIdx="1" presStyleCnt="4" custScaleX="183545" custLinFactNeighborX="-55190">
        <dgm:presLayoutVars>
          <dgm:chMax val="0"/>
          <dgm:bulletEnabled val="1"/>
        </dgm:presLayoutVars>
      </dgm:prSet>
      <dgm:spPr/>
    </dgm:pt>
    <dgm:pt modelId="{FF8FB4F5-DFAB-4B31-B7A1-C2B07EAAF3ED}" type="pres">
      <dgm:prSet presAssocID="{0E5D3D7F-A63C-4287-8935-E58A48C94E09}" presName="negativeSpace" presStyleCnt="0"/>
      <dgm:spPr/>
    </dgm:pt>
    <dgm:pt modelId="{B88D0F49-B458-4C0F-A25E-B4F26BFF19EF}" type="pres">
      <dgm:prSet presAssocID="{0E5D3D7F-A63C-4287-8935-E58A48C94E09}" presName="childText" presStyleLbl="conFgAcc1" presStyleIdx="1" presStyleCnt="4">
        <dgm:presLayoutVars>
          <dgm:bulletEnabled val="1"/>
        </dgm:presLayoutVars>
      </dgm:prSet>
      <dgm:spPr/>
    </dgm:pt>
    <dgm:pt modelId="{8EFF6778-650B-40A5-B3F4-C7B588C0E104}" type="pres">
      <dgm:prSet presAssocID="{64561C81-D1F1-401C-84EA-4CBB4D710321}" presName="spaceBetweenRectangles" presStyleCnt="0"/>
      <dgm:spPr/>
    </dgm:pt>
    <dgm:pt modelId="{F223BFBB-4034-44DF-9455-33E2ABB8FD4D}" type="pres">
      <dgm:prSet presAssocID="{4718A227-CE95-454F-9A8B-E1093FFB3E4B}" presName="parentLin" presStyleCnt="0"/>
      <dgm:spPr/>
    </dgm:pt>
    <dgm:pt modelId="{95DA5D49-C802-4E2F-8DFF-74EAE08810B6}" type="pres">
      <dgm:prSet presAssocID="{4718A227-CE95-454F-9A8B-E1093FFB3E4B}" presName="parentLeftMargin" presStyleLbl="node1" presStyleIdx="1" presStyleCnt="4"/>
      <dgm:spPr/>
    </dgm:pt>
    <dgm:pt modelId="{04660B94-C28D-495F-9EBA-56C507FAD5DB}" type="pres">
      <dgm:prSet presAssocID="{4718A227-CE95-454F-9A8B-E1093FFB3E4B}" presName="parentText" presStyleLbl="node1" presStyleIdx="2" presStyleCnt="4" custScaleX="183545" custLinFactNeighborX="-55190">
        <dgm:presLayoutVars>
          <dgm:chMax val="0"/>
          <dgm:bulletEnabled val="1"/>
        </dgm:presLayoutVars>
      </dgm:prSet>
      <dgm:spPr/>
    </dgm:pt>
    <dgm:pt modelId="{969051F4-C97B-4C6D-898C-C31CE92DBE1D}" type="pres">
      <dgm:prSet presAssocID="{4718A227-CE95-454F-9A8B-E1093FFB3E4B}" presName="negativeSpace" presStyleCnt="0"/>
      <dgm:spPr/>
    </dgm:pt>
    <dgm:pt modelId="{2FF4A181-0E42-413E-A043-20F409FEB3DC}" type="pres">
      <dgm:prSet presAssocID="{4718A227-CE95-454F-9A8B-E1093FFB3E4B}" presName="childText" presStyleLbl="conFgAcc1" presStyleIdx="2" presStyleCnt="4">
        <dgm:presLayoutVars>
          <dgm:bulletEnabled val="1"/>
        </dgm:presLayoutVars>
      </dgm:prSet>
      <dgm:spPr/>
    </dgm:pt>
    <dgm:pt modelId="{C76E5B2B-A519-4B21-9886-0AE9B8AA7F99}" type="pres">
      <dgm:prSet presAssocID="{A7169F7A-8267-43AA-9D4D-5C5EF6EA2E8B}" presName="spaceBetweenRectangles" presStyleCnt="0"/>
      <dgm:spPr/>
    </dgm:pt>
    <dgm:pt modelId="{636FC3E1-8194-43AD-9F8C-7C074B5FDC99}" type="pres">
      <dgm:prSet presAssocID="{D8069120-1647-48C8-A548-A32C3F69C0F9}" presName="parentLin" presStyleCnt="0"/>
      <dgm:spPr/>
    </dgm:pt>
    <dgm:pt modelId="{F048A499-E52E-4ECB-BD65-27A6D82869AA}" type="pres">
      <dgm:prSet presAssocID="{D8069120-1647-48C8-A548-A32C3F69C0F9}" presName="parentLeftMargin" presStyleLbl="node1" presStyleIdx="2" presStyleCnt="4"/>
      <dgm:spPr/>
    </dgm:pt>
    <dgm:pt modelId="{988A94EA-22DB-404C-96EB-C752FE72F11C}" type="pres">
      <dgm:prSet presAssocID="{D8069120-1647-48C8-A548-A32C3F69C0F9}" presName="parentText" presStyleLbl="node1" presStyleIdx="3" presStyleCnt="4" custScaleX="136257" custLinFactNeighborX="-44557">
        <dgm:presLayoutVars>
          <dgm:chMax val="0"/>
          <dgm:bulletEnabled val="1"/>
        </dgm:presLayoutVars>
      </dgm:prSet>
      <dgm:spPr/>
    </dgm:pt>
    <dgm:pt modelId="{430AD27E-19F2-436A-8439-7171E24DFC61}" type="pres">
      <dgm:prSet presAssocID="{D8069120-1647-48C8-A548-A32C3F69C0F9}" presName="negativeSpace" presStyleCnt="0"/>
      <dgm:spPr/>
    </dgm:pt>
    <dgm:pt modelId="{58BD86E0-2AF6-4232-BA0E-B60806D13E91}" type="pres">
      <dgm:prSet presAssocID="{D8069120-1647-48C8-A548-A32C3F69C0F9}" presName="childText" presStyleLbl="conFgAcc1" presStyleIdx="3" presStyleCnt="4">
        <dgm:presLayoutVars>
          <dgm:bulletEnabled val="1"/>
        </dgm:presLayoutVars>
      </dgm:prSet>
      <dgm:spPr/>
    </dgm:pt>
  </dgm:ptLst>
  <dgm:cxnLst>
    <dgm:cxn modelId="{9A60D504-D2C9-466C-9E27-1DB13285B7A9}" type="presOf" srcId="{DC78883A-8CA2-4347-A95E-A7A9A534ED1D}" destId="{8D015D85-D923-40B0-BC73-8BB67C14EC26}" srcOrd="1" destOrd="0" presId="urn:microsoft.com/office/officeart/2005/8/layout/list1"/>
    <dgm:cxn modelId="{A4907305-0FC6-4395-BEEC-942654FAFD41}" srcId="{00E2CF79-2B0F-4DC0-A77B-ABB8D56A7CE1}" destId="{4718A227-CE95-454F-9A8B-E1093FFB3E4B}" srcOrd="2" destOrd="0" parTransId="{4F90EF50-0B57-4A27-8453-22AFC3DDCA96}" sibTransId="{A7169F7A-8267-43AA-9D4D-5C5EF6EA2E8B}"/>
    <dgm:cxn modelId="{7812D605-FCDE-4123-92C5-6BD76F825447}" type="presOf" srcId="{00E2CF79-2B0F-4DC0-A77B-ABB8D56A7CE1}" destId="{0D49D1E8-365A-41E3-A5C0-7F291DBEDB3F}" srcOrd="0" destOrd="0" presId="urn:microsoft.com/office/officeart/2005/8/layout/list1"/>
    <dgm:cxn modelId="{45713B1B-3910-4D89-896E-43C4435F8873}" srcId="{00E2CF79-2B0F-4DC0-A77B-ABB8D56A7CE1}" destId="{D8069120-1647-48C8-A548-A32C3F69C0F9}" srcOrd="3" destOrd="0" parTransId="{D5E28F26-8ABE-4966-BB09-68A03F827C37}" sibTransId="{6323AE97-AF2D-49E9-B3E1-790FFB75DDAD}"/>
    <dgm:cxn modelId="{3734DD69-82FF-4964-8074-2053EFC94E16}" type="presOf" srcId="{0E5D3D7F-A63C-4287-8935-E58A48C94E09}" destId="{4899883C-F1A2-4AC0-B3CC-509973E0D9E6}" srcOrd="1" destOrd="0" presId="urn:microsoft.com/office/officeart/2005/8/layout/list1"/>
    <dgm:cxn modelId="{0439397D-DC1C-444C-B713-39E33699A3EA}" srcId="{00E2CF79-2B0F-4DC0-A77B-ABB8D56A7CE1}" destId="{0E5D3D7F-A63C-4287-8935-E58A48C94E09}" srcOrd="1" destOrd="0" parTransId="{A2572457-B6AE-4364-826F-0D4D0643DB81}" sibTransId="{64561C81-D1F1-401C-84EA-4CBB4D710321}"/>
    <dgm:cxn modelId="{94C4DE8A-5EC7-441C-A086-C839A7094378}" type="presOf" srcId="{D8069120-1647-48C8-A548-A32C3F69C0F9}" destId="{F048A499-E52E-4ECB-BD65-27A6D82869AA}" srcOrd="0" destOrd="0" presId="urn:microsoft.com/office/officeart/2005/8/layout/list1"/>
    <dgm:cxn modelId="{6D77749F-74FA-4A97-B3A9-1262CE6DC247}" type="presOf" srcId="{D8069120-1647-48C8-A548-A32C3F69C0F9}" destId="{988A94EA-22DB-404C-96EB-C752FE72F11C}" srcOrd="1" destOrd="0" presId="urn:microsoft.com/office/officeart/2005/8/layout/list1"/>
    <dgm:cxn modelId="{76BBBCB8-37FA-44BF-9C3E-A09CD5DFDF25}" type="presOf" srcId="{0E5D3D7F-A63C-4287-8935-E58A48C94E09}" destId="{B2CA1F66-9C0B-4C51-869B-E7A6D18F4ED9}" srcOrd="0" destOrd="0" presId="urn:microsoft.com/office/officeart/2005/8/layout/list1"/>
    <dgm:cxn modelId="{E9F8B5E2-F5A3-43AD-9E0F-5E5B8F709EBF}" srcId="{00E2CF79-2B0F-4DC0-A77B-ABB8D56A7CE1}" destId="{DC78883A-8CA2-4347-A95E-A7A9A534ED1D}" srcOrd="0" destOrd="0" parTransId="{F060F203-7ED9-480D-BEBA-BA1DF140399A}" sibTransId="{57278C2E-7807-4305-8B14-A8FBCAAED056}"/>
    <dgm:cxn modelId="{58AB57F4-9BF7-49E6-B6C9-F7E4B037D242}" type="presOf" srcId="{4718A227-CE95-454F-9A8B-E1093FFB3E4B}" destId="{04660B94-C28D-495F-9EBA-56C507FAD5DB}" srcOrd="1" destOrd="0" presId="urn:microsoft.com/office/officeart/2005/8/layout/list1"/>
    <dgm:cxn modelId="{B3BAEBF4-212E-41EE-B5D5-743148CB6964}" type="presOf" srcId="{4718A227-CE95-454F-9A8B-E1093FFB3E4B}" destId="{95DA5D49-C802-4E2F-8DFF-74EAE08810B6}" srcOrd="0" destOrd="0" presId="urn:microsoft.com/office/officeart/2005/8/layout/list1"/>
    <dgm:cxn modelId="{E29837FF-749F-4CF5-B293-573FDA44E408}" type="presOf" srcId="{DC78883A-8CA2-4347-A95E-A7A9A534ED1D}" destId="{C83CAEC8-4139-446D-826C-E3AE8C85199C}" srcOrd="0" destOrd="0" presId="urn:microsoft.com/office/officeart/2005/8/layout/list1"/>
    <dgm:cxn modelId="{0B15CCC2-1B10-4B02-A44C-ED05751DEF60}" type="presParOf" srcId="{0D49D1E8-365A-41E3-A5C0-7F291DBEDB3F}" destId="{CDF92513-FBEA-4620-A0ED-3D0ED1269D37}" srcOrd="0" destOrd="0" presId="urn:microsoft.com/office/officeart/2005/8/layout/list1"/>
    <dgm:cxn modelId="{943B8E43-D84D-47CE-AF87-EC568C4B3C5F}" type="presParOf" srcId="{CDF92513-FBEA-4620-A0ED-3D0ED1269D37}" destId="{C83CAEC8-4139-446D-826C-E3AE8C85199C}" srcOrd="0" destOrd="0" presId="urn:microsoft.com/office/officeart/2005/8/layout/list1"/>
    <dgm:cxn modelId="{0538F984-9190-41C7-809E-72EF2217CD53}" type="presParOf" srcId="{CDF92513-FBEA-4620-A0ED-3D0ED1269D37}" destId="{8D015D85-D923-40B0-BC73-8BB67C14EC26}" srcOrd="1" destOrd="0" presId="urn:microsoft.com/office/officeart/2005/8/layout/list1"/>
    <dgm:cxn modelId="{3EE3AA31-44AE-490E-89A5-3ADDCEE09D95}" type="presParOf" srcId="{0D49D1E8-365A-41E3-A5C0-7F291DBEDB3F}" destId="{C72971E3-24AE-4EB4-86DF-E1DAF8AB06A9}" srcOrd="1" destOrd="0" presId="urn:microsoft.com/office/officeart/2005/8/layout/list1"/>
    <dgm:cxn modelId="{9E231C28-31E3-47A8-B3B6-388871019CA3}" type="presParOf" srcId="{0D49D1E8-365A-41E3-A5C0-7F291DBEDB3F}" destId="{6AB04138-D60A-4C34-9CE3-6EED18CA36CF}" srcOrd="2" destOrd="0" presId="urn:microsoft.com/office/officeart/2005/8/layout/list1"/>
    <dgm:cxn modelId="{0958F933-CC16-46E0-B146-6D7D9DC30FD4}" type="presParOf" srcId="{0D49D1E8-365A-41E3-A5C0-7F291DBEDB3F}" destId="{FEFB1CAD-B6BD-47E5-9926-D2CC60BE3ACA}" srcOrd="3" destOrd="0" presId="urn:microsoft.com/office/officeart/2005/8/layout/list1"/>
    <dgm:cxn modelId="{C16057E3-7EC7-4C57-9A6A-EAD60AD232D1}" type="presParOf" srcId="{0D49D1E8-365A-41E3-A5C0-7F291DBEDB3F}" destId="{15B944C3-41D1-4F03-8A19-20B63169F7E6}" srcOrd="4" destOrd="0" presId="urn:microsoft.com/office/officeart/2005/8/layout/list1"/>
    <dgm:cxn modelId="{7EBA78CF-D06F-4117-8E26-E25970A170C8}" type="presParOf" srcId="{15B944C3-41D1-4F03-8A19-20B63169F7E6}" destId="{B2CA1F66-9C0B-4C51-869B-E7A6D18F4ED9}" srcOrd="0" destOrd="0" presId="urn:microsoft.com/office/officeart/2005/8/layout/list1"/>
    <dgm:cxn modelId="{C91169CF-2E6C-4CEA-9826-A0D94BB4272C}" type="presParOf" srcId="{15B944C3-41D1-4F03-8A19-20B63169F7E6}" destId="{4899883C-F1A2-4AC0-B3CC-509973E0D9E6}" srcOrd="1" destOrd="0" presId="urn:microsoft.com/office/officeart/2005/8/layout/list1"/>
    <dgm:cxn modelId="{FB9F5271-AA71-4768-BDAB-47A357C04447}" type="presParOf" srcId="{0D49D1E8-365A-41E3-A5C0-7F291DBEDB3F}" destId="{FF8FB4F5-DFAB-4B31-B7A1-C2B07EAAF3ED}" srcOrd="5" destOrd="0" presId="urn:microsoft.com/office/officeart/2005/8/layout/list1"/>
    <dgm:cxn modelId="{6586EE41-08C3-4B38-B05F-1DE5985AE94B}" type="presParOf" srcId="{0D49D1E8-365A-41E3-A5C0-7F291DBEDB3F}" destId="{B88D0F49-B458-4C0F-A25E-B4F26BFF19EF}" srcOrd="6" destOrd="0" presId="urn:microsoft.com/office/officeart/2005/8/layout/list1"/>
    <dgm:cxn modelId="{925F9DF2-1DFF-443B-9B3B-3D23702914B7}" type="presParOf" srcId="{0D49D1E8-365A-41E3-A5C0-7F291DBEDB3F}" destId="{8EFF6778-650B-40A5-B3F4-C7B588C0E104}" srcOrd="7" destOrd="0" presId="urn:microsoft.com/office/officeart/2005/8/layout/list1"/>
    <dgm:cxn modelId="{8A8E605C-5D66-4AB7-9CA5-1C659A36A8DE}" type="presParOf" srcId="{0D49D1E8-365A-41E3-A5C0-7F291DBEDB3F}" destId="{F223BFBB-4034-44DF-9455-33E2ABB8FD4D}" srcOrd="8" destOrd="0" presId="urn:microsoft.com/office/officeart/2005/8/layout/list1"/>
    <dgm:cxn modelId="{D53A2DC7-0FBB-4B6B-AF4D-E6B6EA27F684}" type="presParOf" srcId="{F223BFBB-4034-44DF-9455-33E2ABB8FD4D}" destId="{95DA5D49-C802-4E2F-8DFF-74EAE08810B6}" srcOrd="0" destOrd="0" presId="urn:microsoft.com/office/officeart/2005/8/layout/list1"/>
    <dgm:cxn modelId="{9FA5DD99-D0E1-42D9-A200-A9B2DFCE0CCE}" type="presParOf" srcId="{F223BFBB-4034-44DF-9455-33E2ABB8FD4D}" destId="{04660B94-C28D-495F-9EBA-56C507FAD5DB}" srcOrd="1" destOrd="0" presId="urn:microsoft.com/office/officeart/2005/8/layout/list1"/>
    <dgm:cxn modelId="{C2036578-AC2F-4DE6-8D32-6BDAABE988C0}" type="presParOf" srcId="{0D49D1E8-365A-41E3-A5C0-7F291DBEDB3F}" destId="{969051F4-C97B-4C6D-898C-C31CE92DBE1D}" srcOrd="9" destOrd="0" presId="urn:microsoft.com/office/officeart/2005/8/layout/list1"/>
    <dgm:cxn modelId="{C380DD0D-FCEF-464F-B206-915242F18F25}" type="presParOf" srcId="{0D49D1E8-365A-41E3-A5C0-7F291DBEDB3F}" destId="{2FF4A181-0E42-413E-A043-20F409FEB3DC}" srcOrd="10" destOrd="0" presId="urn:microsoft.com/office/officeart/2005/8/layout/list1"/>
    <dgm:cxn modelId="{3FF5F731-8D90-45F8-A2B4-A6E917ABA390}" type="presParOf" srcId="{0D49D1E8-365A-41E3-A5C0-7F291DBEDB3F}" destId="{C76E5B2B-A519-4B21-9886-0AE9B8AA7F99}" srcOrd="11" destOrd="0" presId="urn:microsoft.com/office/officeart/2005/8/layout/list1"/>
    <dgm:cxn modelId="{78EF1BAF-4AB7-47B5-834D-EECB5B26C4F0}" type="presParOf" srcId="{0D49D1E8-365A-41E3-A5C0-7F291DBEDB3F}" destId="{636FC3E1-8194-43AD-9F8C-7C074B5FDC99}" srcOrd="12" destOrd="0" presId="urn:microsoft.com/office/officeart/2005/8/layout/list1"/>
    <dgm:cxn modelId="{C2325D60-40E7-43E5-AADA-243CEE459D61}" type="presParOf" srcId="{636FC3E1-8194-43AD-9F8C-7C074B5FDC99}" destId="{F048A499-E52E-4ECB-BD65-27A6D82869AA}" srcOrd="0" destOrd="0" presId="urn:microsoft.com/office/officeart/2005/8/layout/list1"/>
    <dgm:cxn modelId="{2CBF7AD3-C739-4B2B-AD0D-B802A504EC6F}" type="presParOf" srcId="{636FC3E1-8194-43AD-9F8C-7C074B5FDC99}" destId="{988A94EA-22DB-404C-96EB-C752FE72F11C}" srcOrd="1" destOrd="0" presId="urn:microsoft.com/office/officeart/2005/8/layout/list1"/>
    <dgm:cxn modelId="{230EA05D-0C0C-4AC4-BEA7-CFEFEAB6C096}" type="presParOf" srcId="{0D49D1E8-365A-41E3-A5C0-7F291DBEDB3F}" destId="{430AD27E-19F2-436A-8439-7171E24DFC61}" srcOrd="13" destOrd="0" presId="urn:microsoft.com/office/officeart/2005/8/layout/list1"/>
    <dgm:cxn modelId="{3CCD29BF-CFE0-4FCE-B4B8-68E9F981D86F}" type="presParOf" srcId="{0D49D1E8-365A-41E3-A5C0-7F291DBEDB3F}" destId="{58BD86E0-2AF6-4232-BA0E-B60806D13E9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F34A94EE-0A2D-48BA-B702-9BBC90873E1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IN"/>
        </a:p>
      </dgm:t>
    </dgm:pt>
    <dgm:pt modelId="{684F49C9-2F8B-4D99-B17C-42577071B93C}">
      <dgm:prSet phldrT="[Text]" phldr="1"/>
      <dgm:spPr/>
      <dgm:t>
        <a:bodyPr/>
        <a:lstStyle/>
        <a:p>
          <a:endParaRPr lang="en-IN" dirty="0">
            <a:solidFill>
              <a:srgbClr val="E31E24"/>
            </a:solidFill>
          </a:endParaRPr>
        </a:p>
      </dgm:t>
    </dgm:pt>
    <dgm:pt modelId="{53E81CBE-1842-4BAA-9229-9386A6D8B432}" type="parTrans" cxnId="{88E871CF-022D-4706-8C00-A5D8C8EED30C}">
      <dgm:prSet/>
      <dgm:spPr/>
      <dgm:t>
        <a:bodyPr/>
        <a:lstStyle/>
        <a:p>
          <a:endParaRPr lang="en-IN"/>
        </a:p>
      </dgm:t>
    </dgm:pt>
    <dgm:pt modelId="{DC984D69-0E00-4996-A1BA-37F5AC5C41E2}" type="sibTrans" cxnId="{88E871CF-022D-4706-8C00-A5D8C8EED30C}">
      <dgm:prSet/>
      <dgm:spPr/>
      <dgm:t>
        <a:bodyPr/>
        <a:lstStyle/>
        <a:p>
          <a:endParaRPr lang="en-IN"/>
        </a:p>
      </dgm:t>
    </dgm:pt>
    <dgm:pt modelId="{C30B7E09-8FB3-4243-A752-B1561E060082}">
      <dgm:prSet phldrT="[Text]" phldr="1"/>
      <dgm:spPr/>
      <dgm:t>
        <a:bodyPr/>
        <a:lstStyle/>
        <a:p>
          <a:endParaRPr lang="en-IN" dirty="0">
            <a:solidFill>
              <a:srgbClr val="E31E24"/>
            </a:solidFill>
          </a:endParaRPr>
        </a:p>
      </dgm:t>
    </dgm:pt>
    <dgm:pt modelId="{9A594BB5-039F-40F7-8B7D-FD38E34D6266}" type="parTrans" cxnId="{50C4B7D3-C54B-41EF-9FFE-AA8F7DE7107E}">
      <dgm:prSet/>
      <dgm:spPr/>
      <dgm:t>
        <a:bodyPr/>
        <a:lstStyle/>
        <a:p>
          <a:endParaRPr lang="en-IN"/>
        </a:p>
      </dgm:t>
    </dgm:pt>
    <dgm:pt modelId="{D94FC38A-B9CC-41C9-A592-A35BC773030B}" type="sibTrans" cxnId="{50C4B7D3-C54B-41EF-9FFE-AA8F7DE7107E}">
      <dgm:prSet/>
      <dgm:spPr/>
      <dgm:t>
        <a:bodyPr/>
        <a:lstStyle/>
        <a:p>
          <a:endParaRPr lang="en-IN"/>
        </a:p>
      </dgm:t>
    </dgm:pt>
    <dgm:pt modelId="{2AD3E389-A69B-49FD-8E28-DC817639C1BD}">
      <dgm:prSet phldrT="[Text]"/>
      <dgm:spPr>
        <a:solidFill>
          <a:srgbClr val="E31E24"/>
        </a:solidFill>
      </dgm:spPr>
      <dgm:t>
        <a:bodyPr/>
        <a:lstStyle/>
        <a:p>
          <a:r>
            <a:rPr lang="en-US" dirty="0">
              <a:solidFill>
                <a:srgbClr val="E31E24"/>
              </a:solidFill>
            </a:rPr>
            <a:t>A</a:t>
          </a:r>
          <a:endParaRPr lang="en-IN" dirty="0">
            <a:solidFill>
              <a:srgbClr val="E31E24"/>
            </a:solidFill>
          </a:endParaRPr>
        </a:p>
      </dgm:t>
    </dgm:pt>
    <dgm:pt modelId="{5013D40C-D863-4840-A279-B7DC7B821730}" type="sibTrans" cxnId="{13219930-2035-4F6F-84B5-E5813819ACA3}">
      <dgm:prSet/>
      <dgm:spPr/>
      <dgm:t>
        <a:bodyPr/>
        <a:lstStyle/>
        <a:p>
          <a:endParaRPr lang="en-IN"/>
        </a:p>
      </dgm:t>
    </dgm:pt>
    <dgm:pt modelId="{002E4704-2F4C-4788-A957-7CDD11E01B85}" type="parTrans" cxnId="{13219930-2035-4F6F-84B5-E5813819ACA3}">
      <dgm:prSet/>
      <dgm:spPr/>
      <dgm:t>
        <a:bodyPr/>
        <a:lstStyle/>
        <a:p>
          <a:endParaRPr lang="en-IN"/>
        </a:p>
      </dgm:t>
    </dgm:pt>
    <dgm:pt modelId="{62CE3AC9-7859-45DB-A43A-86E25A8F6FFD}" type="pres">
      <dgm:prSet presAssocID="{F34A94EE-0A2D-48BA-B702-9BBC90873E1F}" presName="Name0" presStyleCnt="0">
        <dgm:presLayoutVars>
          <dgm:chMax val="7"/>
          <dgm:chPref val="7"/>
          <dgm:dir/>
          <dgm:animLvl val="lvl"/>
        </dgm:presLayoutVars>
      </dgm:prSet>
      <dgm:spPr/>
    </dgm:pt>
    <dgm:pt modelId="{9BE551E3-A479-4DE7-A2A3-0D457E6B15A8}" type="pres">
      <dgm:prSet presAssocID="{684F49C9-2F8B-4D99-B17C-42577071B93C}" presName="Accent1" presStyleCnt="0"/>
      <dgm:spPr/>
    </dgm:pt>
    <dgm:pt modelId="{EBC49617-7898-4A79-9499-934762C02570}" type="pres">
      <dgm:prSet presAssocID="{684F49C9-2F8B-4D99-B17C-42577071B93C}" presName="Accent" presStyleLbl="node1" presStyleIdx="0" presStyleCnt="3"/>
      <dgm:spPr>
        <a:solidFill>
          <a:schemeClr val="bg1">
            <a:lumMod val="95000"/>
          </a:schemeClr>
        </a:solidFill>
      </dgm:spPr>
    </dgm:pt>
    <dgm:pt modelId="{13B096F1-6831-43B9-98E4-B4CE9A85F78B}" type="pres">
      <dgm:prSet presAssocID="{684F49C9-2F8B-4D99-B17C-42577071B93C}" presName="Parent1" presStyleLbl="revTx" presStyleIdx="0" presStyleCnt="3">
        <dgm:presLayoutVars>
          <dgm:chMax val="1"/>
          <dgm:chPref val="1"/>
          <dgm:bulletEnabled val="1"/>
        </dgm:presLayoutVars>
      </dgm:prSet>
      <dgm:spPr/>
    </dgm:pt>
    <dgm:pt modelId="{61DA965D-83F4-4075-9B2B-DA5595372BC5}" type="pres">
      <dgm:prSet presAssocID="{C30B7E09-8FB3-4243-A752-B1561E060082}" presName="Accent2" presStyleCnt="0"/>
      <dgm:spPr/>
    </dgm:pt>
    <dgm:pt modelId="{7CAF6B3F-60C4-445D-A51B-F63F6137D1B3}" type="pres">
      <dgm:prSet presAssocID="{C30B7E09-8FB3-4243-A752-B1561E060082}" presName="Accent" presStyleLbl="node1" presStyleIdx="1" presStyleCnt="3"/>
      <dgm:spPr>
        <a:solidFill>
          <a:schemeClr val="bg1">
            <a:lumMod val="95000"/>
          </a:schemeClr>
        </a:solidFill>
      </dgm:spPr>
    </dgm:pt>
    <dgm:pt modelId="{8FF0F592-BB7B-43E5-B5BD-43EAAE3AD73E}" type="pres">
      <dgm:prSet presAssocID="{C30B7E09-8FB3-4243-A752-B1561E060082}" presName="Parent2" presStyleLbl="revTx" presStyleIdx="1" presStyleCnt="3">
        <dgm:presLayoutVars>
          <dgm:chMax val="1"/>
          <dgm:chPref val="1"/>
          <dgm:bulletEnabled val="1"/>
        </dgm:presLayoutVars>
      </dgm:prSet>
      <dgm:spPr/>
    </dgm:pt>
    <dgm:pt modelId="{1D7F3100-E4AD-4C37-9CC1-ABD3495CEC43}" type="pres">
      <dgm:prSet presAssocID="{2AD3E389-A69B-49FD-8E28-DC817639C1BD}" presName="Accent3" presStyleCnt="0"/>
      <dgm:spPr/>
    </dgm:pt>
    <dgm:pt modelId="{AD3EFC0D-0481-4D43-9511-E45722CCEF69}" type="pres">
      <dgm:prSet presAssocID="{2AD3E389-A69B-49FD-8E28-DC817639C1BD}" presName="Accent" presStyleLbl="node1" presStyleIdx="2" presStyleCnt="3"/>
      <dgm:spPr>
        <a:solidFill>
          <a:schemeClr val="bg1">
            <a:lumMod val="95000"/>
          </a:schemeClr>
        </a:solidFill>
      </dgm:spPr>
    </dgm:pt>
    <dgm:pt modelId="{D8974F71-BD07-4C1E-B232-0AB3D9D5F893}" type="pres">
      <dgm:prSet presAssocID="{2AD3E389-A69B-49FD-8E28-DC817639C1BD}" presName="Parent3" presStyleLbl="revTx" presStyleIdx="2" presStyleCnt="3">
        <dgm:presLayoutVars>
          <dgm:chMax val="1"/>
          <dgm:chPref val="1"/>
          <dgm:bulletEnabled val="1"/>
        </dgm:presLayoutVars>
      </dgm:prSet>
      <dgm:spPr/>
    </dgm:pt>
  </dgm:ptLst>
  <dgm:cxnLst>
    <dgm:cxn modelId="{13219930-2035-4F6F-84B5-E5813819ACA3}" srcId="{F34A94EE-0A2D-48BA-B702-9BBC90873E1F}" destId="{2AD3E389-A69B-49FD-8E28-DC817639C1BD}" srcOrd="2" destOrd="0" parTransId="{002E4704-2F4C-4788-A957-7CDD11E01B85}" sibTransId="{5013D40C-D863-4840-A279-B7DC7B821730}"/>
    <dgm:cxn modelId="{72766692-6589-48E4-8619-08CB79FBD7C9}" type="presOf" srcId="{2AD3E389-A69B-49FD-8E28-DC817639C1BD}" destId="{D8974F71-BD07-4C1E-B232-0AB3D9D5F893}" srcOrd="0" destOrd="0" presId="urn:microsoft.com/office/officeart/2009/layout/CircleArrowProcess"/>
    <dgm:cxn modelId="{4479AC99-14EF-42C5-9B84-A67E49B84857}" type="presOf" srcId="{C30B7E09-8FB3-4243-A752-B1561E060082}" destId="{8FF0F592-BB7B-43E5-B5BD-43EAAE3AD73E}" srcOrd="0" destOrd="0" presId="urn:microsoft.com/office/officeart/2009/layout/CircleArrowProcess"/>
    <dgm:cxn modelId="{77174CB6-AC6A-4A30-9199-58337C6AB812}" type="presOf" srcId="{684F49C9-2F8B-4D99-B17C-42577071B93C}" destId="{13B096F1-6831-43B9-98E4-B4CE9A85F78B}" srcOrd="0" destOrd="0" presId="urn:microsoft.com/office/officeart/2009/layout/CircleArrowProcess"/>
    <dgm:cxn modelId="{88E871CF-022D-4706-8C00-A5D8C8EED30C}" srcId="{F34A94EE-0A2D-48BA-B702-9BBC90873E1F}" destId="{684F49C9-2F8B-4D99-B17C-42577071B93C}" srcOrd="0" destOrd="0" parTransId="{53E81CBE-1842-4BAA-9229-9386A6D8B432}" sibTransId="{DC984D69-0E00-4996-A1BA-37F5AC5C41E2}"/>
    <dgm:cxn modelId="{9EC7B6CF-7902-4BEA-BB5B-936E296CB282}" type="presOf" srcId="{F34A94EE-0A2D-48BA-B702-9BBC90873E1F}" destId="{62CE3AC9-7859-45DB-A43A-86E25A8F6FFD}" srcOrd="0" destOrd="0" presId="urn:microsoft.com/office/officeart/2009/layout/CircleArrowProcess"/>
    <dgm:cxn modelId="{50C4B7D3-C54B-41EF-9FFE-AA8F7DE7107E}" srcId="{F34A94EE-0A2D-48BA-B702-9BBC90873E1F}" destId="{C30B7E09-8FB3-4243-A752-B1561E060082}" srcOrd="1" destOrd="0" parTransId="{9A594BB5-039F-40F7-8B7D-FD38E34D6266}" sibTransId="{D94FC38A-B9CC-41C9-A592-A35BC773030B}"/>
    <dgm:cxn modelId="{7BF54A3D-FF20-4D93-83BB-0E409D446997}" type="presParOf" srcId="{62CE3AC9-7859-45DB-A43A-86E25A8F6FFD}" destId="{9BE551E3-A479-4DE7-A2A3-0D457E6B15A8}" srcOrd="0" destOrd="0" presId="urn:microsoft.com/office/officeart/2009/layout/CircleArrowProcess"/>
    <dgm:cxn modelId="{25C9F3D7-0121-45BD-807C-F5A94739AB0A}" type="presParOf" srcId="{9BE551E3-A479-4DE7-A2A3-0D457E6B15A8}" destId="{EBC49617-7898-4A79-9499-934762C02570}" srcOrd="0" destOrd="0" presId="urn:microsoft.com/office/officeart/2009/layout/CircleArrowProcess"/>
    <dgm:cxn modelId="{627B3BBC-7992-4931-96D9-09A590CF02E8}" type="presParOf" srcId="{62CE3AC9-7859-45DB-A43A-86E25A8F6FFD}" destId="{13B096F1-6831-43B9-98E4-B4CE9A85F78B}" srcOrd="1" destOrd="0" presId="urn:microsoft.com/office/officeart/2009/layout/CircleArrowProcess"/>
    <dgm:cxn modelId="{1353AE2D-4353-40E2-929A-C3F513D8EF9C}" type="presParOf" srcId="{62CE3AC9-7859-45DB-A43A-86E25A8F6FFD}" destId="{61DA965D-83F4-4075-9B2B-DA5595372BC5}" srcOrd="2" destOrd="0" presId="urn:microsoft.com/office/officeart/2009/layout/CircleArrowProcess"/>
    <dgm:cxn modelId="{7C602063-A613-413A-96EE-3F181F14D64C}" type="presParOf" srcId="{61DA965D-83F4-4075-9B2B-DA5595372BC5}" destId="{7CAF6B3F-60C4-445D-A51B-F63F6137D1B3}" srcOrd="0" destOrd="0" presId="urn:microsoft.com/office/officeart/2009/layout/CircleArrowProcess"/>
    <dgm:cxn modelId="{6E2CA465-BE16-4FC7-B76D-3EC183C64694}" type="presParOf" srcId="{62CE3AC9-7859-45DB-A43A-86E25A8F6FFD}" destId="{8FF0F592-BB7B-43E5-B5BD-43EAAE3AD73E}" srcOrd="3" destOrd="0" presId="urn:microsoft.com/office/officeart/2009/layout/CircleArrowProcess"/>
    <dgm:cxn modelId="{5D3D992E-F93D-4F78-B0DC-F5B1EF06BDB5}" type="presParOf" srcId="{62CE3AC9-7859-45DB-A43A-86E25A8F6FFD}" destId="{1D7F3100-E4AD-4C37-9CC1-ABD3495CEC43}" srcOrd="4" destOrd="0" presId="urn:microsoft.com/office/officeart/2009/layout/CircleArrowProcess"/>
    <dgm:cxn modelId="{0AB06502-89C7-4D14-926F-C2FE79778DC1}" type="presParOf" srcId="{1D7F3100-E4AD-4C37-9CC1-ABD3495CEC43}" destId="{AD3EFC0D-0481-4D43-9511-E45722CCEF69}" srcOrd="0" destOrd="0" presId="urn:microsoft.com/office/officeart/2009/layout/CircleArrowProcess"/>
    <dgm:cxn modelId="{54D521E8-0227-4DAC-9E58-0694CF1A3443}" type="presParOf" srcId="{62CE3AC9-7859-45DB-A43A-86E25A8F6FFD}" destId="{D8974F71-BD07-4C1E-B232-0AB3D9D5F89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FB6AA3-FBA2-4AF8-87A3-4DD6C8CBA27C}"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IN"/>
        </a:p>
      </dgm:t>
    </dgm:pt>
    <dgm:pt modelId="{12BB1515-3ED2-45E5-9109-4A7F79C4A296}">
      <dgm:prSet phldrT="[Text]" custT="1"/>
      <dgm:spPr/>
      <dgm:t>
        <a:bodyPr/>
        <a:lstStyle/>
        <a:p>
          <a:pPr algn="just"/>
          <a:r>
            <a:rPr lang="en-US" sz="1200" b="0" i="0" dirty="0">
              <a:solidFill>
                <a:schemeClr val="bg1"/>
              </a:solidFill>
              <a:latin typeface="Roboto" panose="02000000000000000000" pitchFamily="2" charset="0"/>
              <a:ea typeface="Roboto" panose="02000000000000000000" pitchFamily="2" charset="0"/>
            </a:rPr>
            <a:t>Section 281 of the IT Act requires an </a:t>
          </a:r>
          <a:r>
            <a:rPr lang="en-US" sz="1200" b="0" i="0" dirty="0" err="1">
              <a:solidFill>
                <a:schemeClr val="bg1"/>
              </a:solidFill>
              <a:latin typeface="Roboto" panose="02000000000000000000" pitchFamily="2" charset="0"/>
              <a:ea typeface="Roboto" panose="02000000000000000000" pitchFamily="2" charset="0"/>
            </a:rPr>
            <a:t>assessee</a:t>
          </a:r>
          <a:r>
            <a:rPr lang="en-US" sz="1200" b="0" i="0" dirty="0">
              <a:solidFill>
                <a:schemeClr val="bg1"/>
              </a:solidFill>
              <a:latin typeface="Roboto" panose="02000000000000000000" pitchFamily="2" charset="0"/>
              <a:ea typeface="Roboto" panose="02000000000000000000" pitchFamily="2" charset="0"/>
            </a:rPr>
            <a:t> to obtain the permission of the assessing officer before creating a charge on certain assets or transfer of certain assets in the event there are ongoing tax proceedings or pending claims/demands against such </a:t>
          </a:r>
          <a:r>
            <a:rPr lang="en-US" sz="1200" b="0" i="0" dirty="0" err="1">
              <a:solidFill>
                <a:schemeClr val="bg1"/>
              </a:solidFill>
              <a:latin typeface="Roboto" panose="02000000000000000000" pitchFamily="2" charset="0"/>
              <a:ea typeface="Roboto" panose="02000000000000000000" pitchFamily="2" charset="0"/>
            </a:rPr>
            <a:t>assessee</a:t>
          </a:r>
          <a:r>
            <a:rPr lang="en-US" sz="1200" b="0" i="0" dirty="0">
              <a:solidFill>
                <a:schemeClr val="bg1"/>
              </a:solidFill>
              <a:latin typeface="Roboto" panose="02000000000000000000" pitchFamily="2" charset="0"/>
              <a:ea typeface="Roboto" panose="02000000000000000000" pitchFamily="2" charset="0"/>
            </a:rPr>
            <a:t>.</a:t>
          </a:r>
          <a:endParaRPr lang="en-IN" sz="1200" dirty="0">
            <a:solidFill>
              <a:schemeClr val="bg1"/>
            </a:solidFill>
            <a:latin typeface="Roboto" panose="02000000000000000000" pitchFamily="2" charset="0"/>
            <a:ea typeface="Roboto" panose="02000000000000000000" pitchFamily="2" charset="0"/>
          </a:endParaRPr>
        </a:p>
      </dgm:t>
    </dgm:pt>
    <dgm:pt modelId="{8E46E97F-7629-4A6B-B1B4-7EF6A30232DB}" type="parTrans" cxnId="{4024DCC6-8C98-48EE-88C4-27FF04DCF1E6}">
      <dgm:prSet/>
      <dgm:spPr/>
      <dgm:t>
        <a:bodyPr/>
        <a:lstStyle/>
        <a:p>
          <a:endParaRPr lang="en-IN"/>
        </a:p>
      </dgm:t>
    </dgm:pt>
    <dgm:pt modelId="{5065F7D3-FCFD-48A1-91E7-44363C5934B3}" type="sibTrans" cxnId="{4024DCC6-8C98-48EE-88C4-27FF04DCF1E6}">
      <dgm:prSet/>
      <dgm:spPr/>
      <dgm:t>
        <a:bodyPr/>
        <a:lstStyle/>
        <a:p>
          <a:endParaRPr lang="en-IN"/>
        </a:p>
      </dgm:t>
    </dgm:pt>
    <dgm:pt modelId="{495CE0F4-1563-4974-90C1-EA8439B9E18D}">
      <dgm:prSet phldrT="[Text]" custT="1"/>
      <dgm:spPr/>
      <dgm:t>
        <a:bodyPr/>
        <a:lstStyle/>
        <a:p>
          <a:pPr algn="just"/>
          <a:r>
            <a:rPr lang="en-US" sz="1200" b="0" i="0" dirty="0">
              <a:solidFill>
                <a:schemeClr val="bg1"/>
              </a:solidFill>
              <a:latin typeface="Roboto" panose="02000000000000000000" pitchFamily="2" charset="0"/>
              <a:ea typeface="Roboto" panose="02000000000000000000" pitchFamily="2" charset="0"/>
            </a:rPr>
            <a:t>The seller shall have a no - objection certificate issued by the AO, under the provisions of Section 281 for the transfer of Sale Shares. </a:t>
          </a:r>
        </a:p>
        <a:p>
          <a:pPr algn="just"/>
          <a:r>
            <a:rPr lang="en-US" sz="1200" b="0" i="0" dirty="0">
              <a:solidFill>
                <a:schemeClr val="bg1"/>
              </a:solidFill>
              <a:latin typeface="Roboto" panose="02000000000000000000" pitchFamily="2" charset="0"/>
              <a:ea typeface="Roboto" panose="02000000000000000000" pitchFamily="2" charset="0"/>
            </a:rPr>
            <a:t>Practical Approach : Obtain status of Tax Demands etc. from auditor/ accountant. </a:t>
          </a:r>
          <a:endParaRPr lang="en-IN" sz="1200" dirty="0">
            <a:solidFill>
              <a:schemeClr val="bg1"/>
            </a:solidFill>
            <a:latin typeface="Roboto" panose="02000000000000000000" pitchFamily="2" charset="0"/>
            <a:ea typeface="Roboto" panose="02000000000000000000" pitchFamily="2" charset="0"/>
          </a:endParaRPr>
        </a:p>
      </dgm:t>
    </dgm:pt>
    <dgm:pt modelId="{CADE8C16-2DBE-4D30-A7E2-363A24AF8721}" type="parTrans" cxnId="{CB2AE89F-8E31-4BC3-8C64-6D70B297083D}">
      <dgm:prSet/>
      <dgm:spPr/>
      <dgm:t>
        <a:bodyPr/>
        <a:lstStyle/>
        <a:p>
          <a:endParaRPr lang="en-IN"/>
        </a:p>
      </dgm:t>
    </dgm:pt>
    <dgm:pt modelId="{932C4A56-774D-4E37-9F6A-C7BF6FA94FAE}" type="sibTrans" cxnId="{CB2AE89F-8E31-4BC3-8C64-6D70B297083D}">
      <dgm:prSet/>
      <dgm:spPr/>
      <dgm:t>
        <a:bodyPr/>
        <a:lstStyle/>
        <a:p>
          <a:endParaRPr lang="en-IN"/>
        </a:p>
      </dgm:t>
    </dgm:pt>
    <dgm:pt modelId="{2FAFD0C8-F73B-4900-B4AA-999D7B839243}">
      <dgm:prSet phldrT="[Text]" phldr="1"/>
      <dgm:spPr/>
      <dgm:t>
        <a:bodyPr/>
        <a:lstStyle/>
        <a:p>
          <a:endParaRPr lang="en-IN" sz="1200">
            <a:solidFill>
              <a:schemeClr val="bg1"/>
            </a:solidFill>
          </a:endParaRPr>
        </a:p>
      </dgm:t>
    </dgm:pt>
    <dgm:pt modelId="{AC6260C3-C762-4C9A-B96E-FA9E794BD660}" type="parTrans" cxnId="{FEBA5941-4022-4360-B230-90F7CC1C1A21}">
      <dgm:prSet/>
      <dgm:spPr/>
      <dgm:t>
        <a:bodyPr/>
        <a:lstStyle/>
        <a:p>
          <a:endParaRPr lang="en-IN"/>
        </a:p>
      </dgm:t>
    </dgm:pt>
    <dgm:pt modelId="{D50BB073-A43F-428F-8261-65D7706EAF19}" type="sibTrans" cxnId="{FEBA5941-4022-4360-B230-90F7CC1C1A21}">
      <dgm:prSet/>
      <dgm:spPr/>
      <dgm:t>
        <a:bodyPr/>
        <a:lstStyle/>
        <a:p>
          <a:endParaRPr lang="en-IN"/>
        </a:p>
      </dgm:t>
    </dgm:pt>
    <dgm:pt modelId="{B3F97967-3366-4E7E-A3D8-AF569D9C69EE}">
      <dgm:prSet phldrT="[Text]" phldr="1"/>
      <dgm:spPr/>
      <dgm:t>
        <a:bodyPr/>
        <a:lstStyle/>
        <a:p>
          <a:endParaRPr lang="en-IN" sz="1200">
            <a:solidFill>
              <a:schemeClr val="bg1"/>
            </a:solidFill>
          </a:endParaRPr>
        </a:p>
      </dgm:t>
    </dgm:pt>
    <dgm:pt modelId="{D86CABAF-0C0D-4B04-80A8-FF1DBA7FC0B1}" type="parTrans" cxnId="{85034814-ABE8-42E7-AA01-BE64947A289F}">
      <dgm:prSet/>
      <dgm:spPr/>
      <dgm:t>
        <a:bodyPr/>
        <a:lstStyle/>
        <a:p>
          <a:endParaRPr lang="en-IN"/>
        </a:p>
      </dgm:t>
    </dgm:pt>
    <dgm:pt modelId="{FB2B296A-8A22-464C-A6A6-6B4BA97A4D7E}" type="sibTrans" cxnId="{85034814-ABE8-42E7-AA01-BE64947A289F}">
      <dgm:prSet/>
      <dgm:spPr/>
      <dgm:t>
        <a:bodyPr/>
        <a:lstStyle/>
        <a:p>
          <a:endParaRPr lang="en-IN"/>
        </a:p>
      </dgm:t>
    </dgm:pt>
    <dgm:pt modelId="{29BDE10F-EB20-4CAC-8CB1-111E76738F77}" type="pres">
      <dgm:prSet presAssocID="{47FB6AA3-FBA2-4AF8-87A3-4DD6C8CBA27C}" presName="compositeShape" presStyleCnt="0">
        <dgm:presLayoutVars>
          <dgm:chMax val="2"/>
          <dgm:dir/>
          <dgm:resizeHandles val="exact"/>
        </dgm:presLayoutVars>
      </dgm:prSet>
      <dgm:spPr/>
    </dgm:pt>
    <dgm:pt modelId="{E1B24CD2-352F-4584-B649-A16C09E092B0}" type="pres">
      <dgm:prSet presAssocID="{47FB6AA3-FBA2-4AF8-87A3-4DD6C8CBA27C}" presName="ribbon" presStyleLbl="node1" presStyleIdx="0" presStyleCnt="1" custScaleY="98949" custLinFactNeighborY="-532"/>
      <dgm:spPr>
        <a:solidFill>
          <a:srgbClr val="E31E24"/>
        </a:solidFill>
      </dgm:spPr>
    </dgm:pt>
    <dgm:pt modelId="{77DFD587-5F32-47CA-A875-573A35E6F12B}" type="pres">
      <dgm:prSet presAssocID="{47FB6AA3-FBA2-4AF8-87A3-4DD6C8CBA27C}" presName="leftArrowText" presStyleLbl="node1" presStyleIdx="0" presStyleCnt="1">
        <dgm:presLayoutVars>
          <dgm:chMax val="0"/>
          <dgm:bulletEnabled val="1"/>
        </dgm:presLayoutVars>
      </dgm:prSet>
      <dgm:spPr/>
    </dgm:pt>
    <dgm:pt modelId="{8627395A-390E-4D97-8A0D-2301F360E628}" type="pres">
      <dgm:prSet presAssocID="{47FB6AA3-FBA2-4AF8-87A3-4DD6C8CBA27C}" presName="rightArrowText" presStyleLbl="node1" presStyleIdx="0" presStyleCnt="1">
        <dgm:presLayoutVars>
          <dgm:chMax val="0"/>
          <dgm:bulletEnabled val="1"/>
        </dgm:presLayoutVars>
      </dgm:prSet>
      <dgm:spPr/>
    </dgm:pt>
  </dgm:ptLst>
  <dgm:cxnLst>
    <dgm:cxn modelId="{85034814-ABE8-42E7-AA01-BE64947A289F}" srcId="{2FAFD0C8-F73B-4900-B4AA-999D7B839243}" destId="{B3F97967-3366-4E7E-A3D8-AF569D9C69EE}" srcOrd="0" destOrd="0" parTransId="{D86CABAF-0C0D-4B04-80A8-FF1DBA7FC0B1}" sibTransId="{FB2B296A-8A22-464C-A6A6-6B4BA97A4D7E}"/>
    <dgm:cxn modelId="{FEBA5941-4022-4360-B230-90F7CC1C1A21}" srcId="{47FB6AA3-FBA2-4AF8-87A3-4DD6C8CBA27C}" destId="{2FAFD0C8-F73B-4900-B4AA-999D7B839243}" srcOrd="2" destOrd="0" parTransId="{AC6260C3-C762-4C9A-B96E-FA9E794BD660}" sibTransId="{D50BB073-A43F-428F-8261-65D7706EAF19}"/>
    <dgm:cxn modelId="{E4BB2B63-8D80-45F3-A950-2D072A478EE3}" type="presOf" srcId="{12BB1515-3ED2-45E5-9109-4A7F79C4A296}" destId="{77DFD587-5F32-47CA-A875-573A35E6F12B}" srcOrd="0" destOrd="0" presId="urn:microsoft.com/office/officeart/2005/8/layout/arrow6"/>
    <dgm:cxn modelId="{E9E9CB72-3BAE-43D1-BE79-067CEAEA3314}" type="presOf" srcId="{495CE0F4-1563-4974-90C1-EA8439B9E18D}" destId="{8627395A-390E-4D97-8A0D-2301F360E628}" srcOrd="0" destOrd="0" presId="urn:microsoft.com/office/officeart/2005/8/layout/arrow6"/>
    <dgm:cxn modelId="{CB2AE89F-8E31-4BC3-8C64-6D70B297083D}" srcId="{47FB6AA3-FBA2-4AF8-87A3-4DD6C8CBA27C}" destId="{495CE0F4-1563-4974-90C1-EA8439B9E18D}" srcOrd="1" destOrd="0" parTransId="{CADE8C16-2DBE-4D30-A7E2-363A24AF8721}" sibTransId="{932C4A56-774D-4E37-9F6A-C7BF6FA94FAE}"/>
    <dgm:cxn modelId="{5AA6D8A9-7AB2-4DF8-9330-E4376F07727D}" type="presOf" srcId="{47FB6AA3-FBA2-4AF8-87A3-4DD6C8CBA27C}" destId="{29BDE10F-EB20-4CAC-8CB1-111E76738F77}" srcOrd="0" destOrd="0" presId="urn:microsoft.com/office/officeart/2005/8/layout/arrow6"/>
    <dgm:cxn modelId="{4024DCC6-8C98-48EE-88C4-27FF04DCF1E6}" srcId="{47FB6AA3-FBA2-4AF8-87A3-4DD6C8CBA27C}" destId="{12BB1515-3ED2-45E5-9109-4A7F79C4A296}" srcOrd="0" destOrd="0" parTransId="{8E46E97F-7629-4A6B-B1B4-7EF6A30232DB}" sibTransId="{5065F7D3-FCFD-48A1-91E7-44363C5934B3}"/>
    <dgm:cxn modelId="{F140AD00-544D-4A3E-9DE1-B426F77C3BD4}" type="presParOf" srcId="{29BDE10F-EB20-4CAC-8CB1-111E76738F77}" destId="{E1B24CD2-352F-4584-B649-A16C09E092B0}" srcOrd="0" destOrd="0" presId="urn:microsoft.com/office/officeart/2005/8/layout/arrow6"/>
    <dgm:cxn modelId="{D0B58079-EA1B-441C-8ED8-4EF7776B7DB7}" type="presParOf" srcId="{29BDE10F-EB20-4CAC-8CB1-111E76738F77}" destId="{77DFD587-5F32-47CA-A875-573A35E6F12B}" srcOrd="1" destOrd="0" presId="urn:microsoft.com/office/officeart/2005/8/layout/arrow6"/>
    <dgm:cxn modelId="{DB8871D3-D9C9-4AEB-B9E4-C28EC8A79920}" type="presParOf" srcId="{29BDE10F-EB20-4CAC-8CB1-111E76738F77}" destId="{8627395A-390E-4D97-8A0D-2301F360E628}"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4A94EE-0A2D-48BA-B702-9BBC90873E1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IN"/>
        </a:p>
      </dgm:t>
    </dgm:pt>
    <dgm:pt modelId="{684F49C9-2F8B-4D99-B17C-42577071B93C}">
      <dgm:prSet phldrT="[Text]" phldr="1"/>
      <dgm:spPr/>
      <dgm:t>
        <a:bodyPr/>
        <a:lstStyle/>
        <a:p>
          <a:endParaRPr lang="en-IN" dirty="0">
            <a:solidFill>
              <a:srgbClr val="E31E24"/>
            </a:solidFill>
          </a:endParaRPr>
        </a:p>
      </dgm:t>
    </dgm:pt>
    <dgm:pt modelId="{53E81CBE-1842-4BAA-9229-9386A6D8B432}" type="parTrans" cxnId="{88E871CF-022D-4706-8C00-A5D8C8EED30C}">
      <dgm:prSet/>
      <dgm:spPr/>
      <dgm:t>
        <a:bodyPr/>
        <a:lstStyle/>
        <a:p>
          <a:endParaRPr lang="en-IN"/>
        </a:p>
      </dgm:t>
    </dgm:pt>
    <dgm:pt modelId="{DC984D69-0E00-4996-A1BA-37F5AC5C41E2}" type="sibTrans" cxnId="{88E871CF-022D-4706-8C00-A5D8C8EED30C}">
      <dgm:prSet/>
      <dgm:spPr/>
      <dgm:t>
        <a:bodyPr/>
        <a:lstStyle/>
        <a:p>
          <a:endParaRPr lang="en-IN"/>
        </a:p>
      </dgm:t>
    </dgm:pt>
    <dgm:pt modelId="{C30B7E09-8FB3-4243-A752-B1561E060082}">
      <dgm:prSet phldrT="[Text]" phldr="1"/>
      <dgm:spPr/>
      <dgm:t>
        <a:bodyPr/>
        <a:lstStyle/>
        <a:p>
          <a:endParaRPr lang="en-IN" dirty="0">
            <a:solidFill>
              <a:srgbClr val="E31E24"/>
            </a:solidFill>
          </a:endParaRPr>
        </a:p>
      </dgm:t>
    </dgm:pt>
    <dgm:pt modelId="{9A594BB5-039F-40F7-8B7D-FD38E34D6266}" type="parTrans" cxnId="{50C4B7D3-C54B-41EF-9FFE-AA8F7DE7107E}">
      <dgm:prSet/>
      <dgm:spPr/>
      <dgm:t>
        <a:bodyPr/>
        <a:lstStyle/>
        <a:p>
          <a:endParaRPr lang="en-IN"/>
        </a:p>
      </dgm:t>
    </dgm:pt>
    <dgm:pt modelId="{D94FC38A-B9CC-41C9-A592-A35BC773030B}" type="sibTrans" cxnId="{50C4B7D3-C54B-41EF-9FFE-AA8F7DE7107E}">
      <dgm:prSet/>
      <dgm:spPr/>
      <dgm:t>
        <a:bodyPr/>
        <a:lstStyle/>
        <a:p>
          <a:endParaRPr lang="en-IN"/>
        </a:p>
      </dgm:t>
    </dgm:pt>
    <dgm:pt modelId="{2AD3E389-A69B-49FD-8E28-DC817639C1BD}">
      <dgm:prSet phldrT="[Text]"/>
      <dgm:spPr>
        <a:solidFill>
          <a:srgbClr val="E31E24"/>
        </a:solidFill>
      </dgm:spPr>
      <dgm:t>
        <a:bodyPr/>
        <a:lstStyle/>
        <a:p>
          <a:r>
            <a:rPr lang="en-US" dirty="0">
              <a:solidFill>
                <a:srgbClr val="E31E24"/>
              </a:solidFill>
            </a:rPr>
            <a:t>A</a:t>
          </a:r>
          <a:endParaRPr lang="en-IN" dirty="0">
            <a:solidFill>
              <a:srgbClr val="E31E24"/>
            </a:solidFill>
          </a:endParaRPr>
        </a:p>
      </dgm:t>
    </dgm:pt>
    <dgm:pt modelId="{5013D40C-D863-4840-A279-B7DC7B821730}" type="sibTrans" cxnId="{13219930-2035-4F6F-84B5-E5813819ACA3}">
      <dgm:prSet/>
      <dgm:spPr/>
      <dgm:t>
        <a:bodyPr/>
        <a:lstStyle/>
        <a:p>
          <a:endParaRPr lang="en-IN"/>
        </a:p>
      </dgm:t>
    </dgm:pt>
    <dgm:pt modelId="{002E4704-2F4C-4788-A957-7CDD11E01B85}" type="parTrans" cxnId="{13219930-2035-4F6F-84B5-E5813819ACA3}">
      <dgm:prSet/>
      <dgm:spPr/>
      <dgm:t>
        <a:bodyPr/>
        <a:lstStyle/>
        <a:p>
          <a:endParaRPr lang="en-IN"/>
        </a:p>
      </dgm:t>
    </dgm:pt>
    <dgm:pt modelId="{62CE3AC9-7859-45DB-A43A-86E25A8F6FFD}" type="pres">
      <dgm:prSet presAssocID="{F34A94EE-0A2D-48BA-B702-9BBC90873E1F}" presName="Name0" presStyleCnt="0">
        <dgm:presLayoutVars>
          <dgm:chMax val="7"/>
          <dgm:chPref val="7"/>
          <dgm:dir/>
          <dgm:animLvl val="lvl"/>
        </dgm:presLayoutVars>
      </dgm:prSet>
      <dgm:spPr/>
    </dgm:pt>
    <dgm:pt modelId="{9BE551E3-A479-4DE7-A2A3-0D457E6B15A8}" type="pres">
      <dgm:prSet presAssocID="{684F49C9-2F8B-4D99-B17C-42577071B93C}" presName="Accent1" presStyleCnt="0"/>
      <dgm:spPr/>
    </dgm:pt>
    <dgm:pt modelId="{EBC49617-7898-4A79-9499-934762C02570}" type="pres">
      <dgm:prSet presAssocID="{684F49C9-2F8B-4D99-B17C-42577071B93C}" presName="Accent" presStyleLbl="node1" presStyleIdx="0" presStyleCnt="3"/>
      <dgm:spPr>
        <a:solidFill>
          <a:schemeClr val="bg1">
            <a:lumMod val="95000"/>
          </a:schemeClr>
        </a:solidFill>
      </dgm:spPr>
    </dgm:pt>
    <dgm:pt modelId="{13B096F1-6831-43B9-98E4-B4CE9A85F78B}" type="pres">
      <dgm:prSet presAssocID="{684F49C9-2F8B-4D99-B17C-42577071B93C}" presName="Parent1" presStyleLbl="revTx" presStyleIdx="0" presStyleCnt="3">
        <dgm:presLayoutVars>
          <dgm:chMax val="1"/>
          <dgm:chPref val="1"/>
          <dgm:bulletEnabled val="1"/>
        </dgm:presLayoutVars>
      </dgm:prSet>
      <dgm:spPr/>
    </dgm:pt>
    <dgm:pt modelId="{61DA965D-83F4-4075-9B2B-DA5595372BC5}" type="pres">
      <dgm:prSet presAssocID="{C30B7E09-8FB3-4243-A752-B1561E060082}" presName="Accent2" presStyleCnt="0"/>
      <dgm:spPr/>
    </dgm:pt>
    <dgm:pt modelId="{7CAF6B3F-60C4-445D-A51B-F63F6137D1B3}" type="pres">
      <dgm:prSet presAssocID="{C30B7E09-8FB3-4243-A752-B1561E060082}" presName="Accent" presStyleLbl="node1" presStyleIdx="1" presStyleCnt="3"/>
      <dgm:spPr>
        <a:solidFill>
          <a:schemeClr val="bg1">
            <a:lumMod val="95000"/>
          </a:schemeClr>
        </a:solidFill>
      </dgm:spPr>
    </dgm:pt>
    <dgm:pt modelId="{8FF0F592-BB7B-43E5-B5BD-43EAAE3AD73E}" type="pres">
      <dgm:prSet presAssocID="{C30B7E09-8FB3-4243-A752-B1561E060082}" presName="Parent2" presStyleLbl="revTx" presStyleIdx="1" presStyleCnt="3">
        <dgm:presLayoutVars>
          <dgm:chMax val="1"/>
          <dgm:chPref val="1"/>
          <dgm:bulletEnabled val="1"/>
        </dgm:presLayoutVars>
      </dgm:prSet>
      <dgm:spPr/>
    </dgm:pt>
    <dgm:pt modelId="{1D7F3100-E4AD-4C37-9CC1-ABD3495CEC43}" type="pres">
      <dgm:prSet presAssocID="{2AD3E389-A69B-49FD-8E28-DC817639C1BD}" presName="Accent3" presStyleCnt="0"/>
      <dgm:spPr/>
    </dgm:pt>
    <dgm:pt modelId="{AD3EFC0D-0481-4D43-9511-E45722CCEF69}" type="pres">
      <dgm:prSet presAssocID="{2AD3E389-A69B-49FD-8E28-DC817639C1BD}" presName="Accent" presStyleLbl="node1" presStyleIdx="2" presStyleCnt="3"/>
      <dgm:spPr>
        <a:solidFill>
          <a:schemeClr val="bg1">
            <a:lumMod val="95000"/>
          </a:schemeClr>
        </a:solidFill>
      </dgm:spPr>
    </dgm:pt>
    <dgm:pt modelId="{D8974F71-BD07-4C1E-B232-0AB3D9D5F893}" type="pres">
      <dgm:prSet presAssocID="{2AD3E389-A69B-49FD-8E28-DC817639C1BD}" presName="Parent3" presStyleLbl="revTx" presStyleIdx="2" presStyleCnt="3">
        <dgm:presLayoutVars>
          <dgm:chMax val="1"/>
          <dgm:chPref val="1"/>
          <dgm:bulletEnabled val="1"/>
        </dgm:presLayoutVars>
      </dgm:prSet>
      <dgm:spPr/>
    </dgm:pt>
  </dgm:ptLst>
  <dgm:cxnLst>
    <dgm:cxn modelId="{13219930-2035-4F6F-84B5-E5813819ACA3}" srcId="{F34A94EE-0A2D-48BA-B702-9BBC90873E1F}" destId="{2AD3E389-A69B-49FD-8E28-DC817639C1BD}" srcOrd="2" destOrd="0" parTransId="{002E4704-2F4C-4788-A957-7CDD11E01B85}" sibTransId="{5013D40C-D863-4840-A279-B7DC7B821730}"/>
    <dgm:cxn modelId="{72766692-6589-48E4-8619-08CB79FBD7C9}" type="presOf" srcId="{2AD3E389-A69B-49FD-8E28-DC817639C1BD}" destId="{D8974F71-BD07-4C1E-B232-0AB3D9D5F893}" srcOrd="0" destOrd="0" presId="urn:microsoft.com/office/officeart/2009/layout/CircleArrowProcess"/>
    <dgm:cxn modelId="{4479AC99-14EF-42C5-9B84-A67E49B84857}" type="presOf" srcId="{C30B7E09-8FB3-4243-A752-B1561E060082}" destId="{8FF0F592-BB7B-43E5-B5BD-43EAAE3AD73E}" srcOrd="0" destOrd="0" presId="urn:microsoft.com/office/officeart/2009/layout/CircleArrowProcess"/>
    <dgm:cxn modelId="{77174CB6-AC6A-4A30-9199-58337C6AB812}" type="presOf" srcId="{684F49C9-2F8B-4D99-B17C-42577071B93C}" destId="{13B096F1-6831-43B9-98E4-B4CE9A85F78B}" srcOrd="0" destOrd="0" presId="urn:microsoft.com/office/officeart/2009/layout/CircleArrowProcess"/>
    <dgm:cxn modelId="{88E871CF-022D-4706-8C00-A5D8C8EED30C}" srcId="{F34A94EE-0A2D-48BA-B702-9BBC90873E1F}" destId="{684F49C9-2F8B-4D99-B17C-42577071B93C}" srcOrd="0" destOrd="0" parTransId="{53E81CBE-1842-4BAA-9229-9386A6D8B432}" sibTransId="{DC984D69-0E00-4996-A1BA-37F5AC5C41E2}"/>
    <dgm:cxn modelId="{9EC7B6CF-7902-4BEA-BB5B-936E296CB282}" type="presOf" srcId="{F34A94EE-0A2D-48BA-B702-9BBC90873E1F}" destId="{62CE3AC9-7859-45DB-A43A-86E25A8F6FFD}" srcOrd="0" destOrd="0" presId="urn:microsoft.com/office/officeart/2009/layout/CircleArrowProcess"/>
    <dgm:cxn modelId="{50C4B7D3-C54B-41EF-9FFE-AA8F7DE7107E}" srcId="{F34A94EE-0A2D-48BA-B702-9BBC90873E1F}" destId="{C30B7E09-8FB3-4243-A752-B1561E060082}" srcOrd="1" destOrd="0" parTransId="{9A594BB5-039F-40F7-8B7D-FD38E34D6266}" sibTransId="{D94FC38A-B9CC-41C9-A592-A35BC773030B}"/>
    <dgm:cxn modelId="{7BF54A3D-FF20-4D93-83BB-0E409D446997}" type="presParOf" srcId="{62CE3AC9-7859-45DB-A43A-86E25A8F6FFD}" destId="{9BE551E3-A479-4DE7-A2A3-0D457E6B15A8}" srcOrd="0" destOrd="0" presId="urn:microsoft.com/office/officeart/2009/layout/CircleArrowProcess"/>
    <dgm:cxn modelId="{25C9F3D7-0121-45BD-807C-F5A94739AB0A}" type="presParOf" srcId="{9BE551E3-A479-4DE7-A2A3-0D457E6B15A8}" destId="{EBC49617-7898-4A79-9499-934762C02570}" srcOrd="0" destOrd="0" presId="urn:microsoft.com/office/officeart/2009/layout/CircleArrowProcess"/>
    <dgm:cxn modelId="{627B3BBC-7992-4931-96D9-09A590CF02E8}" type="presParOf" srcId="{62CE3AC9-7859-45DB-A43A-86E25A8F6FFD}" destId="{13B096F1-6831-43B9-98E4-B4CE9A85F78B}" srcOrd="1" destOrd="0" presId="urn:microsoft.com/office/officeart/2009/layout/CircleArrowProcess"/>
    <dgm:cxn modelId="{1353AE2D-4353-40E2-929A-C3F513D8EF9C}" type="presParOf" srcId="{62CE3AC9-7859-45DB-A43A-86E25A8F6FFD}" destId="{61DA965D-83F4-4075-9B2B-DA5595372BC5}" srcOrd="2" destOrd="0" presId="urn:microsoft.com/office/officeart/2009/layout/CircleArrowProcess"/>
    <dgm:cxn modelId="{7C602063-A613-413A-96EE-3F181F14D64C}" type="presParOf" srcId="{61DA965D-83F4-4075-9B2B-DA5595372BC5}" destId="{7CAF6B3F-60C4-445D-A51B-F63F6137D1B3}" srcOrd="0" destOrd="0" presId="urn:microsoft.com/office/officeart/2009/layout/CircleArrowProcess"/>
    <dgm:cxn modelId="{6E2CA465-BE16-4FC7-B76D-3EC183C64694}" type="presParOf" srcId="{62CE3AC9-7859-45DB-A43A-86E25A8F6FFD}" destId="{8FF0F592-BB7B-43E5-B5BD-43EAAE3AD73E}" srcOrd="3" destOrd="0" presId="urn:microsoft.com/office/officeart/2009/layout/CircleArrowProcess"/>
    <dgm:cxn modelId="{5D3D992E-F93D-4F78-B0DC-F5B1EF06BDB5}" type="presParOf" srcId="{62CE3AC9-7859-45DB-A43A-86E25A8F6FFD}" destId="{1D7F3100-E4AD-4C37-9CC1-ABD3495CEC43}" srcOrd="4" destOrd="0" presId="urn:microsoft.com/office/officeart/2009/layout/CircleArrowProcess"/>
    <dgm:cxn modelId="{0AB06502-89C7-4D14-926F-C2FE79778DC1}" type="presParOf" srcId="{1D7F3100-E4AD-4C37-9CC1-ABD3495CEC43}" destId="{AD3EFC0D-0481-4D43-9511-E45722CCEF69}" srcOrd="0" destOrd="0" presId="urn:microsoft.com/office/officeart/2009/layout/CircleArrowProcess"/>
    <dgm:cxn modelId="{54D521E8-0227-4DAC-9E58-0694CF1A3443}" type="presParOf" srcId="{62CE3AC9-7859-45DB-A43A-86E25A8F6FFD}" destId="{D8974F71-BD07-4C1E-B232-0AB3D9D5F89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E719705-2BBE-4321-800A-D1FBCA0777D8}" type="doc">
      <dgm:prSet loTypeId="urn:microsoft.com/office/officeart/2005/8/layout/chevron2" loCatId="list" qsTypeId="urn:microsoft.com/office/officeart/2005/8/quickstyle/3d2" qsCatId="3D" csTypeId="urn:microsoft.com/office/officeart/2005/8/colors/accent2_2" csCatId="accent2" phldr="1"/>
      <dgm:spPr/>
      <dgm:t>
        <a:bodyPr/>
        <a:lstStyle/>
        <a:p>
          <a:endParaRPr lang="en-US"/>
        </a:p>
      </dgm:t>
    </dgm:pt>
    <dgm:pt modelId="{D9F69201-E5D2-41B7-990F-EB9730B24826}">
      <dgm:prSet phldrT="[Text]" custT="1"/>
      <dgm:spPr>
        <a:solidFill>
          <a:srgbClr val="C00000"/>
        </a:solidFill>
      </dgm:spPr>
      <dgm:t>
        <a:bodyPr/>
        <a:lstStyle/>
        <a:p>
          <a:r>
            <a:rPr lang="en-US" sz="1400" dirty="0">
              <a:latin typeface="Roboto" panose="02000000000000000000" pitchFamily="2" charset="0"/>
              <a:ea typeface="Roboto" panose="02000000000000000000" pitchFamily="2" charset="0"/>
            </a:rPr>
            <a:t>Gift of Shares</a:t>
          </a:r>
        </a:p>
      </dgm:t>
    </dgm:pt>
    <dgm:pt modelId="{C97EFC1D-3689-4721-8940-B52E93E873CA}" type="parTrans" cxnId="{A6B62CE5-32D4-4886-B586-1A9FB0CA39EC}">
      <dgm:prSet/>
      <dgm:spPr/>
      <dgm:t>
        <a:bodyPr/>
        <a:lstStyle/>
        <a:p>
          <a:endParaRPr lang="en-US" sz="1400"/>
        </a:p>
      </dgm:t>
    </dgm:pt>
    <dgm:pt modelId="{ADE1039F-2D27-4CA5-B403-DEE15295DCD1}" type="sibTrans" cxnId="{A6B62CE5-32D4-4886-B586-1A9FB0CA39EC}">
      <dgm:prSet/>
      <dgm:spPr/>
      <dgm:t>
        <a:bodyPr/>
        <a:lstStyle/>
        <a:p>
          <a:endParaRPr lang="en-US" sz="1400"/>
        </a:p>
      </dgm:t>
    </dgm:pt>
    <dgm:pt modelId="{B2F5BCFD-8F18-488E-AFFD-D121F1410CFA}">
      <dgm:prSet phldrT="[Text]" custT="1"/>
      <dgm:spPr>
        <a:solidFill>
          <a:srgbClr val="C00000"/>
        </a:solidFill>
      </dgm:spPr>
      <dgm:t>
        <a:bodyPr/>
        <a:lstStyle/>
        <a:p>
          <a:r>
            <a:rPr lang="en-US" sz="1400" dirty="0" err="1">
              <a:latin typeface="Roboto" panose="02000000000000000000" pitchFamily="2" charset="0"/>
              <a:ea typeface="Roboto" panose="02000000000000000000" pitchFamily="2" charset="0"/>
            </a:rPr>
            <a:t>Internaltional</a:t>
          </a:r>
          <a:r>
            <a:rPr lang="en-US" sz="1400" dirty="0">
              <a:latin typeface="Roboto" panose="02000000000000000000" pitchFamily="2" charset="0"/>
              <a:ea typeface="Roboto" panose="02000000000000000000" pitchFamily="2" charset="0"/>
            </a:rPr>
            <a:t> Family offices</a:t>
          </a:r>
        </a:p>
      </dgm:t>
    </dgm:pt>
    <dgm:pt modelId="{D90C2101-0537-482C-8519-AF752380F074}" type="parTrans" cxnId="{F5D2A9A7-643D-4368-A8D6-8511C9AA72C4}">
      <dgm:prSet/>
      <dgm:spPr/>
      <dgm:t>
        <a:bodyPr/>
        <a:lstStyle/>
        <a:p>
          <a:endParaRPr lang="en-US" sz="1400"/>
        </a:p>
      </dgm:t>
    </dgm:pt>
    <dgm:pt modelId="{5AF8A2FF-49AE-4A4F-A53F-E6717CF9BC26}" type="sibTrans" cxnId="{F5D2A9A7-643D-4368-A8D6-8511C9AA72C4}">
      <dgm:prSet/>
      <dgm:spPr/>
      <dgm:t>
        <a:bodyPr/>
        <a:lstStyle/>
        <a:p>
          <a:endParaRPr lang="en-US" sz="1400"/>
        </a:p>
      </dgm:t>
    </dgm:pt>
    <dgm:pt modelId="{EA79CA4D-458B-4E5D-BD77-098173C651F8}">
      <dgm:prSet custT="1"/>
      <dgm:spPr/>
      <dgm:t>
        <a:bodyPr/>
        <a:lstStyle/>
        <a:p>
          <a:pPr algn="just"/>
          <a:r>
            <a:rPr lang="en-US" sz="1400" dirty="0">
              <a:latin typeface="Roboto" panose="02000000000000000000" pitchFamily="2" charset="0"/>
              <a:ea typeface="Roboto" panose="02000000000000000000" pitchFamily="2" charset="0"/>
            </a:rPr>
            <a:t>Receipt of shares as gift from NR does not require RBI approval </a:t>
          </a:r>
          <a:endParaRPr lang="en-US" sz="1400" dirty="0"/>
        </a:p>
      </dgm:t>
    </dgm:pt>
    <dgm:pt modelId="{D3EE6D5E-2965-4E12-A763-F7509810BBE4}" type="parTrans" cxnId="{4365BDDF-C1FB-47AC-8BBD-9301BFC59311}">
      <dgm:prSet/>
      <dgm:spPr/>
      <dgm:t>
        <a:bodyPr/>
        <a:lstStyle/>
        <a:p>
          <a:endParaRPr lang="en-US" sz="1400"/>
        </a:p>
      </dgm:t>
    </dgm:pt>
    <dgm:pt modelId="{B5BC96EF-8371-4EDE-B1B4-87DCE831C75E}" type="sibTrans" cxnId="{4365BDDF-C1FB-47AC-8BBD-9301BFC59311}">
      <dgm:prSet/>
      <dgm:spPr/>
      <dgm:t>
        <a:bodyPr/>
        <a:lstStyle/>
        <a:p>
          <a:endParaRPr lang="en-US" sz="1400"/>
        </a:p>
      </dgm:t>
    </dgm:pt>
    <dgm:pt modelId="{D085CC90-4A4F-4877-9DD7-3AE336EFD339}">
      <dgm:prSet custT="1"/>
      <dgm:spPr/>
      <dgm:t>
        <a:bodyPr/>
        <a:lstStyle/>
        <a:p>
          <a:pPr algn="just"/>
          <a:r>
            <a:rPr lang="en-US" sz="1400" dirty="0">
              <a:latin typeface="Roboto" panose="02000000000000000000" pitchFamily="2" charset="0"/>
              <a:ea typeface="Roboto" panose="02000000000000000000" pitchFamily="2" charset="0"/>
            </a:rPr>
            <a:t>Financial service companies</a:t>
          </a:r>
          <a:endParaRPr lang="en-US" sz="1400" dirty="0"/>
        </a:p>
      </dgm:t>
    </dgm:pt>
    <dgm:pt modelId="{37038D4D-54F8-42F6-B2C4-56AD12A794FC}" type="parTrans" cxnId="{069D6DFE-7C3F-4171-A82A-05D1B7270C21}">
      <dgm:prSet/>
      <dgm:spPr/>
      <dgm:t>
        <a:bodyPr/>
        <a:lstStyle/>
        <a:p>
          <a:endParaRPr lang="en-US" sz="1400"/>
        </a:p>
      </dgm:t>
    </dgm:pt>
    <dgm:pt modelId="{06406190-3DFF-4BD4-A8E0-BD0C18D968EA}" type="sibTrans" cxnId="{069D6DFE-7C3F-4171-A82A-05D1B7270C21}">
      <dgm:prSet/>
      <dgm:spPr/>
      <dgm:t>
        <a:bodyPr/>
        <a:lstStyle/>
        <a:p>
          <a:endParaRPr lang="en-US" sz="1400"/>
        </a:p>
      </dgm:t>
    </dgm:pt>
    <dgm:pt modelId="{FBF84F1C-A8DF-4275-98BF-E69F7F11581B}">
      <dgm:prSet custT="1"/>
      <dgm:spPr/>
      <dgm:t>
        <a:bodyPr/>
        <a:lstStyle/>
        <a:p>
          <a:pPr algn="just"/>
          <a:r>
            <a:rPr lang="en-US" sz="1400" dirty="0">
              <a:latin typeface="Roboto" panose="02000000000000000000" pitchFamily="2" charset="0"/>
              <a:ea typeface="Roboto" panose="02000000000000000000" pitchFamily="2" charset="0"/>
            </a:rPr>
            <a:t>Nominal gift tax implications on Book Value of shares received</a:t>
          </a:r>
          <a:endParaRPr lang="en-US" sz="1400" dirty="0"/>
        </a:p>
      </dgm:t>
    </dgm:pt>
    <dgm:pt modelId="{0596FCA5-32A7-4F5A-8B8C-3BA88CB19B9B}" type="parTrans" cxnId="{D8C8DFAB-ADBE-451F-8429-6EC9894F3144}">
      <dgm:prSet/>
      <dgm:spPr/>
      <dgm:t>
        <a:bodyPr/>
        <a:lstStyle/>
        <a:p>
          <a:endParaRPr lang="en-US" sz="1400"/>
        </a:p>
      </dgm:t>
    </dgm:pt>
    <dgm:pt modelId="{5F8E72D1-EAB0-4F41-8AE8-DFA5CE9C2F1F}" type="sibTrans" cxnId="{D8C8DFAB-ADBE-451F-8429-6EC9894F3144}">
      <dgm:prSet/>
      <dgm:spPr/>
      <dgm:t>
        <a:bodyPr/>
        <a:lstStyle/>
        <a:p>
          <a:endParaRPr lang="en-US" sz="1400"/>
        </a:p>
      </dgm:t>
    </dgm:pt>
    <dgm:pt modelId="{E5F05814-B210-4D58-8430-A96ADA8EC0B6}">
      <dgm:prSet custT="1"/>
      <dgm:spPr/>
      <dgm:t>
        <a:bodyPr/>
        <a:lstStyle/>
        <a:p>
          <a:pPr algn="just"/>
          <a:r>
            <a:rPr lang="en-US" sz="1400" dirty="0"/>
            <a:t>International Family offices</a:t>
          </a:r>
        </a:p>
      </dgm:t>
    </dgm:pt>
    <dgm:pt modelId="{FB71ABA7-2A63-4AE7-93BB-D268EA611BDB}" type="parTrans" cxnId="{7668A57D-2475-4BE1-A8EA-5321A1C6D5D6}">
      <dgm:prSet/>
      <dgm:spPr/>
    </dgm:pt>
    <dgm:pt modelId="{B0E11D2F-AB0B-4FC9-9BCA-5476D4BB9B14}" type="sibTrans" cxnId="{7668A57D-2475-4BE1-A8EA-5321A1C6D5D6}">
      <dgm:prSet/>
      <dgm:spPr/>
    </dgm:pt>
    <dgm:pt modelId="{7CF0E6A4-4364-4943-B8FC-F206EDFF6EDB}">
      <dgm:prSet custT="1"/>
      <dgm:spPr/>
      <dgm:t>
        <a:bodyPr/>
        <a:lstStyle/>
        <a:p>
          <a:pPr algn="just"/>
          <a:endParaRPr lang="en-US" sz="1400" dirty="0"/>
        </a:p>
      </dgm:t>
    </dgm:pt>
    <dgm:pt modelId="{1097BFA3-D4A3-4525-9383-07C690AEB87E}" type="parTrans" cxnId="{4BFF060D-7542-4C52-BF60-FB1AECD77ABF}">
      <dgm:prSet/>
      <dgm:spPr/>
    </dgm:pt>
    <dgm:pt modelId="{13E9CEC3-3785-4A6D-AA2B-76241500C09C}" type="sibTrans" cxnId="{4BFF060D-7542-4C52-BF60-FB1AECD77ABF}">
      <dgm:prSet/>
      <dgm:spPr/>
    </dgm:pt>
    <dgm:pt modelId="{EC6928E1-B1C3-4871-9C0F-BCC8ACF21D6F}">
      <dgm:prSet custT="1"/>
      <dgm:spPr/>
      <dgm:t>
        <a:bodyPr/>
        <a:lstStyle/>
        <a:p>
          <a:pPr algn="just"/>
          <a:r>
            <a:rPr lang="en-US" sz="1400" dirty="0"/>
            <a:t>Choice of jurisdiction</a:t>
          </a:r>
        </a:p>
      </dgm:t>
    </dgm:pt>
    <dgm:pt modelId="{89A9D414-FD62-4CB2-8C40-B44393789D18}" type="parTrans" cxnId="{471DB3B5-E0A6-4B2D-A9B9-8CA500DB5D38}">
      <dgm:prSet/>
      <dgm:spPr/>
    </dgm:pt>
    <dgm:pt modelId="{86B36043-15B5-41D6-9213-4DEFA2B44381}" type="sibTrans" cxnId="{471DB3B5-E0A6-4B2D-A9B9-8CA500DB5D38}">
      <dgm:prSet/>
      <dgm:spPr/>
    </dgm:pt>
    <dgm:pt modelId="{12AE1011-9A1F-4758-A830-E99F907AC9E7}">
      <dgm:prSet custT="1"/>
      <dgm:spPr/>
      <dgm:t>
        <a:bodyPr/>
        <a:lstStyle/>
        <a:p>
          <a:pPr algn="just"/>
          <a:r>
            <a:rPr lang="en-US" sz="1400" dirty="0"/>
            <a:t>POEM issues</a:t>
          </a:r>
        </a:p>
      </dgm:t>
    </dgm:pt>
    <dgm:pt modelId="{42CE5095-D256-415B-8668-5DC8E312AD81}" type="parTrans" cxnId="{650A82DF-4FC0-4D8E-A459-47EC9481F320}">
      <dgm:prSet/>
      <dgm:spPr/>
    </dgm:pt>
    <dgm:pt modelId="{1E68872A-926A-429A-AC02-38C60CE2C17C}" type="sibTrans" cxnId="{650A82DF-4FC0-4D8E-A459-47EC9481F320}">
      <dgm:prSet/>
      <dgm:spPr/>
    </dgm:pt>
    <dgm:pt modelId="{223D4B57-E831-4F77-A7C9-07FC2161D374}" type="pres">
      <dgm:prSet presAssocID="{DE719705-2BBE-4321-800A-D1FBCA0777D8}" presName="linearFlow" presStyleCnt="0">
        <dgm:presLayoutVars>
          <dgm:dir/>
          <dgm:animLvl val="lvl"/>
          <dgm:resizeHandles val="exact"/>
        </dgm:presLayoutVars>
      </dgm:prSet>
      <dgm:spPr/>
    </dgm:pt>
    <dgm:pt modelId="{34E8BACD-C59F-4D75-BEBB-54A18379D17A}" type="pres">
      <dgm:prSet presAssocID="{D9F69201-E5D2-41B7-990F-EB9730B24826}" presName="composite" presStyleCnt="0"/>
      <dgm:spPr/>
    </dgm:pt>
    <dgm:pt modelId="{E87E8DD0-B08D-4868-8AA8-C9C92279DCC7}" type="pres">
      <dgm:prSet presAssocID="{D9F69201-E5D2-41B7-990F-EB9730B24826}" presName="parentText" presStyleLbl="alignNode1" presStyleIdx="0" presStyleCnt="2">
        <dgm:presLayoutVars>
          <dgm:chMax val="1"/>
          <dgm:bulletEnabled val="1"/>
        </dgm:presLayoutVars>
      </dgm:prSet>
      <dgm:spPr/>
    </dgm:pt>
    <dgm:pt modelId="{0B11C01E-165E-4DA7-B561-252E86B867D9}" type="pres">
      <dgm:prSet presAssocID="{D9F69201-E5D2-41B7-990F-EB9730B24826}" presName="descendantText" presStyleLbl="alignAcc1" presStyleIdx="0" presStyleCnt="2" custLinFactNeighborX="0">
        <dgm:presLayoutVars>
          <dgm:bulletEnabled val="1"/>
        </dgm:presLayoutVars>
      </dgm:prSet>
      <dgm:spPr/>
    </dgm:pt>
    <dgm:pt modelId="{E0F244D1-B5AC-40FC-B437-8F689D01283C}" type="pres">
      <dgm:prSet presAssocID="{ADE1039F-2D27-4CA5-B403-DEE15295DCD1}" presName="sp" presStyleCnt="0"/>
      <dgm:spPr/>
    </dgm:pt>
    <dgm:pt modelId="{AFCAF737-FE27-4428-A76B-B8C5F7586587}" type="pres">
      <dgm:prSet presAssocID="{B2F5BCFD-8F18-488E-AFFD-D121F1410CFA}" presName="composite" presStyleCnt="0"/>
      <dgm:spPr/>
    </dgm:pt>
    <dgm:pt modelId="{1559599A-D3B6-418C-BB89-2BB3188071CC}" type="pres">
      <dgm:prSet presAssocID="{B2F5BCFD-8F18-488E-AFFD-D121F1410CFA}" presName="parentText" presStyleLbl="alignNode1" presStyleIdx="1" presStyleCnt="2">
        <dgm:presLayoutVars>
          <dgm:chMax val="1"/>
          <dgm:bulletEnabled val="1"/>
        </dgm:presLayoutVars>
      </dgm:prSet>
      <dgm:spPr/>
    </dgm:pt>
    <dgm:pt modelId="{F249E132-F0A5-440F-B1CE-5D54462486F2}" type="pres">
      <dgm:prSet presAssocID="{B2F5BCFD-8F18-488E-AFFD-D121F1410CFA}" presName="descendantText" presStyleLbl="alignAcc1" presStyleIdx="1" presStyleCnt="2">
        <dgm:presLayoutVars>
          <dgm:bulletEnabled val="1"/>
        </dgm:presLayoutVars>
      </dgm:prSet>
      <dgm:spPr/>
    </dgm:pt>
  </dgm:ptLst>
  <dgm:cxnLst>
    <dgm:cxn modelId="{AC6BFC06-76E6-4254-B754-6DB670292594}" type="presOf" srcId="{D085CC90-4A4F-4877-9DD7-3AE336EFD339}" destId="{F249E132-F0A5-440F-B1CE-5D54462486F2}" srcOrd="0" destOrd="0" presId="urn:microsoft.com/office/officeart/2005/8/layout/chevron2"/>
    <dgm:cxn modelId="{4BFF060D-7542-4C52-BF60-FB1AECD77ABF}" srcId="{B2F5BCFD-8F18-488E-AFFD-D121F1410CFA}" destId="{7CF0E6A4-4364-4943-B8FC-F206EDFF6EDB}" srcOrd="4" destOrd="0" parTransId="{1097BFA3-D4A3-4525-9383-07C690AEB87E}" sibTransId="{13E9CEC3-3785-4A6D-AA2B-76241500C09C}"/>
    <dgm:cxn modelId="{5734BC43-4C35-4CB3-927A-01B8DC2E3E05}" type="presOf" srcId="{7CF0E6A4-4364-4943-B8FC-F206EDFF6EDB}" destId="{F249E132-F0A5-440F-B1CE-5D54462486F2}" srcOrd="0" destOrd="4" presId="urn:microsoft.com/office/officeart/2005/8/layout/chevron2"/>
    <dgm:cxn modelId="{7668A57D-2475-4BE1-A8EA-5321A1C6D5D6}" srcId="{B2F5BCFD-8F18-488E-AFFD-D121F1410CFA}" destId="{E5F05814-B210-4D58-8430-A96ADA8EC0B6}" srcOrd="1" destOrd="0" parTransId="{FB71ABA7-2A63-4AE7-93BB-D268EA611BDB}" sibTransId="{B0E11D2F-AB0B-4FC9-9BCA-5476D4BB9B14}"/>
    <dgm:cxn modelId="{45ACA27E-136D-4AD5-9B92-00BA6006A50E}" type="presOf" srcId="{D9F69201-E5D2-41B7-990F-EB9730B24826}" destId="{E87E8DD0-B08D-4868-8AA8-C9C92279DCC7}" srcOrd="0" destOrd="0" presId="urn:microsoft.com/office/officeart/2005/8/layout/chevron2"/>
    <dgm:cxn modelId="{ADE94A9D-FF54-4098-8F20-F7E43F21EFAE}" type="presOf" srcId="{B2F5BCFD-8F18-488E-AFFD-D121F1410CFA}" destId="{1559599A-D3B6-418C-BB89-2BB3188071CC}" srcOrd="0" destOrd="0" presId="urn:microsoft.com/office/officeart/2005/8/layout/chevron2"/>
    <dgm:cxn modelId="{F5D2A9A7-643D-4368-A8D6-8511C9AA72C4}" srcId="{DE719705-2BBE-4321-800A-D1FBCA0777D8}" destId="{B2F5BCFD-8F18-488E-AFFD-D121F1410CFA}" srcOrd="1" destOrd="0" parTransId="{D90C2101-0537-482C-8519-AF752380F074}" sibTransId="{5AF8A2FF-49AE-4A4F-A53F-E6717CF9BC26}"/>
    <dgm:cxn modelId="{D8C8DFAB-ADBE-451F-8429-6EC9894F3144}" srcId="{D9F69201-E5D2-41B7-990F-EB9730B24826}" destId="{FBF84F1C-A8DF-4275-98BF-E69F7F11581B}" srcOrd="1" destOrd="0" parTransId="{0596FCA5-32A7-4F5A-8B8C-3BA88CB19B9B}" sibTransId="{5F8E72D1-EAB0-4F41-8AE8-DFA5CE9C2F1F}"/>
    <dgm:cxn modelId="{05BE02AF-C2D3-4832-96C4-60E14DCD2746}" type="presOf" srcId="{EC6928E1-B1C3-4871-9C0F-BCC8ACF21D6F}" destId="{F249E132-F0A5-440F-B1CE-5D54462486F2}" srcOrd="0" destOrd="2" presId="urn:microsoft.com/office/officeart/2005/8/layout/chevron2"/>
    <dgm:cxn modelId="{471DB3B5-E0A6-4B2D-A9B9-8CA500DB5D38}" srcId="{B2F5BCFD-8F18-488E-AFFD-D121F1410CFA}" destId="{EC6928E1-B1C3-4871-9C0F-BCC8ACF21D6F}" srcOrd="2" destOrd="0" parTransId="{89A9D414-FD62-4CB2-8C40-B44393789D18}" sibTransId="{86B36043-15B5-41D6-9213-4DEFA2B44381}"/>
    <dgm:cxn modelId="{1AE475B6-0096-430A-B9B9-51DC4DAC073B}" type="presOf" srcId="{E5F05814-B210-4D58-8430-A96ADA8EC0B6}" destId="{F249E132-F0A5-440F-B1CE-5D54462486F2}" srcOrd="0" destOrd="1" presId="urn:microsoft.com/office/officeart/2005/8/layout/chevron2"/>
    <dgm:cxn modelId="{D9FDB2C3-8A0A-41DC-A0D2-CDE99A2DA978}" type="presOf" srcId="{DE719705-2BBE-4321-800A-D1FBCA0777D8}" destId="{223D4B57-E831-4F77-A7C9-07FC2161D374}" srcOrd="0" destOrd="0" presId="urn:microsoft.com/office/officeart/2005/8/layout/chevron2"/>
    <dgm:cxn modelId="{221B49D5-FA0B-403B-BAD3-A51161040DF8}" type="presOf" srcId="{FBF84F1C-A8DF-4275-98BF-E69F7F11581B}" destId="{0B11C01E-165E-4DA7-B561-252E86B867D9}" srcOrd="0" destOrd="1" presId="urn:microsoft.com/office/officeart/2005/8/layout/chevron2"/>
    <dgm:cxn modelId="{650A82DF-4FC0-4D8E-A459-47EC9481F320}" srcId="{B2F5BCFD-8F18-488E-AFFD-D121F1410CFA}" destId="{12AE1011-9A1F-4758-A830-E99F907AC9E7}" srcOrd="3" destOrd="0" parTransId="{42CE5095-D256-415B-8668-5DC8E312AD81}" sibTransId="{1E68872A-926A-429A-AC02-38C60CE2C17C}"/>
    <dgm:cxn modelId="{4365BDDF-C1FB-47AC-8BBD-9301BFC59311}" srcId="{D9F69201-E5D2-41B7-990F-EB9730B24826}" destId="{EA79CA4D-458B-4E5D-BD77-098173C651F8}" srcOrd="0" destOrd="0" parTransId="{D3EE6D5E-2965-4E12-A763-F7509810BBE4}" sibTransId="{B5BC96EF-8371-4EDE-B1B4-87DCE831C75E}"/>
    <dgm:cxn modelId="{A6B62CE5-32D4-4886-B586-1A9FB0CA39EC}" srcId="{DE719705-2BBE-4321-800A-D1FBCA0777D8}" destId="{D9F69201-E5D2-41B7-990F-EB9730B24826}" srcOrd="0" destOrd="0" parTransId="{C97EFC1D-3689-4721-8940-B52E93E873CA}" sibTransId="{ADE1039F-2D27-4CA5-B403-DEE15295DCD1}"/>
    <dgm:cxn modelId="{5F7407E8-2E91-44EC-87A4-BC9F84C1854E}" type="presOf" srcId="{12AE1011-9A1F-4758-A830-E99F907AC9E7}" destId="{F249E132-F0A5-440F-B1CE-5D54462486F2}" srcOrd="0" destOrd="3" presId="urn:microsoft.com/office/officeart/2005/8/layout/chevron2"/>
    <dgm:cxn modelId="{00AEC7EE-CCB9-43B2-8C66-B6AD2ADE34A7}" type="presOf" srcId="{EA79CA4D-458B-4E5D-BD77-098173C651F8}" destId="{0B11C01E-165E-4DA7-B561-252E86B867D9}" srcOrd="0" destOrd="0" presId="urn:microsoft.com/office/officeart/2005/8/layout/chevron2"/>
    <dgm:cxn modelId="{069D6DFE-7C3F-4171-A82A-05D1B7270C21}" srcId="{B2F5BCFD-8F18-488E-AFFD-D121F1410CFA}" destId="{D085CC90-4A4F-4877-9DD7-3AE336EFD339}" srcOrd="0" destOrd="0" parTransId="{37038D4D-54F8-42F6-B2C4-56AD12A794FC}" sibTransId="{06406190-3DFF-4BD4-A8E0-BD0C18D968EA}"/>
    <dgm:cxn modelId="{14271033-9F19-40FF-A2F1-1FC1AE1A142B}" type="presParOf" srcId="{223D4B57-E831-4F77-A7C9-07FC2161D374}" destId="{34E8BACD-C59F-4D75-BEBB-54A18379D17A}" srcOrd="0" destOrd="0" presId="urn:microsoft.com/office/officeart/2005/8/layout/chevron2"/>
    <dgm:cxn modelId="{7452EB69-2278-4D19-B67B-E45A95E4C5E7}" type="presParOf" srcId="{34E8BACD-C59F-4D75-BEBB-54A18379D17A}" destId="{E87E8DD0-B08D-4868-8AA8-C9C92279DCC7}" srcOrd="0" destOrd="0" presId="urn:microsoft.com/office/officeart/2005/8/layout/chevron2"/>
    <dgm:cxn modelId="{9F8B1812-CCA2-4B16-843B-B0684698C1F6}" type="presParOf" srcId="{34E8BACD-C59F-4D75-BEBB-54A18379D17A}" destId="{0B11C01E-165E-4DA7-B561-252E86B867D9}" srcOrd="1" destOrd="0" presId="urn:microsoft.com/office/officeart/2005/8/layout/chevron2"/>
    <dgm:cxn modelId="{F53C5741-7161-46D0-9CD6-8E8E0E94597B}" type="presParOf" srcId="{223D4B57-E831-4F77-A7C9-07FC2161D374}" destId="{E0F244D1-B5AC-40FC-B437-8F689D01283C}" srcOrd="1" destOrd="0" presId="urn:microsoft.com/office/officeart/2005/8/layout/chevron2"/>
    <dgm:cxn modelId="{A083FDFA-CDBC-4702-9F52-130454B76C91}" type="presParOf" srcId="{223D4B57-E831-4F77-A7C9-07FC2161D374}" destId="{AFCAF737-FE27-4428-A76B-B8C5F7586587}" srcOrd="2" destOrd="0" presId="urn:microsoft.com/office/officeart/2005/8/layout/chevron2"/>
    <dgm:cxn modelId="{69890941-2636-4ACA-9E1C-52692A5C685E}" type="presParOf" srcId="{AFCAF737-FE27-4428-A76B-B8C5F7586587}" destId="{1559599A-D3B6-418C-BB89-2BB3188071CC}" srcOrd="0" destOrd="0" presId="urn:microsoft.com/office/officeart/2005/8/layout/chevron2"/>
    <dgm:cxn modelId="{F3807AF1-E094-49CD-BD47-5DB61FDC1FD3}" type="presParOf" srcId="{AFCAF737-FE27-4428-A76B-B8C5F7586587}" destId="{F249E132-F0A5-440F-B1CE-5D54462486F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34A94EE-0A2D-48BA-B702-9BBC90873E1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IN"/>
        </a:p>
      </dgm:t>
    </dgm:pt>
    <dgm:pt modelId="{684F49C9-2F8B-4D99-B17C-42577071B93C}">
      <dgm:prSet phldrT="[Text]" phldr="1"/>
      <dgm:spPr/>
      <dgm:t>
        <a:bodyPr/>
        <a:lstStyle/>
        <a:p>
          <a:endParaRPr lang="en-IN" dirty="0">
            <a:solidFill>
              <a:srgbClr val="E31E24"/>
            </a:solidFill>
          </a:endParaRPr>
        </a:p>
      </dgm:t>
    </dgm:pt>
    <dgm:pt modelId="{53E81CBE-1842-4BAA-9229-9386A6D8B432}" type="parTrans" cxnId="{88E871CF-022D-4706-8C00-A5D8C8EED30C}">
      <dgm:prSet/>
      <dgm:spPr/>
      <dgm:t>
        <a:bodyPr/>
        <a:lstStyle/>
        <a:p>
          <a:endParaRPr lang="en-IN"/>
        </a:p>
      </dgm:t>
    </dgm:pt>
    <dgm:pt modelId="{DC984D69-0E00-4996-A1BA-37F5AC5C41E2}" type="sibTrans" cxnId="{88E871CF-022D-4706-8C00-A5D8C8EED30C}">
      <dgm:prSet/>
      <dgm:spPr/>
      <dgm:t>
        <a:bodyPr/>
        <a:lstStyle/>
        <a:p>
          <a:endParaRPr lang="en-IN"/>
        </a:p>
      </dgm:t>
    </dgm:pt>
    <dgm:pt modelId="{C30B7E09-8FB3-4243-A752-B1561E060082}">
      <dgm:prSet phldrT="[Text]" phldr="1"/>
      <dgm:spPr/>
      <dgm:t>
        <a:bodyPr/>
        <a:lstStyle/>
        <a:p>
          <a:endParaRPr lang="en-IN" dirty="0">
            <a:solidFill>
              <a:srgbClr val="E31E24"/>
            </a:solidFill>
          </a:endParaRPr>
        </a:p>
      </dgm:t>
    </dgm:pt>
    <dgm:pt modelId="{9A594BB5-039F-40F7-8B7D-FD38E34D6266}" type="parTrans" cxnId="{50C4B7D3-C54B-41EF-9FFE-AA8F7DE7107E}">
      <dgm:prSet/>
      <dgm:spPr/>
      <dgm:t>
        <a:bodyPr/>
        <a:lstStyle/>
        <a:p>
          <a:endParaRPr lang="en-IN"/>
        </a:p>
      </dgm:t>
    </dgm:pt>
    <dgm:pt modelId="{D94FC38A-B9CC-41C9-A592-A35BC773030B}" type="sibTrans" cxnId="{50C4B7D3-C54B-41EF-9FFE-AA8F7DE7107E}">
      <dgm:prSet/>
      <dgm:spPr/>
      <dgm:t>
        <a:bodyPr/>
        <a:lstStyle/>
        <a:p>
          <a:endParaRPr lang="en-IN"/>
        </a:p>
      </dgm:t>
    </dgm:pt>
    <dgm:pt modelId="{2AD3E389-A69B-49FD-8E28-DC817639C1BD}">
      <dgm:prSet phldrT="[Text]"/>
      <dgm:spPr>
        <a:solidFill>
          <a:srgbClr val="E31E24"/>
        </a:solidFill>
      </dgm:spPr>
      <dgm:t>
        <a:bodyPr/>
        <a:lstStyle/>
        <a:p>
          <a:r>
            <a:rPr lang="en-US" dirty="0">
              <a:solidFill>
                <a:srgbClr val="E31E24"/>
              </a:solidFill>
            </a:rPr>
            <a:t>A</a:t>
          </a:r>
          <a:endParaRPr lang="en-IN" dirty="0">
            <a:solidFill>
              <a:srgbClr val="E31E24"/>
            </a:solidFill>
          </a:endParaRPr>
        </a:p>
      </dgm:t>
    </dgm:pt>
    <dgm:pt modelId="{5013D40C-D863-4840-A279-B7DC7B821730}" type="sibTrans" cxnId="{13219930-2035-4F6F-84B5-E5813819ACA3}">
      <dgm:prSet/>
      <dgm:spPr/>
      <dgm:t>
        <a:bodyPr/>
        <a:lstStyle/>
        <a:p>
          <a:endParaRPr lang="en-IN"/>
        </a:p>
      </dgm:t>
    </dgm:pt>
    <dgm:pt modelId="{002E4704-2F4C-4788-A957-7CDD11E01B85}" type="parTrans" cxnId="{13219930-2035-4F6F-84B5-E5813819ACA3}">
      <dgm:prSet/>
      <dgm:spPr/>
      <dgm:t>
        <a:bodyPr/>
        <a:lstStyle/>
        <a:p>
          <a:endParaRPr lang="en-IN"/>
        </a:p>
      </dgm:t>
    </dgm:pt>
    <dgm:pt modelId="{62CE3AC9-7859-45DB-A43A-86E25A8F6FFD}" type="pres">
      <dgm:prSet presAssocID="{F34A94EE-0A2D-48BA-B702-9BBC90873E1F}" presName="Name0" presStyleCnt="0">
        <dgm:presLayoutVars>
          <dgm:chMax val="7"/>
          <dgm:chPref val="7"/>
          <dgm:dir/>
          <dgm:animLvl val="lvl"/>
        </dgm:presLayoutVars>
      </dgm:prSet>
      <dgm:spPr/>
    </dgm:pt>
    <dgm:pt modelId="{9BE551E3-A479-4DE7-A2A3-0D457E6B15A8}" type="pres">
      <dgm:prSet presAssocID="{684F49C9-2F8B-4D99-B17C-42577071B93C}" presName="Accent1" presStyleCnt="0"/>
      <dgm:spPr/>
    </dgm:pt>
    <dgm:pt modelId="{EBC49617-7898-4A79-9499-934762C02570}" type="pres">
      <dgm:prSet presAssocID="{684F49C9-2F8B-4D99-B17C-42577071B93C}" presName="Accent" presStyleLbl="node1" presStyleIdx="0" presStyleCnt="3"/>
      <dgm:spPr>
        <a:solidFill>
          <a:schemeClr val="bg1">
            <a:lumMod val="95000"/>
          </a:schemeClr>
        </a:solidFill>
      </dgm:spPr>
    </dgm:pt>
    <dgm:pt modelId="{13B096F1-6831-43B9-98E4-B4CE9A85F78B}" type="pres">
      <dgm:prSet presAssocID="{684F49C9-2F8B-4D99-B17C-42577071B93C}" presName="Parent1" presStyleLbl="revTx" presStyleIdx="0" presStyleCnt="3">
        <dgm:presLayoutVars>
          <dgm:chMax val="1"/>
          <dgm:chPref val="1"/>
          <dgm:bulletEnabled val="1"/>
        </dgm:presLayoutVars>
      </dgm:prSet>
      <dgm:spPr/>
    </dgm:pt>
    <dgm:pt modelId="{61DA965D-83F4-4075-9B2B-DA5595372BC5}" type="pres">
      <dgm:prSet presAssocID="{C30B7E09-8FB3-4243-A752-B1561E060082}" presName="Accent2" presStyleCnt="0"/>
      <dgm:spPr/>
    </dgm:pt>
    <dgm:pt modelId="{7CAF6B3F-60C4-445D-A51B-F63F6137D1B3}" type="pres">
      <dgm:prSet presAssocID="{C30B7E09-8FB3-4243-A752-B1561E060082}" presName="Accent" presStyleLbl="node1" presStyleIdx="1" presStyleCnt="3"/>
      <dgm:spPr>
        <a:solidFill>
          <a:schemeClr val="bg1">
            <a:lumMod val="95000"/>
          </a:schemeClr>
        </a:solidFill>
      </dgm:spPr>
    </dgm:pt>
    <dgm:pt modelId="{8FF0F592-BB7B-43E5-B5BD-43EAAE3AD73E}" type="pres">
      <dgm:prSet presAssocID="{C30B7E09-8FB3-4243-A752-B1561E060082}" presName="Parent2" presStyleLbl="revTx" presStyleIdx="1" presStyleCnt="3">
        <dgm:presLayoutVars>
          <dgm:chMax val="1"/>
          <dgm:chPref val="1"/>
          <dgm:bulletEnabled val="1"/>
        </dgm:presLayoutVars>
      </dgm:prSet>
      <dgm:spPr/>
    </dgm:pt>
    <dgm:pt modelId="{1D7F3100-E4AD-4C37-9CC1-ABD3495CEC43}" type="pres">
      <dgm:prSet presAssocID="{2AD3E389-A69B-49FD-8E28-DC817639C1BD}" presName="Accent3" presStyleCnt="0"/>
      <dgm:spPr/>
    </dgm:pt>
    <dgm:pt modelId="{AD3EFC0D-0481-4D43-9511-E45722CCEF69}" type="pres">
      <dgm:prSet presAssocID="{2AD3E389-A69B-49FD-8E28-DC817639C1BD}" presName="Accent" presStyleLbl="node1" presStyleIdx="2" presStyleCnt="3"/>
      <dgm:spPr>
        <a:solidFill>
          <a:schemeClr val="bg1">
            <a:lumMod val="95000"/>
          </a:schemeClr>
        </a:solidFill>
      </dgm:spPr>
    </dgm:pt>
    <dgm:pt modelId="{D8974F71-BD07-4C1E-B232-0AB3D9D5F893}" type="pres">
      <dgm:prSet presAssocID="{2AD3E389-A69B-49FD-8E28-DC817639C1BD}" presName="Parent3" presStyleLbl="revTx" presStyleIdx="2" presStyleCnt="3">
        <dgm:presLayoutVars>
          <dgm:chMax val="1"/>
          <dgm:chPref val="1"/>
          <dgm:bulletEnabled val="1"/>
        </dgm:presLayoutVars>
      </dgm:prSet>
      <dgm:spPr/>
    </dgm:pt>
  </dgm:ptLst>
  <dgm:cxnLst>
    <dgm:cxn modelId="{13219930-2035-4F6F-84B5-E5813819ACA3}" srcId="{F34A94EE-0A2D-48BA-B702-9BBC90873E1F}" destId="{2AD3E389-A69B-49FD-8E28-DC817639C1BD}" srcOrd="2" destOrd="0" parTransId="{002E4704-2F4C-4788-A957-7CDD11E01B85}" sibTransId="{5013D40C-D863-4840-A279-B7DC7B821730}"/>
    <dgm:cxn modelId="{72766692-6589-48E4-8619-08CB79FBD7C9}" type="presOf" srcId="{2AD3E389-A69B-49FD-8E28-DC817639C1BD}" destId="{D8974F71-BD07-4C1E-B232-0AB3D9D5F893}" srcOrd="0" destOrd="0" presId="urn:microsoft.com/office/officeart/2009/layout/CircleArrowProcess"/>
    <dgm:cxn modelId="{4479AC99-14EF-42C5-9B84-A67E49B84857}" type="presOf" srcId="{C30B7E09-8FB3-4243-A752-B1561E060082}" destId="{8FF0F592-BB7B-43E5-B5BD-43EAAE3AD73E}" srcOrd="0" destOrd="0" presId="urn:microsoft.com/office/officeart/2009/layout/CircleArrowProcess"/>
    <dgm:cxn modelId="{77174CB6-AC6A-4A30-9199-58337C6AB812}" type="presOf" srcId="{684F49C9-2F8B-4D99-B17C-42577071B93C}" destId="{13B096F1-6831-43B9-98E4-B4CE9A85F78B}" srcOrd="0" destOrd="0" presId="urn:microsoft.com/office/officeart/2009/layout/CircleArrowProcess"/>
    <dgm:cxn modelId="{88E871CF-022D-4706-8C00-A5D8C8EED30C}" srcId="{F34A94EE-0A2D-48BA-B702-9BBC90873E1F}" destId="{684F49C9-2F8B-4D99-B17C-42577071B93C}" srcOrd="0" destOrd="0" parTransId="{53E81CBE-1842-4BAA-9229-9386A6D8B432}" sibTransId="{DC984D69-0E00-4996-A1BA-37F5AC5C41E2}"/>
    <dgm:cxn modelId="{9EC7B6CF-7902-4BEA-BB5B-936E296CB282}" type="presOf" srcId="{F34A94EE-0A2D-48BA-B702-9BBC90873E1F}" destId="{62CE3AC9-7859-45DB-A43A-86E25A8F6FFD}" srcOrd="0" destOrd="0" presId="urn:microsoft.com/office/officeart/2009/layout/CircleArrowProcess"/>
    <dgm:cxn modelId="{50C4B7D3-C54B-41EF-9FFE-AA8F7DE7107E}" srcId="{F34A94EE-0A2D-48BA-B702-9BBC90873E1F}" destId="{C30B7E09-8FB3-4243-A752-B1561E060082}" srcOrd="1" destOrd="0" parTransId="{9A594BB5-039F-40F7-8B7D-FD38E34D6266}" sibTransId="{D94FC38A-B9CC-41C9-A592-A35BC773030B}"/>
    <dgm:cxn modelId="{7BF54A3D-FF20-4D93-83BB-0E409D446997}" type="presParOf" srcId="{62CE3AC9-7859-45DB-A43A-86E25A8F6FFD}" destId="{9BE551E3-A479-4DE7-A2A3-0D457E6B15A8}" srcOrd="0" destOrd="0" presId="urn:microsoft.com/office/officeart/2009/layout/CircleArrowProcess"/>
    <dgm:cxn modelId="{25C9F3D7-0121-45BD-807C-F5A94739AB0A}" type="presParOf" srcId="{9BE551E3-A479-4DE7-A2A3-0D457E6B15A8}" destId="{EBC49617-7898-4A79-9499-934762C02570}" srcOrd="0" destOrd="0" presId="urn:microsoft.com/office/officeart/2009/layout/CircleArrowProcess"/>
    <dgm:cxn modelId="{627B3BBC-7992-4931-96D9-09A590CF02E8}" type="presParOf" srcId="{62CE3AC9-7859-45DB-A43A-86E25A8F6FFD}" destId="{13B096F1-6831-43B9-98E4-B4CE9A85F78B}" srcOrd="1" destOrd="0" presId="urn:microsoft.com/office/officeart/2009/layout/CircleArrowProcess"/>
    <dgm:cxn modelId="{1353AE2D-4353-40E2-929A-C3F513D8EF9C}" type="presParOf" srcId="{62CE3AC9-7859-45DB-A43A-86E25A8F6FFD}" destId="{61DA965D-83F4-4075-9B2B-DA5595372BC5}" srcOrd="2" destOrd="0" presId="urn:microsoft.com/office/officeart/2009/layout/CircleArrowProcess"/>
    <dgm:cxn modelId="{7C602063-A613-413A-96EE-3F181F14D64C}" type="presParOf" srcId="{61DA965D-83F4-4075-9B2B-DA5595372BC5}" destId="{7CAF6B3F-60C4-445D-A51B-F63F6137D1B3}" srcOrd="0" destOrd="0" presId="urn:microsoft.com/office/officeart/2009/layout/CircleArrowProcess"/>
    <dgm:cxn modelId="{6E2CA465-BE16-4FC7-B76D-3EC183C64694}" type="presParOf" srcId="{62CE3AC9-7859-45DB-A43A-86E25A8F6FFD}" destId="{8FF0F592-BB7B-43E5-B5BD-43EAAE3AD73E}" srcOrd="3" destOrd="0" presId="urn:microsoft.com/office/officeart/2009/layout/CircleArrowProcess"/>
    <dgm:cxn modelId="{5D3D992E-F93D-4F78-B0DC-F5B1EF06BDB5}" type="presParOf" srcId="{62CE3AC9-7859-45DB-A43A-86E25A8F6FFD}" destId="{1D7F3100-E4AD-4C37-9CC1-ABD3495CEC43}" srcOrd="4" destOrd="0" presId="urn:microsoft.com/office/officeart/2009/layout/CircleArrowProcess"/>
    <dgm:cxn modelId="{0AB06502-89C7-4D14-926F-C2FE79778DC1}" type="presParOf" srcId="{1D7F3100-E4AD-4C37-9CC1-ABD3495CEC43}" destId="{AD3EFC0D-0481-4D43-9511-E45722CCEF69}" srcOrd="0" destOrd="0" presId="urn:microsoft.com/office/officeart/2009/layout/CircleArrowProcess"/>
    <dgm:cxn modelId="{54D521E8-0227-4DAC-9E58-0694CF1A3443}" type="presParOf" srcId="{62CE3AC9-7859-45DB-A43A-86E25A8F6FFD}" destId="{D8974F71-BD07-4C1E-B232-0AB3D9D5F89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1E41392-2DC1-40F6-95C5-88B1C09120E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43FEC8D6-7073-4056-8614-E2B8E12A29BF}">
      <dgm:prSet phldrT="[Text]" custT="1"/>
      <dgm:spPr/>
      <dgm:t>
        <a:bodyPr/>
        <a:lstStyle/>
        <a:p>
          <a:r>
            <a:rPr lang="en-US" sz="1400" b="1" u="sng" dirty="0">
              <a:latin typeface="Roboto" panose="02000000000000000000" pitchFamily="2" charset="0"/>
              <a:ea typeface="Roboto" panose="02000000000000000000" pitchFamily="2" charset="0"/>
              <a:cs typeface="Roboto" panose="02000000000000000000" pitchFamily="2" charset="0"/>
            </a:rPr>
            <a:t>BANKING</a:t>
          </a:r>
        </a:p>
      </dgm:t>
    </dgm:pt>
    <dgm:pt modelId="{65F29D92-EAE9-4782-85F1-E38DD8945E11}" type="parTrans" cxnId="{DFC41598-0176-44B0-8832-E050D4BB9EFA}">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7789EE71-F147-4AE0-92AB-18F623A634A2}" type="sibTrans" cxnId="{DFC41598-0176-44B0-8832-E050D4BB9EFA}">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DF48D9E8-EF61-4CE0-909B-0EBEC1E79EF9}">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Indian Banks</a:t>
          </a:r>
        </a:p>
      </dgm:t>
    </dgm:pt>
    <dgm:pt modelId="{C5251937-2A5D-438C-8FCC-BF65DA6FD3BC}" type="parTrans" cxnId="{14DDCEC1-D90C-4D79-BA5A-3408DF524D18}">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7608B485-9B60-480A-8816-A42B38565F70}" type="sibTrans" cxnId="{14DDCEC1-D90C-4D79-BA5A-3408DF524D18}">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A9C3D559-BB8B-43C5-84AF-8E87CC3DDF3D}">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Foreign Banks</a:t>
          </a:r>
        </a:p>
      </dgm:t>
    </dgm:pt>
    <dgm:pt modelId="{2146D5B0-2829-4748-8EB2-93CFD28B356A}" type="parTrans" cxnId="{82E32D6D-6E77-4AAF-9551-CFBC4C1412F9}">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9EAF01D8-DEC6-456C-95C4-34AD828F2F4A}" type="sibTrans" cxnId="{82E32D6D-6E77-4AAF-9551-CFBC4C1412F9}">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4C122AD7-AE50-49F3-8977-5224C913BC6A}">
      <dgm:prSet phldrT="[Text]" custT="1"/>
      <dgm:spPr/>
      <dgm:t>
        <a:bodyPr/>
        <a:lstStyle/>
        <a:p>
          <a:r>
            <a:rPr lang="en-US" sz="1400" b="1" u="sng" dirty="0">
              <a:latin typeface="Roboto" panose="02000000000000000000" pitchFamily="2" charset="0"/>
              <a:ea typeface="Roboto" panose="02000000000000000000" pitchFamily="2" charset="0"/>
              <a:cs typeface="Roboto" panose="02000000000000000000" pitchFamily="2" charset="0"/>
            </a:rPr>
            <a:t>CAPITAL MARKETS</a:t>
          </a:r>
        </a:p>
      </dgm:t>
    </dgm:pt>
    <dgm:pt modelId="{5846BAD3-ED28-4145-BD82-A8C30D24E696}" type="parTrans" cxnId="{7DA685ED-981D-4412-87D7-C98C95C44568}">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279BA75A-98AC-44F9-A7B1-A18CF9DBEAF8}" type="sibTrans" cxnId="{7DA685ED-981D-4412-87D7-C98C95C44568}">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A91F5EF4-8C14-49F0-A724-F5B53DE4A5DE}">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Stock Exchanges</a:t>
          </a:r>
        </a:p>
      </dgm:t>
    </dgm:pt>
    <dgm:pt modelId="{41444C38-2E87-4F5E-B332-E290FAA744F2}" type="parTrans" cxnId="{55AD18EC-E42E-4623-998C-10B1039B7481}">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D30B4541-7168-4BA1-9A40-4FB68E488329}" type="sibTrans" cxnId="{55AD18EC-E42E-4623-998C-10B1039B7481}">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8CDFCBC4-ADD1-4F25-9B45-92EC41BEE918}">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Clearing Corporation</a:t>
          </a:r>
        </a:p>
      </dgm:t>
    </dgm:pt>
    <dgm:pt modelId="{F2553240-8628-4035-98E2-6CC94A79EF5C}" type="parTrans" cxnId="{BEF3B895-3F8B-4450-BB33-A39A8A79FCD3}">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F888E4AD-0A38-41FE-BAAE-7807642AAE90}" type="sibTrans" cxnId="{BEF3B895-3F8B-4450-BB33-A39A8A79FCD3}">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6B250997-861D-41B2-9D08-058B9857D45F}">
      <dgm:prSet phldrT="[Text]" custT="1"/>
      <dgm:spPr/>
      <dgm:t>
        <a:bodyPr/>
        <a:lstStyle/>
        <a:p>
          <a:r>
            <a:rPr lang="en-US" sz="1400" b="1" u="sng" dirty="0">
              <a:latin typeface="Roboto" panose="02000000000000000000" pitchFamily="2" charset="0"/>
              <a:ea typeface="Roboto" panose="02000000000000000000" pitchFamily="2" charset="0"/>
              <a:cs typeface="Roboto" panose="02000000000000000000" pitchFamily="2" charset="0"/>
            </a:rPr>
            <a:t>ASSET MANAGEMENT </a:t>
          </a:r>
        </a:p>
      </dgm:t>
    </dgm:pt>
    <dgm:pt modelId="{6A8431F7-9ADB-4D48-9367-90EBE695EE2F}" type="parTrans" cxnId="{A936592C-5269-4BF6-8678-95F44AC21537}">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C853CBC1-E27E-41A3-A8E4-5E968394B7D3}" type="sibTrans" cxnId="{A936592C-5269-4BF6-8678-95F44AC21537}">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2F90324B-D840-49F9-B062-19E99DE524FE}">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Fund Management Entities</a:t>
          </a:r>
        </a:p>
      </dgm:t>
    </dgm:pt>
    <dgm:pt modelId="{496F1906-206A-47BF-82F5-DD8F4C125C9A}" type="parTrans" cxnId="{BAEC4848-3B03-4B3F-9001-C3C9A588BB1F}">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37AB0DC5-2CA0-4586-866F-5029D6176E5C}" type="sibTrans" cxnId="{BAEC4848-3B03-4B3F-9001-C3C9A588BB1F}">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E1DD2036-EFBD-426E-BA81-EB2EABFBF676}">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Alternate Investment Funds</a:t>
          </a:r>
        </a:p>
      </dgm:t>
    </dgm:pt>
    <dgm:pt modelId="{455C472B-FBCF-459C-8D12-C4238C22DD48}" type="parTrans" cxnId="{D6652389-C83F-4DAD-878B-030F1A06223C}">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E35A497F-5355-4C38-ABE4-6C500BF4ECF4}" type="sibTrans" cxnId="{D6652389-C83F-4DAD-878B-030F1A06223C}">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8697FD66-42AF-4504-9D42-E80CA9BD6B49}">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Global Administrative Office</a:t>
          </a:r>
        </a:p>
      </dgm:t>
    </dgm:pt>
    <dgm:pt modelId="{331679CE-3579-40FF-8256-F71AC3A3E43F}" type="parTrans" cxnId="{5EEFD2D9-B5D4-454A-B57C-68102F5FFCB9}">
      <dgm:prSet/>
      <dgm:spPr/>
      <dgm:t>
        <a:bodyPr/>
        <a:lstStyle/>
        <a:p>
          <a:endParaRPr lang="en-US"/>
        </a:p>
      </dgm:t>
    </dgm:pt>
    <dgm:pt modelId="{9217C028-A8E5-41FA-8AD1-5BCDBDA31FA0}" type="sibTrans" cxnId="{5EEFD2D9-B5D4-454A-B57C-68102F5FFCB9}">
      <dgm:prSet/>
      <dgm:spPr/>
      <dgm:t>
        <a:bodyPr/>
        <a:lstStyle/>
        <a:p>
          <a:endParaRPr lang="en-US"/>
        </a:p>
      </dgm:t>
    </dgm:pt>
    <dgm:pt modelId="{CF000830-4552-4901-93EF-54D065739221}">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Rep. Offices</a:t>
          </a:r>
        </a:p>
      </dgm:t>
    </dgm:pt>
    <dgm:pt modelId="{79219BC5-773C-4135-A0F0-3557485B723A}" type="parTrans" cxnId="{0DF9A3C4-778F-4D72-AE6E-EFFC5E88FE31}">
      <dgm:prSet/>
      <dgm:spPr/>
      <dgm:t>
        <a:bodyPr/>
        <a:lstStyle/>
        <a:p>
          <a:endParaRPr lang="en-US"/>
        </a:p>
      </dgm:t>
    </dgm:pt>
    <dgm:pt modelId="{663D0470-B915-4F88-9916-FA771C5D5B06}" type="sibTrans" cxnId="{0DF9A3C4-778F-4D72-AE6E-EFFC5E88FE31}">
      <dgm:prSet/>
      <dgm:spPr/>
      <dgm:t>
        <a:bodyPr/>
        <a:lstStyle/>
        <a:p>
          <a:endParaRPr lang="en-US"/>
        </a:p>
      </dgm:t>
    </dgm:pt>
    <dgm:pt modelId="{E12F6E6D-E233-4EA9-A628-06E6D66C8EE5}">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International Depository</a:t>
          </a:r>
        </a:p>
      </dgm:t>
    </dgm:pt>
    <dgm:pt modelId="{E2B39F61-F195-422B-B23C-BCB36EAC5D25}" type="parTrans" cxnId="{B4D9098C-10CF-4EB7-BEEC-78EF855D013A}">
      <dgm:prSet/>
      <dgm:spPr/>
      <dgm:t>
        <a:bodyPr/>
        <a:lstStyle/>
        <a:p>
          <a:endParaRPr lang="en-US"/>
        </a:p>
      </dgm:t>
    </dgm:pt>
    <dgm:pt modelId="{3821C283-1D61-4778-80C9-AC898C94A415}" type="sibTrans" cxnId="{B4D9098C-10CF-4EB7-BEEC-78EF855D013A}">
      <dgm:prSet/>
      <dgm:spPr/>
      <dgm:t>
        <a:bodyPr/>
        <a:lstStyle/>
        <a:p>
          <a:endParaRPr lang="en-US"/>
        </a:p>
      </dgm:t>
    </dgm:pt>
    <dgm:pt modelId="{EB472516-0B36-46D6-A044-BEAF7C3463EB}">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Broker Dealers</a:t>
          </a:r>
        </a:p>
      </dgm:t>
    </dgm:pt>
    <dgm:pt modelId="{33294111-9485-4E91-9A8D-F69E3BA9DD3C}" type="parTrans" cxnId="{56BA4690-3BEF-4CF7-8BE0-48E8FC3A4BBE}">
      <dgm:prSet/>
      <dgm:spPr/>
      <dgm:t>
        <a:bodyPr/>
        <a:lstStyle/>
        <a:p>
          <a:endParaRPr lang="en-US"/>
        </a:p>
      </dgm:t>
    </dgm:pt>
    <dgm:pt modelId="{16D2F440-53D5-4E9F-8E55-B0A17C627732}" type="sibTrans" cxnId="{56BA4690-3BEF-4CF7-8BE0-48E8FC3A4BBE}">
      <dgm:prSet/>
      <dgm:spPr/>
      <dgm:t>
        <a:bodyPr/>
        <a:lstStyle/>
        <a:p>
          <a:endParaRPr lang="en-US"/>
        </a:p>
      </dgm:t>
    </dgm:pt>
    <dgm:pt modelId="{B4FA9CB8-05CE-49F7-A6E2-E70A84F94A5B}">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Investment Bankers</a:t>
          </a:r>
        </a:p>
      </dgm:t>
    </dgm:pt>
    <dgm:pt modelId="{3927B889-236A-4D08-971E-B9D70A78C754}" type="parTrans" cxnId="{50551935-AD44-48D9-8A37-21CBE3C701AE}">
      <dgm:prSet/>
      <dgm:spPr/>
      <dgm:t>
        <a:bodyPr/>
        <a:lstStyle/>
        <a:p>
          <a:endParaRPr lang="en-US"/>
        </a:p>
      </dgm:t>
    </dgm:pt>
    <dgm:pt modelId="{6E2D2EB8-0C6C-4918-8545-28D9D7C40F68}" type="sibTrans" cxnId="{50551935-AD44-48D9-8A37-21CBE3C701AE}">
      <dgm:prSet/>
      <dgm:spPr/>
      <dgm:t>
        <a:bodyPr/>
        <a:lstStyle/>
        <a:p>
          <a:endParaRPr lang="en-US"/>
        </a:p>
      </dgm:t>
    </dgm:pt>
    <dgm:pt modelId="{62326959-4ACF-467D-AD56-E5541C0EAC85}">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Investment Advisers</a:t>
          </a:r>
        </a:p>
      </dgm:t>
    </dgm:pt>
    <dgm:pt modelId="{E2DD5DB1-68D9-41A1-8122-A2D64D3C0451}" type="parTrans" cxnId="{68606C43-E113-4DAD-88DA-07EB624958DC}">
      <dgm:prSet/>
      <dgm:spPr/>
      <dgm:t>
        <a:bodyPr/>
        <a:lstStyle/>
        <a:p>
          <a:endParaRPr lang="en-US"/>
        </a:p>
      </dgm:t>
    </dgm:pt>
    <dgm:pt modelId="{DFF8BFD9-EA69-4812-B842-BD3A54AAB206}" type="sibTrans" cxnId="{68606C43-E113-4DAD-88DA-07EB624958DC}">
      <dgm:prSet/>
      <dgm:spPr/>
      <dgm:t>
        <a:bodyPr/>
        <a:lstStyle/>
        <a:p>
          <a:endParaRPr lang="en-US"/>
        </a:p>
      </dgm:t>
    </dgm:pt>
    <dgm:pt modelId="{4E7676F6-4867-403B-B38A-652CFE4EEE44}">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Portfolio Managers</a:t>
          </a:r>
        </a:p>
      </dgm:t>
    </dgm:pt>
    <dgm:pt modelId="{857DECFD-5536-4E74-86E0-2A9116073FC8}" type="parTrans" cxnId="{7CE29652-0D9D-40C5-A517-6F8517FDC2C6}">
      <dgm:prSet/>
      <dgm:spPr/>
      <dgm:t>
        <a:bodyPr/>
        <a:lstStyle/>
        <a:p>
          <a:endParaRPr lang="en-US"/>
        </a:p>
      </dgm:t>
    </dgm:pt>
    <dgm:pt modelId="{D22BCD6D-B25A-4A44-9F8C-4A631BF18EC8}" type="sibTrans" cxnId="{7CE29652-0D9D-40C5-A517-6F8517FDC2C6}">
      <dgm:prSet/>
      <dgm:spPr/>
      <dgm:t>
        <a:bodyPr/>
        <a:lstStyle/>
        <a:p>
          <a:endParaRPr lang="en-US"/>
        </a:p>
      </dgm:t>
    </dgm:pt>
    <dgm:pt modelId="{1901CDA1-0BF5-421C-855F-1FAB363F27C1}">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Distribution Services</a:t>
          </a:r>
        </a:p>
      </dgm:t>
    </dgm:pt>
    <dgm:pt modelId="{4F2CE643-557F-463F-A826-4F080A6E2C96}" type="parTrans" cxnId="{180B28D9-B92C-49A5-A9B3-6AC35A14510B}">
      <dgm:prSet/>
      <dgm:spPr/>
      <dgm:t>
        <a:bodyPr/>
        <a:lstStyle/>
        <a:p>
          <a:endParaRPr lang="en-US"/>
        </a:p>
      </dgm:t>
    </dgm:pt>
    <dgm:pt modelId="{36185E65-59A6-46FE-9968-22537DE694A9}" type="sibTrans" cxnId="{180B28D9-B92C-49A5-A9B3-6AC35A14510B}">
      <dgm:prSet/>
      <dgm:spPr/>
      <dgm:t>
        <a:bodyPr/>
        <a:lstStyle/>
        <a:p>
          <a:endParaRPr lang="en-US"/>
        </a:p>
      </dgm:t>
    </dgm:pt>
    <dgm:pt modelId="{6200204A-A5EA-461C-9CB1-07963BC9D240}" type="pres">
      <dgm:prSet presAssocID="{A1E41392-2DC1-40F6-95C5-88B1C09120EB}" presName="Name0" presStyleCnt="0">
        <dgm:presLayoutVars>
          <dgm:dir/>
          <dgm:resizeHandles val="exact"/>
        </dgm:presLayoutVars>
      </dgm:prSet>
      <dgm:spPr/>
    </dgm:pt>
    <dgm:pt modelId="{ADDB089B-9E30-4721-9394-DD82E257F6AA}" type="pres">
      <dgm:prSet presAssocID="{43FEC8D6-7073-4056-8614-E2B8E12A29BF}" presName="composite" presStyleCnt="0"/>
      <dgm:spPr/>
    </dgm:pt>
    <dgm:pt modelId="{869E1396-88E5-4DD1-96ED-D2051B052D2B}" type="pres">
      <dgm:prSet presAssocID="{43FEC8D6-7073-4056-8614-E2B8E12A29BF}" presName="rect1" presStyleLbl="trAlignAcc1" presStyleIdx="0" presStyleCnt="3">
        <dgm:presLayoutVars>
          <dgm:bulletEnabled val="1"/>
        </dgm:presLayoutVars>
      </dgm:prSet>
      <dgm:spPr/>
    </dgm:pt>
    <dgm:pt modelId="{754B5742-84D4-4BB5-B6E8-C4C48999A59F}" type="pres">
      <dgm:prSet presAssocID="{43FEC8D6-7073-4056-8614-E2B8E12A29BF}"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a:noFill/>
        </a:ln>
      </dgm:spPr>
    </dgm:pt>
    <dgm:pt modelId="{0481F0CA-10F7-4C83-A275-9B2ACC2FA8FD}" type="pres">
      <dgm:prSet presAssocID="{7789EE71-F147-4AE0-92AB-18F623A634A2}" presName="sibTrans" presStyleCnt="0"/>
      <dgm:spPr/>
    </dgm:pt>
    <dgm:pt modelId="{645843FD-419F-481D-88F0-06924FCFC88B}" type="pres">
      <dgm:prSet presAssocID="{4C122AD7-AE50-49F3-8977-5224C913BC6A}" presName="composite" presStyleCnt="0"/>
      <dgm:spPr/>
    </dgm:pt>
    <dgm:pt modelId="{49517ED1-D7B5-4D3F-B433-EBC0CF9F8F52}" type="pres">
      <dgm:prSet presAssocID="{4C122AD7-AE50-49F3-8977-5224C913BC6A}" presName="rect1" presStyleLbl="trAlignAcc1" presStyleIdx="1" presStyleCnt="3">
        <dgm:presLayoutVars>
          <dgm:bulletEnabled val="1"/>
        </dgm:presLayoutVars>
      </dgm:prSet>
      <dgm:spPr/>
    </dgm:pt>
    <dgm:pt modelId="{A948576F-70A8-4117-83B6-527D42BE674C}" type="pres">
      <dgm:prSet presAssocID="{4C122AD7-AE50-49F3-8977-5224C913BC6A}" presName="rect2"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a:noFill/>
        </a:ln>
      </dgm:spPr>
      <dgm:extLst>
        <a:ext uri="{E40237B7-FDA0-4F09-8148-C483321AD2D9}">
          <dgm14:cNvPr xmlns:dgm14="http://schemas.microsoft.com/office/drawing/2010/diagram" id="0" name="" descr="Upward trend with solid fill"/>
        </a:ext>
      </dgm:extLst>
    </dgm:pt>
    <dgm:pt modelId="{34678ED9-D24F-44C2-8CE2-7908C83FA586}" type="pres">
      <dgm:prSet presAssocID="{279BA75A-98AC-44F9-A7B1-A18CF9DBEAF8}" presName="sibTrans" presStyleCnt="0"/>
      <dgm:spPr/>
    </dgm:pt>
    <dgm:pt modelId="{21BAB56B-6042-404B-B0A9-25C509F17A65}" type="pres">
      <dgm:prSet presAssocID="{6B250997-861D-41B2-9D08-058B9857D45F}" presName="composite" presStyleCnt="0"/>
      <dgm:spPr/>
    </dgm:pt>
    <dgm:pt modelId="{C26DF1AA-D1B7-4ADC-B0C7-B771823E246D}" type="pres">
      <dgm:prSet presAssocID="{6B250997-861D-41B2-9D08-058B9857D45F}" presName="rect1" presStyleLbl="trAlignAcc1" presStyleIdx="2" presStyleCnt="3">
        <dgm:presLayoutVars>
          <dgm:bulletEnabled val="1"/>
        </dgm:presLayoutVars>
      </dgm:prSet>
      <dgm:spPr/>
    </dgm:pt>
    <dgm:pt modelId="{BE1FC990-C4F3-408D-8C73-BF86A826EFC0}" type="pres">
      <dgm:prSet presAssocID="{6B250997-861D-41B2-9D08-058B9857D45F}" presName="rect2"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a:noFill/>
        </a:ln>
      </dgm:spPr>
    </dgm:pt>
  </dgm:ptLst>
  <dgm:cxnLst>
    <dgm:cxn modelId="{B53A8A02-98F9-4308-9E73-E6AEB41284C4}" type="presOf" srcId="{A9C3D559-BB8B-43C5-84AF-8E87CC3DDF3D}" destId="{869E1396-88E5-4DD1-96ED-D2051B052D2B}" srcOrd="0" destOrd="2" presId="urn:microsoft.com/office/officeart/2008/layout/PictureStrips"/>
    <dgm:cxn modelId="{125B7F06-27DF-4EBF-8DAD-00432A288A6D}" type="presOf" srcId="{4E7676F6-4867-403B-B38A-652CFE4EEE44}" destId="{C26DF1AA-D1B7-4ADC-B0C7-B771823E246D}" srcOrd="0" destOrd="4" presId="urn:microsoft.com/office/officeart/2008/layout/PictureStrips"/>
    <dgm:cxn modelId="{787F0012-9FF9-4994-AF26-0259FC447EA3}" type="presOf" srcId="{2F90324B-D840-49F9-B062-19E99DE524FE}" destId="{C26DF1AA-D1B7-4ADC-B0C7-B771823E246D}" srcOrd="0" destOrd="1" presId="urn:microsoft.com/office/officeart/2008/layout/PictureStrips"/>
    <dgm:cxn modelId="{E6BD6119-3AA6-438F-8B35-4BB9CC965E34}" type="presOf" srcId="{1901CDA1-0BF5-421C-855F-1FAB363F27C1}" destId="{C26DF1AA-D1B7-4ADC-B0C7-B771823E246D}" srcOrd="0" destOrd="5" presId="urn:microsoft.com/office/officeart/2008/layout/PictureStrips"/>
    <dgm:cxn modelId="{4D0D971A-F245-4DC1-8FC9-8C07CD69CFA1}" type="presOf" srcId="{B4FA9CB8-05CE-49F7-A6E2-E70A84F94A5B}" destId="{49517ED1-D7B5-4D3F-B433-EBC0CF9F8F52}" srcOrd="0" destOrd="5" presId="urn:microsoft.com/office/officeart/2008/layout/PictureStrips"/>
    <dgm:cxn modelId="{D2D16E1B-0734-4533-934D-9FEFE935616A}" type="presOf" srcId="{62326959-4ACF-467D-AD56-E5541C0EAC85}" destId="{C26DF1AA-D1B7-4ADC-B0C7-B771823E246D}" srcOrd="0" destOrd="3" presId="urn:microsoft.com/office/officeart/2008/layout/PictureStrips"/>
    <dgm:cxn modelId="{A936592C-5269-4BF6-8678-95F44AC21537}" srcId="{A1E41392-2DC1-40F6-95C5-88B1C09120EB}" destId="{6B250997-861D-41B2-9D08-058B9857D45F}" srcOrd="2" destOrd="0" parTransId="{6A8431F7-9ADB-4D48-9367-90EBE695EE2F}" sibTransId="{C853CBC1-E27E-41A3-A8E4-5E968394B7D3}"/>
    <dgm:cxn modelId="{50551935-AD44-48D9-8A37-21CBE3C701AE}" srcId="{4C122AD7-AE50-49F3-8977-5224C913BC6A}" destId="{B4FA9CB8-05CE-49F7-A6E2-E70A84F94A5B}" srcOrd="4" destOrd="0" parTransId="{3927B889-236A-4D08-971E-B9D70A78C754}" sibTransId="{6E2D2EB8-0C6C-4918-8545-28D9D7C40F68}"/>
    <dgm:cxn modelId="{3E03C936-95B3-429F-8832-F670A4BDCA7C}" type="presOf" srcId="{E1DD2036-EFBD-426E-BA81-EB2EABFBF676}" destId="{C26DF1AA-D1B7-4ADC-B0C7-B771823E246D}" srcOrd="0" destOrd="2" presId="urn:microsoft.com/office/officeart/2008/layout/PictureStrips"/>
    <dgm:cxn modelId="{BA77C23F-F0C3-48A4-AA21-2AEF22818C18}" type="presOf" srcId="{A1E41392-2DC1-40F6-95C5-88B1C09120EB}" destId="{6200204A-A5EA-461C-9CB1-07963BC9D240}" srcOrd="0" destOrd="0" presId="urn:microsoft.com/office/officeart/2008/layout/PictureStrips"/>
    <dgm:cxn modelId="{F10A7640-81D3-46F2-BBD7-63F57E27E933}" type="presOf" srcId="{EB472516-0B36-46D6-A044-BEAF7C3463EB}" destId="{49517ED1-D7B5-4D3F-B433-EBC0CF9F8F52}" srcOrd="0" destOrd="4" presId="urn:microsoft.com/office/officeart/2008/layout/PictureStrips"/>
    <dgm:cxn modelId="{5155AE5D-5F9C-462A-A746-45621765172D}" type="presOf" srcId="{8697FD66-42AF-4504-9D42-E80CA9BD6B49}" destId="{869E1396-88E5-4DD1-96ED-D2051B052D2B}" srcOrd="0" destOrd="3" presId="urn:microsoft.com/office/officeart/2008/layout/PictureStrips"/>
    <dgm:cxn modelId="{68606C43-E113-4DAD-88DA-07EB624958DC}" srcId="{6B250997-861D-41B2-9D08-058B9857D45F}" destId="{62326959-4ACF-467D-AD56-E5541C0EAC85}" srcOrd="2" destOrd="0" parTransId="{E2DD5DB1-68D9-41A1-8122-A2D64D3C0451}" sibTransId="{DFF8BFD9-EA69-4812-B842-BD3A54AAB206}"/>
    <dgm:cxn modelId="{BAEC4848-3B03-4B3F-9001-C3C9A588BB1F}" srcId="{6B250997-861D-41B2-9D08-058B9857D45F}" destId="{2F90324B-D840-49F9-B062-19E99DE524FE}" srcOrd="0" destOrd="0" parTransId="{496F1906-206A-47BF-82F5-DD8F4C125C9A}" sibTransId="{37AB0DC5-2CA0-4586-866F-5029D6176E5C}"/>
    <dgm:cxn modelId="{AD417068-7525-412A-928D-58D11AB4B6D2}" type="presOf" srcId="{6B250997-861D-41B2-9D08-058B9857D45F}" destId="{C26DF1AA-D1B7-4ADC-B0C7-B771823E246D}" srcOrd="0" destOrd="0" presId="urn:microsoft.com/office/officeart/2008/layout/PictureStrips"/>
    <dgm:cxn modelId="{82E32D6D-6E77-4AAF-9551-CFBC4C1412F9}" srcId="{43FEC8D6-7073-4056-8614-E2B8E12A29BF}" destId="{A9C3D559-BB8B-43C5-84AF-8E87CC3DDF3D}" srcOrd="1" destOrd="0" parTransId="{2146D5B0-2829-4748-8EB2-93CFD28B356A}" sibTransId="{9EAF01D8-DEC6-456C-95C4-34AD828F2F4A}"/>
    <dgm:cxn modelId="{7CE29652-0D9D-40C5-A517-6F8517FDC2C6}" srcId="{6B250997-861D-41B2-9D08-058B9857D45F}" destId="{4E7676F6-4867-403B-B38A-652CFE4EEE44}" srcOrd="3" destOrd="0" parTransId="{857DECFD-5536-4E74-86E0-2A9116073FC8}" sibTransId="{D22BCD6D-B25A-4A44-9F8C-4A631BF18EC8}"/>
    <dgm:cxn modelId="{D6652389-C83F-4DAD-878B-030F1A06223C}" srcId="{6B250997-861D-41B2-9D08-058B9857D45F}" destId="{E1DD2036-EFBD-426E-BA81-EB2EABFBF676}" srcOrd="1" destOrd="0" parTransId="{455C472B-FBCF-459C-8D12-C4238C22DD48}" sibTransId="{E35A497F-5355-4C38-ABE4-6C500BF4ECF4}"/>
    <dgm:cxn modelId="{B4D9098C-10CF-4EB7-BEEC-78EF855D013A}" srcId="{4C122AD7-AE50-49F3-8977-5224C913BC6A}" destId="{E12F6E6D-E233-4EA9-A628-06E6D66C8EE5}" srcOrd="2" destOrd="0" parTransId="{E2B39F61-F195-422B-B23C-BCB36EAC5D25}" sibTransId="{3821C283-1D61-4778-80C9-AC898C94A415}"/>
    <dgm:cxn modelId="{56BA4690-3BEF-4CF7-8BE0-48E8FC3A4BBE}" srcId="{4C122AD7-AE50-49F3-8977-5224C913BC6A}" destId="{EB472516-0B36-46D6-A044-BEAF7C3463EB}" srcOrd="3" destOrd="0" parTransId="{33294111-9485-4E91-9A8D-F69E3BA9DD3C}" sibTransId="{16D2F440-53D5-4E9F-8E55-B0A17C627732}"/>
    <dgm:cxn modelId="{BEF3B895-3F8B-4450-BB33-A39A8A79FCD3}" srcId="{4C122AD7-AE50-49F3-8977-5224C913BC6A}" destId="{8CDFCBC4-ADD1-4F25-9B45-92EC41BEE918}" srcOrd="1" destOrd="0" parTransId="{F2553240-8628-4035-98E2-6CC94A79EF5C}" sibTransId="{F888E4AD-0A38-41FE-BAAE-7807642AAE90}"/>
    <dgm:cxn modelId="{DFC41598-0176-44B0-8832-E050D4BB9EFA}" srcId="{A1E41392-2DC1-40F6-95C5-88B1C09120EB}" destId="{43FEC8D6-7073-4056-8614-E2B8E12A29BF}" srcOrd="0" destOrd="0" parTransId="{65F29D92-EAE9-4782-85F1-E38DD8945E11}" sibTransId="{7789EE71-F147-4AE0-92AB-18F623A634A2}"/>
    <dgm:cxn modelId="{45194BBF-1B3F-4555-B88B-9BEEA534906D}" type="presOf" srcId="{DF48D9E8-EF61-4CE0-909B-0EBEC1E79EF9}" destId="{869E1396-88E5-4DD1-96ED-D2051B052D2B}" srcOrd="0" destOrd="1" presId="urn:microsoft.com/office/officeart/2008/layout/PictureStrips"/>
    <dgm:cxn modelId="{14DDCEC1-D90C-4D79-BA5A-3408DF524D18}" srcId="{43FEC8D6-7073-4056-8614-E2B8E12A29BF}" destId="{DF48D9E8-EF61-4CE0-909B-0EBEC1E79EF9}" srcOrd="0" destOrd="0" parTransId="{C5251937-2A5D-438C-8FCC-BF65DA6FD3BC}" sibTransId="{7608B485-9B60-480A-8816-A42B38565F70}"/>
    <dgm:cxn modelId="{0DF9A3C4-778F-4D72-AE6E-EFFC5E88FE31}" srcId="{43FEC8D6-7073-4056-8614-E2B8E12A29BF}" destId="{CF000830-4552-4901-93EF-54D065739221}" srcOrd="3" destOrd="0" parTransId="{79219BC5-773C-4135-A0F0-3557485B723A}" sibTransId="{663D0470-B915-4F88-9916-FA771C5D5B06}"/>
    <dgm:cxn modelId="{FAC9B1C9-3F0E-4AEB-874E-3C331B233663}" type="presOf" srcId="{8CDFCBC4-ADD1-4F25-9B45-92EC41BEE918}" destId="{49517ED1-D7B5-4D3F-B433-EBC0CF9F8F52}" srcOrd="0" destOrd="2" presId="urn:microsoft.com/office/officeart/2008/layout/PictureStrips"/>
    <dgm:cxn modelId="{F18DC8CA-D3BB-4E8B-9222-5E96F3B0385C}" type="presOf" srcId="{CF000830-4552-4901-93EF-54D065739221}" destId="{869E1396-88E5-4DD1-96ED-D2051B052D2B}" srcOrd="0" destOrd="4" presId="urn:microsoft.com/office/officeart/2008/layout/PictureStrips"/>
    <dgm:cxn modelId="{180B28D9-B92C-49A5-A9B3-6AC35A14510B}" srcId="{6B250997-861D-41B2-9D08-058B9857D45F}" destId="{1901CDA1-0BF5-421C-855F-1FAB363F27C1}" srcOrd="4" destOrd="0" parTransId="{4F2CE643-557F-463F-A826-4F080A6E2C96}" sibTransId="{36185E65-59A6-46FE-9968-22537DE694A9}"/>
    <dgm:cxn modelId="{5EEFD2D9-B5D4-454A-B57C-68102F5FFCB9}" srcId="{43FEC8D6-7073-4056-8614-E2B8E12A29BF}" destId="{8697FD66-42AF-4504-9D42-E80CA9BD6B49}" srcOrd="2" destOrd="0" parTransId="{331679CE-3579-40FF-8256-F71AC3A3E43F}" sibTransId="{9217C028-A8E5-41FA-8AD1-5BCDBDA31FA0}"/>
    <dgm:cxn modelId="{35A7D6D9-EB3D-468B-9C52-390077E286BF}" type="presOf" srcId="{A91F5EF4-8C14-49F0-A724-F5B53DE4A5DE}" destId="{49517ED1-D7B5-4D3F-B433-EBC0CF9F8F52}" srcOrd="0" destOrd="1" presId="urn:microsoft.com/office/officeart/2008/layout/PictureStrips"/>
    <dgm:cxn modelId="{E91138E2-D71C-463E-9A5C-123D89979AAC}" type="presOf" srcId="{E12F6E6D-E233-4EA9-A628-06E6D66C8EE5}" destId="{49517ED1-D7B5-4D3F-B433-EBC0CF9F8F52}" srcOrd="0" destOrd="3" presId="urn:microsoft.com/office/officeart/2008/layout/PictureStrips"/>
    <dgm:cxn modelId="{55AD18EC-E42E-4623-998C-10B1039B7481}" srcId="{4C122AD7-AE50-49F3-8977-5224C913BC6A}" destId="{A91F5EF4-8C14-49F0-A724-F5B53DE4A5DE}" srcOrd="0" destOrd="0" parTransId="{41444C38-2E87-4F5E-B332-E290FAA744F2}" sibTransId="{D30B4541-7168-4BA1-9A40-4FB68E488329}"/>
    <dgm:cxn modelId="{7DA685ED-981D-4412-87D7-C98C95C44568}" srcId="{A1E41392-2DC1-40F6-95C5-88B1C09120EB}" destId="{4C122AD7-AE50-49F3-8977-5224C913BC6A}" srcOrd="1" destOrd="0" parTransId="{5846BAD3-ED28-4145-BD82-A8C30D24E696}" sibTransId="{279BA75A-98AC-44F9-A7B1-A18CF9DBEAF8}"/>
    <dgm:cxn modelId="{7A5AF6F7-8262-4E79-9773-8313FB19D9D1}" type="presOf" srcId="{43FEC8D6-7073-4056-8614-E2B8E12A29BF}" destId="{869E1396-88E5-4DD1-96ED-D2051B052D2B}" srcOrd="0" destOrd="0" presId="urn:microsoft.com/office/officeart/2008/layout/PictureStrips"/>
    <dgm:cxn modelId="{733947FF-ABD2-4F18-B8C7-27BE200105D0}" type="presOf" srcId="{4C122AD7-AE50-49F3-8977-5224C913BC6A}" destId="{49517ED1-D7B5-4D3F-B433-EBC0CF9F8F52}" srcOrd="0" destOrd="0" presId="urn:microsoft.com/office/officeart/2008/layout/PictureStrips"/>
    <dgm:cxn modelId="{933CDE1D-3FA7-476E-BCE7-674DAF725A2A}" type="presParOf" srcId="{6200204A-A5EA-461C-9CB1-07963BC9D240}" destId="{ADDB089B-9E30-4721-9394-DD82E257F6AA}" srcOrd="0" destOrd="0" presId="urn:microsoft.com/office/officeart/2008/layout/PictureStrips"/>
    <dgm:cxn modelId="{461CBB19-0FC8-46E8-9998-50FCF6B4865E}" type="presParOf" srcId="{ADDB089B-9E30-4721-9394-DD82E257F6AA}" destId="{869E1396-88E5-4DD1-96ED-D2051B052D2B}" srcOrd="0" destOrd="0" presId="urn:microsoft.com/office/officeart/2008/layout/PictureStrips"/>
    <dgm:cxn modelId="{EE5D7F18-761C-465D-A89B-F6589942A4A2}" type="presParOf" srcId="{ADDB089B-9E30-4721-9394-DD82E257F6AA}" destId="{754B5742-84D4-4BB5-B6E8-C4C48999A59F}" srcOrd="1" destOrd="0" presId="urn:microsoft.com/office/officeart/2008/layout/PictureStrips"/>
    <dgm:cxn modelId="{B591C317-8228-4D1A-9BD9-3F6DBCB549AE}" type="presParOf" srcId="{6200204A-A5EA-461C-9CB1-07963BC9D240}" destId="{0481F0CA-10F7-4C83-A275-9B2ACC2FA8FD}" srcOrd="1" destOrd="0" presId="urn:microsoft.com/office/officeart/2008/layout/PictureStrips"/>
    <dgm:cxn modelId="{5EA523E7-F525-45D8-A6EB-4F79DE1A3F5B}" type="presParOf" srcId="{6200204A-A5EA-461C-9CB1-07963BC9D240}" destId="{645843FD-419F-481D-88F0-06924FCFC88B}" srcOrd="2" destOrd="0" presId="urn:microsoft.com/office/officeart/2008/layout/PictureStrips"/>
    <dgm:cxn modelId="{22BC1C94-4AC2-4B89-8249-D9082E30B01F}" type="presParOf" srcId="{645843FD-419F-481D-88F0-06924FCFC88B}" destId="{49517ED1-D7B5-4D3F-B433-EBC0CF9F8F52}" srcOrd="0" destOrd="0" presId="urn:microsoft.com/office/officeart/2008/layout/PictureStrips"/>
    <dgm:cxn modelId="{9123BE8C-A78B-461E-993E-0799F6471DE7}" type="presParOf" srcId="{645843FD-419F-481D-88F0-06924FCFC88B}" destId="{A948576F-70A8-4117-83B6-527D42BE674C}" srcOrd="1" destOrd="0" presId="urn:microsoft.com/office/officeart/2008/layout/PictureStrips"/>
    <dgm:cxn modelId="{964FEF6A-397A-4948-AFAB-FBC1142EFE63}" type="presParOf" srcId="{6200204A-A5EA-461C-9CB1-07963BC9D240}" destId="{34678ED9-D24F-44C2-8CE2-7908C83FA586}" srcOrd="3" destOrd="0" presId="urn:microsoft.com/office/officeart/2008/layout/PictureStrips"/>
    <dgm:cxn modelId="{DE96EC14-F4E7-4596-864D-5FAA035FC4CF}" type="presParOf" srcId="{6200204A-A5EA-461C-9CB1-07963BC9D240}" destId="{21BAB56B-6042-404B-B0A9-25C509F17A65}" srcOrd="4" destOrd="0" presId="urn:microsoft.com/office/officeart/2008/layout/PictureStrips"/>
    <dgm:cxn modelId="{1961B101-EE5D-48C1-B56C-F6FB5EC2F9BE}" type="presParOf" srcId="{21BAB56B-6042-404B-B0A9-25C509F17A65}" destId="{C26DF1AA-D1B7-4ADC-B0C7-B771823E246D}" srcOrd="0" destOrd="0" presId="urn:microsoft.com/office/officeart/2008/layout/PictureStrips"/>
    <dgm:cxn modelId="{F677186C-DBBC-420E-9B4F-31276AB72C76}" type="presParOf" srcId="{21BAB56B-6042-404B-B0A9-25C509F17A65}" destId="{BE1FC990-C4F3-408D-8C73-BF86A826EFC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1E41392-2DC1-40F6-95C5-88B1C09120E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43FEC8D6-7073-4056-8614-E2B8E12A29BF}">
      <dgm:prSet phldrT="[Text]" custT="1"/>
      <dgm:spPr/>
      <dgm:t>
        <a:bodyPr/>
        <a:lstStyle/>
        <a:p>
          <a:r>
            <a:rPr lang="en-US" sz="1400" b="1" u="sng" dirty="0">
              <a:latin typeface="Roboto" panose="02000000000000000000" pitchFamily="2" charset="0"/>
              <a:ea typeface="Roboto" panose="02000000000000000000" pitchFamily="2" charset="0"/>
              <a:cs typeface="Roboto" panose="02000000000000000000" pitchFamily="2" charset="0"/>
            </a:rPr>
            <a:t>INSURANCE</a:t>
          </a:r>
        </a:p>
      </dgm:t>
    </dgm:pt>
    <dgm:pt modelId="{65F29D92-EAE9-4782-85F1-E38DD8945E11}" type="parTrans" cxnId="{DFC41598-0176-44B0-8832-E050D4BB9EFA}">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7789EE71-F147-4AE0-92AB-18F623A634A2}" type="sibTrans" cxnId="{DFC41598-0176-44B0-8832-E050D4BB9EFA}">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DF48D9E8-EF61-4CE0-909B-0EBEC1E79EF9}">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Indian &amp; Foreign Insurer</a:t>
          </a:r>
        </a:p>
      </dgm:t>
    </dgm:pt>
    <dgm:pt modelId="{C5251937-2A5D-438C-8FCC-BF65DA6FD3BC}" type="parTrans" cxnId="{14DDCEC1-D90C-4D79-BA5A-3408DF524D18}">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7608B485-9B60-480A-8816-A42B38565F70}" type="sibTrans" cxnId="{14DDCEC1-D90C-4D79-BA5A-3408DF524D18}">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A9C3D559-BB8B-43C5-84AF-8E87CC3DDF3D}">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Indian &amp; Foreign Reinsurer</a:t>
          </a:r>
        </a:p>
      </dgm:t>
    </dgm:pt>
    <dgm:pt modelId="{2146D5B0-2829-4748-8EB2-93CFD28B356A}" type="parTrans" cxnId="{82E32D6D-6E77-4AAF-9551-CFBC4C1412F9}">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9EAF01D8-DEC6-456C-95C4-34AD828F2F4A}" type="sibTrans" cxnId="{82E32D6D-6E77-4AAF-9551-CFBC4C1412F9}">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4C122AD7-AE50-49F3-8977-5224C913BC6A}">
      <dgm:prSet phldrT="[Text]" custT="1"/>
      <dgm:spPr/>
      <dgm:t>
        <a:bodyPr/>
        <a:lstStyle/>
        <a:p>
          <a:r>
            <a:rPr lang="en-US" sz="1400" b="1" u="sng" dirty="0">
              <a:latin typeface="Roboto" panose="02000000000000000000" pitchFamily="2" charset="0"/>
              <a:ea typeface="Roboto" panose="02000000000000000000" pitchFamily="2" charset="0"/>
              <a:cs typeface="Roboto" panose="02000000000000000000" pitchFamily="2" charset="0"/>
            </a:rPr>
            <a:t>NICHE INSTITUTIONS</a:t>
          </a:r>
        </a:p>
      </dgm:t>
    </dgm:pt>
    <dgm:pt modelId="{5846BAD3-ED28-4145-BD82-A8C30D24E696}" type="parTrans" cxnId="{7DA685ED-981D-4412-87D7-C98C95C44568}">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279BA75A-98AC-44F9-A7B1-A18CF9DBEAF8}" type="sibTrans" cxnId="{7DA685ED-981D-4412-87D7-C98C95C44568}">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A91F5EF4-8C14-49F0-A724-F5B53DE4A5DE}">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International Bullion Exchange</a:t>
          </a:r>
        </a:p>
      </dgm:t>
    </dgm:pt>
    <dgm:pt modelId="{41444C38-2E87-4F5E-B332-E290FAA744F2}" type="parTrans" cxnId="{55AD18EC-E42E-4623-998C-10B1039B7481}">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D30B4541-7168-4BA1-9A40-4FB68E488329}" type="sibTrans" cxnId="{55AD18EC-E42E-4623-998C-10B1039B7481}">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8CDFCBC4-ADD1-4F25-9B45-92EC41BEE918}">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Finance Companies</a:t>
          </a:r>
        </a:p>
      </dgm:t>
    </dgm:pt>
    <dgm:pt modelId="{F2553240-8628-4035-98E2-6CC94A79EF5C}" type="parTrans" cxnId="{BEF3B895-3F8B-4450-BB33-A39A8A79FCD3}">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F888E4AD-0A38-41FE-BAAE-7807642AAE90}" type="sibTrans" cxnId="{BEF3B895-3F8B-4450-BB33-A39A8A79FCD3}">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6B250997-861D-41B2-9D08-058B9857D45F}">
      <dgm:prSet phldrT="[Text]" custT="1"/>
      <dgm:spPr/>
      <dgm:t>
        <a:bodyPr/>
        <a:lstStyle/>
        <a:p>
          <a:r>
            <a:rPr lang="en-US" sz="1400" b="1" u="sng" dirty="0">
              <a:latin typeface="Roboto" panose="02000000000000000000" pitchFamily="2" charset="0"/>
              <a:ea typeface="Roboto" panose="02000000000000000000" pitchFamily="2" charset="0"/>
              <a:cs typeface="Roboto" panose="02000000000000000000" pitchFamily="2" charset="0"/>
            </a:rPr>
            <a:t>EMERGING BUSINSESS</a:t>
          </a:r>
        </a:p>
      </dgm:t>
    </dgm:pt>
    <dgm:pt modelId="{6A8431F7-9ADB-4D48-9367-90EBE695EE2F}" type="parTrans" cxnId="{A936592C-5269-4BF6-8678-95F44AC21537}">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C853CBC1-E27E-41A3-A8E4-5E968394B7D3}" type="sibTrans" cxnId="{A936592C-5269-4BF6-8678-95F44AC21537}">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2F90324B-D840-49F9-B062-19E99DE524FE}">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Global Fintech Hub</a:t>
          </a:r>
        </a:p>
      </dgm:t>
    </dgm:pt>
    <dgm:pt modelId="{496F1906-206A-47BF-82F5-DD8F4C125C9A}" type="parTrans" cxnId="{BAEC4848-3B03-4B3F-9001-C3C9A588BB1F}">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37AB0DC5-2CA0-4586-866F-5029D6176E5C}" type="sibTrans" cxnId="{BAEC4848-3B03-4B3F-9001-C3C9A588BB1F}">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E1DD2036-EFBD-426E-BA81-EB2EABFBF676}">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Global in-House </a:t>
          </a:r>
          <a:r>
            <a:rPr lang="en-US" sz="1400" dirty="0" err="1">
              <a:latin typeface="Roboto" panose="02000000000000000000" pitchFamily="2" charset="0"/>
              <a:ea typeface="Roboto" panose="02000000000000000000" pitchFamily="2" charset="0"/>
              <a:cs typeface="Roboto" panose="02000000000000000000" pitchFamily="2" charset="0"/>
            </a:rPr>
            <a:t>Centres</a:t>
          </a:r>
          <a:endParaRPr lang="en-US" sz="1400" dirty="0">
            <a:latin typeface="Roboto" panose="02000000000000000000" pitchFamily="2" charset="0"/>
            <a:ea typeface="Roboto" panose="02000000000000000000" pitchFamily="2" charset="0"/>
            <a:cs typeface="Roboto" panose="02000000000000000000" pitchFamily="2" charset="0"/>
          </a:endParaRPr>
        </a:p>
      </dgm:t>
    </dgm:pt>
    <dgm:pt modelId="{455C472B-FBCF-459C-8D12-C4238C22DD48}" type="parTrans" cxnId="{D6652389-C83F-4DAD-878B-030F1A06223C}">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E35A497F-5355-4C38-ABE4-6C500BF4ECF4}" type="sibTrans" cxnId="{D6652389-C83F-4DAD-878B-030F1A06223C}">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8697FD66-42AF-4504-9D42-E80CA9BD6B49}">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Insurance Intermediaries</a:t>
          </a:r>
        </a:p>
      </dgm:t>
    </dgm:pt>
    <dgm:pt modelId="{331679CE-3579-40FF-8256-F71AC3A3E43F}" type="parTrans" cxnId="{5EEFD2D9-B5D4-454A-B57C-68102F5FFCB9}">
      <dgm:prSet/>
      <dgm:spPr/>
      <dgm:t>
        <a:bodyPr/>
        <a:lstStyle/>
        <a:p>
          <a:endParaRPr lang="en-US"/>
        </a:p>
      </dgm:t>
    </dgm:pt>
    <dgm:pt modelId="{9217C028-A8E5-41FA-8AD1-5BCDBDA31FA0}" type="sibTrans" cxnId="{5EEFD2D9-B5D4-454A-B57C-68102F5FFCB9}">
      <dgm:prSet/>
      <dgm:spPr/>
      <dgm:t>
        <a:bodyPr/>
        <a:lstStyle/>
        <a:p>
          <a:endParaRPr lang="en-US"/>
        </a:p>
      </dgm:t>
    </dgm:pt>
    <dgm:pt modelId="{CF000830-4552-4901-93EF-54D065739221}">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Insurance Web-Aggregators</a:t>
          </a:r>
        </a:p>
      </dgm:t>
    </dgm:pt>
    <dgm:pt modelId="{79219BC5-773C-4135-A0F0-3557485B723A}" type="parTrans" cxnId="{0DF9A3C4-778F-4D72-AE6E-EFFC5E88FE31}">
      <dgm:prSet/>
      <dgm:spPr/>
      <dgm:t>
        <a:bodyPr/>
        <a:lstStyle/>
        <a:p>
          <a:endParaRPr lang="en-US"/>
        </a:p>
      </dgm:t>
    </dgm:pt>
    <dgm:pt modelId="{663D0470-B915-4F88-9916-FA771C5D5B06}" type="sibTrans" cxnId="{0DF9A3C4-778F-4D72-AE6E-EFFC5E88FE31}">
      <dgm:prSet/>
      <dgm:spPr/>
      <dgm:t>
        <a:bodyPr/>
        <a:lstStyle/>
        <a:p>
          <a:endParaRPr lang="en-US"/>
        </a:p>
      </dgm:t>
    </dgm:pt>
    <dgm:pt modelId="{E12F6E6D-E233-4EA9-A628-06E6D66C8EE5}">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Global Treasury Centre</a:t>
          </a:r>
        </a:p>
      </dgm:t>
    </dgm:pt>
    <dgm:pt modelId="{E2B39F61-F195-422B-B23C-BCB36EAC5D25}" type="parTrans" cxnId="{B4D9098C-10CF-4EB7-BEEC-78EF855D013A}">
      <dgm:prSet/>
      <dgm:spPr/>
      <dgm:t>
        <a:bodyPr/>
        <a:lstStyle/>
        <a:p>
          <a:endParaRPr lang="en-US"/>
        </a:p>
      </dgm:t>
    </dgm:pt>
    <dgm:pt modelId="{3821C283-1D61-4778-80C9-AC898C94A415}" type="sibTrans" cxnId="{B4D9098C-10CF-4EB7-BEEC-78EF855D013A}">
      <dgm:prSet/>
      <dgm:spPr/>
      <dgm:t>
        <a:bodyPr/>
        <a:lstStyle/>
        <a:p>
          <a:endParaRPr lang="en-US"/>
        </a:p>
      </dgm:t>
    </dgm:pt>
    <dgm:pt modelId="{EB472516-0B36-46D6-A044-BEAF7C3463EB}">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Ship Leasing &amp; Financing</a:t>
          </a:r>
        </a:p>
      </dgm:t>
    </dgm:pt>
    <dgm:pt modelId="{33294111-9485-4E91-9A8D-F69E3BA9DD3C}" type="parTrans" cxnId="{56BA4690-3BEF-4CF7-8BE0-48E8FC3A4BBE}">
      <dgm:prSet/>
      <dgm:spPr/>
      <dgm:t>
        <a:bodyPr/>
        <a:lstStyle/>
        <a:p>
          <a:endParaRPr lang="en-US"/>
        </a:p>
      </dgm:t>
    </dgm:pt>
    <dgm:pt modelId="{16D2F440-53D5-4E9F-8E55-B0A17C627732}" type="sibTrans" cxnId="{56BA4690-3BEF-4CF7-8BE0-48E8FC3A4BBE}">
      <dgm:prSet/>
      <dgm:spPr/>
      <dgm:t>
        <a:bodyPr/>
        <a:lstStyle/>
        <a:p>
          <a:endParaRPr lang="en-US"/>
        </a:p>
      </dgm:t>
    </dgm:pt>
    <dgm:pt modelId="{B4FA9CB8-05CE-49F7-A6E2-E70A84F94A5B}">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Aircraft Leasing &amp; Financing</a:t>
          </a:r>
        </a:p>
      </dgm:t>
    </dgm:pt>
    <dgm:pt modelId="{3927B889-236A-4D08-971E-B9D70A78C754}" type="parTrans" cxnId="{50551935-AD44-48D9-8A37-21CBE3C701AE}">
      <dgm:prSet/>
      <dgm:spPr/>
      <dgm:t>
        <a:bodyPr/>
        <a:lstStyle/>
        <a:p>
          <a:endParaRPr lang="en-US"/>
        </a:p>
      </dgm:t>
    </dgm:pt>
    <dgm:pt modelId="{6E2D2EB8-0C6C-4918-8545-28D9D7C40F68}" type="sibTrans" cxnId="{50551935-AD44-48D9-8A37-21CBE3C701AE}">
      <dgm:prSet/>
      <dgm:spPr/>
      <dgm:t>
        <a:bodyPr/>
        <a:lstStyle/>
        <a:p>
          <a:endParaRPr lang="en-US"/>
        </a:p>
      </dgm:t>
    </dgm:pt>
    <dgm:pt modelId="{62326959-4ACF-467D-AD56-E5541C0EAC85}">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Sustainable Finance</a:t>
          </a:r>
        </a:p>
      </dgm:t>
    </dgm:pt>
    <dgm:pt modelId="{E2DD5DB1-68D9-41A1-8122-A2D64D3C0451}" type="parTrans" cxnId="{68606C43-E113-4DAD-88DA-07EB624958DC}">
      <dgm:prSet/>
      <dgm:spPr/>
      <dgm:t>
        <a:bodyPr/>
        <a:lstStyle/>
        <a:p>
          <a:endParaRPr lang="en-US"/>
        </a:p>
      </dgm:t>
    </dgm:pt>
    <dgm:pt modelId="{DFF8BFD9-EA69-4812-B842-BD3A54AAB206}" type="sibTrans" cxnId="{68606C43-E113-4DAD-88DA-07EB624958DC}">
      <dgm:prSet/>
      <dgm:spPr/>
      <dgm:t>
        <a:bodyPr/>
        <a:lstStyle/>
        <a:p>
          <a:endParaRPr lang="en-US"/>
        </a:p>
      </dgm:t>
    </dgm:pt>
    <dgm:pt modelId="{4E7676F6-4867-403B-B38A-652CFE4EEE44}">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Foreign Universities &amp; Institutions</a:t>
          </a:r>
        </a:p>
      </dgm:t>
    </dgm:pt>
    <dgm:pt modelId="{857DECFD-5536-4E74-86E0-2A9116073FC8}" type="parTrans" cxnId="{7CE29652-0D9D-40C5-A517-6F8517FDC2C6}">
      <dgm:prSet/>
      <dgm:spPr/>
      <dgm:t>
        <a:bodyPr/>
        <a:lstStyle/>
        <a:p>
          <a:endParaRPr lang="en-US"/>
        </a:p>
      </dgm:t>
    </dgm:pt>
    <dgm:pt modelId="{D22BCD6D-B25A-4A44-9F8C-4A631BF18EC8}" type="sibTrans" cxnId="{7CE29652-0D9D-40C5-A517-6F8517FDC2C6}">
      <dgm:prSet/>
      <dgm:spPr/>
      <dgm:t>
        <a:bodyPr/>
        <a:lstStyle/>
        <a:p>
          <a:endParaRPr lang="en-US"/>
        </a:p>
      </dgm:t>
    </dgm:pt>
    <dgm:pt modelId="{1901CDA1-0BF5-421C-855F-1FAB363F27C1}">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Professional Service Providers</a:t>
          </a:r>
        </a:p>
      </dgm:t>
    </dgm:pt>
    <dgm:pt modelId="{4F2CE643-557F-463F-A826-4F080A6E2C96}" type="parTrans" cxnId="{180B28D9-B92C-49A5-A9B3-6AC35A14510B}">
      <dgm:prSet/>
      <dgm:spPr/>
      <dgm:t>
        <a:bodyPr/>
        <a:lstStyle/>
        <a:p>
          <a:endParaRPr lang="en-US"/>
        </a:p>
      </dgm:t>
    </dgm:pt>
    <dgm:pt modelId="{36185E65-59A6-46FE-9968-22537DE694A9}" type="sibTrans" cxnId="{180B28D9-B92C-49A5-A9B3-6AC35A14510B}">
      <dgm:prSet/>
      <dgm:spPr/>
      <dgm:t>
        <a:bodyPr/>
        <a:lstStyle/>
        <a:p>
          <a:endParaRPr lang="en-US"/>
        </a:p>
      </dgm:t>
    </dgm:pt>
    <dgm:pt modelId="{6200204A-A5EA-461C-9CB1-07963BC9D240}" type="pres">
      <dgm:prSet presAssocID="{A1E41392-2DC1-40F6-95C5-88B1C09120EB}" presName="Name0" presStyleCnt="0">
        <dgm:presLayoutVars>
          <dgm:dir/>
          <dgm:resizeHandles val="exact"/>
        </dgm:presLayoutVars>
      </dgm:prSet>
      <dgm:spPr/>
    </dgm:pt>
    <dgm:pt modelId="{ADDB089B-9E30-4721-9394-DD82E257F6AA}" type="pres">
      <dgm:prSet presAssocID="{43FEC8D6-7073-4056-8614-E2B8E12A29BF}" presName="composite" presStyleCnt="0"/>
      <dgm:spPr/>
    </dgm:pt>
    <dgm:pt modelId="{869E1396-88E5-4DD1-96ED-D2051B052D2B}" type="pres">
      <dgm:prSet presAssocID="{43FEC8D6-7073-4056-8614-E2B8E12A29BF}" presName="rect1" presStyleLbl="trAlignAcc1" presStyleIdx="0" presStyleCnt="3">
        <dgm:presLayoutVars>
          <dgm:bulletEnabled val="1"/>
        </dgm:presLayoutVars>
      </dgm:prSet>
      <dgm:spPr/>
    </dgm:pt>
    <dgm:pt modelId="{754B5742-84D4-4BB5-B6E8-C4C48999A59F}" type="pres">
      <dgm:prSet presAssocID="{43FEC8D6-7073-4056-8614-E2B8E12A29BF}" presName="rect2" presStyleLbl="fgImgPlace1" presStyleIdx="0" presStyleCnt="3" custLinFactNeighborX="134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a:noFill/>
        </a:ln>
      </dgm:spPr>
      <dgm:extLst>
        <a:ext uri="{E40237B7-FDA0-4F09-8148-C483321AD2D9}">
          <dgm14:cNvPr xmlns:dgm14="http://schemas.microsoft.com/office/drawing/2010/diagram" id="0" name="" descr="Clipboard Badge with solid fill"/>
        </a:ext>
      </dgm:extLst>
    </dgm:pt>
    <dgm:pt modelId="{0481F0CA-10F7-4C83-A275-9B2ACC2FA8FD}" type="pres">
      <dgm:prSet presAssocID="{7789EE71-F147-4AE0-92AB-18F623A634A2}" presName="sibTrans" presStyleCnt="0"/>
      <dgm:spPr/>
    </dgm:pt>
    <dgm:pt modelId="{645843FD-419F-481D-88F0-06924FCFC88B}" type="pres">
      <dgm:prSet presAssocID="{4C122AD7-AE50-49F3-8977-5224C913BC6A}" presName="composite" presStyleCnt="0"/>
      <dgm:spPr/>
    </dgm:pt>
    <dgm:pt modelId="{49517ED1-D7B5-4D3F-B433-EBC0CF9F8F52}" type="pres">
      <dgm:prSet presAssocID="{4C122AD7-AE50-49F3-8977-5224C913BC6A}" presName="rect1" presStyleLbl="trAlignAcc1" presStyleIdx="1" presStyleCnt="3">
        <dgm:presLayoutVars>
          <dgm:bulletEnabled val="1"/>
        </dgm:presLayoutVars>
      </dgm:prSet>
      <dgm:spPr/>
    </dgm:pt>
    <dgm:pt modelId="{A948576F-70A8-4117-83B6-527D42BE674C}" type="pres">
      <dgm:prSet presAssocID="{4C122AD7-AE50-49F3-8977-5224C913BC6A}" presName="rect2"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a:noFill/>
        </a:ln>
      </dgm:spPr>
      <dgm:extLst>
        <a:ext uri="{E40237B7-FDA0-4F09-8148-C483321AD2D9}">
          <dgm14:cNvPr xmlns:dgm14="http://schemas.microsoft.com/office/drawing/2010/diagram" id="0" name="" descr="City with solid fill"/>
        </a:ext>
      </dgm:extLst>
    </dgm:pt>
    <dgm:pt modelId="{34678ED9-D24F-44C2-8CE2-7908C83FA586}" type="pres">
      <dgm:prSet presAssocID="{279BA75A-98AC-44F9-A7B1-A18CF9DBEAF8}" presName="sibTrans" presStyleCnt="0"/>
      <dgm:spPr/>
    </dgm:pt>
    <dgm:pt modelId="{21BAB56B-6042-404B-B0A9-25C509F17A65}" type="pres">
      <dgm:prSet presAssocID="{6B250997-861D-41B2-9D08-058B9857D45F}" presName="composite" presStyleCnt="0"/>
      <dgm:spPr/>
    </dgm:pt>
    <dgm:pt modelId="{C26DF1AA-D1B7-4ADC-B0C7-B771823E246D}" type="pres">
      <dgm:prSet presAssocID="{6B250997-861D-41B2-9D08-058B9857D45F}" presName="rect1" presStyleLbl="trAlignAcc1" presStyleIdx="2" presStyleCnt="3">
        <dgm:presLayoutVars>
          <dgm:bulletEnabled val="1"/>
        </dgm:presLayoutVars>
      </dgm:prSet>
      <dgm:spPr/>
    </dgm:pt>
    <dgm:pt modelId="{BE1FC990-C4F3-408D-8C73-BF86A826EFC0}" type="pres">
      <dgm:prSet presAssocID="{6B250997-861D-41B2-9D08-058B9857D45F}" presName="rect2"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a:noFill/>
        </a:ln>
      </dgm:spPr>
      <dgm:extLst>
        <a:ext uri="{E40237B7-FDA0-4F09-8148-C483321AD2D9}">
          <dgm14:cNvPr xmlns:dgm14="http://schemas.microsoft.com/office/drawing/2010/diagram" id="0" name="" descr="Handshake with solid fill"/>
        </a:ext>
      </dgm:extLst>
    </dgm:pt>
  </dgm:ptLst>
  <dgm:cxnLst>
    <dgm:cxn modelId="{B53A8A02-98F9-4308-9E73-E6AEB41284C4}" type="presOf" srcId="{A9C3D559-BB8B-43C5-84AF-8E87CC3DDF3D}" destId="{869E1396-88E5-4DD1-96ED-D2051B052D2B}" srcOrd="0" destOrd="2" presId="urn:microsoft.com/office/officeart/2008/layout/PictureStrips"/>
    <dgm:cxn modelId="{125B7F06-27DF-4EBF-8DAD-00432A288A6D}" type="presOf" srcId="{4E7676F6-4867-403B-B38A-652CFE4EEE44}" destId="{C26DF1AA-D1B7-4ADC-B0C7-B771823E246D}" srcOrd="0" destOrd="4" presId="urn:microsoft.com/office/officeart/2008/layout/PictureStrips"/>
    <dgm:cxn modelId="{787F0012-9FF9-4994-AF26-0259FC447EA3}" type="presOf" srcId="{2F90324B-D840-49F9-B062-19E99DE524FE}" destId="{C26DF1AA-D1B7-4ADC-B0C7-B771823E246D}" srcOrd="0" destOrd="1" presId="urn:microsoft.com/office/officeart/2008/layout/PictureStrips"/>
    <dgm:cxn modelId="{E6BD6119-3AA6-438F-8B35-4BB9CC965E34}" type="presOf" srcId="{1901CDA1-0BF5-421C-855F-1FAB363F27C1}" destId="{C26DF1AA-D1B7-4ADC-B0C7-B771823E246D}" srcOrd="0" destOrd="5" presId="urn:microsoft.com/office/officeart/2008/layout/PictureStrips"/>
    <dgm:cxn modelId="{4D0D971A-F245-4DC1-8FC9-8C07CD69CFA1}" type="presOf" srcId="{B4FA9CB8-05CE-49F7-A6E2-E70A84F94A5B}" destId="{49517ED1-D7B5-4D3F-B433-EBC0CF9F8F52}" srcOrd="0" destOrd="5" presId="urn:microsoft.com/office/officeart/2008/layout/PictureStrips"/>
    <dgm:cxn modelId="{D2D16E1B-0734-4533-934D-9FEFE935616A}" type="presOf" srcId="{62326959-4ACF-467D-AD56-E5541C0EAC85}" destId="{C26DF1AA-D1B7-4ADC-B0C7-B771823E246D}" srcOrd="0" destOrd="3" presId="urn:microsoft.com/office/officeart/2008/layout/PictureStrips"/>
    <dgm:cxn modelId="{A936592C-5269-4BF6-8678-95F44AC21537}" srcId="{A1E41392-2DC1-40F6-95C5-88B1C09120EB}" destId="{6B250997-861D-41B2-9D08-058B9857D45F}" srcOrd="2" destOrd="0" parTransId="{6A8431F7-9ADB-4D48-9367-90EBE695EE2F}" sibTransId="{C853CBC1-E27E-41A3-A8E4-5E968394B7D3}"/>
    <dgm:cxn modelId="{50551935-AD44-48D9-8A37-21CBE3C701AE}" srcId="{4C122AD7-AE50-49F3-8977-5224C913BC6A}" destId="{B4FA9CB8-05CE-49F7-A6E2-E70A84F94A5B}" srcOrd="4" destOrd="0" parTransId="{3927B889-236A-4D08-971E-B9D70A78C754}" sibTransId="{6E2D2EB8-0C6C-4918-8545-28D9D7C40F68}"/>
    <dgm:cxn modelId="{3E03C936-95B3-429F-8832-F670A4BDCA7C}" type="presOf" srcId="{E1DD2036-EFBD-426E-BA81-EB2EABFBF676}" destId="{C26DF1AA-D1B7-4ADC-B0C7-B771823E246D}" srcOrd="0" destOrd="2" presId="urn:microsoft.com/office/officeart/2008/layout/PictureStrips"/>
    <dgm:cxn modelId="{BA77C23F-F0C3-48A4-AA21-2AEF22818C18}" type="presOf" srcId="{A1E41392-2DC1-40F6-95C5-88B1C09120EB}" destId="{6200204A-A5EA-461C-9CB1-07963BC9D240}" srcOrd="0" destOrd="0" presId="urn:microsoft.com/office/officeart/2008/layout/PictureStrips"/>
    <dgm:cxn modelId="{F10A7640-81D3-46F2-BBD7-63F57E27E933}" type="presOf" srcId="{EB472516-0B36-46D6-A044-BEAF7C3463EB}" destId="{49517ED1-D7B5-4D3F-B433-EBC0CF9F8F52}" srcOrd="0" destOrd="4" presId="urn:microsoft.com/office/officeart/2008/layout/PictureStrips"/>
    <dgm:cxn modelId="{5155AE5D-5F9C-462A-A746-45621765172D}" type="presOf" srcId="{8697FD66-42AF-4504-9D42-E80CA9BD6B49}" destId="{869E1396-88E5-4DD1-96ED-D2051B052D2B}" srcOrd="0" destOrd="3" presId="urn:microsoft.com/office/officeart/2008/layout/PictureStrips"/>
    <dgm:cxn modelId="{68606C43-E113-4DAD-88DA-07EB624958DC}" srcId="{6B250997-861D-41B2-9D08-058B9857D45F}" destId="{62326959-4ACF-467D-AD56-E5541C0EAC85}" srcOrd="2" destOrd="0" parTransId="{E2DD5DB1-68D9-41A1-8122-A2D64D3C0451}" sibTransId="{DFF8BFD9-EA69-4812-B842-BD3A54AAB206}"/>
    <dgm:cxn modelId="{BAEC4848-3B03-4B3F-9001-C3C9A588BB1F}" srcId="{6B250997-861D-41B2-9D08-058B9857D45F}" destId="{2F90324B-D840-49F9-B062-19E99DE524FE}" srcOrd="0" destOrd="0" parTransId="{496F1906-206A-47BF-82F5-DD8F4C125C9A}" sibTransId="{37AB0DC5-2CA0-4586-866F-5029D6176E5C}"/>
    <dgm:cxn modelId="{AD417068-7525-412A-928D-58D11AB4B6D2}" type="presOf" srcId="{6B250997-861D-41B2-9D08-058B9857D45F}" destId="{C26DF1AA-D1B7-4ADC-B0C7-B771823E246D}" srcOrd="0" destOrd="0" presId="urn:microsoft.com/office/officeart/2008/layout/PictureStrips"/>
    <dgm:cxn modelId="{82E32D6D-6E77-4AAF-9551-CFBC4C1412F9}" srcId="{43FEC8D6-7073-4056-8614-E2B8E12A29BF}" destId="{A9C3D559-BB8B-43C5-84AF-8E87CC3DDF3D}" srcOrd="1" destOrd="0" parTransId="{2146D5B0-2829-4748-8EB2-93CFD28B356A}" sibTransId="{9EAF01D8-DEC6-456C-95C4-34AD828F2F4A}"/>
    <dgm:cxn modelId="{7CE29652-0D9D-40C5-A517-6F8517FDC2C6}" srcId="{6B250997-861D-41B2-9D08-058B9857D45F}" destId="{4E7676F6-4867-403B-B38A-652CFE4EEE44}" srcOrd="3" destOrd="0" parTransId="{857DECFD-5536-4E74-86E0-2A9116073FC8}" sibTransId="{D22BCD6D-B25A-4A44-9F8C-4A631BF18EC8}"/>
    <dgm:cxn modelId="{D6652389-C83F-4DAD-878B-030F1A06223C}" srcId="{6B250997-861D-41B2-9D08-058B9857D45F}" destId="{E1DD2036-EFBD-426E-BA81-EB2EABFBF676}" srcOrd="1" destOrd="0" parTransId="{455C472B-FBCF-459C-8D12-C4238C22DD48}" sibTransId="{E35A497F-5355-4C38-ABE4-6C500BF4ECF4}"/>
    <dgm:cxn modelId="{B4D9098C-10CF-4EB7-BEEC-78EF855D013A}" srcId="{4C122AD7-AE50-49F3-8977-5224C913BC6A}" destId="{E12F6E6D-E233-4EA9-A628-06E6D66C8EE5}" srcOrd="2" destOrd="0" parTransId="{E2B39F61-F195-422B-B23C-BCB36EAC5D25}" sibTransId="{3821C283-1D61-4778-80C9-AC898C94A415}"/>
    <dgm:cxn modelId="{56BA4690-3BEF-4CF7-8BE0-48E8FC3A4BBE}" srcId="{4C122AD7-AE50-49F3-8977-5224C913BC6A}" destId="{EB472516-0B36-46D6-A044-BEAF7C3463EB}" srcOrd="3" destOrd="0" parTransId="{33294111-9485-4E91-9A8D-F69E3BA9DD3C}" sibTransId="{16D2F440-53D5-4E9F-8E55-B0A17C627732}"/>
    <dgm:cxn modelId="{BEF3B895-3F8B-4450-BB33-A39A8A79FCD3}" srcId="{4C122AD7-AE50-49F3-8977-5224C913BC6A}" destId="{8CDFCBC4-ADD1-4F25-9B45-92EC41BEE918}" srcOrd="1" destOrd="0" parTransId="{F2553240-8628-4035-98E2-6CC94A79EF5C}" sibTransId="{F888E4AD-0A38-41FE-BAAE-7807642AAE90}"/>
    <dgm:cxn modelId="{DFC41598-0176-44B0-8832-E050D4BB9EFA}" srcId="{A1E41392-2DC1-40F6-95C5-88B1C09120EB}" destId="{43FEC8D6-7073-4056-8614-E2B8E12A29BF}" srcOrd="0" destOrd="0" parTransId="{65F29D92-EAE9-4782-85F1-E38DD8945E11}" sibTransId="{7789EE71-F147-4AE0-92AB-18F623A634A2}"/>
    <dgm:cxn modelId="{45194BBF-1B3F-4555-B88B-9BEEA534906D}" type="presOf" srcId="{DF48D9E8-EF61-4CE0-909B-0EBEC1E79EF9}" destId="{869E1396-88E5-4DD1-96ED-D2051B052D2B}" srcOrd="0" destOrd="1" presId="urn:microsoft.com/office/officeart/2008/layout/PictureStrips"/>
    <dgm:cxn modelId="{14DDCEC1-D90C-4D79-BA5A-3408DF524D18}" srcId="{43FEC8D6-7073-4056-8614-E2B8E12A29BF}" destId="{DF48D9E8-EF61-4CE0-909B-0EBEC1E79EF9}" srcOrd="0" destOrd="0" parTransId="{C5251937-2A5D-438C-8FCC-BF65DA6FD3BC}" sibTransId="{7608B485-9B60-480A-8816-A42B38565F70}"/>
    <dgm:cxn modelId="{0DF9A3C4-778F-4D72-AE6E-EFFC5E88FE31}" srcId="{43FEC8D6-7073-4056-8614-E2B8E12A29BF}" destId="{CF000830-4552-4901-93EF-54D065739221}" srcOrd="3" destOrd="0" parTransId="{79219BC5-773C-4135-A0F0-3557485B723A}" sibTransId="{663D0470-B915-4F88-9916-FA771C5D5B06}"/>
    <dgm:cxn modelId="{FAC9B1C9-3F0E-4AEB-874E-3C331B233663}" type="presOf" srcId="{8CDFCBC4-ADD1-4F25-9B45-92EC41BEE918}" destId="{49517ED1-D7B5-4D3F-B433-EBC0CF9F8F52}" srcOrd="0" destOrd="2" presId="urn:microsoft.com/office/officeart/2008/layout/PictureStrips"/>
    <dgm:cxn modelId="{F18DC8CA-D3BB-4E8B-9222-5E96F3B0385C}" type="presOf" srcId="{CF000830-4552-4901-93EF-54D065739221}" destId="{869E1396-88E5-4DD1-96ED-D2051B052D2B}" srcOrd="0" destOrd="4" presId="urn:microsoft.com/office/officeart/2008/layout/PictureStrips"/>
    <dgm:cxn modelId="{180B28D9-B92C-49A5-A9B3-6AC35A14510B}" srcId="{6B250997-861D-41B2-9D08-058B9857D45F}" destId="{1901CDA1-0BF5-421C-855F-1FAB363F27C1}" srcOrd="4" destOrd="0" parTransId="{4F2CE643-557F-463F-A826-4F080A6E2C96}" sibTransId="{36185E65-59A6-46FE-9968-22537DE694A9}"/>
    <dgm:cxn modelId="{5EEFD2D9-B5D4-454A-B57C-68102F5FFCB9}" srcId="{43FEC8D6-7073-4056-8614-E2B8E12A29BF}" destId="{8697FD66-42AF-4504-9D42-E80CA9BD6B49}" srcOrd="2" destOrd="0" parTransId="{331679CE-3579-40FF-8256-F71AC3A3E43F}" sibTransId="{9217C028-A8E5-41FA-8AD1-5BCDBDA31FA0}"/>
    <dgm:cxn modelId="{35A7D6D9-EB3D-468B-9C52-390077E286BF}" type="presOf" srcId="{A91F5EF4-8C14-49F0-A724-F5B53DE4A5DE}" destId="{49517ED1-D7B5-4D3F-B433-EBC0CF9F8F52}" srcOrd="0" destOrd="1" presId="urn:microsoft.com/office/officeart/2008/layout/PictureStrips"/>
    <dgm:cxn modelId="{E91138E2-D71C-463E-9A5C-123D89979AAC}" type="presOf" srcId="{E12F6E6D-E233-4EA9-A628-06E6D66C8EE5}" destId="{49517ED1-D7B5-4D3F-B433-EBC0CF9F8F52}" srcOrd="0" destOrd="3" presId="urn:microsoft.com/office/officeart/2008/layout/PictureStrips"/>
    <dgm:cxn modelId="{55AD18EC-E42E-4623-998C-10B1039B7481}" srcId="{4C122AD7-AE50-49F3-8977-5224C913BC6A}" destId="{A91F5EF4-8C14-49F0-A724-F5B53DE4A5DE}" srcOrd="0" destOrd="0" parTransId="{41444C38-2E87-4F5E-B332-E290FAA744F2}" sibTransId="{D30B4541-7168-4BA1-9A40-4FB68E488329}"/>
    <dgm:cxn modelId="{7DA685ED-981D-4412-87D7-C98C95C44568}" srcId="{A1E41392-2DC1-40F6-95C5-88B1C09120EB}" destId="{4C122AD7-AE50-49F3-8977-5224C913BC6A}" srcOrd="1" destOrd="0" parTransId="{5846BAD3-ED28-4145-BD82-A8C30D24E696}" sibTransId="{279BA75A-98AC-44F9-A7B1-A18CF9DBEAF8}"/>
    <dgm:cxn modelId="{7A5AF6F7-8262-4E79-9773-8313FB19D9D1}" type="presOf" srcId="{43FEC8D6-7073-4056-8614-E2B8E12A29BF}" destId="{869E1396-88E5-4DD1-96ED-D2051B052D2B}" srcOrd="0" destOrd="0" presId="urn:microsoft.com/office/officeart/2008/layout/PictureStrips"/>
    <dgm:cxn modelId="{733947FF-ABD2-4F18-B8C7-27BE200105D0}" type="presOf" srcId="{4C122AD7-AE50-49F3-8977-5224C913BC6A}" destId="{49517ED1-D7B5-4D3F-B433-EBC0CF9F8F52}" srcOrd="0" destOrd="0" presId="urn:microsoft.com/office/officeart/2008/layout/PictureStrips"/>
    <dgm:cxn modelId="{933CDE1D-3FA7-476E-BCE7-674DAF725A2A}" type="presParOf" srcId="{6200204A-A5EA-461C-9CB1-07963BC9D240}" destId="{ADDB089B-9E30-4721-9394-DD82E257F6AA}" srcOrd="0" destOrd="0" presId="urn:microsoft.com/office/officeart/2008/layout/PictureStrips"/>
    <dgm:cxn modelId="{461CBB19-0FC8-46E8-9998-50FCF6B4865E}" type="presParOf" srcId="{ADDB089B-9E30-4721-9394-DD82E257F6AA}" destId="{869E1396-88E5-4DD1-96ED-D2051B052D2B}" srcOrd="0" destOrd="0" presId="urn:microsoft.com/office/officeart/2008/layout/PictureStrips"/>
    <dgm:cxn modelId="{EE5D7F18-761C-465D-A89B-F6589942A4A2}" type="presParOf" srcId="{ADDB089B-9E30-4721-9394-DD82E257F6AA}" destId="{754B5742-84D4-4BB5-B6E8-C4C48999A59F}" srcOrd="1" destOrd="0" presId="urn:microsoft.com/office/officeart/2008/layout/PictureStrips"/>
    <dgm:cxn modelId="{B591C317-8228-4D1A-9BD9-3F6DBCB549AE}" type="presParOf" srcId="{6200204A-A5EA-461C-9CB1-07963BC9D240}" destId="{0481F0CA-10F7-4C83-A275-9B2ACC2FA8FD}" srcOrd="1" destOrd="0" presId="urn:microsoft.com/office/officeart/2008/layout/PictureStrips"/>
    <dgm:cxn modelId="{5EA523E7-F525-45D8-A6EB-4F79DE1A3F5B}" type="presParOf" srcId="{6200204A-A5EA-461C-9CB1-07963BC9D240}" destId="{645843FD-419F-481D-88F0-06924FCFC88B}" srcOrd="2" destOrd="0" presId="urn:microsoft.com/office/officeart/2008/layout/PictureStrips"/>
    <dgm:cxn modelId="{22BC1C94-4AC2-4B89-8249-D9082E30B01F}" type="presParOf" srcId="{645843FD-419F-481D-88F0-06924FCFC88B}" destId="{49517ED1-D7B5-4D3F-B433-EBC0CF9F8F52}" srcOrd="0" destOrd="0" presId="urn:microsoft.com/office/officeart/2008/layout/PictureStrips"/>
    <dgm:cxn modelId="{9123BE8C-A78B-461E-993E-0799F6471DE7}" type="presParOf" srcId="{645843FD-419F-481D-88F0-06924FCFC88B}" destId="{A948576F-70A8-4117-83B6-527D42BE674C}" srcOrd="1" destOrd="0" presId="urn:microsoft.com/office/officeart/2008/layout/PictureStrips"/>
    <dgm:cxn modelId="{964FEF6A-397A-4948-AFAB-FBC1142EFE63}" type="presParOf" srcId="{6200204A-A5EA-461C-9CB1-07963BC9D240}" destId="{34678ED9-D24F-44C2-8CE2-7908C83FA586}" srcOrd="3" destOrd="0" presId="urn:microsoft.com/office/officeart/2008/layout/PictureStrips"/>
    <dgm:cxn modelId="{DE96EC14-F4E7-4596-864D-5FAA035FC4CF}" type="presParOf" srcId="{6200204A-A5EA-461C-9CB1-07963BC9D240}" destId="{21BAB56B-6042-404B-B0A9-25C509F17A65}" srcOrd="4" destOrd="0" presId="urn:microsoft.com/office/officeart/2008/layout/PictureStrips"/>
    <dgm:cxn modelId="{1961B101-EE5D-48C1-B56C-F6FB5EC2F9BE}" type="presParOf" srcId="{21BAB56B-6042-404B-B0A9-25C509F17A65}" destId="{C26DF1AA-D1B7-4ADC-B0C7-B771823E246D}" srcOrd="0" destOrd="0" presId="urn:microsoft.com/office/officeart/2008/layout/PictureStrips"/>
    <dgm:cxn modelId="{F677186C-DBBC-420E-9B4F-31276AB72C76}" type="presParOf" srcId="{21BAB56B-6042-404B-B0A9-25C509F17A65}" destId="{BE1FC990-C4F3-408D-8C73-BF86A826EFC0}"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62B63-74EB-495F-A90F-77E7A556A9CA}" type="doc">
      <dgm:prSet loTypeId="urn:microsoft.com/office/officeart/2005/8/layout/vList4" loCatId="list" qsTypeId="urn:microsoft.com/office/officeart/2005/8/quickstyle/simple4" qsCatId="simple" csTypeId="urn:microsoft.com/office/officeart/2005/8/colors/accent2_2" csCatId="accent2" phldr="1"/>
      <dgm:spPr/>
      <dgm:t>
        <a:bodyPr/>
        <a:lstStyle/>
        <a:p>
          <a:endParaRPr lang="en-IN"/>
        </a:p>
      </dgm:t>
    </dgm:pt>
    <dgm:pt modelId="{72577570-E8BB-4A3A-8B2E-2FE0E7BF1FFB}">
      <dgm:prSet phldrT="[Text]" custT="1"/>
      <dgm:spPr>
        <a:solidFill>
          <a:srgbClr val="7F7F7F"/>
        </a:solidFill>
      </dgm:spPr>
      <dgm:t>
        <a:bodyPr anchor="ctr"/>
        <a:lstStyle/>
        <a:p>
          <a:r>
            <a:rPr lang="en-IN" sz="1400" b="1" i="1" dirty="0">
              <a:solidFill>
                <a:schemeClr val="bg1"/>
              </a:solidFill>
            </a:rPr>
            <a:t>Regulatory Approvals</a:t>
          </a:r>
          <a:endParaRPr lang="en-IN" sz="1400" dirty="0"/>
        </a:p>
      </dgm:t>
    </dgm:pt>
    <dgm:pt modelId="{06E25290-873C-484F-B8F9-027E3A1A93F6}" type="parTrans" cxnId="{4AF62BC6-0ADA-4CB2-A897-D0CEA7E8BF80}">
      <dgm:prSet/>
      <dgm:spPr/>
      <dgm:t>
        <a:bodyPr/>
        <a:lstStyle/>
        <a:p>
          <a:endParaRPr lang="en-IN"/>
        </a:p>
      </dgm:t>
    </dgm:pt>
    <dgm:pt modelId="{8AB89742-3B3D-440C-820E-A272BF6E3D33}" type="sibTrans" cxnId="{4AF62BC6-0ADA-4CB2-A897-D0CEA7E8BF80}">
      <dgm:prSet/>
      <dgm:spPr/>
      <dgm:t>
        <a:bodyPr/>
        <a:lstStyle/>
        <a:p>
          <a:endParaRPr lang="en-IN"/>
        </a:p>
      </dgm:t>
    </dgm:pt>
    <dgm:pt modelId="{CACF8877-7FBD-4CD6-B9DD-4D817BD24CA0}">
      <dgm:prSet phldrT="[Text]"/>
      <dgm:spPr>
        <a:solidFill>
          <a:srgbClr val="7F7F7F"/>
        </a:solidFill>
      </dgm:spPr>
      <dgm:t>
        <a:bodyPr anchor="ctr"/>
        <a:lstStyle/>
        <a:p>
          <a:pPr>
            <a:buFont typeface="Arial" panose="020B0604020202020204" pitchFamily="34" charset="0"/>
            <a:buChar char="•"/>
          </a:pPr>
          <a:r>
            <a:rPr lang="en-US" sz="1000" dirty="0">
              <a:latin typeface="+mn-lt"/>
            </a:rPr>
            <a:t>SEBI, CCI, NCLT </a:t>
          </a:r>
          <a:endParaRPr lang="en-IN" sz="1000" dirty="0"/>
        </a:p>
      </dgm:t>
    </dgm:pt>
    <dgm:pt modelId="{34CEF6D2-7A28-435A-960C-1D72E0425A7C}" type="parTrans" cxnId="{68A8E6E8-D487-4DBD-95BA-260948FA5303}">
      <dgm:prSet/>
      <dgm:spPr/>
      <dgm:t>
        <a:bodyPr/>
        <a:lstStyle/>
        <a:p>
          <a:endParaRPr lang="en-IN"/>
        </a:p>
      </dgm:t>
    </dgm:pt>
    <dgm:pt modelId="{438A505A-C51B-4187-B0A7-D7A5480AF557}" type="sibTrans" cxnId="{68A8E6E8-D487-4DBD-95BA-260948FA5303}">
      <dgm:prSet/>
      <dgm:spPr/>
      <dgm:t>
        <a:bodyPr/>
        <a:lstStyle/>
        <a:p>
          <a:endParaRPr lang="en-IN"/>
        </a:p>
      </dgm:t>
    </dgm:pt>
    <dgm:pt modelId="{C0E0C3EE-D6AE-4093-A419-179CE5078417}">
      <dgm:prSet phldrT="[Text]" custT="1"/>
      <dgm:spPr>
        <a:solidFill>
          <a:srgbClr val="E31E24"/>
        </a:solidFill>
      </dgm:spPr>
      <dgm:t>
        <a:bodyPr anchor="ctr"/>
        <a:lstStyle/>
        <a:p>
          <a:r>
            <a:rPr lang="en-IN" sz="1400" b="1" i="1" dirty="0">
              <a:solidFill>
                <a:schemeClr val="bg1"/>
              </a:solidFill>
            </a:rPr>
            <a:t>Stamp Duty</a:t>
          </a:r>
          <a:endParaRPr lang="en-IN" sz="1400" dirty="0"/>
        </a:p>
      </dgm:t>
    </dgm:pt>
    <dgm:pt modelId="{0B86F735-D480-4CFD-A4E3-DF9876A67BF2}" type="parTrans" cxnId="{02462311-D90A-4CF9-B539-A37569B6C4A4}">
      <dgm:prSet/>
      <dgm:spPr/>
      <dgm:t>
        <a:bodyPr/>
        <a:lstStyle/>
        <a:p>
          <a:endParaRPr lang="en-IN"/>
        </a:p>
      </dgm:t>
    </dgm:pt>
    <dgm:pt modelId="{3D6A32B2-961A-448C-9A91-5B257C901292}" type="sibTrans" cxnId="{02462311-D90A-4CF9-B539-A37569B6C4A4}">
      <dgm:prSet/>
      <dgm:spPr/>
      <dgm:t>
        <a:bodyPr/>
        <a:lstStyle/>
        <a:p>
          <a:endParaRPr lang="en-IN"/>
        </a:p>
      </dgm:t>
    </dgm:pt>
    <dgm:pt modelId="{24CEEFAE-506D-4CB3-88FD-C37957A54317}">
      <dgm:prSet phldrT="[Text]"/>
      <dgm:spPr>
        <a:solidFill>
          <a:srgbClr val="E31E24"/>
        </a:solidFill>
      </dgm:spPr>
      <dgm:t>
        <a:bodyPr anchor="ctr"/>
        <a:lstStyle/>
        <a:p>
          <a:pPr>
            <a:buFont typeface="Arial" panose="020B0604020202020204" pitchFamily="34" charset="0"/>
            <a:buChar char="•"/>
          </a:pPr>
          <a:r>
            <a:rPr lang="en-IN" sz="1000" dirty="0">
              <a:effectLst/>
              <a:latin typeface="Calibri" panose="020F0502020204030204" pitchFamily="34" charset="0"/>
              <a:ea typeface="Times New Roman" panose="02020603050405020304" pitchFamily="18" charset="0"/>
            </a:rPr>
            <a:t>Whether setoff will be available in case if inter state mergers ?</a:t>
          </a:r>
          <a:endParaRPr lang="en-IN" sz="1000" dirty="0"/>
        </a:p>
      </dgm:t>
    </dgm:pt>
    <dgm:pt modelId="{64FD2D51-EEBD-40CD-8DAE-540F60096D84}" type="parTrans" cxnId="{DB94A782-EC11-4433-91CF-712867DFAAF2}">
      <dgm:prSet/>
      <dgm:spPr/>
      <dgm:t>
        <a:bodyPr/>
        <a:lstStyle/>
        <a:p>
          <a:endParaRPr lang="en-IN"/>
        </a:p>
      </dgm:t>
    </dgm:pt>
    <dgm:pt modelId="{83B4DEBF-2C39-458A-A0ED-35B7F4AFAE51}" type="sibTrans" cxnId="{DB94A782-EC11-4433-91CF-712867DFAAF2}">
      <dgm:prSet/>
      <dgm:spPr/>
      <dgm:t>
        <a:bodyPr/>
        <a:lstStyle/>
        <a:p>
          <a:endParaRPr lang="en-IN"/>
        </a:p>
      </dgm:t>
    </dgm:pt>
    <dgm:pt modelId="{1C68698A-E97F-47CF-85E5-B1CC095E4247}">
      <dgm:prSet phldrT="[Text]" custT="1"/>
      <dgm:spPr>
        <a:solidFill>
          <a:srgbClr val="7F7F7F"/>
        </a:solidFill>
      </dgm:spPr>
      <dgm:t>
        <a:bodyPr anchor="ctr"/>
        <a:lstStyle/>
        <a:p>
          <a:r>
            <a:rPr lang="en-IN" sz="1400" b="1" i="1" dirty="0">
              <a:solidFill>
                <a:schemeClr val="bg1"/>
              </a:solidFill>
            </a:rPr>
            <a:t>Accounting and Commercial Approvals</a:t>
          </a:r>
          <a:endParaRPr lang="en-IN" sz="1400" dirty="0"/>
        </a:p>
      </dgm:t>
    </dgm:pt>
    <dgm:pt modelId="{3254BD57-3163-4FF4-928C-D5918F596CDB}" type="parTrans" cxnId="{4F3F49E5-F89A-4C12-829E-1341485978CB}">
      <dgm:prSet/>
      <dgm:spPr/>
      <dgm:t>
        <a:bodyPr/>
        <a:lstStyle/>
        <a:p>
          <a:endParaRPr lang="en-IN"/>
        </a:p>
      </dgm:t>
    </dgm:pt>
    <dgm:pt modelId="{2F80A28B-6645-4233-8AAE-25D47699E9E4}" type="sibTrans" cxnId="{4F3F49E5-F89A-4C12-829E-1341485978CB}">
      <dgm:prSet/>
      <dgm:spPr/>
      <dgm:t>
        <a:bodyPr/>
        <a:lstStyle/>
        <a:p>
          <a:endParaRPr lang="en-IN"/>
        </a:p>
      </dgm:t>
    </dgm:pt>
    <dgm:pt modelId="{EDBD021F-8A46-4134-9095-9550AB0119AA}">
      <dgm:prSet phldrT="[Text]"/>
      <dgm:spPr>
        <a:solidFill>
          <a:srgbClr val="7F7F7F"/>
        </a:solidFill>
      </dgm:spPr>
      <dgm:t>
        <a:bodyPr anchor="ctr"/>
        <a:lstStyle/>
        <a:p>
          <a:pPr>
            <a:buFont typeface="Arial" panose="020B0604020202020204" pitchFamily="34" charset="0"/>
            <a:buChar char="•"/>
          </a:pPr>
          <a:r>
            <a:rPr lang="en-US" sz="1000" dirty="0">
              <a:latin typeface="+mn-lt"/>
            </a:rPr>
            <a:t>Whether the transaction could result in recording Goodwill under IND AS ?</a:t>
          </a:r>
          <a:endParaRPr lang="en-IN" sz="1000" dirty="0"/>
        </a:p>
      </dgm:t>
    </dgm:pt>
    <dgm:pt modelId="{FE80BE1A-C50B-48FF-A53E-D9AFD80DB54E}" type="parTrans" cxnId="{93600C83-5226-4DD7-9D6D-324A2D37CEF0}">
      <dgm:prSet/>
      <dgm:spPr/>
      <dgm:t>
        <a:bodyPr/>
        <a:lstStyle/>
        <a:p>
          <a:endParaRPr lang="en-IN"/>
        </a:p>
      </dgm:t>
    </dgm:pt>
    <dgm:pt modelId="{E17EB810-D2B5-43E0-B1E5-9393DBB6CA06}" type="sibTrans" cxnId="{93600C83-5226-4DD7-9D6D-324A2D37CEF0}">
      <dgm:prSet/>
      <dgm:spPr/>
      <dgm:t>
        <a:bodyPr/>
        <a:lstStyle/>
        <a:p>
          <a:endParaRPr lang="en-IN"/>
        </a:p>
      </dgm:t>
    </dgm:pt>
    <dgm:pt modelId="{357ADEFD-7816-4C1B-8D82-5B6DA891C866}">
      <dgm:prSet/>
      <dgm:spPr>
        <a:solidFill>
          <a:srgbClr val="7F7F7F"/>
        </a:solidFill>
      </dgm:spPr>
      <dgm:t>
        <a:bodyPr anchor="ctr"/>
        <a:lstStyle/>
        <a:p>
          <a:pPr>
            <a:buFont typeface="Arial" panose="020B0604020202020204" pitchFamily="34" charset="0"/>
            <a:buChar char="•"/>
          </a:pPr>
          <a:r>
            <a:rPr lang="en-US" sz="1000" dirty="0">
              <a:latin typeface="+mn-lt"/>
            </a:rPr>
            <a:t>Leased Property – Prior approval of leasing authorities like MIDC etc. </a:t>
          </a:r>
        </a:p>
      </dgm:t>
    </dgm:pt>
    <dgm:pt modelId="{03CA68C9-6066-49A2-9F4F-5379B3938111}" type="parTrans" cxnId="{8024D74A-2177-4EEB-B5CB-DEC5F4ECE6FE}">
      <dgm:prSet/>
      <dgm:spPr/>
      <dgm:t>
        <a:bodyPr/>
        <a:lstStyle/>
        <a:p>
          <a:endParaRPr lang="en-IN"/>
        </a:p>
      </dgm:t>
    </dgm:pt>
    <dgm:pt modelId="{FC40B690-3667-4311-8350-C6C292CB5BBA}" type="sibTrans" cxnId="{8024D74A-2177-4EEB-B5CB-DEC5F4ECE6FE}">
      <dgm:prSet/>
      <dgm:spPr/>
      <dgm:t>
        <a:bodyPr/>
        <a:lstStyle/>
        <a:p>
          <a:endParaRPr lang="en-IN"/>
        </a:p>
      </dgm:t>
    </dgm:pt>
    <dgm:pt modelId="{2423BDF9-B599-47D9-AA5F-8E46BE2D6149}">
      <dgm:prSet/>
      <dgm:spPr>
        <a:solidFill>
          <a:srgbClr val="7F7F7F"/>
        </a:solidFill>
      </dgm:spPr>
      <dgm:t>
        <a:bodyPr anchor="ctr"/>
        <a:lstStyle/>
        <a:p>
          <a:pPr>
            <a:buFont typeface="Arial" panose="020B0604020202020204" pitchFamily="34" charset="0"/>
            <a:buChar char="•"/>
          </a:pPr>
          <a:r>
            <a:rPr lang="en-US" sz="1000" dirty="0">
              <a:latin typeface="+mn-lt"/>
            </a:rPr>
            <a:t>Presence of sectoral Regulator such as RBI, IRDA etc. </a:t>
          </a:r>
        </a:p>
      </dgm:t>
    </dgm:pt>
    <dgm:pt modelId="{3BFD4056-32B9-4C6A-94E8-DC664257CB7D}" type="parTrans" cxnId="{0EB2F3BD-338B-493E-BE20-BAB38AF7707E}">
      <dgm:prSet/>
      <dgm:spPr/>
      <dgm:t>
        <a:bodyPr/>
        <a:lstStyle/>
        <a:p>
          <a:endParaRPr lang="en-IN"/>
        </a:p>
      </dgm:t>
    </dgm:pt>
    <dgm:pt modelId="{2B7BAC0D-4884-4A9B-A641-5E386EA2BE0E}" type="sibTrans" cxnId="{0EB2F3BD-338B-493E-BE20-BAB38AF7707E}">
      <dgm:prSet/>
      <dgm:spPr/>
      <dgm:t>
        <a:bodyPr/>
        <a:lstStyle/>
        <a:p>
          <a:endParaRPr lang="en-IN"/>
        </a:p>
      </dgm:t>
    </dgm:pt>
    <dgm:pt modelId="{3697E27D-13B3-4558-90E5-2DAD3C871576}">
      <dgm:prSet/>
      <dgm:spPr>
        <a:solidFill>
          <a:srgbClr val="E31E24"/>
        </a:solidFill>
      </dgm:spPr>
      <dgm:t>
        <a:bodyPr anchor="ctr"/>
        <a:lstStyle/>
        <a:p>
          <a:pPr>
            <a:buFont typeface="Arial" panose="020B0604020202020204" pitchFamily="34" charset="0"/>
            <a:buChar char="•"/>
          </a:pPr>
          <a:r>
            <a:rPr lang="en-IN" sz="1000" dirty="0">
              <a:effectLst/>
              <a:latin typeface="Calibri" panose="020F0502020204030204" pitchFamily="34" charset="0"/>
              <a:ea typeface="Times New Roman" panose="02020603050405020304" pitchFamily="18" charset="0"/>
            </a:rPr>
            <a:t>Does it make sense to execute the transactions in a different location?</a:t>
          </a:r>
          <a:endParaRPr lang="en-IN" sz="1000" dirty="0">
            <a:effectLst/>
            <a:latin typeface="Calibri" panose="020F0502020204030204" pitchFamily="34" charset="0"/>
            <a:ea typeface="Calibri" panose="020F0502020204030204" pitchFamily="34" charset="0"/>
          </a:endParaRPr>
        </a:p>
      </dgm:t>
    </dgm:pt>
    <dgm:pt modelId="{D0515BCB-2761-4DDB-AF6B-DCEB2739DEC6}" type="parTrans" cxnId="{D46ECEE7-4793-428C-A4E1-E285F7EB4A32}">
      <dgm:prSet/>
      <dgm:spPr/>
      <dgm:t>
        <a:bodyPr/>
        <a:lstStyle/>
        <a:p>
          <a:endParaRPr lang="en-IN"/>
        </a:p>
      </dgm:t>
    </dgm:pt>
    <dgm:pt modelId="{45D1E27C-6E80-4B1B-87D8-ED89AC7DD9A7}" type="sibTrans" cxnId="{D46ECEE7-4793-428C-A4E1-E285F7EB4A32}">
      <dgm:prSet/>
      <dgm:spPr/>
      <dgm:t>
        <a:bodyPr/>
        <a:lstStyle/>
        <a:p>
          <a:endParaRPr lang="en-IN"/>
        </a:p>
      </dgm:t>
    </dgm:pt>
    <dgm:pt modelId="{7A1AAC3C-FAA4-4846-BB89-3152E702F6D6}">
      <dgm:prSet/>
      <dgm:spPr>
        <a:solidFill>
          <a:srgbClr val="E31E24"/>
        </a:solidFill>
      </dgm:spPr>
      <dgm:t>
        <a:bodyPr anchor="ctr"/>
        <a:lstStyle/>
        <a:p>
          <a:pPr>
            <a:buFont typeface="Arial" panose="020B0604020202020204" pitchFamily="34" charset="0"/>
            <a:buChar char="•"/>
          </a:pPr>
          <a:r>
            <a:rPr lang="en-IN" sz="1000" dirty="0">
              <a:effectLst/>
              <a:latin typeface="Calibri" panose="020F0502020204030204" pitchFamily="34" charset="0"/>
              <a:ea typeface="Times New Roman" panose="02020603050405020304" pitchFamily="18" charset="0"/>
            </a:rPr>
            <a:t>Reckoner value vis-à-vis Fair value mismatch </a:t>
          </a:r>
          <a:endParaRPr lang="en-IN" sz="1000" dirty="0">
            <a:effectLst/>
            <a:latin typeface="Calibri" panose="020F0502020204030204" pitchFamily="34" charset="0"/>
            <a:ea typeface="Calibri" panose="020F0502020204030204" pitchFamily="34" charset="0"/>
          </a:endParaRPr>
        </a:p>
      </dgm:t>
    </dgm:pt>
    <dgm:pt modelId="{CB6259AB-AA95-48F4-878F-24DAD26615BC}" type="parTrans" cxnId="{EE3D769B-97BB-404A-9A4B-C15CF561EED7}">
      <dgm:prSet/>
      <dgm:spPr/>
      <dgm:t>
        <a:bodyPr/>
        <a:lstStyle/>
        <a:p>
          <a:endParaRPr lang="en-IN"/>
        </a:p>
      </dgm:t>
    </dgm:pt>
    <dgm:pt modelId="{1EA01EE3-F4F4-4F01-87EF-1FF941E1AA9A}" type="sibTrans" cxnId="{EE3D769B-97BB-404A-9A4B-C15CF561EED7}">
      <dgm:prSet/>
      <dgm:spPr/>
      <dgm:t>
        <a:bodyPr/>
        <a:lstStyle/>
        <a:p>
          <a:endParaRPr lang="en-IN"/>
        </a:p>
      </dgm:t>
    </dgm:pt>
    <dgm:pt modelId="{1898634D-5AA3-4284-94D4-98FD4C0AFE8A}">
      <dgm:prSet/>
      <dgm:spPr>
        <a:solidFill>
          <a:srgbClr val="7F7F7F"/>
        </a:solidFill>
      </dgm:spPr>
      <dgm:t>
        <a:bodyPr anchor="ctr"/>
        <a:lstStyle/>
        <a:p>
          <a:pPr>
            <a:buFont typeface="Arial" panose="020B0604020202020204" pitchFamily="34" charset="0"/>
            <a:buChar char="•"/>
          </a:pPr>
          <a:r>
            <a:rPr lang="en-US" sz="1000" dirty="0">
              <a:latin typeface="+mn-lt"/>
            </a:rPr>
            <a:t>Impact of transactions on Market Capitalization and Key Ratios</a:t>
          </a:r>
        </a:p>
      </dgm:t>
    </dgm:pt>
    <dgm:pt modelId="{11990FFD-621D-49F5-AA2E-C5CB2CDA15AC}" type="parTrans" cxnId="{62E2995E-FE62-4E88-953F-540E2BE1A378}">
      <dgm:prSet/>
      <dgm:spPr/>
      <dgm:t>
        <a:bodyPr/>
        <a:lstStyle/>
        <a:p>
          <a:endParaRPr lang="en-IN"/>
        </a:p>
      </dgm:t>
    </dgm:pt>
    <dgm:pt modelId="{A6CFD04A-6D5F-40FE-9A53-4B074B6DC6B3}" type="sibTrans" cxnId="{62E2995E-FE62-4E88-953F-540E2BE1A378}">
      <dgm:prSet/>
      <dgm:spPr/>
      <dgm:t>
        <a:bodyPr/>
        <a:lstStyle/>
        <a:p>
          <a:endParaRPr lang="en-IN"/>
        </a:p>
      </dgm:t>
    </dgm:pt>
    <dgm:pt modelId="{D5824F09-F544-4992-A126-DF7FDA2F61E3}">
      <dgm:prSet/>
      <dgm:spPr>
        <a:solidFill>
          <a:srgbClr val="7F7F7F"/>
        </a:solidFill>
      </dgm:spPr>
      <dgm:t>
        <a:bodyPr anchor="ctr"/>
        <a:lstStyle/>
        <a:p>
          <a:pPr>
            <a:buFont typeface="Arial" panose="020B0604020202020204" pitchFamily="34" charset="0"/>
            <a:buChar char="•"/>
          </a:pPr>
          <a:r>
            <a:rPr lang="en-US" sz="1000" dirty="0">
              <a:latin typeface="+mn-lt"/>
            </a:rPr>
            <a:t>Market perception of transaction </a:t>
          </a:r>
        </a:p>
      </dgm:t>
    </dgm:pt>
    <dgm:pt modelId="{C564D642-4BBA-4834-B018-778EB5303117}" type="parTrans" cxnId="{D6EAD54F-DF46-4CE6-9B6C-84FA6F120C17}">
      <dgm:prSet/>
      <dgm:spPr/>
      <dgm:t>
        <a:bodyPr/>
        <a:lstStyle/>
        <a:p>
          <a:endParaRPr lang="en-IN"/>
        </a:p>
      </dgm:t>
    </dgm:pt>
    <dgm:pt modelId="{D596327C-E67C-4EF6-8D50-6DFF7E1557B4}" type="sibTrans" cxnId="{D6EAD54F-DF46-4CE6-9B6C-84FA6F120C17}">
      <dgm:prSet/>
      <dgm:spPr/>
      <dgm:t>
        <a:bodyPr/>
        <a:lstStyle/>
        <a:p>
          <a:endParaRPr lang="en-IN"/>
        </a:p>
      </dgm:t>
    </dgm:pt>
    <dgm:pt modelId="{988C15C7-5F2A-411F-9BDD-CD0E26FCFA84}" type="pres">
      <dgm:prSet presAssocID="{09C62B63-74EB-495F-A90F-77E7A556A9CA}" presName="linear" presStyleCnt="0">
        <dgm:presLayoutVars>
          <dgm:dir/>
          <dgm:resizeHandles val="exact"/>
        </dgm:presLayoutVars>
      </dgm:prSet>
      <dgm:spPr/>
    </dgm:pt>
    <dgm:pt modelId="{65D3C63A-02CD-44CE-A6D3-9CC737ABB2D8}" type="pres">
      <dgm:prSet presAssocID="{72577570-E8BB-4A3A-8B2E-2FE0E7BF1FFB}" presName="comp" presStyleCnt="0"/>
      <dgm:spPr/>
    </dgm:pt>
    <dgm:pt modelId="{003C89B1-A096-4466-BAD6-0FD6E09D09AA}" type="pres">
      <dgm:prSet presAssocID="{72577570-E8BB-4A3A-8B2E-2FE0E7BF1FFB}" presName="box" presStyleLbl="node1" presStyleIdx="0" presStyleCnt="3"/>
      <dgm:spPr/>
    </dgm:pt>
    <dgm:pt modelId="{76E496CE-90B6-4656-8031-FC6CAAED6453}" type="pres">
      <dgm:prSet presAssocID="{72577570-E8BB-4A3A-8B2E-2FE0E7BF1FFB}" presName="img"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Gavel"/>
        </a:ext>
      </dgm:extLst>
    </dgm:pt>
    <dgm:pt modelId="{C904702E-36F5-4B99-8B32-967F50933731}" type="pres">
      <dgm:prSet presAssocID="{72577570-E8BB-4A3A-8B2E-2FE0E7BF1FFB}" presName="text" presStyleLbl="node1" presStyleIdx="0" presStyleCnt="3">
        <dgm:presLayoutVars>
          <dgm:bulletEnabled val="1"/>
        </dgm:presLayoutVars>
      </dgm:prSet>
      <dgm:spPr/>
    </dgm:pt>
    <dgm:pt modelId="{F3B33FBE-E379-4374-BB82-85FB4AC6FF1A}" type="pres">
      <dgm:prSet presAssocID="{8AB89742-3B3D-440C-820E-A272BF6E3D33}" presName="spacer" presStyleCnt="0"/>
      <dgm:spPr/>
    </dgm:pt>
    <dgm:pt modelId="{AF984655-1EB8-4900-B2C7-C41E8735EDD0}" type="pres">
      <dgm:prSet presAssocID="{C0E0C3EE-D6AE-4093-A419-179CE5078417}" presName="comp" presStyleCnt="0"/>
      <dgm:spPr/>
    </dgm:pt>
    <dgm:pt modelId="{C25AC6D4-B84F-4AA4-BA06-14E88A5E2562}" type="pres">
      <dgm:prSet presAssocID="{C0E0C3EE-D6AE-4093-A419-179CE5078417}" presName="box" presStyleLbl="node1" presStyleIdx="1" presStyleCnt="3" custLinFactNeighborX="-334" custLinFactNeighborY="104"/>
      <dgm:spPr/>
    </dgm:pt>
    <dgm:pt modelId="{DA02DC10-B20C-4CF9-B0A6-94739B018850}" type="pres">
      <dgm:prSet presAssocID="{C0E0C3EE-D6AE-4093-A419-179CE5078417}"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Stamp"/>
        </a:ext>
      </dgm:extLst>
    </dgm:pt>
    <dgm:pt modelId="{ADA36E37-B32F-4D06-8484-7DE45E232E66}" type="pres">
      <dgm:prSet presAssocID="{C0E0C3EE-D6AE-4093-A419-179CE5078417}" presName="text" presStyleLbl="node1" presStyleIdx="1" presStyleCnt="3">
        <dgm:presLayoutVars>
          <dgm:bulletEnabled val="1"/>
        </dgm:presLayoutVars>
      </dgm:prSet>
      <dgm:spPr/>
    </dgm:pt>
    <dgm:pt modelId="{6C86213F-B798-4033-B32D-555F6153A810}" type="pres">
      <dgm:prSet presAssocID="{3D6A32B2-961A-448C-9A91-5B257C901292}" presName="spacer" presStyleCnt="0"/>
      <dgm:spPr/>
    </dgm:pt>
    <dgm:pt modelId="{5023DB5C-7641-4D4B-9E01-EEF733CDA862}" type="pres">
      <dgm:prSet presAssocID="{1C68698A-E97F-47CF-85E5-B1CC095E4247}" presName="comp" presStyleCnt="0"/>
      <dgm:spPr/>
    </dgm:pt>
    <dgm:pt modelId="{143907BF-2C7D-48FD-A771-EE32358DBB74}" type="pres">
      <dgm:prSet presAssocID="{1C68698A-E97F-47CF-85E5-B1CC095E4247}" presName="box" presStyleLbl="node1" presStyleIdx="2" presStyleCnt="3"/>
      <dgm:spPr/>
    </dgm:pt>
    <dgm:pt modelId="{2DE014EA-778D-448C-AAEA-BC8EC4D9A45F}" type="pres">
      <dgm:prSet presAssocID="{1C68698A-E97F-47CF-85E5-B1CC095E4247}"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Bar graph with upward trend"/>
        </a:ext>
      </dgm:extLst>
    </dgm:pt>
    <dgm:pt modelId="{9E751D67-144D-405B-B640-F9E939862089}" type="pres">
      <dgm:prSet presAssocID="{1C68698A-E97F-47CF-85E5-B1CC095E4247}" presName="text" presStyleLbl="node1" presStyleIdx="2" presStyleCnt="3">
        <dgm:presLayoutVars>
          <dgm:bulletEnabled val="1"/>
        </dgm:presLayoutVars>
      </dgm:prSet>
      <dgm:spPr/>
    </dgm:pt>
  </dgm:ptLst>
  <dgm:cxnLst>
    <dgm:cxn modelId="{AE2DFA01-12CF-46F3-927C-E3475A19C761}" type="presOf" srcId="{2423BDF9-B599-47D9-AA5F-8E46BE2D6149}" destId="{003C89B1-A096-4466-BAD6-0FD6E09D09AA}" srcOrd="0" destOrd="3" presId="urn:microsoft.com/office/officeart/2005/8/layout/vList4"/>
    <dgm:cxn modelId="{2774DC06-1378-4283-9D4A-EE3316C8C76D}" type="presOf" srcId="{24CEEFAE-506D-4CB3-88FD-C37957A54317}" destId="{C25AC6D4-B84F-4AA4-BA06-14E88A5E2562}" srcOrd="0" destOrd="1" presId="urn:microsoft.com/office/officeart/2005/8/layout/vList4"/>
    <dgm:cxn modelId="{944C0107-3074-442B-9DA3-DA09AB1F7F7F}" type="presOf" srcId="{CACF8877-7FBD-4CD6-B9DD-4D817BD24CA0}" destId="{003C89B1-A096-4466-BAD6-0FD6E09D09AA}" srcOrd="0" destOrd="1" presId="urn:microsoft.com/office/officeart/2005/8/layout/vList4"/>
    <dgm:cxn modelId="{02462311-D90A-4CF9-B539-A37569B6C4A4}" srcId="{09C62B63-74EB-495F-A90F-77E7A556A9CA}" destId="{C0E0C3EE-D6AE-4093-A419-179CE5078417}" srcOrd="1" destOrd="0" parTransId="{0B86F735-D480-4CFD-A4E3-DF9876A67BF2}" sibTransId="{3D6A32B2-961A-448C-9A91-5B257C901292}"/>
    <dgm:cxn modelId="{4A39752D-4594-4C2D-8F64-25F1FDC9793A}" type="presOf" srcId="{CACF8877-7FBD-4CD6-B9DD-4D817BD24CA0}" destId="{C904702E-36F5-4B99-8B32-967F50933731}" srcOrd="1" destOrd="1" presId="urn:microsoft.com/office/officeart/2005/8/layout/vList4"/>
    <dgm:cxn modelId="{AA84332F-D83F-4AF9-B18C-ABCED000A713}" type="presOf" srcId="{EDBD021F-8A46-4134-9095-9550AB0119AA}" destId="{9E751D67-144D-405B-B640-F9E939862089}" srcOrd="1" destOrd="1" presId="urn:microsoft.com/office/officeart/2005/8/layout/vList4"/>
    <dgm:cxn modelId="{62E2995E-FE62-4E88-953F-540E2BE1A378}" srcId="{1C68698A-E97F-47CF-85E5-B1CC095E4247}" destId="{1898634D-5AA3-4284-94D4-98FD4C0AFE8A}" srcOrd="1" destOrd="0" parTransId="{11990FFD-621D-49F5-AA2E-C5CB2CDA15AC}" sibTransId="{A6CFD04A-6D5F-40FE-9A53-4B074B6DC6B3}"/>
    <dgm:cxn modelId="{7B9ED064-468A-45A3-AE55-0DF70372C73F}" type="presOf" srcId="{357ADEFD-7816-4C1B-8D82-5B6DA891C866}" destId="{003C89B1-A096-4466-BAD6-0FD6E09D09AA}" srcOrd="0" destOrd="2" presId="urn:microsoft.com/office/officeart/2005/8/layout/vList4"/>
    <dgm:cxn modelId="{CB7D6166-7D1E-45EB-B505-2F90A4D3E659}" type="presOf" srcId="{1C68698A-E97F-47CF-85E5-B1CC095E4247}" destId="{143907BF-2C7D-48FD-A771-EE32358DBB74}" srcOrd="0" destOrd="0" presId="urn:microsoft.com/office/officeart/2005/8/layout/vList4"/>
    <dgm:cxn modelId="{1C21A04A-5FBD-4CA3-88BC-859C07AC7DCF}" type="presOf" srcId="{357ADEFD-7816-4C1B-8D82-5B6DA891C866}" destId="{C904702E-36F5-4B99-8B32-967F50933731}" srcOrd="1" destOrd="2" presId="urn:microsoft.com/office/officeart/2005/8/layout/vList4"/>
    <dgm:cxn modelId="{8024D74A-2177-4EEB-B5CB-DEC5F4ECE6FE}" srcId="{72577570-E8BB-4A3A-8B2E-2FE0E7BF1FFB}" destId="{357ADEFD-7816-4C1B-8D82-5B6DA891C866}" srcOrd="1" destOrd="0" parTransId="{03CA68C9-6066-49A2-9F4F-5379B3938111}" sibTransId="{FC40B690-3667-4311-8350-C6C292CB5BBA}"/>
    <dgm:cxn modelId="{206CA74C-370D-4721-8CA3-D04AFD8CAF16}" type="presOf" srcId="{72577570-E8BB-4A3A-8B2E-2FE0E7BF1FFB}" destId="{003C89B1-A096-4466-BAD6-0FD6E09D09AA}" srcOrd="0" destOrd="0" presId="urn:microsoft.com/office/officeart/2005/8/layout/vList4"/>
    <dgm:cxn modelId="{D6EAD54F-DF46-4CE6-9B6C-84FA6F120C17}" srcId="{1C68698A-E97F-47CF-85E5-B1CC095E4247}" destId="{D5824F09-F544-4992-A126-DF7FDA2F61E3}" srcOrd="2" destOrd="0" parTransId="{C564D642-4BBA-4834-B018-778EB5303117}" sibTransId="{D596327C-E67C-4EF6-8D50-6DFF7E1557B4}"/>
    <dgm:cxn modelId="{6CD75F55-9A0E-4851-944B-90F2A2B28441}" type="presOf" srcId="{7A1AAC3C-FAA4-4846-BB89-3152E702F6D6}" destId="{ADA36E37-B32F-4D06-8484-7DE45E232E66}" srcOrd="1" destOrd="3" presId="urn:microsoft.com/office/officeart/2005/8/layout/vList4"/>
    <dgm:cxn modelId="{0CA3E558-BBA7-432A-864E-A3221B9A8D69}" type="presOf" srcId="{C0E0C3EE-D6AE-4093-A419-179CE5078417}" destId="{C25AC6D4-B84F-4AA4-BA06-14E88A5E2562}" srcOrd="0" destOrd="0" presId="urn:microsoft.com/office/officeart/2005/8/layout/vList4"/>
    <dgm:cxn modelId="{2923A980-6BD7-410D-8A58-AAF8CE79C766}" type="presOf" srcId="{09C62B63-74EB-495F-A90F-77E7A556A9CA}" destId="{988C15C7-5F2A-411F-9BDD-CD0E26FCFA84}" srcOrd="0" destOrd="0" presId="urn:microsoft.com/office/officeart/2005/8/layout/vList4"/>
    <dgm:cxn modelId="{DB94A782-EC11-4433-91CF-712867DFAAF2}" srcId="{C0E0C3EE-D6AE-4093-A419-179CE5078417}" destId="{24CEEFAE-506D-4CB3-88FD-C37957A54317}" srcOrd="0" destOrd="0" parTransId="{64FD2D51-EEBD-40CD-8DAE-540F60096D84}" sibTransId="{83B4DEBF-2C39-458A-A0ED-35B7F4AFAE51}"/>
    <dgm:cxn modelId="{93600C83-5226-4DD7-9D6D-324A2D37CEF0}" srcId="{1C68698A-E97F-47CF-85E5-B1CC095E4247}" destId="{EDBD021F-8A46-4134-9095-9550AB0119AA}" srcOrd="0" destOrd="0" parTransId="{FE80BE1A-C50B-48FF-A53E-D9AFD80DB54E}" sibTransId="{E17EB810-D2B5-43E0-B1E5-9393DBB6CA06}"/>
    <dgm:cxn modelId="{50639D8A-EA19-4108-B820-0A5001F8A67E}" type="presOf" srcId="{1C68698A-E97F-47CF-85E5-B1CC095E4247}" destId="{9E751D67-144D-405B-B640-F9E939862089}" srcOrd="1" destOrd="0" presId="urn:microsoft.com/office/officeart/2005/8/layout/vList4"/>
    <dgm:cxn modelId="{92443D9A-E42C-4CDA-A6D5-2C18838856E5}" type="presOf" srcId="{1898634D-5AA3-4284-94D4-98FD4C0AFE8A}" destId="{9E751D67-144D-405B-B640-F9E939862089}" srcOrd="1" destOrd="2" presId="urn:microsoft.com/office/officeart/2005/8/layout/vList4"/>
    <dgm:cxn modelId="{EE3D769B-97BB-404A-9A4B-C15CF561EED7}" srcId="{C0E0C3EE-D6AE-4093-A419-179CE5078417}" destId="{7A1AAC3C-FAA4-4846-BB89-3152E702F6D6}" srcOrd="2" destOrd="0" parTransId="{CB6259AB-AA95-48F4-878F-24DAD26615BC}" sibTransId="{1EA01EE3-F4F4-4F01-87EF-1FF941E1AA9A}"/>
    <dgm:cxn modelId="{AA6C58AC-4DFA-4D10-8240-A0B9DF1FC7CA}" type="presOf" srcId="{2423BDF9-B599-47D9-AA5F-8E46BE2D6149}" destId="{C904702E-36F5-4B99-8B32-967F50933731}" srcOrd="1" destOrd="3" presId="urn:microsoft.com/office/officeart/2005/8/layout/vList4"/>
    <dgm:cxn modelId="{27A1F1B1-B9A1-4129-A0D2-C1BA2DE8D50F}" type="presOf" srcId="{1898634D-5AA3-4284-94D4-98FD4C0AFE8A}" destId="{143907BF-2C7D-48FD-A771-EE32358DBB74}" srcOrd="0" destOrd="2" presId="urn:microsoft.com/office/officeart/2005/8/layout/vList4"/>
    <dgm:cxn modelId="{3ED6E4BC-3D1D-4E02-B787-4A83156FC474}" type="presOf" srcId="{24CEEFAE-506D-4CB3-88FD-C37957A54317}" destId="{ADA36E37-B32F-4D06-8484-7DE45E232E66}" srcOrd="1" destOrd="1" presId="urn:microsoft.com/office/officeart/2005/8/layout/vList4"/>
    <dgm:cxn modelId="{0EB2F3BD-338B-493E-BE20-BAB38AF7707E}" srcId="{72577570-E8BB-4A3A-8B2E-2FE0E7BF1FFB}" destId="{2423BDF9-B599-47D9-AA5F-8E46BE2D6149}" srcOrd="2" destOrd="0" parTransId="{3BFD4056-32B9-4C6A-94E8-DC664257CB7D}" sibTransId="{2B7BAC0D-4884-4A9B-A641-5E386EA2BE0E}"/>
    <dgm:cxn modelId="{4AF62BC6-0ADA-4CB2-A897-D0CEA7E8BF80}" srcId="{09C62B63-74EB-495F-A90F-77E7A556A9CA}" destId="{72577570-E8BB-4A3A-8B2E-2FE0E7BF1FFB}" srcOrd="0" destOrd="0" parTransId="{06E25290-873C-484F-B8F9-027E3A1A93F6}" sibTransId="{8AB89742-3B3D-440C-820E-A272BF6E3D33}"/>
    <dgm:cxn modelId="{4CBC89CB-E639-4F69-8EBD-12D5CD68E01B}" type="presOf" srcId="{C0E0C3EE-D6AE-4093-A419-179CE5078417}" destId="{ADA36E37-B32F-4D06-8484-7DE45E232E66}" srcOrd="1" destOrd="0" presId="urn:microsoft.com/office/officeart/2005/8/layout/vList4"/>
    <dgm:cxn modelId="{D5A911D8-7F14-46D8-99D9-CBA0FE9EFC41}" type="presOf" srcId="{D5824F09-F544-4992-A126-DF7FDA2F61E3}" destId="{143907BF-2C7D-48FD-A771-EE32358DBB74}" srcOrd="0" destOrd="3" presId="urn:microsoft.com/office/officeart/2005/8/layout/vList4"/>
    <dgm:cxn modelId="{A95BE9DC-C2CD-44AB-BE6B-44D308371D7D}" type="presOf" srcId="{D5824F09-F544-4992-A126-DF7FDA2F61E3}" destId="{9E751D67-144D-405B-B640-F9E939862089}" srcOrd="1" destOrd="3" presId="urn:microsoft.com/office/officeart/2005/8/layout/vList4"/>
    <dgm:cxn modelId="{C8BEDCDE-28BC-4625-8147-05C794244FFD}" type="presOf" srcId="{3697E27D-13B3-4558-90E5-2DAD3C871576}" destId="{ADA36E37-B32F-4D06-8484-7DE45E232E66}" srcOrd="1" destOrd="2" presId="urn:microsoft.com/office/officeart/2005/8/layout/vList4"/>
    <dgm:cxn modelId="{3647DFDF-B6CA-4C88-A190-7D00FC4488D3}" type="presOf" srcId="{EDBD021F-8A46-4134-9095-9550AB0119AA}" destId="{143907BF-2C7D-48FD-A771-EE32358DBB74}" srcOrd="0" destOrd="1" presId="urn:microsoft.com/office/officeart/2005/8/layout/vList4"/>
    <dgm:cxn modelId="{3B9B7AE2-1D35-44B5-A83E-38F280C7FA01}" type="presOf" srcId="{3697E27D-13B3-4558-90E5-2DAD3C871576}" destId="{C25AC6D4-B84F-4AA4-BA06-14E88A5E2562}" srcOrd="0" destOrd="2" presId="urn:microsoft.com/office/officeart/2005/8/layout/vList4"/>
    <dgm:cxn modelId="{4F3F49E5-F89A-4C12-829E-1341485978CB}" srcId="{09C62B63-74EB-495F-A90F-77E7A556A9CA}" destId="{1C68698A-E97F-47CF-85E5-B1CC095E4247}" srcOrd="2" destOrd="0" parTransId="{3254BD57-3163-4FF4-928C-D5918F596CDB}" sibTransId="{2F80A28B-6645-4233-8AAE-25D47699E9E4}"/>
    <dgm:cxn modelId="{D46ECEE7-4793-428C-A4E1-E285F7EB4A32}" srcId="{C0E0C3EE-D6AE-4093-A419-179CE5078417}" destId="{3697E27D-13B3-4558-90E5-2DAD3C871576}" srcOrd="1" destOrd="0" parTransId="{D0515BCB-2761-4DDB-AF6B-DCEB2739DEC6}" sibTransId="{45D1E27C-6E80-4B1B-87D8-ED89AC7DD9A7}"/>
    <dgm:cxn modelId="{68A8E6E8-D487-4DBD-95BA-260948FA5303}" srcId="{72577570-E8BB-4A3A-8B2E-2FE0E7BF1FFB}" destId="{CACF8877-7FBD-4CD6-B9DD-4D817BD24CA0}" srcOrd="0" destOrd="0" parTransId="{34CEF6D2-7A28-435A-960C-1D72E0425A7C}" sibTransId="{438A505A-C51B-4187-B0A7-D7A5480AF557}"/>
    <dgm:cxn modelId="{F65DA4F7-3D40-4F53-9A7D-DA3BC08EF295}" type="presOf" srcId="{72577570-E8BB-4A3A-8B2E-2FE0E7BF1FFB}" destId="{C904702E-36F5-4B99-8B32-967F50933731}" srcOrd="1" destOrd="0" presId="urn:microsoft.com/office/officeart/2005/8/layout/vList4"/>
    <dgm:cxn modelId="{E2792EF9-AE28-45CA-8566-EB9B8D3EA84F}" type="presOf" srcId="{7A1AAC3C-FAA4-4846-BB89-3152E702F6D6}" destId="{C25AC6D4-B84F-4AA4-BA06-14E88A5E2562}" srcOrd="0" destOrd="3" presId="urn:microsoft.com/office/officeart/2005/8/layout/vList4"/>
    <dgm:cxn modelId="{39129370-8C0C-4354-9ABA-83D715C05C71}" type="presParOf" srcId="{988C15C7-5F2A-411F-9BDD-CD0E26FCFA84}" destId="{65D3C63A-02CD-44CE-A6D3-9CC737ABB2D8}" srcOrd="0" destOrd="0" presId="urn:microsoft.com/office/officeart/2005/8/layout/vList4"/>
    <dgm:cxn modelId="{0D6AFDDC-8EC6-47DE-826C-5C3396A04A36}" type="presParOf" srcId="{65D3C63A-02CD-44CE-A6D3-9CC737ABB2D8}" destId="{003C89B1-A096-4466-BAD6-0FD6E09D09AA}" srcOrd="0" destOrd="0" presId="urn:microsoft.com/office/officeart/2005/8/layout/vList4"/>
    <dgm:cxn modelId="{AD6B3739-9B8E-48FB-8918-611CC5A8F908}" type="presParOf" srcId="{65D3C63A-02CD-44CE-A6D3-9CC737ABB2D8}" destId="{76E496CE-90B6-4656-8031-FC6CAAED6453}" srcOrd="1" destOrd="0" presId="urn:microsoft.com/office/officeart/2005/8/layout/vList4"/>
    <dgm:cxn modelId="{F4BE7EC4-0D4D-4F14-8E03-CA106B041210}" type="presParOf" srcId="{65D3C63A-02CD-44CE-A6D3-9CC737ABB2D8}" destId="{C904702E-36F5-4B99-8B32-967F50933731}" srcOrd="2" destOrd="0" presId="urn:microsoft.com/office/officeart/2005/8/layout/vList4"/>
    <dgm:cxn modelId="{7DF1A8FB-BEDA-4DF3-B22E-01D58716C455}" type="presParOf" srcId="{988C15C7-5F2A-411F-9BDD-CD0E26FCFA84}" destId="{F3B33FBE-E379-4374-BB82-85FB4AC6FF1A}" srcOrd="1" destOrd="0" presId="urn:microsoft.com/office/officeart/2005/8/layout/vList4"/>
    <dgm:cxn modelId="{AFA163DF-435D-4D29-90A8-A30DBE02B901}" type="presParOf" srcId="{988C15C7-5F2A-411F-9BDD-CD0E26FCFA84}" destId="{AF984655-1EB8-4900-B2C7-C41E8735EDD0}" srcOrd="2" destOrd="0" presId="urn:microsoft.com/office/officeart/2005/8/layout/vList4"/>
    <dgm:cxn modelId="{44FA400A-231D-429E-B95E-8C892D80904C}" type="presParOf" srcId="{AF984655-1EB8-4900-B2C7-C41E8735EDD0}" destId="{C25AC6D4-B84F-4AA4-BA06-14E88A5E2562}" srcOrd="0" destOrd="0" presId="urn:microsoft.com/office/officeart/2005/8/layout/vList4"/>
    <dgm:cxn modelId="{F7F8B54B-7E76-4F18-A199-E19115E44538}" type="presParOf" srcId="{AF984655-1EB8-4900-B2C7-C41E8735EDD0}" destId="{DA02DC10-B20C-4CF9-B0A6-94739B018850}" srcOrd="1" destOrd="0" presId="urn:microsoft.com/office/officeart/2005/8/layout/vList4"/>
    <dgm:cxn modelId="{C63D8477-3962-4C87-A49B-5821495D5FE4}" type="presParOf" srcId="{AF984655-1EB8-4900-B2C7-C41E8735EDD0}" destId="{ADA36E37-B32F-4D06-8484-7DE45E232E66}" srcOrd="2" destOrd="0" presId="urn:microsoft.com/office/officeart/2005/8/layout/vList4"/>
    <dgm:cxn modelId="{F8FD1D43-B21C-4DD9-A552-730DB448C6EE}" type="presParOf" srcId="{988C15C7-5F2A-411F-9BDD-CD0E26FCFA84}" destId="{6C86213F-B798-4033-B32D-555F6153A810}" srcOrd="3" destOrd="0" presId="urn:microsoft.com/office/officeart/2005/8/layout/vList4"/>
    <dgm:cxn modelId="{CC7005C1-0974-4AE8-8AFC-3FEE7D1D45F5}" type="presParOf" srcId="{988C15C7-5F2A-411F-9BDD-CD0E26FCFA84}" destId="{5023DB5C-7641-4D4B-9E01-EEF733CDA862}" srcOrd="4" destOrd="0" presId="urn:microsoft.com/office/officeart/2005/8/layout/vList4"/>
    <dgm:cxn modelId="{E0814A27-1214-4F87-90E4-9221A6CD5F3A}" type="presParOf" srcId="{5023DB5C-7641-4D4B-9E01-EEF733CDA862}" destId="{143907BF-2C7D-48FD-A771-EE32358DBB74}" srcOrd="0" destOrd="0" presId="urn:microsoft.com/office/officeart/2005/8/layout/vList4"/>
    <dgm:cxn modelId="{FCA45E38-194E-48C7-A371-F409C1972878}" type="presParOf" srcId="{5023DB5C-7641-4D4B-9E01-EEF733CDA862}" destId="{2DE014EA-778D-448C-AAEA-BC8EC4D9A45F}" srcOrd="1" destOrd="0" presId="urn:microsoft.com/office/officeart/2005/8/layout/vList4"/>
    <dgm:cxn modelId="{0F134723-7164-40BA-8351-9E44B512E96C}" type="presParOf" srcId="{5023DB5C-7641-4D4B-9E01-EEF733CDA862}" destId="{9E751D67-144D-405B-B640-F9E939862089}"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34A94EE-0A2D-48BA-B702-9BBC90873E1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IN"/>
        </a:p>
      </dgm:t>
    </dgm:pt>
    <dgm:pt modelId="{684F49C9-2F8B-4D99-B17C-42577071B93C}">
      <dgm:prSet phldrT="[Text]" phldr="1"/>
      <dgm:spPr/>
      <dgm:t>
        <a:bodyPr/>
        <a:lstStyle/>
        <a:p>
          <a:endParaRPr lang="en-IN" dirty="0">
            <a:solidFill>
              <a:srgbClr val="E31E24"/>
            </a:solidFill>
          </a:endParaRPr>
        </a:p>
      </dgm:t>
    </dgm:pt>
    <dgm:pt modelId="{53E81CBE-1842-4BAA-9229-9386A6D8B432}" type="parTrans" cxnId="{88E871CF-022D-4706-8C00-A5D8C8EED30C}">
      <dgm:prSet/>
      <dgm:spPr/>
      <dgm:t>
        <a:bodyPr/>
        <a:lstStyle/>
        <a:p>
          <a:endParaRPr lang="en-IN"/>
        </a:p>
      </dgm:t>
    </dgm:pt>
    <dgm:pt modelId="{DC984D69-0E00-4996-A1BA-37F5AC5C41E2}" type="sibTrans" cxnId="{88E871CF-022D-4706-8C00-A5D8C8EED30C}">
      <dgm:prSet/>
      <dgm:spPr/>
      <dgm:t>
        <a:bodyPr/>
        <a:lstStyle/>
        <a:p>
          <a:endParaRPr lang="en-IN"/>
        </a:p>
      </dgm:t>
    </dgm:pt>
    <dgm:pt modelId="{C30B7E09-8FB3-4243-A752-B1561E060082}">
      <dgm:prSet phldrT="[Text]" phldr="1"/>
      <dgm:spPr/>
      <dgm:t>
        <a:bodyPr/>
        <a:lstStyle/>
        <a:p>
          <a:endParaRPr lang="en-IN" dirty="0">
            <a:solidFill>
              <a:srgbClr val="E31E24"/>
            </a:solidFill>
          </a:endParaRPr>
        </a:p>
      </dgm:t>
    </dgm:pt>
    <dgm:pt modelId="{9A594BB5-039F-40F7-8B7D-FD38E34D6266}" type="parTrans" cxnId="{50C4B7D3-C54B-41EF-9FFE-AA8F7DE7107E}">
      <dgm:prSet/>
      <dgm:spPr/>
      <dgm:t>
        <a:bodyPr/>
        <a:lstStyle/>
        <a:p>
          <a:endParaRPr lang="en-IN"/>
        </a:p>
      </dgm:t>
    </dgm:pt>
    <dgm:pt modelId="{D94FC38A-B9CC-41C9-A592-A35BC773030B}" type="sibTrans" cxnId="{50C4B7D3-C54B-41EF-9FFE-AA8F7DE7107E}">
      <dgm:prSet/>
      <dgm:spPr/>
      <dgm:t>
        <a:bodyPr/>
        <a:lstStyle/>
        <a:p>
          <a:endParaRPr lang="en-IN"/>
        </a:p>
      </dgm:t>
    </dgm:pt>
    <dgm:pt modelId="{2AD3E389-A69B-49FD-8E28-DC817639C1BD}">
      <dgm:prSet phldrT="[Text]"/>
      <dgm:spPr>
        <a:solidFill>
          <a:srgbClr val="E31E24"/>
        </a:solidFill>
      </dgm:spPr>
      <dgm:t>
        <a:bodyPr/>
        <a:lstStyle/>
        <a:p>
          <a:r>
            <a:rPr lang="en-US" dirty="0">
              <a:solidFill>
                <a:srgbClr val="E31E24"/>
              </a:solidFill>
            </a:rPr>
            <a:t>A</a:t>
          </a:r>
          <a:endParaRPr lang="en-IN" dirty="0">
            <a:solidFill>
              <a:srgbClr val="E31E24"/>
            </a:solidFill>
          </a:endParaRPr>
        </a:p>
      </dgm:t>
    </dgm:pt>
    <dgm:pt modelId="{5013D40C-D863-4840-A279-B7DC7B821730}" type="sibTrans" cxnId="{13219930-2035-4F6F-84B5-E5813819ACA3}">
      <dgm:prSet/>
      <dgm:spPr/>
      <dgm:t>
        <a:bodyPr/>
        <a:lstStyle/>
        <a:p>
          <a:endParaRPr lang="en-IN"/>
        </a:p>
      </dgm:t>
    </dgm:pt>
    <dgm:pt modelId="{002E4704-2F4C-4788-A957-7CDD11E01B85}" type="parTrans" cxnId="{13219930-2035-4F6F-84B5-E5813819ACA3}">
      <dgm:prSet/>
      <dgm:spPr/>
      <dgm:t>
        <a:bodyPr/>
        <a:lstStyle/>
        <a:p>
          <a:endParaRPr lang="en-IN"/>
        </a:p>
      </dgm:t>
    </dgm:pt>
    <dgm:pt modelId="{62CE3AC9-7859-45DB-A43A-86E25A8F6FFD}" type="pres">
      <dgm:prSet presAssocID="{F34A94EE-0A2D-48BA-B702-9BBC90873E1F}" presName="Name0" presStyleCnt="0">
        <dgm:presLayoutVars>
          <dgm:chMax val="7"/>
          <dgm:chPref val="7"/>
          <dgm:dir/>
          <dgm:animLvl val="lvl"/>
        </dgm:presLayoutVars>
      </dgm:prSet>
      <dgm:spPr/>
    </dgm:pt>
    <dgm:pt modelId="{9BE551E3-A479-4DE7-A2A3-0D457E6B15A8}" type="pres">
      <dgm:prSet presAssocID="{684F49C9-2F8B-4D99-B17C-42577071B93C}" presName="Accent1" presStyleCnt="0"/>
      <dgm:spPr/>
    </dgm:pt>
    <dgm:pt modelId="{EBC49617-7898-4A79-9499-934762C02570}" type="pres">
      <dgm:prSet presAssocID="{684F49C9-2F8B-4D99-B17C-42577071B93C}" presName="Accent" presStyleLbl="node1" presStyleIdx="0" presStyleCnt="3"/>
      <dgm:spPr>
        <a:solidFill>
          <a:schemeClr val="bg1">
            <a:lumMod val="95000"/>
          </a:schemeClr>
        </a:solidFill>
      </dgm:spPr>
    </dgm:pt>
    <dgm:pt modelId="{13B096F1-6831-43B9-98E4-B4CE9A85F78B}" type="pres">
      <dgm:prSet presAssocID="{684F49C9-2F8B-4D99-B17C-42577071B93C}" presName="Parent1" presStyleLbl="revTx" presStyleIdx="0" presStyleCnt="3">
        <dgm:presLayoutVars>
          <dgm:chMax val="1"/>
          <dgm:chPref val="1"/>
          <dgm:bulletEnabled val="1"/>
        </dgm:presLayoutVars>
      </dgm:prSet>
      <dgm:spPr/>
    </dgm:pt>
    <dgm:pt modelId="{61DA965D-83F4-4075-9B2B-DA5595372BC5}" type="pres">
      <dgm:prSet presAssocID="{C30B7E09-8FB3-4243-A752-B1561E060082}" presName="Accent2" presStyleCnt="0"/>
      <dgm:spPr/>
    </dgm:pt>
    <dgm:pt modelId="{7CAF6B3F-60C4-445D-A51B-F63F6137D1B3}" type="pres">
      <dgm:prSet presAssocID="{C30B7E09-8FB3-4243-A752-B1561E060082}" presName="Accent" presStyleLbl="node1" presStyleIdx="1" presStyleCnt="3"/>
      <dgm:spPr>
        <a:solidFill>
          <a:schemeClr val="bg1">
            <a:lumMod val="95000"/>
          </a:schemeClr>
        </a:solidFill>
      </dgm:spPr>
    </dgm:pt>
    <dgm:pt modelId="{8FF0F592-BB7B-43E5-B5BD-43EAAE3AD73E}" type="pres">
      <dgm:prSet presAssocID="{C30B7E09-8FB3-4243-A752-B1561E060082}" presName="Parent2" presStyleLbl="revTx" presStyleIdx="1" presStyleCnt="3">
        <dgm:presLayoutVars>
          <dgm:chMax val="1"/>
          <dgm:chPref val="1"/>
          <dgm:bulletEnabled val="1"/>
        </dgm:presLayoutVars>
      </dgm:prSet>
      <dgm:spPr/>
    </dgm:pt>
    <dgm:pt modelId="{1D7F3100-E4AD-4C37-9CC1-ABD3495CEC43}" type="pres">
      <dgm:prSet presAssocID="{2AD3E389-A69B-49FD-8E28-DC817639C1BD}" presName="Accent3" presStyleCnt="0"/>
      <dgm:spPr/>
    </dgm:pt>
    <dgm:pt modelId="{AD3EFC0D-0481-4D43-9511-E45722CCEF69}" type="pres">
      <dgm:prSet presAssocID="{2AD3E389-A69B-49FD-8E28-DC817639C1BD}" presName="Accent" presStyleLbl="node1" presStyleIdx="2" presStyleCnt="3"/>
      <dgm:spPr>
        <a:solidFill>
          <a:schemeClr val="bg1">
            <a:lumMod val="95000"/>
          </a:schemeClr>
        </a:solidFill>
      </dgm:spPr>
    </dgm:pt>
    <dgm:pt modelId="{D8974F71-BD07-4C1E-B232-0AB3D9D5F893}" type="pres">
      <dgm:prSet presAssocID="{2AD3E389-A69B-49FD-8E28-DC817639C1BD}" presName="Parent3" presStyleLbl="revTx" presStyleIdx="2" presStyleCnt="3">
        <dgm:presLayoutVars>
          <dgm:chMax val="1"/>
          <dgm:chPref val="1"/>
          <dgm:bulletEnabled val="1"/>
        </dgm:presLayoutVars>
      </dgm:prSet>
      <dgm:spPr/>
    </dgm:pt>
  </dgm:ptLst>
  <dgm:cxnLst>
    <dgm:cxn modelId="{13219930-2035-4F6F-84B5-E5813819ACA3}" srcId="{F34A94EE-0A2D-48BA-B702-9BBC90873E1F}" destId="{2AD3E389-A69B-49FD-8E28-DC817639C1BD}" srcOrd="2" destOrd="0" parTransId="{002E4704-2F4C-4788-A957-7CDD11E01B85}" sibTransId="{5013D40C-D863-4840-A279-B7DC7B821730}"/>
    <dgm:cxn modelId="{72766692-6589-48E4-8619-08CB79FBD7C9}" type="presOf" srcId="{2AD3E389-A69B-49FD-8E28-DC817639C1BD}" destId="{D8974F71-BD07-4C1E-B232-0AB3D9D5F893}" srcOrd="0" destOrd="0" presId="urn:microsoft.com/office/officeart/2009/layout/CircleArrowProcess"/>
    <dgm:cxn modelId="{4479AC99-14EF-42C5-9B84-A67E49B84857}" type="presOf" srcId="{C30B7E09-8FB3-4243-A752-B1561E060082}" destId="{8FF0F592-BB7B-43E5-B5BD-43EAAE3AD73E}" srcOrd="0" destOrd="0" presId="urn:microsoft.com/office/officeart/2009/layout/CircleArrowProcess"/>
    <dgm:cxn modelId="{77174CB6-AC6A-4A30-9199-58337C6AB812}" type="presOf" srcId="{684F49C9-2F8B-4D99-B17C-42577071B93C}" destId="{13B096F1-6831-43B9-98E4-B4CE9A85F78B}" srcOrd="0" destOrd="0" presId="urn:microsoft.com/office/officeart/2009/layout/CircleArrowProcess"/>
    <dgm:cxn modelId="{88E871CF-022D-4706-8C00-A5D8C8EED30C}" srcId="{F34A94EE-0A2D-48BA-B702-9BBC90873E1F}" destId="{684F49C9-2F8B-4D99-B17C-42577071B93C}" srcOrd="0" destOrd="0" parTransId="{53E81CBE-1842-4BAA-9229-9386A6D8B432}" sibTransId="{DC984D69-0E00-4996-A1BA-37F5AC5C41E2}"/>
    <dgm:cxn modelId="{9EC7B6CF-7902-4BEA-BB5B-936E296CB282}" type="presOf" srcId="{F34A94EE-0A2D-48BA-B702-9BBC90873E1F}" destId="{62CE3AC9-7859-45DB-A43A-86E25A8F6FFD}" srcOrd="0" destOrd="0" presId="urn:microsoft.com/office/officeart/2009/layout/CircleArrowProcess"/>
    <dgm:cxn modelId="{50C4B7D3-C54B-41EF-9FFE-AA8F7DE7107E}" srcId="{F34A94EE-0A2D-48BA-B702-9BBC90873E1F}" destId="{C30B7E09-8FB3-4243-A752-B1561E060082}" srcOrd="1" destOrd="0" parTransId="{9A594BB5-039F-40F7-8B7D-FD38E34D6266}" sibTransId="{D94FC38A-B9CC-41C9-A592-A35BC773030B}"/>
    <dgm:cxn modelId="{7BF54A3D-FF20-4D93-83BB-0E409D446997}" type="presParOf" srcId="{62CE3AC9-7859-45DB-A43A-86E25A8F6FFD}" destId="{9BE551E3-A479-4DE7-A2A3-0D457E6B15A8}" srcOrd="0" destOrd="0" presId="urn:microsoft.com/office/officeart/2009/layout/CircleArrowProcess"/>
    <dgm:cxn modelId="{25C9F3D7-0121-45BD-807C-F5A94739AB0A}" type="presParOf" srcId="{9BE551E3-A479-4DE7-A2A3-0D457E6B15A8}" destId="{EBC49617-7898-4A79-9499-934762C02570}" srcOrd="0" destOrd="0" presId="urn:microsoft.com/office/officeart/2009/layout/CircleArrowProcess"/>
    <dgm:cxn modelId="{627B3BBC-7992-4931-96D9-09A590CF02E8}" type="presParOf" srcId="{62CE3AC9-7859-45DB-A43A-86E25A8F6FFD}" destId="{13B096F1-6831-43B9-98E4-B4CE9A85F78B}" srcOrd="1" destOrd="0" presId="urn:microsoft.com/office/officeart/2009/layout/CircleArrowProcess"/>
    <dgm:cxn modelId="{1353AE2D-4353-40E2-929A-C3F513D8EF9C}" type="presParOf" srcId="{62CE3AC9-7859-45DB-A43A-86E25A8F6FFD}" destId="{61DA965D-83F4-4075-9B2B-DA5595372BC5}" srcOrd="2" destOrd="0" presId="urn:microsoft.com/office/officeart/2009/layout/CircleArrowProcess"/>
    <dgm:cxn modelId="{7C602063-A613-413A-96EE-3F181F14D64C}" type="presParOf" srcId="{61DA965D-83F4-4075-9B2B-DA5595372BC5}" destId="{7CAF6B3F-60C4-445D-A51B-F63F6137D1B3}" srcOrd="0" destOrd="0" presId="urn:microsoft.com/office/officeart/2009/layout/CircleArrowProcess"/>
    <dgm:cxn modelId="{6E2CA465-BE16-4FC7-B76D-3EC183C64694}" type="presParOf" srcId="{62CE3AC9-7859-45DB-A43A-86E25A8F6FFD}" destId="{8FF0F592-BB7B-43E5-B5BD-43EAAE3AD73E}" srcOrd="3" destOrd="0" presId="urn:microsoft.com/office/officeart/2009/layout/CircleArrowProcess"/>
    <dgm:cxn modelId="{5D3D992E-F93D-4F78-B0DC-F5B1EF06BDB5}" type="presParOf" srcId="{62CE3AC9-7859-45DB-A43A-86E25A8F6FFD}" destId="{1D7F3100-E4AD-4C37-9CC1-ABD3495CEC43}" srcOrd="4" destOrd="0" presId="urn:microsoft.com/office/officeart/2009/layout/CircleArrowProcess"/>
    <dgm:cxn modelId="{0AB06502-89C7-4D14-926F-C2FE79778DC1}" type="presParOf" srcId="{1D7F3100-E4AD-4C37-9CC1-ABD3495CEC43}" destId="{AD3EFC0D-0481-4D43-9511-E45722CCEF69}" srcOrd="0" destOrd="0" presId="urn:microsoft.com/office/officeart/2009/layout/CircleArrowProcess"/>
    <dgm:cxn modelId="{54D521E8-0227-4DAC-9E58-0694CF1A3443}" type="presParOf" srcId="{62CE3AC9-7859-45DB-A43A-86E25A8F6FFD}" destId="{D8974F71-BD07-4C1E-B232-0AB3D9D5F89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C62B63-74EB-495F-A90F-77E7A556A9CA}" type="doc">
      <dgm:prSet loTypeId="urn:microsoft.com/office/officeart/2005/8/layout/vList4" loCatId="list" qsTypeId="urn:microsoft.com/office/officeart/2005/8/quickstyle/simple4" qsCatId="simple" csTypeId="urn:microsoft.com/office/officeart/2005/8/colors/accent2_2" csCatId="accent2" phldr="1"/>
      <dgm:spPr/>
      <dgm:t>
        <a:bodyPr/>
        <a:lstStyle/>
        <a:p>
          <a:endParaRPr lang="en-IN"/>
        </a:p>
      </dgm:t>
    </dgm:pt>
    <dgm:pt modelId="{72577570-E8BB-4A3A-8B2E-2FE0E7BF1FFB}">
      <dgm:prSet phldrT="[Text]" custT="1"/>
      <dgm:spPr>
        <a:solidFill>
          <a:srgbClr val="E31E24"/>
        </a:solidFill>
      </dgm:spPr>
      <dgm:t>
        <a:bodyPr anchor="ctr"/>
        <a:lstStyle/>
        <a:p>
          <a:r>
            <a:rPr lang="en-IN" sz="1400" b="1" i="1" dirty="0">
              <a:latin typeface="Roboto" panose="02000000000000000000" pitchFamily="2" charset="0"/>
              <a:ea typeface="Roboto" panose="02000000000000000000" pitchFamily="2" charset="0"/>
              <a:cs typeface="Roboto" panose="02000000000000000000" pitchFamily="2" charset="0"/>
            </a:rPr>
            <a:t>Tax Issues</a:t>
          </a:r>
          <a:endParaRPr lang="en-IN" sz="1400" dirty="0">
            <a:latin typeface="Roboto" panose="02000000000000000000" pitchFamily="2" charset="0"/>
            <a:ea typeface="Roboto" panose="02000000000000000000" pitchFamily="2" charset="0"/>
            <a:cs typeface="Roboto" panose="02000000000000000000" pitchFamily="2" charset="0"/>
          </a:endParaRPr>
        </a:p>
      </dgm:t>
    </dgm:pt>
    <dgm:pt modelId="{06E25290-873C-484F-B8F9-027E3A1A93F6}" type="parTrans" cxnId="{4AF62BC6-0ADA-4CB2-A897-D0CEA7E8BF80}">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8AB89742-3B3D-440C-820E-A272BF6E3D33}" type="sibTrans" cxnId="{4AF62BC6-0ADA-4CB2-A897-D0CEA7E8BF80}">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CACF8877-7FBD-4CD6-B9DD-4D817BD24CA0}">
      <dgm:prSet phldrT="[Text]"/>
      <dgm:spPr>
        <a:solidFill>
          <a:srgbClr val="E31E24"/>
        </a:solidFill>
      </dgm:spPr>
      <dgm:t>
        <a:bodyPr anchor="ctr"/>
        <a:lstStyle/>
        <a:p>
          <a:pPr>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Compliance with prescribed conditions for tax neutrality</a:t>
          </a:r>
          <a:endParaRPr lang="en-IN" sz="1000" dirty="0">
            <a:latin typeface="Roboto" panose="02000000000000000000" pitchFamily="2" charset="0"/>
            <a:ea typeface="Roboto" panose="02000000000000000000" pitchFamily="2" charset="0"/>
            <a:cs typeface="Roboto" panose="02000000000000000000" pitchFamily="2" charset="0"/>
          </a:endParaRPr>
        </a:p>
      </dgm:t>
    </dgm:pt>
    <dgm:pt modelId="{34CEF6D2-7A28-435A-960C-1D72E0425A7C}" type="parTrans" cxnId="{68A8E6E8-D487-4DBD-95BA-260948FA5303}">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438A505A-C51B-4187-B0A7-D7A5480AF557}" type="sibTrans" cxnId="{68A8E6E8-D487-4DBD-95BA-260948FA5303}">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C0E0C3EE-D6AE-4093-A419-179CE5078417}">
      <dgm:prSet phldrT="[Text]" custT="1"/>
      <dgm:spPr>
        <a:solidFill>
          <a:srgbClr val="7F7F7F"/>
        </a:solidFill>
      </dgm:spPr>
      <dgm:t>
        <a:bodyPr anchor="ctr"/>
        <a:lstStyle/>
        <a:p>
          <a:r>
            <a:rPr lang="en-IN" sz="1400" b="1" i="1" dirty="0">
              <a:latin typeface="Roboto" panose="02000000000000000000" pitchFamily="2" charset="0"/>
              <a:ea typeface="Roboto" panose="02000000000000000000" pitchFamily="2" charset="0"/>
              <a:cs typeface="Roboto" panose="02000000000000000000" pitchFamily="2" charset="0"/>
            </a:rPr>
            <a:t>Integration Management</a:t>
          </a:r>
          <a:endParaRPr lang="en-IN" sz="1400" dirty="0">
            <a:latin typeface="Roboto" panose="02000000000000000000" pitchFamily="2" charset="0"/>
            <a:ea typeface="Roboto" panose="02000000000000000000" pitchFamily="2" charset="0"/>
            <a:cs typeface="Roboto" panose="02000000000000000000" pitchFamily="2" charset="0"/>
          </a:endParaRPr>
        </a:p>
      </dgm:t>
    </dgm:pt>
    <dgm:pt modelId="{0B86F735-D480-4CFD-A4E3-DF9876A67BF2}" type="parTrans" cxnId="{02462311-D90A-4CF9-B539-A37569B6C4A4}">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3D6A32B2-961A-448C-9A91-5B257C901292}" type="sibTrans" cxnId="{02462311-D90A-4CF9-B539-A37569B6C4A4}">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24CEEFAE-506D-4CB3-88FD-C37957A54317}">
      <dgm:prSet phldrT="[Text]"/>
      <dgm:spPr>
        <a:solidFill>
          <a:srgbClr val="7F7F7F"/>
        </a:solidFill>
      </dgm:spPr>
      <dgm:t>
        <a:bodyPr anchor="ctr"/>
        <a:lstStyle/>
        <a:p>
          <a:pPr>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Transfer of licenses and people </a:t>
          </a:r>
          <a:endParaRPr lang="en-IN" sz="1000" dirty="0">
            <a:latin typeface="Roboto" panose="02000000000000000000" pitchFamily="2" charset="0"/>
            <a:ea typeface="Roboto" panose="02000000000000000000" pitchFamily="2" charset="0"/>
            <a:cs typeface="Roboto" panose="02000000000000000000" pitchFamily="2" charset="0"/>
          </a:endParaRPr>
        </a:p>
      </dgm:t>
    </dgm:pt>
    <dgm:pt modelId="{64FD2D51-EEBD-40CD-8DAE-540F60096D84}" type="parTrans" cxnId="{DB94A782-EC11-4433-91CF-712867DFAAF2}">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83B4DEBF-2C39-458A-A0ED-35B7F4AFAE51}" type="sibTrans" cxnId="{DB94A782-EC11-4433-91CF-712867DFAAF2}">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1C68698A-E97F-47CF-85E5-B1CC095E4247}">
      <dgm:prSet phldrT="[Text]" custT="1"/>
      <dgm:spPr>
        <a:solidFill>
          <a:srgbClr val="E31E24"/>
        </a:solidFill>
      </dgm:spPr>
      <dgm:t>
        <a:bodyPr anchor="ctr"/>
        <a:lstStyle/>
        <a:p>
          <a:r>
            <a:rPr lang="en-IN" sz="1400" b="1" i="1" dirty="0">
              <a:latin typeface="Roboto" panose="02000000000000000000" pitchFamily="2" charset="0"/>
              <a:ea typeface="Roboto" panose="02000000000000000000" pitchFamily="2" charset="0"/>
              <a:cs typeface="Roboto" panose="02000000000000000000" pitchFamily="2" charset="0"/>
            </a:rPr>
            <a:t>Valuation Considerations</a:t>
          </a:r>
          <a:endParaRPr lang="en-IN" sz="1400" dirty="0">
            <a:latin typeface="Roboto" panose="02000000000000000000" pitchFamily="2" charset="0"/>
            <a:ea typeface="Roboto" panose="02000000000000000000" pitchFamily="2" charset="0"/>
            <a:cs typeface="Roboto" panose="02000000000000000000" pitchFamily="2" charset="0"/>
          </a:endParaRPr>
        </a:p>
      </dgm:t>
    </dgm:pt>
    <dgm:pt modelId="{3254BD57-3163-4FF4-928C-D5918F596CDB}" type="parTrans" cxnId="{4F3F49E5-F89A-4C12-829E-1341485978CB}">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2F80A28B-6645-4233-8AAE-25D47699E9E4}" type="sibTrans" cxnId="{4F3F49E5-F89A-4C12-829E-1341485978CB}">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EDBD021F-8A46-4134-9095-9550AB0119AA}">
      <dgm:prSet phldrT="[Text]"/>
      <dgm:spPr>
        <a:solidFill>
          <a:srgbClr val="E31E24"/>
        </a:solidFill>
      </dgm:spPr>
      <dgm:t>
        <a:bodyPr anchor="ctr"/>
        <a:lstStyle/>
        <a:p>
          <a:pPr>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How to deal with valuation mismatches ?</a:t>
          </a:r>
          <a:endParaRPr lang="en-IN" sz="1000" dirty="0">
            <a:latin typeface="Roboto" panose="02000000000000000000" pitchFamily="2" charset="0"/>
            <a:ea typeface="Roboto" panose="02000000000000000000" pitchFamily="2" charset="0"/>
            <a:cs typeface="Roboto" panose="02000000000000000000" pitchFamily="2" charset="0"/>
          </a:endParaRPr>
        </a:p>
      </dgm:t>
    </dgm:pt>
    <dgm:pt modelId="{FE80BE1A-C50B-48FF-A53E-D9AFD80DB54E}" type="parTrans" cxnId="{93600C83-5226-4DD7-9D6D-324A2D37CEF0}">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E17EB810-D2B5-43E0-B1E5-9393DBB6CA06}" type="sibTrans" cxnId="{93600C83-5226-4DD7-9D6D-324A2D37CEF0}">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BB69FB54-2FC9-4D10-9365-DAB8716E05E6}">
      <dgm:prSet/>
      <dgm:spPr>
        <a:solidFill>
          <a:srgbClr val="E31E24"/>
        </a:solidFill>
      </dgm:spPr>
      <dgm:t>
        <a:bodyPr anchor="ctr"/>
        <a:lstStyle/>
        <a:p>
          <a:r>
            <a:rPr lang="en-US" sz="1000" dirty="0">
              <a:latin typeface="Roboto" panose="02000000000000000000" pitchFamily="2" charset="0"/>
              <a:ea typeface="Roboto" panose="02000000000000000000" pitchFamily="2" charset="0"/>
              <a:cs typeface="Roboto" panose="02000000000000000000" pitchFamily="2" charset="0"/>
            </a:rPr>
            <a:t>Interpretative variances of the law – Applicability of 56(2)(x) and 56(2)(</a:t>
          </a:r>
          <a:r>
            <a:rPr lang="en-US" sz="1000" dirty="0" err="1">
              <a:latin typeface="Roboto" panose="02000000000000000000" pitchFamily="2" charset="0"/>
              <a:ea typeface="Roboto" panose="02000000000000000000" pitchFamily="2" charset="0"/>
              <a:cs typeface="Roboto" panose="02000000000000000000" pitchFamily="2" charset="0"/>
            </a:rPr>
            <a:t>viib</a:t>
          </a:r>
          <a:r>
            <a:rPr lang="en-US" sz="1000" dirty="0">
              <a:latin typeface="Roboto" panose="02000000000000000000" pitchFamily="2" charset="0"/>
              <a:ea typeface="Roboto" panose="02000000000000000000" pitchFamily="2" charset="0"/>
              <a:cs typeface="Roboto" panose="02000000000000000000" pitchFamily="2" charset="0"/>
            </a:rPr>
            <a:t>)</a:t>
          </a:r>
        </a:p>
      </dgm:t>
    </dgm:pt>
    <dgm:pt modelId="{BA786992-F69B-45E4-94FE-0EFFC6619549}" type="parTrans" cxnId="{30281A3E-5E7C-4120-8B7B-7259590AC9BF}">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2F5BD232-E458-4B5F-94EB-A2E8CE61CB57}" type="sibTrans" cxnId="{30281A3E-5E7C-4120-8B7B-7259590AC9BF}">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8E5BAD6A-F720-4062-9DAB-CCB183DFD4BB}">
      <dgm:prSet/>
      <dgm:spPr>
        <a:solidFill>
          <a:srgbClr val="7F7F7F"/>
        </a:solidFill>
      </dgm:spPr>
      <dgm:t>
        <a:bodyPr anchor="ctr"/>
        <a:lstStyle/>
        <a:p>
          <a:r>
            <a:rPr lang="en-US" sz="1000" dirty="0">
              <a:latin typeface="Roboto" panose="02000000000000000000" pitchFamily="2" charset="0"/>
              <a:ea typeface="Roboto" panose="02000000000000000000" pitchFamily="2" charset="0"/>
              <a:cs typeface="Roboto" panose="02000000000000000000" pitchFamily="2" charset="0"/>
            </a:rPr>
            <a:t>Harmonization of policies, software etc. </a:t>
          </a:r>
        </a:p>
      </dgm:t>
    </dgm:pt>
    <dgm:pt modelId="{C1044693-03F0-43E8-80AD-17BAFBAE8504}" type="parTrans" cxnId="{85C999C6-7FFD-459E-984C-9D9CC27EED5B}">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C6463E74-B154-4497-8011-675EC79B20CC}" type="sibTrans" cxnId="{85C999C6-7FFD-459E-984C-9D9CC27EED5B}">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6C3C1C2E-577A-4FAC-82A7-FC26776307D3}">
      <dgm:prSet/>
      <dgm:spPr>
        <a:solidFill>
          <a:srgbClr val="7F7F7F"/>
        </a:solidFill>
      </dgm:spPr>
      <dgm:t>
        <a:bodyPr anchor="ctr"/>
        <a:lstStyle/>
        <a:p>
          <a:r>
            <a:rPr lang="en-US" sz="1000" dirty="0">
              <a:latin typeface="Roboto" panose="02000000000000000000" pitchFamily="2" charset="0"/>
              <a:ea typeface="Roboto" panose="02000000000000000000" pitchFamily="2" charset="0"/>
              <a:cs typeface="Roboto" panose="02000000000000000000" pitchFamily="2" charset="0"/>
            </a:rPr>
            <a:t>Measure for smooth transition of control  - Retaining KMP </a:t>
          </a:r>
        </a:p>
      </dgm:t>
    </dgm:pt>
    <dgm:pt modelId="{1770923E-4B84-486C-AC7B-F73BEB0D96FD}" type="parTrans" cxnId="{56D9287E-CDA6-4D0B-A00B-6177566F2C9B}">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71955E51-29CD-4AF7-A771-40127E866414}" type="sibTrans" cxnId="{56D9287E-CDA6-4D0B-A00B-6177566F2C9B}">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E4DE2B23-A213-4227-9A92-5477513A6683}">
      <dgm:prSet/>
      <dgm:spPr>
        <a:solidFill>
          <a:srgbClr val="E31E24"/>
        </a:solidFill>
      </dgm:spPr>
      <dgm:t>
        <a:bodyPr anchor="ctr"/>
        <a:lstStyle/>
        <a:p>
          <a:r>
            <a:rPr lang="en-US" sz="1000">
              <a:latin typeface="Roboto" panose="02000000000000000000" pitchFamily="2" charset="0"/>
              <a:ea typeface="Roboto" panose="02000000000000000000" pitchFamily="2" charset="0"/>
              <a:cs typeface="Roboto" panose="02000000000000000000" pitchFamily="2" charset="0"/>
            </a:rPr>
            <a:t>Transfer at Book Value vis-à-vis Fair Value – Implications </a:t>
          </a:r>
          <a:endParaRPr lang="en-US" sz="1000" dirty="0">
            <a:latin typeface="Roboto" panose="02000000000000000000" pitchFamily="2" charset="0"/>
            <a:ea typeface="Roboto" panose="02000000000000000000" pitchFamily="2" charset="0"/>
            <a:cs typeface="Roboto" panose="02000000000000000000" pitchFamily="2" charset="0"/>
          </a:endParaRPr>
        </a:p>
      </dgm:t>
    </dgm:pt>
    <dgm:pt modelId="{4072C929-FFA4-4CCF-8F60-9190900E5320}" type="parTrans" cxnId="{04C7CB79-29D9-4E88-8E66-B75B0A4E47E9}">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FD3C4FD1-8DE3-48F6-BC17-FBA2036E057D}" type="sibTrans" cxnId="{04C7CB79-29D9-4E88-8E66-B75B0A4E47E9}">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565985A3-9875-473B-B5D8-7E895958436A}">
      <dgm:prSet/>
      <dgm:spPr>
        <a:solidFill>
          <a:srgbClr val="E31E24"/>
        </a:solidFill>
      </dgm:spPr>
      <dgm:t>
        <a:bodyPr anchor="ctr"/>
        <a:lstStyle/>
        <a:p>
          <a:r>
            <a:rPr lang="en-US" sz="1000" dirty="0">
              <a:latin typeface="Roboto" panose="02000000000000000000" pitchFamily="2" charset="0"/>
              <a:ea typeface="Roboto" panose="02000000000000000000" pitchFamily="2" charset="0"/>
              <a:cs typeface="Roboto" panose="02000000000000000000" pitchFamily="2" charset="0"/>
            </a:rPr>
            <a:t>Adequacy of consideration in light of deeming tax provisions </a:t>
          </a:r>
        </a:p>
      </dgm:t>
    </dgm:pt>
    <dgm:pt modelId="{00F8E1FB-8582-4528-A80A-D89B745015C9}" type="parTrans" cxnId="{ED125C10-4B7F-495B-8018-03BFA421389E}">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CC036B01-D42E-4BBE-868F-0AE9EAC428D4}" type="sibTrans" cxnId="{ED125C10-4B7F-495B-8018-03BFA421389E}">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9568D939-3BE8-47F0-8780-34FC95871876}">
      <dgm:prSet/>
      <dgm:spPr>
        <a:solidFill>
          <a:srgbClr val="E31E24"/>
        </a:solidFill>
      </dgm:spPr>
      <dgm:t>
        <a:bodyPr anchor="ctr"/>
        <a:lstStyle/>
        <a:p>
          <a:r>
            <a:rPr lang="en-US" sz="1000" dirty="0">
              <a:latin typeface="Roboto" panose="02000000000000000000" pitchFamily="2" charset="0"/>
              <a:ea typeface="Roboto" panose="02000000000000000000" pitchFamily="2" charset="0"/>
              <a:cs typeface="Roboto" panose="02000000000000000000" pitchFamily="2" charset="0"/>
            </a:rPr>
            <a:t>Applicability of GAAR for proposed restructuring</a:t>
          </a:r>
        </a:p>
      </dgm:t>
    </dgm:pt>
    <dgm:pt modelId="{FCDCF989-9CA0-4AC9-B65F-32ECF09C379B}" type="sibTrans" cxnId="{DAD6864D-B564-415C-BE2E-D6D145187B17}">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AD75450E-0939-461F-BC93-45F285BD6FF9}" type="parTrans" cxnId="{DAD6864D-B564-415C-BE2E-D6D145187B17}">
      <dgm:prSet/>
      <dgm:spPr/>
      <dgm:t>
        <a:bodyPr/>
        <a:lstStyle/>
        <a:p>
          <a:endParaRPr lang="en-IN">
            <a:latin typeface="Roboto" panose="02000000000000000000" pitchFamily="2" charset="0"/>
            <a:ea typeface="Roboto" panose="02000000000000000000" pitchFamily="2" charset="0"/>
            <a:cs typeface="Roboto" panose="02000000000000000000" pitchFamily="2" charset="0"/>
          </a:endParaRPr>
        </a:p>
      </dgm:t>
    </dgm:pt>
    <dgm:pt modelId="{988C15C7-5F2A-411F-9BDD-CD0E26FCFA84}" type="pres">
      <dgm:prSet presAssocID="{09C62B63-74EB-495F-A90F-77E7A556A9CA}" presName="linear" presStyleCnt="0">
        <dgm:presLayoutVars>
          <dgm:dir/>
          <dgm:resizeHandles val="exact"/>
        </dgm:presLayoutVars>
      </dgm:prSet>
      <dgm:spPr/>
    </dgm:pt>
    <dgm:pt modelId="{65D3C63A-02CD-44CE-A6D3-9CC737ABB2D8}" type="pres">
      <dgm:prSet presAssocID="{72577570-E8BB-4A3A-8B2E-2FE0E7BF1FFB}" presName="comp" presStyleCnt="0"/>
      <dgm:spPr/>
    </dgm:pt>
    <dgm:pt modelId="{003C89B1-A096-4466-BAD6-0FD6E09D09AA}" type="pres">
      <dgm:prSet presAssocID="{72577570-E8BB-4A3A-8B2E-2FE0E7BF1FFB}" presName="box" presStyleLbl="node1" presStyleIdx="0" presStyleCnt="3" custLinFactNeighborX="838"/>
      <dgm:spPr/>
    </dgm:pt>
    <dgm:pt modelId="{76E496CE-90B6-4656-8031-FC6CAAED6453}" type="pres">
      <dgm:prSet presAssocID="{72577570-E8BB-4A3A-8B2E-2FE0E7BF1FFB}"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Tax"/>
        </a:ext>
      </dgm:extLst>
    </dgm:pt>
    <dgm:pt modelId="{C904702E-36F5-4B99-8B32-967F50933731}" type="pres">
      <dgm:prSet presAssocID="{72577570-E8BB-4A3A-8B2E-2FE0E7BF1FFB}" presName="text" presStyleLbl="node1" presStyleIdx="0" presStyleCnt="3">
        <dgm:presLayoutVars>
          <dgm:bulletEnabled val="1"/>
        </dgm:presLayoutVars>
      </dgm:prSet>
      <dgm:spPr/>
    </dgm:pt>
    <dgm:pt modelId="{F3B33FBE-E379-4374-BB82-85FB4AC6FF1A}" type="pres">
      <dgm:prSet presAssocID="{8AB89742-3B3D-440C-820E-A272BF6E3D33}" presName="spacer" presStyleCnt="0"/>
      <dgm:spPr/>
    </dgm:pt>
    <dgm:pt modelId="{AF984655-1EB8-4900-B2C7-C41E8735EDD0}" type="pres">
      <dgm:prSet presAssocID="{C0E0C3EE-D6AE-4093-A419-179CE5078417}" presName="comp" presStyleCnt="0"/>
      <dgm:spPr/>
    </dgm:pt>
    <dgm:pt modelId="{C25AC6D4-B84F-4AA4-BA06-14E88A5E2562}" type="pres">
      <dgm:prSet presAssocID="{C0E0C3EE-D6AE-4093-A419-179CE5078417}" presName="box" presStyleLbl="node1" presStyleIdx="1" presStyleCnt="3" custLinFactNeighborX="-334" custLinFactNeighborY="104"/>
      <dgm:spPr/>
    </dgm:pt>
    <dgm:pt modelId="{DA02DC10-B20C-4CF9-B0A6-94739B018850}" type="pres">
      <dgm:prSet presAssocID="{C0E0C3EE-D6AE-4093-A419-179CE5078417}"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Hierarchy"/>
        </a:ext>
      </dgm:extLst>
    </dgm:pt>
    <dgm:pt modelId="{ADA36E37-B32F-4D06-8484-7DE45E232E66}" type="pres">
      <dgm:prSet presAssocID="{C0E0C3EE-D6AE-4093-A419-179CE5078417}" presName="text" presStyleLbl="node1" presStyleIdx="1" presStyleCnt="3">
        <dgm:presLayoutVars>
          <dgm:bulletEnabled val="1"/>
        </dgm:presLayoutVars>
      </dgm:prSet>
      <dgm:spPr/>
    </dgm:pt>
    <dgm:pt modelId="{6C86213F-B798-4033-B32D-555F6153A810}" type="pres">
      <dgm:prSet presAssocID="{3D6A32B2-961A-448C-9A91-5B257C901292}" presName="spacer" presStyleCnt="0"/>
      <dgm:spPr/>
    </dgm:pt>
    <dgm:pt modelId="{5023DB5C-7641-4D4B-9E01-EEF733CDA862}" type="pres">
      <dgm:prSet presAssocID="{1C68698A-E97F-47CF-85E5-B1CC095E4247}" presName="comp" presStyleCnt="0"/>
      <dgm:spPr/>
    </dgm:pt>
    <dgm:pt modelId="{143907BF-2C7D-48FD-A771-EE32358DBB74}" type="pres">
      <dgm:prSet presAssocID="{1C68698A-E97F-47CF-85E5-B1CC095E4247}" presName="box" presStyleLbl="node1" presStyleIdx="2" presStyleCnt="3"/>
      <dgm:spPr/>
    </dgm:pt>
    <dgm:pt modelId="{2DE014EA-778D-448C-AAEA-BC8EC4D9A45F}" type="pres">
      <dgm:prSet presAssocID="{1C68698A-E97F-47CF-85E5-B1CC095E4247}" presName="img" presStyleLbl="fgImgPlace1" presStyleIdx="2" presStyleCnt="3" custLinFactNeighborX="-4513" custLinFactNeighborY="913"/>
      <dgm:spPr>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Mathematics"/>
        </a:ext>
      </dgm:extLst>
    </dgm:pt>
    <dgm:pt modelId="{9E751D67-144D-405B-B640-F9E939862089}" type="pres">
      <dgm:prSet presAssocID="{1C68698A-E97F-47CF-85E5-B1CC095E4247}" presName="text" presStyleLbl="node1" presStyleIdx="2" presStyleCnt="3">
        <dgm:presLayoutVars>
          <dgm:bulletEnabled val="1"/>
        </dgm:presLayoutVars>
      </dgm:prSet>
      <dgm:spPr/>
    </dgm:pt>
  </dgm:ptLst>
  <dgm:cxnLst>
    <dgm:cxn modelId="{2774DC06-1378-4283-9D4A-EE3316C8C76D}" type="presOf" srcId="{24CEEFAE-506D-4CB3-88FD-C37957A54317}" destId="{C25AC6D4-B84F-4AA4-BA06-14E88A5E2562}" srcOrd="0" destOrd="1" presId="urn:microsoft.com/office/officeart/2005/8/layout/vList4"/>
    <dgm:cxn modelId="{944C0107-3074-442B-9DA3-DA09AB1F7F7F}" type="presOf" srcId="{CACF8877-7FBD-4CD6-B9DD-4D817BD24CA0}" destId="{003C89B1-A096-4466-BAD6-0FD6E09D09AA}" srcOrd="0" destOrd="1" presId="urn:microsoft.com/office/officeart/2005/8/layout/vList4"/>
    <dgm:cxn modelId="{5099AC0B-F813-4390-B901-279DA6CB7EDB}" type="presOf" srcId="{8E5BAD6A-F720-4062-9DAB-CCB183DFD4BB}" destId="{C25AC6D4-B84F-4AA4-BA06-14E88A5E2562}" srcOrd="0" destOrd="2" presId="urn:microsoft.com/office/officeart/2005/8/layout/vList4"/>
    <dgm:cxn modelId="{ED125C10-4B7F-495B-8018-03BFA421389E}" srcId="{1C68698A-E97F-47CF-85E5-B1CC095E4247}" destId="{565985A3-9875-473B-B5D8-7E895958436A}" srcOrd="2" destOrd="0" parTransId="{00F8E1FB-8582-4528-A80A-D89B745015C9}" sibTransId="{CC036B01-D42E-4BBE-868F-0AE9EAC428D4}"/>
    <dgm:cxn modelId="{02462311-D90A-4CF9-B539-A37569B6C4A4}" srcId="{09C62B63-74EB-495F-A90F-77E7A556A9CA}" destId="{C0E0C3EE-D6AE-4093-A419-179CE5078417}" srcOrd="1" destOrd="0" parTransId="{0B86F735-D480-4CFD-A4E3-DF9876A67BF2}" sibTransId="{3D6A32B2-961A-448C-9A91-5B257C901292}"/>
    <dgm:cxn modelId="{F1526617-8BCC-409F-9CA2-974AD087F99F}" type="presOf" srcId="{9568D939-3BE8-47F0-8780-34FC95871876}" destId="{C904702E-36F5-4B99-8B32-967F50933731}" srcOrd="1" destOrd="3" presId="urn:microsoft.com/office/officeart/2005/8/layout/vList4"/>
    <dgm:cxn modelId="{3B27BD1F-9103-470B-B989-F399FEA558E8}" type="presOf" srcId="{BB69FB54-2FC9-4D10-9365-DAB8716E05E6}" destId="{003C89B1-A096-4466-BAD6-0FD6E09D09AA}" srcOrd="0" destOrd="2" presId="urn:microsoft.com/office/officeart/2005/8/layout/vList4"/>
    <dgm:cxn modelId="{DD929629-CFFF-457B-BE33-90400190B359}" type="presOf" srcId="{6C3C1C2E-577A-4FAC-82A7-FC26776307D3}" destId="{C25AC6D4-B84F-4AA4-BA06-14E88A5E2562}" srcOrd="0" destOrd="3" presId="urn:microsoft.com/office/officeart/2005/8/layout/vList4"/>
    <dgm:cxn modelId="{4A39752D-4594-4C2D-8F64-25F1FDC9793A}" type="presOf" srcId="{CACF8877-7FBD-4CD6-B9DD-4D817BD24CA0}" destId="{C904702E-36F5-4B99-8B32-967F50933731}" srcOrd="1" destOrd="1" presId="urn:microsoft.com/office/officeart/2005/8/layout/vList4"/>
    <dgm:cxn modelId="{AA84332F-D83F-4AF9-B18C-ABCED000A713}" type="presOf" srcId="{EDBD021F-8A46-4134-9095-9550AB0119AA}" destId="{9E751D67-144D-405B-B640-F9E939862089}" srcOrd="1" destOrd="1" presId="urn:microsoft.com/office/officeart/2005/8/layout/vList4"/>
    <dgm:cxn modelId="{30281A3E-5E7C-4120-8B7B-7259590AC9BF}" srcId="{72577570-E8BB-4A3A-8B2E-2FE0E7BF1FFB}" destId="{BB69FB54-2FC9-4D10-9365-DAB8716E05E6}" srcOrd="1" destOrd="0" parTransId="{BA786992-F69B-45E4-94FE-0EFFC6619549}" sibTransId="{2F5BD232-E458-4B5F-94EB-A2E8CE61CB57}"/>
    <dgm:cxn modelId="{7D886841-4CB0-4499-A7A5-1252A334D1F1}" type="presOf" srcId="{8E5BAD6A-F720-4062-9DAB-CCB183DFD4BB}" destId="{ADA36E37-B32F-4D06-8484-7DE45E232E66}" srcOrd="1" destOrd="2" presId="urn:microsoft.com/office/officeart/2005/8/layout/vList4"/>
    <dgm:cxn modelId="{8E6E2866-7553-4DA8-9ABD-63C1B3302377}" type="presOf" srcId="{9568D939-3BE8-47F0-8780-34FC95871876}" destId="{003C89B1-A096-4466-BAD6-0FD6E09D09AA}" srcOrd="0" destOrd="3" presId="urn:microsoft.com/office/officeart/2005/8/layout/vList4"/>
    <dgm:cxn modelId="{CB7D6166-7D1E-45EB-B505-2F90A4D3E659}" type="presOf" srcId="{1C68698A-E97F-47CF-85E5-B1CC095E4247}" destId="{143907BF-2C7D-48FD-A771-EE32358DBB74}" srcOrd="0" destOrd="0" presId="urn:microsoft.com/office/officeart/2005/8/layout/vList4"/>
    <dgm:cxn modelId="{206CA74C-370D-4721-8CA3-D04AFD8CAF16}" type="presOf" srcId="{72577570-E8BB-4A3A-8B2E-2FE0E7BF1FFB}" destId="{003C89B1-A096-4466-BAD6-0FD6E09D09AA}" srcOrd="0" destOrd="0" presId="urn:microsoft.com/office/officeart/2005/8/layout/vList4"/>
    <dgm:cxn modelId="{DAD6864D-B564-415C-BE2E-D6D145187B17}" srcId="{72577570-E8BB-4A3A-8B2E-2FE0E7BF1FFB}" destId="{9568D939-3BE8-47F0-8780-34FC95871876}" srcOrd="2" destOrd="0" parTransId="{AD75450E-0939-461F-BC93-45F285BD6FF9}" sibTransId="{FCDCF989-9CA0-4AC9-B65F-32ECF09C379B}"/>
    <dgm:cxn modelId="{05699B58-AB39-4582-A720-611C5B969CFF}" type="presOf" srcId="{565985A3-9875-473B-B5D8-7E895958436A}" destId="{9E751D67-144D-405B-B640-F9E939862089}" srcOrd="1" destOrd="3" presId="urn:microsoft.com/office/officeart/2005/8/layout/vList4"/>
    <dgm:cxn modelId="{0CA3E558-BBA7-432A-864E-A3221B9A8D69}" type="presOf" srcId="{C0E0C3EE-D6AE-4093-A419-179CE5078417}" destId="{C25AC6D4-B84F-4AA4-BA06-14E88A5E2562}" srcOrd="0" destOrd="0" presId="urn:microsoft.com/office/officeart/2005/8/layout/vList4"/>
    <dgm:cxn modelId="{04C7CB79-29D9-4E88-8E66-B75B0A4E47E9}" srcId="{1C68698A-E97F-47CF-85E5-B1CC095E4247}" destId="{E4DE2B23-A213-4227-9A92-5477513A6683}" srcOrd="1" destOrd="0" parTransId="{4072C929-FFA4-4CCF-8F60-9190900E5320}" sibTransId="{FD3C4FD1-8DE3-48F6-BC17-FBA2036E057D}"/>
    <dgm:cxn modelId="{56D9287E-CDA6-4D0B-A00B-6177566F2C9B}" srcId="{C0E0C3EE-D6AE-4093-A419-179CE5078417}" destId="{6C3C1C2E-577A-4FAC-82A7-FC26776307D3}" srcOrd="2" destOrd="0" parTransId="{1770923E-4B84-486C-AC7B-F73BEB0D96FD}" sibTransId="{71955E51-29CD-4AF7-A771-40127E866414}"/>
    <dgm:cxn modelId="{2923A980-6BD7-410D-8A58-AAF8CE79C766}" type="presOf" srcId="{09C62B63-74EB-495F-A90F-77E7A556A9CA}" destId="{988C15C7-5F2A-411F-9BDD-CD0E26FCFA84}" srcOrd="0" destOrd="0" presId="urn:microsoft.com/office/officeart/2005/8/layout/vList4"/>
    <dgm:cxn modelId="{DB94A782-EC11-4433-91CF-712867DFAAF2}" srcId="{C0E0C3EE-D6AE-4093-A419-179CE5078417}" destId="{24CEEFAE-506D-4CB3-88FD-C37957A54317}" srcOrd="0" destOrd="0" parTransId="{64FD2D51-EEBD-40CD-8DAE-540F60096D84}" sibTransId="{83B4DEBF-2C39-458A-A0ED-35B7F4AFAE51}"/>
    <dgm:cxn modelId="{93600C83-5226-4DD7-9D6D-324A2D37CEF0}" srcId="{1C68698A-E97F-47CF-85E5-B1CC095E4247}" destId="{EDBD021F-8A46-4134-9095-9550AB0119AA}" srcOrd="0" destOrd="0" parTransId="{FE80BE1A-C50B-48FF-A53E-D9AFD80DB54E}" sibTransId="{E17EB810-D2B5-43E0-B1E5-9393DBB6CA06}"/>
    <dgm:cxn modelId="{50639D8A-EA19-4108-B820-0A5001F8A67E}" type="presOf" srcId="{1C68698A-E97F-47CF-85E5-B1CC095E4247}" destId="{9E751D67-144D-405B-B640-F9E939862089}" srcOrd="1" destOrd="0" presId="urn:microsoft.com/office/officeart/2005/8/layout/vList4"/>
    <dgm:cxn modelId="{C4ADEB8D-89B8-4078-BC0B-A5A4E1D2B20D}" type="presOf" srcId="{E4DE2B23-A213-4227-9A92-5477513A6683}" destId="{143907BF-2C7D-48FD-A771-EE32358DBB74}" srcOrd="0" destOrd="2" presId="urn:microsoft.com/office/officeart/2005/8/layout/vList4"/>
    <dgm:cxn modelId="{3ED6E4BC-3D1D-4E02-B787-4A83156FC474}" type="presOf" srcId="{24CEEFAE-506D-4CB3-88FD-C37957A54317}" destId="{ADA36E37-B32F-4D06-8484-7DE45E232E66}" srcOrd="1" destOrd="1" presId="urn:microsoft.com/office/officeart/2005/8/layout/vList4"/>
    <dgm:cxn modelId="{898179C0-5B0C-4B67-B312-5A3C440DF8DF}" type="presOf" srcId="{E4DE2B23-A213-4227-9A92-5477513A6683}" destId="{9E751D67-144D-405B-B640-F9E939862089}" srcOrd="1" destOrd="2" presId="urn:microsoft.com/office/officeart/2005/8/layout/vList4"/>
    <dgm:cxn modelId="{F18BCFC4-E1F0-45CC-89E7-51AD4D44F8D5}" type="presOf" srcId="{565985A3-9875-473B-B5D8-7E895958436A}" destId="{143907BF-2C7D-48FD-A771-EE32358DBB74}" srcOrd="0" destOrd="3" presId="urn:microsoft.com/office/officeart/2005/8/layout/vList4"/>
    <dgm:cxn modelId="{4AF62BC6-0ADA-4CB2-A897-D0CEA7E8BF80}" srcId="{09C62B63-74EB-495F-A90F-77E7A556A9CA}" destId="{72577570-E8BB-4A3A-8B2E-2FE0E7BF1FFB}" srcOrd="0" destOrd="0" parTransId="{06E25290-873C-484F-B8F9-027E3A1A93F6}" sibTransId="{8AB89742-3B3D-440C-820E-A272BF6E3D33}"/>
    <dgm:cxn modelId="{85C999C6-7FFD-459E-984C-9D9CC27EED5B}" srcId="{C0E0C3EE-D6AE-4093-A419-179CE5078417}" destId="{8E5BAD6A-F720-4062-9DAB-CCB183DFD4BB}" srcOrd="1" destOrd="0" parTransId="{C1044693-03F0-43E8-80AD-17BAFBAE8504}" sibTransId="{C6463E74-B154-4497-8011-675EC79B20CC}"/>
    <dgm:cxn modelId="{4CBC89CB-E639-4F69-8EBD-12D5CD68E01B}" type="presOf" srcId="{C0E0C3EE-D6AE-4093-A419-179CE5078417}" destId="{ADA36E37-B32F-4D06-8484-7DE45E232E66}" srcOrd="1" destOrd="0" presId="urn:microsoft.com/office/officeart/2005/8/layout/vList4"/>
    <dgm:cxn modelId="{BEA144DD-53AD-481D-BD0C-98C7CAF92228}" type="presOf" srcId="{BB69FB54-2FC9-4D10-9365-DAB8716E05E6}" destId="{C904702E-36F5-4B99-8B32-967F50933731}" srcOrd="1" destOrd="2" presId="urn:microsoft.com/office/officeart/2005/8/layout/vList4"/>
    <dgm:cxn modelId="{3647DFDF-B6CA-4C88-A190-7D00FC4488D3}" type="presOf" srcId="{EDBD021F-8A46-4134-9095-9550AB0119AA}" destId="{143907BF-2C7D-48FD-A771-EE32358DBB74}" srcOrd="0" destOrd="1" presId="urn:microsoft.com/office/officeart/2005/8/layout/vList4"/>
    <dgm:cxn modelId="{4F3F49E5-F89A-4C12-829E-1341485978CB}" srcId="{09C62B63-74EB-495F-A90F-77E7A556A9CA}" destId="{1C68698A-E97F-47CF-85E5-B1CC095E4247}" srcOrd="2" destOrd="0" parTransId="{3254BD57-3163-4FF4-928C-D5918F596CDB}" sibTransId="{2F80A28B-6645-4233-8AAE-25D47699E9E4}"/>
    <dgm:cxn modelId="{68A8E6E8-D487-4DBD-95BA-260948FA5303}" srcId="{72577570-E8BB-4A3A-8B2E-2FE0E7BF1FFB}" destId="{CACF8877-7FBD-4CD6-B9DD-4D817BD24CA0}" srcOrd="0" destOrd="0" parTransId="{34CEF6D2-7A28-435A-960C-1D72E0425A7C}" sibTransId="{438A505A-C51B-4187-B0A7-D7A5480AF557}"/>
    <dgm:cxn modelId="{F65DA4F7-3D40-4F53-9A7D-DA3BC08EF295}" type="presOf" srcId="{72577570-E8BB-4A3A-8B2E-2FE0E7BF1FFB}" destId="{C904702E-36F5-4B99-8B32-967F50933731}" srcOrd="1" destOrd="0" presId="urn:microsoft.com/office/officeart/2005/8/layout/vList4"/>
    <dgm:cxn modelId="{DA3CFBFE-1025-49DB-95F7-75725189C2E0}" type="presOf" srcId="{6C3C1C2E-577A-4FAC-82A7-FC26776307D3}" destId="{ADA36E37-B32F-4D06-8484-7DE45E232E66}" srcOrd="1" destOrd="3" presId="urn:microsoft.com/office/officeart/2005/8/layout/vList4"/>
    <dgm:cxn modelId="{39129370-8C0C-4354-9ABA-83D715C05C71}" type="presParOf" srcId="{988C15C7-5F2A-411F-9BDD-CD0E26FCFA84}" destId="{65D3C63A-02CD-44CE-A6D3-9CC737ABB2D8}" srcOrd="0" destOrd="0" presId="urn:microsoft.com/office/officeart/2005/8/layout/vList4"/>
    <dgm:cxn modelId="{0D6AFDDC-8EC6-47DE-826C-5C3396A04A36}" type="presParOf" srcId="{65D3C63A-02CD-44CE-A6D3-9CC737ABB2D8}" destId="{003C89B1-A096-4466-BAD6-0FD6E09D09AA}" srcOrd="0" destOrd="0" presId="urn:microsoft.com/office/officeart/2005/8/layout/vList4"/>
    <dgm:cxn modelId="{AD6B3739-9B8E-48FB-8918-611CC5A8F908}" type="presParOf" srcId="{65D3C63A-02CD-44CE-A6D3-9CC737ABB2D8}" destId="{76E496CE-90B6-4656-8031-FC6CAAED6453}" srcOrd="1" destOrd="0" presId="urn:microsoft.com/office/officeart/2005/8/layout/vList4"/>
    <dgm:cxn modelId="{F4BE7EC4-0D4D-4F14-8E03-CA106B041210}" type="presParOf" srcId="{65D3C63A-02CD-44CE-A6D3-9CC737ABB2D8}" destId="{C904702E-36F5-4B99-8B32-967F50933731}" srcOrd="2" destOrd="0" presId="urn:microsoft.com/office/officeart/2005/8/layout/vList4"/>
    <dgm:cxn modelId="{7DF1A8FB-BEDA-4DF3-B22E-01D58716C455}" type="presParOf" srcId="{988C15C7-5F2A-411F-9BDD-CD0E26FCFA84}" destId="{F3B33FBE-E379-4374-BB82-85FB4AC6FF1A}" srcOrd="1" destOrd="0" presId="urn:microsoft.com/office/officeart/2005/8/layout/vList4"/>
    <dgm:cxn modelId="{AFA163DF-435D-4D29-90A8-A30DBE02B901}" type="presParOf" srcId="{988C15C7-5F2A-411F-9BDD-CD0E26FCFA84}" destId="{AF984655-1EB8-4900-B2C7-C41E8735EDD0}" srcOrd="2" destOrd="0" presId="urn:microsoft.com/office/officeart/2005/8/layout/vList4"/>
    <dgm:cxn modelId="{44FA400A-231D-429E-B95E-8C892D80904C}" type="presParOf" srcId="{AF984655-1EB8-4900-B2C7-C41E8735EDD0}" destId="{C25AC6D4-B84F-4AA4-BA06-14E88A5E2562}" srcOrd="0" destOrd="0" presId="urn:microsoft.com/office/officeart/2005/8/layout/vList4"/>
    <dgm:cxn modelId="{F7F8B54B-7E76-4F18-A199-E19115E44538}" type="presParOf" srcId="{AF984655-1EB8-4900-B2C7-C41E8735EDD0}" destId="{DA02DC10-B20C-4CF9-B0A6-94739B018850}" srcOrd="1" destOrd="0" presId="urn:microsoft.com/office/officeart/2005/8/layout/vList4"/>
    <dgm:cxn modelId="{C63D8477-3962-4C87-A49B-5821495D5FE4}" type="presParOf" srcId="{AF984655-1EB8-4900-B2C7-C41E8735EDD0}" destId="{ADA36E37-B32F-4D06-8484-7DE45E232E66}" srcOrd="2" destOrd="0" presId="urn:microsoft.com/office/officeart/2005/8/layout/vList4"/>
    <dgm:cxn modelId="{F8FD1D43-B21C-4DD9-A552-730DB448C6EE}" type="presParOf" srcId="{988C15C7-5F2A-411F-9BDD-CD0E26FCFA84}" destId="{6C86213F-B798-4033-B32D-555F6153A810}" srcOrd="3" destOrd="0" presId="urn:microsoft.com/office/officeart/2005/8/layout/vList4"/>
    <dgm:cxn modelId="{CC7005C1-0974-4AE8-8AFC-3FEE7D1D45F5}" type="presParOf" srcId="{988C15C7-5F2A-411F-9BDD-CD0E26FCFA84}" destId="{5023DB5C-7641-4D4B-9E01-EEF733CDA862}" srcOrd="4" destOrd="0" presId="urn:microsoft.com/office/officeart/2005/8/layout/vList4"/>
    <dgm:cxn modelId="{E0814A27-1214-4F87-90E4-9221A6CD5F3A}" type="presParOf" srcId="{5023DB5C-7641-4D4B-9E01-EEF733CDA862}" destId="{143907BF-2C7D-48FD-A771-EE32358DBB74}" srcOrd="0" destOrd="0" presId="urn:microsoft.com/office/officeart/2005/8/layout/vList4"/>
    <dgm:cxn modelId="{FCA45E38-194E-48C7-A371-F409C1972878}" type="presParOf" srcId="{5023DB5C-7641-4D4B-9E01-EEF733CDA862}" destId="{2DE014EA-778D-448C-AAEA-BC8EC4D9A45F}" srcOrd="1" destOrd="0" presId="urn:microsoft.com/office/officeart/2005/8/layout/vList4"/>
    <dgm:cxn modelId="{0F134723-7164-40BA-8351-9E44B512E96C}" type="presParOf" srcId="{5023DB5C-7641-4D4B-9E01-EEF733CDA862}" destId="{9E751D67-144D-405B-B640-F9E939862089}" srcOrd="2" destOrd="0" presId="urn:microsoft.com/office/officeart/2005/8/layout/vList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8B458C-2910-4310-B063-90B64566008A}" type="doc">
      <dgm:prSet loTypeId="urn:microsoft.com/office/officeart/2008/layout/LinedList" loCatId="list" qsTypeId="urn:microsoft.com/office/officeart/2005/8/quickstyle/simple5" qsCatId="simple" csTypeId="urn:microsoft.com/office/officeart/2005/8/colors/accent0_1" csCatId="mainScheme" phldr="1"/>
      <dgm:spPr/>
      <dgm:t>
        <a:bodyPr/>
        <a:lstStyle/>
        <a:p>
          <a:endParaRPr lang="en-US"/>
        </a:p>
      </dgm:t>
    </dgm:pt>
    <dgm:pt modelId="{EBEAA762-B301-4A97-AC74-33E9DF4BA1D1}">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Slump Sale</a:t>
          </a:r>
        </a:p>
      </dgm:t>
    </dgm:pt>
    <dgm:pt modelId="{7E344208-84B5-4A8F-B413-A2866D0F7F50}" type="parTrans" cxnId="{C7D84DD9-5C13-4AC5-9F5B-3200F940D5D8}">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EC18638A-8710-479C-AC96-19764DFB6AEC}" type="sibTrans" cxnId="{C7D84DD9-5C13-4AC5-9F5B-3200F940D5D8}">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C0CFB179-A8BF-4051-A682-077BA1D64DF7}">
      <dgm:prSet phldrT="[Text]" custT="1"/>
      <dgm:spPr/>
      <dgm:t>
        <a:bodyPr/>
        <a:lstStyle/>
        <a:p>
          <a:pPr marL="114300" lvl="1" indent="-114300" algn="l" defTabSz="622300">
            <a:lnSpc>
              <a:spcPct val="90000"/>
            </a:lnSpc>
            <a:spcBef>
              <a:spcPct val="0"/>
            </a:spcBef>
            <a:spcAft>
              <a:spcPct val="20000"/>
            </a:spcAft>
            <a:buChar char="•"/>
          </a:pPr>
          <a:r>
            <a:rPr lang="en-IN" sz="1400" kern="1200" dirty="0">
              <a:latin typeface="Roboto" panose="02000000000000000000" pitchFamily="2" charset="0"/>
              <a:ea typeface="Roboto" panose="02000000000000000000" pitchFamily="2" charset="0"/>
              <a:cs typeface="+mn-cs"/>
            </a:rPr>
            <a:t>Negative net worth of business undertaking</a:t>
          </a:r>
          <a:endParaRPr lang="en-US" sz="1400" kern="1200" dirty="0">
            <a:latin typeface="Roboto" panose="02000000000000000000" pitchFamily="2" charset="0"/>
            <a:ea typeface="Roboto" panose="02000000000000000000" pitchFamily="2" charset="0"/>
            <a:cs typeface="+mn-cs"/>
          </a:endParaRPr>
        </a:p>
      </dgm:t>
    </dgm:pt>
    <dgm:pt modelId="{72FA4A3F-CCA5-4840-A995-0E0A98E67F05}" type="parTrans" cxnId="{F49CAEC6-F6D0-4A31-B4F5-5D9E9478FB53}">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0D9540EA-215D-40C0-B555-81C957C42323}" type="sibTrans" cxnId="{F49CAEC6-F6D0-4A31-B4F5-5D9E9478FB53}">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EDE94006-5303-4144-8C9C-6282BEAAFC4C}">
      <dgm:prSet phldrT="[Text]" custT="1"/>
      <dgm:spPr/>
      <dgm:t>
        <a:bodyPr/>
        <a:lstStyle/>
        <a:p>
          <a:r>
            <a:rPr lang="en-US" sz="1400" dirty="0" err="1">
              <a:latin typeface="Roboto" panose="02000000000000000000" pitchFamily="2" charset="0"/>
              <a:ea typeface="Roboto" panose="02000000000000000000" pitchFamily="2" charset="0"/>
              <a:cs typeface="Roboto" panose="02000000000000000000" pitchFamily="2" charset="0"/>
            </a:rPr>
            <a:t>Itemised</a:t>
          </a:r>
          <a:r>
            <a:rPr lang="en-US" sz="1400" dirty="0">
              <a:latin typeface="Roboto" panose="02000000000000000000" pitchFamily="2" charset="0"/>
              <a:ea typeface="Roboto" panose="02000000000000000000" pitchFamily="2" charset="0"/>
              <a:cs typeface="Roboto" panose="02000000000000000000" pitchFamily="2" charset="0"/>
            </a:rPr>
            <a:t> Sale </a:t>
          </a:r>
        </a:p>
      </dgm:t>
    </dgm:pt>
    <dgm:pt modelId="{BBF9D348-FC89-4646-941D-2DB3C0C328DA}" type="parTrans" cxnId="{E54F3B1D-AB5E-420D-8826-603EABDFFBD1}">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2F4A635C-A8EF-42C1-9F4C-EB2138551F8F}" type="sibTrans" cxnId="{E54F3B1D-AB5E-420D-8826-603EABDFFBD1}">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3E25B9B8-FA8F-4BB9-8B0E-1E90533DAFD5}">
      <dgm:prSet phldrT="[Text]" custT="1"/>
      <dgm:spPr/>
      <dgm:t>
        <a:bodyPr/>
        <a:lstStyle/>
        <a:p>
          <a:pPr marL="114300" lvl="1" indent="-114300" algn="l" defTabSz="622300">
            <a:lnSpc>
              <a:spcPct val="90000"/>
            </a:lnSpc>
            <a:spcBef>
              <a:spcPct val="0"/>
            </a:spcBef>
            <a:spcAft>
              <a:spcPct val="20000"/>
            </a:spcAft>
            <a:buChar char="•"/>
          </a:pPr>
          <a:r>
            <a:rPr lang="en-IN" sz="1400" kern="1200" dirty="0">
              <a:latin typeface="Roboto" panose="02000000000000000000" pitchFamily="2" charset="0"/>
              <a:ea typeface="Roboto" panose="02000000000000000000" pitchFamily="2" charset="0"/>
              <a:cs typeface="+mn-cs"/>
            </a:rPr>
            <a:t>Probable tax outflow in hands of the seller</a:t>
          </a:r>
          <a:endParaRPr lang="en-US" sz="1400" kern="1200" dirty="0">
            <a:latin typeface="Roboto" panose="02000000000000000000" pitchFamily="2" charset="0"/>
            <a:ea typeface="Roboto" panose="02000000000000000000" pitchFamily="2" charset="0"/>
            <a:cs typeface="+mn-cs"/>
          </a:endParaRPr>
        </a:p>
      </dgm:t>
    </dgm:pt>
    <dgm:pt modelId="{B17C213C-5907-48DC-9C7D-BD81ED9AE9FD}" type="parTrans" cxnId="{BFF38075-659C-4486-BF2B-DC64080BEADF}">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95E21B7D-1F1C-423E-8758-6960695FD5FD}" type="sibTrans" cxnId="{BFF38075-659C-4486-BF2B-DC64080BEADF}">
      <dgm:prSet/>
      <dgm:spPr/>
      <dgm:t>
        <a:bodyPr/>
        <a:lstStyle/>
        <a:p>
          <a:endParaRPr lang="en-US" sz="1400">
            <a:latin typeface="Roboto" panose="02000000000000000000" pitchFamily="2" charset="0"/>
            <a:ea typeface="Roboto" panose="02000000000000000000" pitchFamily="2" charset="0"/>
            <a:cs typeface="Roboto" panose="02000000000000000000" pitchFamily="2" charset="0"/>
          </a:endParaRPr>
        </a:p>
      </dgm:t>
    </dgm:pt>
    <dgm:pt modelId="{AC4AFD7D-D9B8-42C9-8BAF-E4ACA8EE08BE}">
      <dgm:prSet custT="1"/>
      <dgm:spPr/>
      <dgm:t>
        <a:bodyPr/>
        <a:lstStyle/>
        <a:p>
          <a:pPr marL="114300" lvl="1" indent="-114300" algn="l" defTabSz="622300">
            <a:lnSpc>
              <a:spcPct val="90000"/>
            </a:lnSpc>
            <a:spcBef>
              <a:spcPct val="0"/>
            </a:spcBef>
            <a:spcAft>
              <a:spcPct val="20000"/>
            </a:spcAft>
            <a:buNone/>
          </a:pPr>
          <a:r>
            <a:rPr lang="en-IN" sz="1400" kern="1200" dirty="0">
              <a:latin typeface="Roboto" panose="02000000000000000000" pitchFamily="2" charset="0"/>
              <a:ea typeface="Roboto" panose="02000000000000000000" pitchFamily="2" charset="0"/>
              <a:cs typeface="+mn-cs"/>
            </a:rPr>
            <a:t>Tax losses of transferor are not transferred</a:t>
          </a:r>
        </a:p>
      </dgm:t>
    </dgm:pt>
    <dgm:pt modelId="{4DB94FB4-E891-43D5-ACD6-D0B91B383563}" type="parTrans" cxnId="{76380E1B-C3AE-4401-A3C8-0755BE9AE037}">
      <dgm:prSet/>
      <dgm:spPr/>
      <dgm:t>
        <a:bodyPr/>
        <a:lstStyle/>
        <a:p>
          <a:endParaRPr lang="en-US" sz="1400"/>
        </a:p>
      </dgm:t>
    </dgm:pt>
    <dgm:pt modelId="{B62E2579-BF3A-46F5-A435-6DDF3C1485BA}" type="sibTrans" cxnId="{76380E1B-C3AE-4401-A3C8-0755BE9AE037}">
      <dgm:prSet/>
      <dgm:spPr/>
      <dgm:t>
        <a:bodyPr/>
        <a:lstStyle/>
        <a:p>
          <a:endParaRPr lang="en-US" sz="1400"/>
        </a:p>
      </dgm:t>
    </dgm:pt>
    <dgm:pt modelId="{DC9EF7D0-AE3B-46DD-B39C-2373CB0CEE72}">
      <dgm:prSet custT="1"/>
      <dgm:spPr/>
      <dgm:t>
        <a:bodyPr/>
        <a:lstStyle/>
        <a:p>
          <a:pPr marL="114300" lvl="1" indent="-114300" algn="l" defTabSz="622300">
            <a:lnSpc>
              <a:spcPct val="90000"/>
            </a:lnSpc>
            <a:spcBef>
              <a:spcPct val="0"/>
            </a:spcBef>
            <a:spcAft>
              <a:spcPct val="20000"/>
            </a:spcAft>
            <a:buChar char="•"/>
          </a:pPr>
          <a:r>
            <a:rPr lang="en-IN" sz="1400" kern="1200" dirty="0">
              <a:latin typeface="Roboto" panose="02000000000000000000" pitchFamily="2" charset="0"/>
              <a:ea typeface="Roboto" panose="02000000000000000000" pitchFamily="2" charset="0"/>
              <a:cs typeface="+mn-cs"/>
            </a:rPr>
            <a:t>Tax losses of transferor are not transferred</a:t>
          </a:r>
        </a:p>
      </dgm:t>
    </dgm:pt>
    <dgm:pt modelId="{72D5446C-0F1B-46DA-BBA7-AF29B24B0082}" type="parTrans" cxnId="{AB0D9330-8073-4B3B-96D4-B38D5097877E}">
      <dgm:prSet/>
      <dgm:spPr/>
      <dgm:t>
        <a:bodyPr/>
        <a:lstStyle/>
        <a:p>
          <a:endParaRPr lang="en-US" sz="1400"/>
        </a:p>
      </dgm:t>
    </dgm:pt>
    <dgm:pt modelId="{BF967D12-D6F1-474B-9CB6-210419CB29F6}" type="sibTrans" cxnId="{AB0D9330-8073-4B3B-96D4-B38D5097877E}">
      <dgm:prSet/>
      <dgm:spPr/>
      <dgm:t>
        <a:bodyPr/>
        <a:lstStyle/>
        <a:p>
          <a:endParaRPr lang="en-US" sz="1400"/>
        </a:p>
      </dgm:t>
    </dgm:pt>
    <dgm:pt modelId="{480E3B28-61FB-48BB-9EE1-6919BE32F4C1}">
      <dgm:prSet custT="1"/>
      <dgm:spPr/>
      <dgm:t>
        <a:bodyPr/>
        <a:lstStyle/>
        <a:p>
          <a:pPr marL="114300" lvl="1" indent="-114300" algn="l" defTabSz="622300">
            <a:lnSpc>
              <a:spcPct val="90000"/>
            </a:lnSpc>
            <a:spcBef>
              <a:spcPct val="0"/>
            </a:spcBef>
            <a:spcAft>
              <a:spcPct val="20000"/>
            </a:spcAft>
            <a:buChar char="•"/>
          </a:pPr>
          <a:r>
            <a:rPr lang="en-US" sz="1400" kern="1200" dirty="0">
              <a:latin typeface="Roboto" panose="02000000000000000000" pitchFamily="2" charset="0"/>
              <a:ea typeface="Roboto" panose="02000000000000000000" pitchFamily="2" charset="0"/>
              <a:cs typeface="+mn-cs"/>
            </a:rPr>
            <a:t>MAT implications on profit as per the books of accounts</a:t>
          </a:r>
          <a:endParaRPr lang="en-IN" sz="1400" kern="1200" dirty="0">
            <a:latin typeface="Roboto" panose="02000000000000000000" pitchFamily="2" charset="0"/>
            <a:ea typeface="Roboto" panose="02000000000000000000" pitchFamily="2" charset="0"/>
            <a:cs typeface="+mn-cs"/>
          </a:endParaRPr>
        </a:p>
      </dgm:t>
    </dgm:pt>
    <dgm:pt modelId="{A7FCC76D-39D3-4BDB-A2FD-AAD6E513EDB7}" type="parTrans" cxnId="{E7615B1A-519A-4462-84F3-946FC0DC768C}">
      <dgm:prSet/>
      <dgm:spPr/>
      <dgm:t>
        <a:bodyPr/>
        <a:lstStyle/>
        <a:p>
          <a:endParaRPr lang="en-US" sz="1400"/>
        </a:p>
      </dgm:t>
    </dgm:pt>
    <dgm:pt modelId="{224F9446-C912-4017-B75D-9C644909A360}" type="sibTrans" cxnId="{E7615B1A-519A-4462-84F3-946FC0DC768C}">
      <dgm:prSet/>
      <dgm:spPr/>
      <dgm:t>
        <a:bodyPr/>
        <a:lstStyle/>
        <a:p>
          <a:endParaRPr lang="en-US" sz="1400"/>
        </a:p>
      </dgm:t>
    </dgm:pt>
    <dgm:pt modelId="{8AD9E11C-E917-4DDA-B45D-74FA0CBCA1F0}">
      <dgm:prSet custT="1"/>
      <dgm:spPr/>
      <dgm:t>
        <a:bodyPr/>
        <a:lstStyle/>
        <a:p>
          <a:pPr marL="114300" lvl="1" indent="-114300" algn="l" defTabSz="622300">
            <a:lnSpc>
              <a:spcPct val="90000"/>
            </a:lnSpc>
            <a:spcBef>
              <a:spcPct val="0"/>
            </a:spcBef>
            <a:spcAft>
              <a:spcPct val="20000"/>
            </a:spcAft>
            <a:buChar char="•"/>
          </a:pPr>
          <a:r>
            <a:rPr lang="en-IN" sz="1400" kern="1200">
              <a:latin typeface="Roboto" panose="02000000000000000000" pitchFamily="2" charset="0"/>
              <a:ea typeface="Roboto" panose="02000000000000000000" pitchFamily="2" charset="0"/>
              <a:cs typeface="+mn-cs"/>
            </a:rPr>
            <a:t>Share Transfer </a:t>
          </a:r>
          <a:endParaRPr lang="en-IN" sz="1400" kern="1200" dirty="0">
            <a:latin typeface="Roboto" panose="02000000000000000000" pitchFamily="2" charset="0"/>
            <a:ea typeface="Roboto" panose="02000000000000000000" pitchFamily="2" charset="0"/>
            <a:cs typeface="+mn-cs"/>
          </a:endParaRPr>
        </a:p>
      </dgm:t>
    </dgm:pt>
    <dgm:pt modelId="{6ED8563F-9525-4E00-9571-06BFB82BD9E7}" type="parTrans" cxnId="{3D4AA2A1-06F3-4916-B2CA-A925F13ADE59}">
      <dgm:prSet/>
      <dgm:spPr/>
      <dgm:t>
        <a:bodyPr/>
        <a:lstStyle/>
        <a:p>
          <a:endParaRPr lang="en-US" sz="1400"/>
        </a:p>
      </dgm:t>
    </dgm:pt>
    <dgm:pt modelId="{3B225C52-7ED8-4FB2-BAD1-F2CA647B93C5}" type="sibTrans" cxnId="{3D4AA2A1-06F3-4916-B2CA-A925F13ADE59}">
      <dgm:prSet/>
      <dgm:spPr/>
      <dgm:t>
        <a:bodyPr/>
        <a:lstStyle/>
        <a:p>
          <a:endParaRPr lang="en-US" sz="1400"/>
        </a:p>
      </dgm:t>
    </dgm:pt>
    <dgm:pt modelId="{449F5C0C-4662-4952-94C4-CE197102C88E}">
      <dgm:prSet custT="1"/>
      <dgm:spPr/>
      <dgm:t>
        <a:bodyPr/>
        <a:lstStyle/>
        <a:p>
          <a:pPr marL="114300" lvl="1" indent="-114300" algn="l" defTabSz="622300">
            <a:lnSpc>
              <a:spcPct val="90000"/>
            </a:lnSpc>
            <a:spcBef>
              <a:spcPct val="0"/>
            </a:spcBef>
            <a:spcAft>
              <a:spcPct val="20000"/>
            </a:spcAft>
          </a:pPr>
          <a:r>
            <a:rPr lang="en-IN" sz="1400" kern="1200" dirty="0">
              <a:latin typeface="Roboto" panose="02000000000000000000" pitchFamily="2" charset="0"/>
              <a:ea typeface="Roboto" panose="02000000000000000000" pitchFamily="2" charset="0"/>
            </a:rPr>
            <a:t>Deemed income under Section 56(2)(x) if transfer made below fair value (Net Worth).</a:t>
          </a:r>
          <a:endParaRPr lang="en-IN" sz="1400" kern="1200" dirty="0">
            <a:latin typeface="Roboto" panose="02000000000000000000" pitchFamily="2" charset="0"/>
            <a:ea typeface="Roboto" panose="02000000000000000000" pitchFamily="2" charset="0"/>
            <a:cs typeface="+mn-cs"/>
          </a:endParaRPr>
        </a:p>
      </dgm:t>
    </dgm:pt>
    <dgm:pt modelId="{841CBE56-95D7-42AE-9BBA-51E4F741BD22}" type="parTrans" cxnId="{956511F3-C1B8-4BAC-9255-7603FC4890F8}">
      <dgm:prSet/>
      <dgm:spPr/>
      <dgm:t>
        <a:bodyPr/>
        <a:lstStyle/>
        <a:p>
          <a:endParaRPr lang="en-US" sz="1400"/>
        </a:p>
      </dgm:t>
    </dgm:pt>
    <dgm:pt modelId="{F7D7530E-677F-4CE1-B25C-8332FF6EAFEA}" type="sibTrans" cxnId="{956511F3-C1B8-4BAC-9255-7603FC4890F8}">
      <dgm:prSet/>
      <dgm:spPr/>
      <dgm:t>
        <a:bodyPr/>
        <a:lstStyle/>
        <a:p>
          <a:endParaRPr lang="en-US" sz="1400"/>
        </a:p>
      </dgm:t>
    </dgm:pt>
    <dgm:pt modelId="{DAF5253E-034C-4883-8E31-0817526DD954}">
      <dgm:prSet custT="1"/>
      <dgm:spPr/>
      <dgm:t>
        <a:bodyPr/>
        <a:lstStyle/>
        <a:p>
          <a:pPr marL="114300" lvl="1" indent="-114300" algn="l" defTabSz="622300">
            <a:lnSpc>
              <a:spcPct val="90000"/>
            </a:lnSpc>
            <a:spcBef>
              <a:spcPct val="0"/>
            </a:spcBef>
            <a:spcAft>
              <a:spcPct val="20000"/>
            </a:spcAft>
          </a:pPr>
          <a:r>
            <a:rPr lang="en-US" sz="1400" b="0" i="0" kern="1200" dirty="0">
              <a:latin typeface="Roboto" panose="02000000000000000000" pitchFamily="2" charset="0"/>
              <a:ea typeface="Roboto" panose="02000000000000000000" pitchFamily="2" charset="0"/>
            </a:rPr>
            <a:t>Step-up in the cost of the underlying business is  NOT possible in share purchase.</a:t>
          </a:r>
          <a:endParaRPr lang="en-IN" sz="1400" kern="1200" dirty="0">
            <a:latin typeface="Roboto" panose="02000000000000000000" pitchFamily="2" charset="0"/>
            <a:ea typeface="Roboto" panose="02000000000000000000" pitchFamily="2" charset="0"/>
            <a:cs typeface="+mn-cs"/>
          </a:endParaRPr>
        </a:p>
      </dgm:t>
    </dgm:pt>
    <dgm:pt modelId="{9F069E4A-C23A-4DEF-BBE0-B7704B37F4EA}" type="parTrans" cxnId="{F4B3AE5D-CEEE-4EC3-9D87-86D78E97068B}">
      <dgm:prSet/>
      <dgm:spPr/>
      <dgm:t>
        <a:bodyPr/>
        <a:lstStyle/>
        <a:p>
          <a:endParaRPr lang="en-US" sz="1400"/>
        </a:p>
      </dgm:t>
    </dgm:pt>
    <dgm:pt modelId="{2A364B9F-7B4C-4E4E-A977-526657EADCCC}" type="sibTrans" cxnId="{F4B3AE5D-CEEE-4EC3-9D87-86D78E97068B}">
      <dgm:prSet/>
      <dgm:spPr/>
      <dgm:t>
        <a:bodyPr/>
        <a:lstStyle/>
        <a:p>
          <a:endParaRPr lang="en-US" sz="1400"/>
        </a:p>
      </dgm:t>
    </dgm:pt>
    <dgm:pt modelId="{E1476AF9-2DE7-4851-AFD0-DBE5E7CFB9C8}">
      <dgm:prSet phldrT="[Text]" custT="1"/>
      <dgm:spPr/>
      <dgm:t>
        <a:bodyPr/>
        <a:lstStyle/>
        <a:p>
          <a:pPr marL="114300" lvl="1" indent="-114300" algn="l" defTabSz="622300">
            <a:lnSpc>
              <a:spcPct val="90000"/>
            </a:lnSpc>
            <a:spcBef>
              <a:spcPct val="0"/>
            </a:spcBef>
            <a:spcAft>
              <a:spcPct val="20000"/>
            </a:spcAft>
            <a:buChar char="•"/>
          </a:pPr>
          <a:r>
            <a:rPr lang="en-US" sz="1400" kern="1200" dirty="0">
              <a:latin typeface="Roboto" panose="02000000000000000000" pitchFamily="2" charset="0"/>
              <a:ea typeface="Roboto" panose="02000000000000000000" pitchFamily="2" charset="0"/>
              <a:cs typeface="+mn-cs"/>
            </a:rPr>
            <a:t>Valuation of non-cash transaction in case of slump exchange</a:t>
          </a:r>
        </a:p>
      </dgm:t>
    </dgm:pt>
    <dgm:pt modelId="{59037A1B-C550-47D9-8E4A-E7F91FF740FB}" type="parTrans" cxnId="{62853B4E-3F7D-4BC0-BA2C-2E64F7A0EA4A}">
      <dgm:prSet/>
      <dgm:spPr/>
      <dgm:t>
        <a:bodyPr/>
        <a:lstStyle/>
        <a:p>
          <a:endParaRPr lang="en-US" sz="1400"/>
        </a:p>
      </dgm:t>
    </dgm:pt>
    <dgm:pt modelId="{AB2B4959-071B-4291-8501-FDAEB651BE61}" type="sibTrans" cxnId="{62853B4E-3F7D-4BC0-BA2C-2E64F7A0EA4A}">
      <dgm:prSet/>
      <dgm:spPr/>
      <dgm:t>
        <a:bodyPr/>
        <a:lstStyle/>
        <a:p>
          <a:endParaRPr lang="en-US" sz="1400"/>
        </a:p>
      </dgm:t>
    </dgm:pt>
    <dgm:pt modelId="{9ECD6C3E-F0AB-4739-A2A6-C55EB7295739}">
      <dgm:prSet phldrT="[Text]" custT="1"/>
      <dgm:spPr/>
      <dgm:t>
        <a:bodyPr/>
        <a:lstStyle/>
        <a:p>
          <a:pPr marL="114300" lvl="1" indent="-114300" algn="l" defTabSz="622300">
            <a:lnSpc>
              <a:spcPct val="90000"/>
            </a:lnSpc>
            <a:spcBef>
              <a:spcPct val="0"/>
            </a:spcBef>
            <a:spcAft>
              <a:spcPct val="20000"/>
            </a:spcAft>
            <a:buChar char="•"/>
          </a:pPr>
          <a:r>
            <a:rPr lang="en-US" sz="1400" kern="1200" dirty="0">
              <a:latin typeface="Roboto" panose="02000000000000000000" pitchFamily="2" charset="0"/>
              <a:ea typeface="Roboto" panose="02000000000000000000" pitchFamily="2" charset="0"/>
              <a:cs typeface="+mn-cs"/>
            </a:rPr>
            <a:t>Transfer of shares of foreign subsidiaries under automatic route whether allowed?</a:t>
          </a:r>
        </a:p>
      </dgm:t>
    </dgm:pt>
    <dgm:pt modelId="{6E35A18E-0DDC-4753-9866-28F2195CBF71}" type="parTrans" cxnId="{54D8BBA1-63B1-458B-8CA0-CAE65BC309C8}">
      <dgm:prSet/>
      <dgm:spPr/>
      <dgm:t>
        <a:bodyPr/>
        <a:lstStyle/>
        <a:p>
          <a:endParaRPr lang="en-US" sz="1400"/>
        </a:p>
      </dgm:t>
    </dgm:pt>
    <dgm:pt modelId="{51E8E9D9-6BCC-41CF-9AFA-93B3FC1D96AA}" type="sibTrans" cxnId="{54D8BBA1-63B1-458B-8CA0-CAE65BC309C8}">
      <dgm:prSet/>
      <dgm:spPr/>
      <dgm:t>
        <a:bodyPr/>
        <a:lstStyle/>
        <a:p>
          <a:endParaRPr lang="en-US" sz="1400"/>
        </a:p>
      </dgm:t>
    </dgm:pt>
    <dgm:pt modelId="{0C64B1BC-CC63-4A5A-9036-3DF28E5A0F70}">
      <dgm:prSet custT="1"/>
      <dgm:spPr/>
      <dgm:t>
        <a:bodyPr/>
        <a:lstStyle/>
        <a:p>
          <a:pPr marL="114300" lvl="1" indent="-114300" algn="l" defTabSz="622300">
            <a:lnSpc>
              <a:spcPct val="90000"/>
            </a:lnSpc>
            <a:spcBef>
              <a:spcPct val="0"/>
            </a:spcBef>
            <a:spcAft>
              <a:spcPct val="20000"/>
            </a:spcAft>
            <a:buChar char="•"/>
          </a:pPr>
          <a:r>
            <a:rPr lang="en-IN" sz="1400" kern="1200" dirty="0">
              <a:latin typeface="Roboto" panose="02000000000000000000" pitchFamily="2" charset="0"/>
              <a:ea typeface="Roboto" panose="02000000000000000000" pitchFamily="2" charset="0"/>
              <a:cs typeface="+mn-cs"/>
            </a:rPr>
            <a:t>Tax rates for depreciable assets</a:t>
          </a:r>
          <a:r>
            <a:rPr lang="en-IN" sz="1400" kern="1200" dirty="0">
              <a:latin typeface="Roboto" panose="02000000000000000000" pitchFamily="2" charset="0"/>
              <a:ea typeface="Roboto" panose="02000000000000000000" pitchFamily="2" charset="0"/>
              <a:cs typeface="+mn-cs"/>
              <a:sym typeface="Wingdings" panose="05000000000000000000" pitchFamily="2" charset="2"/>
            </a:rPr>
            <a:t> (Short term capital gain) </a:t>
          </a:r>
          <a:endParaRPr lang="en-IN" sz="1400" kern="1200" dirty="0">
            <a:latin typeface="Roboto" panose="02000000000000000000" pitchFamily="2" charset="0"/>
            <a:ea typeface="Roboto" panose="02000000000000000000" pitchFamily="2" charset="0"/>
            <a:cs typeface="+mn-cs"/>
          </a:endParaRPr>
        </a:p>
      </dgm:t>
    </dgm:pt>
    <dgm:pt modelId="{6A06F24C-F065-420E-B5EF-D193C97BDCFA}" type="sibTrans" cxnId="{CFF73573-244D-490C-816E-77AD08B4101D}">
      <dgm:prSet/>
      <dgm:spPr/>
      <dgm:t>
        <a:bodyPr/>
        <a:lstStyle/>
        <a:p>
          <a:endParaRPr lang="en-US" sz="1400"/>
        </a:p>
      </dgm:t>
    </dgm:pt>
    <dgm:pt modelId="{B181674A-CB64-4469-879A-CB47BB8C8E0E}" type="parTrans" cxnId="{CFF73573-244D-490C-816E-77AD08B4101D}">
      <dgm:prSet/>
      <dgm:spPr/>
      <dgm:t>
        <a:bodyPr/>
        <a:lstStyle/>
        <a:p>
          <a:endParaRPr lang="en-US" sz="1400"/>
        </a:p>
      </dgm:t>
    </dgm:pt>
    <dgm:pt modelId="{2DE74F1D-7551-4AFD-AB74-0C2629927ED8}">
      <dgm:prSet custT="1"/>
      <dgm:spPr/>
      <dgm:t>
        <a:bodyPr/>
        <a:lstStyle/>
        <a:p>
          <a:pPr marL="114300" lvl="1" indent="-114300" algn="l" defTabSz="622300">
            <a:lnSpc>
              <a:spcPct val="90000"/>
            </a:lnSpc>
            <a:spcBef>
              <a:spcPct val="0"/>
            </a:spcBef>
            <a:spcAft>
              <a:spcPct val="20000"/>
            </a:spcAft>
          </a:pPr>
          <a:r>
            <a:rPr lang="en-IN" sz="1400" kern="1200" dirty="0">
              <a:latin typeface="Roboto" panose="02000000000000000000" pitchFamily="2" charset="0"/>
              <a:ea typeface="Roboto" panose="02000000000000000000" pitchFamily="2" charset="0"/>
            </a:rPr>
            <a:t>Transfer pursuant to Offer for Sale </a:t>
          </a:r>
          <a:r>
            <a:rPr lang="en-IN" sz="1400" kern="1200" dirty="0">
              <a:latin typeface="Roboto" panose="02000000000000000000" pitchFamily="2" charset="0"/>
              <a:ea typeface="Roboto" panose="02000000000000000000" pitchFamily="2" charset="0"/>
              <a:sym typeface="Wingdings" panose="05000000000000000000" pitchFamily="2" charset="2"/>
            </a:rPr>
            <a:t> Determination of cost of acquisition under Section 55(2)(ac)</a:t>
          </a:r>
          <a:endParaRPr lang="en-IN" sz="1400" kern="1200" dirty="0">
            <a:latin typeface="Roboto" panose="02000000000000000000" pitchFamily="2" charset="0"/>
            <a:ea typeface="Roboto" panose="02000000000000000000" pitchFamily="2" charset="0"/>
            <a:cs typeface="+mn-cs"/>
          </a:endParaRPr>
        </a:p>
      </dgm:t>
    </dgm:pt>
    <dgm:pt modelId="{F860C163-88AC-4721-B689-98EFE5E1CE9A}" type="parTrans" cxnId="{72D7A15E-9CE8-41FC-9087-D2F08BA7EDC1}">
      <dgm:prSet/>
      <dgm:spPr/>
      <dgm:t>
        <a:bodyPr/>
        <a:lstStyle/>
        <a:p>
          <a:endParaRPr lang="en-US" sz="1400"/>
        </a:p>
      </dgm:t>
    </dgm:pt>
    <dgm:pt modelId="{C10C241F-D2C8-49BE-AC27-8FA0263E3D0A}" type="sibTrans" cxnId="{72D7A15E-9CE8-41FC-9087-D2F08BA7EDC1}">
      <dgm:prSet/>
      <dgm:spPr/>
      <dgm:t>
        <a:bodyPr/>
        <a:lstStyle/>
        <a:p>
          <a:endParaRPr lang="en-US" sz="1400"/>
        </a:p>
      </dgm:t>
    </dgm:pt>
    <dgm:pt modelId="{9E7BD2E2-9434-4105-ADEF-51100C681ADC}">
      <dgm:prSet phldrT="[Text]" custT="1"/>
      <dgm:spPr/>
      <dgm:t>
        <a:bodyPr/>
        <a:lstStyle/>
        <a:p>
          <a:r>
            <a:rPr lang="en-US" sz="1400" dirty="0">
              <a:latin typeface="Roboto" panose="02000000000000000000" pitchFamily="2" charset="0"/>
              <a:ea typeface="Roboto" panose="02000000000000000000" pitchFamily="2" charset="0"/>
              <a:cs typeface="Roboto" panose="02000000000000000000" pitchFamily="2" charset="0"/>
            </a:rPr>
            <a:t>Merger / Demerger</a:t>
          </a:r>
        </a:p>
      </dgm:t>
    </dgm:pt>
    <dgm:pt modelId="{C18E0D9D-61CE-407C-9878-43D711BC58BB}" type="parTrans" cxnId="{B780522E-3A1B-470B-8A52-DD048752153B}">
      <dgm:prSet/>
      <dgm:spPr/>
      <dgm:t>
        <a:bodyPr/>
        <a:lstStyle/>
        <a:p>
          <a:endParaRPr lang="en-US" sz="1400"/>
        </a:p>
      </dgm:t>
    </dgm:pt>
    <dgm:pt modelId="{395C8CD0-07D9-4A1B-993D-D35C4A00E0F9}" type="sibTrans" cxnId="{B780522E-3A1B-470B-8A52-DD048752153B}">
      <dgm:prSet/>
      <dgm:spPr/>
      <dgm:t>
        <a:bodyPr/>
        <a:lstStyle/>
        <a:p>
          <a:endParaRPr lang="en-US" sz="1400"/>
        </a:p>
      </dgm:t>
    </dgm:pt>
    <dgm:pt modelId="{4A3DDC6C-D9AD-479A-A007-EBAADD872B36}">
      <dgm:prSet phldrT="[Text]" custT="1"/>
      <dgm:spPr/>
      <dgm:t>
        <a:bodyPr/>
        <a:lstStyle/>
        <a:p>
          <a:pPr>
            <a:buChar char="•"/>
          </a:pPr>
          <a:r>
            <a:rPr lang="en-US" sz="1400" dirty="0">
              <a:latin typeface="Roboto" panose="02000000000000000000" pitchFamily="2" charset="0"/>
              <a:ea typeface="Roboto" panose="02000000000000000000" pitchFamily="2" charset="0"/>
              <a:cs typeface="+mn-cs"/>
            </a:rPr>
            <a:t>Commercial rationale vis-à-vis tax benefits </a:t>
          </a:r>
        </a:p>
      </dgm:t>
    </dgm:pt>
    <dgm:pt modelId="{4380FE85-0C64-4E0E-9C05-673B93ACA7FE}" type="parTrans" cxnId="{ECAC535E-6213-4D48-B963-8A1CC3122100}">
      <dgm:prSet/>
      <dgm:spPr/>
      <dgm:t>
        <a:bodyPr/>
        <a:lstStyle/>
        <a:p>
          <a:endParaRPr lang="en-US" sz="1400"/>
        </a:p>
      </dgm:t>
    </dgm:pt>
    <dgm:pt modelId="{1A58B7BF-308F-48DE-9E5C-541E34EB901A}" type="sibTrans" cxnId="{ECAC535E-6213-4D48-B963-8A1CC3122100}">
      <dgm:prSet/>
      <dgm:spPr/>
      <dgm:t>
        <a:bodyPr/>
        <a:lstStyle/>
        <a:p>
          <a:endParaRPr lang="en-US" sz="1400"/>
        </a:p>
      </dgm:t>
    </dgm:pt>
    <dgm:pt modelId="{877AC2E6-C941-4D52-8D39-8F8D02BA947B}">
      <dgm:prSet phldrT="[Text]" custT="1"/>
      <dgm:spPr/>
      <dgm:t>
        <a:bodyPr/>
        <a:lstStyle/>
        <a:p>
          <a:pPr>
            <a:buChar char="•"/>
          </a:pPr>
          <a:r>
            <a:rPr lang="en-IN" sz="1400" dirty="0">
              <a:latin typeface="Roboto" panose="02000000000000000000" pitchFamily="2" charset="0"/>
              <a:ea typeface="Roboto" panose="02000000000000000000" pitchFamily="2" charset="0"/>
              <a:cs typeface="+mn-cs"/>
            </a:rPr>
            <a:t>Continuity of tax losses</a:t>
          </a:r>
          <a:endParaRPr lang="en-US" sz="1400" dirty="0">
            <a:latin typeface="Roboto" panose="02000000000000000000" pitchFamily="2" charset="0"/>
            <a:ea typeface="Roboto" panose="02000000000000000000" pitchFamily="2" charset="0"/>
            <a:cs typeface="+mn-cs"/>
          </a:endParaRPr>
        </a:p>
      </dgm:t>
    </dgm:pt>
    <dgm:pt modelId="{3FC1D179-9ABC-426C-B66D-EE2112665980}" type="parTrans" cxnId="{D2711538-8EDC-482E-A6D6-223CC8528B1F}">
      <dgm:prSet/>
      <dgm:spPr/>
      <dgm:t>
        <a:bodyPr/>
        <a:lstStyle/>
        <a:p>
          <a:endParaRPr lang="en-US" sz="1400"/>
        </a:p>
      </dgm:t>
    </dgm:pt>
    <dgm:pt modelId="{5FE91C49-F0A1-4A7C-92BD-EBDF59341F9F}" type="sibTrans" cxnId="{D2711538-8EDC-482E-A6D6-223CC8528B1F}">
      <dgm:prSet/>
      <dgm:spPr/>
      <dgm:t>
        <a:bodyPr/>
        <a:lstStyle/>
        <a:p>
          <a:endParaRPr lang="en-US" sz="1400"/>
        </a:p>
      </dgm:t>
    </dgm:pt>
    <dgm:pt modelId="{D7F27A3B-9A68-40B9-814E-514015819DB6}">
      <dgm:prSet phldrT="[Text]" custT="1"/>
      <dgm:spPr/>
      <dgm:t>
        <a:bodyPr/>
        <a:lstStyle/>
        <a:p>
          <a:pPr>
            <a:buChar char="•"/>
          </a:pPr>
          <a:r>
            <a:rPr lang="en-US" sz="1400" dirty="0">
              <a:latin typeface="Roboto" panose="02000000000000000000" pitchFamily="2" charset="0"/>
              <a:ea typeface="Roboto" panose="02000000000000000000" pitchFamily="2" charset="0"/>
              <a:cs typeface="+mn-cs"/>
            </a:rPr>
            <a:t>Stamp duty cost </a:t>
          </a:r>
        </a:p>
      </dgm:t>
    </dgm:pt>
    <dgm:pt modelId="{D99A8F80-2FA1-401D-B6E6-46AA63FD19B0}" type="parTrans" cxnId="{6F9DC1EA-4F33-480E-9070-54519C785F2C}">
      <dgm:prSet/>
      <dgm:spPr/>
      <dgm:t>
        <a:bodyPr/>
        <a:lstStyle/>
        <a:p>
          <a:endParaRPr lang="en-US" sz="1400"/>
        </a:p>
      </dgm:t>
    </dgm:pt>
    <dgm:pt modelId="{EBAC865B-C5B2-4169-BF35-28544C5F61F1}" type="sibTrans" cxnId="{6F9DC1EA-4F33-480E-9070-54519C785F2C}">
      <dgm:prSet/>
      <dgm:spPr/>
      <dgm:t>
        <a:bodyPr/>
        <a:lstStyle/>
        <a:p>
          <a:endParaRPr lang="en-US" sz="1400"/>
        </a:p>
      </dgm:t>
    </dgm:pt>
    <dgm:pt modelId="{0357D008-DB56-4EE6-BA8B-7A051BABC23C}">
      <dgm:prSet phldrT="[Text]" custT="1"/>
      <dgm:spPr/>
      <dgm:t>
        <a:bodyPr/>
        <a:lstStyle/>
        <a:p>
          <a:pPr>
            <a:buChar char="•"/>
          </a:pPr>
          <a:r>
            <a:rPr lang="en-US" sz="1400" dirty="0">
              <a:latin typeface="Roboto" panose="02000000000000000000" pitchFamily="2" charset="0"/>
              <a:ea typeface="Roboto" panose="02000000000000000000" pitchFamily="2" charset="0"/>
              <a:cs typeface="+mn-cs"/>
            </a:rPr>
            <a:t>In case of listed entities </a:t>
          </a:r>
          <a:r>
            <a:rPr lang="en-US" sz="1400" dirty="0">
              <a:latin typeface="Roboto" panose="02000000000000000000" pitchFamily="2" charset="0"/>
              <a:ea typeface="Roboto" panose="02000000000000000000" pitchFamily="2" charset="0"/>
              <a:cs typeface="+mn-cs"/>
              <a:sym typeface="Wingdings" panose="05000000000000000000" pitchFamily="2" charset="2"/>
            </a:rPr>
            <a:t> Majority of minority approval</a:t>
          </a:r>
          <a:endParaRPr lang="en-US" sz="1400" dirty="0">
            <a:latin typeface="Roboto" panose="02000000000000000000" pitchFamily="2" charset="0"/>
            <a:ea typeface="Roboto" panose="02000000000000000000" pitchFamily="2" charset="0"/>
            <a:cs typeface="+mn-cs"/>
          </a:endParaRPr>
        </a:p>
      </dgm:t>
    </dgm:pt>
    <dgm:pt modelId="{818D7341-571D-4778-99EC-22FD0B113265}" type="parTrans" cxnId="{63FA6F88-3677-465A-9939-3DDC56E13C66}">
      <dgm:prSet/>
      <dgm:spPr/>
      <dgm:t>
        <a:bodyPr/>
        <a:lstStyle/>
        <a:p>
          <a:endParaRPr lang="en-US" sz="1400"/>
        </a:p>
      </dgm:t>
    </dgm:pt>
    <dgm:pt modelId="{A79C9DE3-1419-467D-AA72-FB9B3F9C4DD2}" type="sibTrans" cxnId="{63FA6F88-3677-465A-9939-3DDC56E13C66}">
      <dgm:prSet/>
      <dgm:spPr/>
      <dgm:t>
        <a:bodyPr/>
        <a:lstStyle/>
        <a:p>
          <a:endParaRPr lang="en-US" sz="1400"/>
        </a:p>
      </dgm:t>
    </dgm:pt>
    <dgm:pt modelId="{9718FDE4-A6DD-4616-AD9E-E5698E6C8BED}">
      <dgm:prSet phldrT="[Text]" custT="1"/>
      <dgm:spPr/>
      <dgm:t>
        <a:bodyPr/>
        <a:lstStyle/>
        <a:p>
          <a:pPr>
            <a:buChar char="•"/>
          </a:pPr>
          <a:r>
            <a:rPr lang="en-US" sz="1400" dirty="0">
              <a:latin typeface="Roboto" panose="02000000000000000000" pitchFamily="2" charset="0"/>
              <a:ea typeface="Roboto" panose="02000000000000000000" pitchFamily="2" charset="0"/>
              <a:cs typeface="+mn-cs"/>
            </a:rPr>
            <a:t>Testing the </a:t>
          </a:r>
          <a:r>
            <a:rPr lang="en-US" sz="1400" b="1" dirty="0">
              <a:latin typeface="Roboto" panose="02000000000000000000" pitchFamily="2" charset="0"/>
              <a:ea typeface="Roboto" panose="02000000000000000000" pitchFamily="2" charset="0"/>
              <a:cs typeface="+mn-cs"/>
            </a:rPr>
            <a:t>“undertaking”</a:t>
          </a:r>
          <a:r>
            <a:rPr lang="en-US" sz="1400" dirty="0">
              <a:latin typeface="Roboto" panose="02000000000000000000" pitchFamily="2" charset="0"/>
              <a:ea typeface="Roboto" panose="02000000000000000000" pitchFamily="2" charset="0"/>
              <a:cs typeface="+mn-cs"/>
            </a:rPr>
            <a:t> concept in case of demerger</a:t>
          </a:r>
        </a:p>
      </dgm:t>
    </dgm:pt>
    <dgm:pt modelId="{4456FBCE-A15E-4328-9AB3-6755C6031A06}" type="parTrans" cxnId="{10CCAB3B-74F1-4EBD-897D-EB2FC180AE2C}">
      <dgm:prSet/>
      <dgm:spPr/>
      <dgm:t>
        <a:bodyPr/>
        <a:lstStyle/>
        <a:p>
          <a:endParaRPr lang="en-US" sz="1400"/>
        </a:p>
      </dgm:t>
    </dgm:pt>
    <dgm:pt modelId="{2E04D6CB-D374-45AA-9A91-3609603F99A4}" type="sibTrans" cxnId="{10CCAB3B-74F1-4EBD-897D-EB2FC180AE2C}">
      <dgm:prSet/>
      <dgm:spPr/>
      <dgm:t>
        <a:bodyPr/>
        <a:lstStyle/>
        <a:p>
          <a:endParaRPr lang="en-US" sz="1400"/>
        </a:p>
      </dgm:t>
    </dgm:pt>
    <dgm:pt modelId="{2E46A3FA-A2AF-4075-BADF-E2E3F4B6630B}">
      <dgm:prSet custT="1"/>
      <dgm:spPr/>
      <dgm:t>
        <a:bodyPr/>
        <a:lstStyle/>
        <a:p>
          <a:pPr marL="114300" lvl="1" indent="-114300" algn="l" defTabSz="622300">
            <a:lnSpc>
              <a:spcPct val="90000"/>
            </a:lnSpc>
            <a:spcBef>
              <a:spcPct val="0"/>
            </a:spcBef>
            <a:spcAft>
              <a:spcPct val="20000"/>
            </a:spcAft>
            <a:buNone/>
          </a:pPr>
          <a:r>
            <a:rPr lang="en-IN" sz="1400" kern="1200" dirty="0">
              <a:latin typeface="Roboto" panose="02000000000000000000" pitchFamily="2" charset="0"/>
              <a:ea typeface="Roboto" panose="02000000000000000000" pitchFamily="2" charset="0"/>
              <a:cs typeface="+mn-cs"/>
            </a:rPr>
            <a:t>Treatment of </a:t>
          </a:r>
          <a:r>
            <a:rPr lang="en-IN" sz="1400" kern="1200">
              <a:latin typeface="Roboto" panose="02000000000000000000" pitchFamily="2" charset="0"/>
              <a:ea typeface="Roboto" panose="02000000000000000000" pitchFamily="2" charset="0"/>
              <a:cs typeface="+mn-cs"/>
            </a:rPr>
            <a:t>non-compete fees</a:t>
          </a:r>
          <a:endParaRPr lang="en-IN" sz="1400" kern="1200" dirty="0">
            <a:latin typeface="Roboto" panose="02000000000000000000" pitchFamily="2" charset="0"/>
            <a:ea typeface="Roboto" panose="02000000000000000000" pitchFamily="2" charset="0"/>
            <a:cs typeface="+mn-cs"/>
          </a:endParaRPr>
        </a:p>
      </dgm:t>
    </dgm:pt>
    <dgm:pt modelId="{A4C1C516-B1D3-40EE-80D3-DE186B43F49A}" type="parTrans" cxnId="{58B57744-569F-463C-BECE-E9C842AE6D63}">
      <dgm:prSet/>
      <dgm:spPr/>
    </dgm:pt>
    <dgm:pt modelId="{D6023CF5-A449-44CB-85DB-17509D58F1E5}" type="sibTrans" cxnId="{58B57744-569F-463C-BECE-E9C842AE6D63}">
      <dgm:prSet/>
      <dgm:spPr/>
    </dgm:pt>
    <dgm:pt modelId="{0507F154-E240-459A-AF1C-8BEFC53B858C}" type="pres">
      <dgm:prSet presAssocID="{FA8B458C-2910-4310-B063-90B64566008A}" presName="vert0" presStyleCnt="0">
        <dgm:presLayoutVars>
          <dgm:dir/>
          <dgm:animOne val="branch"/>
          <dgm:animLvl val="lvl"/>
        </dgm:presLayoutVars>
      </dgm:prSet>
      <dgm:spPr/>
    </dgm:pt>
    <dgm:pt modelId="{3C6EB765-9811-4EC9-BCCA-38A18E0B733D}" type="pres">
      <dgm:prSet presAssocID="{9E7BD2E2-9434-4105-ADEF-51100C681ADC}" presName="thickLine" presStyleLbl="alignNode1" presStyleIdx="0" presStyleCnt="4"/>
      <dgm:spPr/>
    </dgm:pt>
    <dgm:pt modelId="{E396C0DF-AD41-4888-B9BD-98299E59F7CF}" type="pres">
      <dgm:prSet presAssocID="{9E7BD2E2-9434-4105-ADEF-51100C681ADC}" presName="horz1" presStyleCnt="0"/>
      <dgm:spPr/>
    </dgm:pt>
    <dgm:pt modelId="{DB9E5495-1A00-4C88-9AE0-B7BD15688B2A}" type="pres">
      <dgm:prSet presAssocID="{9E7BD2E2-9434-4105-ADEF-51100C681ADC}" presName="tx1" presStyleLbl="revTx" presStyleIdx="0" presStyleCnt="21"/>
      <dgm:spPr/>
    </dgm:pt>
    <dgm:pt modelId="{FBE9860C-D2E5-4EED-8E21-27B6271EACD3}" type="pres">
      <dgm:prSet presAssocID="{9E7BD2E2-9434-4105-ADEF-51100C681ADC}" presName="vert1" presStyleCnt="0"/>
      <dgm:spPr/>
    </dgm:pt>
    <dgm:pt modelId="{A1EDD980-78E0-4E81-B76A-7C0F643BAE3B}" type="pres">
      <dgm:prSet presAssocID="{4A3DDC6C-D9AD-479A-A007-EBAADD872B36}" presName="vertSpace2a" presStyleCnt="0"/>
      <dgm:spPr/>
    </dgm:pt>
    <dgm:pt modelId="{C524A2FE-0F30-4AE0-A694-756B4AEA3EE4}" type="pres">
      <dgm:prSet presAssocID="{4A3DDC6C-D9AD-479A-A007-EBAADD872B36}" presName="horz2" presStyleCnt="0"/>
      <dgm:spPr/>
    </dgm:pt>
    <dgm:pt modelId="{57FB3DE3-216D-4418-B68C-B2EC796FCD01}" type="pres">
      <dgm:prSet presAssocID="{4A3DDC6C-D9AD-479A-A007-EBAADD872B36}" presName="horzSpace2" presStyleCnt="0"/>
      <dgm:spPr/>
    </dgm:pt>
    <dgm:pt modelId="{801FC0A6-AC33-4D14-B1B8-ED3C84490122}" type="pres">
      <dgm:prSet presAssocID="{4A3DDC6C-D9AD-479A-A007-EBAADD872B36}" presName="tx2" presStyleLbl="revTx" presStyleIdx="1" presStyleCnt="21"/>
      <dgm:spPr/>
    </dgm:pt>
    <dgm:pt modelId="{E9DE26F8-6C8D-4A1A-ACD8-7D56BB313989}" type="pres">
      <dgm:prSet presAssocID="{4A3DDC6C-D9AD-479A-A007-EBAADD872B36}" presName="vert2" presStyleCnt="0"/>
      <dgm:spPr/>
    </dgm:pt>
    <dgm:pt modelId="{77A31D15-D34E-4BF0-8EE1-0A8632233CE9}" type="pres">
      <dgm:prSet presAssocID="{4A3DDC6C-D9AD-479A-A007-EBAADD872B36}" presName="thinLine2b" presStyleLbl="callout" presStyleIdx="0" presStyleCnt="17"/>
      <dgm:spPr/>
    </dgm:pt>
    <dgm:pt modelId="{762AA11D-4C71-4E67-B56B-B2D0277C2E9E}" type="pres">
      <dgm:prSet presAssocID="{4A3DDC6C-D9AD-479A-A007-EBAADD872B36}" presName="vertSpace2b" presStyleCnt="0"/>
      <dgm:spPr/>
    </dgm:pt>
    <dgm:pt modelId="{E5D0DFCA-AC11-4FC5-8AEF-0E9F2921E3CC}" type="pres">
      <dgm:prSet presAssocID="{877AC2E6-C941-4D52-8D39-8F8D02BA947B}" presName="horz2" presStyleCnt="0"/>
      <dgm:spPr/>
    </dgm:pt>
    <dgm:pt modelId="{9E3A3EB0-38C5-46CA-AE88-AFC6ED435C31}" type="pres">
      <dgm:prSet presAssocID="{877AC2E6-C941-4D52-8D39-8F8D02BA947B}" presName="horzSpace2" presStyleCnt="0"/>
      <dgm:spPr/>
    </dgm:pt>
    <dgm:pt modelId="{D88C4092-80C1-4650-92FE-BC302C72DF07}" type="pres">
      <dgm:prSet presAssocID="{877AC2E6-C941-4D52-8D39-8F8D02BA947B}" presName="tx2" presStyleLbl="revTx" presStyleIdx="2" presStyleCnt="21"/>
      <dgm:spPr/>
    </dgm:pt>
    <dgm:pt modelId="{02ECB6F4-11CC-4B39-919A-E3B8FFFC12B6}" type="pres">
      <dgm:prSet presAssocID="{877AC2E6-C941-4D52-8D39-8F8D02BA947B}" presName="vert2" presStyleCnt="0"/>
      <dgm:spPr/>
    </dgm:pt>
    <dgm:pt modelId="{8EF4E3D8-E7AA-44D4-B568-0D7E3A659143}" type="pres">
      <dgm:prSet presAssocID="{877AC2E6-C941-4D52-8D39-8F8D02BA947B}" presName="thinLine2b" presStyleLbl="callout" presStyleIdx="1" presStyleCnt="17"/>
      <dgm:spPr/>
    </dgm:pt>
    <dgm:pt modelId="{050EF864-FC05-45D7-A14A-71D285A2A5E0}" type="pres">
      <dgm:prSet presAssocID="{877AC2E6-C941-4D52-8D39-8F8D02BA947B}" presName="vertSpace2b" presStyleCnt="0"/>
      <dgm:spPr/>
    </dgm:pt>
    <dgm:pt modelId="{2AB537FF-2288-4C53-B9A9-91DD845DD03D}" type="pres">
      <dgm:prSet presAssocID="{D7F27A3B-9A68-40B9-814E-514015819DB6}" presName="horz2" presStyleCnt="0"/>
      <dgm:spPr/>
    </dgm:pt>
    <dgm:pt modelId="{BE737338-52D2-4A26-841F-8057B15A3481}" type="pres">
      <dgm:prSet presAssocID="{D7F27A3B-9A68-40B9-814E-514015819DB6}" presName="horzSpace2" presStyleCnt="0"/>
      <dgm:spPr/>
    </dgm:pt>
    <dgm:pt modelId="{FADFF306-4E83-4A71-857E-095274462C8B}" type="pres">
      <dgm:prSet presAssocID="{D7F27A3B-9A68-40B9-814E-514015819DB6}" presName="tx2" presStyleLbl="revTx" presStyleIdx="3" presStyleCnt="21"/>
      <dgm:spPr/>
    </dgm:pt>
    <dgm:pt modelId="{E08BA4C9-A47B-44E2-BF7B-F8EB428F9C4D}" type="pres">
      <dgm:prSet presAssocID="{D7F27A3B-9A68-40B9-814E-514015819DB6}" presName="vert2" presStyleCnt="0"/>
      <dgm:spPr/>
    </dgm:pt>
    <dgm:pt modelId="{D4033B9B-8CA5-4455-BC7D-3D841A77674C}" type="pres">
      <dgm:prSet presAssocID="{D7F27A3B-9A68-40B9-814E-514015819DB6}" presName="thinLine2b" presStyleLbl="callout" presStyleIdx="2" presStyleCnt="17"/>
      <dgm:spPr/>
    </dgm:pt>
    <dgm:pt modelId="{7978CC52-74F1-4325-8AE9-967C25FD4A98}" type="pres">
      <dgm:prSet presAssocID="{D7F27A3B-9A68-40B9-814E-514015819DB6}" presName="vertSpace2b" presStyleCnt="0"/>
      <dgm:spPr/>
    </dgm:pt>
    <dgm:pt modelId="{5CC59AD0-8B4A-4FB8-BE37-FB01FDE8CC4B}" type="pres">
      <dgm:prSet presAssocID="{0357D008-DB56-4EE6-BA8B-7A051BABC23C}" presName="horz2" presStyleCnt="0"/>
      <dgm:spPr/>
    </dgm:pt>
    <dgm:pt modelId="{C0C5475C-3F99-45C5-B190-0214679BDE2E}" type="pres">
      <dgm:prSet presAssocID="{0357D008-DB56-4EE6-BA8B-7A051BABC23C}" presName="horzSpace2" presStyleCnt="0"/>
      <dgm:spPr/>
    </dgm:pt>
    <dgm:pt modelId="{22C1F7BB-2AD8-4BEE-97AD-EE62D6BE115B}" type="pres">
      <dgm:prSet presAssocID="{0357D008-DB56-4EE6-BA8B-7A051BABC23C}" presName="tx2" presStyleLbl="revTx" presStyleIdx="4" presStyleCnt="21"/>
      <dgm:spPr/>
    </dgm:pt>
    <dgm:pt modelId="{6C9A623F-6EEC-4BE0-BBA2-1A39B2BEBD07}" type="pres">
      <dgm:prSet presAssocID="{0357D008-DB56-4EE6-BA8B-7A051BABC23C}" presName="vert2" presStyleCnt="0"/>
      <dgm:spPr/>
    </dgm:pt>
    <dgm:pt modelId="{8AB0546C-7451-4794-9F8E-E060D69D4113}" type="pres">
      <dgm:prSet presAssocID="{0357D008-DB56-4EE6-BA8B-7A051BABC23C}" presName="thinLine2b" presStyleLbl="callout" presStyleIdx="3" presStyleCnt="17"/>
      <dgm:spPr/>
    </dgm:pt>
    <dgm:pt modelId="{DD8BB866-5406-4C4A-8303-CD6079A88074}" type="pres">
      <dgm:prSet presAssocID="{0357D008-DB56-4EE6-BA8B-7A051BABC23C}" presName="vertSpace2b" presStyleCnt="0"/>
      <dgm:spPr/>
    </dgm:pt>
    <dgm:pt modelId="{4C548952-7FC7-4CCD-BACF-D23BD56E6062}" type="pres">
      <dgm:prSet presAssocID="{9718FDE4-A6DD-4616-AD9E-E5698E6C8BED}" presName="horz2" presStyleCnt="0"/>
      <dgm:spPr/>
    </dgm:pt>
    <dgm:pt modelId="{4CFCA5DE-EEEE-4841-B0BA-6F4BB483FAD4}" type="pres">
      <dgm:prSet presAssocID="{9718FDE4-A6DD-4616-AD9E-E5698E6C8BED}" presName="horzSpace2" presStyleCnt="0"/>
      <dgm:spPr/>
    </dgm:pt>
    <dgm:pt modelId="{05456551-A157-4CF3-A324-4511857E8BDD}" type="pres">
      <dgm:prSet presAssocID="{9718FDE4-A6DD-4616-AD9E-E5698E6C8BED}" presName="tx2" presStyleLbl="revTx" presStyleIdx="5" presStyleCnt="21"/>
      <dgm:spPr/>
    </dgm:pt>
    <dgm:pt modelId="{55FB5F62-5A6E-4C72-9155-C24EBDACC18F}" type="pres">
      <dgm:prSet presAssocID="{9718FDE4-A6DD-4616-AD9E-E5698E6C8BED}" presName="vert2" presStyleCnt="0"/>
      <dgm:spPr/>
    </dgm:pt>
    <dgm:pt modelId="{952F739B-9EA5-46A4-B8E8-7E3ED5BF82AE}" type="pres">
      <dgm:prSet presAssocID="{9718FDE4-A6DD-4616-AD9E-E5698E6C8BED}" presName="thinLine2b" presStyleLbl="callout" presStyleIdx="4" presStyleCnt="17"/>
      <dgm:spPr/>
    </dgm:pt>
    <dgm:pt modelId="{22FA44FE-2098-4923-8A1B-DD53379EB474}" type="pres">
      <dgm:prSet presAssocID="{9718FDE4-A6DD-4616-AD9E-E5698E6C8BED}" presName="vertSpace2b" presStyleCnt="0"/>
      <dgm:spPr/>
    </dgm:pt>
    <dgm:pt modelId="{4AB542F7-AF36-45E9-A0F0-6FE88F93A9C9}" type="pres">
      <dgm:prSet presAssocID="{EBEAA762-B301-4A97-AC74-33E9DF4BA1D1}" presName="thickLine" presStyleLbl="alignNode1" presStyleIdx="1" presStyleCnt="4"/>
      <dgm:spPr/>
    </dgm:pt>
    <dgm:pt modelId="{F44F3340-1214-422E-B221-57E9CDEA03BF}" type="pres">
      <dgm:prSet presAssocID="{EBEAA762-B301-4A97-AC74-33E9DF4BA1D1}" presName="horz1" presStyleCnt="0"/>
      <dgm:spPr/>
    </dgm:pt>
    <dgm:pt modelId="{83CA85B8-49A5-499C-A66C-FC5C5FACACFC}" type="pres">
      <dgm:prSet presAssocID="{EBEAA762-B301-4A97-AC74-33E9DF4BA1D1}" presName="tx1" presStyleLbl="revTx" presStyleIdx="6" presStyleCnt="21"/>
      <dgm:spPr/>
    </dgm:pt>
    <dgm:pt modelId="{43189D65-8254-4522-8E56-F6D0F8B69221}" type="pres">
      <dgm:prSet presAssocID="{EBEAA762-B301-4A97-AC74-33E9DF4BA1D1}" presName="vert1" presStyleCnt="0"/>
      <dgm:spPr/>
    </dgm:pt>
    <dgm:pt modelId="{4020C947-B231-475F-A1EC-D01AA7A3EB74}" type="pres">
      <dgm:prSet presAssocID="{C0CFB179-A8BF-4051-A682-077BA1D64DF7}" presName="vertSpace2a" presStyleCnt="0"/>
      <dgm:spPr/>
    </dgm:pt>
    <dgm:pt modelId="{E07AB8E1-9977-44EB-8864-2681467AFCA5}" type="pres">
      <dgm:prSet presAssocID="{C0CFB179-A8BF-4051-A682-077BA1D64DF7}" presName="horz2" presStyleCnt="0"/>
      <dgm:spPr/>
    </dgm:pt>
    <dgm:pt modelId="{5D2CE81A-07AE-4E04-AA1C-0012D05FA4B6}" type="pres">
      <dgm:prSet presAssocID="{C0CFB179-A8BF-4051-A682-077BA1D64DF7}" presName="horzSpace2" presStyleCnt="0"/>
      <dgm:spPr/>
    </dgm:pt>
    <dgm:pt modelId="{111B3FE0-D1B9-4D90-A435-1FD00CACB2FC}" type="pres">
      <dgm:prSet presAssocID="{C0CFB179-A8BF-4051-A682-077BA1D64DF7}" presName="tx2" presStyleLbl="revTx" presStyleIdx="7" presStyleCnt="21"/>
      <dgm:spPr/>
    </dgm:pt>
    <dgm:pt modelId="{6E620DE9-86D6-4AC5-94DE-C26EF1BF7325}" type="pres">
      <dgm:prSet presAssocID="{C0CFB179-A8BF-4051-A682-077BA1D64DF7}" presName="vert2" presStyleCnt="0"/>
      <dgm:spPr/>
    </dgm:pt>
    <dgm:pt modelId="{A885860E-953C-4E2F-B747-2C7AC247C5B3}" type="pres">
      <dgm:prSet presAssocID="{C0CFB179-A8BF-4051-A682-077BA1D64DF7}" presName="thinLine2b" presStyleLbl="callout" presStyleIdx="5" presStyleCnt="17"/>
      <dgm:spPr/>
    </dgm:pt>
    <dgm:pt modelId="{6C13C2E4-5D18-4734-90A4-D465E8D3B428}" type="pres">
      <dgm:prSet presAssocID="{C0CFB179-A8BF-4051-A682-077BA1D64DF7}" presName="vertSpace2b" presStyleCnt="0"/>
      <dgm:spPr/>
    </dgm:pt>
    <dgm:pt modelId="{A3537150-B82D-45C0-9D6C-310BD6DE2947}" type="pres">
      <dgm:prSet presAssocID="{9ECD6C3E-F0AB-4739-A2A6-C55EB7295739}" presName="horz2" presStyleCnt="0"/>
      <dgm:spPr/>
    </dgm:pt>
    <dgm:pt modelId="{69BEEEE2-8DDF-4F81-882C-3908A4F807C2}" type="pres">
      <dgm:prSet presAssocID="{9ECD6C3E-F0AB-4739-A2A6-C55EB7295739}" presName="horzSpace2" presStyleCnt="0"/>
      <dgm:spPr/>
    </dgm:pt>
    <dgm:pt modelId="{1330A890-7971-418A-B0C5-EFDF2EE2F4A0}" type="pres">
      <dgm:prSet presAssocID="{9ECD6C3E-F0AB-4739-A2A6-C55EB7295739}" presName="tx2" presStyleLbl="revTx" presStyleIdx="8" presStyleCnt="21"/>
      <dgm:spPr/>
    </dgm:pt>
    <dgm:pt modelId="{AE069649-B85D-41DD-A37D-4AB6BEAAF3A0}" type="pres">
      <dgm:prSet presAssocID="{9ECD6C3E-F0AB-4739-A2A6-C55EB7295739}" presName="vert2" presStyleCnt="0"/>
      <dgm:spPr/>
    </dgm:pt>
    <dgm:pt modelId="{83CCEF4B-C0AA-42EE-BD18-7DD563025730}" type="pres">
      <dgm:prSet presAssocID="{9ECD6C3E-F0AB-4739-A2A6-C55EB7295739}" presName="thinLine2b" presStyleLbl="callout" presStyleIdx="6" presStyleCnt="17"/>
      <dgm:spPr/>
    </dgm:pt>
    <dgm:pt modelId="{4404C33E-49A9-4ECA-8D18-9228D46C24AF}" type="pres">
      <dgm:prSet presAssocID="{9ECD6C3E-F0AB-4739-A2A6-C55EB7295739}" presName="vertSpace2b" presStyleCnt="0"/>
      <dgm:spPr/>
    </dgm:pt>
    <dgm:pt modelId="{421DDD36-5F69-4A1E-A0FA-C9477B60112D}" type="pres">
      <dgm:prSet presAssocID="{E1476AF9-2DE7-4851-AFD0-DBE5E7CFB9C8}" presName="horz2" presStyleCnt="0"/>
      <dgm:spPr/>
    </dgm:pt>
    <dgm:pt modelId="{2EF39975-6AF1-42C0-85E8-B0C757827184}" type="pres">
      <dgm:prSet presAssocID="{E1476AF9-2DE7-4851-AFD0-DBE5E7CFB9C8}" presName="horzSpace2" presStyleCnt="0"/>
      <dgm:spPr/>
    </dgm:pt>
    <dgm:pt modelId="{D89ADFDB-5337-40C3-95AD-B1D01F9D5B4E}" type="pres">
      <dgm:prSet presAssocID="{E1476AF9-2DE7-4851-AFD0-DBE5E7CFB9C8}" presName="tx2" presStyleLbl="revTx" presStyleIdx="9" presStyleCnt="21"/>
      <dgm:spPr/>
    </dgm:pt>
    <dgm:pt modelId="{EFE22AFC-6BAD-45DA-A3F0-05C2FA49D130}" type="pres">
      <dgm:prSet presAssocID="{E1476AF9-2DE7-4851-AFD0-DBE5E7CFB9C8}" presName="vert2" presStyleCnt="0"/>
      <dgm:spPr/>
    </dgm:pt>
    <dgm:pt modelId="{369E6439-5B85-48D2-90FD-E9A27EE80FE8}" type="pres">
      <dgm:prSet presAssocID="{E1476AF9-2DE7-4851-AFD0-DBE5E7CFB9C8}" presName="thinLine2b" presStyleLbl="callout" presStyleIdx="7" presStyleCnt="17"/>
      <dgm:spPr/>
    </dgm:pt>
    <dgm:pt modelId="{19D4251F-2BCA-42A0-B8D7-7A5F50C6F2DC}" type="pres">
      <dgm:prSet presAssocID="{E1476AF9-2DE7-4851-AFD0-DBE5E7CFB9C8}" presName="vertSpace2b" presStyleCnt="0"/>
      <dgm:spPr/>
    </dgm:pt>
    <dgm:pt modelId="{D6FB135F-1863-4993-8C63-B9B20B5AED57}" type="pres">
      <dgm:prSet presAssocID="{AC4AFD7D-D9B8-42C9-8BAF-E4ACA8EE08BE}" presName="horz2" presStyleCnt="0"/>
      <dgm:spPr/>
    </dgm:pt>
    <dgm:pt modelId="{36F48AB8-30A2-435B-BBA1-6D9B1F98DB9D}" type="pres">
      <dgm:prSet presAssocID="{AC4AFD7D-D9B8-42C9-8BAF-E4ACA8EE08BE}" presName="horzSpace2" presStyleCnt="0"/>
      <dgm:spPr/>
    </dgm:pt>
    <dgm:pt modelId="{83D3BAC2-10FF-456D-8C9D-97C281B8CBFB}" type="pres">
      <dgm:prSet presAssocID="{AC4AFD7D-D9B8-42C9-8BAF-E4ACA8EE08BE}" presName="tx2" presStyleLbl="revTx" presStyleIdx="10" presStyleCnt="21"/>
      <dgm:spPr/>
    </dgm:pt>
    <dgm:pt modelId="{985D87D7-FEB6-4FE3-B657-D056C44166AB}" type="pres">
      <dgm:prSet presAssocID="{AC4AFD7D-D9B8-42C9-8BAF-E4ACA8EE08BE}" presName="vert2" presStyleCnt="0"/>
      <dgm:spPr/>
    </dgm:pt>
    <dgm:pt modelId="{595DE851-C9AE-41FB-915C-6F68EC157FEE}" type="pres">
      <dgm:prSet presAssocID="{AC4AFD7D-D9B8-42C9-8BAF-E4ACA8EE08BE}" presName="thinLine2b" presStyleLbl="callout" presStyleIdx="8" presStyleCnt="17"/>
      <dgm:spPr/>
    </dgm:pt>
    <dgm:pt modelId="{633978BB-4E69-4697-84E6-5E4647D0678A}" type="pres">
      <dgm:prSet presAssocID="{AC4AFD7D-D9B8-42C9-8BAF-E4ACA8EE08BE}" presName="vertSpace2b" presStyleCnt="0"/>
      <dgm:spPr/>
    </dgm:pt>
    <dgm:pt modelId="{F284B382-4E1E-4109-945C-EAB60B4F1B77}" type="pres">
      <dgm:prSet presAssocID="{2E46A3FA-A2AF-4075-BADF-E2E3F4B6630B}" presName="horz2" presStyleCnt="0"/>
      <dgm:spPr/>
    </dgm:pt>
    <dgm:pt modelId="{3C0E9C2A-BBAD-4EF6-B0BB-A310D54129EA}" type="pres">
      <dgm:prSet presAssocID="{2E46A3FA-A2AF-4075-BADF-E2E3F4B6630B}" presName="horzSpace2" presStyleCnt="0"/>
      <dgm:spPr/>
    </dgm:pt>
    <dgm:pt modelId="{EB770B50-F0C7-49BF-9A42-89060341B1DE}" type="pres">
      <dgm:prSet presAssocID="{2E46A3FA-A2AF-4075-BADF-E2E3F4B6630B}" presName="tx2" presStyleLbl="revTx" presStyleIdx="11" presStyleCnt="21"/>
      <dgm:spPr/>
    </dgm:pt>
    <dgm:pt modelId="{02EC0EB7-672D-46C7-A000-EBECD2E2D537}" type="pres">
      <dgm:prSet presAssocID="{2E46A3FA-A2AF-4075-BADF-E2E3F4B6630B}" presName="vert2" presStyleCnt="0"/>
      <dgm:spPr/>
    </dgm:pt>
    <dgm:pt modelId="{D645E2BD-3CFE-45BD-8732-0E8D5FEB4995}" type="pres">
      <dgm:prSet presAssocID="{2E46A3FA-A2AF-4075-BADF-E2E3F4B6630B}" presName="thinLine2b" presStyleLbl="callout" presStyleIdx="9" presStyleCnt="17"/>
      <dgm:spPr/>
    </dgm:pt>
    <dgm:pt modelId="{E78E27BF-1D4A-486F-881A-F8BC79ABD1B3}" type="pres">
      <dgm:prSet presAssocID="{2E46A3FA-A2AF-4075-BADF-E2E3F4B6630B}" presName="vertSpace2b" presStyleCnt="0"/>
      <dgm:spPr/>
    </dgm:pt>
    <dgm:pt modelId="{A65332C7-F040-4506-8402-25E92260732C}" type="pres">
      <dgm:prSet presAssocID="{EDE94006-5303-4144-8C9C-6282BEAAFC4C}" presName="thickLine" presStyleLbl="alignNode1" presStyleIdx="2" presStyleCnt="4"/>
      <dgm:spPr/>
    </dgm:pt>
    <dgm:pt modelId="{A25386A5-1AE2-4EB8-8AEB-6EC16436A9CD}" type="pres">
      <dgm:prSet presAssocID="{EDE94006-5303-4144-8C9C-6282BEAAFC4C}" presName="horz1" presStyleCnt="0"/>
      <dgm:spPr/>
    </dgm:pt>
    <dgm:pt modelId="{33DE2BCA-42B3-4FEF-B49E-A4898F9317CD}" type="pres">
      <dgm:prSet presAssocID="{EDE94006-5303-4144-8C9C-6282BEAAFC4C}" presName="tx1" presStyleLbl="revTx" presStyleIdx="12" presStyleCnt="21"/>
      <dgm:spPr/>
    </dgm:pt>
    <dgm:pt modelId="{0D432B99-4936-4279-8FAD-23A14D18A260}" type="pres">
      <dgm:prSet presAssocID="{EDE94006-5303-4144-8C9C-6282BEAAFC4C}" presName="vert1" presStyleCnt="0"/>
      <dgm:spPr/>
    </dgm:pt>
    <dgm:pt modelId="{0B73D889-A7DC-466E-98D0-C5EBE98F1AC5}" type="pres">
      <dgm:prSet presAssocID="{3E25B9B8-FA8F-4BB9-8B0E-1E90533DAFD5}" presName="vertSpace2a" presStyleCnt="0"/>
      <dgm:spPr/>
    </dgm:pt>
    <dgm:pt modelId="{8C2773CE-DD64-446C-A1BA-0418591ED081}" type="pres">
      <dgm:prSet presAssocID="{3E25B9B8-FA8F-4BB9-8B0E-1E90533DAFD5}" presName="horz2" presStyleCnt="0"/>
      <dgm:spPr/>
    </dgm:pt>
    <dgm:pt modelId="{BB512BF8-5F0C-47DB-9039-77C7963B8C74}" type="pres">
      <dgm:prSet presAssocID="{3E25B9B8-FA8F-4BB9-8B0E-1E90533DAFD5}" presName="horzSpace2" presStyleCnt="0"/>
      <dgm:spPr/>
    </dgm:pt>
    <dgm:pt modelId="{497AA7E1-E0F8-4EC5-B3B7-3E37E2562AD0}" type="pres">
      <dgm:prSet presAssocID="{3E25B9B8-FA8F-4BB9-8B0E-1E90533DAFD5}" presName="tx2" presStyleLbl="revTx" presStyleIdx="13" presStyleCnt="21"/>
      <dgm:spPr/>
    </dgm:pt>
    <dgm:pt modelId="{A68D3B23-B3CA-44FE-9454-5BBA28F6C6CF}" type="pres">
      <dgm:prSet presAssocID="{3E25B9B8-FA8F-4BB9-8B0E-1E90533DAFD5}" presName="vert2" presStyleCnt="0"/>
      <dgm:spPr/>
    </dgm:pt>
    <dgm:pt modelId="{8559ABD7-AFA0-4AAC-AAC8-6FDB7DDB5306}" type="pres">
      <dgm:prSet presAssocID="{3E25B9B8-FA8F-4BB9-8B0E-1E90533DAFD5}" presName="thinLine2b" presStyleLbl="callout" presStyleIdx="10" presStyleCnt="17"/>
      <dgm:spPr/>
    </dgm:pt>
    <dgm:pt modelId="{4C782570-6221-44D0-9B91-B5CE92DC780D}" type="pres">
      <dgm:prSet presAssocID="{3E25B9B8-FA8F-4BB9-8B0E-1E90533DAFD5}" presName="vertSpace2b" presStyleCnt="0"/>
      <dgm:spPr/>
    </dgm:pt>
    <dgm:pt modelId="{BAD601A0-A90D-46E5-891F-A817951112FA}" type="pres">
      <dgm:prSet presAssocID="{DC9EF7D0-AE3B-46DD-B39C-2373CB0CEE72}" presName="horz2" presStyleCnt="0"/>
      <dgm:spPr/>
    </dgm:pt>
    <dgm:pt modelId="{6B1A737B-371C-44DD-93AC-F9EC313A415D}" type="pres">
      <dgm:prSet presAssocID="{DC9EF7D0-AE3B-46DD-B39C-2373CB0CEE72}" presName="horzSpace2" presStyleCnt="0"/>
      <dgm:spPr/>
    </dgm:pt>
    <dgm:pt modelId="{98675F63-1ACF-454B-8B7E-7C841A152E66}" type="pres">
      <dgm:prSet presAssocID="{DC9EF7D0-AE3B-46DD-B39C-2373CB0CEE72}" presName="tx2" presStyleLbl="revTx" presStyleIdx="14" presStyleCnt="21"/>
      <dgm:spPr/>
    </dgm:pt>
    <dgm:pt modelId="{04A47E73-5CD8-444E-8CA1-4E1357E3DD39}" type="pres">
      <dgm:prSet presAssocID="{DC9EF7D0-AE3B-46DD-B39C-2373CB0CEE72}" presName="vert2" presStyleCnt="0"/>
      <dgm:spPr/>
    </dgm:pt>
    <dgm:pt modelId="{8B1F70C1-BD07-419F-AF46-2220B3DCD45F}" type="pres">
      <dgm:prSet presAssocID="{DC9EF7D0-AE3B-46DD-B39C-2373CB0CEE72}" presName="thinLine2b" presStyleLbl="callout" presStyleIdx="11" presStyleCnt="17"/>
      <dgm:spPr/>
    </dgm:pt>
    <dgm:pt modelId="{6C128087-F865-4363-A41B-FF885805074F}" type="pres">
      <dgm:prSet presAssocID="{DC9EF7D0-AE3B-46DD-B39C-2373CB0CEE72}" presName="vertSpace2b" presStyleCnt="0"/>
      <dgm:spPr/>
    </dgm:pt>
    <dgm:pt modelId="{93FB64C1-524F-4A3E-B47A-3C1549AC921A}" type="pres">
      <dgm:prSet presAssocID="{480E3B28-61FB-48BB-9EE1-6919BE32F4C1}" presName="horz2" presStyleCnt="0"/>
      <dgm:spPr/>
    </dgm:pt>
    <dgm:pt modelId="{8C07EB46-9F42-4747-AE7C-36CB7802F203}" type="pres">
      <dgm:prSet presAssocID="{480E3B28-61FB-48BB-9EE1-6919BE32F4C1}" presName="horzSpace2" presStyleCnt="0"/>
      <dgm:spPr/>
    </dgm:pt>
    <dgm:pt modelId="{7A4C0B4E-BCC6-4A89-85C0-DE668E8D2607}" type="pres">
      <dgm:prSet presAssocID="{480E3B28-61FB-48BB-9EE1-6919BE32F4C1}" presName="tx2" presStyleLbl="revTx" presStyleIdx="15" presStyleCnt="21"/>
      <dgm:spPr/>
    </dgm:pt>
    <dgm:pt modelId="{E2A90C90-8B9A-41B0-845B-62A9EE91597E}" type="pres">
      <dgm:prSet presAssocID="{480E3B28-61FB-48BB-9EE1-6919BE32F4C1}" presName="vert2" presStyleCnt="0"/>
      <dgm:spPr/>
    </dgm:pt>
    <dgm:pt modelId="{CB8873F5-D415-4249-943A-5E0EA33C277B}" type="pres">
      <dgm:prSet presAssocID="{480E3B28-61FB-48BB-9EE1-6919BE32F4C1}" presName="thinLine2b" presStyleLbl="callout" presStyleIdx="12" presStyleCnt="17"/>
      <dgm:spPr/>
    </dgm:pt>
    <dgm:pt modelId="{135BFE2A-A389-4999-86D3-BDDC6DF6C5B6}" type="pres">
      <dgm:prSet presAssocID="{480E3B28-61FB-48BB-9EE1-6919BE32F4C1}" presName="vertSpace2b" presStyleCnt="0"/>
      <dgm:spPr/>
    </dgm:pt>
    <dgm:pt modelId="{60A484D4-E04A-4244-90AB-F95225BFCA62}" type="pres">
      <dgm:prSet presAssocID="{0C64B1BC-CC63-4A5A-9036-3DF28E5A0F70}" presName="horz2" presStyleCnt="0"/>
      <dgm:spPr/>
    </dgm:pt>
    <dgm:pt modelId="{C9796BCE-0E89-4EFE-8935-A2C93CAD480A}" type="pres">
      <dgm:prSet presAssocID="{0C64B1BC-CC63-4A5A-9036-3DF28E5A0F70}" presName="horzSpace2" presStyleCnt="0"/>
      <dgm:spPr/>
    </dgm:pt>
    <dgm:pt modelId="{945F6332-807F-4095-A84F-F56BF8D54CCD}" type="pres">
      <dgm:prSet presAssocID="{0C64B1BC-CC63-4A5A-9036-3DF28E5A0F70}" presName="tx2" presStyleLbl="revTx" presStyleIdx="16" presStyleCnt="21"/>
      <dgm:spPr/>
    </dgm:pt>
    <dgm:pt modelId="{0FB51550-2463-4B01-84F8-32E579A7976B}" type="pres">
      <dgm:prSet presAssocID="{0C64B1BC-CC63-4A5A-9036-3DF28E5A0F70}" presName="vert2" presStyleCnt="0"/>
      <dgm:spPr/>
    </dgm:pt>
    <dgm:pt modelId="{10BC705E-9F86-4B95-8BDB-2356E27B5D68}" type="pres">
      <dgm:prSet presAssocID="{0C64B1BC-CC63-4A5A-9036-3DF28E5A0F70}" presName="thinLine2b" presStyleLbl="callout" presStyleIdx="13" presStyleCnt="17"/>
      <dgm:spPr/>
    </dgm:pt>
    <dgm:pt modelId="{EAD7C546-30FC-41E5-8CF1-6FAB94F64764}" type="pres">
      <dgm:prSet presAssocID="{0C64B1BC-CC63-4A5A-9036-3DF28E5A0F70}" presName="vertSpace2b" presStyleCnt="0"/>
      <dgm:spPr/>
    </dgm:pt>
    <dgm:pt modelId="{8C78B694-4B59-4C49-99E5-52C9E4B897ED}" type="pres">
      <dgm:prSet presAssocID="{8AD9E11C-E917-4DDA-B45D-74FA0CBCA1F0}" presName="thickLine" presStyleLbl="alignNode1" presStyleIdx="3" presStyleCnt="4"/>
      <dgm:spPr/>
    </dgm:pt>
    <dgm:pt modelId="{480DEF98-501F-4049-A69D-F234C48D753D}" type="pres">
      <dgm:prSet presAssocID="{8AD9E11C-E917-4DDA-B45D-74FA0CBCA1F0}" presName="horz1" presStyleCnt="0"/>
      <dgm:spPr/>
    </dgm:pt>
    <dgm:pt modelId="{A0542DAA-889B-4E5D-9FA6-74ADF48672DB}" type="pres">
      <dgm:prSet presAssocID="{8AD9E11C-E917-4DDA-B45D-74FA0CBCA1F0}" presName="tx1" presStyleLbl="revTx" presStyleIdx="17" presStyleCnt="21"/>
      <dgm:spPr/>
    </dgm:pt>
    <dgm:pt modelId="{9E308B43-9AD4-4DC5-BEAD-EEF06AB7D284}" type="pres">
      <dgm:prSet presAssocID="{8AD9E11C-E917-4DDA-B45D-74FA0CBCA1F0}" presName="vert1" presStyleCnt="0"/>
      <dgm:spPr/>
    </dgm:pt>
    <dgm:pt modelId="{E2B9F8D7-8537-4FF2-89BD-9D5866BE1215}" type="pres">
      <dgm:prSet presAssocID="{449F5C0C-4662-4952-94C4-CE197102C88E}" presName="vertSpace2a" presStyleCnt="0"/>
      <dgm:spPr/>
    </dgm:pt>
    <dgm:pt modelId="{701B767C-E0D3-4C86-B96D-64C637F96109}" type="pres">
      <dgm:prSet presAssocID="{449F5C0C-4662-4952-94C4-CE197102C88E}" presName="horz2" presStyleCnt="0"/>
      <dgm:spPr/>
    </dgm:pt>
    <dgm:pt modelId="{108C7996-33FA-42FB-89E6-8B539924E0FC}" type="pres">
      <dgm:prSet presAssocID="{449F5C0C-4662-4952-94C4-CE197102C88E}" presName="horzSpace2" presStyleCnt="0"/>
      <dgm:spPr/>
    </dgm:pt>
    <dgm:pt modelId="{561B71D2-53E8-497B-AD98-379B4C7DE1F4}" type="pres">
      <dgm:prSet presAssocID="{449F5C0C-4662-4952-94C4-CE197102C88E}" presName="tx2" presStyleLbl="revTx" presStyleIdx="18" presStyleCnt="21"/>
      <dgm:spPr/>
    </dgm:pt>
    <dgm:pt modelId="{1F85EC12-D05C-4362-A62C-E112767ED0C5}" type="pres">
      <dgm:prSet presAssocID="{449F5C0C-4662-4952-94C4-CE197102C88E}" presName="vert2" presStyleCnt="0"/>
      <dgm:spPr/>
    </dgm:pt>
    <dgm:pt modelId="{9764ED20-DFE7-4FF1-B086-289CDBAF7E96}" type="pres">
      <dgm:prSet presAssocID="{449F5C0C-4662-4952-94C4-CE197102C88E}" presName="thinLine2b" presStyleLbl="callout" presStyleIdx="14" presStyleCnt="17" custLinFactY="-45480" custLinFactNeighborY="-100000"/>
      <dgm:spPr/>
    </dgm:pt>
    <dgm:pt modelId="{D9264D65-DF15-47F5-A5BE-4B1732669A56}" type="pres">
      <dgm:prSet presAssocID="{449F5C0C-4662-4952-94C4-CE197102C88E}" presName="vertSpace2b" presStyleCnt="0"/>
      <dgm:spPr/>
    </dgm:pt>
    <dgm:pt modelId="{BF4D0553-D12F-41FB-ADEC-9D2962E81BB2}" type="pres">
      <dgm:prSet presAssocID="{2DE74F1D-7551-4AFD-AB74-0C2629927ED8}" presName="horz2" presStyleCnt="0"/>
      <dgm:spPr/>
    </dgm:pt>
    <dgm:pt modelId="{1BA2C974-249B-411D-974F-EFFEC8C3906A}" type="pres">
      <dgm:prSet presAssocID="{2DE74F1D-7551-4AFD-AB74-0C2629927ED8}" presName="horzSpace2" presStyleCnt="0"/>
      <dgm:spPr/>
    </dgm:pt>
    <dgm:pt modelId="{F9BEBBA8-31D9-405B-99FD-54EB9F7E21FB}" type="pres">
      <dgm:prSet presAssocID="{2DE74F1D-7551-4AFD-AB74-0C2629927ED8}" presName="tx2" presStyleLbl="revTx" presStyleIdx="19" presStyleCnt="21"/>
      <dgm:spPr/>
    </dgm:pt>
    <dgm:pt modelId="{2A4356D0-265B-4D31-AF26-78B0FF87AB1E}" type="pres">
      <dgm:prSet presAssocID="{2DE74F1D-7551-4AFD-AB74-0C2629927ED8}" presName="vert2" presStyleCnt="0"/>
      <dgm:spPr/>
    </dgm:pt>
    <dgm:pt modelId="{76666432-83FC-4598-8037-4987AC2CA9F0}" type="pres">
      <dgm:prSet presAssocID="{2DE74F1D-7551-4AFD-AB74-0C2629927ED8}" presName="thinLine2b" presStyleLbl="callout" presStyleIdx="15" presStyleCnt="17"/>
      <dgm:spPr/>
    </dgm:pt>
    <dgm:pt modelId="{638CFD64-F6CF-44D3-B241-C295CC2C19A7}" type="pres">
      <dgm:prSet presAssocID="{2DE74F1D-7551-4AFD-AB74-0C2629927ED8}" presName="vertSpace2b" presStyleCnt="0"/>
      <dgm:spPr/>
    </dgm:pt>
    <dgm:pt modelId="{E608C5DD-0504-4601-85F1-67A16A243ED3}" type="pres">
      <dgm:prSet presAssocID="{DAF5253E-034C-4883-8E31-0817526DD954}" presName="horz2" presStyleCnt="0"/>
      <dgm:spPr/>
    </dgm:pt>
    <dgm:pt modelId="{5592E0FF-67FB-4454-82CB-DBABF36C2BFB}" type="pres">
      <dgm:prSet presAssocID="{DAF5253E-034C-4883-8E31-0817526DD954}" presName="horzSpace2" presStyleCnt="0"/>
      <dgm:spPr/>
    </dgm:pt>
    <dgm:pt modelId="{D0E7FF49-2FBD-478F-A037-AB410BC12706}" type="pres">
      <dgm:prSet presAssocID="{DAF5253E-034C-4883-8E31-0817526DD954}" presName="tx2" presStyleLbl="revTx" presStyleIdx="20" presStyleCnt="21"/>
      <dgm:spPr/>
    </dgm:pt>
    <dgm:pt modelId="{4D7DBF1B-5B8F-4414-940C-8AE7147420A2}" type="pres">
      <dgm:prSet presAssocID="{DAF5253E-034C-4883-8E31-0817526DD954}" presName="vert2" presStyleCnt="0"/>
      <dgm:spPr/>
    </dgm:pt>
    <dgm:pt modelId="{1C6F1368-92DB-4C4B-A23F-21663811A7A8}" type="pres">
      <dgm:prSet presAssocID="{DAF5253E-034C-4883-8E31-0817526DD954}" presName="thinLine2b" presStyleLbl="callout" presStyleIdx="16" presStyleCnt="17"/>
      <dgm:spPr/>
    </dgm:pt>
    <dgm:pt modelId="{FB9E7916-FE3F-42D0-BF8F-BE05718629CF}" type="pres">
      <dgm:prSet presAssocID="{DAF5253E-034C-4883-8E31-0817526DD954}" presName="vertSpace2b" presStyleCnt="0"/>
      <dgm:spPr/>
    </dgm:pt>
  </dgm:ptLst>
  <dgm:cxnLst>
    <dgm:cxn modelId="{50248400-E88F-437B-B663-01CC719AC067}" type="presOf" srcId="{E1476AF9-2DE7-4851-AFD0-DBE5E7CFB9C8}" destId="{D89ADFDB-5337-40C3-95AD-B1D01F9D5B4E}" srcOrd="0" destOrd="0" presId="urn:microsoft.com/office/officeart/2008/layout/LinedList"/>
    <dgm:cxn modelId="{3366B707-E126-4BB6-BC49-3A5265BC763D}" type="presOf" srcId="{3E25B9B8-FA8F-4BB9-8B0E-1E90533DAFD5}" destId="{497AA7E1-E0F8-4EC5-B3B7-3E37E2562AD0}" srcOrd="0" destOrd="0" presId="urn:microsoft.com/office/officeart/2008/layout/LinedList"/>
    <dgm:cxn modelId="{E7615B1A-519A-4462-84F3-946FC0DC768C}" srcId="{EDE94006-5303-4144-8C9C-6282BEAAFC4C}" destId="{480E3B28-61FB-48BB-9EE1-6919BE32F4C1}" srcOrd="2" destOrd="0" parTransId="{A7FCC76D-39D3-4BDB-A2FD-AAD6E513EDB7}" sibTransId="{224F9446-C912-4017-B75D-9C644909A360}"/>
    <dgm:cxn modelId="{76380E1B-C3AE-4401-A3C8-0755BE9AE037}" srcId="{EBEAA762-B301-4A97-AC74-33E9DF4BA1D1}" destId="{AC4AFD7D-D9B8-42C9-8BAF-E4ACA8EE08BE}" srcOrd="3" destOrd="0" parTransId="{4DB94FB4-E891-43D5-ACD6-D0B91B383563}" sibTransId="{B62E2579-BF3A-46F5-A435-6DDF3C1485BA}"/>
    <dgm:cxn modelId="{E54F3B1D-AB5E-420D-8826-603EABDFFBD1}" srcId="{FA8B458C-2910-4310-B063-90B64566008A}" destId="{EDE94006-5303-4144-8C9C-6282BEAAFC4C}" srcOrd="2" destOrd="0" parTransId="{BBF9D348-FC89-4646-941D-2DB3C0C328DA}" sibTransId="{2F4A635C-A8EF-42C1-9F4C-EB2138551F8F}"/>
    <dgm:cxn modelId="{3FA99628-94CE-4D91-BB15-8A35D869A17F}" type="presOf" srcId="{9718FDE4-A6DD-4616-AD9E-E5698E6C8BED}" destId="{05456551-A157-4CF3-A324-4511857E8BDD}" srcOrd="0" destOrd="0" presId="urn:microsoft.com/office/officeart/2008/layout/LinedList"/>
    <dgm:cxn modelId="{B780522E-3A1B-470B-8A52-DD048752153B}" srcId="{FA8B458C-2910-4310-B063-90B64566008A}" destId="{9E7BD2E2-9434-4105-ADEF-51100C681ADC}" srcOrd="0" destOrd="0" parTransId="{C18E0D9D-61CE-407C-9878-43D711BC58BB}" sibTransId="{395C8CD0-07D9-4A1B-993D-D35C4A00E0F9}"/>
    <dgm:cxn modelId="{AB0D9330-8073-4B3B-96D4-B38D5097877E}" srcId="{EDE94006-5303-4144-8C9C-6282BEAAFC4C}" destId="{DC9EF7D0-AE3B-46DD-B39C-2373CB0CEE72}" srcOrd="1" destOrd="0" parTransId="{72D5446C-0F1B-46DA-BBA7-AF29B24B0082}" sibTransId="{BF967D12-D6F1-474B-9CB6-210419CB29F6}"/>
    <dgm:cxn modelId="{D2711538-8EDC-482E-A6D6-223CC8528B1F}" srcId="{9E7BD2E2-9434-4105-ADEF-51100C681ADC}" destId="{877AC2E6-C941-4D52-8D39-8F8D02BA947B}" srcOrd="1" destOrd="0" parTransId="{3FC1D179-9ABC-426C-B66D-EE2112665980}" sibTransId="{5FE91C49-F0A1-4A7C-92BD-EBDF59341F9F}"/>
    <dgm:cxn modelId="{10CCAB3B-74F1-4EBD-897D-EB2FC180AE2C}" srcId="{9E7BD2E2-9434-4105-ADEF-51100C681ADC}" destId="{9718FDE4-A6DD-4616-AD9E-E5698E6C8BED}" srcOrd="4" destOrd="0" parTransId="{4456FBCE-A15E-4328-9AB3-6755C6031A06}" sibTransId="{2E04D6CB-D374-45AA-9A91-3609603F99A4}"/>
    <dgm:cxn modelId="{F4B3AE5D-CEEE-4EC3-9D87-86D78E97068B}" srcId="{8AD9E11C-E917-4DDA-B45D-74FA0CBCA1F0}" destId="{DAF5253E-034C-4883-8E31-0817526DD954}" srcOrd="2" destOrd="0" parTransId="{9F069E4A-C23A-4DEF-BBE0-B7704B37F4EA}" sibTransId="{2A364B9F-7B4C-4E4E-A977-526657EADCCC}"/>
    <dgm:cxn modelId="{ECAC535E-6213-4D48-B963-8A1CC3122100}" srcId="{9E7BD2E2-9434-4105-ADEF-51100C681ADC}" destId="{4A3DDC6C-D9AD-479A-A007-EBAADD872B36}" srcOrd="0" destOrd="0" parTransId="{4380FE85-0C64-4E0E-9C05-673B93ACA7FE}" sibTransId="{1A58B7BF-308F-48DE-9E5C-541E34EB901A}"/>
    <dgm:cxn modelId="{72D7A15E-9CE8-41FC-9087-D2F08BA7EDC1}" srcId="{8AD9E11C-E917-4DDA-B45D-74FA0CBCA1F0}" destId="{2DE74F1D-7551-4AFD-AB74-0C2629927ED8}" srcOrd="1" destOrd="0" parTransId="{F860C163-88AC-4721-B689-98EFE5E1CE9A}" sibTransId="{C10C241F-D2C8-49BE-AC27-8FA0263E3D0A}"/>
    <dgm:cxn modelId="{58B57744-569F-463C-BECE-E9C842AE6D63}" srcId="{EBEAA762-B301-4A97-AC74-33E9DF4BA1D1}" destId="{2E46A3FA-A2AF-4075-BADF-E2E3F4B6630B}" srcOrd="4" destOrd="0" parTransId="{A4C1C516-B1D3-40EE-80D3-DE186B43F49A}" sibTransId="{D6023CF5-A449-44CB-85DB-17509D58F1E5}"/>
    <dgm:cxn modelId="{C784D265-CC32-4F80-8A7F-1748DE35A86C}" type="presOf" srcId="{AC4AFD7D-D9B8-42C9-8BAF-E4ACA8EE08BE}" destId="{83D3BAC2-10FF-456D-8C9D-97C281B8CBFB}" srcOrd="0" destOrd="0" presId="urn:microsoft.com/office/officeart/2008/layout/LinedList"/>
    <dgm:cxn modelId="{28E6A06C-5744-4DED-A850-F909EE152855}" type="presOf" srcId="{4A3DDC6C-D9AD-479A-A007-EBAADD872B36}" destId="{801FC0A6-AC33-4D14-B1B8-ED3C84490122}" srcOrd="0" destOrd="0" presId="urn:microsoft.com/office/officeart/2008/layout/LinedList"/>
    <dgm:cxn modelId="{CE7EE76D-85D9-4524-8BF4-DEBD29E5A03B}" type="presOf" srcId="{449F5C0C-4662-4952-94C4-CE197102C88E}" destId="{561B71D2-53E8-497B-AD98-379B4C7DE1F4}" srcOrd="0" destOrd="0" presId="urn:microsoft.com/office/officeart/2008/layout/LinedList"/>
    <dgm:cxn modelId="{62853B4E-3F7D-4BC0-BA2C-2E64F7A0EA4A}" srcId="{EBEAA762-B301-4A97-AC74-33E9DF4BA1D1}" destId="{E1476AF9-2DE7-4851-AFD0-DBE5E7CFB9C8}" srcOrd="2" destOrd="0" parTransId="{59037A1B-C550-47D9-8E4A-E7F91FF740FB}" sibTransId="{AB2B4959-071B-4291-8501-FDAEB651BE61}"/>
    <dgm:cxn modelId="{8C7C7F6F-E3AD-4DA1-A42A-D3C0CFE21187}" type="presOf" srcId="{0357D008-DB56-4EE6-BA8B-7A051BABC23C}" destId="{22C1F7BB-2AD8-4BEE-97AD-EE62D6BE115B}" srcOrd="0" destOrd="0" presId="urn:microsoft.com/office/officeart/2008/layout/LinedList"/>
    <dgm:cxn modelId="{6598F070-D964-4AB6-850C-66FC4B603064}" type="presOf" srcId="{9E7BD2E2-9434-4105-ADEF-51100C681ADC}" destId="{DB9E5495-1A00-4C88-9AE0-B7BD15688B2A}" srcOrd="0" destOrd="0" presId="urn:microsoft.com/office/officeart/2008/layout/LinedList"/>
    <dgm:cxn modelId="{BA6D9672-B8FC-41C1-B0E4-7CCB36DCD942}" type="presOf" srcId="{FA8B458C-2910-4310-B063-90B64566008A}" destId="{0507F154-E240-459A-AF1C-8BEFC53B858C}" srcOrd="0" destOrd="0" presId="urn:microsoft.com/office/officeart/2008/layout/LinedList"/>
    <dgm:cxn modelId="{CFF73573-244D-490C-816E-77AD08B4101D}" srcId="{EDE94006-5303-4144-8C9C-6282BEAAFC4C}" destId="{0C64B1BC-CC63-4A5A-9036-3DF28E5A0F70}" srcOrd="3" destOrd="0" parTransId="{B181674A-CB64-4469-879A-CB47BB8C8E0E}" sibTransId="{6A06F24C-F065-420E-B5EF-D193C97BDCFA}"/>
    <dgm:cxn modelId="{BFF38075-659C-4486-BF2B-DC64080BEADF}" srcId="{EDE94006-5303-4144-8C9C-6282BEAAFC4C}" destId="{3E25B9B8-FA8F-4BB9-8B0E-1E90533DAFD5}" srcOrd="0" destOrd="0" parTransId="{B17C213C-5907-48DC-9C7D-BD81ED9AE9FD}" sibTransId="{95E21B7D-1F1C-423E-8758-6960695FD5FD}"/>
    <dgm:cxn modelId="{C3E4847A-1C65-40C0-82C2-4477EE2C8B66}" type="presOf" srcId="{480E3B28-61FB-48BB-9EE1-6919BE32F4C1}" destId="{7A4C0B4E-BCC6-4A89-85C0-DE668E8D2607}" srcOrd="0" destOrd="0" presId="urn:microsoft.com/office/officeart/2008/layout/LinedList"/>
    <dgm:cxn modelId="{63FA6F88-3677-465A-9939-3DDC56E13C66}" srcId="{9E7BD2E2-9434-4105-ADEF-51100C681ADC}" destId="{0357D008-DB56-4EE6-BA8B-7A051BABC23C}" srcOrd="3" destOrd="0" parTransId="{818D7341-571D-4778-99EC-22FD0B113265}" sibTransId="{A79C9DE3-1419-467D-AA72-FB9B3F9C4DD2}"/>
    <dgm:cxn modelId="{617B7C8A-6AB3-494A-806B-725686016AF8}" type="presOf" srcId="{9ECD6C3E-F0AB-4739-A2A6-C55EB7295739}" destId="{1330A890-7971-418A-B0C5-EFDF2EE2F4A0}" srcOrd="0" destOrd="0" presId="urn:microsoft.com/office/officeart/2008/layout/LinedList"/>
    <dgm:cxn modelId="{8E7C258C-490E-433E-93CF-B2A70B296ECB}" type="presOf" srcId="{EBEAA762-B301-4A97-AC74-33E9DF4BA1D1}" destId="{83CA85B8-49A5-499C-A66C-FC5C5FACACFC}" srcOrd="0" destOrd="0" presId="urn:microsoft.com/office/officeart/2008/layout/LinedList"/>
    <dgm:cxn modelId="{171F2794-1942-4791-85CE-82AA738343D5}" type="presOf" srcId="{EDE94006-5303-4144-8C9C-6282BEAAFC4C}" destId="{33DE2BCA-42B3-4FEF-B49E-A4898F9317CD}" srcOrd="0" destOrd="0" presId="urn:microsoft.com/office/officeart/2008/layout/LinedList"/>
    <dgm:cxn modelId="{F858FE97-838E-4530-80A9-B781884DDB36}" type="presOf" srcId="{C0CFB179-A8BF-4051-A682-077BA1D64DF7}" destId="{111B3FE0-D1B9-4D90-A435-1FD00CACB2FC}" srcOrd="0" destOrd="0" presId="urn:microsoft.com/office/officeart/2008/layout/LinedList"/>
    <dgm:cxn modelId="{3D4AA2A1-06F3-4916-B2CA-A925F13ADE59}" srcId="{FA8B458C-2910-4310-B063-90B64566008A}" destId="{8AD9E11C-E917-4DDA-B45D-74FA0CBCA1F0}" srcOrd="3" destOrd="0" parTransId="{6ED8563F-9525-4E00-9571-06BFB82BD9E7}" sibTransId="{3B225C52-7ED8-4FB2-BAD1-F2CA647B93C5}"/>
    <dgm:cxn modelId="{54D8BBA1-63B1-458B-8CA0-CAE65BC309C8}" srcId="{EBEAA762-B301-4A97-AC74-33E9DF4BA1D1}" destId="{9ECD6C3E-F0AB-4739-A2A6-C55EB7295739}" srcOrd="1" destOrd="0" parTransId="{6E35A18E-0DDC-4753-9866-28F2195CBF71}" sibTransId="{51E8E9D9-6BCC-41CF-9AFA-93B3FC1D96AA}"/>
    <dgm:cxn modelId="{84FEE2AB-1C4F-4423-A366-FC5C17E0F439}" type="presOf" srcId="{0C64B1BC-CC63-4A5A-9036-3DF28E5A0F70}" destId="{945F6332-807F-4095-A84F-F56BF8D54CCD}" srcOrd="0" destOrd="0" presId="urn:microsoft.com/office/officeart/2008/layout/LinedList"/>
    <dgm:cxn modelId="{B786BDB1-854F-4631-8E9E-B7EA98EE8B18}" type="presOf" srcId="{2E46A3FA-A2AF-4075-BADF-E2E3F4B6630B}" destId="{EB770B50-F0C7-49BF-9A42-89060341B1DE}" srcOrd="0" destOrd="0" presId="urn:microsoft.com/office/officeart/2008/layout/LinedList"/>
    <dgm:cxn modelId="{423BD6BA-23D9-4507-A4EF-775DEF48A8D5}" type="presOf" srcId="{8AD9E11C-E917-4DDA-B45D-74FA0CBCA1F0}" destId="{A0542DAA-889B-4E5D-9FA6-74ADF48672DB}" srcOrd="0" destOrd="0" presId="urn:microsoft.com/office/officeart/2008/layout/LinedList"/>
    <dgm:cxn modelId="{5CC8BFC4-276F-4669-9950-DC80D336E1D5}" type="presOf" srcId="{2DE74F1D-7551-4AFD-AB74-0C2629927ED8}" destId="{F9BEBBA8-31D9-405B-99FD-54EB9F7E21FB}" srcOrd="0" destOrd="0" presId="urn:microsoft.com/office/officeart/2008/layout/LinedList"/>
    <dgm:cxn modelId="{F49CAEC6-F6D0-4A31-B4F5-5D9E9478FB53}" srcId="{EBEAA762-B301-4A97-AC74-33E9DF4BA1D1}" destId="{C0CFB179-A8BF-4051-A682-077BA1D64DF7}" srcOrd="0" destOrd="0" parTransId="{72FA4A3F-CCA5-4840-A995-0E0A98E67F05}" sibTransId="{0D9540EA-215D-40C0-B555-81C957C42323}"/>
    <dgm:cxn modelId="{53CE95D2-6632-4412-8D63-81B39231F1DA}" type="presOf" srcId="{D7F27A3B-9A68-40B9-814E-514015819DB6}" destId="{FADFF306-4E83-4A71-857E-095274462C8B}" srcOrd="0" destOrd="0" presId="urn:microsoft.com/office/officeart/2008/layout/LinedList"/>
    <dgm:cxn modelId="{B1E4DED5-0A78-4E50-8C22-9EBC09CA4D9C}" type="presOf" srcId="{DAF5253E-034C-4883-8E31-0817526DD954}" destId="{D0E7FF49-2FBD-478F-A037-AB410BC12706}" srcOrd="0" destOrd="0" presId="urn:microsoft.com/office/officeart/2008/layout/LinedList"/>
    <dgm:cxn modelId="{C7D84DD9-5C13-4AC5-9F5B-3200F940D5D8}" srcId="{FA8B458C-2910-4310-B063-90B64566008A}" destId="{EBEAA762-B301-4A97-AC74-33E9DF4BA1D1}" srcOrd="1" destOrd="0" parTransId="{7E344208-84B5-4A8F-B413-A2866D0F7F50}" sibTransId="{EC18638A-8710-479C-AC96-19764DFB6AEC}"/>
    <dgm:cxn modelId="{5B75A2E7-16EF-46BA-99E2-41CE7262CF0B}" type="presOf" srcId="{DC9EF7D0-AE3B-46DD-B39C-2373CB0CEE72}" destId="{98675F63-1ACF-454B-8B7E-7C841A152E66}" srcOrd="0" destOrd="0" presId="urn:microsoft.com/office/officeart/2008/layout/LinedList"/>
    <dgm:cxn modelId="{6F9DC1EA-4F33-480E-9070-54519C785F2C}" srcId="{9E7BD2E2-9434-4105-ADEF-51100C681ADC}" destId="{D7F27A3B-9A68-40B9-814E-514015819DB6}" srcOrd="2" destOrd="0" parTransId="{D99A8F80-2FA1-401D-B6E6-46AA63FD19B0}" sibTransId="{EBAC865B-C5B2-4169-BF35-28544C5F61F1}"/>
    <dgm:cxn modelId="{85E1DCEC-1519-4DA7-B6A1-87B7E1AA9844}" type="presOf" srcId="{877AC2E6-C941-4D52-8D39-8F8D02BA947B}" destId="{D88C4092-80C1-4650-92FE-BC302C72DF07}" srcOrd="0" destOrd="0" presId="urn:microsoft.com/office/officeart/2008/layout/LinedList"/>
    <dgm:cxn modelId="{956511F3-C1B8-4BAC-9255-7603FC4890F8}" srcId="{8AD9E11C-E917-4DDA-B45D-74FA0CBCA1F0}" destId="{449F5C0C-4662-4952-94C4-CE197102C88E}" srcOrd="0" destOrd="0" parTransId="{841CBE56-95D7-42AE-9BBA-51E4F741BD22}" sibTransId="{F7D7530E-677F-4CE1-B25C-8332FF6EAFEA}"/>
    <dgm:cxn modelId="{65C6F985-A075-45B4-AE03-20973B8D6B8B}" type="presParOf" srcId="{0507F154-E240-459A-AF1C-8BEFC53B858C}" destId="{3C6EB765-9811-4EC9-BCCA-38A18E0B733D}" srcOrd="0" destOrd="0" presId="urn:microsoft.com/office/officeart/2008/layout/LinedList"/>
    <dgm:cxn modelId="{7110652D-FCD2-4039-B0A5-83F994A4928F}" type="presParOf" srcId="{0507F154-E240-459A-AF1C-8BEFC53B858C}" destId="{E396C0DF-AD41-4888-B9BD-98299E59F7CF}" srcOrd="1" destOrd="0" presId="urn:microsoft.com/office/officeart/2008/layout/LinedList"/>
    <dgm:cxn modelId="{1298BFA1-93CC-4A80-A7A4-6AB1842D0293}" type="presParOf" srcId="{E396C0DF-AD41-4888-B9BD-98299E59F7CF}" destId="{DB9E5495-1A00-4C88-9AE0-B7BD15688B2A}" srcOrd="0" destOrd="0" presId="urn:microsoft.com/office/officeart/2008/layout/LinedList"/>
    <dgm:cxn modelId="{982849AB-B973-4BC4-9D30-15277247033C}" type="presParOf" srcId="{E396C0DF-AD41-4888-B9BD-98299E59F7CF}" destId="{FBE9860C-D2E5-4EED-8E21-27B6271EACD3}" srcOrd="1" destOrd="0" presId="urn:microsoft.com/office/officeart/2008/layout/LinedList"/>
    <dgm:cxn modelId="{D62D5C19-363E-4B88-BD85-700CCAA54761}" type="presParOf" srcId="{FBE9860C-D2E5-4EED-8E21-27B6271EACD3}" destId="{A1EDD980-78E0-4E81-B76A-7C0F643BAE3B}" srcOrd="0" destOrd="0" presId="urn:microsoft.com/office/officeart/2008/layout/LinedList"/>
    <dgm:cxn modelId="{24684BCE-5B4F-41AA-9571-5C87C2FC02D5}" type="presParOf" srcId="{FBE9860C-D2E5-4EED-8E21-27B6271EACD3}" destId="{C524A2FE-0F30-4AE0-A694-756B4AEA3EE4}" srcOrd="1" destOrd="0" presId="urn:microsoft.com/office/officeart/2008/layout/LinedList"/>
    <dgm:cxn modelId="{ED004D54-B418-4669-9091-69776AFD5FFD}" type="presParOf" srcId="{C524A2FE-0F30-4AE0-A694-756B4AEA3EE4}" destId="{57FB3DE3-216D-4418-B68C-B2EC796FCD01}" srcOrd="0" destOrd="0" presId="urn:microsoft.com/office/officeart/2008/layout/LinedList"/>
    <dgm:cxn modelId="{0883F1EE-D999-4234-8B2C-E72F6F87CED8}" type="presParOf" srcId="{C524A2FE-0F30-4AE0-A694-756B4AEA3EE4}" destId="{801FC0A6-AC33-4D14-B1B8-ED3C84490122}" srcOrd="1" destOrd="0" presId="urn:microsoft.com/office/officeart/2008/layout/LinedList"/>
    <dgm:cxn modelId="{F11B697D-4090-4F92-ABBF-92BFC2A8B371}" type="presParOf" srcId="{C524A2FE-0F30-4AE0-A694-756B4AEA3EE4}" destId="{E9DE26F8-6C8D-4A1A-ACD8-7D56BB313989}" srcOrd="2" destOrd="0" presId="urn:microsoft.com/office/officeart/2008/layout/LinedList"/>
    <dgm:cxn modelId="{867FA0ED-D822-4DE2-814B-0F490FA604B6}" type="presParOf" srcId="{FBE9860C-D2E5-4EED-8E21-27B6271EACD3}" destId="{77A31D15-D34E-4BF0-8EE1-0A8632233CE9}" srcOrd="2" destOrd="0" presId="urn:microsoft.com/office/officeart/2008/layout/LinedList"/>
    <dgm:cxn modelId="{E2176898-731D-4DD5-8C41-980768B1C1D7}" type="presParOf" srcId="{FBE9860C-D2E5-4EED-8E21-27B6271EACD3}" destId="{762AA11D-4C71-4E67-B56B-B2D0277C2E9E}" srcOrd="3" destOrd="0" presId="urn:microsoft.com/office/officeart/2008/layout/LinedList"/>
    <dgm:cxn modelId="{BDBB57E0-F6BC-433F-AB3D-2A05C2DFCB0C}" type="presParOf" srcId="{FBE9860C-D2E5-4EED-8E21-27B6271EACD3}" destId="{E5D0DFCA-AC11-4FC5-8AEF-0E9F2921E3CC}" srcOrd="4" destOrd="0" presId="urn:microsoft.com/office/officeart/2008/layout/LinedList"/>
    <dgm:cxn modelId="{4EF6B5B5-9E9C-4E51-9A5F-2382F77E38F3}" type="presParOf" srcId="{E5D0DFCA-AC11-4FC5-8AEF-0E9F2921E3CC}" destId="{9E3A3EB0-38C5-46CA-AE88-AFC6ED435C31}" srcOrd="0" destOrd="0" presId="urn:microsoft.com/office/officeart/2008/layout/LinedList"/>
    <dgm:cxn modelId="{F3B9CC66-7902-4B19-975C-C729044A6A81}" type="presParOf" srcId="{E5D0DFCA-AC11-4FC5-8AEF-0E9F2921E3CC}" destId="{D88C4092-80C1-4650-92FE-BC302C72DF07}" srcOrd="1" destOrd="0" presId="urn:microsoft.com/office/officeart/2008/layout/LinedList"/>
    <dgm:cxn modelId="{B30D2928-DA37-4C81-911B-208967F2BFA7}" type="presParOf" srcId="{E5D0DFCA-AC11-4FC5-8AEF-0E9F2921E3CC}" destId="{02ECB6F4-11CC-4B39-919A-E3B8FFFC12B6}" srcOrd="2" destOrd="0" presId="urn:microsoft.com/office/officeart/2008/layout/LinedList"/>
    <dgm:cxn modelId="{334482C9-DA0C-4CB2-B515-0B193D8F9DAF}" type="presParOf" srcId="{FBE9860C-D2E5-4EED-8E21-27B6271EACD3}" destId="{8EF4E3D8-E7AA-44D4-B568-0D7E3A659143}" srcOrd="5" destOrd="0" presId="urn:microsoft.com/office/officeart/2008/layout/LinedList"/>
    <dgm:cxn modelId="{A5E71185-8687-4E69-86B5-76AF01067646}" type="presParOf" srcId="{FBE9860C-D2E5-4EED-8E21-27B6271EACD3}" destId="{050EF864-FC05-45D7-A14A-71D285A2A5E0}" srcOrd="6" destOrd="0" presId="urn:microsoft.com/office/officeart/2008/layout/LinedList"/>
    <dgm:cxn modelId="{16FD3B1C-B2FC-4BEE-A631-2E022EA89823}" type="presParOf" srcId="{FBE9860C-D2E5-4EED-8E21-27B6271EACD3}" destId="{2AB537FF-2288-4C53-B9A9-91DD845DD03D}" srcOrd="7" destOrd="0" presId="urn:microsoft.com/office/officeart/2008/layout/LinedList"/>
    <dgm:cxn modelId="{162BB8A9-53D8-40A3-91D6-F0E249030398}" type="presParOf" srcId="{2AB537FF-2288-4C53-B9A9-91DD845DD03D}" destId="{BE737338-52D2-4A26-841F-8057B15A3481}" srcOrd="0" destOrd="0" presId="urn:microsoft.com/office/officeart/2008/layout/LinedList"/>
    <dgm:cxn modelId="{916E7054-7E14-4B8E-882D-45F9CC334C2B}" type="presParOf" srcId="{2AB537FF-2288-4C53-B9A9-91DD845DD03D}" destId="{FADFF306-4E83-4A71-857E-095274462C8B}" srcOrd="1" destOrd="0" presId="urn:microsoft.com/office/officeart/2008/layout/LinedList"/>
    <dgm:cxn modelId="{BB0EE2FC-9519-4C10-95FD-562247E52A7C}" type="presParOf" srcId="{2AB537FF-2288-4C53-B9A9-91DD845DD03D}" destId="{E08BA4C9-A47B-44E2-BF7B-F8EB428F9C4D}" srcOrd="2" destOrd="0" presId="urn:microsoft.com/office/officeart/2008/layout/LinedList"/>
    <dgm:cxn modelId="{9D91B69B-FA12-4D43-949B-68AAC31D54B1}" type="presParOf" srcId="{FBE9860C-D2E5-4EED-8E21-27B6271EACD3}" destId="{D4033B9B-8CA5-4455-BC7D-3D841A77674C}" srcOrd="8" destOrd="0" presId="urn:microsoft.com/office/officeart/2008/layout/LinedList"/>
    <dgm:cxn modelId="{6BACB292-E940-4392-AF18-6BEDCA98B303}" type="presParOf" srcId="{FBE9860C-D2E5-4EED-8E21-27B6271EACD3}" destId="{7978CC52-74F1-4325-8AE9-967C25FD4A98}" srcOrd="9" destOrd="0" presId="urn:microsoft.com/office/officeart/2008/layout/LinedList"/>
    <dgm:cxn modelId="{675981B3-50BF-428D-8B91-9F909CF6DBB7}" type="presParOf" srcId="{FBE9860C-D2E5-4EED-8E21-27B6271EACD3}" destId="{5CC59AD0-8B4A-4FB8-BE37-FB01FDE8CC4B}" srcOrd="10" destOrd="0" presId="urn:microsoft.com/office/officeart/2008/layout/LinedList"/>
    <dgm:cxn modelId="{A999F74D-CF39-4DBC-AA25-34956349B237}" type="presParOf" srcId="{5CC59AD0-8B4A-4FB8-BE37-FB01FDE8CC4B}" destId="{C0C5475C-3F99-45C5-B190-0214679BDE2E}" srcOrd="0" destOrd="0" presId="urn:microsoft.com/office/officeart/2008/layout/LinedList"/>
    <dgm:cxn modelId="{F1BE0D37-3EF2-4A40-8342-C5A705B02609}" type="presParOf" srcId="{5CC59AD0-8B4A-4FB8-BE37-FB01FDE8CC4B}" destId="{22C1F7BB-2AD8-4BEE-97AD-EE62D6BE115B}" srcOrd="1" destOrd="0" presId="urn:microsoft.com/office/officeart/2008/layout/LinedList"/>
    <dgm:cxn modelId="{8224F4D4-60AE-4037-B177-3F6153B12FFC}" type="presParOf" srcId="{5CC59AD0-8B4A-4FB8-BE37-FB01FDE8CC4B}" destId="{6C9A623F-6EEC-4BE0-BBA2-1A39B2BEBD07}" srcOrd="2" destOrd="0" presId="urn:microsoft.com/office/officeart/2008/layout/LinedList"/>
    <dgm:cxn modelId="{B6205764-3DBC-48EA-99A7-694FFD53E859}" type="presParOf" srcId="{FBE9860C-D2E5-4EED-8E21-27B6271EACD3}" destId="{8AB0546C-7451-4794-9F8E-E060D69D4113}" srcOrd="11" destOrd="0" presId="urn:microsoft.com/office/officeart/2008/layout/LinedList"/>
    <dgm:cxn modelId="{09A296A0-FF71-4B90-85F7-02C6DC072E34}" type="presParOf" srcId="{FBE9860C-D2E5-4EED-8E21-27B6271EACD3}" destId="{DD8BB866-5406-4C4A-8303-CD6079A88074}" srcOrd="12" destOrd="0" presId="urn:microsoft.com/office/officeart/2008/layout/LinedList"/>
    <dgm:cxn modelId="{26ED8A4B-FDF7-4038-BE05-48A2628FC2B6}" type="presParOf" srcId="{FBE9860C-D2E5-4EED-8E21-27B6271EACD3}" destId="{4C548952-7FC7-4CCD-BACF-D23BD56E6062}" srcOrd="13" destOrd="0" presId="urn:microsoft.com/office/officeart/2008/layout/LinedList"/>
    <dgm:cxn modelId="{2BF2D8B8-F02D-44D8-A1DB-5EEC12E23339}" type="presParOf" srcId="{4C548952-7FC7-4CCD-BACF-D23BD56E6062}" destId="{4CFCA5DE-EEEE-4841-B0BA-6F4BB483FAD4}" srcOrd="0" destOrd="0" presId="urn:microsoft.com/office/officeart/2008/layout/LinedList"/>
    <dgm:cxn modelId="{9052A90F-0DBD-4F1F-A30A-AB112A5175B3}" type="presParOf" srcId="{4C548952-7FC7-4CCD-BACF-D23BD56E6062}" destId="{05456551-A157-4CF3-A324-4511857E8BDD}" srcOrd="1" destOrd="0" presId="urn:microsoft.com/office/officeart/2008/layout/LinedList"/>
    <dgm:cxn modelId="{037C29BE-8231-4270-A704-B4422B373F95}" type="presParOf" srcId="{4C548952-7FC7-4CCD-BACF-D23BD56E6062}" destId="{55FB5F62-5A6E-4C72-9155-C24EBDACC18F}" srcOrd="2" destOrd="0" presId="urn:microsoft.com/office/officeart/2008/layout/LinedList"/>
    <dgm:cxn modelId="{FD27F853-3D27-4F67-A2E8-5298246B1AFF}" type="presParOf" srcId="{FBE9860C-D2E5-4EED-8E21-27B6271EACD3}" destId="{952F739B-9EA5-46A4-B8E8-7E3ED5BF82AE}" srcOrd="14" destOrd="0" presId="urn:microsoft.com/office/officeart/2008/layout/LinedList"/>
    <dgm:cxn modelId="{F9D0D3A2-7C31-488A-A698-E7B705D10E42}" type="presParOf" srcId="{FBE9860C-D2E5-4EED-8E21-27B6271EACD3}" destId="{22FA44FE-2098-4923-8A1B-DD53379EB474}" srcOrd="15" destOrd="0" presId="urn:microsoft.com/office/officeart/2008/layout/LinedList"/>
    <dgm:cxn modelId="{16A56EC0-DBDF-4EE4-BEE5-657B672DD3A6}" type="presParOf" srcId="{0507F154-E240-459A-AF1C-8BEFC53B858C}" destId="{4AB542F7-AF36-45E9-A0F0-6FE88F93A9C9}" srcOrd="2" destOrd="0" presId="urn:microsoft.com/office/officeart/2008/layout/LinedList"/>
    <dgm:cxn modelId="{2C98F4EE-769D-4C0E-8922-3DFA39A93CC9}" type="presParOf" srcId="{0507F154-E240-459A-AF1C-8BEFC53B858C}" destId="{F44F3340-1214-422E-B221-57E9CDEA03BF}" srcOrd="3" destOrd="0" presId="urn:microsoft.com/office/officeart/2008/layout/LinedList"/>
    <dgm:cxn modelId="{3CA55A6C-76E9-46FC-AD13-6729F746DC2F}" type="presParOf" srcId="{F44F3340-1214-422E-B221-57E9CDEA03BF}" destId="{83CA85B8-49A5-499C-A66C-FC5C5FACACFC}" srcOrd="0" destOrd="0" presId="urn:microsoft.com/office/officeart/2008/layout/LinedList"/>
    <dgm:cxn modelId="{F2520AE3-4B0C-4CCA-B592-1188E05CFC09}" type="presParOf" srcId="{F44F3340-1214-422E-B221-57E9CDEA03BF}" destId="{43189D65-8254-4522-8E56-F6D0F8B69221}" srcOrd="1" destOrd="0" presId="urn:microsoft.com/office/officeart/2008/layout/LinedList"/>
    <dgm:cxn modelId="{ED6E58BF-0AAD-471D-87CB-7FDCF71716AE}" type="presParOf" srcId="{43189D65-8254-4522-8E56-F6D0F8B69221}" destId="{4020C947-B231-475F-A1EC-D01AA7A3EB74}" srcOrd="0" destOrd="0" presId="urn:microsoft.com/office/officeart/2008/layout/LinedList"/>
    <dgm:cxn modelId="{121211E8-FAB0-453A-BFD9-FECCF12D7CA2}" type="presParOf" srcId="{43189D65-8254-4522-8E56-F6D0F8B69221}" destId="{E07AB8E1-9977-44EB-8864-2681467AFCA5}" srcOrd="1" destOrd="0" presId="urn:microsoft.com/office/officeart/2008/layout/LinedList"/>
    <dgm:cxn modelId="{FB7BC9F6-4F7E-4FF0-9FEC-71A4BE6AA7D2}" type="presParOf" srcId="{E07AB8E1-9977-44EB-8864-2681467AFCA5}" destId="{5D2CE81A-07AE-4E04-AA1C-0012D05FA4B6}" srcOrd="0" destOrd="0" presId="urn:microsoft.com/office/officeart/2008/layout/LinedList"/>
    <dgm:cxn modelId="{830ADEB2-EEC0-4E2E-9501-1819ADA38958}" type="presParOf" srcId="{E07AB8E1-9977-44EB-8864-2681467AFCA5}" destId="{111B3FE0-D1B9-4D90-A435-1FD00CACB2FC}" srcOrd="1" destOrd="0" presId="urn:microsoft.com/office/officeart/2008/layout/LinedList"/>
    <dgm:cxn modelId="{B5999BBF-0AE2-4D9A-A21C-B88F466490B3}" type="presParOf" srcId="{E07AB8E1-9977-44EB-8864-2681467AFCA5}" destId="{6E620DE9-86D6-4AC5-94DE-C26EF1BF7325}" srcOrd="2" destOrd="0" presId="urn:microsoft.com/office/officeart/2008/layout/LinedList"/>
    <dgm:cxn modelId="{832C6EB9-8CFB-4F6A-8C29-B98AC965311E}" type="presParOf" srcId="{43189D65-8254-4522-8E56-F6D0F8B69221}" destId="{A885860E-953C-4E2F-B747-2C7AC247C5B3}" srcOrd="2" destOrd="0" presId="urn:microsoft.com/office/officeart/2008/layout/LinedList"/>
    <dgm:cxn modelId="{335C578A-9748-4771-BFD2-3F0C6C46E25E}" type="presParOf" srcId="{43189D65-8254-4522-8E56-F6D0F8B69221}" destId="{6C13C2E4-5D18-4734-90A4-D465E8D3B428}" srcOrd="3" destOrd="0" presId="urn:microsoft.com/office/officeart/2008/layout/LinedList"/>
    <dgm:cxn modelId="{9D5A6BC5-0CB4-479A-8C37-A62D3593AB09}" type="presParOf" srcId="{43189D65-8254-4522-8E56-F6D0F8B69221}" destId="{A3537150-B82D-45C0-9D6C-310BD6DE2947}" srcOrd="4" destOrd="0" presId="urn:microsoft.com/office/officeart/2008/layout/LinedList"/>
    <dgm:cxn modelId="{E0B7463C-EEEE-42BA-8EC2-897A0280C2F6}" type="presParOf" srcId="{A3537150-B82D-45C0-9D6C-310BD6DE2947}" destId="{69BEEEE2-8DDF-4F81-882C-3908A4F807C2}" srcOrd="0" destOrd="0" presId="urn:microsoft.com/office/officeart/2008/layout/LinedList"/>
    <dgm:cxn modelId="{999A1B0B-81FB-4DE2-8CEC-432CEC07D128}" type="presParOf" srcId="{A3537150-B82D-45C0-9D6C-310BD6DE2947}" destId="{1330A890-7971-418A-B0C5-EFDF2EE2F4A0}" srcOrd="1" destOrd="0" presId="urn:microsoft.com/office/officeart/2008/layout/LinedList"/>
    <dgm:cxn modelId="{0A8DA18F-EEAC-4203-A2A6-DBD0ED02D5B8}" type="presParOf" srcId="{A3537150-B82D-45C0-9D6C-310BD6DE2947}" destId="{AE069649-B85D-41DD-A37D-4AB6BEAAF3A0}" srcOrd="2" destOrd="0" presId="urn:microsoft.com/office/officeart/2008/layout/LinedList"/>
    <dgm:cxn modelId="{3A2277F0-6B28-4212-8B41-359E5DCB4F63}" type="presParOf" srcId="{43189D65-8254-4522-8E56-F6D0F8B69221}" destId="{83CCEF4B-C0AA-42EE-BD18-7DD563025730}" srcOrd="5" destOrd="0" presId="urn:microsoft.com/office/officeart/2008/layout/LinedList"/>
    <dgm:cxn modelId="{9FBC9FE3-1EDE-4A16-9DBA-28F4D54C8ADE}" type="presParOf" srcId="{43189D65-8254-4522-8E56-F6D0F8B69221}" destId="{4404C33E-49A9-4ECA-8D18-9228D46C24AF}" srcOrd="6" destOrd="0" presId="urn:microsoft.com/office/officeart/2008/layout/LinedList"/>
    <dgm:cxn modelId="{7446BC4E-D252-4B98-8EE9-B28D6E8367F4}" type="presParOf" srcId="{43189D65-8254-4522-8E56-F6D0F8B69221}" destId="{421DDD36-5F69-4A1E-A0FA-C9477B60112D}" srcOrd="7" destOrd="0" presId="urn:microsoft.com/office/officeart/2008/layout/LinedList"/>
    <dgm:cxn modelId="{3F667785-4D5F-4F65-BB6D-5D432A795815}" type="presParOf" srcId="{421DDD36-5F69-4A1E-A0FA-C9477B60112D}" destId="{2EF39975-6AF1-42C0-85E8-B0C757827184}" srcOrd="0" destOrd="0" presId="urn:microsoft.com/office/officeart/2008/layout/LinedList"/>
    <dgm:cxn modelId="{E4B32578-4BEC-4A89-8FAC-E399A19040EB}" type="presParOf" srcId="{421DDD36-5F69-4A1E-A0FA-C9477B60112D}" destId="{D89ADFDB-5337-40C3-95AD-B1D01F9D5B4E}" srcOrd="1" destOrd="0" presId="urn:microsoft.com/office/officeart/2008/layout/LinedList"/>
    <dgm:cxn modelId="{8C5B1947-55DB-4595-835E-C9CA31C63DCA}" type="presParOf" srcId="{421DDD36-5F69-4A1E-A0FA-C9477B60112D}" destId="{EFE22AFC-6BAD-45DA-A3F0-05C2FA49D130}" srcOrd="2" destOrd="0" presId="urn:microsoft.com/office/officeart/2008/layout/LinedList"/>
    <dgm:cxn modelId="{9C1BAF0A-60F3-4DF0-AB3D-042C1D0DDD6E}" type="presParOf" srcId="{43189D65-8254-4522-8E56-F6D0F8B69221}" destId="{369E6439-5B85-48D2-90FD-E9A27EE80FE8}" srcOrd="8" destOrd="0" presId="urn:microsoft.com/office/officeart/2008/layout/LinedList"/>
    <dgm:cxn modelId="{BE20E4B9-D182-4840-A173-9F2BE72DA0E3}" type="presParOf" srcId="{43189D65-8254-4522-8E56-F6D0F8B69221}" destId="{19D4251F-2BCA-42A0-B8D7-7A5F50C6F2DC}" srcOrd="9" destOrd="0" presId="urn:microsoft.com/office/officeart/2008/layout/LinedList"/>
    <dgm:cxn modelId="{FB6829ED-466B-4AFF-95D6-689A971B1202}" type="presParOf" srcId="{43189D65-8254-4522-8E56-F6D0F8B69221}" destId="{D6FB135F-1863-4993-8C63-B9B20B5AED57}" srcOrd="10" destOrd="0" presId="urn:microsoft.com/office/officeart/2008/layout/LinedList"/>
    <dgm:cxn modelId="{8E833C76-77EF-4157-89E1-09349669A582}" type="presParOf" srcId="{D6FB135F-1863-4993-8C63-B9B20B5AED57}" destId="{36F48AB8-30A2-435B-BBA1-6D9B1F98DB9D}" srcOrd="0" destOrd="0" presId="urn:microsoft.com/office/officeart/2008/layout/LinedList"/>
    <dgm:cxn modelId="{AB9D3CFB-6B59-4D0B-BA08-3C04E11443D7}" type="presParOf" srcId="{D6FB135F-1863-4993-8C63-B9B20B5AED57}" destId="{83D3BAC2-10FF-456D-8C9D-97C281B8CBFB}" srcOrd="1" destOrd="0" presId="urn:microsoft.com/office/officeart/2008/layout/LinedList"/>
    <dgm:cxn modelId="{6F8881A4-1AA8-44C8-BA0C-EC83CC10ECF6}" type="presParOf" srcId="{D6FB135F-1863-4993-8C63-B9B20B5AED57}" destId="{985D87D7-FEB6-4FE3-B657-D056C44166AB}" srcOrd="2" destOrd="0" presId="urn:microsoft.com/office/officeart/2008/layout/LinedList"/>
    <dgm:cxn modelId="{47DFFA09-B8D7-4866-B218-DB48E801EA2E}" type="presParOf" srcId="{43189D65-8254-4522-8E56-F6D0F8B69221}" destId="{595DE851-C9AE-41FB-915C-6F68EC157FEE}" srcOrd="11" destOrd="0" presId="urn:microsoft.com/office/officeart/2008/layout/LinedList"/>
    <dgm:cxn modelId="{74A87B95-7548-4C23-AE53-8F1BA3D55974}" type="presParOf" srcId="{43189D65-8254-4522-8E56-F6D0F8B69221}" destId="{633978BB-4E69-4697-84E6-5E4647D0678A}" srcOrd="12" destOrd="0" presId="urn:microsoft.com/office/officeart/2008/layout/LinedList"/>
    <dgm:cxn modelId="{05A15452-04DD-4A0A-9B83-C8E430ACF829}" type="presParOf" srcId="{43189D65-8254-4522-8E56-F6D0F8B69221}" destId="{F284B382-4E1E-4109-945C-EAB60B4F1B77}" srcOrd="13" destOrd="0" presId="urn:microsoft.com/office/officeart/2008/layout/LinedList"/>
    <dgm:cxn modelId="{57248453-5A32-4FCC-A986-3A437B897671}" type="presParOf" srcId="{F284B382-4E1E-4109-945C-EAB60B4F1B77}" destId="{3C0E9C2A-BBAD-4EF6-B0BB-A310D54129EA}" srcOrd="0" destOrd="0" presId="urn:microsoft.com/office/officeart/2008/layout/LinedList"/>
    <dgm:cxn modelId="{77830D4C-8F97-4790-8CC3-9DD26A5054A0}" type="presParOf" srcId="{F284B382-4E1E-4109-945C-EAB60B4F1B77}" destId="{EB770B50-F0C7-49BF-9A42-89060341B1DE}" srcOrd="1" destOrd="0" presId="urn:microsoft.com/office/officeart/2008/layout/LinedList"/>
    <dgm:cxn modelId="{9C3C1D70-65C7-4734-A112-E5D25ED4502F}" type="presParOf" srcId="{F284B382-4E1E-4109-945C-EAB60B4F1B77}" destId="{02EC0EB7-672D-46C7-A000-EBECD2E2D537}" srcOrd="2" destOrd="0" presId="urn:microsoft.com/office/officeart/2008/layout/LinedList"/>
    <dgm:cxn modelId="{E4C77FA7-4779-4670-BE83-BF68A909DBD6}" type="presParOf" srcId="{43189D65-8254-4522-8E56-F6D0F8B69221}" destId="{D645E2BD-3CFE-45BD-8732-0E8D5FEB4995}" srcOrd="14" destOrd="0" presId="urn:microsoft.com/office/officeart/2008/layout/LinedList"/>
    <dgm:cxn modelId="{7094D153-0F0D-4DE2-80CB-E432E38ADA9D}" type="presParOf" srcId="{43189D65-8254-4522-8E56-F6D0F8B69221}" destId="{E78E27BF-1D4A-486F-881A-F8BC79ABD1B3}" srcOrd="15" destOrd="0" presId="urn:microsoft.com/office/officeart/2008/layout/LinedList"/>
    <dgm:cxn modelId="{6179F124-4E94-42F6-B789-8564EAEDA7DA}" type="presParOf" srcId="{0507F154-E240-459A-AF1C-8BEFC53B858C}" destId="{A65332C7-F040-4506-8402-25E92260732C}" srcOrd="4" destOrd="0" presId="urn:microsoft.com/office/officeart/2008/layout/LinedList"/>
    <dgm:cxn modelId="{7836E5AE-614D-435D-972C-2891B5E92653}" type="presParOf" srcId="{0507F154-E240-459A-AF1C-8BEFC53B858C}" destId="{A25386A5-1AE2-4EB8-8AEB-6EC16436A9CD}" srcOrd="5" destOrd="0" presId="urn:microsoft.com/office/officeart/2008/layout/LinedList"/>
    <dgm:cxn modelId="{144A82A2-08D9-4458-9FC3-33DFC91595D2}" type="presParOf" srcId="{A25386A5-1AE2-4EB8-8AEB-6EC16436A9CD}" destId="{33DE2BCA-42B3-4FEF-B49E-A4898F9317CD}" srcOrd="0" destOrd="0" presId="urn:microsoft.com/office/officeart/2008/layout/LinedList"/>
    <dgm:cxn modelId="{6A864048-6C42-4F5C-BF77-F04115D5FEE4}" type="presParOf" srcId="{A25386A5-1AE2-4EB8-8AEB-6EC16436A9CD}" destId="{0D432B99-4936-4279-8FAD-23A14D18A260}" srcOrd="1" destOrd="0" presId="urn:microsoft.com/office/officeart/2008/layout/LinedList"/>
    <dgm:cxn modelId="{1ED4D4B1-BCCC-4B6B-967C-E282B7765ED6}" type="presParOf" srcId="{0D432B99-4936-4279-8FAD-23A14D18A260}" destId="{0B73D889-A7DC-466E-98D0-C5EBE98F1AC5}" srcOrd="0" destOrd="0" presId="urn:microsoft.com/office/officeart/2008/layout/LinedList"/>
    <dgm:cxn modelId="{D5766B65-127F-4372-BC92-67FCB0420DB1}" type="presParOf" srcId="{0D432B99-4936-4279-8FAD-23A14D18A260}" destId="{8C2773CE-DD64-446C-A1BA-0418591ED081}" srcOrd="1" destOrd="0" presId="urn:microsoft.com/office/officeart/2008/layout/LinedList"/>
    <dgm:cxn modelId="{B027A12E-0497-4E54-BEBB-E97723DCB052}" type="presParOf" srcId="{8C2773CE-DD64-446C-A1BA-0418591ED081}" destId="{BB512BF8-5F0C-47DB-9039-77C7963B8C74}" srcOrd="0" destOrd="0" presId="urn:microsoft.com/office/officeart/2008/layout/LinedList"/>
    <dgm:cxn modelId="{30A3D4B9-436F-4EC4-9B83-54E116E1A32F}" type="presParOf" srcId="{8C2773CE-DD64-446C-A1BA-0418591ED081}" destId="{497AA7E1-E0F8-4EC5-B3B7-3E37E2562AD0}" srcOrd="1" destOrd="0" presId="urn:microsoft.com/office/officeart/2008/layout/LinedList"/>
    <dgm:cxn modelId="{50B1913F-344D-41CB-94E9-78AC5A3CB812}" type="presParOf" srcId="{8C2773CE-DD64-446C-A1BA-0418591ED081}" destId="{A68D3B23-B3CA-44FE-9454-5BBA28F6C6CF}" srcOrd="2" destOrd="0" presId="urn:microsoft.com/office/officeart/2008/layout/LinedList"/>
    <dgm:cxn modelId="{17C6F3C5-208E-4B02-BF51-FC8FD9FD4235}" type="presParOf" srcId="{0D432B99-4936-4279-8FAD-23A14D18A260}" destId="{8559ABD7-AFA0-4AAC-AAC8-6FDB7DDB5306}" srcOrd="2" destOrd="0" presId="urn:microsoft.com/office/officeart/2008/layout/LinedList"/>
    <dgm:cxn modelId="{8F1E3131-4066-41F8-AF43-C3F327D070BA}" type="presParOf" srcId="{0D432B99-4936-4279-8FAD-23A14D18A260}" destId="{4C782570-6221-44D0-9B91-B5CE92DC780D}" srcOrd="3" destOrd="0" presId="urn:microsoft.com/office/officeart/2008/layout/LinedList"/>
    <dgm:cxn modelId="{0DE8668A-1C46-4648-B2A2-5DE654E79D8C}" type="presParOf" srcId="{0D432B99-4936-4279-8FAD-23A14D18A260}" destId="{BAD601A0-A90D-46E5-891F-A817951112FA}" srcOrd="4" destOrd="0" presId="urn:microsoft.com/office/officeart/2008/layout/LinedList"/>
    <dgm:cxn modelId="{D1C8F535-0919-46A2-9BBC-4DBB99B81A5B}" type="presParOf" srcId="{BAD601A0-A90D-46E5-891F-A817951112FA}" destId="{6B1A737B-371C-44DD-93AC-F9EC313A415D}" srcOrd="0" destOrd="0" presId="urn:microsoft.com/office/officeart/2008/layout/LinedList"/>
    <dgm:cxn modelId="{BBFB56F8-7D18-4AC3-B31B-2AD42ACC9AD1}" type="presParOf" srcId="{BAD601A0-A90D-46E5-891F-A817951112FA}" destId="{98675F63-1ACF-454B-8B7E-7C841A152E66}" srcOrd="1" destOrd="0" presId="urn:microsoft.com/office/officeart/2008/layout/LinedList"/>
    <dgm:cxn modelId="{F960A457-69A9-4FF5-81A5-A525D1D9A82C}" type="presParOf" srcId="{BAD601A0-A90D-46E5-891F-A817951112FA}" destId="{04A47E73-5CD8-444E-8CA1-4E1357E3DD39}" srcOrd="2" destOrd="0" presId="urn:microsoft.com/office/officeart/2008/layout/LinedList"/>
    <dgm:cxn modelId="{072EB29E-4AC5-4BD3-97F0-0C0CA370144D}" type="presParOf" srcId="{0D432B99-4936-4279-8FAD-23A14D18A260}" destId="{8B1F70C1-BD07-419F-AF46-2220B3DCD45F}" srcOrd="5" destOrd="0" presId="urn:microsoft.com/office/officeart/2008/layout/LinedList"/>
    <dgm:cxn modelId="{77FC0F98-1619-4E7B-AE88-24595CD4EE86}" type="presParOf" srcId="{0D432B99-4936-4279-8FAD-23A14D18A260}" destId="{6C128087-F865-4363-A41B-FF885805074F}" srcOrd="6" destOrd="0" presId="urn:microsoft.com/office/officeart/2008/layout/LinedList"/>
    <dgm:cxn modelId="{441B3509-9274-4896-801D-A9291AB77705}" type="presParOf" srcId="{0D432B99-4936-4279-8FAD-23A14D18A260}" destId="{93FB64C1-524F-4A3E-B47A-3C1549AC921A}" srcOrd="7" destOrd="0" presId="urn:microsoft.com/office/officeart/2008/layout/LinedList"/>
    <dgm:cxn modelId="{48306DEE-232C-4776-8425-01DEB17A8E8A}" type="presParOf" srcId="{93FB64C1-524F-4A3E-B47A-3C1549AC921A}" destId="{8C07EB46-9F42-4747-AE7C-36CB7802F203}" srcOrd="0" destOrd="0" presId="urn:microsoft.com/office/officeart/2008/layout/LinedList"/>
    <dgm:cxn modelId="{3FEDA913-E5F5-4EF0-AEFC-E50EE479F2BB}" type="presParOf" srcId="{93FB64C1-524F-4A3E-B47A-3C1549AC921A}" destId="{7A4C0B4E-BCC6-4A89-85C0-DE668E8D2607}" srcOrd="1" destOrd="0" presId="urn:microsoft.com/office/officeart/2008/layout/LinedList"/>
    <dgm:cxn modelId="{CFA9B437-92E1-4E40-BCCE-29644A9D66A6}" type="presParOf" srcId="{93FB64C1-524F-4A3E-B47A-3C1549AC921A}" destId="{E2A90C90-8B9A-41B0-845B-62A9EE91597E}" srcOrd="2" destOrd="0" presId="urn:microsoft.com/office/officeart/2008/layout/LinedList"/>
    <dgm:cxn modelId="{2C59096F-D00A-4863-B2AB-78CDC1DF251F}" type="presParOf" srcId="{0D432B99-4936-4279-8FAD-23A14D18A260}" destId="{CB8873F5-D415-4249-943A-5E0EA33C277B}" srcOrd="8" destOrd="0" presId="urn:microsoft.com/office/officeart/2008/layout/LinedList"/>
    <dgm:cxn modelId="{57D21025-6AF3-432C-8AA5-5E3BE2234BDE}" type="presParOf" srcId="{0D432B99-4936-4279-8FAD-23A14D18A260}" destId="{135BFE2A-A389-4999-86D3-BDDC6DF6C5B6}" srcOrd="9" destOrd="0" presId="urn:microsoft.com/office/officeart/2008/layout/LinedList"/>
    <dgm:cxn modelId="{15696801-24F4-4CCE-9D76-023FBB7C2720}" type="presParOf" srcId="{0D432B99-4936-4279-8FAD-23A14D18A260}" destId="{60A484D4-E04A-4244-90AB-F95225BFCA62}" srcOrd="10" destOrd="0" presId="urn:microsoft.com/office/officeart/2008/layout/LinedList"/>
    <dgm:cxn modelId="{814D0C86-36A5-4684-840F-98378027FA02}" type="presParOf" srcId="{60A484D4-E04A-4244-90AB-F95225BFCA62}" destId="{C9796BCE-0E89-4EFE-8935-A2C93CAD480A}" srcOrd="0" destOrd="0" presId="urn:microsoft.com/office/officeart/2008/layout/LinedList"/>
    <dgm:cxn modelId="{2434027B-6C3C-49A3-A282-83733FDF39FC}" type="presParOf" srcId="{60A484D4-E04A-4244-90AB-F95225BFCA62}" destId="{945F6332-807F-4095-A84F-F56BF8D54CCD}" srcOrd="1" destOrd="0" presId="urn:microsoft.com/office/officeart/2008/layout/LinedList"/>
    <dgm:cxn modelId="{B66750EE-0785-4245-A448-7CD8F85668AB}" type="presParOf" srcId="{60A484D4-E04A-4244-90AB-F95225BFCA62}" destId="{0FB51550-2463-4B01-84F8-32E579A7976B}" srcOrd="2" destOrd="0" presId="urn:microsoft.com/office/officeart/2008/layout/LinedList"/>
    <dgm:cxn modelId="{97FD0D38-547E-4530-8B7C-9BEC6B78726A}" type="presParOf" srcId="{0D432B99-4936-4279-8FAD-23A14D18A260}" destId="{10BC705E-9F86-4B95-8BDB-2356E27B5D68}" srcOrd="11" destOrd="0" presId="urn:microsoft.com/office/officeart/2008/layout/LinedList"/>
    <dgm:cxn modelId="{92B5AAB7-BAA5-4311-88DA-1090BF285C9B}" type="presParOf" srcId="{0D432B99-4936-4279-8FAD-23A14D18A260}" destId="{EAD7C546-30FC-41E5-8CF1-6FAB94F64764}" srcOrd="12" destOrd="0" presId="urn:microsoft.com/office/officeart/2008/layout/LinedList"/>
    <dgm:cxn modelId="{EC8DEAA7-3785-45B0-BA88-C20554FFC729}" type="presParOf" srcId="{0507F154-E240-459A-AF1C-8BEFC53B858C}" destId="{8C78B694-4B59-4C49-99E5-52C9E4B897ED}" srcOrd="6" destOrd="0" presId="urn:microsoft.com/office/officeart/2008/layout/LinedList"/>
    <dgm:cxn modelId="{BB706EB2-FD0E-4070-86EF-8C511F587899}" type="presParOf" srcId="{0507F154-E240-459A-AF1C-8BEFC53B858C}" destId="{480DEF98-501F-4049-A69D-F234C48D753D}" srcOrd="7" destOrd="0" presId="urn:microsoft.com/office/officeart/2008/layout/LinedList"/>
    <dgm:cxn modelId="{5172FD27-EB3F-4905-B9F6-EE86373D71FA}" type="presParOf" srcId="{480DEF98-501F-4049-A69D-F234C48D753D}" destId="{A0542DAA-889B-4E5D-9FA6-74ADF48672DB}" srcOrd="0" destOrd="0" presId="urn:microsoft.com/office/officeart/2008/layout/LinedList"/>
    <dgm:cxn modelId="{9D729A90-6184-4673-B80C-DA6F84D663EE}" type="presParOf" srcId="{480DEF98-501F-4049-A69D-F234C48D753D}" destId="{9E308B43-9AD4-4DC5-BEAD-EEF06AB7D284}" srcOrd="1" destOrd="0" presId="urn:microsoft.com/office/officeart/2008/layout/LinedList"/>
    <dgm:cxn modelId="{BCDEF418-2CF4-43A1-A9DC-19375ED3A5DC}" type="presParOf" srcId="{9E308B43-9AD4-4DC5-BEAD-EEF06AB7D284}" destId="{E2B9F8D7-8537-4FF2-89BD-9D5866BE1215}" srcOrd="0" destOrd="0" presId="urn:microsoft.com/office/officeart/2008/layout/LinedList"/>
    <dgm:cxn modelId="{EEFBB20C-30F5-49CE-B7E2-8697A1EEC437}" type="presParOf" srcId="{9E308B43-9AD4-4DC5-BEAD-EEF06AB7D284}" destId="{701B767C-E0D3-4C86-B96D-64C637F96109}" srcOrd="1" destOrd="0" presId="urn:microsoft.com/office/officeart/2008/layout/LinedList"/>
    <dgm:cxn modelId="{6106AF28-601E-43A7-8E5E-259165572FBC}" type="presParOf" srcId="{701B767C-E0D3-4C86-B96D-64C637F96109}" destId="{108C7996-33FA-42FB-89E6-8B539924E0FC}" srcOrd="0" destOrd="0" presId="urn:microsoft.com/office/officeart/2008/layout/LinedList"/>
    <dgm:cxn modelId="{B7DD9F25-7516-4E0B-A5F0-E9C2D1EB6AFF}" type="presParOf" srcId="{701B767C-E0D3-4C86-B96D-64C637F96109}" destId="{561B71D2-53E8-497B-AD98-379B4C7DE1F4}" srcOrd="1" destOrd="0" presId="urn:microsoft.com/office/officeart/2008/layout/LinedList"/>
    <dgm:cxn modelId="{52021039-B12D-4D25-B95C-F0EF80C9DA77}" type="presParOf" srcId="{701B767C-E0D3-4C86-B96D-64C637F96109}" destId="{1F85EC12-D05C-4362-A62C-E112767ED0C5}" srcOrd="2" destOrd="0" presId="urn:microsoft.com/office/officeart/2008/layout/LinedList"/>
    <dgm:cxn modelId="{21EE9587-7DB2-4F95-8196-6ABD6A910366}" type="presParOf" srcId="{9E308B43-9AD4-4DC5-BEAD-EEF06AB7D284}" destId="{9764ED20-DFE7-4FF1-B086-289CDBAF7E96}" srcOrd="2" destOrd="0" presId="urn:microsoft.com/office/officeart/2008/layout/LinedList"/>
    <dgm:cxn modelId="{17BFC351-E5E5-42AC-9BCD-C13CA64D2818}" type="presParOf" srcId="{9E308B43-9AD4-4DC5-BEAD-EEF06AB7D284}" destId="{D9264D65-DF15-47F5-A5BE-4B1732669A56}" srcOrd="3" destOrd="0" presId="urn:microsoft.com/office/officeart/2008/layout/LinedList"/>
    <dgm:cxn modelId="{CC0BD261-BF45-4B5C-9E98-4C93E499D09E}" type="presParOf" srcId="{9E308B43-9AD4-4DC5-BEAD-EEF06AB7D284}" destId="{BF4D0553-D12F-41FB-ADEC-9D2962E81BB2}" srcOrd="4" destOrd="0" presId="urn:microsoft.com/office/officeart/2008/layout/LinedList"/>
    <dgm:cxn modelId="{887CA770-AE29-476C-B497-661B1E4ED76D}" type="presParOf" srcId="{BF4D0553-D12F-41FB-ADEC-9D2962E81BB2}" destId="{1BA2C974-249B-411D-974F-EFFEC8C3906A}" srcOrd="0" destOrd="0" presId="urn:microsoft.com/office/officeart/2008/layout/LinedList"/>
    <dgm:cxn modelId="{6ED7D251-32B2-41F1-ABE3-07F21BF2EE81}" type="presParOf" srcId="{BF4D0553-D12F-41FB-ADEC-9D2962E81BB2}" destId="{F9BEBBA8-31D9-405B-99FD-54EB9F7E21FB}" srcOrd="1" destOrd="0" presId="urn:microsoft.com/office/officeart/2008/layout/LinedList"/>
    <dgm:cxn modelId="{E152E1AC-26E0-4A50-B974-207A0CC91043}" type="presParOf" srcId="{BF4D0553-D12F-41FB-ADEC-9D2962E81BB2}" destId="{2A4356D0-265B-4D31-AF26-78B0FF87AB1E}" srcOrd="2" destOrd="0" presId="urn:microsoft.com/office/officeart/2008/layout/LinedList"/>
    <dgm:cxn modelId="{BEA3EC17-6CE8-4F7A-BF88-DD652A82D579}" type="presParOf" srcId="{9E308B43-9AD4-4DC5-BEAD-EEF06AB7D284}" destId="{76666432-83FC-4598-8037-4987AC2CA9F0}" srcOrd="5" destOrd="0" presId="urn:microsoft.com/office/officeart/2008/layout/LinedList"/>
    <dgm:cxn modelId="{09C42A56-F413-4356-A7B5-F4F7971D8FBA}" type="presParOf" srcId="{9E308B43-9AD4-4DC5-BEAD-EEF06AB7D284}" destId="{638CFD64-F6CF-44D3-B241-C295CC2C19A7}" srcOrd="6" destOrd="0" presId="urn:microsoft.com/office/officeart/2008/layout/LinedList"/>
    <dgm:cxn modelId="{BA503031-3DD4-48E9-B750-3C96BCDAE9CC}" type="presParOf" srcId="{9E308B43-9AD4-4DC5-BEAD-EEF06AB7D284}" destId="{E608C5DD-0504-4601-85F1-67A16A243ED3}" srcOrd="7" destOrd="0" presId="urn:microsoft.com/office/officeart/2008/layout/LinedList"/>
    <dgm:cxn modelId="{8728803A-B116-40F6-945F-7B715C9E9A05}" type="presParOf" srcId="{E608C5DD-0504-4601-85F1-67A16A243ED3}" destId="{5592E0FF-67FB-4454-82CB-DBABF36C2BFB}" srcOrd="0" destOrd="0" presId="urn:microsoft.com/office/officeart/2008/layout/LinedList"/>
    <dgm:cxn modelId="{1363A87F-56C1-40DB-8032-385872681DFB}" type="presParOf" srcId="{E608C5DD-0504-4601-85F1-67A16A243ED3}" destId="{D0E7FF49-2FBD-478F-A037-AB410BC12706}" srcOrd="1" destOrd="0" presId="urn:microsoft.com/office/officeart/2008/layout/LinedList"/>
    <dgm:cxn modelId="{0DDCA736-FAB6-453F-A597-208F86888BD4}" type="presParOf" srcId="{E608C5DD-0504-4601-85F1-67A16A243ED3}" destId="{4D7DBF1B-5B8F-4414-940C-8AE7147420A2}" srcOrd="2" destOrd="0" presId="urn:microsoft.com/office/officeart/2008/layout/LinedList"/>
    <dgm:cxn modelId="{A8D30041-A15E-4FDB-81CF-8D1652E5A99F}" type="presParOf" srcId="{9E308B43-9AD4-4DC5-BEAD-EEF06AB7D284}" destId="{1C6F1368-92DB-4C4B-A23F-21663811A7A8}" srcOrd="8" destOrd="0" presId="urn:microsoft.com/office/officeart/2008/layout/LinedList"/>
    <dgm:cxn modelId="{416F90FB-959B-4015-BE83-2F71D5FEADF7}" type="presParOf" srcId="{9E308B43-9AD4-4DC5-BEAD-EEF06AB7D284}" destId="{FB9E7916-FE3F-42D0-BF8F-BE05718629CF}"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4A94EE-0A2D-48BA-B702-9BBC90873E1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IN"/>
        </a:p>
      </dgm:t>
    </dgm:pt>
    <dgm:pt modelId="{684F49C9-2F8B-4D99-B17C-42577071B93C}">
      <dgm:prSet phldrT="[Text]" phldr="1"/>
      <dgm:spPr/>
      <dgm:t>
        <a:bodyPr/>
        <a:lstStyle/>
        <a:p>
          <a:endParaRPr lang="en-IN" dirty="0">
            <a:solidFill>
              <a:srgbClr val="E31E24"/>
            </a:solidFill>
          </a:endParaRPr>
        </a:p>
      </dgm:t>
    </dgm:pt>
    <dgm:pt modelId="{53E81CBE-1842-4BAA-9229-9386A6D8B432}" type="parTrans" cxnId="{88E871CF-022D-4706-8C00-A5D8C8EED30C}">
      <dgm:prSet/>
      <dgm:spPr/>
      <dgm:t>
        <a:bodyPr/>
        <a:lstStyle/>
        <a:p>
          <a:endParaRPr lang="en-IN"/>
        </a:p>
      </dgm:t>
    </dgm:pt>
    <dgm:pt modelId="{DC984D69-0E00-4996-A1BA-37F5AC5C41E2}" type="sibTrans" cxnId="{88E871CF-022D-4706-8C00-A5D8C8EED30C}">
      <dgm:prSet/>
      <dgm:spPr/>
      <dgm:t>
        <a:bodyPr/>
        <a:lstStyle/>
        <a:p>
          <a:endParaRPr lang="en-IN"/>
        </a:p>
      </dgm:t>
    </dgm:pt>
    <dgm:pt modelId="{C30B7E09-8FB3-4243-A752-B1561E060082}">
      <dgm:prSet phldrT="[Text]" phldr="1"/>
      <dgm:spPr/>
      <dgm:t>
        <a:bodyPr/>
        <a:lstStyle/>
        <a:p>
          <a:endParaRPr lang="en-IN" dirty="0">
            <a:solidFill>
              <a:srgbClr val="E31E24"/>
            </a:solidFill>
          </a:endParaRPr>
        </a:p>
      </dgm:t>
    </dgm:pt>
    <dgm:pt modelId="{9A594BB5-039F-40F7-8B7D-FD38E34D6266}" type="parTrans" cxnId="{50C4B7D3-C54B-41EF-9FFE-AA8F7DE7107E}">
      <dgm:prSet/>
      <dgm:spPr/>
      <dgm:t>
        <a:bodyPr/>
        <a:lstStyle/>
        <a:p>
          <a:endParaRPr lang="en-IN"/>
        </a:p>
      </dgm:t>
    </dgm:pt>
    <dgm:pt modelId="{D94FC38A-B9CC-41C9-A592-A35BC773030B}" type="sibTrans" cxnId="{50C4B7D3-C54B-41EF-9FFE-AA8F7DE7107E}">
      <dgm:prSet/>
      <dgm:spPr/>
      <dgm:t>
        <a:bodyPr/>
        <a:lstStyle/>
        <a:p>
          <a:endParaRPr lang="en-IN"/>
        </a:p>
      </dgm:t>
    </dgm:pt>
    <dgm:pt modelId="{2AD3E389-A69B-49FD-8E28-DC817639C1BD}">
      <dgm:prSet phldrT="[Text]"/>
      <dgm:spPr>
        <a:solidFill>
          <a:srgbClr val="E31E24"/>
        </a:solidFill>
      </dgm:spPr>
      <dgm:t>
        <a:bodyPr/>
        <a:lstStyle/>
        <a:p>
          <a:r>
            <a:rPr lang="en-US" dirty="0">
              <a:solidFill>
                <a:srgbClr val="E31E24"/>
              </a:solidFill>
            </a:rPr>
            <a:t>A</a:t>
          </a:r>
          <a:endParaRPr lang="en-IN" dirty="0">
            <a:solidFill>
              <a:srgbClr val="E31E24"/>
            </a:solidFill>
          </a:endParaRPr>
        </a:p>
      </dgm:t>
    </dgm:pt>
    <dgm:pt modelId="{5013D40C-D863-4840-A279-B7DC7B821730}" type="sibTrans" cxnId="{13219930-2035-4F6F-84B5-E5813819ACA3}">
      <dgm:prSet/>
      <dgm:spPr/>
      <dgm:t>
        <a:bodyPr/>
        <a:lstStyle/>
        <a:p>
          <a:endParaRPr lang="en-IN"/>
        </a:p>
      </dgm:t>
    </dgm:pt>
    <dgm:pt modelId="{002E4704-2F4C-4788-A957-7CDD11E01B85}" type="parTrans" cxnId="{13219930-2035-4F6F-84B5-E5813819ACA3}">
      <dgm:prSet/>
      <dgm:spPr/>
      <dgm:t>
        <a:bodyPr/>
        <a:lstStyle/>
        <a:p>
          <a:endParaRPr lang="en-IN"/>
        </a:p>
      </dgm:t>
    </dgm:pt>
    <dgm:pt modelId="{62CE3AC9-7859-45DB-A43A-86E25A8F6FFD}" type="pres">
      <dgm:prSet presAssocID="{F34A94EE-0A2D-48BA-B702-9BBC90873E1F}" presName="Name0" presStyleCnt="0">
        <dgm:presLayoutVars>
          <dgm:chMax val="7"/>
          <dgm:chPref val="7"/>
          <dgm:dir/>
          <dgm:animLvl val="lvl"/>
        </dgm:presLayoutVars>
      </dgm:prSet>
      <dgm:spPr/>
    </dgm:pt>
    <dgm:pt modelId="{9BE551E3-A479-4DE7-A2A3-0D457E6B15A8}" type="pres">
      <dgm:prSet presAssocID="{684F49C9-2F8B-4D99-B17C-42577071B93C}" presName="Accent1" presStyleCnt="0"/>
      <dgm:spPr/>
    </dgm:pt>
    <dgm:pt modelId="{EBC49617-7898-4A79-9499-934762C02570}" type="pres">
      <dgm:prSet presAssocID="{684F49C9-2F8B-4D99-B17C-42577071B93C}" presName="Accent" presStyleLbl="node1" presStyleIdx="0" presStyleCnt="3"/>
      <dgm:spPr>
        <a:solidFill>
          <a:schemeClr val="bg1">
            <a:lumMod val="95000"/>
          </a:schemeClr>
        </a:solidFill>
      </dgm:spPr>
    </dgm:pt>
    <dgm:pt modelId="{13B096F1-6831-43B9-98E4-B4CE9A85F78B}" type="pres">
      <dgm:prSet presAssocID="{684F49C9-2F8B-4D99-B17C-42577071B93C}" presName="Parent1" presStyleLbl="revTx" presStyleIdx="0" presStyleCnt="3">
        <dgm:presLayoutVars>
          <dgm:chMax val="1"/>
          <dgm:chPref val="1"/>
          <dgm:bulletEnabled val="1"/>
        </dgm:presLayoutVars>
      </dgm:prSet>
      <dgm:spPr/>
    </dgm:pt>
    <dgm:pt modelId="{61DA965D-83F4-4075-9B2B-DA5595372BC5}" type="pres">
      <dgm:prSet presAssocID="{C30B7E09-8FB3-4243-A752-B1561E060082}" presName="Accent2" presStyleCnt="0"/>
      <dgm:spPr/>
    </dgm:pt>
    <dgm:pt modelId="{7CAF6B3F-60C4-445D-A51B-F63F6137D1B3}" type="pres">
      <dgm:prSet presAssocID="{C30B7E09-8FB3-4243-A752-B1561E060082}" presName="Accent" presStyleLbl="node1" presStyleIdx="1" presStyleCnt="3"/>
      <dgm:spPr>
        <a:solidFill>
          <a:schemeClr val="bg1">
            <a:lumMod val="95000"/>
          </a:schemeClr>
        </a:solidFill>
      </dgm:spPr>
    </dgm:pt>
    <dgm:pt modelId="{8FF0F592-BB7B-43E5-B5BD-43EAAE3AD73E}" type="pres">
      <dgm:prSet presAssocID="{C30B7E09-8FB3-4243-A752-B1561E060082}" presName="Parent2" presStyleLbl="revTx" presStyleIdx="1" presStyleCnt="3">
        <dgm:presLayoutVars>
          <dgm:chMax val="1"/>
          <dgm:chPref val="1"/>
          <dgm:bulletEnabled val="1"/>
        </dgm:presLayoutVars>
      </dgm:prSet>
      <dgm:spPr/>
    </dgm:pt>
    <dgm:pt modelId="{1D7F3100-E4AD-4C37-9CC1-ABD3495CEC43}" type="pres">
      <dgm:prSet presAssocID="{2AD3E389-A69B-49FD-8E28-DC817639C1BD}" presName="Accent3" presStyleCnt="0"/>
      <dgm:spPr/>
    </dgm:pt>
    <dgm:pt modelId="{AD3EFC0D-0481-4D43-9511-E45722CCEF69}" type="pres">
      <dgm:prSet presAssocID="{2AD3E389-A69B-49FD-8E28-DC817639C1BD}" presName="Accent" presStyleLbl="node1" presStyleIdx="2" presStyleCnt="3"/>
      <dgm:spPr>
        <a:solidFill>
          <a:schemeClr val="bg1">
            <a:lumMod val="95000"/>
          </a:schemeClr>
        </a:solidFill>
      </dgm:spPr>
    </dgm:pt>
    <dgm:pt modelId="{D8974F71-BD07-4C1E-B232-0AB3D9D5F893}" type="pres">
      <dgm:prSet presAssocID="{2AD3E389-A69B-49FD-8E28-DC817639C1BD}" presName="Parent3" presStyleLbl="revTx" presStyleIdx="2" presStyleCnt="3">
        <dgm:presLayoutVars>
          <dgm:chMax val="1"/>
          <dgm:chPref val="1"/>
          <dgm:bulletEnabled val="1"/>
        </dgm:presLayoutVars>
      </dgm:prSet>
      <dgm:spPr/>
    </dgm:pt>
  </dgm:ptLst>
  <dgm:cxnLst>
    <dgm:cxn modelId="{13219930-2035-4F6F-84B5-E5813819ACA3}" srcId="{F34A94EE-0A2D-48BA-B702-9BBC90873E1F}" destId="{2AD3E389-A69B-49FD-8E28-DC817639C1BD}" srcOrd="2" destOrd="0" parTransId="{002E4704-2F4C-4788-A957-7CDD11E01B85}" sibTransId="{5013D40C-D863-4840-A279-B7DC7B821730}"/>
    <dgm:cxn modelId="{72766692-6589-48E4-8619-08CB79FBD7C9}" type="presOf" srcId="{2AD3E389-A69B-49FD-8E28-DC817639C1BD}" destId="{D8974F71-BD07-4C1E-B232-0AB3D9D5F893}" srcOrd="0" destOrd="0" presId="urn:microsoft.com/office/officeart/2009/layout/CircleArrowProcess"/>
    <dgm:cxn modelId="{4479AC99-14EF-42C5-9B84-A67E49B84857}" type="presOf" srcId="{C30B7E09-8FB3-4243-A752-B1561E060082}" destId="{8FF0F592-BB7B-43E5-B5BD-43EAAE3AD73E}" srcOrd="0" destOrd="0" presId="urn:microsoft.com/office/officeart/2009/layout/CircleArrowProcess"/>
    <dgm:cxn modelId="{77174CB6-AC6A-4A30-9199-58337C6AB812}" type="presOf" srcId="{684F49C9-2F8B-4D99-B17C-42577071B93C}" destId="{13B096F1-6831-43B9-98E4-B4CE9A85F78B}" srcOrd="0" destOrd="0" presId="urn:microsoft.com/office/officeart/2009/layout/CircleArrowProcess"/>
    <dgm:cxn modelId="{88E871CF-022D-4706-8C00-A5D8C8EED30C}" srcId="{F34A94EE-0A2D-48BA-B702-9BBC90873E1F}" destId="{684F49C9-2F8B-4D99-B17C-42577071B93C}" srcOrd="0" destOrd="0" parTransId="{53E81CBE-1842-4BAA-9229-9386A6D8B432}" sibTransId="{DC984D69-0E00-4996-A1BA-37F5AC5C41E2}"/>
    <dgm:cxn modelId="{9EC7B6CF-7902-4BEA-BB5B-936E296CB282}" type="presOf" srcId="{F34A94EE-0A2D-48BA-B702-9BBC90873E1F}" destId="{62CE3AC9-7859-45DB-A43A-86E25A8F6FFD}" srcOrd="0" destOrd="0" presId="urn:microsoft.com/office/officeart/2009/layout/CircleArrowProcess"/>
    <dgm:cxn modelId="{50C4B7D3-C54B-41EF-9FFE-AA8F7DE7107E}" srcId="{F34A94EE-0A2D-48BA-B702-9BBC90873E1F}" destId="{C30B7E09-8FB3-4243-A752-B1561E060082}" srcOrd="1" destOrd="0" parTransId="{9A594BB5-039F-40F7-8B7D-FD38E34D6266}" sibTransId="{D94FC38A-B9CC-41C9-A592-A35BC773030B}"/>
    <dgm:cxn modelId="{7BF54A3D-FF20-4D93-83BB-0E409D446997}" type="presParOf" srcId="{62CE3AC9-7859-45DB-A43A-86E25A8F6FFD}" destId="{9BE551E3-A479-4DE7-A2A3-0D457E6B15A8}" srcOrd="0" destOrd="0" presId="urn:microsoft.com/office/officeart/2009/layout/CircleArrowProcess"/>
    <dgm:cxn modelId="{25C9F3D7-0121-45BD-807C-F5A94739AB0A}" type="presParOf" srcId="{9BE551E3-A479-4DE7-A2A3-0D457E6B15A8}" destId="{EBC49617-7898-4A79-9499-934762C02570}" srcOrd="0" destOrd="0" presId="urn:microsoft.com/office/officeart/2009/layout/CircleArrowProcess"/>
    <dgm:cxn modelId="{627B3BBC-7992-4931-96D9-09A590CF02E8}" type="presParOf" srcId="{62CE3AC9-7859-45DB-A43A-86E25A8F6FFD}" destId="{13B096F1-6831-43B9-98E4-B4CE9A85F78B}" srcOrd="1" destOrd="0" presId="urn:microsoft.com/office/officeart/2009/layout/CircleArrowProcess"/>
    <dgm:cxn modelId="{1353AE2D-4353-40E2-929A-C3F513D8EF9C}" type="presParOf" srcId="{62CE3AC9-7859-45DB-A43A-86E25A8F6FFD}" destId="{61DA965D-83F4-4075-9B2B-DA5595372BC5}" srcOrd="2" destOrd="0" presId="urn:microsoft.com/office/officeart/2009/layout/CircleArrowProcess"/>
    <dgm:cxn modelId="{7C602063-A613-413A-96EE-3F181F14D64C}" type="presParOf" srcId="{61DA965D-83F4-4075-9B2B-DA5595372BC5}" destId="{7CAF6B3F-60C4-445D-A51B-F63F6137D1B3}" srcOrd="0" destOrd="0" presId="urn:microsoft.com/office/officeart/2009/layout/CircleArrowProcess"/>
    <dgm:cxn modelId="{6E2CA465-BE16-4FC7-B76D-3EC183C64694}" type="presParOf" srcId="{62CE3AC9-7859-45DB-A43A-86E25A8F6FFD}" destId="{8FF0F592-BB7B-43E5-B5BD-43EAAE3AD73E}" srcOrd="3" destOrd="0" presId="urn:microsoft.com/office/officeart/2009/layout/CircleArrowProcess"/>
    <dgm:cxn modelId="{5D3D992E-F93D-4F78-B0DC-F5B1EF06BDB5}" type="presParOf" srcId="{62CE3AC9-7859-45DB-A43A-86E25A8F6FFD}" destId="{1D7F3100-E4AD-4C37-9CC1-ABD3495CEC43}" srcOrd="4" destOrd="0" presId="urn:microsoft.com/office/officeart/2009/layout/CircleArrowProcess"/>
    <dgm:cxn modelId="{0AB06502-89C7-4D14-926F-C2FE79778DC1}" type="presParOf" srcId="{1D7F3100-E4AD-4C37-9CC1-ABD3495CEC43}" destId="{AD3EFC0D-0481-4D43-9511-E45722CCEF69}" srcOrd="0" destOrd="0" presId="urn:microsoft.com/office/officeart/2009/layout/CircleArrowProcess"/>
    <dgm:cxn modelId="{54D521E8-0227-4DAC-9E58-0694CF1A3443}" type="presParOf" srcId="{62CE3AC9-7859-45DB-A43A-86E25A8F6FFD}" destId="{D8974F71-BD07-4C1E-B232-0AB3D9D5F89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B839B5-85D1-4F36-9B96-5FB379B4F80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8D854B57-ABBB-459F-973A-20569D438226}">
      <dgm:prSet phldrT="[Text]" custT="1"/>
      <dgm:spPr>
        <a:solidFill>
          <a:srgbClr val="C00000"/>
        </a:solidFill>
      </dgm:spPr>
      <dgm:t>
        <a:bodyPr/>
        <a:lstStyle/>
        <a:p>
          <a:pPr algn="just"/>
          <a:r>
            <a:rPr lang="en-US" sz="1400" b="0" i="0" dirty="0">
              <a:latin typeface="Roboto" panose="02000000000000000000" pitchFamily="2" charset="0"/>
              <a:ea typeface="Roboto" panose="02000000000000000000" pitchFamily="2" charset="0"/>
              <a:cs typeface="Roboto" panose="02000000000000000000" pitchFamily="2" charset="0"/>
            </a:rPr>
            <a:t>Taxability in the hands of Public Shareholders on cancellation of shares held in Sub Co and corresponding issue of shares by Hold Co </a:t>
          </a:r>
          <a:r>
            <a:rPr lang="en-US" sz="1400" b="1" i="0" dirty="0">
              <a:latin typeface="Roboto" panose="02000000000000000000" pitchFamily="2" charset="0"/>
              <a:ea typeface="Roboto" panose="02000000000000000000" pitchFamily="2" charset="0"/>
              <a:cs typeface="Roboto" panose="02000000000000000000" pitchFamily="2" charset="0"/>
            </a:rPr>
            <a:t>- </a:t>
          </a:r>
          <a:r>
            <a:rPr lang="en-US" sz="1400" b="0" i="0" u="sng" dirty="0">
              <a:latin typeface="Roboto" panose="02000000000000000000" pitchFamily="2" charset="0"/>
              <a:ea typeface="Roboto" panose="02000000000000000000" pitchFamily="2" charset="0"/>
              <a:cs typeface="Roboto" panose="02000000000000000000" pitchFamily="2" charset="0"/>
            </a:rPr>
            <a:t>No specific exemption provided under Section 47 of the Income Tax Act, 1961 </a:t>
          </a:r>
          <a:endParaRPr lang="en-IN" sz="1400" b="0" i="0" u="sng" dirty="0">
            <a:latin typeface="Roboto" panose="02000000000000000000" pitchFamily="2" charset="0"/>
            <a:ea typeface="Roboto" panose="02000000000000000000" pitchFamily="2" charset="0"/>
            <a:cs typeface="Roboto" panose="02000000000000000000" pitchFamily="2" charset="0"/>
          </a:endParaRPr>
        </a:p>
      </dgm:t>
    </dgm:pt>
    <dgm:pt modelId="{5C39E0FB-1BC0-4F85-BC6D-ECA721632F10}" type="parTrans" cxnId="{0A40BA6B-5AED-4E83-8F12-FAF2B6202562}">
      <dgm:prSet/>
      <dgm:spPr/>
      <dgm:t>
        <a:bodyPr/>
        <a:lstStyle/>
        <a:p>
          <a:endParaRPr lang="en-IN" sz="1400" i="0">
            <a:latin typeface="Roboto" panose="02000000000000000000" pitchFamily="2" charset="0"/>
            <a:ea typeface="Roboto" panose="02000000000000000000" pitchFamily="2" charset="0"/>
            <a:cs typeface="Roboto" panose="02000000000000000000" pitchFamily="2" charset="0"/>
          </a:endParaRPr>
        </a:p>
      </dgm:t>
    </dgm:pt>
    <dgm:pt modelId="{6D5E159F-2AFA-4AF7-B6AF-5D4EC5617776}" type="sibTrans" cxnId="{0A40BA6B-5AED-4E83-8F12-FAF2B6202562}">
      <dgm:prSet/>
      <dgm:spPr>
        <a:ln>
          <a:solidFill>
            <a:schemeClr val="bg1">
              <a:lumMod val="50000"/>
            </a:schemeClr>
          </a:solidFill>
        </a:ln>
      </dgm:spPr>
      <dgm:t>
        <a:bodyPr/>
        <a:lstStyle/>
        <a:p>
          <a:endParaRPr lang="en-IN" sz="1400" i="0">
            <a:latin typeface="Roboto" panose="02000000000000000000" pitchFamily="2" charset="0"/>
            <a:ea typeface="Roboto" panose="02000000000000000000" pitchFamily="2" charset="0"/>
            <a:cs typeface="Roboto" panose="02000000000000000000" pitchFamily="2" charset="0"/>
          </a:endParaRPr>
        </a:p>
      </dgm:t>
    </dgm:pt>
    <dgm:pt modelId="{88B7C8DD-E920-4E14-B9FA-9D80C34B15F9}">
      <dgm:prSet phldrT="[Text]" custT="1"/>
      <dgm:spPr>
        <a:solidFill>
          <a:srgbClr val="C00000"/>
        </a:solidFill>
      </dgm:spPr>
      <dgm:t>
        <a:bodyPr/>
        <a:lstStyle/>
        <a:p>
          <a:pPr algn="just"/>
          <a:r>
            <a:rPr lang="en-US" sz="1400" i="0" dirty="0">
              <a:latin typeface="Roboto" panose="02000000000000000000" pitchFamily="2" charset="0"/>
              <a:ea typeface="Roboto" panose="02000000000000000000" pitchFamily="2" charset="0"/>
              <a:cs typeface="Roboto" panose="02000000000000000000" pitchFamily="2" charset="0"/>
            </a:rPr>
            <a:t>No grandfathering of period of holding of shares held in Sub Co. – </a:t>
          </a:r>
          <a:r>
            <a:rPr lang="en-US" sz="1400" i="0" u="sng" dirty="0">
              <a:latin typeface="Roboto" panose="02000000000000000000" pitchFamily="2" charset="0"/>
              <a:ea typeface="Roboto" panose="02000000000000000000" pitchFamily="2" charset="0"/>
              <a:cs typeface="Roboto" panose="02000000000000000000" pitchFamily="2" charset="0"/>
            </a:rPr>
            <a:t>restart of period of holding from the date of allotment of shares by Hold Co</a:t>
          </a:r>
          <a:endParaRPr lang="en-IN" sz="1400" i="0" dirty="0">
            <a:latin typeface="Roboto" panose="02000000000000000000" pitchFamily="2" charset="0"/>
            <a:ea typeface="Roboto" panose="02000000000000000000" pitchFamily="2" charset="0"/>
            <a:cs typeface="Roboto" panose="02000000000000000000" pitchFamily="2" charset="0"/>
          </a:endParaRPr>
        </a:p>
      </dgm:t>
    </dgm:pt>
    <dgm:pt modelId="{3FF27FEB-58DA-4039-895C-22C9F2A086B1}" type="parTrans" cxnId="{EC764B14-B458-46FC-AED7-2E582AC1E982}">
      <dgm:prSet/>
      <dgm:spPr/>
      <dgm:t>
        <a:bodyPr/>
        <a:lstStyle/>
        <a:p>
          <a:endParaRPr lang="en-IN" sz="1400" i="0">
            <a:latin typeface="Roboto" panose="02000000000000000000" pitchFamily="2" charset="0"/>
            <a:ea typeface="Roboto" panose="02000000000000000000" pitchFamily="2" charset="0"/>
            <a:cs typeface="Roboto" panose="02000000000000000000" pitchFamily="2" charset="0"/>
          </a:endParaRPr>
        </a:p>
      </dgm:t>
    </dgm:pt>
    <dgm:pt modelId="{E8E5AE6D-AB81-45EF-A2EE-48C11DE65544}" type="sibTrans" cxnId="{EC764B14-B458-46FC-AED7-2E582AC1E982}">
      <dgm:prSet/>
      <dgm:spPr/>
      <dgm:t>
        <a:bodyPr/>
        <a:lstStyle/>
        <a:p>
          <a:endParaRPr lang="en-IN" sz="1400" i="0">
            <a:latin typeface="Roboto" panose="02000000000000000000" pitchFamily="2" charset="0"/>
            <a:ea typeface="Roboto" panose="02000000000000000000" pitchFamily="2" charset="0"/>
            <a:cs typeface="Roboto" panose="02000000000000000000" pitchFamily="2" charset="0"/>
          </a:endParaRPr>
        </a:p>
      </dgm:t>
    </dgm:pt>
    <dgm:pt modelId="{F46B7D39-B24C-47AC-95D8-5520CB3E683E}">
      <dgm:prSet phldrT="[Text]" custT="1"/>
      <dgm:spPr>
        <a:solidFill>
          <a:srgbClr val="C00000"/>
        </a:solidFill>
      </dgm:spPr>
      <dgm:t>
        <a:bodyPr/>
        <a:lstStyle/>
        <a:p>
          <a:pPr algn="just"/>
          <a:r>
            <a:rPr lang="en-US" sz="1400" i="0" dirty="0">
              <a:latin typeface="Roboto" panose="02000000000000000000" pitchFamily="2" charset="0"/>
              <a:ea typeface="Roboto" panose="02000000000000000000" pitchFamily="2" charset="0"/>
              <a:cs typeface="Roboto" panose="02000000000000000000" pitchFamily="2" charset="0"/>
            </a:rPr>
            <a:t>Considering the words used are ‘Cancelled’ and not ‘Sale/transfer’, Hold Co shall not receive any shares in the Sub Co pursuant to the Scheme – </a:t>
          </a:r>
          <a:r>
            <a:rPr lang="en-US" sz="1400" i="0" u="sng" dirty="0">
              <a:latin typeface="Roboto" panose="02000000000000000000" pitchFamily="2" charset="0"/>
              <a:ea typeface="Roboto" panose="02000000000000000000" pitchFamily="2" charset="0"/>
              <a:cs typeface="Roboto" panose="02000000000000000000" pitchFamily="2" charset="0"/>
            </a:rPr>
            <a:t>No step up of cost for Hold Co equivalent to the FMV of the shares issued</a:t>
          </a:r>
          <a:endParaRPr lang="en-IN" sz="1400" i="0" u="sng" dirty="0">
            <a:latin typeface="Roboto" panose="02000000000000000000" pitchFamily="2" charset="0"/>
            <a:ea typeface="Roboto" panose="02000000000000000000" pitchFamily="2" charset="0"/>
            <a:cs typeface="Roboto" panose="02000000000000000000" pitchFamily="2" charset="0"/>
          </a:endParaRPr>
        </a:p>
      </dgm:t>
    </dgm:pt>
    <dgm:pt modelId="{56C071B7-9B05-4A76-AB7C-C3F71F3F9D2B}" type="parTrans" cxnId="{D1ED03E1-D4D6-4DF3-83ED-0BDFB4C5C71F}">
      <dgm:prSet/>
      <dgm:spPr/>
      <dgm:t>
        <a:bodyPr/>
        <a:lstStyle/>
        <a:p>
          <a:endParaRPr lang="en-IN" sz="1400" i="0">
            <a:latin typeface="Roboto" panose="02000000000000000000" pitchFamily="2" charset="0"/>
            <a:ea typeface="Roboto" panose="02000000000000000000" pitchFamily="2" charset="0"/>
            <a:cs typeface="Roboto" panose="02000000000000000000" pitchFamily="2" charset="0"/>
          </a:endParaRPr>
        </a:p>
      </dgm:t>
    </dgm:pt>
    <dgm:pt modelId="{9D804BF5-E907-42FB-9A53-C49762E4205C}" type="sibTrans" cxnId="{D1ED03E1-D4D6-4DF3-83ED-0BDFB4C5C71F}">
      <dgm:prSet/>
      <dgm:spPr/>
      <dgm:t>
        <a:bodyPr/>
        <a:lstStyle/>
        <a:p>
          <a:endParaRPr lang="en-IN" sz="1400" i="0">
            <a:latin typeface="Roboto" panose="02000000000000000000" pitchFamily="2" charset="0"/>
            <a:ea typeface="Roboto" panose="02000000000000000000" pitchFamily="2" charset="0"/>
            <a:cs typeface="Roboto" panose="02000000000000000000" pitchFamily="2" charset="0"/>
          </a:endParaRPr>
        </a:p>
      </dgm:t>
    </dgm:pt>
    <dgm:pt modelId="{4DE57754-0B32-4E56-B77F-A82E2DFF84A5}">
      <dgm:prSet phldrT="[Text]" custT="1"/>
      <dgm:spPr>
        <a:solidFill>
          <a:srgbClr val="C00000"/>
        </a:solidFill>
      </dgm:spPr>
      <dgm:t>
        <a:bodyPr/>
        <a:lstStyle/>
        <a:p>
          <a:pPr algn="just"/>
          <a:r>
            <a:rPr lang="en-US" sz="1400" i="0" dirty="0">
              <a:latin typeface="Roboto" panose="02000000000000000000" pitchFamily="2" charset="0"/>
              <a:ea typeface="Roboto" panose="02000000000000000000" pitchFamily="2" charset="0"/>
              <a:cs typeface="Roboto" panose="02000000000000000000" pitchFamily="2" charset="0"/>
            </a:rPr>
            <a:t>Post the delisting, ICICI Bank will not be permitted to undertake any further restructuring for a period of 3 years. The term </a:t>
          </a:r>
          <a:r>
            <a:rPr lang="en-US" sz="1400" i="0" u="none" dirty="0">
              <a:latin typeface="Roboto" panose="02000000000000000000" pitchFamily="2" charset="0"/>
              <a:ea typeface="Roboto" panose="02000000000000000000" pitchFamily="2" charset="0"/>
              <a:cs typeface="Roboto" panose="02000000000000000000" pitchFamily="2" charset="0"/>
            </a:rPr>
            <a:t>‘restructuring’ has not been defined – </a:t>
          </a:r>
          <a:r>
            <a:rPr lang="en-US" sz="1400" i="0" u="sng" dirty="0">
              <a:latin typeface="Roboto" panose="02000000000000000000" pitchFamily="2" charset="0"/>
              <a:ea typeface="Roboto" panose="02000000000000000000" pitchFamily="2" charset="0"/>
              <a:cs typeface="Roboto" panose="02000000000000000000" pitchFamily="2" charset="0"/>
            </a:rPr>
            <a:t>Whether the same include both internal as well as external restructuring? </a:t>
          </a:r>
          <a:endParaRPr lang="en-IN" sz="1400" i="0" u="sng" dirty="0">
            <a:latin typeface="Roboto" panose="02000000000000000000" pitchFamily="2" charset="0"/>
            <a:ea typeface="Roboto" panose="02000000000000000000" pitchFamily="2" charset="0"/>
            <a:cs typeface="Roboto" panose="02000000000000000000" pitchFamily="2" charset="0"/>
          </a:endParaRPr>
        </a:p>
      </dgm:t>
    </dgm:pt>
    <dgm:pt modelId="{FFD9D0CB-CA4D-4012-AC80-66D61EF969A0}" type="parTrans" cxnId="{9D61C18F-2544-432C-8867-2B0CF2407710}">
      <dgm:prSet/>
      <dgm:spPr/>
      <dgm:t>
        <a:bodyPr/>
        <a:lstStyle/>
        <a:p>
          <a:endParaRPr lang="en-IN" sz="1400" i="0"/>
        </a:p>
      </dgm:t>
    </dgm:pt>
    <dgm:pt modelId="{AD901A32-4E86-485D-819E-B3D1EA6807E0}" type="sibTrans" cxnId="{9D61C18F-2544-432C-8867-2B0CF2407710}">
      <dgm:prSet/>
      <dgm:spPr/>
      <dgm:t>
        <a:bodyPr/>
        <a:lstStyle/>
        <a:p>
          <a:endParaRPr lang="en-IN" sz="1400" i="0"/>
        </a:p>
      </dgm:t>
    </dgm:pt>
    <dgm:pt modelId="{372ECC01-E1A3-4E6B-A6EA-A54171F3B63A}">
      <dgm:prSet phldrT="[Text]" custT="1"/>
      <dgm:spPr>
        <a:solidFill>
          <a:srgbClr val="C00000"/>
        </a:solidFill>
      </dgm:spPr>
      <dgm:t>
        <a:bodyPr/>
        <a:lstStyle/>
        <a:p>
          <a:pPr algn="just"/>
          <a:r>
            <a:rPr lang="en-US" sz="1400" i="0" u="none" dirty="0">
              <a:latin typeface="Roboto" panose="02000000000000000000" pitchFamily="2" charset="0"/>
              <a:ea typeface="Roboto" panose="02000000000000000000" pitchFamily="2" charset="0"/>
              <a:cs typeface="Roboto" panose="02000000000000000000" pitchFamily="2" charset="0"/>
            </a:rPr>
            <a:t>Deemed dividend implications in the hands of Sub Co on cancellation of shares – </a:t>
          </a:r>
          <a:r>
            <a:rPr lang="en-US" sz="1400" b="0" i="0" u="sng" dirty="0">
              <a:latin typeface="Roboto" panose="02000000000000000000" pitchFamily="2" charset="0"/>
              <a:ea typeface="Roboto" panose="02000000000000000000" pitchFamily="2" charset="0"/>
              <a:cs typeface="Roboto" panose="02000000000000000000" pitchFamily="2" charset="0"/>
            </a:rPr>
            <a:t>Approx </a:t>
          </a:r>
          <a:r>
            <a:rPr lang="en-US" sz="1400" b="0" i="0" u="sng">
              <a:latin typeface="Roboto" panose="02000000000000000000" pitchFamily="2" charset="0"/>
              <a:ea typeface="Roboto" panose="02000000000000000000" pitchFamily="2" charset="0"/>
              <a:cs typeface="Roboto" panose="02000000000000000000" pitchFamily="2" charset="0"/>
            </a:rPr>
            <a:t>INR 2,200 </a:t>
          </a:r>
          <a:r>
            <a:rPr lang="en-US" sz="1400" b="0" i="0" u="sng" dirty="0" err="1">
              <a:latin typeface="Roboto" panose="02000000000000000000" pitchFamily="2" charset="0"/>
              <a:ea typeface="Roboto" panose="02000000000000000000" pitchFamily="2" charset="0"/>
              <a:cs typeface="Roboto" panose="02000000000000000000" pitchFamily="2" charset="0"/>
            </a:rPr>
            <a:t>Crs</a:t>
          </a:r>
          <a:r>
            <a:rPr lang="en-US" sz="1400" b="0" i="0" u="sng" dirty="0">
              <a:latin typeface="Roboto" panose="02000000000000000000" pitchFamily="2" charset="0"/>
              <a:ea typeface="Roboto" panose="02000000000000000000" pitchFamily="2" charset="0"/>
              <a:cs typeface="Roboto" panose="02000000000000000000" pitchFamily="2" charset="0"/>
            </a:rPr>
            <a:t> accumulated profits (as per audited FS on 31</a:t>
          </a:r>
          <a:r>
            <a:rPr lang="en-US" sz="1400" b="0" i="0" u="sng" baseline="30000" dirty="0">
              <a:latin typeface="Roboto" panose="02000000000000000000" pitchFamily="2" charset="0"/>
              <a:ea typeface="Roboto" panose="02000000000000000000" pitchFamily="2" charset="0"/>
              <a:cs typeface="Roboto" panose="02000000000000000000" pitchFamily="2" charset="0"/>
            </a:rPr>
            <a:t>st</a:t>
          </a:r>
          <a:r>
            <a:rPr lang="en-US" sz="1400" b="0" i="0" u="sng" dirty="0">
              <a:latin typeface="Roboto" panose="02000000000000000000" pitchFamily="2" charset="0"/>
              <a:ea typeface="Roboto" panose="02000000000000000000" pitchFamily="2" charset="0"/>
              <a:cs typeface="Roboto" panose="02000000000000000000" pitchFamily="2" charset="0"/>
            </a:rPr>
            <a:t> March 2022)</a:t>
          </a:r>
          <a:r>
            <a:rPr lang="en-US" sz="1400" i="0" u="none" dirty="0">
              <a:latin typeface="Roboto" panose="02000000000000000000" pitchFamily="2" charset="0"/>
              <a:ea typeface="Roboto" panose="02000000000000000000" pitchFamily="2" charset="0"/>
              <a:cs typeface="Roboto" panose="02000000000000000000" pitchFamily="2" charset="0"/>
            </a:rPr>
            <a:t> </a:t>
          </a:r>
          <a:endParaRPr lang="en-IN" sz="1400" i="0" u="none" dirty="0">
            <a:latin typeface="Roboto" panose="02000000000000000000" pitchFamily="2" charset="0"/>
            <a:ea typeface="Roboto" panose="02000000000000000000" pitchFamily="2" charset="0"/>
            <a:cs typeface="Roboto" panose="02000000000000000000" pitchFamily="2" charset="0"/>
          </a:endParaRPr>
        </a:p>
      </dgm:t>
    </dgm:pt>
    <dgm:pt modelId="{EC9B59BE-FBC5-4CD4-BB6C-CD73B1AE407E}" type="parTrans" cxnId="{72EB9A3C-10A4-4A66-8ED6-B26672FBF2C9}">
      <dgm:prSet/>
      <dgm:spPr/>
      <dgm:t>
        <a:bodyPr/>
        <a:lstStyle/>
        <a:p>
          <a:endParaRPr lang="en-IN" sz="1400" i="0"/>
        </a:p>
      </dgm:t>
    </dgm:pt>
    <dgm:pt modelId="{C4AC4CE9-E776-4E58-9F0A-45353ED7F267}" type="sibTrans" cxnId="{72EB9A3C-10A4-4A66-8ED6-B26672FBF2C9}">
      <dgm:prSet/>
      <dgm:spPr/>
      <dgm:t>
        <a:bodyPr/>
        <a:lstStyle/>
        <a:p>
          <a:endParaRPr lang="en-IN" sz="1400" i="0"/>
        </a:p>
      </dgm:t>
    </dgm:pt>
    <dgm:pt modelId="{289FFF7D-A960-463F-9579-FC4C47FA8303}" type="pres">
      <dgm:prSet presAssocID="{17B839B5-85D1-4F36-9B96-5FB379B4F809}" presName="Name0" presStyleCnt="0">
        <dgm:presLayoutVars>
          <dgm:chMax val="7"/>
          <dgm:chPref val="7"/>
          <dgm:dir/>
        </dgm:presLayoutVars>
      </dgm:prSet>
      <dgm:spPr/>
    </dgm:pt>
    <dgm:pt modelId="{67537D6F-7106-45AD-B490-33DD582CE04A}" type="pres">
      <dgm:prSet presAssocID="{17B839B5-85D1-4F36-9B96-5FB379B4F809}" presName="Name1" presStyleCnt="0"/>
      <dgm:spPr/>
    </dgm:pt>
    <dgm:pt modelId="{1781F192-D973-41F8-ACEA-EA399E3A6C7C}" type="pres">
      <dgm:prSet presAssocID="{17B839B5-85D1-4F36-9B96-5FB379B4F809}" presName="cycle" presStyleCnt="0"/>
      <dgm:spPr/>
    </dgm:pt>
    <dgm:pt modelId="{45CCBED6-2EC8-4B0F-9116-99EC83660205}" type="pres">
      <dgm:prSet presAssocID="{17B839B5-85D1-4F36-9B96-5FB379B4F809}" presName="srcNode" presStyleLbl="node1" presStyleIdx="0" presStyleCnt="5"/>
      <dgm:spPr/>
    </dgm:pt>
    <dgm:pt modelId="{C5D7C902-3FA0-4098-B9FC-33BA477F86C0}" type="pres">
      <dgm:prSet presAssocID="{17B839B5-85D1-4F36-9B96-5FB379B4F809}" presName="conn" presStyleLbl="parChTrans1D2" presStyleIdx="0" presStyleCnt="1" custLinFactNeighborX="-32925"/>
      <dgm:spPr/>
    </dgm:pt>
    <dgm:pt modelId="{F9E32D1F-734B-41C9-8A26-A87818869B10}" type="pres">
      <dgm:prSet presAssocID="{17B839B5-85D1-4F36-9B96-5FB379B4F809}" presName="extraNode" presStyleLbl="node1" presStyleIdx="0" presStyleCnt="5"/>
      <dgm:spPr/>
    </dgm:pt>
    <dgm:pt modelId="{4B4093C8-38BD-4FBC-98D6-D13F4A57E719}" type="pres">
      <dgm:prSet presAssocID="{17B839B5-85D1-4F36-9B96-5FB379B4F809}" presName="dstNode" presStyleLbl="node1" presStyleIdx="0" presStyleCnt="5"/>
      <dgm:spPr/>
    </dgm:pt>
    <dgm:pt modelId="{E6712CD3-2AC4-42B6-BF68-E482B43EEC11}" type="pres">
      <dgm:prSet presAssocID="{8D854B57-ABBB-459F-973A-20569D438226}" presName="text_1" presStyleLbl="node1" presStyleIdx="0" presStyleCnt="5" custScaleY="135963">
        <dgm:presLayoutVars>
          <dgm:bulletEnabled val="1"/>
        </dgm:presLayoutVars>
      </dgm:prSet>
      <dgm:spPr/>
    </dgm:pt>
    <dgm:pt modelId="{2E2E682C-0FDA-406C-90CE-BAFD7382C0C7}" type="pres">
      <dgm:prSet presAssocID="{8D854B57-ABBB-459F-973A-20569D438226}" presName="accent_1" presStyleCnt="0"/>
      <dgm:spPr/>
    </dgm:pt>
    <dgm:pt modelId="{91E7E8AB-F50E-4470-95C7-7332F7E9989F}" type="pres">
      <dgm:prSet presAssocID="{8D854B57-ABBB-459F-973A-20569D438226}" presName="accentRepeatNode" presStyleLbl="solidFgAcc1" presStyleIdx="0" presStyleCnt="5"/>
      <dgm:spPr>
        <a:ln>
          <a:solidFill>
            <a:schemeClr val="bg1">
              <a:lumMod val="50000"/>
            </a:schemeClr>
          </a:solidFill>
        </a:ln>
      </dgm:spPr>
    </dgm:pt>
    <dgm:pt modelId="{FFC8CC6E-44C4-4061-A9F9-E00AB0AB2A37}" type="pres">
      <dgm:prSet presAssocID="{372ECC01-E1A3-4E6B-A6EA-A54171F3B63A}" presName="text_2" presStyleLbl="node1" presStyleIdx="1" presStyleCnt="5">
        <dgm:presLayoutVars>
          <dgm:bulletEnabled val="1"/>
        </dgm:presLayoutVars>
      </dgm:prSet>
      <dgm:spPr/>
    </dgm:pt>
    <dgm:pt modelId="{19C26F66-5B8B-4473-8A8E-849A449E46D8}" type="pres">
      <dgm:prSet presAssocID="{372ECC01-E1A3-4E6B-A6EA-A54171F3B63A}" presName="accent_2" presStyleCnt="0"/>
      <dgm:spPr/>
    </dgm:pt>
    <dgm:pt modelId="{20D19072-830E-4887-8C99-A0E8ADEC89D4}" type="pres">
      <dgm:prSet presAssocID="{372ECC01-E1A3-4E6B-A6EA-A54171F3B63A}" presName="accentRepeatNode" presStyleLbl="solidFgAcc1" presStyleIdx="1" presStyleCnt="5"/>
      <dgm:spPr>
        <a:xfrm>
          <a:off x="464897" y="1028728"/>
          <a:ext cx="686111" cy="686111"/>
        </a:xfrm>
        <a:prstGeom prst="ellipse">
          <a:avLst/>
        </a:prstGeom>
        <a:solidFill>
          <a:prstClr val="white">
            <a:hueOff val="0"/>
            <a:satOff val="0"/>
            <a:lumOff val="0"/>
            <a:alphaOff val="0"/>
          </a:prstClr>
        </a:solidFill>
        <a:ln w="25400" cap="flat" cmpd="sng" algn="ctr">
          <a:solidFill>
            <a:prstClr val="white">
              <a:lumMod val="50000"/>
            </a:prstClr>
          </a:solidFill>
          <a:prstDash val="solid"/>
        </a:ln>
        <a:effectLst/>
      </dgm:spPr>
    </dgm:pt>
    <dgm:pt modelId="{D3C4815F-4002-4ED9-A11B-E9BE6CF1B478}" type="pres">
      <dgm:prSet presAssocID="{88B7C8DD-E920-4E14-B9FA-9D80C34B15F9}" presName="text_3" presStyleLbl="node1" presStyleIdx="2" presStyleCnt="5">
        <dgm:presLayoutVars>
          <dgm:bulletEnabled val="1"/>
        </dgm:presLayoutVars>
      </dgm:prSet>
      <dgm:spPr/>
    </dgm:pt>
    <dgm:pt modelId="{5164B6B5-EDF4-4EF8-8C66-5022A7B86D8B}" type="pres">
      <dgm:prSet presAssocID="{88B7C8DD-E920-4E14-B9FA-9D80C34B15F9}" presName="accent_3" presStyleCnt="0"/>
      <dgm:spPr/>
    </dgm:pt>
    <dgm:pt modelId="{DD5BC4BA-E8E5-4A2C-AD71-D66B9D972C1C}" type="pres">
      <dgm:prSet presAssocID="{88B7C8DD-E920-4E14-B9FA-9D80C34B15F9}" presName="accentRepeatNode" presStyleLbl="solidFgAcc1" presStyleIdx="2" presStyleCnt="5"/>
      <dgm:spPr>
        <a:ln>
          <a:solidFill>
            <a:schemeClr val="bg1">
              <a:lumMod val="50000"/>
            </a:schemeClr>
          </a:solidFill>
        </a:ln>
      </dgm:spPr>
    </dgm:pt>
    <dgm:pt modelId="{CB428A28-FEB6-48F7-ADF7-23AAA0FFCAFB}" type="pres">
      <dgm:prSet presAssocID="{F46B7D39-B24C-47AC-95D8-5520CB3E683E}" presName="text_4" presStyleLbl="node1" presStyleIdx="3" presStyleCnt="5">
        <dgm:presLayoutVars>
          <dgm:bulletEnabled val="1"/>
        </dgm:presLayoutVars>
      </dgm:prSet>
      <dgm:spPr/>
    </dgm:pt>
    <dgm:pt modelId="{B0DBBA19-7967-48C3-AD6C-1E8F2D0E274F}" type="pres">
      <dgm:prSet presAssocID="{F46B7D39-B24C-47AC-95D8-5520CB3E683E}" presName="accent_4" presStyleCnt="0"/>
      <dgm:spPr/>
    </dgm:pt>
    <dgm:pt modelId="{50F3852D-C992-4731-9389-95C8C3555EFA}" type="pres">
      <dgm:prSet presAssocID="{F46B7D39-B24C-47AC-95D8-5520CB3E683E}" presName="accentRepeatNode" presStyleLbl="solidFgAcc1" presStyleIdx="3" presStyleCnt="5"/>
      <dgm:spPr>
        <a:ln>
          <a:solidFill>
            <a:schemeClr val="bg1">
              <a:lumMod val="50000"/>
            </a:schemeClr>
          </a:solidFill>
        </a:ln>
      </dgm:spPr>
    </dgm:pt>
    <dgm:pt modelId="{33CC69B3-BFA0-41D0-A471-543039701C2E}" type="pres">
      <dgm:prSet presAssocID="{4DE57754-0B32-4E56-B77F-A82E2DFF84A5}" presName="text_5" presStyleLbl="node1" presStyleIdx="4" presStyleCnt="5">
        <dgm:presLayoutVars>
          <dgm:bulletEnabled val="1"/>
        </dgm:presLayoutVars>
      </dgm:prSet>
      <dgm:spPr/>
    </dgm:pt>
    <dgm:pt modelId="{EC940B24-AF00-4140-B066-78A553D227E2}" type="pres">
      <dgm:prSet presAssocID="{4DE57754-0B32-4E56-B77F-A82E2DFF84A5}" presName="accent_5" presStyleCnt="0"/>
      <dgm:spPr/>
    </dgm:pt>
    <dgm:pt modelId="{E4696A3B-768E-4522-A178-E5275A174172}" type="pres">
      <dgm:prSet presAssocID="{4DE57754-0B32-4E56-B77F-A82E2DFF84A5}" presName="accentRepeatNode" presStyleLbl="solidFgAcc1" presStyleIdx="4" presStyleCnt="5"/>
      <dgm:spPr>
        <a:ln>
          <a:solidFill>
            <a:schemeClr val="bg1">
              <a:lumMod val="50000"/>
            </a:schemeClr>
          </a:solidFill>
        </a:ln>
      </dgm:spPr>
    </dgm:pt>
  </dgm:ptLst>
  <dgm:cxnLst>
    <dgm:cxn modelId="{39524F0D-3B32-4AEA-B5B1-CD2F9FE2340C}" type="presOf" srcId="{8D854B57-ABBB-459F-973A-20569D438226}" destId="{E6712CD3-2AC4-42B6-BF68-E482B43EEC11}" srcOrd="0" destOrd="0" presId="urn:microsoft.com/office/officeart/2008/layout/VerticalCurvedList"/>
    <dgm:cxn modelId="{EC764B14-B458-46FC-AED7-2E582AC1E982}" srcId="{17B839B5-85D1-4F36-9B96-5FB379B4F809}" destId="{88B7C8DD-E920-4E14-B9FA-9D80C34B15F9}" srcOrd="2" destOrd="0" parTransId="{3FF27FEB-58DA-4039-895C-22C9F2A086B1}" sibTransId="{E8E5AE6D-AB81-45EF-A2EE-48C11DE65544}"/>
    <dgm:cxn modelId="{72EB9A3C-10A4-4A66-8ED6-B26672FBF2C9}" srcId="{17B839B5-85D1-4F36-9B96-5FB379B4F809}" destId="{372ECC01-E1A3-4E6B-A6EA-A54171F3B63A}" srcOrd="1" destOrd="0" parTransId="{EC9B59BE-FBC5-4CD4-BB6C-CD73B1AE407E}" sibTransId="{C4AC4CE9-E776-4E58-9F0A-45353ED7F267}"/>
    <dgm:cxn modelId="{63F0583F-7CDC-44F2-934E-69C7A3815236}" type="presOf" srcId="{88B7C8DD-E920-4E14-B9FA-9D80C34B15F9}" destId="{D3C4815F-4002-4ED9-A11B-E9BE6CF1B478}" srcOrd="0" destOrd="0" presId="urn:microsoft.com/office/officeart/2008/layout/VerticalCurvedList"/>
    <dgm:cxn modelId="{0A40BA6B-5AED-4E83-8F12-FAF2B6202562}" srcId="{17B839B5-85D1-4F36-9B96-5FB379B4F809}" destId="{8D854B57-ABBB-459F-973A-20569D438226}" srcOrd="0" destOrd="0" parTransId="{5C39E0FB-1BC0-4F85-BC6D-ECA721632F10}" sibTransId="{6D5E159F-2AFA-4AF7-B6AF-5D4EC5617776}"/>
    <dgm:cxn modelId="{76AADA77-169E-4018-9399-7A0662A508BD}" type="presOf" srcId="{F46B7D39-B24C-47AC-95D8-5520CB3E683E}" destId="{CB428A28-FEB6-48F7-ADF7-23AAA0FFCAFB}" srcOrd="0" destOrd="0" presId="urn:microsoft.com/office/officeart/2008/layout/VerticalCurvedList"/>
    <dgm:cxn modelId="{09F9F188-22D7-4A75-BBE4-581F40D9EC2C}" type="presOf" srcId="{4DE57754-0B32-4E56-B77F-A82E2DFF84A5}" destId="{33CC69B3-BFA0-41D0-A471-543039701C2E}" srcOrd="0" destOrd="0" presId="urn:microsoft.com/office/officeart/2008/layout/VerticalCurvedList"/>
    <dgm:cxn modelId="{9D61C18F-2544-432C-8867-2B0CF2407710}" srcId="{17B839B5-85D1-4F36-9B96-5FB379B4F809}" destId="{4DE57754-0B32-4E56-B77F-A82E2DFF84A5}" srcOrd="4" destOrd="0" parTransId="{FFD9D0CB-CA4D-4012-AC80-66D61EF969A0}" sibTransId="{AD901A32-4E86-485D-819E-B3D1EA6807E0}"/>
    <dgm:cxn modelId="{1F0972A3-F7D5-4EBF-B439-D811292EC50E}" type="presOf" srcId="{372ECC01-E1A3-4E6B-A6EA-A54171F3B63A}" destId="{FFC8CC6E-44C4-4061-A9F9-E00AB0AB2A37}" srcOrd="0" destOrd="0" presId="urn:microsoft.com/office/officeart/2008/layout/VerticalCurvedList"/>
    <dgm:cxn modelId="{D1ED03E1-D4D6-4DF3-83ED-0BDFB4C5C71F}" srcId="{17B839B5-85D1-4F36-9B96-5FB379B4F809}" destId="{F46B7D39-B24C-47AC-95D8-5520CB3E683E}" srcOrd="3" destOrd="0" parTransId="{56C071B7-9B05-4A76-AB7C-C3F71F3F9D2B}" sibTransId="{9D804BF5-E907-42FB-9A53-C49762E4205C}"/>
    <dgm:cxn modelId="{26D045F8-01BA-4F9B-BC25-881DC59A9509}" type="presOf" srcId="{17B839B5-85D1-4F36-9B96-5FB379B4F809}" destId="{289FFF7D-A960-463F-9579-FC4C47FA8303}" srcOrd="0" destOrd="0" presId="urn:microsoft.com/office/officeart/2008/layout/VerticalCurvedList"/>
    <dgm:cxn modelId="{987A3CFC-413D-4F1F-A6D9-523E3C4D29EF}" type="presOf" srcId="{6D5E159F-2AFA-4AF7-B6AF-5D4EC5617776}" destId="{C5D7C902-3FA0-4098-B9FC-33BA477F86C0}" srcOrd="0" destOrd="0" presId="urn:microsoft.com/office/officeart/2008/layout/VerticalCurvedList"/>
    <dgm:cxn modelId="{224F4365-93A1-4BE7-A46F-B3B8CA242E1F}" type="presParOf" srcId="{289FFF7D-A960-463F-9579-FC4C47FA8303}" destId="{67537D6F-7106-45AD-B490-33DD582CE04A}" srcOrd="0" destOrd="0" presId="urn:microsoft.com/office/officeart/2008/layout/VerticalCurvedList"/>
    <dgm:cxn modelId="{8C1B3BF0-9123-4BF3-9802-4EBE92B6569B}" type="presParOf" srcId="{67537D6F-7106-45AD-B490-33DD582CE04A}" destId="{1781F192-D973-41F8-ACEA-EA399E3A6C7C}" srcOrd="0" destOrd="0" presId="urn:microsoft.com/office/officeart/2008/layout/VerticalCurvedList"/>
    <dgm:cxn modelId="{3516F700-E1DB-4968-80C9-2CAAC99567B1}" type="presParOf" srcId="{1781F192-D973-41F8-ACEA-EA399E3A6C7C}" destId="{45CCBED6-2EC8-4B0F-9116-99EC83660205}" srcOrd="0" destOrd="0" presId="urn:microsoft.com/office/officeart/2008/layout/VerticalCurvedList"/>
    <dgm:cxn modelId="{271CD9FF-8D5B-4568-AA15-53BF4C0710C9}" type="presParOf" srcId="{1781F192-D973-41F8-ACEA-EA399E3A6C7C}" destId="{C5D7C902-3FA0-4098-B9FC-33BA477F86C0}" srcOrd="1" destOrd="0" presId="urn:microsoft.com/office/officeart/2008/layout/VerticalCurvedList"/>
    <dgm:cxn modelId="{29DCBDC5-8EAB-490D-B249-48B1E43487A1}" type="presParOf" srcId="{1781F192-D973-41F8-ACEA-EA399E3A6C7C}" destId="{F9E32D1F-734B-41C9-8A26-A87818869B10}" srcOrd="2" destOrd="0" presId="urn:microsoft.com/office/officeart/2008/layout/VerticalCurvedList"/>
    <dgm:cxn modelId="{46775834-F2C8-4E19-A7EA-8F08C7F935D3}" type="presParOf" srcId="{1781F192-D973-41F8-ACEA-EA399E3A6C7C}" destId="{4B4093C8-38BD-4FBC-98D6-D13F4A57E719}" srcOrd="3" destOrd="0" presId="urn:microsoft.com/office/officeart/2008/layout/VerticalCurvedList"/>
    <dgm:cxn modelId="{C516485A-6A1C-4722-B104-66AF3270D682}" type="presParOf" srcId="{67537D6F-7106-45AD-B490-33DD582CE04A}" destId="{E6712CD3-2AC4-42B6-BF68-E482B43EEC11}" srcOrd="1" destOrd="0" presId="urn:microsoft.com/office/officeart/2008/layout/VerticalCurvedList"/>
    <dgm:cxn modelId="{77BF87EB-1323-4795-852B-196FF3911EA6}" type="presParOf" srcId="{67537D6F-7106-45AD-B490-33DD582CE04A}" destId="{2E2E682C-0FDA-406C-90CE-BAFD7382C0C7}" srcOrd="2" destOrd="0" presId="urn:microsoft.com/office/officeart/2008/layout/VerticalCurvedList"/>
    <dgm:cxn modelId="{B720EE07-C611-451A-8A26-E4F15393C8D9}" type="presParOf" srcId="{2E2E682C-0FDA-406C-90CE-BAFD7382C0C7}" destId="{91E7E8AB-F50E-4470-95C7-7332F7E9989F}" srcOrd="0" destOrd="0" presId="urn:microsoft.com/office/officeart/2008/layout/VerticalCurvedList"/>
    <dgm:cxn modelId="{108011F5-D78E-4305-87A4-07A32059CBB4}" type="presParOf" srcId="{67537D6F-7106-45AD-B490-33DD582CE04A}" destId="{FFC8CC6E-44C4-4061-A9F9-E00AB0AB2A37}" srcOrd="3" destOrd="0" presId="urn:microsoft.com/office/officeart/2008/layout/VerticalCurvedList"/>
    <dgm:cxn modelId="{0B5C85DC-472F-4716-885A-195E7D3277AB}" type="presParOf" srcId="{67537D6F-7106-45AD-B490-33DD582CE04A}" destId="{19C26F66-5B8B-4473-8A8E-849A449E46D8}" srcOrd="4" destOrd="0" presId="urn:microsoft.com/office/officeart/2008/layout/VerticalCurvedList"/>
    <dgm:cxn modelId="{1D6BDFF9-644C-41ED-92F7-27F1DA615374}" type="presParOf" srcId="{19C26F66-5B8B-4473-8A8E-849A449E46D8}" destId="{20D19072-830E-4887-8C99-A0E8ADEC89D4}" srcOrd="0" destOrd="0" presId="urn:microsoft.com/office/officeart/2008/layout/VerticalCurvedList"/>
    <dgm:cxn modelId="{02A5BA54-7A59-4F0E-B488-CF0C53D56405}" type="presParOf" srcId="{67537D6F-7106-45AD-B490-33DD582CE04A}" destId="{D3C4815F-4002-4ED9-A11B-E9BE6CF1B478}" srcOrd="5" destOrd="0" presId="urn:microsoft.com/office/officeart/2008/layout/VerticalCurvedList"/>
    <dgm:cxn modelId="{45775B78-B4FE-4CE4-B389-73FF6437F874}" type="presParOf" srcId="{67537D6F-7106-45AD-B490-33DD582CE04A}" destId="{5164B6B5-EDF4-4EF8-8C66-5022A7B86D8B}" srcOrd="6" destOrd="0" presId="urn:microsoft.com/office/officeart/2008/layout/VerticalCurvedList"/>
    <dgm:cxn modelId="{5F1EB4EB-6E8B-49AA-9B66-FB6DC996BC45}" type="presParOf" srcId="{5164B6B5-EDF4-4EF8-8C66-5022A7B86D8B}" destId="{DD5BC4BA-E8E5-4A2C-AD71-D66B9D972C1C}" srcOrd="0" destOrd="0" presId="urn:microsoft.com/office/officeart/2008/layout/VerticalCurvedList"/>
    <dgm:cxn modelId="{F54EA7DC-7E73-403F-BCE2-BDCE712B3940}" type="presParOf" srcId="{67537D6F-7106-45AD-B490-33DD582CE04A}" destId="{CB428A28-FEB6-48F7-ADF7-23AAA0FFCAFB}" srcOrd="7" destOrd="0" presId="urn:microsoft.com/office/officeart/2008/layout/VerticalCurvedList"/>
    <dgm:cxn modelId="{0D65C811-5BE2-4296-918F-A38B650C3A78}" type="presParOf" srcId="{67537D6F-7106-45AD-B490-33DD582CE04A}" destId="{B0DBBA19-7967-48C3-AD6C-1E8F2D0E274F}" srcOrd="8" destOrd="0" presId="urn:microsoft.com/office/officeart/2008/layout/VerticalCurvedList"/>
    <dgm:cxn modelId="{40BD3ED7-6E41-4B73-91EF-CE61A165CA91}" type="presParOf" srcId="{B0DBBA19-7967-48C3-AD6C-1E8F2D0E274F}" destId="{50F3852D-C992-4731-9389-95C8C3555EFA}" srcOrd="0" destOrd="0" presId="urn:microsoft.com/office/officeart/2008/layout/VerticalCurvedList"/>
    <dgm:cxn modelId="{98444DCC-BECF-4ACB-BCAC-585188D97A73}" type="presParOf" srcId="{67537D6F-7106-45AD-B490-33DD582CE04A}" destId="{33CC69B3-BFA0-41D0-A471-543039701C2E}" srcOrd="9" destOrd="0" presId="urn:microsoft.com/office/officeart/2008/layout/VerticalCurvedList"/>
    <dgm:cxn modelId="{DD282024-EF42-45C7-AA99-988093D48274}" type="presParOf" srcId="{67537D6F-7106-45AD-B490-33DD582CE04A}" destId="{EC940B24-AF00-4140-B066-78A553D227E2}" srcOrd="10" destOrd="0" presId="urn:microsoft.com/office/officeart/2008/layout/VerticalCurvedList"/>
    <dgm:cxn modelId="{B9C1FBFC-1244-4FFC-A11D-025EA61140CF}" type="presParOf" srcId="{EC940B24-AF00-4140-B066-78A553D227E2}" destId="{E4696A3B-768E-4522-A178-E5275A17417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4A94EE-0A2D-48BA-B702-9BBC90873E1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IN"/>
        </a:p>
      </dgm:t>
    </dgm:pt>
    <dgm:pt modelId="{684F49C9-2F8B-4D99-B17C-42577071B93C}">
      <dgm:prSet phldrT="[Text]" phldr="1"/>
      <dgm:spPr/>
      <dgm:t>
        <a:bodyPr/>
        <a:lstStyle/>
        <a:p>
          <a:endParaRPr lang="en-IN" dirty="0">
            <a:solidFill>
              <a:srgbClr val="E31E24"/>
            </a:solidFill>
          </a:endParaRPr>
        </a:p>
      </dgm:t>
    </dgm:pt>
    <dgm:pt modelId="{53E81CBE-1842-4BAA-9229-9386A6D8B432}" type="parTrans" cxnId="{88E871CF-022D-4706-8C00-A5D8C8EED30C}">
      <dgm:prSet/>
      <dgm:spPr/>
      <dgm:t>
        <a:bodyPr/>
        <a:lstStyle/>
        <a:p>
          <a:endParaRPr lang="en-IN"/>
        </a:p>
      </dgm:t>
    </dgm:pt>
    <dgm:pt modelId="{DC984D69-0E00-4996-A1BA-37F5AC5C41E2}" type="sibTrans" cxnId="{88E871CF-022D-4706-8C00-A5D8C8EED30C}">
      <dgm:prSet/>
      <dgm:spPr/>
      <dgm:t>
        <a:bodyPr/>
        <a:lstStyle/>
        <a:p>
          <a:endParaRPr lang="en-IN"/>
        </a:p>
      </dgm:t>
    </dgm:pt>
    <dgm:pt modelId="{C30B7E09-8FB3-4243-A752-B1561E060082}">
      <dgm:prSet phldrT="[Text]" phldr="1"/>
      <dgm:spPr/>
      <dgm:t>
        <a:bodyPr/>
        <a:lstStyle/>
        <a:p>
          <a:endParaRPr lang="en-IN" dirty="0">
            <a:solidFill>
              <a:srgbClr val="E31E24"/>
            </a:solidFill>
          </a:endParaRPr>
        </a:p>
      </dgm:t>
    </dgm:pt>
    <dgm:pt modelId="{9A594BB5-039F-40F7-8B7D-FD38E34D6266}" type="parTrans" cxnId="{50C4B7D3-C54B-41EF-9FFE-AA8F7DE7107E}">
      <dgm:prSet/>
      <dgm:spPr/>
      <dgm:t>
        <a:bodyPr/>
        <a:lstStyle/>
        <a:p>
          <a:endParaRPr lang="en-IN"/>
        </a:p>
      </dgm:t>
    </dgm:pt>
    <dgm:pt modelId="{D94FC38A-B9CC-41C9-A592-A35BC773030B}" type="sibTrans" cxnId="{50C4B7D3-C54B-41EF-9FFE-AA8F7DE7107E}">
      <dgm:prSet/>
      <dgm:spPr/>
      <dgm:t>
        <a:bodyPr/>
        <a:lstStyle/>
        <a:p>
          <a:endParaRPr lang="en-IN"/>
        </a:p>
      </dgm:t>
    </dgm:pt>
    <dgm:pt modelId="{2AD3E389-A69B-49FD-8E28-DC817639C1BD}">
      <dgm:prSet phldrT="[Text]"/>
      <dgm:spPr>
        <a:solidFill>
          <a:srgbClr val="E31E24"/>
        </a:solidFill>
      </dgm:spPr>
      <dgm:t>
        <a:bodyPr/>
        <a:lstStyle/>
        <a:p>
          <a:r>
            <a:rPr lang="en-US" dirty="0">
              <a:solidFill>
                <a:srgbClr val="E31E24"/>
              </a:solidFill>
            </a:rPr>
            <a:t>A</a:t>
          </a:r>
          <a:endParaRPr lang="en-IN" dirty="0">
            <a:solidFill>
              <a:srgbClr val="E31E24"/>
            </a:solidFill>
          </a:endParaRPr>
        </a:p>
      </dgm:t>
    </dgm:pt>
    <dgm:pt modelId="{5013D40C-D863-4840-A279-B7DC7B821730}" type="sibTrans" cxnId="{13219930-2035-4F6F-84B5-E5813819ACA3}">
      <dgm:prSet/>
      <dgm:spPr/>
      <dgm:t>
        <a:bodyPr/>
        <a:lstStyle/>
        <a:p>
          <a:endParaRPr lang="en-IN"/>
        </a:p>
      </dgm:t>
    </dgm:pt>
    <dgm:pt modelId="{002E4704-2F4C-4788-A957-7CDD11E01B85}" type="parTrans" cxnId="{13219930-2035-4F6F-84B5-E5813819ACA3}">
      <dgm:prSet/>
      <dgm:spPr/>
      <dgm:t>
        <a:bodyPr/>
        <a:lstStyle/>
        <a:p>
          <a:endParaRPr lang="en-IN"/>
        </a:p>
      </dgm:t>
    </dgm:pt>
    <dgm:pt modelId="{62CE3AC9-7859-45DB-A43A-86E25A8F6FFD}" type="pres">
      <dgm:prSet presAssocID="{F34A94EE-0A2D-48BA-B702-9BBC90873E1F}" presName="Name0" presStyleCnt="0">
        <dgm:presLayoutVars>
          <dgm:chMax val="7"/>
          <dgm:chPref val="7"/>
          <dgm:dir/>
          <dgm:animLvl val="lvl"/>
        </dgm:presLayoutVars>
      </dgm:prSet>
      <dgm:spPr/>
    </dgm:pt>
    <dgm:pt modelId="{9BE551E3-A479-4DE7-A2A3-0D457E6B15A8}" type="pres">
      <dgm:prSet presAssocID="{684F49C9-2F8B-4D99-B17C-42577071B93C}" presName="Accent1" presStyleCnt="0"/>
      <dgm:spPr/>
    </dgm:pt>
    <dgm:pt modelId="{EBC49617-7898-4A79-9499-934762C02570}" type="pres">
      <dgm:prSet presAssocID="{684F49C9-2F8B-4D99-B17C-42577071B93C}" presName="Accent" presStyleLbl="node1" presStyleIdx="0" presStyleCnt="3"/>
      <dgm:spPr>
        <a:solidFill>
          <a:schemeClr val="bg1">
            <a:lumMod val="95000"/>
          </a:schemeClr>
        </a:solidFill>
      </dgm:spPr>
    </dgm:pt>
    <dgm:pt modelId="{13B096F1-6831-43B9-98E4-B4CE9A85F78B}" type="pres">
      <dgm:prSet presAssocID="{684F49C9-2F8B-4D99-B17C-42577071B93C}" presName="Parent1" presStyleLbl="revTx" presStyleIdx="0" presStyleCnt="3">
        <dgm:presLayoutVars>
          <dgm:chMax val="1"/>
          <dgm:chPref val="1"/>
          <dgm:bulletEnabled val="1"/>
        </dgm:presLayoutVars>
      </dgm:prSet>
      <dgm:spPr/>
    </dgm:pt>
    <dgm:pt modelId="{61DA965D-83F4-4075-9B2B-DA5595372BC5}" type="pres">
      <dgm:prSet presAssocID="{C30B7E09-8FB3-4243-A752-B1561E060082}" presName="Accent2" presStyleCnt="0"/>
      <dgm:spPr/>
    </dgm:pt>
    <dgm:pt modelId="{7CAF6B3F-60C4-445D-A51B-F63F6137D1B3}" type="pres">
      <dgm:prSet presAssocID="{C30B7E09-8FB3-4243-A752-B1561E060082}" presName="Accent" presStyleLbl="node1" presStyleIdx="1" presStyleCnt="3"/>
      <dgm:spPr>
        <a:solidFill>
          <a:schemeClr val="bg1">
            <a:lumMod val="95000"/>
          </a:schemeClr>
        </a:solidFill>
      </dgm:spPr>
    </dgm:pt>
    <dgm:pt modelId="{8FF0F592-BB7B-43E5-B5BD-43EAAE3AD73E}" type="pres">
      <dgm:prSet presAssocID="{C30B7E09-8FB3-4243-A752-B1561E060082}" presName="Parent2" presStyleLbl="revTx" presStyleIdx="1" presStyleCnt="3">
        <dgm:presLayoutVars>
          <dgm:chMax val="1"/>
          <dgm:chPref val="1"/>
          <dgm:bulletEnabled val="1"/>
        </dgm:presLayoutVars>
      </dgm:prSet>
      <dgm:spPr/>
    </dgm:pt>
    <dgm:pt modelId="{1D7F3100-E4AD-4C37-9CC1-ABD3495CEC43}" type="pres">
      <dgm:prSet presAssocID="{2AD3E389-A69B-49FD-8E28-DC817639C1BD}" presName="Accent3" presStyleCnt="0"/>
      <dgm:spPr/>
    </dgm:pt>
    <dgm:pt modelId="{AD3EFC0D-0481-4D43-9511-E45722CCEF69}" type="pres">
      <dgm:prSet presAssocID="{2AD3E389-A69B-49FD-8E28-DC817639C1BD}" presName="Accent" presStyleLbl="node1" presStyleIdx="2" presStyleCnt="3"/>
      <dgm:spPr>
        <a:solidFill>
          <a:schemeClr val="bg1">
            <a:lumMod val="95000"/>
          </a:schemeClr>
        </a:solidFill>
      </dgm:spPr>
    </dgm:pt>
    <dgm:pt modelId="{D8974F71-BD07-4C1E-B232-0AB3D9D5F893}" type="pres">
      <dgm:prSet presAssocID="{2AD3E389-A69B-49FD-8E28-DC817639C1BD}" presName="Parent3" presStyleLbl="revTx" presStyleIdx="2" presStyleCnt="3">
        <dgm:presLayoutVars>
          <dgm:chMax val="1"/>
          <dgm:chPref val="1"/>
          <dgm:bulletEnabled val="1"/>
        </dgm:presLayoutVars>
      </dgm:prSet>
      <dgm:spPr/>
    </dgm:pt>
  </dgm:ptLst>
  <dgm:cxnLst>
    <dgm:cxn modelId="{13219930-2035-4F6F-84B5-E5813819ACA3}" srcId="{F34A94EE-0A2D-48BA-B702-9BBC90873E1F}" destId="{2AD3E389-A69B-49FD-8E28-DC817639C1BD}" srcOrd="2" destOrd="0" parTransId="{002E4704-2F4C-4788-A957-7CDD11E01B85}" sibTransId="{5013D40C-D863-4840-A279-B7DC7B821730}"/>
    <dgm:cxn modelId="{72766692-6589-48E4-8619-08CB79FBD7C9}" type="presOf" srcId="{2AD3E389-A69B-49FD-8E28-DC817639C1BD}" destId="{D8974F71-BD07-4C1E-B232-0AB3D9D5F893}" srcOrd="0" destOrd="0" presId="urn:microsoft.com/office/officeart/2009/layout/CircleArrowProcess"/>
    <dgm:cxn modelId="{4479AC99-14EF-42C5-9B84-A67E49B84857}" type="presOf" srcId="{C30B7E09-8FB3-4243-A752-B1561E060082}" destId="{8FF0F592-BB7B-43E5-B5BD-43EAAE3AD73E}" srcOrd="0" destOrd="0" presId="urn:microsoft.com/office/officeart/2009/layout/CircleArrowProcess"/>
    <dgm:cxn modelId="{77174CB6-AC6A-4A30-9199-58337C6AB812}" type="presOf" srcId="{684F49C9-2F8B-4D99-B17C-42577071B93C}" destId="{13B096F1-6831-43B9-98E4-B4CE9A85F78B}" srcOrd="0" destOrd="0" presId="urn:microsoft.com/office/officeart/2009/layout/CircleArrowProcess"/>
    <dgm:cxn modelId="{88E871CF-022D-4706-8C00-A5D8C8EED30C}" srcId="{F34A94EE-0A2D-48BA-B702-9BBC90873E1F}" destId="{684F49C9-2F8B-4D99-B17C-42577071B93C}" srcOrd="0" destOrd="0" parTransId="{53E81CBE-1842-4BAA-9229-9386A6D8B432}" sibTransId="{DC984D69-0E00-4996-A1BA-37F5AC5C41E2}"/>
    <dgm:cxn modelId="{9EC7B6CF-7902-4BEA-BB5B-936E296CB282}" type="presOf" srcId="{F34A94EE-0A2D-48BA-B702-9BBC90873E1F}" destId="{62CE3AC9-7859-45DB-A43A-86E25A8F6FFD}" srcOrd="0" destOrd="0" presId="urn:microsoft.com/office/officeart/2009/layout/CircleArrowProcess"/>
    <dgm:cxn modelId="{50C4B7D3-C54B-41EF-9FFE-AA8F7DE7107E}" srcId="{F34A94EE-0A2D-48BA-B702-9BBC90873E1F}" destId="{C30B7E09-8FB3-4243-A752-B1561E060082}" srcOrd="1" destOrd="0" parTransId="{9A594BB5-039F-40F7-8B7D-FD38E34D6266}" sibTransId="{D94FC38A-B9CC-41C9-A592-A35BC773030B}"/>
    <dgm:cxn modelId="{7BF54A3D-FF20-4D93-83BB-0E409D446997}" type="presParOf" srcId="{62CE3AC9-7859-45DB-A43A-86E25A8F6FFD}" destId="{9BE551E3-A479-4DE7-A2A3-0D457E6B15A8}" srcOrd="0" destOrd="0" presId="urn:microsoft.com/office/officeart/2009/layout/CircleArrowProcess"/>
    <dgm:cxn modelId="{25C9F3D7-0121-45BD-807C-F5A94739AB0A}" type="presParOf" srcId="{9BE551E3-A479-4DE7-A2A3-0D457E6B15A8}" destId="{EBC49617-7898-4A79-9499-934762C02570}" srcOrd="0" destOrd="0" presId="urn:microsoft.com/office/officeart/2009/layout/CircleArrowProcess"/>
    <dgm:cxn modelId="{627B3BBC-7992-4931-96D9-09A590CF02E8}" type="presParOf" srcId="{62CE3AC9-7859-45DB-A43A-86E25A8F6FFD}" destId="{13B096F1-6831-43B9-98E4-B4CE9A85F78B}" srcOrd="1" destOrd="0" presId="urn:microsoft.com/office/officeart/2009/layout/CircleArrowProcess"/>
    <dgm:cxn modelId="{1353AE2D-4353-40E2-929A-C3F513D8EF9C}" type="presParOf" srcId="{62CE3AC9-7859-45DB-A43A-86E25A8F6FFD}" destId="{61DA965D-83F4-4075-9B2B-DA5595372BC5}" srcOrd="2" destOrd="0" presId="urn:microsoft.com/office/officeart/2009/layout/CircleArrowProcess"/>
    <dgm:cxn modelId="{7C602063-A613-413A-96EE-3F181F14D64C}" type="presParOf" srcId="{61DA965D-83F4-4075-9B2B-DA5595372BC5}" destId="{7CAF6B3F-60C4-445D-A51B-F63F6137D1B3}" srcOrd="0" destOrd="0" presId="urn:microsoft.com/office/officeart/2009/layout/CircleArrowProcess"/>
    <dgm:cxn modelId="{6E2CA465-BE16-4FC7-B76D-3EC183C64694}" type="presParOf" srcId="{62CE3AC9-7859-45DB-A43A-86E25A8F6FFD}" destId="{8FF0F592-BB7B-43E5-B5BD-43EAAE3AD73E}" srcOrd="3" destOrd="0" presId="urn:microsoft.com/office/officeart/2009/layout/CircleArrowProcess"/>
    <dgm:cxn modelId="{5D3D992E-F93D-4F78-B0DC-F5B1EF06BDB5}" type="presParOf" srcId="{62CE3AC9-7859-45DB-A43A-86E25A8F6FFD}" destId="{1D7F3100-E4AD-4C37-9CC1-ABD3495CEC43}" srcOrd="4" destOrd="0" presId="urn:microsoft.com/office/officeart/2009/layout/CircleArrowProcess"/>
    <dgm:cxn modelId="{0AB06502-89C7-4D14-926F-C2FE79778DC1}" type="presParOf" srcId="{1D7F3100-E4AD-4C37-9CC1-ABD3495CEC43}" destId="{AD3EFC0D-0481-4D43-9511-E45722CCEF69}" srcOrd="0" destOrd="0" presId="urn:microsoft.com/office/officeart/2009/layout/CircleArrowProcess"/>
    <dgm:cxn modelId="{54D521E8-0227-4DAC-9E58-0694CF1A3443}" type="presParOf" srcId="{62CE3AC9-7859-45DB-A43A-86E25A8F6FFD}" destId="{D8974F71-BD07-4C1E-B232-0AB3D9D5F89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B839B5-85D1-4F36-9B96-5FB379B4F80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8D854B57-ABBB-459F-973A-20569D438226}">
      <dgm:prSet phldrT="[Text]" custT="1"/>
      <dgm:spPr>
        <a:solidFill>
          <a:srgbClr val="C00000"/>
        </a:solidFill>
      </dgm:spPr>
      <dgm:t>
        <a:bodyPr/>
        <a:lstStyle/>
        <a:p>
          <a:pPr algn="just"/>
          <a:r>
            <a:rPr lang="en-IN" sz="1400" b="0" dirty="0">
              <a:latin typeface="Roboto" panose="02000000000000000000" pitchFamily="2" charset="0"/>
              <a:ea typeface="Roboto" panose="02000000000000000000" pitchFamily="2" charset="0"/>
            </a:rPr>
            <a:t>Tax neutrality of inbound Mergers /  Demerger in the Overseas Jurisdiction and in India</a:t>
          </a:r>
          <a:endParaRPr lang="en-IN" sz="1400" b="0" i="1" u="sng" dirty="0">
            <a:latin typeface="Roboto" panose="02000000000000000000" pitchFamily="2" charset="0"/>
            <a:ea typeface="Roboto" panose="02000000000000000000" pitchFamily="2" charset="0"/>
            <a:cs typeface="Roboto" panose="02000000000000000000" pitchFamily="2" charset="0"/>
          </a:endParaRPr>
        </a:p>
      </dgm:t>
    </dgm:pt>
    <dgm:pt modelId="{5C39E0FB-1BC0-4F85-BC6D-ECA721632F10}" type="parTrans" cxnId="{0A40BA6B-5AED-4E83-8F12-FAF2B6202562}">
      <dgm:prSet/>
      <dgm:spPr/>
      <dgm:t>
        <a:bodyPr/>
        <a:lstStyle/>
        <a:p>
          <a:endParaRPr lang="en-IN" sz="1400">
            <a:latin typeface="Roboto" panose="02000000000000000000" pitchFamily="2" charset="0"/>
            <a:ea typeface="Roboto" panose="02000000000000000000" pitchFamily="2" charset="0"/>
            <a:cs typeface="Roboto" panose="02000000000000000000" pitchFamily="2" charset="0"/>
          </a:endParaRPr>
        </a:p>
      </dgm:t>
    </dgm:pt>
    <dgm:pt modelId="{6D5E159F-2AFA-4AF7-B6AF-5D4EC5617776}" type="sibTrans" cxnId="{0A40BA6B-5AED-4E83-8F12-FAF2B6202562}">
      <dgm:prSet/>
      <dgm:spPr>
        <a:ln>
          <a:solidFill>
            <a:schemeClr val="bg1">
              <a:lumMod val="50000"/>
            </a:schemeClr>
          </a:solidFill>
        </a:ln>
      </dgm:spPr>
      <dgm:t>
        <a:bodyPr/>
        <a:lstStyle/>
        <a:p>
          <a:endParaRPr lang="en-IN" sz="1400">
            <a:latin typeface="Roboto" panose="02000000000000000000" pitchFamily="2" charset="0"/>
            <a:ea typeface="Roboto" panose="02000000000000000000" pitchFamily="2" charset="0"/>
            <a:cs typeface="Roboto" panose="02000000000000000000" pitchFamily="2" charset="0"/>
          </a:endParaRPr>
        </a:p>
      </dgm:t>
    </dgm:pt>
    <dgm:pt modelId="{F46B7D39-B24C-47AC-95D8-5520CB3E683E}">
      <dgm:prSet phldrT="[Text]" custT="1"/>
      <dgm:spPr>
        <a:solidFill>
          <a:srgbClr val="C00000"/>
        </a:solidFill>
      </dgm:spPr>
      <dgm:t>
        <a:bodyPr/>
        <a:lstStyle/>
        <a:p>
          <a:pPr algn="just"/>
          <a:r>
            <a:rPr lang="en-US" sz="1400" dirty="0">
              <a:latin typeface="Roboto" panose="02000000000000000000" pitchFamily="2" charset="0"/>
              <a:ea typeface="Roboto" panose="02000000000000000000" pitchFamily="2" charset="0"/>
              <a:cs typeface="Roboto" panose="02000000000000000000" pitchFamily="2" charset="0"/>
            </a:rPr>
            <a:t>Valuation of shares of the Overseas Co. with respect to swap of shares of India Co.</a:t>
          </a:r>
          <a:endParaRPr lang="en-IN" sz="1400" i="1" u="sng" dirty="0">
            <a:latin typeface="Roboto" panose="02000000000000000000" pitchFamily="2" charset="0"/>
            <a:ea typeface="Roboto" panose="02000000000000000000" pitchFamily="2" charset="0"/>
            <a:cs typeface="Roboto" panose="02000000000000000000" pitchFamily="2" charset="0"/>
          </a:endParaRPr>
        </a:p>
      </dgm:t>
    </dgm:pt>
    <dgm:pt modelId="{56C071B7-9B05-4A76-AB7C-C3F71F3F9D2B}" type="parTrans" cxnId="{D1ED03E1-D4D6-4DF3-83ED-0BDFB4C5C71F}">
      <dgm:prSet/>
      <dgm:spPr/>
      <dgm:t>
        <a:bodyPr/>
        <a:lstStyle/>
        <a:p>
          <a:endParaRPr lang="en-IN" sz="1400">
            <a:latin typeface="Roboto" panose="02000000000000000000" pitchFamily="2" charset="0"/>
            <a:ea typeface="Roboto" panose="02000000000000000000" pitchFamily="2" charset="0"/>
            <a:cs typeface="Roboto" panose="02000000000000000000" pitchFamily="2" charset="0"/>
          </a:endParaRPr>
        </a:p>
      </dgm:t>
    </dgm:pt>
    <dgm:pt modelId="{9D804BF5-E907-42FB-9A53-C49762E4205C}" type="sibTrans" cxnId="{D1ED03E1-D4D6-4DF3-83ED-0BDFB4C5C71F}">
      <dgm:prSet/>
      <dgm:spPr/>
      <dgm:t>
        <a:bodyPr/>
        <a:lstStyle/>
        <a:p>
          <a:endParaRPr lang="en-IN" sz="1400">
            <a:latin typeface="Roboto" panose="02000000000000000000" pitchFamily="2" charset="0"/>
            <a:ea typeface="Roboto" panose="02000000000000000000" pitchFamily="2" charset="0"/>
            <a:cs typeface="Roboto" panose="02000000000000000000" pitchFamily="2" charset="0"/>
          </a:endParaRPr>
        </a:p>
      </dgm:t>
    </dgm:pt>
    <dgm:pt modelId="{372ECC01-E1A3-4E6B-A6EA-A54171F3B63A}">
      <dgm:prSet phldrT="[Text]" custT="1"/>
      <dgm:spPr>
        <a:solidFill>
          <a:srgbClr val="C00000"/>
        </a:solidFill>
      </dgm:spPr>
      <dgm:t>
        <a:bodyPr/>
        <a:lstStyle/>
        <a:p>
          <a:pPr marL="0" lvl="0" indent="0" algn="just" defTabSz="622300">
            <a:lnSpc>
              <a:spcPct val="90000"/>
            </a:lnSpc>
            <a:spcBef>
              <a:spcPct val="0"/>
            </a:spcBef>
            <a:spcAft>
              <a:spcPct val="35000"/>
            </a:spcAft>
            <a:buNone/>
          </a:pPr>
          <a:r>
            <a:rPr lang="en-IN" sz="1400" b="0" kern="1200" dirty="0">
              <a:solidFill>
                <a:prstClr val="white"/>
              </a:solidFill>
              <a:latin typeface="Roboto" panose="02000000000000000000" pitchFamily="2" charset="0"/>
              <a:ea typeface="Roboto" panose="02000000000000000000" pitchFamily="2" charset="0"/>
              <a:cs typeface="+mn-cs"/>
            </a:rPr>
            <a:t>Allowability of migration of Overseas Co. accumulated losses with India Co., if any</a:t>
          </a:r>
        </a:p>
      </dgm:t>
    </dgm:pt>
    <dgm:pt modelId="{EC9B59BE-FBC5-4CD4-BB6C-CD73B1AE407E}" type="parTrans" cxnId="{72EB9A3C-10A4-4A66-8ED6-B26672FBF2C9}">
      <dgm:prSet/>
      <dgm:spPr/>
      <dgm:t>
        <a:bodyPr/>
        <a:lstStyle/>
        <a:p>
          <a:endParaRPr lang="en-IN" sz="1400"/>
        </a:p>
      </dgm:t>
    </dgm:pt>
    <dgm:pt modelId="{C4AC4CE9-E776-4E58-9F0A-45353ED7F267}" type="sibTrans" cxnId="{72EB9A3C-10A4-4A66-8ED6-B26672FBF2C9}">
      <dgm:prSet/>
      <dgm:spPr/>
      <dgm:t>
        <a:bodyPr/>
        <a:lstStyle/>
        <a:p>
          <a:endParaRPr lang="en-IN" sz="1400"/>
        </a:p>
      </dgm:t>
    </dgm:pt>
    <dgm:pt modelId="{289FFF7D-A960-463F-9579-FC4C47FA8303}" type="pres">
      <dgm:prSet presAssocID="{17B839B5-85D1-4F36-9B96-5FB379B4F809}" presName="Name0" presStyleCnt="0">
        <dgm:presLayoutVars>
          <dgm:chMax val="7"/>
          <dgm:chPref val="7"/>
          <dgm:dir/>
        </dgm:presLayoutVars>
      </dgm:prSet>
      <dgm:spPr/>
    </dgm:pt>
    <dgm:pt modelId="{67537D6F-7106-45AD-B490-33DD582CE04A}" type="pres">
      <dgm:prSet presAssocID="{17B839B5-85D1-4F36-9B96-5FB379B4F809}" presName="Name1" presStyleCnt="0"/>
      <dgm:spPr/>
    </dgm:pt>
    <dgm:pt modelId="{1781F192-D973-41F8-ACEA-EA399E3A6C7C}" type="pres">
      <dgm:prSet presAssocID="{17B839B5-85D1-4F36-9B96-5FB379B4F809}" presName="cycle" presStyleCnt="0"/>
      <dgm:spPr/>
    </dgm:pt>
    <dgm:pt modelId="{45CCBED6-2EC8-4B0F-9116-99EC83660205}" type="pres">
      <dgm:prSet presAssocID="{17B839B5-85D1-4F36-9B96-5FB379B4F809}" presName="srcNode" presStyleLbl="node1" presStyleIdx="0" presStyleCnt="3"/>
      <dgm:spPr/>
    </dgm:pt>
    <dgm:pt modelId="{C5D7C902-3FA0-4098-B9FC-33BA477F86C0}" type="pres">
      <dgm:prSet presAssocID="{17B839B5-85D1-4F36-9B96-5FB379B4F809}" presName="conn" presStyleLbl="parChTrans1D2" presStyleIdx="0" presStyleCnt="1" custLinFactNeighborX="-32925"/>
      <dgm:spPr/>
    </dgm:pt>
    <dgm:pt modelId="{F9E32D1F-734B-41C9-8A26-A87818869B10}" type="pres">
      <dgm:prSet presAssocID="{17B839B5-85D1-4F36-9B96-5FB379B4F809}" presName="extraNode" presStyleLbl="node1" presStyleIdx="0" presStyleCnt="3"/>
      <dgm:spPr/>
    </dgm:pt>
    <dgm:pt modelId="{4B4093C8-38BD-4FBC-98D6-D13F4A57E719}" type="pres">
      <dgm:prSet presAssocID="{17B839B5-85D1-4F36-9B96-5FB379B4F809}" presName="dstNode" presStyleLbl="node1" presStyleIdx="0" presStyleCnt="3"/>
      <dgm:spPr/>
    </dgm:pt>
    <dgm:pt modelId="{E6712CD3-2AC4-42B6-BF68-E482B43EEC11}" type="pres">
      <dgm:prSet presAssocID="{8D854B57-ABBB-459F-973A-20569D438226}" presName="text_1" presStyleLbl="node1" presStyleIdx="0" presStyleCnt="3" custScaleY="135963">
        <dgm:presLayoutVars>
          <dgm:bulletEnabled val="1"/>
        </dgm:presLayoutVars>
      </dgm:prSet>
      <dgm:spPr/>
    </dgm:pt>
    <dgm:pt modelId="{2E2E682C-0FDA-406C-90CE-BAFD7382C0C7}" type="pres">
      <dgm:prSet presAssocID="{8D854B57-ABBB-459F-973A-20569D438226}" presName="accent_1" presStyleCnt="0"/>
      <dgm:spPr/>
    </dgm:pt>
    <dgm:pt modelId="{91E7E8AB-F50E-4470-95C7-7332F7E9989F}" type="pres">
      <dgm:prSet presAssocID="{8D854B57-ABBB-459F-973A-20569D438226}" presName="accentRepeatNode" presStyleLbl="solidFgAcc1" presStyleIdx="0" presStyleCnt="3"/>
      <dgm:spPr>
        <a:ln>
          <a:solidFill>
            <a:schemeClr val="bg1">
              <a:lumMod val="50000"/>
            </a:schemeClr>
          </a:solidFill>
        </a:ln>
      </dgm:spPr>
    </dgm:pt>
    <dgm:pt modelId="{FFC8CC6E-44C4-4061-A9F9-E00AB0AB2A37}" type="pres">
      <dgm:prSet presAssocID="{372ECC01-E1A3-4E6B-A6EA-A54171F3B63A}" presName="text_2" presStyleLbl="node1" presStyleIdx="1" presStyleCnt="3">
        <dgm:presLayoutVars>
          <dgm:bulletEnabled val="1"/>
        </dgm:presLayoutVars>
      </dgm:prSet>
      <dgm:spPr/>
    </dgm:pt>
    <dgm:pt modelId="{19C26F66-5B8B-4473-8A8E-849A449E46D8}" type="pres">
      <dgm:prSet presAssocID="{372ECC01-E1A3-4E6B-A6EA-A54171F3B63A}" presName="accent_2" presStyleCnt="0"/>
      <dgm:spPr/>
    </dgm:pt>
    <dgm:pt modelId="{20D19072-830E-4887-8C99-A0E8ADEC89D4}" type="pres">
      <dgm:prSet presAssocID="{372ECC01-E1A3-4E6B-A6EA-A54171F3B63A}" presName="accentRepeatNode" presStyleLbl="solidFgAcc1" presStyleIdx="1" presStyleCnt="3"/>
      <dgm:spPr>
        <a:xfrm>
          <a:off x="586274" y="1615770"/>
          <a:ext cx="1077180" cy="1077180"/>
        </a:xfrm>
        <a:prstGeom prst="ellipse">
          <a:avLst/>
        </a:prstGeom>
        <a:solidFill>
          <a:prstClr val="white">
            <a:hueOff val="0"/>
            <a:satOff val="0"/>
            <a:lumOff val="0"/>
            <a:alphaOff val="0"/>
          </a:prstClr>
        </a:solidFill>
        <a:ln w="12700" cap="flat" cmpd="sng" algn="ctr">
          <a:solidFill>
            <a:prstClr val="white">
              <a:lumMod val="50000"/>
            </a:prstClr>
          </a:solidFill>
          <a:prstDash val="solid"/>
          <a:miter lim="800000"/>
        </a:ln>
        <a:effectLst/>
      </dgm:spPr>
    </dgm:pt>
    <dgm:pt modelId="{1086078E-36E8-4268-89FA-519777780FCA}" type="pres">
      <dgm:prSet presAssocID="{F46B7D39-B24C-47AC-95D8-5520CB3E683E}" presName="text_3" presStyleLbl="node1" presStyleIdx="2" presStyleCnt="3">
        <dgm:presLayoutVars>
          <dgm:bulletEnabled val="1"/>
        </dgm:presLayoutVars>
      </dgm:prSet>
      <dgm:spPr/>
    </dgm:pt>
    <dgm:pt modelId="{31B85BCE-03EE-4EAA-BD06-5CD207B69302}" type="pres">
      <dgm:prSet presAssocID="{F46B7D39-B24C-47AC-95D8-5520CB3E683E}" presName="accent_3" presStyleCnt="0"/>
      <dgm:spPr/>
    </dgm:pt>
    <dgm:pt modelId="{50F3852D-C992-4731-9389-95C8C3555EFA}" type="pres">
      <dgm:prSet presAssocID="{F46B7D39-B24C-47AC-95D8-5520CB3E683E}" presName="accentRepeatNode" presStyleLbl="solidFgAcc1" presStyleIdx="2" presStyleCnt="3"/>
      <dgm:spPr>
        <a:ln>
          <a:solidFill>
            <a:schemeClr val="bg1">
              <a:lumMod val="50000"/>
            </a:schemeClr>
          </a:solidFill>
        </a:ln>
      </dgm:spPr>
    </dgm:pt>
  </dgm:ptLst>
  <dgm:cxnLst>
    <dgm:cxn modelId="{7FF74C01-DEA2-4B4C-B09F-463B81FD0FD1}" type="presOf" srcId="{F46B7D39-B24C-47AC-95D8-5520CB3E683E}" destId="{1086078E-36E8-4268-89FA-519777780FCA}" srcOrd="0" destOrd="0" presId="urn:microsoft.com/office/officeart/2008/layout/VerticalCurvedList"/>
    <dgm:cxn modelId="{39524F0D-3B32-4AEA-B5B1-CD2F9FE2340C}" type="presOf" srcId="{8D854B57-ABBB-459F-973A-20569D438226}" destId="{E6712CD3-2AC4-42B6-BF68-E482B43EEC11}" srcOrd="0" destOrd="0" presId="urn:microsoft.com/office/officeart/2008/layout/VerticalCurvedList"/>
    <dgm:cxn modelId="{72EB9A3C-10A4-4A66-8ED6-B26672FBF2C9}" srcId="{17B839B5-85D1-4F36-9B96-5FB379B4F809}" destId="{372ECC01-E1A3-4E6B-A6EA-A54171F3B63A}" srcOrd="1" destOrd="0" parTransId="{EC9B59BE-FBC5-4CD4-BB6C-CD73B1AE407E}" sibTransId="{C4AC4CE9-E776-4E58-9F0A-45353ED7F267}"/>
    <dgm:cxn modelId="{0A40BA6B-5AED-4E83-8F12-FAF2B6202562}" srcId="{17B839B5-85D1-4F36-9B96-5FB379B4F809}" destId="{8D854B57-ABBB-459F-973A-20569D438226}" srcOrd="0" destOrd="0" parTransId="{5C39E0FB-1BC0-4F85-BC6D-ECA721632F10}" sibTransId="{6D5E159F-2AFA-4AF7-B6AF-5D4EC5617776}"/>
    <dgm:cxn modelId="{1F0972A3-F7D5-4EBF-B439-D811292EC50E}" type="presOf" srcId="{372ECC01-E1A3-4E6B-A6EA-A54171F3B63A}" destId="{FFC8CC6E-44C4-4061-A9F9-E00AB0AB2A37}" srcOrd="0" destOrd="0" presId="urn:microsoft.com/office/officeart/2008/layout/VerticalCurvedList"/>
    <dgm:cxn modelId="{D1ED03E1-D4D6-4DF3-83ED-0BDFB4C5C71F}" srcId="{17B839B5-85D1-4F36-9B96-5FB379B4F809}" destId="{F46B7D39-B24C-47AC-95D8-5520CB3E683E}" srcOrd="2" destOrd="0" parTransId="{56C071B7-9B05-4A76-AB7C-C3F71F3F9D2B}" sibTransId="{9D804BF5-E907-42FB-9A53-C49762E4205C}"/>
    <dgm:cxn modelId="{26D045F8-01BA-4F9B-BC25-881DC59A9509}" type="presOf" srcId="{17B839B5-85D1-4F36-9B96-5FB379B4F809}" destId="{289FFF7D-A960-463F-9579-FC4C47FA8303}" srcOrd="0" destOrd="0" presId="urn:microsoft.com/office/officeart/2008/layout/VerticalCurvedList"/>
    <dgm:cxn modelId="{987A3CFC-413D-4F1F-A6D9-523E3C4D29EF}" type="presOf" srcId="{6D5E159F-2AFA-4AF7-B6AF-5D4EC5617776}" destId="{C5D7C902-3FA0-4098-B9FC-33BA477F86C0}" srcOrd="0" destOrd="0" presId="urn:microsoft.com/office/officeart/2008/layout/VerticalCurvedList"/>
    <dgm:cxn modelId="{224F4365-93A1-4BE7-A46F-B3B8CA242E1F}" type="presParOf" srcId="{289FFF7D-A960-463F-9579-FC4C47FA8303}" destId="{67537D6F-7106-45AD-B490-33DD582CE04A}" srcOrd="0" destOrd="0" presId="urn:microsoft.com/office/officeart/2008/layout/VerticalCurvedList"/>
    <dgm:cxn modelId="{8C1B3BF0-9123-4BF3-9802-4EBE92B6569B}" type="presParOf" srcId="{67537D6F-7106-45AD-B490-33DD582CE04A}" destId="{1781F192-D973-41F8-ACEA-EA399E3A6C7C}" srcOrd="0" destOrd="0" presId="urn:microsoft.com/office/officeart/2008/layout/VerticalCurvedList"/>
    <dgm:cxn modelId="{3516F700-E1DB-4968-80C9-2CAAC99567B1}" type="presParOf" srcId="{1781F192-D973-41F8-ACEA-EA399E3A6C7C}" destId="{45CCBED6-2EC8-4B0F-9116-99EC83660205}" srcOrd="0" destOrd="0" presId="urn:microsoft.com/office/officeart/2008/layout/VerticalCurvedList"/>
    <dgm:cxn modelId="{271CD9FF-8D5B-4568-AA15-53BF4C0710C9}" type="presParOf" srcId="{1781F192-D973-41F8-ACEA-EA399E3A6C7C}" destId="{C5D7C902-3FA0-4098-B9FC-33BA477F86C0}" srcOrd="1" destOrd="0" presId="urn:microsoft.com/office/officeart/2008/layout/VerticalCurvedList"/>
    <dgm:cxn modelId="{29DCBDC5-8EAB-490D-B249-48B1E43487A1}" type="presParOf" srcId="{1781F192-D973-41F8-ACEA-EA399E3A6C7C}" destId="{F9E32D1F-734B-41C9-8A26-A87818869B10}" srcOrd="2" destOrd="0" presId="urn:microsoft.com/office/officeart/2008/layout/VerticalCurvedList"/>
    <dgm:cxn modelId="{46775834-F2C8-4E19-A7EA-8F08C7F935D3}" type="presParOf" srcId="{1781F192-D973-41F8-ACEA-EA399E3A6C7C}" destId="{4B4093C8-38BD-4FBC-98D6-D13F4A57E719}" srcOrd="3" destOrd="0" presId="urn:microsoft.com/office/officeart/2008/layout/VerticalCurvedList"/>
    <dgm:cxn modelId="{C516485A-6A1C-4722-B104-66AF3270D682}" type="presParOf" srcId="{67537D6F-7106-45AD-B490-33DD582CE04A}" destId="{E6712CD3-2AC4-42B6-BF68-E482B43EEC11}" srcOrd="1" destOrd="0" presId="urn:microsoft.com/office/officeart/2008/layout/VerticalCurvedList"/>
    <dgm:cxn modelId="{77BF87EB-1323-4795-852B-196FF3911EA6}" type="presParOf" srcId="{67537D6F-7106-45AD-B490-33DD582CE04A}" destId="{2E2E682C-0FDA-406C-90CE-BAFD7382C0C7}" srcOrd="2" destOrd="0" presId="urn:microsoft.com/office/officeart/2008/layout/VerticalCurvedList"/>
    <dgm:cxn modelId="{B720EE07-C611-451A-8A26-E4F15393C8D9}" type="presParOf" srcId="{2E2E682C-0FDA-406C-90CE-BAFD7382C0C7}" destId="{91E7E8AB-F50E-4470-95C7-7332F7E9989F}" srcOrd="0" destOrd="0" presId="urn:microsoft.com/office/officeart/2008/layout/VerticalCurvedList"/>
    <dgm:cxn modelId="{108011F5-D78E-4305-87A4-07A32059CBB4}" type="presParOf" srcId="{67537D6F-7106-45AD-B490-33DD582CE04A}" destId="{FFC8CC6E-44C4-4061-A9F9-E00AB0AB2A37}" srcOrd="3" destOrd="0" presId="urn:microsoft.com/office/officeart/2008/layout/VerticalCurvedList"/>
    <dgm:cxn modelId="{0B5C85DC-472F-4716-885A-195E7D3277AB}" type="presParOf" srcId="{67537D6F-7106-45AD-B490-33DD582CE04A}" destId="{19C26F66-5B8B-4473-8A8E-849A449E46D8}" srcOrd="4" destOrd="0" presId="urn:microsoft.com/office/officeart/2008/layout/VerticalCurvedList"/>
    <dgm:cxn modelId="{1D6BDFF9-644C-41ED-92F7-27F1DA615374}" type="presParOf" srcId="{19C26F66-5B8B-4473-8A8E-849A449E46D8}" destId="{20D19072-830E-4887-8C99-A0E8ADEC89D4}" srcOrd="0" destOrd="0" presId="urn:microsoft.com/office/officeart/2008/layout/VerticalCurvedList"/>
    <dgm:cxn modelId="{8C1735B4-DF99-411F-82C8-7954E26003AF}" type="presParOf" srcId="{67537D6F-7106-45AD-B490-33DD582CE04A}" destId="{1086078E-36E8-4268-89FA-519777780FCA}" srcOrd="5" destOrd="0" presId="urn:microsoft.com/office/officeart/2008/layout/VerticalCurvedList"/>
    <dgm:cxn modelId="{7A1D1E38-4ED4-447C-9470-28F025F8A091}" type="presParOf" srcId="{67537D6F-7106-45AD-B490-33DD582CE04A}" destId="{31B85BCE-03EE-4EAA-BD06-5CD207B69302}" srcOrd="6" destOrd="0" presId="urn:microsoft.com/office/officeart/2008/layout/VerticalCurvedList"/>
    <dgm:cxn modelId="{04FB0131-7AFE-4AC8-9E22-EB5D0FBBA0D3}" type="presParOf" srcId="{31B85BCE-03EE-4EAA-BD06-5CD207B69302}" destId="{50F3852D-C992-4731-9389-95C8C3555EF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4A94EE-0A2D-48BA-B702-9BBC90873E1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IN"/>
        </a:p>
      </dgm:t>
    </dgm:pt>
    <dgm:pt modelId="{684F49C9-2F8B-4D99-B17C-42577071B93C}">
      <dgm:prSet phldrT="[Text]" phldr="1"/>
      <dgm:spPr/>
      <dgm:t>
        <a:bodyPr/>
        <a:lstStyle/>
        <a:p>
          <a:endParaRPr lang="en-IN" dirty="0">
            <a:solidFill>
              <a:srgbClr val="E31E24"/>
            </a:solidFill>
          </a:endParaRPr>
        </a:p>
      </dgm:t>
    </dgm:pt>
    <dgm:pt modelId="{53E81CBE-1842-4BAA-9229-9386A6D8B432}" type="parTrans" cxnId="{88E871CF-022D-4706-8C00-A5D8C8EED30C}">
      <dgm:prSet/>
      <dgm:spPr/>
      <dgm:t>
        <a:bodyPr/>
        <a:lstStyle/>
        <a:p>
          <a:endParaRPr lang="en-IN"/>
        </a:p>
      </dgm:t>
    </dgm:pt>
    <dgm:pt modelId="{DC984D69-0E00-4996-A1BA-37F5AC5C41E2}" type="sibTrans" cxnId="{88E871CF-022D-4706-8C00-A5D8C8EED30C}">
      <dgm:prSet/>
      <dgm:spPr/>
      <dgm:t>
        <a:bodyPr/>
        <a:lstStyle/>
        <a:p>
          <a:endParaRPr lang="en-IN"/>
        </a:p>
      </dgm:t>
    </dgm:pt>
    <dgm:pt modelId="{C30B7E09-8FB3-4243-A752-B1561E060082}">
      <dgm:prSet phldrT="[Text]" phldr="1"/>
      <dgm:spPr/>
      <dgm:t>
        <a:bodyPr/>
        <a:lstStyle/>
        <a:p>
          <a:endParaRPr lang="en-IN" dirty="0">
            <a:solidFill>
              <a:srgbClr val="E31E24"/>
            </a:solidFill>
          </a:endParaRPr>
        </a:p>
      </dgm:t>
    </dgm:pt>
    <dgm:pt modelId="{9A594BB5-039F-40F7-8B7D-FD38E34D6266}" type="parTrans" cxnId="{50C4B7D3-C54B-41EF-9FFE-AA8F7DE7107E}">
      <dgm:prSet/>
      <dgm:spPr/>
      <dgm:t>
        <a:bodyPr/>
        <a:lstStyle/>
        <a:p>
          <a:endParaRPr lang="en-IN"/>
        </a:p>
      </dgm:t>
    </dgm:pt>
    <dgm:pt modelId="{D94FC38A-B9CC-41C9-A592-A35BC773030B}" type="sibTrans" cxnId="{50C4B7D3-C54B-41EF-9FFE-AA8F7DE7107E}">
      <dgm:prSet/>
      <dgm:spPr/>
      <dgm:t>
        <a:bodyPr/>
        <a:lstStyle/>
        <a:p>
          <a:endParaRPr lang="en-IN"/>
        </a:p>
      </dgm:t>
    </dgm:pt>
    <dgm:pt modelId="{2AD3E389-A69B-49FD-8E28-DC817639C1BD}">
      <dgm:prSet phldrT="[Text]"/>
      <dgm:spPr>
        <a:solidFill>
          <a:srgbClr val="E31E24"/>
        </a:solidFill>
      </dgm:spPr>
      <dgm:t>
        <a:bodyPr/>
        <a:lstStyle/>
        <a:p>
          <a:r>
            <a:rPr lang="en-US" dirty="0">
              <a:solidFill>
                <a:srgbClr val="E31E24"/>
              </a:solidFill>
            </a:rPr>
            <a:t>A</a:t>
          </a:r>
          <a:endParaRPr lang="en-IN" dirty="0">
            <a:solidFill>
              <a:srgbClr val="E31E24"/>
            </a:solidFill>
          </a:endParaRPr>
        </a:p>
      </dgm:t>
    </dgm:pt>
    <dgm:pt modelId="{5013D40C-D863-4840-A279-B7DC7B821730}" type="sibTrans" cxnId="{13219930-2035-4F6F-84B5-E5813819ACA3}">
      <dgm:prSet/>
      <dgm:spPr/>
      <dgm:t>
        <a:bodyPr/>
        <a:lstStyle/>
        <a:p>
          <a:endParaRPr lang="en-IN"/>
        </a:p>
      </dgm:t>
    </dgm:pt>
    <dgm:pt modelId="{002E4704-2F4C-4788-A957-7CDD11E01B85}" type="parTrans" cxnId="{13219930-2035-4F6F-84B5-E5813819ACA3}">
      <dgm:prSet/>
      <dgm:spPr/>
      <dgm:t>
        <a:bodyPr/>
        <a:lstStyle/>
        <a:p>
          <a:endParaRPr lang="en-IN"/>
        </a:p>
      </dgm:t>
    </dgm:pt>
    <dgm:pt modelId="{62CE3AC9-7859-45DB-A43A-86E25A8F6FFD}" type="pres">
      <dgm:prSet presAssocID="{F34A94EE-0A2D-48BA-B702-9BBC90873E1F}" presName="Name0" presStyleCnt="0">
        <dgm:presLayoutVars>
          <dgm:chMax val="7"/>
          <dgm:chPref val="7"/>
          <dgm:dir/>
          <dgm:animLvl val="lvl"/>
        </dgm:presLayoutVars>
      </dgm:prSet>
      <dgm:spPr/>
    </dgm:pt>
    <dgm:pt modelId="{9BE551E3-A479-4DE7-A2A3-0D457E6B15A8}" type="pres">
      <dgm:prSet presAssocID="{684F49C9-2F8B-4D99-B17C-42577071B93C}" presName="Accent1" presStyleCnt="0"/>
      <dgm:spPr/>
    </dgm:pt>
    <dgm:pt modelId="{EBC49617-7898-4A79-9499-934762C02570}" type="pres">
      <dgm:prSet presAssocID="{684F49C9-2F8B-4D99-B17C-42577071B93C}" presName="Accent" presStyleLbl="node1" presStyleIdx="0" presStyleCnt="3"/>
      <dgm:spPr>
        <a:solidFill>
          <a:schemeClr val="bg1">
            <a:lumMod val="95000"/>
          </a:schemeClr>
        </a:solidFill>
      </dgm:spPr>
    </dgm:pt>
    <dgm:pt modelId="{13B096F1-6831-43B9-98E4-B4CE9A85F78B}" type="pres">
      <dgm:prSet presAssocID="{684F49C9-2F8B-4D99-B17C-42577071B93C}" presName="Parent1" presStyleLbl="revTx" presStyleIdx="0" presStyleCnt="3">
        <dgm:presLayoutVars>
          <dgm:chMax val="1"/>
          <dgm:chPref val="1"/>
          <dgm:bulletEnabled val="1"/>
        </dgm:presLayoutVars>
      </dgm:prSet>
      <dgm:spPr/>
    </dgm:pt>
    <dgm:pt modelId="{61DA965D-83F4-4075-9B2B-DA5595372BC5}" type="pres">
      <dgm:prSet presAssocID="{C30B7E09-8FB3-4243-A752-B1561E060082}" presName="Accent2" presStyleCnt="0"/>
      <dgm:spPr/>
    </dgm:pt>
    <dgm:pt modelId="{7CAF6B3F-60C4-445D-A51B-F63F6137D1B3}" type="pres">
      <dgm:prSet presAssocID="{C30B7E09-8FB3-4243-A752-B1561E060082}" presName="Accent" presStyleLbl="node1" presStyleIdx="1" presStyleCnt="3"/>
      <dgm:spPr>
        <a:solidFill>
          <a:schemeClr val="bg1">
            <a:lumMod val="95000"/>
          </a:schemeClr>
        </a:solidFill>
      </dgm:spPr>
    </dgm:pt>
    <dgm:pt modelId="{8FF0F592-BB7B-43E5-B5BD-43EAAE3AD73E}" type="pres">
      <dgm:prSet presAssocID="{C30B7E09-8FB3-4243-A752-B1561E060082}" presName="Parent2" presStyleLbl="revTx" presStyleIdx="1" presStyleCnt="3">
        <dgm:presLayoutVars>
          <dgm:chMax val="1"/>
          <dgm:chPref val="1"/>
          <dgm:bulletEnabled val="1"/>
        </dgm:presLayoutVars>
      </dgm:prSet>
      <dgm:spPr/>
    </dgm:pt>
    <dgm:pt modelId="{1D7F3100-E4AD-4C37-9CC1-ABD3495CEC43}" type="pres">
      <dgm:prSet presAssocID="{2AD3E389-A69B-49FD-8E28-DC817639C1BD}" presName="Accent3" presStyleCnt="0"/>
      <dgm:spPr/>
    </dgm:pt>
    <dgm:pt modelId="{AD3EFC0D-0481-4D43-9511-E45722CCEF69}" type="pres">
      <dgm:prSet presAssocID="{2AD3E389-A69B-49FD-8E28-DC817639C1BD}" presName="Accent" presStyleLbl="node1" presStyleIdx="2" presStyleCnt="3"/>
      <dgm:spPr>
        <a:solidFill>
          <a:schemeClr val="bg1">
            <a:lumMod val="95000"/>
          </a:schemeClr>
        </a:solidFill>
      </dgm:spPr>
    </dgm:pt>
    <dgm:pt modelId="{D8974F71-BD07-4C1E-B232-0AB3D9D5F893}" type="pres">
      <dgm:prSet presAssocID="{2AD3E389-A69B-49FD-8E28-DC817639C1BD}" presName="Parent3" presStyleLbl="revTx" presStyleIdx="2" presStyleCnt="3">
        <dgm:presLayoutVars>
          <dgm:chMax val="1"/>
          <dgm:chPref val="1"/>
          <dgm:bulletEnabled val="1"/>
        </dgm:presLayoutVars>
      </dgm:prSet>
      <dgm:spPr/>
    </dgm:pt>
  </dgm:ptLst>
  <dgm:cxnLst>
    <dgm:cxn modelId="{13219930-2035-4F6F-84B5-E5813819ACA3}" srcId="{F34A94EE-0A2D-48BA-B702-9BBC90873E1F}" destId="{2AD3E389-A69B-49FD-8E28-DC817639C1BD}" srcOrd="2" destOrd="0" parTransId="{002E4704-2F4C-4788-A957-7CDD11E01B85}" sibTransId="{5013D40C-D863-4840-A279-B7DC7B821730}"/>
    <dgm:cxn modelId="{72766692-6589-48E4-8619-08CB79FBD7C9}" type="presOf" srcId="{2AD3E389-A69B-49FD-8E28-DC817639C1BD}" destId="{D8974F71-BD07-4C1E-B232-0AB3D9D5F893}" srcOrd="0" destOrd="0" presId="urn:microsoft.com/office/officeart/2009/layout/CircleArrowProcess"/>
    <dgm:cxn modelId="{4479AC99-14EF-42C5-9B84-A67E49B84857}" type="presOf" srcId="{C30B7E09-8FB3-4243-A752-B1561E060082}" destId="{8FF0F592-BB7B-43E5-B5BD-43EAAE3AD73E}" srcOrd="0" destOrd="0" presId="urn:microsoft.com/office/officeart/2009/layout/CircleArrowProcess"/>
    <dgm:cxn modelId="{77174CB6-AC6A-4A30-9199-58337C6AB812}" type="presOf" srcId="{684F49C9-2F8B-4D99-B17C-42577071B93C}" destId="{13B096F1-6831-43B9-98E4-B4CE9A85F78B}" srcOrd="0" destOrd="0" presId="urn:microsoft.com/office/officeart/2009/layout/CircleArrowProcess"/>
    <dgm:cxn modelId="{88E871CF-022D-4706-8C00-A5D8C8EED30C}" srcId="{F34A94EE-0A2D-48BA-B702-9BBC90873E1F}" destId="{684F49C9-2F8B-4D99-B17C-42577071B93C}" srcOrd="0" destOrd="0" parTransId="{53E81CBE-1842-4BAA-9229-9386A6D8B432}" sibTransId="{DC984D69-0E00-4996-A1BA-37F5AC5C41E2}"/>
    <dgm:cxn modelId="{9EC7B6CF-7902-4BEA-BB5B-936E296CB282}" type="presOf" srcId="{F34A94EE-0A2D-48BA-B702-9BBC90873E1F}" destId="{62CE3AC9-7859-45DB-A43A-86E25A8F6FFD}" srcOrd="0" destOrd="0" presId="urn:microsoft.com/office/officeart/2009/layout/CircleArrowProcess"/>
    <dgm:cxn modelId="{50C4B7D3-C54B-41EF-9FFE-AA8F7DE7107E}" srcId="{F34A94EE-0A2D-48BA-B702-9BBC90873E1F}" destId="{C30B7E09-8FB3-4243-A752-B1561E060082}" srcOrd="1" destOrd="0" parTransId="{9A594BB5-039F-40F7-8B7D-FD38E34D6266}" sibTransId="{D94FC38A-B9CC-41C9-A592-A35BC773030B}"/>
    <dgm:cxn modelId="{7BF54A3D-FF20-4D93-83BB-0E409D446997}" type="presParOf" srcId="{62CE3AC9-7859-45DB-A43A-86E25A8F6FFD}" destId="{9BE551E3-A479-4DE7-A2A3-0D457E6B15A8}" srcOrd="0" destOrd="0" presId="urn:microsoft.com/office/officeart/2009/layout/CircleArrowProcess"/>
    <dgm:cxn modelId="{25C9F3D7-0121-45BD-807C-F5A94739AB0A}" type="presParOf" srcId="{9BE551E3-A479-4DE7-A2A3-0D457E6B15A8}" destId="{EBC49617-7898-4A79-9499-934762C02570}" srcOrd="0" destOrd="0" presId="urn:microsoft.com/office/officeart/2009/layout/CircleArrowProcess"/>
    <dgm:cxn modelId="{627B3BBC-7992-4931-96D9-09A590CF02E8}" type="presParOf" srcId="{62CE3AC9-7859-45DB-A43A-86E25A8F6FFD}" destId="{13B096F1-6831-43B9-98E4-B4CE9A85F78B}" srcOrd="1" destOrd="0" presId="urn:microsoft.com/office/officeart/2009/layout/CircleArrowProcess"/>
    <dgm:cxn modelId="{1353AE2D-4353-40E2-929A-C3F513D8EF9C}" type="presParOf" srcId="{62CE3AC9-7859-45DB-A43A-86E25A8F6FFD}" destId="{61DA965D-83F4-4075-9B2B-DA5595372BC5}" srcOrd="2" destOrd="0" presId="urn:microsoft.com/office/officeart/2009/layout/CircleArrowProcess"/>
    <dgm:cxn modelId="{7C602063-A613-413A-96EE-3F181F14D64C}" type="presParOf" srcId="{61DA965D-83F4-4075-9B2B-DA5595372BC5}" destId="{7CAF6B3F-60C4-445D-A51B-F63F6137D1B3}" srcOrd="0" destOrd="0" presId="urn:microsoft.com/office/officeart/2009/layout/CircleArrowProcess"/>
    <dgm:cxn modelId="{6E2CA465-BE16-4FC7-B76D-3EC183C64694}" type="presParOf" srcId="{62CE3AC9-7859-45DB-A43A-86E25A8F6FFD}" destId="{8FF0F592-BB7B-43E5-B5BD-43EAAE3AD73E}" srcOrd="3" destOrd="0" presId="urn:microsoft.com/office/officeart/2009/layout/CircleArrowProcess"/>
    <dgm:cxn modelId="{5D3D992E-F93D-4F78-B0DC-F5B1EF06BDB5}" type="presParOf" srcId="{62CE3AC9-7859-45DB-A43A-86E25A8F6FFD}" destId="{1D7F3100-E4AD-4C37-9CC1-ABD3495CEC43}" srcOrd="4" destOrd="0" presId="urn:microsoft.com/office/officeart/2009/layout/CircleArrowProcess"/>
    <dgm:cxn modelId="{0AB06502-89C7-4D14-926F-C2FE79778DC1}" type="presParOf" srcId="{1D7F3100-E4AD-4C37-9CC1-ABD3495CEC43}" destId="{AD3EFC0D-0481-4D43-9511-E45722CCEF69}" srcOrd="0" destOrd="0" presId="urn:microsoft.com/office/officeart/2009/layout/CircleArrowProcess"/>
    <dgm:cxn modelId="{54D521E8-0227-4DAC-9E58-0694CF1A3443}" type="presParOf" srcId="{62CE3AC9-7859-45DB-A43A-86E25A8F6FFD}" destId="{D8974F71-BD07-4C1E-B232-0AB3D9D5F89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C89B1-A096-4466-BAD6-0FD6E09D09AA}">
      <dsp:nvSpPr>
        <dsp:cNvPr id="0" name=""/>
        <dsp:cNvSpPr/>
      </dsp:nvSpPr>
      <dsp:spPr>
        <a:xfrm>
          <a:off x="0" y="0"/>
          <a:ext cx="5270985" cy="1231952"/>
        </a:xfrm>
        <a:prstGeom prst="roundRect">
          <a:avLst>
            <a:gd name="adj" fmla="val 10000"/>
          </a:avLst>
        </a:prstGeom>
        <a:solidFill>
          <a:srgbClr val="E31E2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1" i="1" kern="1200" dirty="0"/>
            <a:t>Tax Issues</a:t>
          </a:r>
          <a:endParaRPr lang="en-IN" sz="1400" kern="1200" dirty="0"/>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mn-lt"/>
            </a:rPr>
            <a:t>Compliance with prescribed conditions for tax neutrality</a:t>
          </a:r>
          <a:endParaRPr lang="en-IN" sz="1000" kern="1200" dirty="0"/>
        </a:p>
        <a:p>
          <a:pPr marL="57150" lvl="1" indent="-57150" algn="l" defTabSz="444500">
            <a:lnSpc>
              <a:spcPct val="90000"/>
            </a:lnSpc>
            <a:spcBef>
              <a:spcPct val="0"/>
            </a:spcBef>
            <a:spcAft>
              <a:spcPct val="15000"/>
            </a:spcAft>
            <a:buChar char="•"/>
          </a:pPr>
          <a:r>
            <a:rPr lang="en-US" sz="1000" kern="1200" dirty="0">
              <a:latin typeface="+mn-lt"/>
            </a:rPr>
            <a:t>Interpretative variances of the law – Applicability of 56 (2) (x) for primary issuance of shares </a:t>
          </a:r>
        </a:p>
        <a:p>
          <a:pPr marL="57150" lvl="1" indent="-57150" algn="l" defTabSz="444500">
            <a:lnSpc>
              <a:spcPct val="90000"/>
            </a:lnSpc>
            <a:spcBef>
              <a:spcPct val="0"/>
            </a:spcBef>
            <a:spcAft>
              <a:spcPct val="15000"/>
            </a:spcAft>
            <a:buChar char="•"/>
          </a:pPr>
          <a:r>
            <a:rPr lang="en-US" sz="1000" kern="1200" dirty="0">
              <a:latin typeface="+mn-lt"/>
            </a:rPr>
            <a:t>Applicability of GAAR for proposed restructuring</a:t>
          </a:r>
        </a:p>
      </dsp:txBody>
      <dsp:txXfrm>
        <a:off x="1177392" y="0"/>
        <a:ext cx="4093593" cy="1231952"/>
      </dsp:txXfrm>
    </dsp:sp>
    <dsp:sp modelId="{76E496CE-90B6-4656-8031-FC6CAAED6453}">
      <dsp:nvSpPr>
        <dsp:cNvPr id="0" name=""/>
        <dsp:cNvSpPr/>
      </dsp:nvSpPr>
      <dsp:spPr>
        <a:xfrm>
          <a:off x="123195" y="123195"/>
          <a:ext cx="1054197" cy="98556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noFill/>
        </a:ln>
        <a:effectLst/>
      </dsp:spPr>
      <dsp:style>
        <a:lnRef idx="0">
          <a:scrgbClr r="0" g="0" b="0"/>
        </a:lnRef>
        <a:fillRef idx="1">
          <a:scrgbClr r="0" g="0" b="0"/>
        </a:fillRef>
        <a:effectRef idx="2">
          <a:scrgbClr r="0" g="0" b="0"/>
        </a:effectRef>
        <a:fontRef idx="minor"/>
      </dsp:style>
    </dsp:sp>
    <dsp:sp modelId="{C25AC6D4-B84F-4AA4-BA06-14E88A5E2562}">
      <dsp:nvSpPr>
        <dsp:cNvPr id="0" name=""/>
        <dsp:cNvSpPr/>
      </dsp:nvSpPr>
      <dsp:spPr>
        <a:xfrm>
          <a:off x="0" y="1356428"/>
          <a:ext cx="5270985" cy="1231952"/>
        </a:xfrm>
        <a:prstGeom prst="roundRect">
          <a:avLst>
            <a:gd name="adj" fmla="val 10000"/>
          </a:avLst>
        </a:prstGeom>
        <a:gradFill flip="none" rotWithShape="0">
          <a:gsLst>
            <a:gs pos="0">
              <a:srgbClr val="898989">
                <a:shade val="30000"/>
                <a:satMod val="115000"/>
              </a:srgbClr>
            </a:gs>
            <a:gs pos="50000">
              <a:srgbClr val="898989">
                <a:shade val="67500"/>
                <a:satMod val="115000"/>
              </a:srgbClr>
            </a:gs>
            <a:gs pos="100000">
              <a:srgbClr val="898989">
                <a:shade val="100000"/>
                <a:satMod val="115000"/>
              </a:srgb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1" i="1" kern="1200" dirty="0"/>
            <a:t>Integration Management</a:t>
          </a:r>
          <a:endParaRPr lang="en-IN" sz="1400" kern="1200" dirty="0"/>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mn-lt"/>
            </a:rPr>
            <a:t>Transfer of licenses and people </a:t>
          </a:r>
          <a:endParaRPr lang="en-IN" sz="1000" kern="1200" dirty="0"/>
        </a:p>
        <a:p>
          <a:pPr marL="57150" lvl="1" indent="-57150" algn="l" defTabSz="444500">
            <a:lnSpc>
              <a:spcPct val="90000"/>
            </a:lnSpc>
            <a:spcBef>
              <a:spcPct val="0"/>
            </a:spcBef>
            <a:spcAft>
              <a:spcPct val="15000"/>
            </a:spcAft>
            <a:buChar char="•"/>
          </a:pPr>
          <a:r>
            <a:rPr lang="en-US" sz="1000" kern="1200" dirty="0">
              <a:latin typeface="+mn-lt"/>
            </a:rPr>
            <a:t>Harmonization of policies, software etc. </a:t>
          </a:r>
        </a:p>
        <a:p>
          <a:pPr marL="57150" lvl="1" indent="-57150" algn="l" defTabSz="444500">
            <a:lnSpc>
              <a:spcPct val="90000"/>
            </a:lnSpc>
            <a:spcBef>
              <a:spcPct val="0"/>
            </a:spcBef>
            <a:spcAft>
              <a:spcPct val="15000"/>
            </a:spcAft>
            <a:buChar char="•"/>
          </a:pPr>
          <a:r>
            <a:rPr lang="en-US" sz="1000" kern="1200" dirty="0">
              <a:latin typeface="+mn-lt"/>
            </a:rPr>
            <a:t>Measure for smooth transition of control  - Retaining KMP </a:t>
          </a:r>
        </a:p>
      </dsp:txBody>
      <dsp:txXfrm>
        <a:off x="1177392" y="1356428"/>
        <a:ext cx="4093593" cy="1231952"/>
      </dsp:txXfrm>
    </dsp:sp>
    <dsp:sp modelId="{DA02DC10-B20C-4CF9-B0A6-94739B018850}">
      <dsp:nvSpPr>
        <dsp:cNvPr id="0" name=""/>
        <dsp:cNvSpPr/>
      </dsp:nvSpPr>
      <dsp:spPr>
        <a:xfrm>
          <a:off x="123195" y="1478342"/>
          <a:ext cx="1054197" cy="98556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a:noFill/>
        </a:ln>
        <a:effectLst/>
      </dsp:spPr>
      <dsp:style>
        <a:lnRef idx="0">
          <a:scrgbClr r="0" g="0" b="0"/>
        </a:lnRef>
        <a:fillRef idx="1">
          <a:scrgbClr r="0" g="0" b="0"/>
        </a:fillRef>
        <a:effectRef idx="2">
          <a:scrgbClr r="0" g="0" b="0"/>
        </a:effectRef>
        <a:fontRef idx="minor"/>
      </dsp:style>
    </dsp:sp>
    <dsp:sp modelId="{143907BF-2C7D-48FD-A771-EE32358DBB74}">
      <dsp:nvSpPr>
        <dsp:cNvPr id="0" name=""/>
        <dsp:cNvSpPr/>
      </dsp:nvSpPr>
      <dsp:spPr>
        <a:xfrm>
          <a:off x="0" y="2710294"/>
          <a:ext cx="5270985" cy="1231952"/>
        </a:xfrm>
        <a:prstGeom prst="roundRect">
          <a:avLst>
            <a:gd name="adj" fmla="val 10000"/>
          </a:avLst>
        </a:prstGeom>
        <a:solidFill>
          <a:srgbClr val="E31E2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1" i="1" kern="1200" dirty="0"/>
            <a:t>Valuation Considerations</a:t>
          </a:r>
          <a:endParaRPr lang="en-IN" sz="1400" kern="1200" dirty="0"/>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mn-lt"/>
            </a:rPr>
            <a:t>How to deal with valuation mismatches ?</a:t>
          </a:r>
          <a:endParaRPr lang="en-IN" sz="1000" kern="1200" dirty="0"/>
        </a:p>
        <a:p>
          <a:pPr marL="57150" lvl="1" indent="-57150" algn="l" defTabSz="444500">
            <a:lnSpc>
              <a:spcPct val="90000"/>
            </a:lnSpc>
            <a:spcBef>
              <a:spcPct val="0"/>
            </a:spcBef>
            <a:spcAft>
              <a:spcPct val="15000"/>
            </a:spcAft>
            <a:buChar char="•"/>
          </a:pPr>
          <a:r>
            <a:rPr lang="en-US" sz="1000" kern="1200">
              <a:latin typeface="+mn-lt"/>
            </a:rPr>
            <a:t>Transfer at Book Value vis-à-vis Fair Value – Implications </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a:latin typeface="+mn-lt"/>
            </a:rPr>
            <a:t>Adequacy of consideration in light of deeming tax provisions </a:t>
          </a:r>
        </a:p>
      </dsp:txBody>
      <dsp:txXfrm>
        <a:off x="1177392" y="2710294"/>
        <a:ext cx="4093593" cy="1231952"/>
      </dsp:txXfrm>
    </dsp:sp>
    <dsp:sp modelId="{2DE014EA-778D-448C-AAEA-BC8EC4D9A45F}">
      <dsp:nvSpPr>
        <dsp:cNvPr id="0" name=""/>
        <dsp:cNvSpPr/>
      </dsp:nvSpPr>
      <dsp:spPr>
        <a:xfrm>
          <a:off x="75619" y="2842488"/>
          <a:ext cx="1054197" cy="985561"/>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a:ln>
          <a:noFill/>
        </a:ln>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49617-7898-4A79-9499-934762C02570}">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096F1-6831-43B9-98E4-B4CE9A85F78B}">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3698614" y="941764"/>
        <a:ext cx="1449298" cy="724475"/>
      </dsp:txXfrm>
    </dsp:sp>
    <dsp:sp modelId="{7CAF6B3F-60C4-445D-A51B-F63F6137D1B3}">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0F592-BB7B-43E5-B5BD-43EAAE3AD73E}">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2977148" y="2449237"/>
        <a:ext cx="1449298" cy="724475"/>
      </dsp:txXfrm>
    </dsp:sp>
    <dsp:sp modelId="{AD3EFC0D-0481-4D43-9511-E45722CCEF69}">
      <dsp:nvSpPr>
        <dsp:cNvPr id="0" name=""/>
        <dsp:cNvSpPr/>
      </dsp:nvSpPr>
      <dsp:spPr>
        <a:xfrm>
          <a:off x="3307759" y="3176964"/>
          <a:ext cx="2240804" cy="2241702"/>
        </a:xfrm>
        <a:prstGeom prst="blockArc">
          <a:avLst>
            <a:gd name="adj1" fmla="val 13500000"/>
            <a:gd name="adj2" fmla="val 10800000"/>
            <a:gd name="adj3" fmla="val 1274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74F71-BD07-4C1E-B232-0AB3D9D5F893}">
      <dsp:nvSpPr>
        <dsp:cNvPr id="0" name=""/>
        <dsp:cNvSpPr/>
      </dsp:nvSpPr>
      <dsp:spPr>
        <a:xfrm>
          <a:off x="3702042" y="3958878"/>
          <a:ext cx="1449298" cy="724475"/>
        </a:xfrm>
        <a:prstGeom prst="rect">
          <a:avLst/>
        </a:prstGeom>
        <a:solidFill>
          <a:srgbClr val="E31E24"/>
        </a:solid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rgbClr val="E31E24"/>
              </a:solidFill>
            </a:rPr>
            <a:t>A</a:t>
          </a:r>
          <a:endParaRPr lang="en-IN" sz="4700" kern="1200" dirty="0">
            <a:solidFill>
              <a:srgbClr val="E31E24"/>
            </a:solidFill>
          </a:endParaRPr>
        </a:p>
      </dsp:txBody>
      <dsp:txXfrm>
        <a:off x="3702042" y="3958878"/>
        <a:ext cx="1449298" cy="7244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49617-7898-4A79-9499-934762C02570}">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096F1-6831-43B9-98E4-B4CE9A85F78B}">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3698614" y="941764"/>
        <a:ext cx="1449298" cy="724475"/>
      </dsp:txXfrm>
    </dsp:sp>
    <dsp:sp modelId="{7CAF6B3F-60C4-445D-A51B-F63F6137D1B3}">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0F592-BB7B-43E5-B5BD-43EAAE3AD73E}">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2977148" y="2449237"/>
        <a:ext cx="1449298" cy="724475"/>
      </dsp:txXfrm>
    </dsp:sp>
    <dsp:sp modelId="{AD3EFC0D-0481-4D43-9511-E45722CCEF69}">
      <dsp:nvSpPr>
        <dsp:cNvPr id="0" name=""/>
        <dsp:cNvSpPr/>
      </dsp:nvSpPr>
      <dsp:spPr>
        <a:xfrm>
          <a:off x="3307759" y="3176964"/>
          <a:ext cx="2240804" cy="2241702"/>
        </a:xfrm>
        <a:prstGeom prst="blockArc">
          <a:avLst>
            <a:gd name="adj1" fmla="val 13500000"/>
            <a:gd name="adj2" fmla="val 10800000"/>
            <a:gd name="adj3" fmla="val 1274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74F71-BD07-4C1E-B232-0AB3D9D5F893}">
      <dsp:nvSpPr>
        <dsp:cNvPr id="0" name=""/>
        <dsp:cNvSpPr/>
      </dsp:nvSpPr>
      <dsp:spPr>
        <a:xfrm>
          <a:off x="3702042" y="3958878"/>
          <a:ext cx="1449298" cy="724475"/>
        </a:xfrm>
        <a:prstGeom prst="rect">
          <a:avLst/>
        </a:prstGeom>
        <a:solidFill>
          <a:srgbClr val="E31E24"/>
        </a:solid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rgbClr val="E31E24"/>
              </a:solidFill>
            </a:rPr>
            <a:t>A</a:t>
          </a:r>
          <a:endParaRPr lang="en-IN" sz="4700" kern="1200" dirty="0">
            <a:solidFill>
              <a:srgbClr val="E31E24"/>
            </a:solidFill>
          </a:endParaRPr>
        </a:p>
      </dsp:txBody>
      <dsp:txXfrm>
        <a:off x="3702042" y="3958878"/>
        <a:ext cx="1449298" cy="7244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04138-D60A-4C34-9CE3-6EED18CA36CF}">
      <dsp:nvSpPr>
        <dsp:cNvPr id="0" name=""/>
        <dsp:cNvSpPr/>
      </dsp:nvSpPr>
      <dsp:spPr>
        <a:xfrm>
          <a:off x="0" y="499284"/>
          <a:ext cx="10967648" cy="8064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015D85-D923-40B0-BC73-8BB67C14EC26}">
      <dsp:nvSpPr>
        <dsp:cNvPr id="0" name=""/>
        <dsp:cNvSpPr/>
      </dsp:nvSpPr>
      <dsp:spPr>
        <a:xfrm>
          <a:off x="184057" y="26964"/>
          <a:ext cx="10554787" cy="9446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186" tIns="0" rIns="290186"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Roboto" panose="02000000000000000000" pitchFamily="2" charset="0"/>
              <a:ea typeface="Roboto" panose="02000000000000000000" pitchFamily="2" charset="0"/>
              <a:cs typeface="Roboto" panose="02000000000000000000" pitchFamily="2" charset="0"/>
            </a:rPr>
            <a:t>Tenability of “Family Settlement” principle for non-applicability of capital gains upon transfer of shares</a:t>
          </a:r>
          <a:endParaRPr lang="en-US" sz="14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230171" y="73078"/>
        <a:ext cx="10462559" cy="852412"/>
      </dsp:txXfrm>
    </dsp:sp>
    <dsp:sp modelId="{B88D0F49-B458-4C0F-A25E-B4F26BFF19EF}">
      <dsp:nvSpPr>
        <dsp:cNvPr id="0" name=""/>
        <dsp:cNvSpPr/>
      </dsp:nvSpPr>
      <dsp:spPr>
        <a:xfrm>
          <a:off x="0" y="1950804"/>
          <a:ext cx="10967648" cy="8064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99883C-F1A2-4AC0-B3CC-509973E0D9E6}">
      <dsp:nvSpPr>
        <dsp:cNvPr id="0" name=""/>
        <dsp:cNvSpPr/>
      </dsp:nvSpPr>
      <dsp:spPr>
        <a:xfrm>
          <a:off x="184057" y="1478484"/>
          <a:ext cx="10554787" cy="9446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186" tIns="0" rIns="290186"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prstClr val="black"/>
              </a:solidFill>
              <a:latin typeface="Roboto" panose="02000000000000000000" pitchFamily="2" charset="0"/>
              <a:ea typeface="Roboto" panose="02000000000000000000" pitchFamily="2" charset="0"/>
              <a:cs typeface="Roboto" panose="02000000000000000000" pitchFamily="2" charset="0"/>
            </a:rPr>
            <a:t>Applicability of Section 56(2)(x) in the hands of the family members (others than those falling under the definition of relatives) upon receipt of capital assets as a consideration to family settlement</a:t>
          </a:r>
        </a:p>
      </dsp:txBody>
      <dsp:txXfrm>
        <a:off x="230171" y="1524598"/>
        <a:ext cx="10462559" cy="852412"/>
      </dsp:txXfrm>
    </dsp:sp>
    <dsp:sp modelId="{2FF4A181-0E42-413E-A043-20F409FEB3DC}">
      <dsp:nvSpPr>
        <dsp:cNvPr id="0" name=""/>
        <dsp:cNvSpPr/>
      </dsp:nvSpPr>
      <dsp:spPr>
        <a:xfrm>
          <a:off x="0" y="3402324"/>
          <a:ext cx="10967648" cy="8064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660B94-C28D-495F-9EBA-56C507FAD5DB}">
      <dsp:nvSpPr>
        <dsp:cNvPr id="0" name=""/>
        <dsp:cNvSpPr/>
      </dsp:nvSpPr>
      <dsp:spPr>
        <a:xfrm>
          <a:off x="184057" y="2930004"/>
          <a:ext cx="10554787" cy="9446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186" tIns="0" rIns="290186"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prstClr val="black"/>
              </a:solidFill>
              <a:latin typeface="Roboto" panose="02000000000000000000" pitchFamily="2" charset="0"/>
              <a:ea typeface="Roboto" panose="02000000000000000000" pitchFamily="2" charset="0"/>
              <a:cs typeface="Roboto" panose="02000000000000000000" pitchFamily="2" charset="0"/>
            </a:rPr>
            <a:t>Open offer exemption for inter-se promoter transfer – SEBI view </a:t>
          </a:r>
        </a:p>
      </dsp:txBody>
      <dsp:txXfrm>
        <a:off x="230171" y="2976118"/>
        <a:ext cx="10462559" cy="852412"/>
      </dsp:txXfrm>
    </dsp:sp>
    <dsp:sp modelId="{58BD86E0-2AF6-4232-BA0E-B60806D13E91}">
      <dsp:nvSpPr>
        <dsp:cNvPr id="0" name=""/>
        <dsp:cNvSpPr/>
      </dsp:nvSpPr>
      <dsp:spPr>
        <a:xfrm>
          <a:off x="0" y="4853844"/>
          <a:ext cx="10967648" cy="8064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A94EA-22DB-404C-96EB-C752FE72F11C}">
      <dsp:nvSpPr>
        <dsp:cNvPr id="0" name=""/>
        <dsp:cNvSpPr/>
      </dsp:nvSpPr>
      <dsp:spPr>
        <a:xfrm>
          <a:off x="302851" y="4381524"/>
          <a:ext cx="10420068" cy="9446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186" tIns="0" rIns="290186"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prstClr val="black"/>
              </a:solidFill>
              <a:latin typeface="Roboto" panose="02000000000000000000" pitchFamily="2" charset="0"/>
              <a:ea typeface="Roboto" panose="02000000000000000000" pitchFamily="2" charset="0"/>
              <a:cs typeface="Roboto" panose="02000000000000000000" pitchFamily="2" charset="0"/>
            </a:rPr>
            <a:t>Applicability of GAAR upon family settlement</a:t>
          </a:r>
        </a:p>
      </dsp:txBody>
      <dsp:txXfrm>
        <a:off x="348965" y="4427638"/>
        <a:ext cx="10327840" cy="8524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49617-7898-4A79-9499-934762C02570}">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096F1-6831-43B9-98E4-B4CE9A85F78B}">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3698614" y="941764"/>
        <a:ext cx="1449298" cy="724475"/>
      </dsp:txXfrm>
    </dsp:sp>
    <dsp:sp modelId="{7CAF6B3F-60C4-445D-A51B-F63F6137D1B3}">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0F592-BB7B-43E5-B5BD-43EAAE3AD73E}">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2977148" y="2449237"/>
        <a:ext cx="1449298" cy="724475"/>
      </dsp:txXfrm>
    </dsp:sp>
    <dsp:sp modelId="{AD3EFC0D-0481-4D43-9511-E45722CCEF69}">
      <dsp:nvSpPr>
        <dsp:cNvPr id="0" name=""/>
        <dsp:cNvSpPr/>
      </dsp:nvSpPr>
      <dsp:spPr>
        <a:xfrm>
          <a:off x="3307759" y="3176964"/>
          <a:ext cx="2240804" cy="2241702"/>
        </a:xfrm>
        <a:prstGeom prst="blockArc">
          <a:avLst>
            <a:gd name="adj1" fmla="val 13500000"/>
            <a:gd name="adj2" fmla="val 10800000"/>
            <a:gd name="adj3" fmla="val 1274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74F71-BD07-4C1E-B232-0AB3D9D5F893}">
      <dsp:nvSpPr>
        <dsp:cNvPr id="0" name=""/>
        <dsp:cNvSpPr/>
      </dsp:nvSpPr>
      <dsp:spPr>
        <a:xfrm>
          <a:off x="3702042" y="3958878"/>
          <a:ext cx="1449298" cy="724475"/>
        </a:xfrm>
        <a:prstGeom prst="rect">
          <a:avLst/>
        </a:prstGeom>
        <a:solidFill>
          <a:srgbClr val="E31E24"/>
        </a:solid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rgbClr val="E31E24"/>
              </a:solidFill>
            </a:rPr>
            <a:t>A</a:t>
          </a:r>
          <a:endParaRPr lang="en-IN" sz="4700" kern="1200" dirty="0">
            <a:solidFill>
              <a:srgbClr val="E31E24"/>
            </a:solidFill>
          </a:endParaRPr>
        </a:p>
      </dsp:txBody>
      <dsp:txXfrm>
        <a:off x="3702042" y="3958878"/>
        <a:ext cx="1449298" cy="7244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24CD2-352F-4584-B649-A16C09E092B0}">
      <dsp:nvSpPr>
        <dsp:cNvPr id="0" name=""/>
        <dsp:cNvSpPr/>
      </dsp:nvSpPr>
      <dsp:spPr>
        <a:xfrm>
          <a:off x="0" y="779694"/>
          <a:ext cx="8713591" cy="3448804"/>
        </a:xfrm>
        <a:prstGeom prst="leftRightRibbon">
          <a:avLst/>
        </a:prstGeom>
        <a:solidFill>
          <a:srgbClr val="E31E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DFD587-5F32-47CA-A875-573A35E6F12B}">
      <dsp:nvSpPr>
        <dsp:cNvPr id="0" name=""/>
        <dsp:cNvSpPr/>
      </dsp:nvSpPr>
      <dsp:spPr>
        <a:xfrm>
          <a:off x="1045630" y="1389872"/>
          <a:ext cx="2875485" cy="17078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2672" rIns="0" bIns="45720" numCol="1" spcCol="1270" anchor="ctr" anchorCtr="0">
          <a:noAutofit/>
        </a:bodyPr>
        <a:lstStyle/>
        <a:p>
          <a:pPr marL="0" lvl="0" indent="0" algn="just" defTabSz="533400">
            <a:lnSpc>
              <a:spcPct val="90000"/>
            </a:lnSpc>
            <a:spcBef>
              <a:spcPct val="0"/>
            </a:spcBef>
            <a:spcAft>
              <a:spcPct val="35000"/>
            </a:spcAft>
            <a:buNone/>
          </a:pPr>
          <a:r>
            <a:rPr lang="en-US" sz="1200" b="0" i="0" kern="1200" dirty="0">
              <a:solidFill>
                <a:schemeClr val="bg1"/>
              </a:solidFill>
              <a:latin typeface="Roboto" panose="02000000000000000000" pitchFamily="2" charset="0"/>
              <a:ea typeface="Roboto" panose="02000000000000000000" pitchFamily="2" charset="0"/>
            </a:rPr>
            <a:t>Section 281 of the IT Act requires an </a:t>
          </a:r>
          <a:r>
            <a:rPr lang="en-US" sz="1200" b="0" i="0" kern="1200" dirty="0" err="1">
              <a:solidFill>
                <a:schemeClr val="bg1"/>
              </a:solidFill>
              <a:latin typeface="Roboto" panose="02000000000000000000" pitchFamily="2" charset="0"/>
              <a:ea typeface="Roboto" panose="02000000000000000000" pitchFamily="2" charset="0"/>
            </a:rPr>
            <a:t>assessee</a:t>
          </a:r>
          <a:r>
            <a:rPr lang="en-US" sz="1200" b="0" i="0" kern="1200" dirty="0">
              <a:solidFill>
                <a:schemeClr val="bg1"/>
              </a:solidFill>
              <a:latin typeface="Roboto" panose="02000000000000000000" pitchFamily="2" charset="0"/>
              <a:ea typeface="Roboto" panose="02000000000000000000" pitchFamily="2" charset="0"/>
            </a:rPr>
            <a:t> to obtain the permission of the assessing officer before creating a charge on certain assets or transfer of certain assets in the event there are ongoing tax proceedings or pending claims/demands against such </a:t>
          </a:r>
          <a:r>
            <a:rPr lang="en-US" sz="1200" b="0" i="0" kern="1200" dirty="0" err="1">
              <a:solidFill>
                <a:schemeClr val="bg1"/>
              </a:solidFill>
              <a:latin typeface="Roboto" panose="02000000000000000000" pitchFamily="2" charset="0"/>
              <a:ea typeface="Roboto" panose="02000000000000000000" pitchFamily="2" charset="0"/>
            </a:rPr>
            <a:t>assessee</a:t>
          </a:r>
          <a:r>
            <a:rPr lang="en-US" sz="1200" b="0" i="0" kern="1200" dirty="0">
              <a:solidFill>
                <a:schemeClr val="bg1"/>
              </a:solidFill>
              <a:latin typeface="Roboto" panose="02000000000000000000" pitchFamily="2" charset="0"/>
              <a:ea typeface="Roboto" panose="02000000000000000000" pitchFamily="2" charset="0"/>
            </a:rPr>
            <a:t>.</a:t>
          </a:r>
          <a:endParaRPr lang="en-IN" sz="1200" kern="1200" dirty="0">
            <a:solidFill>
              <a:schemeClr val="bg1"/>
            </a:solidFill>
            <a:latin typeface="Roboto" panose="02000000000000000000" pitchFamily="2" charset="0"/>
            <a:ea typeface="Roboto" panose="02000000000000000000" pitchFamily="2" charset="0"/>
          </a:endParaRPr>
        </a:p>
      </dsp:txBody>
      <dsp:txXfrm>
        <a:off x="1045630" y="1389872"/>
        <a:ext cx="2875485" cy="1707863"/>
      </dsp:txXfrm>
    </dsp:sp>
    <dsp:sp modelId="{8627395A-390E-4D97-8A0D-2301F360E628}">
      <dsp:nvSpPr>
        <dsp:cNvPr id="0" name=""/>
        <dsp:cNvSpPr/>
      </dsp:nvSpPr>
      <dsp:spPr>
        <a:xfrm>
          <a:off x="4356795" y="1947541"/>
          <a:ext cx="3398300" cy="17078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2672" rIns="0" bIns="45720" numCol="1" spcCol="1270" anchor="ctr" anchorCtr="0">
          <a:noAutofit/>
        </a:bodyPr>
        <a:lstStyle/>
        <a:p>
          <a:pPr marL="0" lvl="0" indent="0" algn="just" defTabSz="533400">
            <a:lnSpc>
              <a:spcPct val="90000"/>
            </a:lnSpc>
            <a:spcBef>
              <a:spcPct val="0"/>
            </a:spcBef>
            <a:spcAft>
              <a:spcPct val="35000"/>
            </a:spcAft>
            <a:buNone/>
          </a:pPr>
          <a:r>
            <a:rPr lang="en-US" sz="1200" b="0" i="0" kern="1200" dirty="0">
              <a:solidFill>
                <a:schemeClr val="bg1"/>
              </a:solidFill>
              <a:latin typeface="Roboto" panose="02000000000000000000" pitchFamily="2" charset="0"/>
              <a:ea typeface="Roboto" panose="02000000000000000000" pitchFamily="2" charset="0"/>
            </a:rPr>
            <a:t>The seller shall have a no - objection certificate issued by the AO, under the provisions of Section 281 for the transfer of Sale Shares. </a:t>
          </a:r>
        </a:p>
        <a:p>
          <a:pPr marL="0" lvl="0" indent="0" algn="just" defTabSz="533400">
            <a:lnSpc>
              <a:spcPct val="90000"/>
            </a:lnSpc>
            <a:spcBef>
              <a:spcPct val="0"/>
            </a:spcBef>
            <a:spcAft>
              <a:spcPct val="35000"/>
            </a:spcAft>
            <a:buNone/>
          </a:pPr>
          <a:r>
            <a:rPr lang="en-US" sz="1200" b="0" i="0" kern="1200" dirty="0">
              <a:solidFill>
                <a:schemeClr val="bg1"/>
              </a:solidFill>
              <a:latin typeface="Roboto" panose="02000000000000000000" pitchFamily="2" charset="0"/>
              <a:ea typeface="Roboto" panose="02000000000000000000" pitchFamily="2" charset="0"/>
            </a:rPr>
            <a:t>Practical Approach : Obtain status of Tax Demands etc. from auditor/ accountant. </a:t>
          </a:r>
          <a:endParaRPr lang="en-IN" sz="1200" kern="1200" dirty="0">
            <a:solidFill>
              <a:schemeClr val="bg1"/>
            </a:solidFill>
            <a:latin typeface="Roboto" panose="02000000000000000000" pitchFamily="2" charset="0"/>
            <a:ea typeface="Roboto" panose="02000000000000000000" pitchFamily="2" charset="0"/>
          </a:endParaRPr>
        </a:p>
      </dsp:txBody>
      <dsp:txXfrm>
        <a:off x="4356795" y="1947541"/>
        <a:ext cx="3398300" cy="17078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49617-7898-4A79-9499-934762C02570}">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096F1-6831-43B9-98E4-B4CE9A85F78B}">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3698614" y="941764"/>
        <a:ext cx="1449298" cy="724475"/>
      </dsp:txXfrm>
    </dsp:sp>
    <dsp:sp modelId="{7CAF6B3F-60C4-445D-A51B-F63F6137D1B3}">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0F592-BB7B-43E5-B5BD-43EAAE3AD73E}">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2977148" y="2449237"/>
        <a:ext cx="1449298" cy="724475"/>
      </dsp:txXfrm>
    </dsp:sp>
    <dsp:sp modelId="{AD3EFC0D-0481-4D43-9511-E45722CCEF69}">
      <dsp:nvSpPr>
        <dsp:cNvPr id="0" name=""/>
        <dsp:cNvSpPr/>
      </dsp:nvSpPr>
      <dsp:spPr>
        <a:xfrm>
          <a:off x="3307759" y="3176964"/>
          <a:ext cx="2240804" cy="2241702"/>
        </a:xfrm>
        <a:prstGeom prst="blockArc">
          <a:avLst>
            <a:gd name="adj1" fmla="val 13500000"/>
            <a:gd name="adj2" fmla="val 10800000"/>
            <a:gd name="adj3" fmla="val 1274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74F71-BD07-4C1E-B232-0AB3D9D5F893}">
      <dsp:nvSpPr>
        <dsp:cNvPr id="0" name=""/>
        <dsp:cNvSpPr/>
      </dsp:nvSpPr>
      <dsp:spPr>
        <a:xfrm>
          <a:off x="3702042" y="3958878"/>
          <a:ext cx="1449298" cy="724475"/>
        </a:xfrm>
        <a:prstGeom prst="rect">
          <a:avLst/>
        </a:prstGeom>
        <a:solidFill>
          <a:srgbClr val="E31E24"/>
        </a:solid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rgbClr val="E31E24"/>
              </a:solidFill>
            </a:rPr>
            <a:t>A</a:t>
          </a:r>
          <a:endParaRPr lang="en-IN" sz="4700" kern="1200" dirty="0">
            <a:solidFill>
              <a:srgbClr val="E31E24"/>
            </a:solidFill>
          </a:endParaRPr>
        </a:p>
      </dsp:txBody>
      <dsp:txXfrm>
        <a:off x="3702042" y="3958878"/>
        <a:ext cx="1449298" cy="7244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E8DD0-B08D-4868-8AA8-C9C92279DCC7}">
      <dsp:nvSpPr>
        <dsp:cNvPr id="0" name=""/>
        <dsp:cNvSpPr/>
      </dsp:nvSpPr>
      <dsp:spPr>
        <a:xfrm rot="5400000">
          <a:off x="-405667" y="406680"/>
          <a:ext cx="2704452" cy="1893116"/>
        </a:xfrm>
        <a:prstGeom prst="chevron">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Roboto" panose="02000000000000000000" pitchFamily="2" charset="0"/>
              <a:ea typeface="Roboto" panose="02000000000000000000" pitchFamily="2" charset="0"/>
            </a:rPr>
            <a:t>Gift of Shares</a:t>
          </a:r>
        </a:p>
      </dsp:txBody>
      <dsp:txXfrm rot="-5400000">
        <a:off x="1" y="947570"/>
        <a:ext cx="1893116" cy="811336"/>
      </dsp:txXfrm>
    </dsp:sp>
    <dsp:sp modelId="{0B11C01E-165E-4DA7-B561-252E86B867D9}">
      <dsp:nvSpPr>
        <dsp:cNvPr id="0" name=""/>
        <dsp:cNvSpPr/>
      </dsp:nvSpPr>
      <dsp:spPr>
        <a:xfrm rot="5400000">
          <a:off x="5145721" y="-3251591"/>
          <a:ext cx="1757894" cy="8263103"/>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rPr>
            <a:t>Receipt of shares as gift from NR does not require RBI approval </a:t>
          </a:r>
          <a:endParaRPr lang="en-US" sz="1400" kern="1200" dirty="0"/>
        </a:p>
        <a:p>
          <a:pPr marL="114300" lvl="1" indent="-114300" algn="just"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rPr>
            <a:t>Nominal gift tax implications on Book Value of shares received</a:t>
          </a:r>
          <a:endParaRPr lang="en-US" sz="1400" kern="1200" dirty="0"/>
        </a:p>
      </dsp:txBody>
      <dsp:txXfrm rot="-5400000">
        <a:off x="1893117" y="86826"/>
        <a:ext cx="8177290" cy="1586268"/>
      </dsp:txXfrm>
    </dsp:sp>
    <dsp:sp modelId="{1559599A-D3B6-418C-BB89-2BB3188071CC}">
      <dsp:nvSpPr>
        <dsp:cNvPr id="0" name=""/>
        <dsp:cNvSpPr/>
      </dsp:nvSpPr>
      <dsp:spPr>
        <a:xfrm rot="5400000">
          <a:off x="-405667" y="2828645"/>
          <a:ext cx="2704452" cy="1893116"/>
        </a:xfrm>
        <a:prstGeom prst="chevron">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Roboto" panose="02000000000000000000" pitchFamily="2" charset="0"/>
              <a:ea typeface="Roboto" panose="02000000000000000000" pitchFamily="2" charset="0"/>
            </a:rPr>
            <a:t>Internaltional</a:t>
          </a:r>
          <a:r>
            <a:rPr lang="en-US" sz="1400" kern="1200" dirty="0">
              <a:latin typeface="Roboto" panose="02000000000000000000" pitchFamily="2" charset="0"/>
              <a:ea typeface="Roboto" panose="02000000000000000000" pitchFamily="2" charset="0"/>
            </a:rPr>
            <a:t> Family offices</a:t>
          </a:r>
        </a:p>
      </dsp:txBody>
      <dsp:txXfrm rot="-5400000">
        <a:off x="1" y="3369535"/>
        <a:ext cx="1893116" cy="811336"/>
      </dsp:txXfrm>
    </dsp:sp>
    <dsp:sp modelId="{F249E132-F0A5-440F-B1CE-5D54462486F2}">
      <dsp:nvSpPr>
        <dsp:cNvPr id="0" name=""/>
        <dsp:cNvSpPr/>
      </dsp:nvSpPr>
      <dsp:spPr>
        <a:xfrm rot="5400000">
          <a:off x="5145721" y="-829626"/>
          <a:ext cx="1757894" cy="8263103"/>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rPr>
            <a:t>Financial service companies</a:t>
          </a:r>
          <a:endParaRPr lang="en-US" sz="1400" kern="1200" dirty="0"/>
        </a:p>
        <a:p>
          <a:pPr marL="114300" lvl="1" indent="-114300" algn="just" defTabSz="622300">
            <a:lnSpc>
              <a:spcPct val="90000"/>
            </a:lnSpc>
            <a:spcBef>
              <a:spcPct val="0"/>
            </a:spcBef>
            <a:spcAft>
              <a:spcPct val="15000"/>
            </a:spcAft>
            <a:buChar char="•"/>
          </a:pPr>
          <a:r>
            <a:rPr lang="en-US" sz="1400" kern="1200" dirty="0"/>
            <a:t>International Family offices</a:t>
          </a:r>
        </a:p>
        <a:p>
          <a:pPr marL="114300" lvl="1" indent="-114300" algn="just" defTabSz="622300">
            <a:lnSpc>
              <a:spcPct val="90000"/>
            </a:lnSpc>
            <a:spcBef>
              <a:spcPct val="0"/>
            </a:spcBef>
            <a:spcAft>
              <a:spcPct val="15000"/>
            </a:spcAft>
            <a:buChar char="•"/>
          </a:pPr>
          <a:r>
            <a:rPr lang="en-US" sz="1400" kern="1200" dirty="0"/>
            <a:t>Choice of jurisdiction</a:t>
          </a:r>
        </a:p>
        <a:p>
          <a:pPr marL="114300" lvl="1" indent="-114300" algn="just" defTabSz="622300">
            <a:lnSpc>
              <a:spcPct val="90000"/>
            </a:lnSpc>
            <a:spcBef>
              <a:spcPct val="0"/>
            </a:spcBef>
            <a:spcAft>
              <a:spcPct val="15000"/>
            </a:spcAft>
            <a:buChar char="•"/>
          </a:pPr>
          <a:r>
            <a:rPr lang="en-US" sz="1400" kern="1200" dirty="0"/>
            <a:t>POEM issues</a:t>
          </a:r>
        </a:p>
        <a:p>
          <a:pPr marL="114300" lvl="1" indent="-114300" algn="just" defTabSz="622300">
            <a:lnSpc>
              <a:spcPct val="90000"/>
            </a:lnSpc>
            <a:spcBef>
              <a:spcPct val="0"/>
            </a:spcBef>
            <a:spcAft>
              <a:spcPct val="15000"/>
            </a:spcAft>
            <a:buChar char="•"/>
          </a:pPr>
          <a:endParaRPr lang="en-US" sz="1400" kern="1200" dirty="0"/>
        </a:p>
      </dsp:txBody>
      <dsp:txXfrm rot="-5400000">
        <a:off x="1893117" y="2508791"/>
        <a:ext cx="8177290" cy="15862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49617-7898-4A79-9499-934762C02570}">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096F1-6831-43B9-98E4-B4CE9A85F78B}">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3698614" y="941764"/>
        <a:ext cx="1449298" cy="724475"/>
      </dsp:txXfrm>
    </dsp:sp>
    <dsp:sp modelId="{7CAF6B3F-60C4-445D-A51B-F63F6137D1B3}">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0F592-BB7B-43E5-B5BD-43EAAE3AD73E}">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2977148" y="2449237"/>
        <a:ext cx="1449298" cy="724475"/>
      </dsp:txXfrm>
    </dsp:sp>
    <dsp:sp modelId="{AD3EFC0D-0481-4D43-9511-E45722CCEF69}">
      <dsp:nvSpPr>
        <dsp:cNvPr id="0" name=""/>
        <dsp:cNvSpPr/>
      </dsp:nvSpPr>
      <dsp:spPr>
        <a:xfrm>
          <a:off x="3307759" y="3176964"/>
          <a:ext cx="2240804" cy="2241702"/>
        </a:xfrm>
        <a:prstGeom prst="blockArc">
          <a:avLst>
            <a:gd name="adj1" fmla="val 13500000"/>
            <a:gd name="adj2" fmla="val 10800000"/>
            <a:gd name="adj3" fmla="val 1274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74F71-BD07-4C1E-B232-0AB3D9D5F893}">
      <dsp:nvSpPr>
        <dsp:cNvPr id="0" name=""/>
        <dsp:cNvSpPr/>
      </dsp:nvSpPr>
      <dsp:spPr>
        <a:xfrm>
          <a:off x="3702042" y="3958878"/>
          <a:ext cx="1449298" cy="724475"/>
        </a:xfrm>
        <a:prstGeom prst="rect">
          <a:avLst/>
        </a:prstGeom>
        <a:solidFill>
          <a:srgbClr val="E31E24"/>
        </a:solid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rgbClr val="E31E24"/>
              </a:solidFill>
            </a:rPr>
            <a:t>A</a:t>
          </a:r>
          <a:endParaRPr lang="en-IN" sz="4700" kern="1200" dirty="0">
            <a:solidFill>
              <a:srgbClr val="E31E24"/>
            </a:solidFill>
          </a:endParaRPr>
        </a:p>
      </dsp:txBody>
      <dsp:txXfrm>
        <a:off x="3702042" y="3958878"/>
        <a:ext cx="1449298" cy="72447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E1396-88E5-4DD1-96ED-D2051B052D2B}">
      <dsp:nvSpPr>
        <dsp:cNvPr id="0" name=""/>
        <dsp:cNvSpPr/>
      </dsp:nvSpPr>
      <dsp:spPr>
        <a:xfrm>
          <a:off x="1206632" y="464535"/>
          <a:ext cx="4723514" cy="147609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9811"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dirty="0">
              <a:latin typeface="Roboto" panose="02000000000000000000" pitchFamily="2" charset="0"/>
              <a:ea typeface="Roboto" panose="02000000000000000000" pitchFamily="2" charset="0"/>
              <a:cs typeface="Roboto" panose="02000000000000000000" pitchFamily="2" charset="0"/>
            </a:rPr>
            <a:t>BANKING</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Indian Banks</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Foreign Banks</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Global Administrative Office</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Rep. Offices</a:t>
          </a:r>
        </a:p>
      </dsp:txBody>
      <dsp:txXfrm>
        <a:off x="1206632" y="464535"/>
        <a:ext cx="4723514" cy="1476098"/>
      </dsp:txXfrm>
    </dsp:sp>
    <dsp:sp modelId="{754B5742-84D4-4BB5-B6E8-C4C48999A59F}">
      <dsp:nvSpPr>
        <dsp:cNvPr id="0" name=""/>
        <dsp:cNvSpPr/>
      </dsp:nvSpPr>
      <dsp:spPr>
        <a:xfrm>
          <a:off x="1009819" y="251321"/>
          <a:ext cx="1033268" cy="15499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9517ED1-D7B5-4D3F-B433-EBC0CF9F8F52}">
      <dsp:nvSpPr>
        <dsp:cNvPr id="0" name=""/>
        <dsp:cNvSpPr/>
      </dsp:nvSpPr>
      <dsp:spPr>
        <a:xfrm>
          <a:off x="1206632" y="2322779"/>
          <a:ext cx="4723514" cy="147609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9811"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dirty="0">
              <a:latin typeface="Roboto" panose="02000000000000000000" pitchFamily="2" charset="0"/>
              <a:ea typeface="Roboto" panose="02000000000000000000" pitchFamily="2" charset="0"/>
              <a:cs typeface="Roboto" panose="02000000000000000000" pitchFamily="2" charset="0"/>
            </a:rPr>
            <a:t>CAPITAL MARKETS</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Stock Exchanges</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Clearing Corporation</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International Depository</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Broker Dealers</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Investment Bankers</a:t>
          </a:r>
        </a:p>
      </dsp:txBody>
      <dsp:txXfrm>
        <a:off x="1206632" y="2322779"/>
        <a:ext cx="4723514" cy="1476098"/>
      </dsp:txXfrm>
    </dsp:sp>
    <dsp:sp modelId="{A948576F-70A8-4117-83B6-527D42BE674C}">
      <dsp:nvSpPr>
        <dsp:cNvPr id="0" name=""/>
        <dsp:cNvSpPr/>
      </dsp:nvSpPr>
      <dsp:spPr>
        <a:xfrm>
          <a:off x="1009819" y="2109565"/>
          <a:ext cx="1033268" cy="15499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26DF1AA-D1B7-4ADC-B0C7-B771823E246D}">
      <dsp:nvSpPr>
        <dsp:cNvPr id="0" name=""/>
        <dsp:cNvSpPr/>
      </dsp:nvSpPr>
      <dsp:spPr>
        <a:xfrm>
          <a:off x="1206632" y="4181023"/>
          <a:ext cx="4723514" cy="147609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9811"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dirty="0">
              <a:latin typeface="Roboto" panose="02000000000000000000" pitchFamily="2" charset="0"/>
              <a:ea typeface="Roboto" panose="02000000000000000000" pitchFamily="2" charset="0"/>
              <a:cs typeface="Roboto" panose="02000000000000000000" pitchFamily="2" charset="0"/>
            </a:rPr>
            <a:t>ASSET MANAGEMENT </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Fund Management Entities</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Alternate Investment Funds</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Investment Advisers</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Portfolio Managers</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Distribution Services</a:t>
          </a:r>
        </a:p>
      </dsp:txBody>
      <dsp:txXfrm>
        <a:off x="1206632" y="4181023"/>
        <a:ext cx="4723514" cy="1476098"/>
      </dsp:txXfrm>
    </dsp:sp>
    <dsp:sp modelId="{BE1FC990-C4F3-408D-8C73-BF86A826EFC0}">
      <dsp:nvSpPr>
        <dsp:cNvPr id="0" name=""/>
        <dsp:cNvSpPr/>
      </dsp:nvSpPr>
      <dsp:spPr>
        <a:xfrm>
          <a:off x="1009819" y="3967808"/>
          <a:ext cx="1033268" cy="15499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E1396-88E5-4DD1-96ED-D2051B052D2B}">
      <dsp:nvSpPr>
        <dsp:cNvPr id="0" name=""/>
        <dsp:cNvSpPr/>
      </dsp:nvSpPr>
      <dsp:spPr>
        <a:xfrm>
          <a:off x="1206632" y="464535"/>
          <a:ext cx="4723514" cy="147609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9811"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dirty="0">
              <a:latin typeface="Roboto" panose="02000000000000000000" pitchFamily="2" charset="0"/>
              <a:ea typeface="Roboto" panose="02000000000000000000" pitchFamily="2" charset="0"/>
              <a:cs typeface="Roboto" panose="02000000000000000000" pitchFamily="2" charset="0"/>
            </a:rPr>
            <a:t>INSURANCE</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Indian &amp; Foreign Insurer</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Indian &amp; Foreign Reinsurer</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Insurance Intermediaries</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Insurance Web-Aggregators</a:t>
          </a:r>
        </a:p>
      </dsp:txBody>
      <dsp:txXfrm>
        <a:off x="1206632" y="464535"/>
        <a:ext cx="4723514" cy="1476098"/>
      </dsp:txXfrm>
    </dsp:sp>
    <dsp:sp modelId="{754B5742-84D4-4BB5-B6E8-C4C48999A59F}">
      <dsp:nvSpPr>
        <dsp:cNvPr id="0" name=""/>
        <dsp:cNvSpPr/>
      </dsp:nvSpPr>
      <dsp:spPr>
        <a:xfrm>
          <a:off x="1023696" y="251321"/>
          <a:ext cx="1033268" cy="15499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9517ED1-D7B5-4D3F-B433-EBC0CF9F8F52}">
      <dsp:nvSpPr>
        <dsp:cNvPr id="0" name=""/>
        <dsp:cNvSpPr/>
      </dsp:nvSpPr>
      <dsp:spPr>
        <a:xfrm>
          <a:off x="1206632" y="2322778"/>
          <a:ext cx="4723514" cy="147609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9811"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dirty="0">
              <a:latin typeface="Roboto" panose="02000000000000000000" pitchFamily="2" charset="0"/>
              <a:ea typeface="Roboto" panose="02000000000000000000" pitchFamily="2" charset="0"/>
              <a:cs typeface="Roboto" panose="02000000000000000000" pitchFamily="2" charset="0"/>
            </a:rPr>
            <a:t>NICHE INSTITUTIONS</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International Bullion Exchange</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Finance Companies</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Global Treasury Centre</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Ship Leasing &amp; Financing</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Aircraft Leasing &amp; Financing</a:t>
          </a:r>
        </a:p>
      </dsp:txBody>
      <dsp:txXfrm>
        <a:off x="1206632" y="2322778"/>
        <a:ext cx="4723514" cy="1476098"/>
      </dsp:txXfrm>
    </dsp:sp>
    <dsp:sp modelId="{A948576F-70A8-4117-83B6-527D42BE674C}">
      <dsp:nvSpPr>
        <dsp:cNvPr id="0" name=""/>
        <dsp:cNvSpPr/>
      </dsp:nvSpPr>
      <dsp:spPr>
        <a:xfrm>
          <a:off x="1009819" y="2109564"/>
          <a:ext cx="1033268" cy="15499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26DF1AA-D1B7-4ADC-B0C7-B771823E246D}">
      <dsp:nvSpPr>
        <dsp:cNvPr id="0" name=""/>
        <dsp:cNvSpPr/>
      </dsp:nvSpPr>
      <dsp:spPr>
        <a:xfrm>
          <a:off x="1206632" y="4181022"/>
          <a:ext cx="4723514" cy="147609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9811"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dirty="0">
              <a:latin typeface="Roboto" panose="02000000000000000000" pitchFamily="2" charset="0"/>
              <a:ea typeface="Roboto" panose="02000000000000000000" pitchFamily="2" charset="0"/>
              <a:cs typeface="Roboto" panose="02000000000000000000" pitchFamily="2" charset="0"/>
            </a:rPr>
            <a:t>EMERGING BUSINSESS</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Global Fintech Hub</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Global in-House </a:t>
          </a:r>
          <a:r>
            <a:rPr lang="en-US" sz="1400" kern="1200" dirty="0" err="1">
              <a:latin typeface="Roboto" panose="02000000000000000000" pitchFamily="2" charset="0"/>
              <a:ea typeface="Roboto" panose="02000000000000000000" pitchFamily="2" charset="0"/>
              <a:cs typeface="Roboto" panose="02000000000000000000" pitchFamily="2" charset="0"/>
            </a:rPr>
            <a:t>Centres</a:t>
          </a:r>
          <a:endParaRPr lang="en-US" sz="14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Sustainable Finance</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Foreign Universities &amp; Institutions</a:t>
          </a:r>
        </a:p>
        <a:p>
          <a:pPr marL="114300" lvl="1" indent="-114300" algn="l" defTabSz="622300">
            <a:lnSpc>
              <a:spcPct val="90000"/>
            </a:lnSpc>
            <a:spcBef>
              <a:spcPct val="0"/>
            </a:spcBef>
            <a:spcAft>
              <a:spcPct val="15000"/>
            </a:spcAft>
            <a:buChar char="•"/>
          </a:pPr>
          <a:r>
            <a:rPr lang="en-US" sz="1400" kern="1200" dirty="0">
              <a:latin typeface="Roboto" panose="02000000000000000000" pitchFamily="2" charset="0"/>
              <a:ea typeface="Roboto" panose="02000000000000000000" pitchFamily="2" charset="0"/>
              <a:cs typeface="Roboto" panose="02000000000000000000" pitchFamily="2" charset="0"/>
            </a:rPr>
            <a:t>Professional Service Providers</a:t>
          </a:r>
        </a:p>
      </dsp:txBody>
      <dsp:txXfrm>
        <a:off x="1206632" y="4181022"/>
        <a:ext cx="4723514" cy="1476098"/>
      </dsp:txXfrm>
    </dsp:sp>
    <dsp:sp modelId="{BE1FC990-C4F3-408D-8C73-BF86A826EFC0}">
      <dsp:nvSpPr>
        <dsp:cNvPr id="0" name=""/>
        <dsp:cNvSpPr/>
      </dsp:nvSpPr>
      <dsp:spPr>
        <a:xfrm>
          <a:off x="1009819" y="3967808"/>
          <a:ext cx="1033268" cy="15499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C89B1-A096-4466-BAD6-0FD6E09D09AA}">
      <dsp:nvSpPr>
        <dsp:cNvPr id="0" name=""/>
        <dsp:cNvSpPr/>
      </dsp:nvSpPr>
      <dsp:spPr>
        <a:xfrm>
          <a:off x="0" y="0"/>
          <a:ext cx="5270985" cy="1231952"/>
        </a:xfrm>
        <a:prstGeom prst="roundRect">
          <a:avLst>
            <a:gd name="adj" fmla="val 10000"/>
          </a:avLst>
        </a:prstGeom>
        <a:solidFill>
          <a:srgbClr val="7F7F7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1" i="1" kern="1200" dirty="0">
              <a:solidFill>
                <a:schemeClr val="bg1"/>
              </a:solidFill>
            </a:rPr>
            <a:t>Regulatory Approvals</a:t>
          </a:r>
          <a:endParaRPr lang="en-IN" sz="1400" kern="1200" dirty="0"/>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mn-lt"/>
            </a:rPr>
            <a:t>SEBI, CCI, NCLT </a:t>
          </a:r>
          <a:endParaRPr lang="en-IN" sz="1000" kern="1200" dirty="0"/>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mn-lt"/>
            </a:rPr>
            <a:t>Leased Property – Prior approval of leasing authorities like MIDC etc. </a:t>
          </a:r>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mn-lt"/>
            </a:rPr>
            <a:t>Presence of sectoral Regulator such as RBI, IRDA etc. </a:t>
          </a:r>
        </a:p>
      </dsp:txBody>
      <dsp:txXfrm>
        <a:off x="1177392" y="0"/>
        <a:ext cx="4093593" cy="1231952"/>
      </dsp:txXfrm>
    </dsp:sp>
    <dsp:sp modelId="{76E496CE-90B6-4656-8031-FC6CAAED6453}">
      <dsp:nvSpPr>
        <dsp:cNvPr id="0" name=""/>
        <dsp:cNvSpPr/>
      </dsp:nvSpPr>
      <dsp:spPr>
        <a:xfrm>
          <a:off x="123195" y="123195"/>
          <a:ext cx="1054197" cy="985561"/>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a:noFill/>
        </a:ln>
        <a:effectLst/>
      </dsp:spPr>
      <dsp:style>
        <a:lnRef idx="0">
          <a:scrgbClr r="0" g="0" b="0"/>
        </a:lnRef>
        <a:fillRef idx="1">
          <a:scrgbClr r="0" g="0" b="0"/>
        </a:fillRef>
        <a:effectRef idx="2">
          <a:scrgbClr r="0" g="0" b="0"/>
        </a:effectRef>
        <a:fontRef idx="minor"/>
      </dsp:style>
    </dsp:sp>
    <dsp:sp modelId="{C25AC6D4-B84F-4AA4-BA06-14E88A5E2562}">
      <dsp:nvSpPr>
        <dsp:cNvPr id="0" name=""/>
        <dsp:cNvSpPr/>
      </dsp:nvSpPr>
      <dsp:spPr>
        <a:xfrm>
          <a:off x="0" y="1356428"/>
          <a:ext cx="5270985" cy="1231952"/>
        </a:xfrm>
        <a:prstGeom prst="roundRect">
          <a:avLst>
            <a:gd name="adj" fmla="val 10000"/>
          </a:avLst>
        </a:prstGeom>
        <a:solidFill>
          <a:srgbClr val="E31E2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1" i="1" kern="1200" dirty="0">
              <a:solidFill>
                <a:schemeClr val="bg1"/>
              </a:solidFill>
            </a:rPr>
            <a:t>Stamp Duty</a:t>
          </a:r>
          <a:endParaRPr lang="en-IN" sz="1400" kern="1200" dirty="0"/>
        </a:p>
        <a:p>
          <a:pPr marL="57150" lvl="1" indent="-57150" algn="l" defTabSz="444500">
            <a:lnSpc>
              <a:spcPct val="90000"/>
            </a:lnSpc>
            <a:spcBef>
              <a:spcPct val="0"/>
            </a:spcBef>
            <a:spcAft>
              <a:spcPct val="15000"/>
            </a:spcAft>
            <a:buFont typeface="Arial" panose="020B0604020202020204" pitchFamily="34" charset="0"/>
            <a:buChar char="•"/>
          </a:pPr>
          <a:r>
            <a:rPr lang="en-IN" sz="1000" kern="1200" dirty="0">
              <a:effectLst/>
              <a:latin typeface="Calibri" panose="020F0502020204030204" pitchFamily="34" charset="0"/>
              <a:ea typeface="Times New Roman" panose="02020603050405020304" pitchFamily="18" charset="0"/>
            </a:rPr>
            <a:t>Whether setoff will be available in case if inter state mergers ?</a:t>
          </a:r>
          <a:endParaRPr lang="en-IN" sz="1000" kern="1200" dirty="0"/>
        </a:p>
        <a:p>
          <a:pPr marL="57150" lvl="1" indent="-57150" algn="l" defTabSz="444500">
            <a:lnSpc>
              <a:spcPct val="90000"/>
            </a:lnSpc>
            <a:spcBef>
              <a:spcPct val="0"/>
            </a:spcBef>
            <a:spcAft>
              <a:spcPct val="15000"/>
            </a:spcAft>
            <a:buFont typeface="Arial" panose="020B0604020202020204" pitchFamily="34" charset="0"/>
            <a:buChar char="•"/>
          </a:pPr>
          <a:r>
            <a:rPr lang="en-IN" sz="1000" kern="1200" dirty="0">
              <a:effectLst/>
              <a:latin typeface="Calibri" panose="020F0502020204030204" pitchFamily="34" charset="0"/>
              <a:ea typeface="Times New Roman" panose="02020603050405020304" pitchFamily="18" charset="0"/>
            </a:rPr>
            <a:t>Does it make sense to execute the transactions in a different location?</a:t>
          </a:r>
          <a:endParaRPr lang="en-IN" sz="1000" kern="1200" dirty="0">
            <a:effectLst/>
            <a:latin typeface="Calibri" panose="020F0502020204030204" pitchFamily="34" charset="0"/>
            <a:ea typeface="Calibri" panose="020F0502020204030204" pitchFamily="34" charset="0"/>
          </a:endParaRPr>
        </a:p>
        <a:p>
          <a:pPr marL="57150" lvl="1" indent="-57150" algn="l" defTabSz="444500">
            <a:lnSpc>
              <a:spcPct val="90000"/>
            </a:lnSpc>
            <a:spcBef>
              <a:spcPct val="0"/>
            </a:spcBef>
            <a:spcAft>
              <a:spcPct val="15000"/>
            </a:spcAft>
            <a:buFont typeface="Arial" panose="020B0604020202020204" pitchFamily="34" charset="0"/>
            <a:buChar char="•"/>
          </a:pPr>
          <a:r>
            <a:rPr lang="en-IN" sz="1000" kern="1200" dirty="0">
              <a:effectLst/>
              <a:latin typeface="Calibri" panose="020F0502020204030204" pitchFamily="34" charset="0"/>
              <a:ea typeface="Times New Roman" panose="02020603050405020304" pitchFamily="18" charset="0"/>
            </a:rPr>
            <a:t>Reckoner value vis-à-vis Fair value mismatch </a:t>
          </a:r>
          <a:endParaRPr lang="en-IN" sz="1000" kern="1200" dirty="0">
            <a:effectLst/>
            <a:latin typeface="Calibri" panose="020F0502020204030204" pitchFamily="34" charset="0"/>
            <a:ea typeface="Calibri" panose="020F0502020204030204" pitchFamily="34" charset="0"/>
          </a:endParaRPr>
        </a:p>
      </dsp:txBody>
      <dsp:txXfrm>
        <a:off x="1177392" y="1356428"/>
        <a:ext cx="4093593" cy="1231952"/>
      </dsp:txXfrm>
    </dsp:sp>
    <dsp:sp modelId="{DA02DC10-B20C-4CF9-B0A6-94739B018850}">
      <dsp:nvSpPr>
        <dsp:cNvPr id="0" name=""/>
        <dsp:cNvSpPr/>
      </dsp:nvSpPr>
      <dsp:spPr>
        <a:xfrm>
          <a:off x="123195" y="1478342"/>
          <a:ext cx="1054197" cy="98556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a:noFill/>
        </a:ln>
        <a:effectLst/>
      </dsp:spPr>
      <dsp:style>
        <a:lnRef idx="0">
          <a:scrgbClr r="0" g="0" b="0"/>
        </a:lnRef>
        <a:fillRef idx="1">
          <a:scrgbClr r="0" g="0" b="0"/>
        </a:fillRef>
        <a:effectRef idx="2">
          <a:scrgbClr r="0" g="0" b="0"/>
        </a:effectRef>
        <a:fontRef idx="minor"/>
      </dsp:style>
    </dsp:sp>
    <dsp:sp modelId="{143907BF-2C7D-48FD-A771-EE32358DBB74}">
      <dsp:nvSpPr>
        <dsp:cNvPr id="0" name=""/>
        <dsp:cNvSpPr/>
      </dsp:nvSpPr>
      <dsp:spPr>
        <a:xfrm>
          <a:off x="0" y="2710294"/>
          <a:ext cx="5270985" cy="1231952"/>
        </a:xfrm>
        <a:prstGeom prst="roundRect">
          <a:avLst>
            <a:gd name="adj" fmla="val 10000"/>
          </a:avLst>
        </a:prstGeom>
        <a:solidFill>
          <a:srgbClr val="7F7F7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1" i="1" kern="1200" dirty="0">
              <a:solidFill>
                <a:schemeClr val="bg1"/>
              </a:solidFill>
            </a:rPr>
            <a:t>Accounting and Commercial Approvals</a:t>
          </a:r>
          <a:endParaRPr lang="en-IN" sz="1400" kern="1200" dirty="0"/>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mn-lt"/>
            </a:rPr>
            <a:t>Whether the transaction could result in recording Goodwill under IND AS ?</a:t>
          </a:r>
          <a:endParaRPr lang="en-IN" sz="1000" kern="1200" dirty="0"/>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mn-lt"/>
            </a:rPr>
            <a:t>Impact of transactions on Market Capitalization and Key Ratios</a:t>
          </a:r>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mn-lt"/>
            </a:rPr>
            <a:t>Market perception of transaction </a:t>
          </a:r>
        </a:p>
      </dsp:txBody>
      <dsp:txXfrm>
        <a:off x="1177392" y="2710294"/>
        <a:ext cx="4093593" cy="1231952"/>
      </dsp:txXfrm>
    </dsp:sp>
    <dsp:sp modelId="{2DE014EA-778D-448C-AAEA-BC8EC4D9A45F}">
      <dsp:nvSpPr>
        <dsp:cNvPr id="0" name=""/>
        <dsp:cNvSpPr/>
      </dsp:nvSpPr>
      <dsp:spPr>
        <a:xfrm>
          <a:off x="123195" y="2833490"/>
          <a:ext cx="1054197" cy="98556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a:noFill/>
        </a:ln>
        <a:effectLst/>
      </dsp:spPr>
      <dsp:style>
        <a:lnRef idx="0">
          <a:scrgbClr r="0" g="0" b="0"/>
        </a:lnRef>
        <a:fillRef idx="1">
          <a:scrgbClr r="0" g="0" b="0"/>
        </a:fillRef>
        <a:effectRef idx="2">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49617-7898-4A79-9499-934762C02570}">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096F1-6831-43B9-98E4-B4CE9A85F78B}">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3698614" y="941764"/>
        <a:ext cx="1449298" cy="724475"/>
      </dsp:txXfrm>
    </dsp:sp>
    <dsp:sp modelId="{7CAF6B3F-60C4-445D-A51B-F63F6137D1B3}">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0F592-BB7B-43E5-B5BD-43EAAE3AD73E}">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2977148" y="2449237"/>
        <a:ext cx="1449298" cy="724475"/>
      </dsp:txXfrm>
    </dsp:sp>
    <dsp:sp modelId="{AD3EFC0D-0481-4D43-9511-E45722CCEF69}">
      <dsp:nvSpPr>
        <dsp:cNvPr id="0" name=""/>
        <dsp:cNvSpPr/>
      </dsp:nvSpPr>
      <dsp:spPr>
        <a:xfrm>
          <a:off x="3307759" y="3176964"/>
          <a:ext cx="2240804" cy="2241702"/>
        </a:xfrm>
        <a:prstGeom prst="blockArc">
          <a:avLst>
            <a:gd name="adj1" fmla="val 13500000"/>
            <a:gd name="adj2" fmla="val 10800000"/>
            <a:gd name="adj3" fmla="val 1274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74F71-BD07-4C1E-B232-0AB3D9D5F893}">
      <dsp:nvSpPr>
        <dsp:cNvPr id="0" name=""/>
        <dsp:cNvSpPr/>
      </dsp:nvSpPr>
      <dsp:spPr>
        <a:xfrm>
          <a:off x="3702042" y="3958878"/>
          <a:ext cx="1449298" cy="724475"/>
        </a:xfrm>
        <a:prstGeom prst="rect">
          <a:avLst/>
        </a:prstGeom>
        <a:solidFill>
          <a:srgbClr val="E31E24"/>
        </a:solid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rgbClr val="E31E24"/>
              </a:solidFill>
            </a:rPr>
            <a:t>A</a:t>
          </a:r>
          <a:endParaRPr lang="en-IN" sz="4700" kern="1200" dirty="0">
            <a:solidFill>
              <a:srgbClr val="E31E24"/>
            </a:solidFill>
          </a:endParaRPr>
        </a:p>
      </dsp:txBody>
      <dsp:txXfrm>
        <a:off x="3702042" y="3958878"/>
        <a:ext cx="1449298" cy="724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C89B1-A096-4466-BAD6-0FD6E09D09AA}">
      <dsp:nvSpPr>
        <dsp:cNvPr id="0" name=""/>
        <dsp:cNvSpPr/>
      </dsp:nvSpPr>
      <dsp:spPr>
        <a:xfrm>
          <a:off x="0" y="0"/>
          <a:ext cx="5270985" cy="1231952"/>
        </a:xfrm>
        <a:prstGeom prst="roundRect">
          <a:avLst>
            <a:gd name="adj" fmla="val 10000"/>
          </a:avLst>
        </a:prstGeom>
        <a:solidFill>
          <a:srgbClr val="E31E2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1" i="1" kern="1200" dirty="0">
              <a:latin typeface="Roboto" panose="02000000000000000000" pitchFamily="2" charset="0"/>
              <a:ea typeface="Roboto" panose="02000000000000000000" pitchFamily="2" charset="0"/>
              <a:cs typeface="Roboto" panose="02000000000000000000" pitchFamily="2" charset="0"/>
            </a:rPr>
            <a:t>Tax Issues</a:t>
          </a:r>
          <a:endParaRPr lang="en-IN" sz="1400" kern="1200" dirty="0">
            <a:latin typeface="Roboto" panose="02000000000000000000" pitchFamily="2" charset="0"/>
            <a:ea typeface="Roboto" panose="02000000000000000000" pitchFamily="2" charset="0"/>
            <a:cs typeface="Roboto" panose="02000000000000000000"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Roboto" panose="02000000000000000000" pitchFamily="2" charset="0"/>
              <a:ea typeface="Roboto" panose="02000000000000000000" pitchFamily="2" charset="0"/>
              <a:cs typeface="Roboto" panose="02000000000000000000" pitchFamily="2" charset="0"/>
            </a:rPr>
            <a:t>Compliance with prescribed conditions for tax neutrality</a:t>
          </a:r>
          <a:endParaRPr lang="en-IN" sz="1000" kern="1200" dirty="0">
            <a:latin typeface="Roboto" panose="02000000000000000000" pitchFamily="2" charset="0"/>
            <a:ea typeface="Roboto" panose="02000000000000000000" pitchFamily="2" charset="0"/>
            <a:cs typeface="Roboto" panose="02000000000000000000" pitchFamily="2" charset="0"/>
          </a:endParaRPr>
        </a:p>
        <a:p>
          <a:pPr marL="57150" lvl="1" indent="-57150" algn="l" defTabSz="44450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cs typeface="Roboto" panose="02000000000000000000" pitchFamily="2" charset="0"/>
            </a:rPr>
            <a:t>Interpretative variances of the law – Applicability of 56(2)(x) and 56(2)(</a:t>
          </a:r>
          <a:r>
            <a:rPr lang="en-US" sz="1000" kern="1200" dirty="0" err="1">
              <a:latin typeface="Roboto" panose="02000000000000000000" pitchFamily="2" charset="0"/>
              <a:ea typeface="Roboto" panose="02000000000000000000" pitchFamily="2" charset="0"/>
              <a:cs typeface="Roboto" panose="02000000000000000000" pitchFamily="2" charset="0"/>
            </a:rPr>
            <a:t>viib</a:t>
          </a:r>
          <a:r>
            <a:rPr lang="en-US" sz="1000" kern="1200" dirty="0">
              <a:latin typeface="Roboto" panose="02000000000000000000" pitchFamily="2" charset="0"/>
              <a:ea typeface="Roboto" panose="02000000000000000000" pitchFamily="2" charset="0"/>
              <a:cs typeface="Roboto" panose="02000000000000000000" pitchFamily="2" charset="0"/>
            </a:rPr>
            <a:t>)</a:t>
          </a:r>
        </a:p>
        <a:p>
          <a:pPr marL="57150" lvl="1" indent="-57150" algn="l" defTabSz="44450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cs typeface="Roboto" panose="02000000000000000000" pitchFamily="2" charset="0"/>
            </a:rPr>
            <a:t>Applicability of GAAR for proposed restructuring</a:t>
          </a:r>
        </a:p>
      </dsp:txBody>
      <dsp:txXfrm>
        <a:off x="1177392" y="0"/>
        <a:ext cx="4093593" cy="1231952"/>
      </dsp:txXfrm>
    </dsp:sp>
    <dsp:sp modelId="{76E496CE-90B6-4656-8031-FC6CAAED6453}">
      <dsp:nvSpPr>
        <dsp:cNvPr id="0" name=""/>
        <dsp:cNvSpPr/>
      </dsp:nvSpPr>
      <dsp:spPr>
        <a:xfrm>
          <a:off x="123195" y="123195"/>
          <a:ext cx="1054197" cy="98556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noFill/>
        </a:ln>
        <a:effectLst/>
      </dsp:spPr>
      <dsp:style>
        <a:lnRef idx="0">
          <a:scrgbClr r="0" g="0" b="0"/>
        </a:lnRef>
        <a:fillRef idx="1">
          <a:scrgbClr r="0" g="0" b="0"/>
        </a:fillRef>
        <a:effectRef idx="2">
          <a:scrgbClr r="0" g="0" b="0"/>
        </a:effectRef>
        <a:fontRef idx="minor"/>
      </dsp:style>
    </dsp:sp>
    <dsp:sp modelId="{C25AC6D4-B84F-4AA4-BA06-14E88A5E2562}">
      <dsp:nvSpPr>
        <dsp:cNvPr id="0" name=""/>
        <dsp:cNvSpPr/>
      </dsp:nvSpPr>
      <dsp:spPr>
        <a:xfrm>
          <a:off x="0" y="1356428"/>
          <a:ext cx="5270985" cy="1231952"/>
        </a:xfrm>
        <a:prstGeom prst="roundRect">
          <a:avLst>
            <a:gd name="adj" fmla="val 10000"/>
          </a:avLst>
        </a:prstGeom>
        <a:solidFill>
          <a:srgbClr val="7F7F7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1" i="1" kern="1200" dirty="0">
              <a:latin typeface="Roboto" panose="02000000000000000000" pitchFamily="2" charset="0"/>
              <a:ea typeface="Roboto" panose="02000000000000000000" pitchFamily="2" charset="0"/>
              <a:cs typeface="Roboto" panose="02000000000000000000" pitchFamily="2" charset="0"/>
            </a:rPr>
            <a:t>Integration Management</a:t>
          </a:r>
          <a:endParaRPr lang="en-IN" sz="1400" kern="1200" dirty="0">
            <a:latin typeface="Roboto" panose="02000000000000000000" pitchFamily="2" charset="0"/>
            <a:ea typeface="Roboto" panose="02000000000000000000" pitchFamily="2" charset="0"/>
            <a:cs typeface="Roboto" panose="02000000000000000000"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Roboto" panose="02000000000000000000" pitchFamily="2" charset="0"/>
              <a:ea typeface="Roboto" panose="02000000000000000000" pitchFamily="2" charset="0"/>
              <a:cs typeface="Roboto" panose="02000000000000000000" pitchFamily="2" charset="0"/>
            </a:rPr>
            <a:t>Transfer of licenses and people </a:t>
          </a:r>
          <a:endParaRPr lang="en-IN" sz="1000" kern="1200" dirty="0">
            <a:latin typeface="Roboto" panose="02000000000000000000" pitchFamily="2" charset="0"/>
            <a:ea typeface="Roboto" panose="02000000000000000000" pitchFamily="2" charset="0"/>
            <a:cs typeface="Roboto" panose="02000000000000000000" pitchFamily="2" charset="0"/>
          </a:endParaRPr>
        </a:p>
        <a:p>
          <a:pPr marL="57150" lvl="1" indent="-57150" algn="l" defTabSz="44450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cs typeface="Roboto" panose="02000000000000000000" pitchFamily="2" charset="0"/>
            </a:rPr>
            <a:t>Harmonization of policies, software etc. </a:t>
          </a:r>
        </a:p>
        <a:p>
          <a:pPr marL="57150" lvl="1" indent="-57150" algn="l" defTabSz="44450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cs typeface="Roboto" panose="02000000000000000000" pitchFamily="2" charset="0"/>
            </a:rPr>
            <a:t>Measure for smooth transition of control  - Retaining KMP </a:t>
          </a:r>
        </a:p>
      </dsp:txBody>
      <dsp:txXfrm>
        <a:off x="1177392" y="1356428"/>
        <a:ext cx="4093593" cy="1231952"/>
      </dsp:txXfrm>
    </dsp:sp>
    <dsp:sp modelId="{DA02DC10-B20C-4CF9-B0A6-94739B018850}">
      <dsp:nvSpPr>
        <dsp:cNvPr id="0" name=""/>
        <dsp:cNvSpPr/>
      </dsp:nvSpPr>
      <dsp:spPr>
        <a:xfrm>
          <a:off x="123195" y="1478342"/>
          <a:ext cx="1054197" cy="98556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a:noFill/>
        </a:ln>
        <a:effectLst/>
      </dsp:spPr>
      <dsp:style>
        <a:lnRef idx="0">
          <a:scrgbClr r="0" g="0" b="0"/>
        </a:lnRef>
        <a:fillRef idx="1">
          <a:scrgbClr r="0" g="0" b="0"/>
        </a:fillRef>
        <a:effectRef idx="2">
          <a:scrgbClr r="0" g="0" b="0"/>
        </a:effectRef>
        <a:fontRef idx="minor"/>
      </dsp:style>
    </dsp:sp>
    <dsp:sp modelId="{143907BF-2C7D-48FD-A771-EE32358DBB74}">
      <dsp:nvSpPr>
        <dsp:cNvPr id="0" name=""/>
        <dsp:cNvSpPr/>
      </dsp:nvSpPr>
      <dsp:spPr>
        <a:xfrm>
          <a:off x="0" y="2710294"/>
          <a:ext cx="5270985" cy="1231952"/>
        </a:xfrm>
        <a:prstGeom prst="roundRect">
          <a:avLst>
            <a:gd name="adj" fmla="val 10000"/>
          </a:avLst>
        </a:prstGeom>
        <a:solidFill>
          <a:srgbClr val="E31E2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1" i="1" kern="1200" dirty="0">
              <a:latin typeface="Roboto" panose="02000000000000000000" pitchFamily="2" charset="0"/>
              <a:ea typeface="Roboto" panose="02000000000000000000" pitchFamily="2" charset="0"/>
              <a:cs typeface="Roboto" panose="02000000000000000000" pitchFamily="2" charset="0"/>
            </a:rPr>
            <a:t>Valuation Considerations</a:t>
          </a:r>
          <a:endParaRPr lang="en-IN" sz="1400" kern="1200" dirty="0">
            <a:latin typeface="Roboto" panose="02000000000000000000" pitchFamily="2" charset="0"/>
            <a:ea typeface="Roboto" panose="02000000000000000000" pitchFamily="2" charset="0"/>
            <a:cs typeface="Roboto" panose="02000000000000000000"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Roboto" panose="02000000000000000000" pitchFamily="2" charset="0"/>
              <a:ea typeface="Roboto" panose="02000000000000000000" pitchFamily="2" charset="0"/>
              <a:cs typeface="Roboto" panose="02000000000000000000" pitchFamily="2" charset="0"/>
            </a:rPr>
            <a:t>How to deal with valuation mismatches ?</a:t>
          </a:r>
          <a:endParaRPr lang="en-IN" sz="1000" kern="1200" dirty="0">
            <a:latin typeface="Roboto" panose="02000000000000000000" pitchFamily="2" charset="0"/>
            <a:ea typeface="Roboto" panose="02000000000000000000" pitchFamily="2" charset="0"/>
            <a:cs typeface="Roboto" panose="02000000000000000000" pitchFamily="2" charset="0"/>
          </a:endParaRPr>
        </a:p>
        <a:p>
          <a:pPr marL="57150" lvl="1" indent="-57150" algn="l" defTabSz="444500">
            <a:lnSpc>
              <a:spcPct val="90000"/>
            </a:lnSpc>
            <a:spcBef>
              <a:spcPct val="0"/>
            </a:spcBef>
            <a:spcAft>
              <a:spcPct val="15000"/>
            </a:spcAft>
            <a:buChar char="•"/>
          </a:pPr>
          <a:r>
            <a:rPr lang="en-US" sz="1000" kern="1200">
              <a:latin typeface="Roboto" panose="02000000000000000000" pitchFamily="2" charset="0"/>
              <a:ea typeface="Roboto" panose="02000000000000000000" pitchFamily="2" charset="0"/>
              <a:cs typeface="Roboto" panose="02000000000000000000" pitchFamily="2" charset="0"/>
            </a:rPr>
            <a:t>Transfer at Book Value vis-à-vis Fair Value – Implications </a:t>
          </a:r>
          <a:endParaRPr lang="en-US" sz="1000" kern="1200" dirty="0">
            <a:latin typeface="Roboto" panose="02000000000000000000" pitchFamily="2" charset="0"/>
            <a:ea typeface="Roboto" panose="02000000000000000000" pitchFamily="2" charset="0"/>
            <a:cs typeface="Roboto" panose="02000000000000000000" pitchFamily="2" charset="0"/>
          </a:endParaRPr>
        </a:p>
        <a:p>
          <a:pPr marL="57150" lvl="1" indent="-57150" algn="l" defTabSz="44450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cs typeface="Roboto" panose="02000000000000000000" pitchFamily="2" charset="0"/>
            </a:rPr>
            <a:t>Adequacy of consideration in light of deeming tax provisions </a:t>
          </a:r>
        </a:p>
      </dsp:txBody>
      <dsp:txXfrm>
        <a:off x="1177392" y="2710294"/>
        <a:ext cx="4093593" cy="1231952"/>
      </dsp:txXfrm>
    </dsp:sp>
    <dsp:sp modelId="{2DE014EA-778D-448C-AAEA-BC8EC4D9A45F}">
      <dsp:nvSpPr>
        <dsp:cNvPr id="0" name=""/>
        <dsp:cNvSpPr/>
      </dsp:nvSpPr>
      <dsp:spPr>
        <a:xfrm>
          <a:off x="75619" y="2842488"/>
          <a:ext cx="1054197" cy="985561"/>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a:ln>
          <a:no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EB765-9811-4EC9-BCCA-38A18E0B733D}">
      <dsp:nvSpPr>
        <dsp:cNvPr id="0" name=""/>
        <dsp:cNvSpPr/>
      </dsp:nvSpPr>
      <dsp:spPr>
        <a:xfrm>
          <a:off x="0" y="0"/>
          <a:ext cx="11189994"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B9E5495-1A00-4C88-9AE0-B7BD15688B2A}">
      <dsp:nvSpPr>
        <dsp:cNvPr id="0" name=""/>
        <dsp:cNvSpPr/>
      </dsp:nvSpPr>
      <dsp:spPr>
        <a:xfrm>
          <a:off x="0" y="0"/>
          <a:ext cx="2237998" cy="1424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Roboto" panose="02000000000000000000" pitchFamily="2" charset="0"/>
              <a:ea typeface="Roboto" panose="02000000000000000000" pitchFamily="2" charset="0"/>
              <a:cs typeface="Roboto" panose="02000000000000000000" pitchFamily="2" charset="0"/>
            </a:rPr>
            <a:t>Merger / Demerger</a:t>
          </a:r>
        </a:p>
      </dsp:txBody>
      <dsp:txXfrm>
        <a:off x="0" y="0"/>
        <a:ext cx="2237998" cy="1424910"/>
      </dsp:txXfrm>
    </dsp:sp>
    <dsp:sp modelId="{801FC0A6-AC33-4D14-B1B8-ED3C84490122}">
      <dsp:nvSpPr>
        <dsp:cNvPr id="0" name=""/>
        <dsp:cNvSpPr/>
      </dsp:nvSpPr>
      <dsp:spPr>
        <a:xfrm>
          <a:off x="2405848" y="13428"/>
          <a:ext cx="8784146" cy="26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Roboto" panose="02000000000000000000" pitchFamily="2" charset="0"/>
              <a:ea typeface="Roboto" panose="02000000000000000000" pitchFamily="2" charset="0"/>
              <a:cs typeface="+mn-cs"/>
            </a:rPr>
            <a:t>Commercial rationale vis-à-vis tax benefits </a:t>
          </a:r>
        </a:p>
      </dsp:txBody>
      <dsp:txXfrm>
        <a:off x="2405848" y="13428"/>
        <a:ext cx="8784146" cy="268562"/>
      </dsp:txXfrm>
    </dsp:sp>
    <dsp:sp modelId="{77A31D15-D34E-4BF0-8EE1-0A8632233CE9}">
      <dsp:nvSpPr>
        <dsp:cNvPr id="0" name=""/>
        <dsp:cNvSpPr/>
      </dsp:nvSpPr>
      <dsp:spPr>
        <a:xfrm>
          <a:off x="2237998" y="281990"/>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D88C4092-80C1-4650-92FE-BC302C72DF07}">
      <dsp:nvSpPr>
        <dsp:cNvPr id="0" name=""/>
        <dsp:cNvSpPr/>
      </dsp:nvSpPr>
      <dsp:spPr>
        <a:xfrm>
          <a:off x="2405848" y="295418"/>
          <a:ext cx="8784146" cy="26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IN" sz="1400" kern="1200" dirty="0">
              <a:latin typeface="Roboto" panose="02000000000000000000" pitchFamily="2" charset="0"/>
              <a:ea typeface="Roboto" panose="02000000000000000000" pitchFamily="2" charset="0"/>
              <a:cs typeface="+mn-cs"/>
            </a:rPr>
            <a:t>Continuity of tax losses</a:t>
          </a:r>
          <a:endParaRPr lang="en-US" sz="1400" kern="1200" dirty="0">
            <a:latin typeface="Roboto" panose="02000000000000000000" pitchFamily="2" charset="0"/>
            <a:ea typeface="Roboto" panose="02000000000000000000" pitchFamily="2" charset="0"/>
            <a:cs typeface="+mn-cs"/>
          </a:endParaRPr>
        </a:p>
      </dsp:txBody>
      <dsp:txXfrm>
        <a:off x="2405848" y="295418"/>
        <a:ext cx="8784146" cy="268562"/>
      </dsp:txXfrm>
    </dsp:sp>
    <dsp:sp modelId="{8EF4E3D8-E7AA-44D4-B568-0D7E3A659143}">
      <dsp:nvSpPr>
        <dsp:cNvPr id="0" name=""/>
        <dsp:cNvSpPr/>
      </dsp:nvSpPr>
      <dsp:spPr>
        <a:xfrm>
          <a:off x="2237998" y="563980"/>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FADFF306-4E83-4A71-857E-095274462C8B}">
      <dsp:nvSpPr>
        <dsp:cNvPr id="0" name=""/>
        <dsp:cNvSpPr/>
      </dsp:nvSpPr>
      <dsp:spPr>
        <a:xfrm>
          <a:off x="2405848" y="577408"/>
          <a:ext cx="8784146" cy="26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Roboto" panose="02000000000000000000" pitchFamily="2" charset="0"/>
              <a:ea typeface="Roboto" panose="02000000000000000000" pitchFamily="2" charset="0"/>
              <a:cs typeface="+mn-cs"/>
            </a:rPr>
            <a:t>Stamp duty cost </a:t>
          </a:r>
        </a:p>
      </dsp:txBody>
      <dsp:txXfrm>
        <a:off x="2405848" y="577408"/>
        <a:ext cx="8784146" cy="268562"/>
      </dsp:txXfrm>
    </dsp:sp>
    <dsp:sp modelId="{D4033B9B-8CA5-4455-BC7D-3D841A77674C}">
      <dsp:nvSpPr>
        <dsp:cNvPr id="0" name=""/>
        <dsp:cNvSpPr/>
      </dsp:nvSpPr>
      <dsp:spPr>
        <a:xfrm>
          <a:off x="2237998" y="845971"/>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22C1F7BB-2AD8-4BEE-97AD-EE62D6BE115B}">
      <dsp:nvSpPr>
        <dsp:cNvPr id="0" name=""/>
        <dsp:cNvSpPr/>
      </dsp:nvSpPr>
      <dsp:spPr>
        <a:xfrm>
          <a:off x="2405848" y="859399"/>
          <a:ext cx="8784146" cy="26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Roboto" panose="02000000000000000000" pitchFamily="2" charset="0"/>
              <a:ea typeface="Roboto" panose="02000000000000000000" pitchFamily="2" charset="0"/>
              <a:cs typeface="+mn-cs"/>
            </a:rPr>
            <a:t>In case of listed entities </a:t>
          </a:r>
          <a:r>
            <a:rPr lang="en-US" sz="1400" kern="1200" dirty="0">
              <a:latin typeface="Roboto" panose="02000000000000000000" pitchFamily="2" charset="0"/>
              <a:ea typeface="Roboto" panose="02000000000000000000" pitchFamily="2" charset="0"/>
              <a:cs typeface="+mn-cs"/>
              <a:sym typeface="Wingdings" panose="05000000000000000000" pitchFamily="2" charset="2"/>
            </a:rPr>
            <a:t> Majority of minority approval</a:t>
          </a:r>
          <a:endParaRPr lang="en-US" sz="1400" kern="1200" dirty="0">
            <a:latin typeface="Roboto" panose="02000000000000000000" pitchFamily="2" charset="0"/>
            <a:ea typeface="Roboto" panose="02000000000000000000" pitchFamily="2" charset="0"/>
            <a:cs typeface="+mn-cs"/>
          </a:endParaRPr>
        </a:p>
      </dsp:txBody>
      <dsp:txXfrm>
        <a:off x="2405848" y="859399"/>
        <a:ext cx="8784146" cy="268562"/>
      </dsp:txXfrm>
    </dsp:sp>
    <dsp:sp modelId="{8AB0546C-7451-4794-9F8E-E060D69D4113}">
      <dsp:nvSpPr>
        <dsp:cNvPr id="0" name=""/>
        <dsp:cNvSpPr/>
      </dsp:nvSpPr>
      <dsp:spPr>
        <a:xfrm>
          <a:off x="2237998" y="1127961"/>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05456551-A157-4CF3-A324-4511857E8BDD}">
      <dsp:nvSpPr>
        <dsp:cNvPr id="0" name=""/>
        <dsp:cNvSpPr/>
      </dsp:nvSpPr>
      <dsp:spPr>
        <a:xfrm>
          <a:off x="2405848" y="1141389"/>
          <a:ext cx="8784146" cy="26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Roboto" panose="02000000000000000000" pitchFamily="2" charset="0"/>
              <a:ea typeface="Roboto" panose="02000000000000000000" pitchFamily="2" charset="0"/>
              <a:cs typeface="+mn-cs"/>
            </a:rPr>
            <a:t>Testing the </a:t>
          </a:r>
          <a:r>
            <a:rPr lang="en-US" sz="1400" b="1" kern="1200" dirty="0">
              <a:latin typeface="Roboto" panose="02000000000000000000" pitchFamily="2" charset="0"/>
              <a:ea typeface="Roboto" panose="02000000000000000000" pitchFamily="2" charset="0"/>
              <a:cs typeface="+mn-cs"/>
            </a:rPr>
            <a:t>“undertaking”</a:t>
          </a:r>
          <a:r>
            <a:rPr lang="en-US" sz="1400" kern="1200" dirty="0">
              <a:latin typeface="Roboto" panose="02000000000000000000" pitchFamily="2" charset="0"/>
              <a:ea typeface="Roboto" panose="02000000000000000000" pitchFamily="2" charset="0"/>
              <a:cs typeface="+mn-cs"/>
            </a:rPr>
            <a:t> concept in case of demerger</a:t>
          </a:r>
        </a:p>
      </dsp:txBody>
      <dsp:txXfrm>
        <a:off x="2405848" y="1141389"/>
        <a:ext cx="8784146" cy="268562"/>
      </dsp:txXfrm>
    </dsp:sp>
    <dsp:sp modelId="{952F739B-9EA5-46A4-B8E8-7E3ED5BF82AE}">
      <dsp:nvSpPr>
        <dsp:cNvPr id="0" name=""/>
        <dsp:cNvSpPr/>
      </dsp:nvSpPr>
      <dsp:spPr>
        <a:xfrm>
          <a:off x="2237998" y="1409951"/>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4AB542F7-AF36-45E9-A0F0-6FE88F93A9C9}">
      <dsp:nvSpPr>
        <dsp:cNvPr id="0" name=""/>
        <dsp:cNvSpPr/>
      </dsp:nvSpPr>
      <dsp:spPr>
        <a:xfrm>
          <a:off x="0" y="1424910"/>
          <a:ext cx="11189994"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3CA85B8-49A5-499C-A66C-FC5C5FACACFC}">
      <dsp:nvSpPr>
        <dsp:cNvPr id="0" name=""/>
        <dsp:cNvSpPr/>
      </dsp:nvSpPr>
      <dsp:spPr>
        <a:xfrm>
          <a:off x="0" y="1424910"/>
          <a:ext cx="2237998" cy="1424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Roboto" panose="02000000000000000000" pitchFamily="2" charset="0"/>
              <a:ea typeface="Roboto" panose="02000000000000000000" pitchFamily="2" charset="0"/>
              <a:cs typeface="Roboto" panose="02000000000000000000" pitchFamily="2" charset="0"/>
            </a:rPr>
            <a:t>Slump Sale</a:t>
          </a:r>
        </a:p>
      </dsp:txBody>
      <dsp:txXfrm>
        <a:off x="0" y="1424910"/>
        <a:ext cx="2237998" cy="1424910"/>
      </dsp:txXfrm>
    </dsp:sp>
    <dsp:sp modelId="{111B3FE0-D1B9-4D90-A435-1FD00CACB2FC}">
      <dsp:nvSpPr>
        <dsp:cNvPr id="0" name=""/>
        <dsp:cNvSpPr/>
      </dsp:nvSpPr>
      <dsp:spPr>
        <a:xfrm>
          <a:off x="2405848" y="1438338"/>
          <a:ext cx="8784146" cy="26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20000"/>
            </a:spcAft>
            <a:buNone/>
          </a:pPr>
          <a:r>
            <a:rPr lang="en-IN" sz="1400" kern="1200" dirty="0">
              <a:latin typeface="Roboto" panose="02000000000000000000" pitchFamily="2" charset="0"/>
              <a:ea typeface="Roboto" panose="02000000000000000000" pitchFamily="2" charset="0"/>
              <a:cs typeface="+mn-cs"/>
            </a:rPr>
            <a:t>Negative net worth of business undertaking</a:t>
          </a:r>
          <a:endParaRPr lang="en-US" sz="1400" kern="1200" dirty="0">
            <a:latin typeface="Roboto" panose="02000000000000000000" pitchFamily="2" charset="0"/>
            <a:ea typeface="Roboto" panose="02000000000000000000" pitchFamily="2" charset="0"/>
            <a:cs typeface="+mn-cs"/>
          </a:endParaRPr>
        </a:p>
      </dsp:txBody>
      <dsp:txXfrm>
        <a:off x="2405848" y="1438338"/>
        <a:ext cx="8784146" cy="268562"/>
      </dsp:txXfrm>
    </dsp:sp>
    <dsp:sp modelId="{A885860E-953C-4E2F-B747-2C7AC247C5B3}">
      <dsp:nvSpPr>
        <dsp:cNvPr id="0" name=""/>
        <dsp:cNvSpPr/>
      </dsp:nvSpPr>
      <dsp:spPr>
        <a:xfrm>
          <a:off x="2237998" y="1706901"/>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330A890-7971-418A-B0C5-EFDF2EE2F4A0}">
      <dsp:nvSpPr>
        <dsp:cNvPr id="0" name=""/>
        <dsp:cNvSpPr/>
      </dsp:nvSpPr>
      <dsp:spPr>
        <a:xfrm>
          <a:off x="2405848" y="1720329"/>
          <a:ext cx="8784146" cy="26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20000"/>
            </a:spcAft>
            <a:buNone/>
          </a:pPr>
          <a:r>
            <a:rPr lang="en-US" sz="1400" kern="1200" dirty="0">
              <a:latin typeface="Roboto" panose="02000000000000000000" pitchFamily="2" charset="0"/>
              <a:ea typeface="Roboto" panose="02000000000000000000" pitchFamily="2" charset="0"/>
              <a:cs typeface="+mn-cs"/>
            </a:rPr>
            <a:t>Transfer of shares of foreign subsidiaries under automatic route whether allowed?</a:t>
          </a:r>
        </a:p>
      </dsp:txBody>
      <dsp:txXfrm>
        <a:off x="2405848" y="1720329"/>
        <a:ext cx="8784146" cy="268562"/>
      </dsp:txXfrm>
    </dsp:sp>
    <dsp:sp modelId="{83CCEF4B-C0AA-42EE-BD18-7DD563025730}">
      <dsp:nvSpPr>
        <dsp:cNvPr id="0" name=""/>
        <dsp:cNvSpPr/>
      </dsp:nvSpPr>
      <dsp:spPr>
        <a:xfrm>
          <a:off x="2237998" y="1988891"/>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D89ADFDB-5337-40C3-95AD-B1D01F9D5B4E}">
      <dsp:nvSpPr>
        <dsp:cNvPr id="0" name=""/>
        <dsp:cNvSpPr/>
      </dsp:nvSpPr>
      <dsp:spPr>
        <a:xfrm>
          <a:off x="2405848" y="2002319"/>
          <a:ext cx="8784146" cy="26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20000"/>
            </a:spcAft>
            <a:buNone/>
          </a:pPr>
          <a:r>
            <a:rPr lang="en-US" sz="1400" kern="1200" dirty="0">
              <a:latin typeface="Roboto" panose="02000000000000000000" pitchFamily="2" charset="0"/>
              <a:ea typeface="Roboto" panose="02000000000000000000" pitchFamily="2" charset="0"/>
              <a:cs typeface="+mn-cs"/>
            </a:rPr>
            <a:t>Valuation of non-cash transaction in case of slump exchange</a:t>
          </a:r>
        </a:p>
      </dsp:txBody>
      <dsp:txXfrm>
        <a:off x="2405848" y="2002319"/>
        <a:ext cx="8784146" cy="268562"/>
      </dsp:txXfrm>
    </dsp:sp>
    <dsp:sp modelId="{369E6439-5B85-48D2-90FD-E9A27EE80FE8}">
      <dsp:nvSpPr>
        <dsp:cNvPr id="0" name=""/>
        <dsp:cNvSpPr/>
      </dsp:nvSpPr>
      <dsp:spPr>
        <a:xfrm>
          <a:off x="2237998" y="2270881"/>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3D3BAC2-10FF-456D-8C9D-97C281B8CBFB}">
      <dsp:nvSpPr>
        <dsp:cNvPr id="0" name=""/>
        <dsp:cNvSpPr/>
      </dsp:nvSpPr>
      <dsp:spPr>
        <a:xfrm>
          <a:off x="2405848" y="2284310"/>
          <a:ext cx="8784146" cy="26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20000"/>
            </a:spcAft>
            <a:buNone/>
          </a:pPr>
          <a:r>
            <a:rPr lang="en-IN" sz="1400" kern="1200" dirty="0">
              <a:latin typeface="Roboto" panose="02000000000000000000" pitchFamily="2" charset="0"/>
              <a:ea typeface="Roboto" panose="02000000000000000000" pitchFamily="2" charset="0"/>
              <a:cs typeface="+mn-cs"/>
            </a:rPr>
            <a:t>Tax losses of transferor are not transferred</a:t>
          </a:r>
        </a:p>
      </dsp:txBody>
      <dsp:txXfrm>
        <a:off x="2405848" y="2284310"/>
        <a:ext cx="8784146" cy="268562"/>
      </dsp:txXfrm>
    </dsp:sp>
    <dsp:sp modelId="{595DE851-C9AE-41FB-915C-6F68EC157FEE}">
      <dsp:nvSpPr>
        <dsp:cNvPr id="0" name=""/>
        <dsp:cNvSpPr/>
      </dsp:nvSpPr>
      <dsp:spPr>
        <a:xfrm>
          <a:off x="2237998" y="2552872"/>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EB770B50-F0C7-49BF-9A42-89060341B1DE}">
      <dsp:nvSpPr>
        <dsp:cNvPr id="0" name=""/>
        <dsp:cNvSpPr/>
      </dsp:nvSpPr>
      <dsp:spPr>
        <a:xfrm>
          <a:off x="2405848" y="2566300"/>
          <a:ext cx="8784146" cy="26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20000"/>
            </a:spcAft>
            <a:buNone/>
          </a:pPr>
          <a:r>
            <a:rPr lang="en-IN" sz="1400" kern="1200" dirty="0">
              <a:latin typeface="Roboto" panose="02000000000000000000" pitchFamily="2" charset="0"/>
              <a:ea typeface="Roboto" panose="02000000000000000000" pitchFamily="2" charset="0"/>
              <a:cs typeface="+mn-cs"/>
            </a:rPr>
            <a:t>Treatment of </a:t>
          </a:r>
          <a:r>
            <a:rPr lang="en-IN" sz="1400" kern="1200">
              <a:latin typeface="Roboto" panose="02000000000000000000" pitchFamily="2" charset="0"/>
              <a:ea typeface="Roboto" panose="02000000000000000000" pitchFamily="2" charset="0"/>
              <a:cs typeface="+mn-cs"/>
            </a:rPr>
            <a:t>non-compete fees</a:t>
          </a:r>
          <a:endParaRPr lang="en-IN" sz="1400" kern="1200" dirty="0">
            <a:latin typeface="Roboto" panose="02000000000000000000" pitchFamily="2" charset="0"/>
            <a:ea typeface="Roboto" panose="02000000000000000000" pitchFamily="2" charset="0"/>
            <a:cs typeface="+mn-cs"/>
          </a:endParaRPr>
        </a:p>
      </dsp:txBody>
      <dsp:txXfrm>
        <a:off x="2405848" y="2566300"/>
        <a:ext cx="8784146" cy="268562"/>
      </dsp:txXfrm>
    </dsp:sp>
    <dsp:sp modelId="{D645E2BD-3CFE-45BD-8732-0E8D5FEB4995}">
      <dsp:nvSpPr>
        <dsp:cNvPr id="0" name=""/>
        <dsp:cNvSpPr/>
      </dsp:nvSpPr>
      <dsp:spPr>
        <a:xfrm>
          <a:off x="2237998" y="2834862"/>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A65332C7-F040-4506-8402-25E92260732C}">
      <dsp:nvSpPr>
        <dsp:cNvPr id="0" name=""/>
        <dsp:cNvSpPr/>
      </dsp:nvSpPr>
      <dsp:spPr>
        <a:xfrm>
          <a:off x="0" y="2849821"/>
          <a:ext cx="11189994"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3DE2BCA-42B3-4FEF-B49E-A4898F9317CD}">
      <dsp:nvSpPr>
        <dsp:cNvPr id="0" name=""/>
        <dsp:cNvSpPr/>
      </dsp:nvSpPr>
      <dsp:spPr>
        <a:xfrm>
          <a:off x="0" y="2849821"/>
          <a:ext cx="2237998" cy="1424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err="1">
              <a:latin typeface="Roboto" panose="02000000000000000000" pitchFamily="2" charset="0"/>
              <a:ea typeface="Roboto" panose="02000000000000000000" pitchFamily="2" charset="0"/>
              <a:cs typeface="Roboto" panose="02000000000000000000" pitchFamily="2" charset="0"/>
            </a:rPr>
            <a:t>Itemised</a:t>
          </a:r>
          <a:r>
            <a:rPr lang="en-US" sz="1400" kern="1200" dirty="0">
              <a:latin typeface="Roboto" panose="02000000000000000000" pitchFamily="2" charset="0"/>
              <a:ea typeface="Roboto" panose="02000000000000000000" pitchFamily="2" charset="0"/>
              <a:cs typeface="Roboto" panose="02000000000000000000" pitchFamily="2" charset="0"/>
            </a:rPr>
            <a:t> Sale </a:t>
          </a:r>
        </a:p>
      </dsp:txBody>
      <dsp:txXfrm>
        <a:off x="0" y="2849821"/>
        <a:ext cx="2237998" cy="1424910"/>
      </dsp:txXfrm>
    </dsp:sp>
    <dsp:sp modelId="{497AA7E1-E0F8-4EC5-B3B7-3E37E2562AD0}">
      <dsp:nvSpPr>
        <dsp:cNvPr id="0" name=""/>
        <dsp:cNvSpPr/>
      </dsp:nvSpPr>
      <dsp:spPr>
        <a:xfrm>
          <a:off x="2405848" y="2866571"/>
          <a:ext cx="8784146" cy="33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20000"/>
            </a:spcAft>
            <a:buNone/>
          </a:pPr>
          <a:r>
            <a:rPr lang="en-IN" sz="1400" kern="1200" dirty="0">
              <a:latin typeface="Roboto" panose="02000000000000000000" pitchFamily="2" charset="0"/>
              <a:ea typeface="Roboto" panose="02000000000000000000" pitchFamily="2" charset="0"/>
              <a:cs typeface="+mn-cs"/>
            </a:rPr>
            <a:t>Probable tax outflow in hands of the seller</a:t>
          </a:r>
          <a:endParaRPr lang="en-US" sz="1400" kern="1200" dirty="0">
            <a:latin typeface="Roboto" panose="02000000000000000000" pitchFamily="2" charset="0"/>
            <a:ea typeface="Roboto" panose="02000000000000000000" pitchFamily="2" charset="0"/>
            <a:cs typeface="+mn-cs"/>
          </a:endParaRPr>
        </a:p>
      </dsp:txBody>
      <dsp:txXfrm>
        <a:off x="2405848" y="2866571"/>
        <a:ext cx="8784146" cy="335007"/>
      </dsp:txXfrm>
    </dsp:sp>
    <dsp:sp modelId="{8559ABD7-AFA0-4AAC-AAC8-6FDB7DDB5306}">
      <dsp:nvSpPr>
        <dsp:cNvPr id="0" name=""/>
        <dsp:cNvSpPr/>
      </dsp:nvSpPr>
      <dsp:spPr>
        <a:xfrm>
          <a:off x="2237998" y="3201578"/>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8675F63-1ACF-454B-8B7E-7C841A152E66}">
      <dsp:nvSpPr>
        <dsp:cNvPr id="0" name=""/>
        <dsp:cNvSpPr/>
      </dsp:nvSpPr>
      <dsp:spPr>
        <a:xfrm>
          <a:off x="2405848" y="3218329"/>
          <a:ext cx="8784146" cy="33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20000"/>
            </a:spcAft>
            <a:buNone/>
          </a:pPr>
          <a:r>
            <a:rPr lang="en-IN" sz="1400" kern="1200" dirty="0">
              <a:latin typeface="Roboto" panose="02000000000000000000" pitchFamily="2" charset="0"/>
              <a:ea typeface="Roboto" panose="02000000000000000000" pitchFamily="2" charset="0"/>
              <a:cs typeface="+mn-cs"/>
            </a:rPr>
            <a:t>Tax losses of transferor are not transferred</a:t>
          </a:r>
        </a:p>
      </dsp:txBody>
      <dsp:txXfrm>
        <a:off x="2405848" y="3218329"/>
        <a:ext cx="8784146" cy="335007"/>
      </dsp:txXfrm>
    </dsp:sp>
    <dsp:sp modelId="{8B1F70C1-BD07-419F-AF46-2220B3DCD45F}">
      <dsp:nvSpPr>
        <dsp:cNvPr id="0" name=""/>
        <dsp:cNvSpPr/>
      </dsp:nvSpPr>
      <dsp:spPr>
        <a:xfrm>
          <a:off x="2237998" y="3553336"/>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A4C0B4E-BCC6-4A89-85C0-DE668E8D2607}">
      <dsp:nvSpPr>
        <dsp:cNvPr id="0" name=""/>
        <dsp:cNvSpPr/>
      </dsp:nvSpPr>
      <dsp:spPr>
        <a:xfrm>
          <a:off x="2405848" y="3570086"/>
          <a:ext cx="8784146" cy="33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20000"/>
            </a:spcAft>
            <a:buNone/>
          </a:pPr>
          <a:r>
            <a:rPr lang="en-US" sz="1400" kern="1200" dirty="0">
              <a:latin typeface="Roboto" panose="02000000000000000000" pitchFamily="2" charset="0"/>
              <a:ea typeface="Roboto" panose="02000000000000000000" pitchFamily="2" charset="0"/>
              <a:cs typeface="+mn-cs"/>
            </a:rPr>
            <a:t>MAT implications on profit as per the books of accounts</a:t>
          </a:r>
          <a:endParaRPr lang="en-IN" sz="1400" kern="1200" dirty="0">
            <a:latin typeface="Roboto" panose="02000000000000000000" pitchFamily="2" charset="0"/>
            <a:ea typeface="Roboto" panose="02000000000000000000" pitchFamily="2" charset="0"/>
            <a:cs typeface="+mn-cs"/>
          </a:endParaRPr>
        </a:p>
      </dsp:txBody>
      <dsp:txXfrm>
        <a:off x="2405848" y="3570086"/>
        <a:ext cx="8784146" cy="335007"/>
      </dsp:txXfrm>
    </dsp:sp>
    <dsp:sp modelId="{CB8873F5-D415-4249-943A-5E0EA33C277B}">
      <dsp:nvSpPr>
        <dsp:cNvPr id="0" name=""/>
        <dsp:cNvSpPr/>
      </dsp:nvSpPr>
      <dsp:spPr>
        <a:xfrm>
          <a:off x="2237998" y="3905093"/>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45F6332-807F-4095-A84F-F56BF8D54CCD}">
      <dsp:nvSpPr>
        <dsp:cNvPr id="0" name=""/>
        <dsp:cNvSpPr/>
      </dsp:nvSpPr>
      <dsp:spPr>
        <a:xfrm>
          <a:off x="2405848" y="3921844"/>
          <a:ext cx="8784146" cy="33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20000"/>
            </a:spcAft>
            <a:buNone/>
          </a:pPr>
          <a:r>
            <a:rPr lang="en-IN" sz="1400" kern="1200" dirty="0">
              <a:latin typeface="Roboto" panose="02000000000000000000" pitchFamily="2" charset="0"/>
              <a:ea typeface="Roboto" panose="02000000000000000000" pitchFamily="2" charset="0"/>
              <a:cs typeface="+mn-cs"/>
            </a:rPr>
            <a:t>Tax rates for depreciable assets</a:t>
          </a:r>
          <a:r>
            <a:rPr lang="en-IN" sz="1400" kern="1200" dirty="0">
              <a:latin typeface="Roboto" panose="02000000000000000000" pitchFamily="2" charset="0"/>
              <a:ea typeface="Roboto" panose="02000000000000000000" pitchFamily="2" charset="0"/>
              <a:cs typeface="+mn-cs"/>
              <a:sym typeface="Wingdings" panose="05000000000000000000" pitchFamily="2" charset="2"/>
            </a:rPr>
            <a:t> (Short term capital gain) </a:t>
          </a:r>
          <a:endParaRPr lang="en-IN" sz="1400" kern="1200" dirty="0">
            <a:latin typeface="Roboto" panose="02000000000000000000" pitchFamily="2" charset="0"/>
            <a:ea typeface="Roboto" panose="02000000000000000000" pitchFamily="2" charset="0"/>
            <a:cs typeface="+mn-cs"/>
          </a:endParaRPr>
        </a:p>
      </dsp:txBody>
      <dsp:txXfrm>
        <a:off x="2405848" y="3921844"/>
        <a:ext cx="8784146" cy="335007"/>
      </dsp:txXfrm>
    </dsp:sp>
    <dsp:sp modelId="{10BC705E-9F86-4B95-8BDB-2356E27B5D68}">
      <dsp:nvSpPr>
        <dsp:cNvPr id="0" name=""/>
        <dsp:cNvSpPr/>
      </dsp:nvSpPr>
      <dsp:spPr>
        <a:xfrm>
          <a:off x="2237998" y="4256851"/>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C78B694-4B59-4C49-99E5-52C9E4B897ED}">
      <dsp:nvSpPr>
        <dsp:cNvPr id="0" name=""/>
        <dsp:cNvSpPr/>
      </dsp:nvSpPr>
      <dsp:spPr>
        <a:xfrm>
          <a:off x="0" y="4274732"/>
          <a:ext cx="11189994"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0542DAA-889B-4E5D-9FA6-74ADF48672DB}">
      <dsp:nvSpPr>
        <dsp:cNvPr id="0" name=""/>
        <dsp:cNvSpPr/>
      </dsp:nvSpPr>
      <dsp:spPr>
        <a:xfrm>
          <a:off x="0" y="4274732"/>
          <a:ext cx="2237998" cy="1424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20000"/>
            </a:spcAft>
            <a:buNone/>
          </a:pPr>
          <a:r>
            <a:rPr lang="en-IN" sz="1400" kern="1200">
              <a:latin typeface="Roboto" panose="02000000000000000000" pitchFamily="2" charset="0"/>
              <a:ea typeface="Roboto" panose="02000000000000000000" pitchFamily="2" charset="0"/>
              <a:cs typeface="+mn-cs"/>
            </a:rPr>
            <a:t>Share Transfer </a:t>
          </a:r>
          <a:endParaRPr lang="en-IN" sz="1400" kern="1200" dirty="0">
            <a:latin typeface="Roboto" panose="02000000000000000000" pitchFamily="2" charset="0"/>
            <a:ea typeface="Roboto" panose="02000000000000000000" pitchFamily="2" charset="0"/>
            <a:cs typeface="+mn-cs"/>
          </a:endParaRPr>
        </a:p>
      </dsp:txBody>
      <dsp:txXfrm>
        <a:off x="0" y="4274732"/>
        <a:ext cx="2237998" cy="1424910"/>
      </dsp:txXfrm>
    </dsp:sp>
    <dsp:sp modelId="{561B71D2-53E8-497B-AD98-379B4C7DE1F4}">
      <dsp:nvSpPr>
        <dsp:cNvPr id="0" name=""/>
        <dsp:cNvSpPr/>
      </dsp:nvSpPr>
      <dsp:spPr>
        <a:xfrm>
          <a:off x="2405848" y="4296996"/>
          <a:ext cx="8784146" cy="44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20000"/>
            </a:spcAft>
            <a:buNone/>
          </a:pPr>
          <a:r>
            <a:rPr lang="en-IN" sz="1400" kern="1200" dirty="0">
              <a:latin typeface="Roboto" panose="02000000000000000000" pitchFamily="2" charset="0"/>
              <a:ea typeface="Roboto" panose="02000000000000000000" pitchFamily="2" charset="0"/>
            </a:rPr>
            <a:t>Deemed income under Section 56(2)(x) if transfer made below fair value (Net Worth).</a:t>
          </a:r>
          <a:endParaRPr lang="en-IN" sz="1400" kern="1200" dirty="0">
            <a:latin typeface="Roboto" panose="02000000000000000000" pitchFamily="2" charset="0"/>
            <a:ea typeface="Roboto" panose="02000000000000000000" pitchFamily="2" charset="0"/>
            <a:cs typeface="+mn-cs"/>
          </a:endParaRPr>
        </a:p>
      </dsp:txBody>
      <dsp:txXfrm>
        <a:off x="2405848" y="4296996"/>
        <a:ext cx="8784146" cy="445284"/>
      </dsp:txXfrm>
    </dsp:sp>
    <dsp:sp modelId="{9764ED20-DFE7-4FF1-B086-289CDBAF7E96}">
      <dsp:nvSpPr>
        <dsp:cNvPr id="0" name=""/>
        <dsp:cNvSpPr/>
      </dsp:nvSpPr>
      <dsp:spPr>
        <a:xfrm>
          <a:off x="2237998" y="4703644"/>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F9BEBBA8-31D9-405B-99FD-54EB9F7E21FB}">
      <dsp:nvSpPr>
        <dsp:cNvPr id="0" name=""/>
        <dsp:cNvSpPr/>
      </dsp:nvSpPr>
      <dsp:spPr>
        <a:xfrm>
          <a:off x="2405848" y="4764545"/>
          <a:ext cx="8784146" cy="44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20000"/>
            </a:spcAft>
            <a:buNone/>
          </a:pPr>
          <a:r>
            <a:rPr lang="en-IN" sz="1400" kern="1200" dirty="0">
              <a:latin typeface="Roboto" panose="02000000000000000000" pitchFamily="2" charset="0"/>
              <a:ea typeface="Roboto" panose="02000000000000000000" pitchFamily="2" charset="0"/>
            </a:rPr>
            <a:t>Transfer pursuant to Offer for Sale </a:t>
          </a:r>
          <a:r>
            <a:rPr lang="en-IN" sz="1400" kern="1200" dirty="0">
              <a:latin typeface="Roboto" panose="02000000000000000000" pitchFamily="2" charset="0"/>
              <a:ea typeface="Roboto" panose="02000000000000000000" pitchFamily="2" charset="0"/>
              <a:sym typeface="Wingdings" panose="05000000000000000000" pitchFamily="2" charset="2"/>
            </a:rPr>
            <a:t> Determination of cost of acquisition under Section 55(2)(ac)</a:t>
          </a:r>
          <a:endParaRPr lang="en-IN" sz="1400" kern="1200" dirty="0">
            <a:latin typeface="Roboto" panose="02000000000000000000" pitchFamily="2" charset="0"/>
            <a:ea typeface="Roboto" panose="02000000000000000000" pitchFamily="2" charset="0"/>
            <a:cs typeface="+mn-cs"/>
          </a:endParaRPr>
        </a:p>
      </dsp:txBody>
      <dsp:txXfrm>
        <a:off x="2405848" y="4764545"/>
        <a:ext cx="8784146" cy="445284"/>
      </dsp:txXfrm>
    </dsp:sp>
    <dsp:sp modelId="{76666432-83FC-4598-8037-4987AC2CA9F0}">
      <dsp:nvSpPr>
        <dsp:cNvPr id="0" name=""/>
        <dsp:cNvSpPr/>
      </dsp:nvSpPr>
      <dsp:spPr>
        <a:xfrm>
          <a:off x="2237998" y="5209829"/>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D0E7FF49-2FBD-478F-A037-AB410BC12706}">
      <dsp:nvSpPr>
        <dsp:cNvPr id="0" name=""/>
        <dsp:cNvSpPr/>
      </dsp:nvSpPr>
      <dsp:spPr>
        <a:xfrm>
          <a:off x="2405848" y="5232094"/>
          <a:ext cx="8784146" cy="44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20000"/>
            </a:spcAft>
            <a:buNone/>
          </a:pPr>
          <a:r>
            <a:rPr lang="en-US" sz="1400" b="0" i="0" kern="1200" dirty="0">
              <a:latin typeface="Roboto" panose="02000000000000000000" pitchFamily="2" charset="0"/>
              <a:ea typeface="Roboto" panose="02000000000000000000" pitchFamily="2" charset="0"/>
            </a:rPr>
            <a:t>Step-up in the cost of the underlying business is  NOT possible in share purchase.</a:t>
          </a:r>
          <a:endParaRPr lang="en-IN" sz="1400" kern="1200" dirty="0">
            <a:latin typeface="Roboto" panose="02000000000000000000" pitchFamily="2" charset="0"/>
            <a:ea typeface="Roboto" panose="02000000000000000000" pitchFamily="2" charset="0"/>
            <a:cs typeface="+mn-cs"/>
          </a:endParaRPr>
        </a:p>
      </dsp:txBody>
      <dsp:txXfrm>
        <a:off x="2405848" y="5232094"/>
        <a:ext cx="8784146" cy="445284"/>
      </dsp:txXfrm>
    </dsp:sp>
    <dsp:sp modelId="{1C6F1368-92DB-4C4B-A23F-21663811A7A8}">
      <dsp:nvSpPr>
        <dsp:cNvPr id="0" name=""/>
        <dsp:cNvSpPr/>
      </dsp:nvSpPr>
      <dsp:spPr>
        <a:xfrm>
          <a:off x="2237998" y="5677378"/>
          <a:ext cx="8951995" cy="0"/>
        </a:xfrm>
        <a:prstGeom prst="line">
          <a:avLst/>
        </a:pr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49617-7898-4A79-9499-934762C02570}">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B096F1-6831-43B9-98E4-B4CE9A85F78B}">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endParaRPr lang="en-IN" sz="4400" kern="1200" dirty="0">
            <a:solidFill>
              <a:srgbClr val="E31E24"/>
            </a:solidFill>
          </a:endParaRPr>
        </a:p>
      </dsp:txBody>
      <dsp:txXfrm>
        <a:off x="3698614" y="941764"/>
        <a:ext cx="1449298" cy="724475"/>
      </dsp:txXfrm>
    </dsp:sp>
    <dsp:sp modelId="{7CAF6B3F-60C4-445D-A51B-F63F6137D1B3}">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F0F592-BB7B-43E5-B5BD-43EAAE3AD73E}">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endParaRPr lang="en-IN" sz="4400" kern="1200" dirty="0">
            <a:solidFill>
              <a:srgbClr val="E31E24"/>
            </a:solidFill>
          </a:endParaRPr>
        </a:p>
      </dsp:txBody>
      <dsp:txXfrm>
        <a:off x="2977148" y="2449237"/>
        <a:ext cx="1449298" cy="724475"/>
      </dsp:txXfrm>
    </dsp:sp>
    <dsp:sp modelId="{AD3EFC0D-0481-4D43-9511-E45722CCEF69}">
      <dsp:nvSpPr>
        <dsp:cNvPr id="0" name=""/>
        <dsp:cNvSpPr/>
      </dsp:nvSpPr>
      <dsp:spPr>
        <a:xfrm>
          <a:off x="3307759" y="3176964"/>
          <a:ext cx="2240804" cy="2241702"/>
        </a:xfrm>
        <a:prstGeom prst="blockArc">
          <a:avLst>
            <a:gd name="adj1" fmla="val 13500000"/>
            <a:gd name="adj2" fmla="val 10800000"/>
            <a:gd name="adj3" fmla="val 1274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74F71-BD07-4C1E-B232-0AB3D9D5F893}">
      <dsp:nvSpPr>
        <dsp:cNvPr id="0" name=""/>
        <dsp:cNvSpPr/>
      </dsp:nvSpPr>
      <dsp:spPr>
        <a:xfrm>
          <a:off x="3702042" y="3958878"/>
          <a:ext cx="1449298" cy="724475"/>
        </a:xfrm>
        <a:prstGeom prst="rect">
          <a:avLst/>
        </a:prstGeom>
        <a:solidFill>
          <a:srgbClr val="E31E24"/>
        </a:solid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E31E24"/>
              </a:solidFill>
            </a:rPr>
            <a:t>A</a:t>
          </a:r>
          <a:endParaRPr lang="en-IN" sz="4800" kern="1200" dirty="0">
            <a:solidFill>
              <a:srgbClr val="E31E24"/>
            </a:solidFill>
          </a:endParaRPr>
        </a:p>
      </dsp:txBody>
      <dsp:txXfrm>
        <a:off x="3702042" y="3958878"/>
        <a:ext cx="1449298" cy="7244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7C902-3FA0-4098-B9FC-33BA477F86C0}">
      <dsp:nvSpPr>
        <dsp:cNvPr id="0" name=""/>
        <dsp:cNvSpPr/>
      </dsp:nvSpPr>
      <dsp:spPr>
        <a:xfrm>
          <a:off x="-6333905" y="-968868"/>
          <a:ext cx="7539299" cy="7539299"/>
        </a:xfrm>
        <a:prstGeom prst="blockArc">
          <a:avLst>
            <a:gd name="adj1" fmla="val 18900000"/>
            <a:gd name="adj2" fmla="val 2700000"/>
            <a:gd name="adj3" fmla="val 286"/>
          </a:avLst>
        </a:pr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E6712CD3-2AC4-42B6-BF68-E482B43EEC11}">
      <dsp:nvSpPr>
        <dsp:cNvPr id="0" name=""/>
        <dsp:cNvSpPr/>
      </dsp:nvSpPr>
      <dsp:spPr>
        <a:xfrm>
          <a:off x="526618" y="224039"/>
          <a:ext cx="10346046" cy="952311"/>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5958" tIns="35560" rIns="35560" bIns="35560" numCol="1" spcCol="1270" anchor="ctr" anchorCtr="0">
          <a:noAutofit/>
        </a:bodyPr>
        <a:lstStyle/>
        <a:p>
          <a:pPr marL="0" lvl="0" indent="0" algn="just" defTabSz="622300">
            <a:lnSpc>
              <a:spcPct val="90000"/>
            </a:lnSpc>
            <a:spcBef>
              <a:spcPct val="0"/>
            </a:spcBef>
            <a:spcAft>
              <a:spcPct val="35000"/>
            </a:spcAft>
            <a:buNone/>
          </a:pPr>
          <a:r>
            <a:rPr lang="en-US" sz="1400" b="0" i="0" kern="1200" dirty="0">
              <a:latin typeface="Roboto" panose="02000000000000000000" pitchFamily="2" charset="0"/>
              <a:ea typeface="Roboto" panose="02000000000000000000" pitchFamily="2" charset="0"/>
              <a:cs typeface="Roboto" panose="02000000000000000000" pitchFamily="2" charset="0"/>
            </a:rPr>
            <a:t>Taxability in the hands of Public Shareholders on cancellation of shares held in Sub Co and corresponding issue of shares by Hold Co </a:t>
          </a:r>
          <a:r>
            <a:rPr lang="en-US" sz="1400" b="1" i="0" kern="1200" dirty="0">
              <a:latin typeface="Roboto" panose="02000000000000000000" pitchFamily="2" charset="0"/>
              <a:ea typeface="Roboto" panose="02000000000000000000" pitchFamily="2" charset="0"/>
              <a:cs typeface="Roboto" panose="02000000000000000000" pitchFamily="2" charset="0"/>
            </a:rPr>
            <a:t>- </a:t>
          </a:r>
          <a:r>
            <a:rPr lang="en-US" sz="1400" b="0" i="0" u="sng" kern="1200" dirty="0">
              <a:latin typeface="Roboto" panose="02000000000000000000" pitchFamily="2" charset="0"/>
              <a:ea typeface="Roboto" panose="02000000000000000000" pitchFamily="2" charset="0"/>
              <a:cs typeface="Roboto" panose="02000000000000000000" pitchFamily="2" charset="0"/>
            </a:rPr>
            <a:t>No specific exemption provided under Section 47 of the Income Tax Act, 1961 </a:t>
          </a:r>
          <a:endParaRPr lang="en-IN" sz="1400" b="0" i="0" u="sng" kern="1200" dirty="0">
            <a:latin typeface="Roboto" panose="02000000000000000000" pitchFamily="2" charset="0"/>
            <a:ea typeface="Roboto" panose="02000000000000000000" pitchFamily="2" charset="0"/>
            <a:cs typeface="Roboto" panose="02000000000000000000" pitchFamily="2" charset="0"/>
          </a:endParaRPr>
        </a:p>
      </dsp:txBody>
      <dsp:txXfrm>
        <a:off x="526618" y="224039"/>
        <a:ext cx="10346046" cy="952311"/>
      </dsp:txXfrm>
    </dsp:sp>
    <dsp:sp modelId="{91E7E8AB-F50E-4470-95C7-7332F7E9989F}">
      <dsp:nvSpPr>
        <dsp:cNvPr id="0" name=""/>
        <dsp:cNvSpPr/>
      </dsp:nvSpPr>
      <dsp:spPr>
        <a:xfrm>
          <a:off x="88856" y="262433"/>
          <a:ext cx="875524" cy="875524"/>
        </a:xfrm>
        <a:prstGeom prst="ellipse">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FC8CC6E-44C4-4061-A9F9-E00AB0AB2A37}">
      <dsp:nvSpPr>
        <dsp:cNvPr id="0" name=""/>
        <dsp:cNvSpPr/>
      </dsp:nvSpPr>
      <dsp:spPr>
        <a:xfrm>
          <a:off x="1028518" y="1400278"/>
          <a:ext cx="9844147" cy="700419"/>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5958" tIns="35560" rIns="35560" bIns="35560" numCol="1" spcCol="1270" anchor="ctr" anchorCtr="0">
          <a:noAutofit/>
        </a:bodyPr>
        <a:lstStyle/>
        <a:p>
          <a:pPr marL="0" lvl="0" indent="0" algn="just" defTabSz="622300">
            <a:lnSpc>
              <a:spcPct val="90000"/>
            </a:lnSpc>
            <a:spcBef>
              <a:spcPct val="0"/>
            </a:spcBef>
            <a:spcAft>
              <a:spcPct val="35000"/>
            </a:spcAft>
            <a:buNone/>
          </a:pPr>
          <a:r>
            <a:rPr lang="en-US" sz="1400" i="0" u="none" kern="1200" dirty="0">
              <a:latin typeface="Roboto" panose="02000000000000000000" pitchFamily="2" charset="0"/>
              <a:ea typeface="Roboto" panose="02000000000000000000" pitchFamily="2" charset="0"/>
              <a:cs typeface="Roboto" panose="02000000000000000000" pitchFamily="2" charset="0"/>
            </a:rPr>
            <a:t>Deemed dividend implications in the hands of Sub Co on cancellation of shares – </a:t>
          </a:r>
          <a:r>
            <a:rPr lang="en-US" sz="1400" b="0" i="0" u="sng" kern="1200" dirty="0">
              <a:latin typeface="Roboto" panose="02000000000000000000" pitchFamily="2" charset="0"/>
              <a:ea typeface="Roboto" panose="02000000000000000000" pitchFamily="2" charset="0"/>
              <a:cs typeface="Roboto" panose="02000000000000000000" pitchFamily="2" charset="0"/>
            </a:rPr>
            <a:t>Approx </a:t>
          </a:r>
          <a:r>
            <a:rPr lang="en-US" sz="1400" b="0" i="0" u="sng" kern="1200">
              <a:latin typeface="Roboto" panose="02000000000000000000" pitchFamily="2" charset="0"/>
              <a:ea typeface="Roboto" panose="02000000000000000000" pitchFamily="2" charset="0"/>
              <a:cs typeface="Roboto" panose="02000000000000000000" pitchFamily="2" charset="0"/>
            </a:rPr>
            <a:t>INR 2,200 </a:t>
          </a:r>
          <a:r>
            <a:rPr lang="en-US" sz="1400" b="0" i="0" u="sng" kern="1200" dirty="0" err="1">
              <a:latin typeface="Roboto" panose="02000000000000000000" pitchFamily="2" charset="0"/>
              <a:ea typeface="Roboto" panose="02000000000000000000" pitchFamily="2" charset="0"/>
              <a:cs typeface="Roboto" panose="02000000000000000000" pitchFamily="2" charset="0"/>
            </a:rPr>
            <a:t>Crs</a:t>
          </a:r>
          <a:r>
            <a:rPr lang="en-US" sz="1400" b="0" i="0" u="sng" kern="1200" dirty="0">
              <a:latin typeface="Roboto" panose="02000000000000000000" pitchFamily="2" charset="0"/>
              <a:ea typeface="Roboto" panose="02000000000000000000" pitchFamily="2" charset="0"/>
              <a:cs typeface="Roboto" panose="02000000000000000000" pitchFamily="2" charset="0"/>
            </a:rPr>
            <a:t> accumulated profits (as per audited FS on 31</a:t>
          </a:r>
          <a:r>
            <a:rPr lang="en-US" sz="1400" b="0" i="0" u="sng" kern="1200" baseline="30000" dirty="0">
              <a:latin typeface="Roboto" panose="02000000000000000000" pitchFamily="2" charset="0"/>
              <a:ea typeface="Roboto" panose="02000000000000000000" pitchFamily="2" charset="0"/>
              <a:cs typeface="Roboto" panose="02000000000000000000" pitchFamily="2" charset="0"/>
            </a:rPr>
            <a:t>st</a:t>
          </a:r>
          <a:r>
            <a:rPr lang="en-US" sz="1400" b="0" i="0" u="sng" kern="1200" dirty="0">
              <a:latin typeface="Roboto" panose="02000000000000000000" pitchFamily="2" charset="0"/>
              <a:ea typeface="Roboto" panose="02000000000000000000" pitchFamily="2" charset="0"/>
              <a:cs typeface="Roboto" panose="02000000000000000000" pitchFamily="2" charset="0"/>
            </a:rPr>
            <a:t> March 2022)</a:t>
          </a:r>
          <a:r>
            <a:rPr lang="en-US" sz="1400" i="0" u="none" kern="1200" dirty="0">
              <a:latin typeface="Roboto" panose="02000000000000000000" pitchFamily="2" charset="0"/>
              <a:ea typeface="Roboto" panose="02000000000000000000" pitchFamily="2" charset="0"/>
              <a:cs typeface="Roboto" panose="02000000000000000000" pitchFamily="2" charset="0"/>
            </a:rPr>
            <a:t> </a:t>
          </a:r>
          <a:endParaRPr lang="en-IN" sz="1400" i="0" u="none" kern="1200" dirty="0">
            <a:latin typeface="Roboto" panose="02000000000000000000" pitchFamily="2" charset="0"/>
            <a:ea typeface="Roboto" panose="02000000000000000000" pitchFamily="2" charset="0"/>
            <a:cs typeface="Roboto" panose="02000000000000000000" pitchFamily="2" charset="0"/>
          </a:endParaRPr>
        </a:p>
      </dsp:txBody>
      <dsp:txXfrm>
        <a:off x="1028518" y="1400278"/>
        <a:ext cx="9844147" cy="700419"/>
      </dsp:txXfrm>
    </dsp:sp>
    <dsp:sp modelId="{20D19072-830E-4887-8C99-A0E8ADEC89D4}">
      <dsp:nvSpPr>
        <dsp:cNvPr id="0" name=""/>
        <dsp:cNvSpPr/>
      </dsp:nvSpPr>
      <dsp:spPr>
        <a:xfrm>
          <a:off x="590756" y="1312726"/>
          <a:ext cx="875524" cy="875524"/>
        </a:xfrm>
        <a:prstGeom prst="ellipse">
          <a:avLst/>
        </a:prstGeom>
        <a:solidFill>
          <a:prstClr val="white">
            <a:hueOff val="0"/>
            <a:satOff val="0"/>
            <a:lumOff val="0"/>
            <a:alphaOff val="0"/>
          </a:prstClr>
        </a:solidFill>
        <a:ln w="25400" cap="flat" cmpd="sng" algn="ctr">
          <a:solidFill>
            <a:prstClr val="white">
              <a:lumMod val="50000"/>
            </a:prstClr>
          </a:solidFill>
          <a:prstDash val="solid"/>
          <a:miter lim="800000"/>
        </a:ln>
        <a:effectLst/>
      </dsp:spPr>
      <dsp:style>
        <a:lnRef idx="2">
          <a:scrgbClr r="0" g="0" b="0"/>
        </a:lnRef>
        <a:fillRef idx="1">
          <a:scrgbClr r="0" g="0" b="0"/>
        </a:fillRef>
        <a:effectRef idx="0">
          <a:scrgbClr r="0" g="0" b="0"/>
        </a:effectRef>
        <a:fontRef idx="minor"/>
      </dsp:style>
    </dsp:sp>
    <dsp:sp modelId="{D3C4815F-4002-4ED9-A11B-E9BE6CF1B478}">
      <dsp:nvSpPr>
        <dsp:cNvPr id="0" name=""/>
        <dsp:cNvSpPr/>
      </dsp:nvSpPr>
      <dsp:spPr>
        <a:xfrm>
          <a:off x="1182561" y="2450571"/>
          <a:ext cx="9690104" cy="700419"/>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5958" tIns="35560" rIns="35560" bIns="35560" numCol="1" spcCol="1270" anchor="ctr" anchorCtr="0">
          <a:noAutofit/>
        </a:bodyPr>
        <a:lstStyle/>
        <a:p>
          <a:pPr marL="0" lvl="0" indent="0" algn="just" defTabSz="622300">
            <a:lnSpc>
              <a:spcPct val="90000"/>
            </a:lnSpc>
            <a:spcBef>
              <a:spcPct val="0"/>
            </a:spcBef>
            <a:spcAft>
              <a:spcPct val="35000"/>
            </a:spcAft>
            <a:buNone/>
          </a:pPr>
          <a:r>
            <a:rPr lang="en-US" sz="1400" i="0" kern="1200" dirty="0">
              <a:latin typeface="Roboto" panose="02000000000000000000" pitchFamily="2" charset="0"/>
              <a:ea typeface="Roboto" panose="02000000000000000000" pitchFamily="2" charset="0"/>
              <a:cs typeface="Roboto" panose="02000000000000000000" pitchFamily="2" charset="0"/>
            </a:rPr>
            <a:t>No grandfathering of period of holding of shares held in Sub Co. – </a:t>
          </a:r>
          <a:r>
            <a:rPr lang="en-US" sz="1400" i="0" u="sng" kern="1200" dirty="0">
              <a:latin typeface="Roboto" panose="02000000000000000000" pitchFamily="2" charset="0"/>
              <a:ea typeface="Roboto" panose="02000000000000000000" pitchFamily="2" charset="0"/>
              <a:cs typeface="Roboto" panose="02000000000000000000" pitchFamily="2" charset="0"/>
            </a:rPr>
            <a:t>restart of period of holding from the date of allotment of shares by Hold Co</a:t>
          </a:r>
          <a:endParaRPr lang="en-IN" sz="1400" i="0" kern="1200" dirty="0">
            <a:latin typeface="Roboto" panose="02000000000000000000" pitchFamily="2" charset="0"/>
            <a:ea typeface="Roboto" panose="02000000000000000000" pitchFamily="2" charset="0"/>
            <a:cs typeface="Roboto" panose="02000000000000000000" pitchFamily="2" charset="0"/>
          </a:endParaRPr>
        </a:p>
      </dsp:txBody>
      <dsp:txXfrm>
        <a:off x="1182561" y="2450571"/>
        <a:ext cx="9690104" cy="700419"/>
      </dsp:txXfrm>
    </dsp:sp>
    <dsp:sp modelId="{DD5BC4BA-E8E5-4A2C-AD71-D66B9D972C1C}">
      <dsp:nvSpPr>
        <dsp:cNvPr id="0" name=""/>
        <dsp:cNvSpPr/>
      </dsp:nvSpPr>
      <dsp:spPr>
        <a:xfrm>
          <a:off x="744799" y="2363018"/>
          <a:ext cx="875524" cy="875524"/>
        </a:xfrm>
        <a:prstGeom prst="ellipse">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CB428A28-FEB6-48F7-ADF7-23AAA0FFCAFB}">
      <dsp:nvSpPr>
        <dsp:cNvPr id="0" name=""/>
        <dsp:cNvSpPr/>
      </dsp:nvSpPr>
      <dsp:spPr>
        <a:xfrm>
          <a:off x="1028518" y="3500864"/>
          <a:ext cx="9844147" cy="700419"/>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5958" tIns="35560" rIns="35560" bIns="35560" numCol="1" spcCol="1270" anchor="ctr" anchorCtr="0">
          <a:noAutofit/>
        </a:bodyPr>
        <a:lstStyle/>
        <a:p>
          <a:pPr marL="0" lvl="0" indent="0" algn="just" defTabSz="622300">
            <a:lnSpc>
              <a:spcPct val="90000"/>
            </a:lnSpc>
            <a:spcBef>
              <a:spcPct val="0"/>
            </a:spcBef>
            <a:spcAft>
              <a:spcPct val="35000"/>
            </a:spcAft>
            <a:buNone/>
          </a:pPr>
          <a:r>
            <a:rPr lang="en-US" sz="1400" i="0" kern="1200" dirty="0">
              <a:latin typeface="Roboto" panose="02000000000000000000" pitchFamily="2" charset="0"/>
              <a:ea typeface="Roboto" panose="02000000000000000000" pitchFamily="2" charset="0"/>
              <a:cs typeface="Roboto" panose="02000000000000000000" pitchFamily="2" charset="0"/>
            </a:rPr>
            <a:t>Considering the words used are ‘Cancelled’ and not ‘Sale/transfer’, Hold Co shall not receive any shares in the Sub Co pursuant to the Scheme – </a:t>
          </a:r>
          <a:r>
            <a:rPr lang="en-US" sz="1400" i="0" u="sng" kern="1200" dirty="0">
              <a:latin typeface="Roboto" panose="02000000000000000000" pitchFamily="2" charset="0"/>
              <a:ea typeface="Roboto" panose="02000000000000000000" pitchFamily="2" charset="0"/>
              <a:cs typeface="Roboto" panose="02000000000000000000" pitchFamily="2" charset="0"/>
            </a:rPr>
            <a:t>No step up of cost for Hold Co equivalent to the FMV of the shares issued</a:t>
          </a:r>
          <a:endParaRPr lang="en-IN" sz="1400" i="0" u="sng" kern="1200" dirty="0">
            <a:latin typeface="Roboto" panose="02000000000000000000" pitchFamily="2" charset="0"/>
            <a:ea typeface="Roboto" panose="02000000000000000000" pitchFamily="2" charset="0"/>
            <a:cs typeface="Roboto" panose="02000000000000000000" pitchFamily="2" charset="0"/>
          </a:endParaRPr>
        </a:p>
      </dsp:txBody>
      <dsp:txXfrm>
        <a:off x="1028518" y="3500864"/>
        <a:ext cx="9844147" cy="700419"/>
      </dsp:txXfrm>
    </dsp:sp>
    <dsp:sp modelId="{50F3852D-C992-4731-9389-95C8C3555EFA}">
      <dsp:nvSpPr>
        <dsp:cNvPr id="0" name=""/>
        <dsp:cNvSpPr/>
      </dsp:nvSpPr>
      <dsp:spPr>
        <a:xfrm>
          <a:off x="590756" y="3413311"/>
          <a:ext cx="875524" cy="875524"/>
        </a:xfrm>
        <a:prstGeom prst="ellipse">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33CC69B3-BFA0-41D0-A471-543039701C2E}">
      <dsp:nvSpPr>
        <dsp:cNvPr id="0" name=""/>
        <dsp:cNvSpPr/>
      </dsp:nvSpPr>
      <dsp:spPr>
        <a:xfrm>
          <a:off x="526618" y="4551157"/>
          <a:ext cx="10346046" cy="700419"/>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5958" tIns="35560" rIns="35560" bIns="35560" numCol="1" spcCol="1270" anchor="ctr" anchorCtr="0">
          <a:noAutofit/>
        </a:bodyPr>
        <a:lstStyle/>
        <a:p>
          <a:pPr marL="0" lvl="0" indent="0" algn="just" defTabSz="622300">
            <a:lnSpc>
              <a:spcPct val="90000"/>
            </a:lnSpc>
            <a:spcBef>
              <a:spcPct val="0"/>
            </a:spcBef>
            <a:spcAft>
              <a:spcPct val="35000"/>
            </a:spcAft>
            <a:buNone/>
          </a:pPr>
          <a:r>
            <a:rPr lang="en-US" sz="1400" i="0" kern="1200" dirty="0">
              <a:latin typeface="Roboto" panose="02000000000000000000" pitchFamily="2" charset="0"/>
              <a:ea typeface="Roboto" panose="02000000000000000000" pitchFamily="2" charset="0"/>
              <a:cs typeface="Roboto" panose="02000000000000000000" pitchFamily="2" charset="0"/>
            </a:rPr>
            <a:t>Post the delisting, ICICI Bank will not be permitted to undertake any further restructuring for a period of 3 years. The term </a:t>
          </a:r>
          <a:r>
            <a:rPr lang="en-US" sz="1400" i="0" u="none" kern="1200" dirty="0">
              <a:latin typeface="Roboto" panose="02000000000000000000" pitchFamily="2" charset="0"/>
              <a:ea typeface="Roboto" panose="02000000000000000000" pitchFamily="2" charset="0"/>
              <a:cs typeface="Roboto" panose="02000000000000000000" pitchFamily="2" charset="0"/>
            </a:rPr>
            <a:t>‘restructuring’ has not been defined – </a:t>
          </a:r>
          <a:r>
            <a:rPr lang="en-US" sz="1400" i="0" u="sng" kern="1200" dirty="0">
              <a:latin typeface="Roboto" panose="02000000000000000000" pitchFamily="2" charset="0"/>
              <a:ea typeface="Roboto" panose="02000000000000000000" pitchFamily="2" charset="0"/>
              <a:cs typeface="Roboto" panose="02000000000000000000" pitchFamily="2" charset="0"/>
            </a:rPr>
            <a:t>Whether the same include both internal as well as external restructuring? </a:t>
          </a:r>
          <a:endParaRPr lang="en-IN" sz="1400" i="0" u="sng" kern="1200" dirty="0">
            <a:latin typeface="Roboto" panose="02000000000000000000" pitchFamily="2" charset="0"/>
            <a:ea typeface="Roboto" panose="02000000000000000000" pitchFamily="2" charset="0"/>
            <a:cs typeface="Roboto" panose="02000000000000000000" pitchFamily="2" charset="0"/>
          </a:endParaRPr>
        </a:p>
      </dsp:txBody>
      <dsp:txXfrm>
        <a:off x="526618" y="4551157"/>
        <a:ext cx="10346046" cy="700419"/>
      </dsp:txXfrm>
    </dsp:sp>
    <dsp:sp modelId="{E4696A3B-768E-4522-A178-E5275A174172}">
      <dsp:nvSpPr>
        <dsp:cNvPr id="0" name=""/>
        <dsp:cNvSpPr/>
      </dsp:nvSpPr>
      <dsp:spPr>
        <a:xfrm>
          <a:off x="88856" y="4463604"/>
          <a:ext cx="875524" cy="875524"/>
        </a:xfrm>
        <a:prstGeom prst="ellipse">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49617-7898-4A79-9499-934762C02570}">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096F1-6831-43B9-98E4-B4CE9A85F78B}">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3698614" y="941764"/>
        <a:ext cx="1449298" cy="724475"/>
      </dsp:txXfrm>
    </dsp:sp>
    <dsp:sp modelId="{7CAF6B3F-60C4-445D-A51B-F63F6137D1B3}">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0F592-BB7B-43E5-B5BD-43EAAE3AD73E}">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2977148" y="2449237"/>
        <a:ext cx="1449298" cy="724475"/>
      </dsp:txXfrm>
    </dsp:sp>
    <dsp:sp modelId="{AD3EFC0D-0481-4D43-9511-E45722CCEF69}">
      <dsp:nvSpPr>
        <dsp:cNvPr id="0" name=""/>
        <dsp:cNvSpPr/>
      </dsp:nvSpPr>
      <dsp:spPr>
        <a:xfrm>
          <a:off x="3307759" y="3176964"/>
          <a:ext cx="2240804" cy="2241702"/>
        </a:xfrm>
        <a:prstGeom prst="blockArc">
          <a:avLst>
            <a:gd name="adj1" fmla="val 13500000"/>
            <a:gd name="adj2" fmla="val 10800000"/>
            <a:gd name="adj3" fmla="val 1274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74F71-BD07-4C1E-B232-0AB3D9D5F893}">
      <dsp:nvSpPr>
        <dsp:cNvPr id="0" name=""/>
        <dsp:cNvSpPr/>
      </dsp:nvSpPr>
      <dsp:spPr>
        <a:xfrm>
          <a:off x="3702042" y="3958878"/>
          <a:ext cx="1449298" cy="724475"/>
        </a:xfrm>
        <a:prstGeom prst="rect">
          <a:avLst/>
        </a:prstGeom>
        <a:solidFill>
          <a:srgbClr val="E31E24"/>
        </a:solid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rgbClr val="E31E24"/>
              </a:solidFill>
            </a:rPr>
            <a:t>A</a:t>
          </a:r>
          <a:endParaRPr lang="en-IN" sz="4700" kern="1200" dirty="0">
            <a:solidFill>
              <a:srgbClr val="E31E24"/>
            </a:solidFill>
          </a:endParaRPr>
        </a:p>
      </dsp:txBody>
      <dsp:txXfrm>
        <a:off x="3702042" y="3958878"/>
        <a:ext cx="1449298" cy="7244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7C902-3FA0-4098-B9FC-33BA477F86C0}">
      <dsp:nvSpPr>
        <dsp:cNvPr id="0" name=""/>
        <dsp:cNvSpPr/>
      </dsp:nvSpPr>
      <dsp:spPr>
        <a:xfrm>
          <a:off x="-6331736" y="-968868"/>
          <a:ext cx="7539299" cy="7539299"/>
        </a:xfrm>
        <a:prstGeom prst="blockArc">
          <a:avLst>
            <a:gd name="adj1" fmla="val 18900000"/>
            <a:gd name="adj2" fmla="val 2700000"/>
            <a:gd name="adj3" fmla="val 286"/>
          </a:avLst>
        </a:pr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E6712CD3-2AC4-42B6-BF68-E482B43EEC11}">
      <dsp:nvSpPr>
        <dsp:cNvPr id="0" name=""/>
        <dsp:cNvSpPr/>
      </dsp:nvSpPr>
      <dsp:spPr>
        <a:xfrm>
          <a:off x="777496" y="358707"/>
          <a:ext cx="10097337" cy="152321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248" tIns="35560" rIns="35560" bIns="35560" numCol="1" spcCol="1270" anchor="ctr" anchorCtr="0">
          <a:noAutofit/>
        </a:bodyPr>
        <a:lstStyle/>
        <a:p>
          <a:pPr marL="0" lvl="0" indent="0" algn="just" defTabSz="622300">
            <a:lnSpc>
              <a:spcPct val="90000"/>
            </a:lnSpc>
            <a:spcBef>
              <a:spcPct val="0"/>
            </a:spcBef>
            <a:spcAft>
              <a:spcPct val="35000"/>
            </a:spcAft>
            <a:buNone/>
          </a:pPr>
          <a:r>
            <a:rPr lang="en-IN" sz="1400" b="0" kern="1200" dirty="0">
              <a:latin typeface="Roboto" panose="02000000000000000000" pitchFamily="2" charset="0"/>
              <a:ea typeface="Roboto" panose="02000000000000000000" pitchFamily="2" charset="0"/>
            </a:rPr>
            <a:t>Tax neutrality of inbound Mergers /  Demerger in the Overseas Jurisdiction and in India</a:t>
          </a:r>
          <a:endParaRPr lang="en-IN" sz="1400" b="0" i="1" u="sng" kern="1200" dirty="0">
            <a:latin typeface="Roboto" panose="02000000000000000000" pitchFamily="2" charset="0"/>
            <a:ea typeface="Roboto" panose="02000000000000000000" pitchFamily="2" charset="0"/>
            <a:cs typeface="Roboto" panose="02000000000000000000" pitchFamily="2" charset="0"/>
          </a:endParaRPr>
        </a:p>
      </dsp:txBody>
      <dsp:txXfrm>
        <a:off x="777496" y="358707"/>
        <a:ext cx="10097337" cy="1523210"/>
      </dsp:txXfrm>
    </dsp:sp>
    <dsp:sp modelId="{91E7E8AB-F50E-4470-95C7-7332F7E9989F}">
      <dsp:nvSpPr>
        <dsp:cNvPr id="0" name=""/>
        <dsp:cNvSpPr/>
      </dsp:nvSpPr>
      <dsp:spPr>
        <a:xfrm>
          <a:off x="77301" y="420117"/>
          <a:ext cx="1400390" cy="1400390"/>
        </a:xfrm>
        <a:prstGeom prst="ellipse">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FC8CC6E-44C4-4061-A9F9-E00AB0AB2A37}">
      <dsp:nvSpPr>
        <dsp:cNvPr id="0" name=""/>
        <dsp:cNvSpPr/>
      </dsp:nvSpPr>
      <dsp:spPr>
        <a:xfrm>
          <a:off x="1184730" y="2240624"/>
          <a:ext cx="9690104" cy="1120312"/>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248" tIns="35560" rIns="35560" bIns="35560" numCol="1" spcCol="1270" anchor="ctr" anchorCtr="0">
          <a:noAutofit/>
        </a:bodyPr>
        <a:lstStyle/>
        <a:p>
          <a:pPr marL="0" lvl="0" indent="0" algn="just" defTabSz="622300">
            <a:lnSpc>
              <a:spcPct val="90000"/>
            </a:lnSpc>
            <a:spcBef>
              <a:spcPct val="0"/>
            </a:spcBef>
            <a:spcAft>
              <a:spcPct val="35000"/>
            </a:spcAft>
            <a:buNone/>
          </a:pPr>
          <a:r>
            <a:rPr lang="en-IN" sz="1400" b="0" kern="1200" dirty="0">
              <a:solidFill>
                <a:prstClr val="white"/>
              </a:solidFill>
              <a:latin typeface="Roboto" panose="02000000000000000000" pitchFamily="2" charset="0"/>
              <a:ea typeface="Roboto" panose="02000000000000000000" pitchFamily="2" charset="0"/>
              <a:cs typeface="+mn-cs"/>
            </a:rPr>
            <a:t>Allowability of migration of Overseas Co. accumulated losses with India Co., if any</a:t>
          </a:r>
        </a:p>
      </dsp:txBody>
      <dsp:txXfrm>
        <a:off x="1184730" y="2240624"/>
        <a:ext cx="9690104" cy="1120312"/>
      </dsp:txXfrm>
    </dsp:sp>
    <dsp:sp modelId="{20D19072-830E-4887-8C99-A0E8ADEC89D4}">
      <dsp:nvSpPr>
        <dsp:cNvPr id="0" name=""/>
        <dsp:cNvSpPr/>
      </dsp:nvSpPr>
      <dsp:spPr>
        <a:xfrm>
          <a:off x="484535" y="2100585"/>
          <a:ext cx="1400390" cy="1400390"/>
        </a:xfrm>
        <a:prstGeom prst="ellipse">
          <a:avLst/>
        </a:prstGeom>
        <a:solidFill>
          <a:prstClr val="white">
            <a:hueOff val="0"/>
            <a:satOff val="0"/>
            <a:lumOff val="0"/>
            <a:alphaOff val="0"/>
          </a:prstClr>
        </a:solidFill>
        <a:ln w="12700" cap="flat" cmpd="sng" algn="ctr">
          <a:solidFill>
            <a:prstClr val="white">
              <a:lumMod val="50000"/>
            </a:prstClr>
          </a:solidFill>
          <a:prstDash val="solid"/>
          <a:miter lim="800000"/>
        </a:ln>
        <a:effectLst/>
      </dsp:spPr>
      <dsp:style>
        <a:lnRef idx="2">
          <a:scrgbClr r="0" g="0" b="0"/>
        </a:lnRef>
        <a:fillRef idx="1">
          <a:scrgbClr r="0" g="0" b="0"/>
        </a:fillRef>
        <a:effectRef idx="0">
          <a:scrgbClr r="0" g="0" b="0"/>
        </a:effectRef>
        <a:fontRef idx="minor"/>
      </dsp:style>
    </dsp:sp>
    <dsp:sp modelId="{1086078E-36E8-4268-89FA-519777780FCA}">
      <dsp:nvSpPr>
        <dsp:cNvPr id="0" name=""/>
        <dsp:cNvSpPr/>
      </dsp:nvSpPr>
      <dsp:spPr>
        <a:xfrm>
          <a:off x="777496" y="3921093"/>
          <a:ext cx="10097337" cy="1120312"/>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248" tIns="35560" rIns="35560" bIns="3556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Roboto" panose="02000000000000000000" pitchFamily="2" charset="0"/>
              <a:ea typeface="Roboto" panose="02000000000000000000" pitchFamily="2" charset="0"/>
              <a:cs typeface="Roboto" panose="02000000000000000000" pitchFamily="2" charset="0"/>
            </a:rPr>
            <a:t>Valuation of shares of the Overseas Co. with respect to swap of shares of India Co.</a:t>
          </a:r>
          <a:endParaRPr lang="en-IN" sz="1400" i="1" u="sng" kern="1200" dirty="0">
            <a:latin typeface="Roboto" panose="02000000000000000000" pitchFamily="2" charset="0"/>
            <a:ea typeface="Roboto" panose="02000000000000000000" pitchFamily="2" charset="0"/>
            <a:cs typeface="Roboto" panose="02000000000000000000" pitchFamily="2" charset="0"/>
          </a:endParaRPr>
        </a:p>
      </dsp:txBody>
      <dsp:txXfrm>
        <a:off x="777496" y="3921093"/>
        <a:ext cx="10097337" cy="1120312"/>
      </dsp:txXfrm>
    </dsp:sp>
    <dsp:sp modelId="{50F3852D-C992-4731-9389-95C8C3555EFA}">
      <dsp:nvSpPr>
        <dsp:cNvPr id="0" name=""/>
        <dsp:cNvSpPr/>
      </dsp:nvSpPr>
      <dsp:spPr>
        <a:xfrm>
          <a:off x="77301" y="3781054"/>
          <a:ext cx="1400390" cy="1400390"/>
        </a:xfrm>
        <a:prstGeom prst="ellipse">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49617-7898-4A79-9499-934762C02570}">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096F1-6831-43B9-98E4-B4CE9A85F78B}">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3698614" y="941764"/>
        <a:ext cx="1449298" cy="724475"/>
      </dsp:txXfrm>
    </dsp:sp>
    <dsp:sp modelId="{7CAF6B3F-60C4-445D-A51B-F63F6137D1B3}">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0F592-BB7B-43E5-B5BD-43EAAE3AD73E}">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IN" sz="4700" kern="1200" dirty="0">
            <a:solidFill>
              <a:srgbClr val="E31E24"/>
            </a:solidFill>
          </a:endParaRPr>
        </a:p>
      </dsp:txBody>
      <dsp:txXfrm>
        <a:off x="2977148" y="2449237"/>
        <a:ext cx="1449298" cy="724475"/>
      </dsp:txXfrm>
    </dsp:sp>
    <dsp:sp modelId="{AD3EFC0D-0481-4D43-9511-E45722CCEF69}">
      <dsp:nvSpPr>
        <dsp:cNvPr id="0" name=""/>
        <dsp:cNvSpPr/>
      </dsp:nvSpPr>
      <dsp:spPr>
        <a:xfrm>
          <a:off x="3307759" y="3176964"/>
          <a:ext cx="2240804" cy="2241702"/>
        </a:xfrm>
        <a:prstGeom prst="blockArc">
          <a:avLst>
            <a:gd name="adj1" fmla="val 13500000"/>
            <a:gd name="adj2" fmla="val 10800000"/>
            <a:gd name="adj3" fmla="val 1274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74F71-BD07-4C1E-B232-0AB3D9D5F893}">
      <dsp:nvSpPr>
        <dsp:cNvPr id="0" name=""/>
        <dsp:cNvSpPr/>
      </dsp:nvSpPr>
      <dsp:spPr>
        <a:xfrm>
          <a:off x="3702042" y="3958878"/>
          <a:ext cx="1449298" cy="724475"/>
        </a:xfrm>
        <a:prstGeom prst="rect">
          <a:avLst/>
        </a:prstGeom>
        <a:solidFill>
          <a:srgbClr val="E31E24"/>
        </a:solid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rgbClr val="E31E24"/>
              </a:solidFill>
            </a:rPr>
            <a:t>A</a:t>
          </a:r>
          <a:endParaRPr lang="en-IN" sz="4700" kern="1200" dirty="0">
            <a:solidFill>
              <a:srgbClr val="E31E24"/>
            </a:solidFill>
          </a:endParaRPr>
        </a:p>
      </dsp:txBody>
      <dsp:txXfrm>
        <a:off x="3702042" y="3958878"/>
        <a:ext cx="1449298" cy="72447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arrow6">
  <dgm:title val=""/>
  <dgm:desc val=""/>
  <dgm:catLst>
    <dgm:cat type="relationship" pri="126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E46C2E2-DE02-4503-9CDE-88A0A5AE901E}" type="datetimeFigureOut">
              <a:rPr lang="en-IN" smtClean="0"/>
              <a:t>08-06-2024</a:t>
            </a:fld>
            <a:endParaRPr lang="en-IN"/>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N"/>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8816E5-8773-4527-A216-0E12B7E510BC}" type="slidenum">
              <a:rPr lang="en-IN" smtClean="0"/>
              <a:t>‹#›</a:t>
            </a:fld>
            <a:endParaRPr lang="en-IN"/>
          </a:p>
        </p:txBody>
      </p:sp>
    </p:spTree>
    <p:extLst>
      <p:ext uri="{BB962C8B-B14F-4D97-AF65-F5344CB8AC3E}">
        <p14:creationId xmlns:p14="http://schemas.microsoft.com/office/powerpoint/2010/main" val="405998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defTabSz="931774">
              <a:defRPr/>
            </a:pPr>
            <a:fld id="{C8FD36A3-DBDF-48EF-9A61-22AE53087A50}" type="slidenum">
              <a:rPr lang="en-IN" sz="1300">
                <a:solidFill>
                  <a:prstClr val="black"/>
                </a:solidFill>
                <a:latin typeface="Calibri" panose="020F0502020204030204"/>
              </a:rPr>
              <a:pPr defTabSz="931774">
                <a:defRPr/>
              </a:pPr>
              <a:t>1</a:t>
            </a:fld>
            <a:endParaRPr lang="en-IN" sz="1300" dirty="0">
              <a:solidFill>
                <a:prstClr val="black"/>
              </a:solidFill>
              <a:latin typeface="Calibri" panose="020F0502020204030204"/>
            </a:endParaRPr>
          </a:p>
        </p:txBody>
      </p:sp>
    </p:spTree>
    <p:extLst>
      <p:ext uri="{BB962C8B-B14F-4D97-AF65-F5344CB8AC3E}">
        <p14:creationId xmlns:p14="http://schemas.microsoft.com/office/powerpoint/2010/main" val="213296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8816E5-8773-4527-A216-0E12B7E510BC}" type="slidenum">
              <a:rPr lang="en-IN" smtClean="0"/>
              <a:t>5</a:t>
            </a:fld>
            <a:endParaRPr lang="en-IN"/>
          </a:p>
        </p:txBody>
      </p:sp>
    </p:spTree>
    <p:extLst>
      <p:ext uri="{BB962C8B-B14F-4D97-AF65-F5344CB8AC3E}">
        <p14:creationId xmlns:p14="http://schemas.microsoft.com/office/powerpoint/2010/main" val="92958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Logic for Conditions</a:t>
            </a:r>
          </a:p>
          <a:p>
            <a:pPr marL="241653" indent="-241653">
              <a:buAutoNum type="arabicPeriod"/>
            </a:pPr>
            <a:r>
              <a:rPr lang="en-IN" dirty="0"/>
              <a:t>Hold Co voting in line with SEBI Master circular on schemes (majority of minority). Voting of Sub co in line with delisting voting regulations</a:t>
            </a:r>
          </a:p>
          <a:p>
            <a:pPr marL="241653" indent="-241653">
              <a:buAutoNum type="arabicPeriod"/>
            </a:pPr>
            <a:r>
              <a:rPr lang="en-IN" sz="1900" kern="100" dirty="0">
                <a:latin typeface="Calibri" panose="020F0502020204030204" pitchFamily="34" charset="0"/>
                <a:ea typeface="Calibri" panose="020F0502020204030204" pitchFamily="34" charset="0"/>
                <a:cs typeface="Times New Roman" panose="02020603050405020304" pitchFamily="18" charset="0"/>
              </a:rPr>
              <a:t>No Further Restructuring – As per the SEBI Board Agenda – Frequent restructuring indicates that the prospects of the company are unstable. This will lead to fear in public category regarding uncertainty/stability. In order to gain public investor confidence, necessary to provide this condition</a:t>
            </a:r>
          </a:p>
          <a:p>
            <a:pPr marL="241653" indent="-241653">
              <a:buAutoNum type="arabicPeriod"/>
            </a:pPr>
            <a:r>
              <a:rPr lang="en-IN" sz="1900" kern="100" dirty="0">
                <a:latin typeface="Calibri" panose="020F0502020204030204" pitchFamily="34" charset="0"/>
                <a:ea typeface="Calibri" panose="020F0502020204030204" pitchFamily="34" charset="0"/>
                <a:cs typeface="Times New Roman" panose="02020603050405020304" pitchFamily="18" charset="0"/>
              </a:rPr>
              <a:t>Same line of business</a:t>
            </a:r>
          </a:p>
          <a:p>
            <a:pPr>
              <a:lnSpc>
                <a:spcPct val="107000"/>
              </a:lnSpc>
              <a:spcAft>
                <a:spcPts val="846"/>
              </a:spcAft>
            </a:pPr>
            <a:r>
              <a:rPr lang="en-IN" sz="1900" kern="100" dirty="0">
                <a:latin typeface="Calibri" panose="020F0502020204030204" pitchFamily="34" charset="0"/>
                <a:ea typeface="Calibri" panose="020F0502020204030204" pitchFamily="34" charset="0"/>
                <a:cs typeface="Times New Roman" panose="02020603050405020304" pitchFamily="18" charset="0"/>
              </a:rPr>
              <a:t> </a:t>
            </a:r>
          </a:p>
          <a:p>
            <a:pPr marL="241653" indent="-241653">
              <a:buAutoNum type="arabicPeriod"/>
            </a:pPr>
            <a:endParaRPr lang="en-IN" dirty="0"/>
          </a:p>
        </p:txBody>
      </p:sp>
    </p:spTree>
    <p:extLst>
      <p:ext uri="{BB962C8B-B14F-4D97-AF65-F5344CB8AC3E}">
        <p14:creationId xmlns:p14="http://schemas.microsoft.com/office/powerpoint/2010/main" val="274194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8FD36A3-DBDF-48EF-9A61-22AE53087A50}" type="slidenum">
              <a:rPr lang="en-IN" smtClean="0"/>
              <a:t>14</a:t>
            </a:fld>
            <a:endParaRPr lang="en-IN"/>
          </a:p>
        </p:txBody>
      </p:sp>
    </p:spTree>
    <p:extLst>
      <p:ext uri="{BB962C8B-B14F-4D97-AF65-F5344CB8AC3E}">
        <p14:creationId xmlns:p14="http://schemas.microsoft.com/office/powerpoint/2010/main" val="81160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fld id="{BF8816E5-8773-4527-A216-0E12B7E510BC}" type="slidenum">
              <a:rPr lang="en-IN" smtClean="0"/>
              <a:t>15</a:t>
            </a:fld>
            <a:endParaRPr lang="en-IN" dirty="0"/>
          </a:p>
        </p:txBody>
      </p:sp>
    </p:spTree>
    <p:extLst>
      <p:ext uri="{BB962C8B-B14F-4D97-AF65-F5344CB8AC3E}">
        <p14:creationId xmlns:p14="http://schemas.microsoft.com/office/powerpoint/2010/main" val="304906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8FD36A3-DBDF-48EF-9A61-22AE53087A50}" type="slidenum">
              <a:rPr lang="en-IN" smtClean="0"/>
              <a:t>34</a:t>
            </a:fld>
            <a:endParaRPr lang="en-IN"/>
          </a:p>
        </p:txBody>
      </p:sp>
    </p:spTree>
    <p:extLst>
      <p:ext uri="{BB962C8B-B14F-4D97-AF65-F5344CB8AC3E}">
        <p14:creationId xmlns:p14="http://schemas.microsoft.com/office/powerpoint/2010/main" val="194984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8FD36A3-DBDF-48EF-9A61-22AE53087A50}" type="slidenum">
              <a:rPr lang="en-IN" smtClean="0"/>
              <a:t>37</a:t>
            </a:fld>
            <a:endParaRPr lang="en-IN"/>
          </a:p>
        </p:txBody>
      </p:sp>
    </p:spTree>
    <p:extLst>
      <p:ext uri="{BB962C8B-B14F-4D97-AF65-F5344CB8AC3E}">
        <p14:creationId xmlns:p14="http://schemas.microsoft.com/office/powerpoint/2010/main" val="152904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8FD36A3-DBDF-48EF-9A61-22AE53087A50}" type="slidenum">
              <a:rPr lang="en-IN" smtClean="0"/>
              <a:t>41</a:t>
            </a:fld>
            <a:endParaRPr lang="en-IN"/>
          </a:p>
        </p:txBody>
      </p:sp>
    </p:spTree>
    <p:extLst>
      <p:ext uri="{BB962C8B-B14F-4D97-AF65-F5344CB8AC3E}">
        <p14:creationId xmlns:p14="http://schemas.microsoft.com/office/powerpoint/2010/main" val="356036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8FD36A3-DBDF-48EF-9A61-22AE53087A50}" type="slidenum">
              <a:rPr lang="en-IN" smtClean="0"/>
              <a:t>42</a:t>
            </a:fld>
            <a:endParaRPr lang="en-IN"/>
          </a:p>
        </p:txBody>
      </p:sp>
    </p:spTree>
    <p:extLst>
      <p:ext uri="{BB962C8B-B14F-4D97-AF65-F5344CB8AC3E}">
        <p14:creationId xmlns:p14="http://schemas.microsoft.com/office/powerpoint/2010/main" val="2889099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 /><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4.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31904" y="2599326"/>
            <a:ext cx="6237717" cy="1470025"/>
          </a:xfrm>
        </p:spPr>
        <p:txBody>
          <a:bodyPr>
            <a:normAutofit/>
          </a:bodyPr>
          <a:lstStyle>
            <a:lvl1pPr>
              <a:defRPr sz="288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231904" y="4355098"/>
            <a:ext cx="6240693" cy="1752600"/>
          </a:xfrm>
        </p:spPr>
        <p:txBody>
          <a:bodyPr>
            <a:normAutofit/>
          </a:bodyPr>
          <a:lstStyle>
            <a:lvl1pPr marL="0" indent="0" algn="ctr">
              <a:buNone/>
              <a:defRPr sz="2160">
                <a:solidFill>
                  <a:schemeClr val="bg1"/>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AF1115F9-4B56-480C-B68D-575628AFED46}" type="datetime1">
              <a:rPr lang="en-IN" smtClean="0"/>
              <a:t>08-06-2024</a:t>
            </a:fld>
            <a:endParaRPr lang="en-GB" dirty="0"/>
          </a:p>
        </p:txBody>
      </p:sp>
      <p:sp>
        <p:nvSpPr>
          <p:cNvPr id="5" name="Footer Placeholder 4"/>
          <p:cNvSpPr>
            <a:spLocks noGrp="1"/>
          </p:cNvSpPr>
          <p:nvPr>
            <p:ph type="ftr" sz="quarter" idx="11"/>
          </p:nvPr>
        </p:nvSpPr>
        <p:spPr/>
        <p:txBody>
          <a:bodyPr/>
          <a:lstStyle/>
          <a:p>
            <a:r>
              <a:rPr lang="en-US" dirty="0"/>
              <a:t>Draft for discussion purposes only</a:t>
            </a:r>
            <a:endParaRPr lang="en-GB" dirty="0"/>
          </a:p>
        </p:txBody>
      </p:sp>
      <p:sp>
        <p:nvSpPr>
          <p:cNvPr id="6" name="Slide Number Placeholder 5"/>
          <p:cNvSpPr>
            <a:spLocks noGrp="1"/>
          </p:cNvSpPr>
          <p:nvPr>
            <p:ph type="sldNum" sz="quarter" idx="12"/>
          </p:nvPr>
        </p:nvSpPr>
        <p:spPr/>
        <p:txBody>
          <a:bodyPr/>
          <a:lstStyle/>
          <a:p>
            <a:fld id="{F60EAE03-AA2C-4BC0-A2CA-F931B03503F8}" type="slidenum">
              <a:rPr lang="en-GB" smtClean="0"/>
              <a:t>‹#›</a:t>
            </a:fld>
            <a:endParaRPr lang="en-GB" dirty="0"/>
          </a:p>
        </p:txBody>
      </p:sp>
    </p:spTree>
    <p:extLst>
      <p:ext uri="{BB962C8B-B14F-4D97-AF65-F5344CB8AC3E}">
        <p14:creationId xmlns:p14="http://schemas.microsoft.com/office/powerpoint/2010/main" val="51174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1C0CD-3E7F-4C95-8977-1639FC262A3F}" type="datetime1">
              <a:rPr lang="en-IN" smtClean="0"/>
              <a:t>08-06-2024</a:t>
            </a:fld>
            <a:endParaRPr lang="en-GB" dirty="0"/>
          </a:p>
        </p:txBody>
      </p:sp>
      <p:sp>
        <p:nvSpPr>
          <p:cNvPr id="3" name="Footer Placeholder 2"/>
          <p:cNvSpPr>
            <a:spLocks noGrp="1"/>
          </p:cNvSpPr>
          <p:nvPr>
            <p:ph type="ftr" sz="quarter" idx="11"/>
          </p:nvPr>
        </p:nvSpPr>
        <p:spPr/>
        <p:txBody>
          <a:bodyPr/>
          <a:lstStyle/>
          <a:p>
            <a:r>
              <a:rPr lang="en-US" dirty="0"/>
              <a:t>Draft for discussion purposes only</a:t>
            </a:r>
            <a:endParaRPr lang="en-GB" dirty="0"/>
          </a:p>
        </p:txBody>
      </p:sp>
      <p:sp>
        <p:nvSpPr>
          <p:cNvPr id="4" name="Slide Number Placeholder 3"/>
          <p:cNvSpPr>
            <a:spLocks noGrp="1"/>
          </p:cNvSpPr>
          <p:nvPr>
            <p:ph type="sldNum" sz="quarter" idx="12"/>
          </p:nvPr>
        </p:nvSpPr>
        <p:spPr/>
        <p:txBody>
          <a:bodyPr/>
          <a:lstStyle/>
          <a:p>
            <a:fld id="{F60EAE03-AA2C-4BC0-A2CA-F931B03503F8}" type="slidenum">
              <a:rPr lang="en-GB" smtClean="0"/>
              <a:t>‹#›</a:t>
            </a:fld>
            <a:endParaRPr lang="en-GB" dirty="0"/>
          </a:p>
        </p:txBody>
      </p:sp>
    </p:spTree>
    <p:extLst>
      <p:ext uri="{BB962C8B-B14F-4D97-AF65-F5344CB8AC3E}">
        <p14:creationId xmlns:p14="http://schemas.microsoft.com/office/powerpoint/2010/main" val="298726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434" y="318136"/>
            <a:ext cx="11523132" cy="604986"/>
          </a:xfrm>
        </p:spPr>
        <p:txBody>
          <a:bodyPr vert="horz" lIns="91440" tIns="45720" rIns="91440" bIns="45720" rtlCol="0" anchor="t">
            <a:normAutofit/>
          </a:bodyPr>
          <a:lstStyle>
            <a:lvl1pPr>
              <a:defRPr lang="en-GB" dirty="0"/>
            </a:lvl1pPr>
          </a:lstStyle>
          <a:p>
            <a:pPr lvl="0"/>
            <a:r>
              <a:rPr lang="en-US" dirty="0"/>
              <a:t>Click to edit Master title style</a:t>
            </a:r>
            <a:endParaRPr lang="en-GB" dirty="0"/>
          </a:p>
        </p:txBody>
      </p:sp>
      <p:sp>
        <p:nvSpPr>
          <p:cNvPr id="3" name="Content Placeholder 2"/>
          <p:cNvSpPr>
            <a:spLocks noGrp="1"/>
          </p:cNvSpPr>
          <p:nvPr>
            <p:ph idx="1"/>
          </p:nvPr>
        </p:nvSpPr>
        <p:spPr>
          <a:xfrm>
            <a:off x="4847862" y="1442086"/>
            <a:ext cx="7031375" cy="4684080"/>
          </a:xfrm>
        </p:spPr>
        <p:txBody>
          <a:bodyPr>
            <a:normAutofit/>
          </a:bodyPr>
          <a:lstStyle>
            <a:lvl1pPr>
              <a:defRPr sz="1680"/>
            </a:lvl1pPr>
            <a:lvl2pPr>
              <a:defRPr sz="1680"/>
            </a:lvl2pPr>
            <a:lvl3pPr>
              <a:defRPr sz="1680"/>
            </a:lvl3pPr>
            <a:lvl4pPr>
              <a:defRPr sz="1680"/>
            </a:lvl4pPr>
            <a:lvl5pPr>
              <a:defRPr sz="168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334435" y="1268730"/>
            <a:ext cx="4286256" cy="485743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7250F88-AD11-4EFC-9DBC-54CB01B7C7C7}" type="datetime1">
              <a:rPr lang="en-IN" smtClean="0"/>
              <a:t>08-06-2024</a:t>
            </a:fld>
            <a:endParaRPr lang="en-GB" dirty="0"/>
          </a:p>
        </p:txBody>
      </p:sp>
      <p:sp>
        <p:nvSpPr>
          <p:cNvPr id="6" name="Footer Placeholder 5"/>
          <p:cNvSpPr>
            <a:spLocks noGrp="1"/>
          </p:cNvSpPr>
          <p:nvPr>
            <p:ph type="ftr" sz="quarter" idx="11"/>
          </p:nvPr>
        </p:nvSpPr>
        <p:spPr/>
        <p:txBody>
          <a:bodyPr/>
          <a:lstStyle/>
          <a:p>
            <a:r>
              <a:rPr lang="en-US" dirty="0"/>
              <a:t>Draft for discussion purposes only</a:t>
            </a:r>
            <a:endParaRPr lang="en-GB" dirty="0"/>
          </a:p>
        </p:txBody>
      </p:sp>
      <p:sp>
        <p:nvSpPr>
          <p:cNvPr id="7" name="Slide Number Placeholder 6"/>
          <p:cNvSpPr>
            <a:spLocks noGrp="1"/>
          </p:cNvSpPr>
          <p:nvPr>
            <p:ph type="sldNum" sz="quarter" idx="12"/>
          </p:nvPr>
        </p:nvSpPr>
        <p:spPr/>
        <p:txBody>
          <a:bodyPr/>
          <a:lstStyle/>
          <a:p>
            <a:fld id="{F60EAE03-AA2C-4BC0-A2CA-F931B03503F8}" type="slidenum">
              <a:rPr lang="en-GB" smtClean="0"/>
              <a:t>‹#›</a:t>
            </a:fld>
            <a:endParaRPr lang="en-GB" dirty="0"/>
          </a:p>
        </p:txBody>
      </p:sp>
      <p:cxnSp>
        <p:nvCxnSpPr>
          <p:cNvPr id="11" name="Straight Connector 10">
            <a:extLst>
              <a:ext uri="{FF2B5EF4-FFF2-40B4-BE49-F238E27FC236}">
                <a16:creationId xmlns:a16="http://schemas.microsoft.com/office/drawing/2014/main" id="{A8707BFC-007D-4491-97C8-43B2CB8320CE}"/>
              </a:ext>
            </a:extLst>
          </p:cNvPr>
          <p:cNvCxnSpPr/>
          <p:nvPr userDrawn="1"/>
        </p:nvCxnSpPr>
        <p:spPr>
          <a:xfrm>
            <a:off x="334433" y="1009531"/>
            <a:ext cx="9984000" cy="0"/>
          </a:xfrm>
          <a:prstGeom prst="line">
            <a:avLst/>
          </a:prstGeom>
          <a:ln w="19050" cmpd="sng">
            <a:solidFill>
              <a:srgbClr val="E31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3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vert="horz" lIns="91440" tIns="45720" rIns="91440" bIns="45720" rtlCol="0" anchor="t">
            <a:normAutofit/>
          </a:bodyPr>
          <a:lstStyle>
            <a:lvl1pPr>
              <a:defRPr lang="en-GB"/>
            </a:lvl1pPr>
          </a:lstStyle>
          <a:p>
            <a:pPr lvl="0"/>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dirty="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28854B95-3CCF-4CE9-A863-621FB09749AD}" type="datetime1">
              <a:rPr lang="en-IN" smtClean="0"/>
              <a:t>08-06-2024</a:t>
            </a:fld>
            <a:endParaRPr lang="en-GB" dirty="0"/>
          </a:p>
        </p:txBody>
      </p:sp>
      <p:sp>
        <p:nvSpPr>
          <p:cNvPr id="6" name="Footer Placeholder 5"/>
          <p:cNvSpPr>
            <a:spLocks noGrp="1"/>
          </p:cNvSpPr>
          <p:nvPr>
            <p:ph type="ftr" sz="quarter" idx="11"/>
          </p:nvPr>
        </p:nvSpPr>
        <p:spPr/>
        <p:txBody>
          <a:bodyPr/>
          <a:lstStyle/>
          <a:p>
            <a:r>
              <a:rPr lang="en-US" dirty="0"/>
              <a:t>Draft for discussion purposes only</a:t>
            </a:r>
            <a:endParaRPr lang="en-GB" dirty="0"/>
          </a:p>
        </p:txBody>
      </p:sp>
      <p:sp>
        <p:nvSpPr>
          <p:cNvPr id="7" name="Slide Number Placeholder 6"/>
          <p:cNvSpPr>
            <a:spLocks noGrp="1"/>
          </p:cNvSpPr>
          <p:nvPr>
            <p:ph type="sldNum" sz="quarter" idx="12"/>
          </p:nvPr>
        </p:nvSpPr>
        <p:spPr/>
        <p:txBody>
          <a:bodyPr/>
          <a:lstStyle/>
          <a:p>
            <a:fld id="{F60EAE03-AA2C-4BC0-A2CA-F931B03503F8}" type="slidenum">
              <a:rPr lang="en-GB" smtClean="0"/>
              <a:t>‹#›</a:t>
            </a:fld>
            <a:endParaRPr lang="en-GB" dirty="0"/>
          </a:p>
        </p:txBody>
      </p:sp>
    </p:spTree>
    <p:extLst>
      <p:ext uri="{BB962C8B-B14F-4D97-AF65-F5344CB8AC3E}">
        <p14:creationId xmlns:p14="http://schemas.microsoft.com/office/powerpoint/2010/main" val="310684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334434" y="1442086"/>
            <a:ext cx="11247967" cy="468408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348B1B18-06EC-4C37-9A3D-AD7D603576C1}" type="datetime1">
              <a:rPr lang="en-IN" smtClean="0"/>
              <a:t>08-06-2024</a:t>
            </a:fld>
            <a:endParaRPr lang="en-GB" dirty="0"/>
          </a:p>
        </p:txBody>
      </p:sp>
      <p:sp>
        <p:nvSpPr>
          <p:cNvPr id="5" name="Footer Placeholder 4"/>
          <p:cNvSpPr>
            <a:spLocks noGrp="1"/>
          </p:cNvSpPr>
          <p:nvPr>
            <p:ph type="ftr" sz="quarter" idx="11"/>
          </p:nvPr>
        </p:nvSpPr>
        <p:spPr/>
        <p:txBody>
          <a:bodyPr/>
          <a:lstStyle/>
          <a:p>
            <a:r>
              <a:rPr lang="en-US" dirty="0"/>
              <a:t>Draft for discussion purposes only</a:t>
            </a:r>
            <a:endParaRPr lang="en-GB" dirty="0"/>
          </a:p>
        </p:txBody>
      </p:sp>
      <p:sp>
        <p:nvSpPr>
          <p:cNvPr id="6" name="Slide Number Placeholder 5"/>
          <p:cNvSpPr>
            <a:spLocks noGrp="1"/>
          </p:cNvSpPr>
          <p:nvPr>
            <p:ph type="sldNum" sz="quarter" idx="12"/>
          </p:nvPr>
        </p:nvSpPr>
        <p:spPr/>
        <p:txBody>
          <a:bodyPr/>
          <a:lstStyle/>
          <a:p>
            <a:fld id="{F60EAE03-AA2C-4BC0-A2CA-F931B03503F8}" type="slidenum">
              <a:rPr lang="en-GB" smtClean="0"/>
              <a:t>‹#›</a:t>
            </a:fld>
            <a:endParaRPr lang="en-GB" dirty="0"/>
          </a:p>
        </p:txBody>
      </p:sp>
      <p:cxnSp>
        <p:nvCxnSpPr>
          <p:cNvPr id="8" name="Straight Connector 7">
            <a:extLst>
              <a:ext uri="{FF2B5EF4-FFF2-40B4-BE49-F238E27FC236}">
                <a16:creationId xmlns:a16="http://schemas.microsoft.com/office/drawing/2014/main" id="{2E61D33E-8275-40C7-9E45-3BF8BB9BF284}"/>
              </a:ext>
            </a:extLst>
          </p:cNvPr>
          <p:cNvCxnSpPr/>
          <p:nvPr userDrawn="1"/>
        </p:nvCxnSpPr>
        <p:spPr>
          <a:xfrm>
            <a:off x="334433" y="1009531"/>
            <a:ext cx="9984000" cy="0"/>
          </a:xfrm>
          <a:prstGeom prst="line">
            <a:avLst/>
          </a:prstGeom>
          <a:ln w="19050" cmpd="sng">
            <a:solidFill>
              <a:srgbClr val="E31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02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442086"/>
            <a:ext cx="2743200" cy="4684080"/>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FB972A3-CF85-46AF-896B-49B1A4F322CA}" type="datetime1">
              <a:rPr lang="en-IN" smtClean="0"/>
              <a:t>08-06-2024</a:t>
            </a:fld>
            <a:endParaRPr lang="en-GB" dirty="0"/>
          </a:p>
        </p:txBody>
      </p:sp>
      <p:sp>
        <p:nvSpPr>
          <p:cNvPr id="5" name="Footer Placeholder 4"/>
          <p:cNvSpPr>
            <a:spLocks noGrp="1"/>
          </p:cNvSpPr>
          <p:nvPr>
            <p:ph type="ftr" sz="quarter" idx="11"/>
          </p:nvPr>
        </p:nvSpPr>
        <p:spPr/>
        <p:txBody>
          <a:bodyPr/>
          <a:lstStyle/>
          <a:p>
            <a:r>
              <a:rPr lang="en-US" dirty="0"/>
              <a:t>Draft for discussion purposes only</a:t>
            </a:r>
            <a:endParaRPr lang="en-GB" dirty="0"/>
          </a:p>
        </p:txBody>
      </p:sp>
      <p:sp>
        <p:nvSpPr>
          <p:cNvPr id="6" name="Slide Number Placeholder 5"/>
          <p:cNvSpPr>
            <a:spLocks noGrp="1"/>
          </p:cNvSpPr>
          <p:nvPr>
            <p:ph type="sldNum" sz="quarter" idx="12"/>
          </p:nvPr>
        </p:nvSpPr>
        <p:spPr/>
        <p:txBody>
          <a:bodyPr/>
          <a:lstStyle/>
          <a:p>
            <a:fld id="{F60EAE03-AA2C-4BC0-A2CA-F931B03503F8}" type="slidenum">
              <a:rPr lang="en-GB" smtClean="0"/>
              <a:t>‹#›</a:t>
            </a:fld>
            <a:endParaRPr lang="en-GB" dirty="0"/>
          </a:p>
        </p:txBody>
      </p:sp>
    </p:spTree>
    <p:extLst>
      <p:ext uri="{BB962C8B-B14F-4D97-AF65-F5344CB8AC3E}">
        <p14:creationId xmlns:p14="http://schemas.microsoft.com/office/powerpoint/2010/main" val="242645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8780"/>
            <a:ext cx="9277349" cy="4752976"/>
          </a:xfrm>
          <a:prstGeom prst="rect">
            <a:avLst/>
          </a:prstGeom>
        </p:spPr>
        <p:txBody>
          <a:bodyPr>
            <a:noAutofit/>
          </a:bodyPr>
          <a:lstStyle>
            <a:lvl1pPr>
              <a:spcBef>
                <a:spcPts val="3240"/>
              </a:spcBef>
              <a:defRPr sz="2448">
                <a:solidFill>
                  <a:schemeClr val="tx1"/>
                </a:solidFill>
              </a:defRPr>
            </a:lvl1pPr>
            <a:lvl2pPr marL="411488" indent="-411488">
              <a:defRPr sz="2700">
                <a:solidFill>
                  <a:schemeClr val="bg2"/>
                </a:solidFill>
              </a:defRPr>
            </a:lvl2pPr>
            <a:lvl3pPr>
              <a:defRPr sz="2700">
                <a:solidFill>
                  <a:schemeClr val="bg2"/>
                </a:solidFill>
              </a:defRPr>
            </a:lvl3pPr>
            <a:lvl4pPr>
              <a:defRPr sz="2700">
                <a:solidFill>
                  <a:schemeClr val="bg2"/>
                </a:solidFill>
              </a:defRPr>
            </a:lvl4pPr>
            <a:lvl5pPr>
              <a:defRPr sz="2700">
                <a:solidFill>
                  <a:schemeClr val="bg2"/>
                </a:solidFill>
              </a:defRPr>
            </a:lvl5pPr>
          </a:lstStyle>
          <a:p>
            <a:pPr lvl="0"/>
            <a:r>
              <a:rPr lang="en-US" noProof="0" dirty="0"/>
              <a:t>Click to edit Master text styles</a:t>
            </a:r>
          </a:p>
        </p:txBody>
      </p:sp>
    </p:spTree>
    <p:extLst>
      <p:ext uri="{BB962C8B-B14F-4D97-AF65-F5344CB8AC3E}">
        <p14:creationId xmlns:p14="http://schemas.microsoft.com/office/powerpoint/2010/main" val="33150334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08CF-47A4-47FB-A0B7-B72BDBB8F9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F24E1D9-DFCE-484B-9CB4-2BC0836B23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4A6410C-B763-456D-A4F9-8BB6AAE853BC}"/>
              </a:ext>
            </a:extLst>
          </p:cNvPr>
          <p:cNvSpPr>
            <a:spLocks noGrp="1"/>
          </p:cNvSpPr>
          <p:nvPr>
            <p:ph type="dt" sz="half" idx="10"/>
          </p:nvPr>
        </p:nvSpPr>
        <p:spPr/>
        <p:txBody>
          <a:bodyPr/>
          <a:lstStyle/>
          <a:p>
            <a:fld id="{16C66622-EC55-420A-BE19-5E08ACE5099F}" type="datetime1">
              <a:rPr lang="en-IN" smtClean="0"/>
              <a:t>08-06-2024</a:t>
            </a:fld>
            <a:endParaRPr lang="en-IN" dirty="0"/>
          </a:p>
        </p:txBody>
      </p:sp>
      <p:sp>
        <p:nvSpPr>
          <p:cNvPr id="5" name="Footer Placeholder 4">
            <a:extLst>
              <a:ext uri="{FF2B5EF4-FFF2-40B4-BE49-F238E27FC236}">
                <a16:creationId xmlns:a16="http://schemas.microsoft.com/office/drawing/2014/main" id="{845CF9AF-C978-4DBC-8578-D182AAA9F51E}"/>
              </a:ext>
            </a:extLst>
          </p:cNvPr>
          <p:cNvSpPr>
            <a:spLocks noGrp="1"/>
          </p:cNvSpPr>
          <p:nvPr>
            <p:ph type="ftr" sz="quarter" idx="11"/>
          </p:nvPr>
        </p:nvSpPr>
        <p:spPr/>
        <p:txBody>
          <a:bodyPr/>
          <a:lstStyle/>
          <a:p>
            <a:r>
              <a:rPr lang="en-US" dirty="0"/>
              <a:t>Draft for discussion purposes only</a:t>
            </a:r>
            <a:endParaRPr lang="en-IN" dirty="0"/>
          </a:p>
        </p:txBody>
      </p:sp>
      <p:sp>
        <p:nvSpPr>
          <p:cNvPr id="6" name="Slide Number Placeholder 5">
            <a:extLst>
              <a:ext uri="{FF2B5EF4-FFF2-40B4-BE49-F238E27FC236}">
                <a16:creationId xmlns:a16="http://schemas.microsoft.com/office/drawing/2014/main" id="{2F0F99FB-C293-46DB-9E8F-E4CF2F263683}"/>
              </a:ext>
            </a:extLst>
          </p:cNvPr>
          <p:cNvSpPr>
            <a:spLocks noGrp="1"/>
          </p:cNvSpPr>
          <p:nvPr>
            <p:ph type="sldNum" sz="quarter" idx="12"/>
          </p:nvPr>
        </p:nvSpPr>
        <p:spPr/>
        <p:txBody>
          <a:bodyPr/>
          <a:lstStyle/>
          <a:p>
            <a:fld id="{E4B3F5FB-C7F0-48C8-8520-9CA0BF701CB6}" type="slidenum">
              <a:rPr lang="en-IN" smtClean="0"/>
              <a:t>‹#›</a:t>
            </a:fld>
            <a:endParaRPr lang="en-IN" dirty="0"/>
          </a:p>
        </p:txBody>
      </p:sp>
    </p:spTree>
    <p:extLst>
      <p:ext uri="{BB962C8B-B14F-4D97-AF65-F5344CB8AC3E}">
        <p14:creationId xmlns:p14="http://schemas.microsoft.com/office/powerpoint/2010/main" val="3018697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4F65F-D9C7-40D0-9F83-7A7C9AD93EE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58EE833-06D4-469D-9F25-F49A5D5CF8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7AF87B4-03C0-401C-8286-7A3DF914C909}"/>
              </a:ext>
            </a:extLst>
          </p:cNvPr>
          <p:cNvSpPr>
            <a:spLocks noGrp="1"/>
          </p:cNvSpPr>
          <p:nvPr>
            <p:ph type="dt" sz="half" idx="10"/>
          </p:nvPr>
        </p:nvSpPr>
        <p:spPr/>
        <p:txBody>
          <a:bodyPr/>
          <a:lstStyle/>
          <a:p>
            <a:fld id="{0D536EDE-4636-42E5-B7A0-31308721F56B}" type="datetime1">
              <a:rPr lang="en-IN" smtClean="0"/>
              <a:t>08-06-2024</a:t>
            </a:fld>
            <a:endParaRPr lang="en-IN" dirty="0"/>
          </a:p>
        </p:txBody>
      </p:sp>
      <p:sp>
        <p:nvSpPr>
          <p:cNvPr id="5" name="Footer Placeholder 4">
            <a:extLst>
              <a:ext uri="{FF2B5EF4-FFF2-40B4-BE49-F238E27FC236}">
                <a16:creationId xmlns:a16="http://schemas.microsoft.com/office/drawing/2014/main" id="{C9E9163E-013A-4E06-A297-1D779528511E}"/>
              </a:ext>
            </a:extLst>
          </p:cNvPr>
          <p:cNvSpPr>
            <a:spLocks noGrp="1"/>
          </p:cNvSpPr>
          <p:nvPr>
            <p:ph type="ftr" sz="quarter" idx="11"/>
          </p:nvPr>
        </p:nvSpPr>
        <p:spPr/>
        <p:txBody>
          <a:bodyPr/>
          <a:lstStyle/>
          <a:p>
            <a:r>
              <a:rPr lang="en-US" dirty="0"/>
              <a:t>Draft for discussion purposes only</a:t>
            </a:r>
            <a:endParaRPr lang="en-IN" dirty="0"/>
          </a:p>
        </p:txBody>
      </p:sp>
      <p:sp>
        <p:nvSpPr>
          <p:cNvPr id="6" name="Slide Number Placeholder 5">
            <a:extLst>
              <a:ext uri="{FF2B5EF4-FFF2-40B4-BE49-F238E27FC236}">
                <a16:creationId xmlns:a16="http://schemas.microsoft.com/office/drawing/2014/main" id="{331A50A4-0C51-4550-BE16-0417760F1B72}"/>
              </a:ext>
            </a:extLst>
          </p:cNvPr>
          <p:cNvSpPr>
            <a:spLocks noGrp="1"/>
          </p:cNvSpPr>
          <p:nvPr>
            <p:ph type="sldNum" sz="quarter" idx="12"/>
          </p:nvPr>
        </p:nvSpPr>
        <p:spPr/>
        <p:txBody>
          <a:bodyPr/>
          <a:lstStyle/>
          <a:p>
            <a:fld id="{E4B3F5FB-C7F0-48C8-8520-9CA0BF701CB6}" type="slidenum">
              <a:rPr lang="en-IN" smtClean="0"/>
              <a:t>‹#›</a:t>
            </a:fld>
            <a:endParaRPr lang="en-IN" dirty="0"/>
          </a:p>
        </p:txBody>
      </p:sp>
    </p:spTree>
    <p:extLst>
      <p:ext uri="{BB962C8B-B14F-4D97-AF65-F5344CB8AC3E}">
        <p14:creationId xmlns:p14="http://schemas.microsoft.com/office/powerpoint/2010/main" val="1817730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DB98-D96C-4F51-A8DC-308C040EA3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A6A8960-0E0E-497C-AD6B-4EE611916B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031A71-BEB7-4BB9-B15D-60854660B9A4}"/>
              </a:ext>
            </a:extLst>
          </p:cNvPr>
          <p:cNvSpPr>
            <a:spLocks noGrp="1"/>
          </p:cNvSpPr>
          <p:nvPr>
            <p:ph type="dt" sz="half" idx="10"/>
          </p:nvPr>
        </p:nvSpPr>
        <p:spPr/>
        <p:txBody>
          <a:bodyPr/>
          <a:lstStyle/>
          <a:p>
            <a:fld id="{D2BCD14A-A2B9-4D28-963A-2D5FFC2751BA}" type="datetime1">
              <a:rPr lang="en-IN" smtClean="0"/>
              <a:t>08-06-2024</a:t>
            </a:fld>
            <a:endParaRPr lang="en-IN" dirty="0"/>
          </a:p>
        </p:txBody>
      </p:sp>
      <p:sp>
        <p:nvSpPr>
          <p:cNvPr id="5" name="Footer Placeholder 4">
            <a:extLst>
              <a:ext uri="{FF2B5EF4-FFF2-40B4-BE49-F238E27FC236}">
                <a16:creationId xmlns:a16="http://schemas.microsoft.com/office/drawing/2014/main" id="{AF44DDAB-63B8-4FB4-A587-6BFE29410B9D}"/>
              </a:ext>
            </a:extLst>
          </p:cNvPr>
          <p:cNvSpPr>
            <a:spLocks noGrp="1"/>
          </p:cNvSpPr>
          <p:nvPr>
            <p:ph type="ftr" sz="quarter" idx="11"/>
          </p:nvPr>
        </p:nvSpPr>
        <p:spPr/>
        <p:txBody>
          <a:bodyPr/>
          <a:lstStyle/>
          <a:p>
            <a:r>
              <a:rPr lang="en-US" dirty="0"/>
              <a:t>Draft for discussion purposes only</a:t>
            </a:r>
            <a:endParaRPr lang="en-IN" dirty="0"/>
          </a:p>
        </p:txBody>
      </p:sp>
      <p:sp>
        <p:nvSpPr>
          <p:cNvPr id="6" name="Slide Number Placeholder 5">
            <a:extLst>
              <a:ext uri="{FF2B5EF4-FFF2-40B4-BE49-F238E27FC236}">
                <a16:creationId xmlns:a16="http://schemas.microsoft.com/office/drawing/2014/main" id="{85D65F06-A607-4B4D-87EC-49FD4B42B29E}"/>
              </a:ext>
            </a:extLst>
          </p:cNvPr>
          <p:cNvSpPr>
            <a:spLocks noGrp="1"/>
          </p:cNvSpPr>
          <p:nvPr>
            <p:ph type="sldNum" sz="quarter" idx="12"/>
          </p:nvPr>
        </p:nvSpPr>
        <p:spPr/>
        <p:txBody>
          <a:bodyPr/>
          <a:lstStyle/>
          <a:p>
            <a:fld id="{E4B3F5FB-C7F0-48C8-8520-9CA0BF701CB6}" type="slidenum">
              <a:rPr lang="en-IN" smtClean="0"/>
              <a:t>‹#›</a:t>
            </a:fld>
            <a:endParaRPr lang="en-IN" dirty="0"/>
          </a:p>
        </p:txBody>
      </p:sp>
    </p:spTree>
    <p:extLst>
      <p:ext uri="{BB962C8B-B14F-4D97-AF65-F5344CB8AC3E}">
        <p14:creationId xmlns:p14="http://schemas.microsoft.com/office/powerpoint/2010/main" val="3684861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615B-4B39-4F54-8726-AE7412F0C74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D8D56D3-369D-4CE7-9355-7818B4E49E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C1E3AD4-B96C-4B0F-ACB2-5201217C76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D743026-3824-4BDB-905A-C17182B4C07C}"/>
              </a:ext>
            </a:extLst>
          </p:cNvPr>
          <p:cNvSpPr>
            <a:spLocks noGrp="1"/>
          </p:cNvSpPr>
          <p:nvPr>
            <p:ph type="dt" sz="half" idx="10"/>
          </p:nvPr>
        </p:nvSpPr>
        <p:spPr/>
        <p:txBody>
          <a:bodyPr/>
          <a:lstStyle/>
          <a:p>
            <a:fld id="{CDC24B24-C818-47C6-99C5-C41B6A3681DF}" type="datetime1">
              <a:rPr lang="en-IN" smtClean="0"/>
              <a:t>08-06-2024</a:t>
            </a:fld>
            <a:endParaRPr lang="en-IN" dirty="0"/>
          </a:p>
        </p:txBody>
      </p:sp>
      <p:sp>
        <p:nvSpPr>
          <p:cNvPr id="6" name="Footer Placeholder 5">
            <a:extLst>
              <a:ext uri="{FF2B5EF4-FFF2-40B4-BE49-F238E27FC236}">
                <a16:creationId xmlns:a16="http://schemas.microsoft.com/office/drawing/2014/main" id="{0781BF14-B83C-40A6-810F-96F9B00842C7}"/>
              </a:ext>
            </a:extLst>
          </p:cNvPr>
          <p:cNvSpPr>
            <a:spLocks noGrp="1"/>
          </p:cNvSpPr>
          <p:nvPr>
            <p:ph type="ftr" sz="quarter" idx="11"/>
          </p:nvPr>
        </p:nvSpPr>
        <p:spPr/>
        <p:txBody>
          <a:bodyPr/>
          <a:lstStyle/>
          <a:p>
            <a:r>
              <a:rPr lang="en-US" dirty="0"/>
              <a:t>Draft for discussion purposes only</a:t>
            </a:r>
            <a:endParaRPr lang="en-IN" dirty="0"/>
          </a:p>
        </p:txBody>
      </p:sp>
      <p:sp>
        <p:nvSpPr>
          <p:cNvPr id="7" name="Slide Number Placeholder 6">
            <a:extLst>
              <a:ext uri="{FF2B5EF4-FFF2-40B4-BE49-F238E27FC236}">
                <a16:creationId xmlns:a16="http://schemas.microsoft.com/office/drawing/2014/main" id="{EEB523E4-65D9-44CC-B411-96E4A47A4910}"/>
              </a:ext>
            </a:extLst>
          </p:cNvPr>
          <p:cNvSpPr>
            <a:spLocks noGrp="1"/>
          </p:cNvSpPr>
          <p:nvPr>
            <p:ph type="sldNum" sz="quarter" idx="12"/>
          </p:nvPr>
        </p:nvSpPr>
        <p:spPr/>
        <p:txBody>
          <a:bodyPr/>
          <a:lstStyle/>
          <a:p>
            <a:fld id="{E4B3F5FB-C7F0-48C8-8520-9CA0BF701CB6}" type="slidenum">
              <a:rPr lang="en-IN" smtClean="0"/>
              <a:t>‹#›</a:t>
            </a:fld>
            <a:endParaRPr lang="en-IN" dirty="0"/>
          </a:p>
        </p:txBody>
      </p:sp>
    </p:spTree>
    <p:extLst>
      <p:ext uri="{BB962C8B-B14F-4D97-AF65-F5344CB8AC3E}">
        <p14:creationId xmlns:p14="http://schemas.microsoft.com/office/powerpoint/2010/main" val="137021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334434" y="1442085"/>
            <a:ext cx="11523133" cy="4770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9E586356-A759-4A6E-A719-6F206D5FEFCC}" type="datetime1">
              <a:rPr lang="en-IN" smtClean="0"/>
              <a:t>08-06-2024</a:t>
            </a:fld>
            <a:endParaRPr lang="en-GB" dirty="0"/>
          </a:p>
        </p:txBody>
      </p:sp>
      <p:sp>
        <p:nvSpPr>
          <p:cNvPr id="5" name="Footer Placeholder 4"/>
          <p:cNvSpPr>
            <a:spLocks noGrp="1"/>
          </p:cNvSpPr>
          <p:nvPr>
            <p:ph type="ftr" sz="quarter" idx="11"/>
          </p:nvPr>
        </p:nvSpPr>
        <p:spPr/>
        <p:txBody>
          <a:bodyPr/>
          <a:lstStyle/>
          <a:p>
            <a:r>
              <a:rPr lang="en-US" dirty="0"/>
              <a:t>Draft for discussion purposes only</a:t>
            </a:r>
            <a:endParaRPr lang="en-GB" dirty="0"/>
          </a:p>
        </p:txBody>
      </p:sp>
      <p:sp>
        <p:nvSpPr>
          <p:cNvPr id="6" name="Slide Number Placeholder 5"/>
          <p:cNvSpPr>
            <a:spLocks noGrp="1"/>
          </p:cNvSpPr>
          <p:nvPr>
            <p:ph type="sldNum" sz="quarter" idx="12"/>
          </p:nvPr>
        </p:nvSpPr>
        <p:spPr/>
        <p:txBody>
          <a:bodyPr/>
          <a:lstStyle/>
          <a:p>
            <a:fld id="{F60EAE03-AA2C-4BC0-A2CA-F931B03503F8}" type="slidenum">
              <a:rPr lang="en-GB" smtClean="0"/>
              <a:t>‹#›</a:t>
            </a:fld>
            <a:endParaRPr lang="en-GB" dirty="0"/>
          </a:p>
        </p:txBody>
      </p:sp>
      <p:cxnSp>
        <p:nvCxnSpPr>
          <p:cNvPr id="8" name="Straight Connector 7"/>
          <p:cNvCxnSpPr/>
          <p:nvPr userDrawn="1"/>
        </p:nvCxnSpPr>
        <p:spPr>
          <a:xfrm>
            <a:off x="334433" y="1009531"/>
            <a:ext cx="9984000" cy="0"/>
          </a:xfrm>
          <a:prstGeom prst="line">
            <a:avLst/>
          </a:prstGeom>
          <a:ln w="19050" cmpd="sng">
            <a:solidFill>
              <a:srgbClr val="E31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87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3550-715C-493E-AB99-8EF609424CC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699AC32-7B7C-4719-B855-E841CF6704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70E99D-9D67-4D53-9664-E31A18EA2B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D96536C-692A-4299-A274-7D68EE380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3B2269-6E73-48C6-8C6D-6AFD35937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82118B8-6460-41CC-BCA7-C2ED4EB3C4A9}"/>
              </a:ext>
            </a:extLst>
          </p:cNvPr>
          <p:cNvSpPr>
            <a:spLocks noGrp="1"/>
          </p:cNvSpPr>
          <p:nvPr>
            <p:ph type="dt" sz="half" idx="10"/>
          </p:nvPr>
        </p:nvSpPr>
        <p:spPr/>
        <p:txBody>
          <a:bodyPr/>
          <a:lstStyle/>
          <a:p>
            <a:fld id="{7B9E5C88-E9C7-48A7-A6D0-17650A78F9E0}" type="datetime1">
              <a:rPr lang="en-IN" smtClean="0"/>
              <a:t>08-06-2024</a:t>
            </a:fld>
            <a:endParaRPr lang="en-IN" dirty="0"/>
          </a:p>
        </p:txBody>
      </p:sp>
      <p:sp>
        <p:nvSpPr>
          <p:cNvPr id="8" name="Footer Placeholder 7">
            <a:extLst>
              <a:ext uri="{FF2B5EF4-FFF2-40B4-BE49-F238E27FC236}">
                <a16:creationId xmlns:a16="http://schemas.microsoft.com/office/drawing/2014/main" id="{58A2BD44-1685-41CE-8E2B-9D2C7AA43BC8}"/>
              </a:ext>
            </a:extLst>
          </p:cNvPr>
          <p:cNvSpPr>
            <a:spLocks noGrp="1"/>
          </p:cNvSpPr>
          <p:nvPr>
            <p:ph type="ftr" sz="quarter" idx="11"/>
          </p:nvPr>
        </p:nvSpPr>
        <p:spPr/>
        <p:txBody>
          <a:bodyPr/>
          <a:lstStyle/>
          <a:p>
            <a:r>
              <a:rPr lang="en-US" dirty="0"/>
              <a:t>Draft for discussion purposes only</a:t>
            </a:r>
            <a:endParaRPr lang="en-IN" dirty="0"/>
          </a:p>
        </p:txBody>
      </p:sp>
      <p:sp>
        <p:nvSpPr>
          <p:cNvPr id="9" name="Slide Number Placeholder 8">
            <a:extLst>
              <a:ext uri="{FF2B5EF4-FFF2-40B4-BE49-F238E27FC236}">
                <a16:creationId xmlns:a16="http://schemas.microsoft.com/office/drawing/2014/main" id="{5B635FF3-C006-4C5F-9628-F5A106D25F2A}"/>
              </a:ext>
            </a:extLst>
          </p:cNvPr>
          <p:cNvSpPr>
            <a:spLocks noGrp="1"/>
          </p:cNvSpPr>
          <p:nvPr>
            <p:ph type="sldNum" sz="quarter" idx="12"/>
          </p:nvPr>
        </p:nvSpPr>
        <p:spPr/>
        <p:txBody>
          <a:bodyPr/>
          <a:lstStyle/>
          <a:p>
            <a:fld id="{E4B3F5FB-C7F0-48C8-8520-9CA0BF701CB6}" type="slidenum">
              <a:rPr lang="en-IN" smtClean="0"/>
              <a:t>‹#›</a:t>
            </a:fld>
            <a:endParaRPr lang="en-IN" dirty="0"/>
          </a:p>
        </p:txBody>
      </p:sp>
    </p:spTree>
    <p:extLst>
      <p:ext uri="{BB962C8B-B14F-4D97-AF65-F5344CB8AC3E}">
        <p14:creationId xmlns:p14="http://schemas.microsoft.com/office/powerpoint/2010/main" val="67186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8A3B-BC9E-42BB-A86E-F3E0EAAB58A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3511DA7-7263-4283-8B77-2C113E96719F}"/>
              </a:ext>
            </a:extLst>
          </p:cNvPr>
          <p:cNvSpPr>
            <a:spLocks noGrp="1"/>
          </p:cNvSpPr>
          <p:nvPr>
            <p:ph type="dt" sz="half" idx="10"/>
          </p:nvPr>
        </p:nvSpPr>
        <p:spPr/>
        <p:txBody>
          <a:bodyPr/>
          <a:lstStyle/>
          <a:p>
            <a:fld id="{6D9C6AA0-5529-45E5-AF7C-614A42F84F16}" type="datetime1">
              <a:rPr lang="en-IN" smtClean="0"/>
              <a:t>08-06-2024</a:t>
            </a:fld>
            <a:endParaRPr lang="en-IN" dirty="0"/>
          </a:p>
        </p:txBody>
      </p:sp>
      <p:sp>
        <p:nvSpPr>
          <p:cNvPr id="4" name="Footer Placeholder 3">
            <a:extLst>
              <a:ext uri="{FF2B5EF4-FFF2-40B4-BE49-F238E27FC236}">
                <a16:creationId xmlns:a16="http://schemas.microsoft.com/office/drawing/2014/main" id="{AAC9A416-FB0E-48E5-ABC8-8187C773E20C}"/>
              </a:ext>
            </a:extLst>
          </p:cNvPr>
          <p:cNvSpPr>
            <a:spLocks noGrp="1"/>
          </p:cNvSpPr>
          <p:nvPr>
            <p:ph type="ftr" sz="quarter" idx="11"/>
          </p:nvPr>
        </p:nvSpPr>
        <p:spPr/>
        <p:txBody>
          <a:bodyPr/>
          <a:lstStyle/>
          <a:p>
            <a:r>
              <a:rPr lang="en-US" dirty="0"/>
              <a:t>Draft for discussion purposes only</a:t>
            </a:r>
            <a:endParaRPr lang="en-IN" dirty="0"/>
          </a:p>
        </p:txBody>
      </p:sp>
      <p:sp>
        <p:nvSpPr>
          <p:cNvPr id="5" name="Slide Number Placeholder 4">
            <a:extLst>
              <a:ext uri="{FF2B5EF4-FFF2-40B4-BE49-F238E27FC236}">
                <a16:creationId xmlns:a16="http://schemas.microsoft.com/office/drawing/2014/main" id="{10BCA97E-7149-414C-8C3D-F06820AA24FC}"/>
              </a:ext>
            </a:extLst>
          </p:cNvPr>
          <p:cNvSpPr>
            <a:spLocks noGrp="1"/>
          </p:cNvSpPr>
          <p:nvPr>
            <p:ph type="sldNum" sz="quarter" idx="12"/>
          </p:nvPr>
        </p:nvSpPr>
        <p:spPr/>
        <p:txBody>
          <a:bodyPr/>
          <a:lstStyle/>
          <a:p>
            <a:fld id="{E4B3F5FB-C7F0-48C8-8520-9CA0BF701CB6}" type="slidenum">
              <a:rPr lang="en-IN" smtClean="0"/>
              <a:t>‹#›</a:t>
            </a:fld>
            <a:endParaRPr lang="en-IN" dirty="0"/>
          </a:p>
        </p:txBody>
      </p:sp>
    </p:spTree>
    <p:extLst>
      <p:ext uri="{BB962C8B-B14F-4D97-AF65-F5344CB8AC3E}">
        <p14:creationId xmlns:p14="http://schemas.microsoft.com/office/powerpoint/2010/main" val="2208762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45331-6D2B-4909-8843-BFA4DBABD41F}"/>
              </a:ext>
            </a:extLst>
          </p:cNvPr>
          <p:cNvSpPr>
            <a:spLocks noGrp="1"/>
          </p:cNvSpPr>
          <p:nvPr>
            <p:ph type="dt" sz="half" idx="10"/>
          </p:nvPr>
        </p:nvSpPr>
        <p:spPr/>
        <p:txBody>
          <a:bodyPr/>
          <a:lstStyle/>
          <a:p>
            <a:fld id="{39A2CEDD-553C-4F09-BCC1-5D0CD53A0E47}" type="datetime1">
              <a:rPr lang="en-IN" smtClean="0"/>
              <a:t>08-06-2024</a:t>
            </a:fld>
            <a:endParaRPr lang="en-IN" dirty="0"/>
          </a:p>
        </p:txBody>
      </p:sp>
      <p:sp>
        <p:nvSpPr>
          <p:cNvPr id="3" name="Footer Placeholder 2">
            <a:extLst>
              <a:ext uri="{FF2B5EF4-FFF2-40B4-BE49-F238E27FC236}">
                <a16:creationId xmlns:a16="http://schemas.microsoft.com/office/drawing/2014/main" id="{06FB1E9C-F252-430A-B4F4-4D3D0DA94CCF}"/>
              </a:ext>
            </a:extLst>
          </p:cNvPr>
          <p:cNvSpPr>
            <a:spLocks noGrp="1"/>
          </p:cNvSpPr>
          <p:nvPr>
            <p:ph type="ftr" sz="quarter" idx="11"/>
          </p:nvPr>
        </p:nvSpPr>
        <p:spPr/>
        <p:txBody>
          <a:bodyPr/>
          <a:lstStyle/>
          <a:p>
            <a:r>
              <a:rPr lang="en-US" dirty="0"/>
              <a:t>Draft for discussion purposes only</a:t>
            </a:r>
            <a:endParaRPr lang="en-IN" dirty="0"/>
          </a:p>
        </p:txBody>
      </p:sp>
      <p:sp>
        <p:nvSpPr>
          <p:cNvPr id="4" name="Slide Number Placeholder 3">
            <a:extLst>
              <a:ext uri="{FF2B5EF4-FFF2-40B4-BE49-F238E27FC236}">
                <a16:creationId xmlns:a16="http://schemas.microsoft.com/office/drawing/2014/main" id="{DDFBE1AB-BDC2-4248-B326-302CE8F5D195}"/>
              </a:ext>
            </a:extLst>
          </p:cNvPr>
          <p:cNvSpPr>
            <a:spLocks noGrp="1"/>
          </p:cNvSpPr>
          <p:nvPr>
            <p:ph type="sldNum" sz="quarter" idx="12"/>
          </p:nvPr>
        </p:nvSpPr>
        <p:spPr/>
        <p:txBody>
          <a:bodyPr/>
          <a:lstStyle/>
          <a:p>
            <a:fld id="{E4B3F5FB-C7F0-48C8-8520-9CA0BF701CB6}" type="slidenum">
              <a:rPr lang="en-IN" smtClean="0"/>
              <a:t>‹#›</a:t>
            </a:fld>
            <a:endParaRPr lang="en-IN" dirty="0"/>
          </a:p>
        </p:txBody>
      </p:sp>
    </p:spTree>
    <p:extLst>
      <p:ext uri="{BB962C8B-B14F-4D97-AF65-F5344CB8AC3E}">
        <p14:creationId xmlns:p14="http://schemas.microsoft.com/office/powerpoint/2010/main" val="2481758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06-98D2-4EB8-A25F-C8FEE20FEA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79C64A0-9321-4D05-BC99-B6EAE7F6A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51B3E90-1AA0-4EBF-8D5C-7364C8275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E92E5-CD12-46EC-8DC7-E8F3D2D49DE8}"/>
              </a:ext>
            </a:extLst>
          </p:cNvPr>
          <p:cNvSpPr>
            <a:spLocks noGrp="1"/>
          </p:cNvSpPr>
          <p:nvPr>
            <p:ph type="dt" sz="half" idx="10"/>
          </p:nvPr>
        </p:nvSpPr>
        <p:spPr/>
        <p:txBody>
          <a:bodyPr/>
          <a:lstStyle/>
          <a:p>
            <a:fld id="{C8E64BD0-839E-4E80-A1C3-4C0008A88A13}" type="datetime1">
              <a:rPr lang="en-IN" smtClean="0"/>
              <a:t>08-06-2024</a:t>
            </a:fld>
            <a:endParaRPr lang="en-IN" dirty="0"/>
          </a:p>
        </p:txBody>
      </p:sp>
      <p:sp>
        <p:nvSpPr>
          <p:cNvPr id="6" name="Footer Placeholder 5">
            <a:extLst>
              <a:ext uri="{FF2B5EF4-FFF2-40B4-BE49-F238E27FC236}">
                <a16:creationId xmlns:a16="http://schemas.microsoft.com/office/drawing/2014/main" id="{EA1CCD9E-FA32-4751-833F-DFBFAB907881}"/>
              </a:ext>
            </a:extLst>
          </p:cNvPr>
          <p:cNvSpPr>
            <a:spLocks noGrp="1"/>
          </p:cNvSpPr>
          <p:nvPr>
            <p:ph type="ftr" sz="quarter" idx="11"/>
          </p:nvPr>
        </p:nvSpPr>
        <p:spPr/>
        <p:txBody>
          <a:bodyPr/>
          <a:lstStyle/>
          <a:p>
            <a:r>
              <a:rPr lang="en-US" dirty="0"/>
              <a:t>Draft for discussion purposes only</a:t>
            </a:r>
            <a:endParaRPr lang="en-IN" dirty="0"/>
          </a:p>
        </p:txBody>
      </p:sp>
      <p:sp>
        <p:nvSpPr>
          <p:cNvPr id="7" name="Slide Number Placeholder 6">
            <a:extLst>
              <a:ext uri="{FF2B5EF4-FFF2-40B4-BE49-F238E27FC236}">
                <a16:creationId xmlns:a16="http://schemas.microsoft.com/office/drawing/2014/main" id="{18B4B028-E5EF-45D4-AA79-4C863F1A259A}"/>
              </a:ext>
            </a:extLst>
          </p:cNvPr>
          <p:cNvSpPr>
            <a:spLocks noGrp="1"/>
          </p:cNvSpPr>
          <p:nvPr>
            <p:ph type="sldNum" sz="quarter" idx="12"/>
          </p:nvPr>
        </p:nvSpPr>
        <p:spPr/>
        <p:txBody>
          <a:bodyPr/>
          <a:lstStyle/>
          <a:p>
            <a:fld id="{E4B3F5FB-C7F0-48C8-8520-9CA0BF701CB6}" type="slidenum">
              <a:rPr lang="en-IN" smtClean="0"/>
              <a:t>‹#›</a:t>
            </a:fld>
            <a:endParaRPr lang="en-IN" dirty="0"/>
          </a:p>
        </p:txBody>
      </p:sp>
    </p:spTree>
    <p:extLst>
      <p:ext uri="{BB962C8B-B14F-4D97-AF65-F5344CB8AC3E}">
        <p14:creationId xmlns:p14="http://schemas.microsoft.com/office/powerpoint/2010/main" val="646599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E931-A308-4EB1-B324-2C66893C8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283864C-75D7-4C0E-8618-FFCFF6EE0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IN" dirty="0"/>
          </a:p>
        </p:txBody>
      </p:sp>
      <p:sp>
        <p:nvSpPr>
          <p:cNvPr id="4" name="Text Placeholder 3">
            <a:extLst>
              <a:ext uri="{FF2B5EF4-FFF2-40B4-BE49-F238E27FC236}">
                <a16:creationId xmlns:a16="http://schemas.microsoft.com/office/drawing/2014/main" id="{0063A1F4-19D8-4119-8BAE-B46B38F1A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30EE5-B1CE-4A6E-83E7-8D2D241BA4A1}"/>
              </a:ext>
            </a:extLst>
          </p:cNvPr>
          <p:cNvSpPr>
            <a:spLocks noGrp="1"/>
          </p:cNvSpPr>
          <p:nvPr>
            <p:ph type="dt" sz="half" idx="10"/>
          </p:nvPr>
        </p:nvSpPr>
        <p:spPr/>
        <p:txBody>
          <a:bodyPr/>
          <a:lstStyle/>
          <a:p>
            <a:fld id="{36F4E496-DF7E-499D-B67B-772116DED52E}" type="datetime1">
              <a:rPr lang="en-IN" smtClean="0"/>
              <a:t>08-06-2024</a:t>
            </a:fld>
            <a:endParaRPr lang="en-IN" dirty="0"/>
          </a:p>
        </p:txBody>
      </p:sp>
      <p:sp>
        <p:nvSpPr>
          <p:cNvPr id="6" name="Footer Placeholder 5">
            <a:extLst>
              <a:ext uri="{FF2B5EF4-FFF2-40B4-BE49-F238E27FC236}">
                <a16:creationId xmlns:a16="http://schemas.microsoft.com/office/drawing/2014/main" id="{2F0E84A2-1F5F-4206-9E35-534C4FB2A41A}"/>
              </a:ext>
            </a:extLst>
          </p:cNvPr>
          <p:cNvSpPr>
            <a:spLocks noGrp="1"/>
          </p:cNvSpPr>
          <p:nvPr>
            <p:ph type="ftr" sz="quarter" idx="11"/>
          </p:nvPr>
        </p:nvSpPr>
        <p:spPr/>
        <p:txBody>
          <a:bodyPr/>
          <a:lstStyle/>
          <a:p>
            <a:r>
              <a:rPr lang="en-US" dirty="0"/>
              <a:t>Draft for discussion purposes only</a:t>
            </a:r>
            <a:endParaRPr lang="en-IN" dirty="0"/>
          </a:p>
        </p:txBody>
      </p:sp>
      <p:sp>
        <p:nvSpPr>
          <p:cNvPr id="7" name="Slide Number Placeholder 6">
            <a:extLst>
              <a:ext uri="{FF2B5EF4-FFF2-40B4-BE49-F238E27FC236}">
                <a16:creationId xmlns:a16="http://schemas.microsoft.com/office/drawing/2014/main" id="{26C06D55-ABEE-462F-AE15-AC7C653F3DB7}"/>
              </a:ext>
            </a:extLst>
          </p:cNvPr>
          <p:cNvSpPr>
            <a:spLocks noGrp="1"/>
          </p:cNvSpPr>
          <p:nvPr>
            <p:ph type="sldNum" sz="quarter" idx="12"/>
          </p:nvPr>
        </p:nvSpPr>
        <p:spPr/>
        <p:txBody>
          <a:bodyPr/>
          <a:lstStyle/>
          <a:p>
            <a:fld id="{E4B3F5FB-C7F0-48C8-8520-9CA0BF701CB6}" type="slidenum">
              <a:rPr lang="en-IN" smtClean="0"/>
              <a:t>‹#›</a:t>
            </a:fld>
            <a:endParaRPr lang="en-IN" dirty="0"/>
          </a:p>
        </p:txBody>
      </p:sp>
    </p:spTree>
    <p:extLst>
      <p:ext uri="{BB962C8B-B14F-4D97-AF65-F5344CB8AC3E}">
        <p14:creationId xmlns:p14="http://schemas.microsoft.com/office/powerpoint/2010/main" val="3464595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AF8B-0FC6-443F-97D8-4AEF2B134AE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0D141D9-103C-4973-AC60-C75DC84E5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5775B15-876C-4AA7-994E-A097A3082DBB}"/>
              </a:ext>
            </a:extLst>
          </p:cNvPr>
          <p:cNvSpPr>
            <a:spLocks noGrp="1"/>
          </p:cNvSpPr>
          <p:nvPr>
            <p:ph type="dt" sz="half" idx="10"/>
          </p:nvPr>
        </p:nvSpPr>
        <p:spPr/>
        <p:txBody>
          <a:bodyPr/>
          <a:lstStyle/>
          <a:p>
            <a:fld id="{030B3FE1-462D-4099-86E8-1D78289DAFC6}" type="datetime1">
              <a:rPr lang="en-IN" smtClean="0"/>
              <a:t>08-06-2024</a:t>
            </a:fld>
            <a:endParaRPr lang="en-IN" dirty="0"/>
          </a:p>
        </p:txBody>
      </p:sp>
      <p:sp>
        <p:nvSpPr>
          <p:cNvPr id="5" name="Footer Placeholder 4">
            <a:extLst>
              <a:ext uri="{FF2B5EF4-FFF2-40B4-BE49-F238E27FC236}">
                <a16:creationId xmlns:a16="http://schemas.microsoft.com/office/drawing/2014/main" id="{D4652C80-877A-428B-824B-D92846D5739C}"/>
              </a:ext>
            </a:extLst>
          </p:cNvPr>
          <p:cNvSpPr>
            <a:spLocks noGrp="1"/>
          </p:cNvSpPr>
          <p:nvPr>
            <p:ph type="ftr" sz="quarter" idx="11"/>
          </p:nvPr>
        </p:nvSpPr>
        <p:spPr/>
        <p:txBody>
          <a:bodyPr/>
          <a:lstStyle/>
          <a:p>
            <a:r>
              <a:rPr lang="en-US" dirty="0"/>
              <a:t>Draft for discussion purposes only</a:t>
            </a:r>
            <a:endParaRPr lang="en-IN" dirty="0"/>
          </a:p>
        </p:txBody>
      </p:sp>
      <p:sp>
        <p:nvSpPr>
          <p:cNvPr id="6" name="Slide Number Placeholder 5">
            <a:extLst>
              <a:ext uri="{FF2B5EF4-FFF2-40B4-BE49-F238E27FC236}">
                <a16:creationId xmlns:a16="http://schemas.microsoft.com/office/drawing/2014/main" id="{289591BA-533C-475A-8206-92574C10AEBC}"/>
              </a:ext>
            </a:extLst>
          </p:cNvPr>
          <p:cNvSpPr>
            <a:spLocks noGrp="1"/>
          </p:cNvSpPr>
          <p:nvPr>
            <p:ph type="sldNum" sz="quarter" idx="12"/>
          </p:nvPr>
        </p:nvSpPr>
        <p:spPr/>
        <p:txBody>
          <a:bodyPr/>
          <a:lstStyle/>
          <a:p>
            <a:fld id="{E4B3F5FB-C7F0-48C8-8520-9CA0BF701CB6}" type="slidenum">
              <a:rPr lang="en-IN" smtClean="0"/>
              <a:t>‹#›</a:t>
            </a:fld>
            <a:endParaRPr lang="en-IN" dirty="0"/>
          </a:p>
        </p:txBody>
      </p:sp>
    </p:spTree>
    <p:extLst>
      <p:ext uri="{BB962C8B-B14F-4D97-AF65-F5344CB8AC3E}">
        <p14:creationId xmlns:p14="http://schemas.microsoft.com/office/powerpoint/2010/main" val="143428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D0D86E-E76C-469D-B448-464B83E783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52A8222-2E0C-43CA-84D1-7AECA8F213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6A9DC7-0EE6-4828-B51E-4C971DF6EC87}"/>
              </a:ext>
            </a:extLst>
          </p:cNvPr>
          <p:cNvSpPr>
            <a:spLocks noGrp="1"/>
          </p:cNvSpPr>
          <p:nvPr>
            <p:ph type="dt" sz="half" idx="10"/>
          </p:nvPr>
        </p:nvSpPr>
        <p:spPr/>
        <p:txBody>
          <a:bodyPr/>
          <a:lstStyle/>
          <a:p>
            <a:fld id="{9B150FAD-4BAA-4E6F-BCA5-6927B9E8DD7A}" type="datetime1">
              <a:rPr lang="en-IN" smtClean="0"/>
              <a:t>08-06-2024</a:t>
            </a:fld>
            <a:endParaRPr lang="en-IN" dirty="0"/>
          </a:p>
        </p:txBody>
      </p:sp>
      <p:sp>
        <p:nvSpPr>
          <p:cNvPr id="5" name="Footer Placeholder 4">
            <a:extLst>
              <a:ext uri="{FF2B5EF4-FFF2-40B4-BE49-F238E27FC236}">
                <a16:creationId xmlns:a16="http://schemas.microsoft.com/office/drawing/2014/main" id="{07D0DF89-A00B-49F2-B11E-2CB46E4A60FB}"/>
              </a:ext>
            </a:extLst>
          </p:cNvPr>
          <p:cNvSpPr>
            <a:spLocks noGrp="1"/>
          </p:cNvSpPr>
          <p:nvPr>
            <p:ph type="ftr" sz="quarter" idx="11"/>
          </p:nvPr>
        </p:nvSpPr>
        <p:spPr/>
        <p:txBody>
          <a:bodyPr/>
          <a:lstStyle/>
          <a:p>
            <a:r>
              <a:rPr lang="en-US" dirty="0"/>
              <a:t>Draft for discussion purposes only</a:t>
            </a:r>
            <a:endParaRPr lang="en-IN" dirty="0"/>
          </a:p>
        </p:txBody>
      </p:sp>
      <p:sp>
        <p:nvSpPr>
          <p:cNvPr id="6" name="Slide Number Placeholder 5">
            <a:extLst>
              <a:ext uri="{FF2B5EF4-FFF2-40B4-BE49-F238E27FC236}">
                <a16:creationId xmlns:a16="http://schemas.microsoft.com/office/drawing/2014/main" id="{D2B935AB-C690-4AED-96AA-E303F5412536}"/>
              </a:ext>
            </a:extLst>
          </p:cNvPr>
          <p:cNvSpPr>
            <a:spLocks noGrp="1"/>
          </p:cNvSpPr>
          <p:nvPr>
            <p:ph type="sldNum" sz="quarter" idx="12"/>
          </p:nvPr>
        </p:nvSpPr>
        <p:spPr/>
        <p:txBody>
          <a:bodyPr/>
          <a:lstStyle/>
          <a:p>
            <a:fld id="{E4B3F5FB-C7F0-48C8-8520-9CA0BF701CB6}" type="slidenum">
              <a:rPr lang="en-IN" smtClean="0"/>
              <a:t>‹#›</a:t>
            </a:fld>
            <a:endParaRPr lang="en-IN" dirty="0"/>
          </a:p>
        </p:txBody>
      </p:sp>
    </p:spTree>
    <p:extLst>
      <p:ext uri="{BB962C8B-B14F-4D97-AF65-F5344CB8AC3E}">
        <p14:creationId xmlns:p14="http://schemas.microsoft.com/office/powerpoint/2010/main" val="226225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672064" y="6280518"/>
            <a:ext cx="1440000" cy="365125"/>
          </a:xfrm>
        </p:spPr>
        <p:txBody>
          <a:bodyPr/>
          <a:lstStyle/>
          <a:p>
            <a:fld id="{D63001FA-BE51-48C8-B577-32C5A18DAABE}" type="datetime1">
              <a:rPr lang="en-IN" smtClean="0"/>
              <a:t>08-06-2024</a:t>
            </a:fld>
            <a:endParaRPr lang="en-GB" dirty="0"/>
          </a:p>
        </p:txBody>
      </p:sp>
      <p:sp>
        <p:nvSpPr>
          <p:cNvPr id="4" name="Footer Placeholder 3"/>
          <p:cNvSpPr>
            <a:spLocks noGrp="1"/>
          </p:cNvSpPr>
          <p:nvPr>
            <p:ph type="ftr" sz="quarter" idx="11"/>
          </p:nvPr>
        </p:nvSpPr>
        <p:spPr>
          <a:xfrm>
            <a:off x="8537691" y="6280518"/>
            <a:ext cx="1440000" cy="365125"/>
          </a:xfrm>
        </p:spPr>
        <p:txBody>
          <a:bodyPr/>
          <a:lstStyle/>
          <a:p>
            <a:r>
              <a:rPr lang="en-US" dirty="0"/>
              <a:t>Draft for discussion purposes only</a:t>
            </a:r>
            <a:endParaRPr lang="en-GB" dirty="0"/>
          </a:p>
        </p:txBody>
      </p:sp>
      <p:sp>
        <p:nvSpPr>
          <p:cNvPr id="5" name="Slide Number Placeholder 4"/>
          <p:cNvSpPr>
            <a:spLocks noGrp="1"/>
          </p:cNvSpPr>
          <p:nvPr>
            <p:ph type="sldNum" sz="quarter" idx="12"/>
          </p:nvPr>
        </p:nvSpPr>
        <p:spPr>
          <a:xfrm>
            <a:off x="10403317" y="6280518"/>
            <a:ext cx="1440000" cy="365125"/>
          </a:xfrm>
        </p:spPr>
        <p:txBody>
          <a:bodyPr/>
          <a:lstStyle/>
          <a:p>
            <a:fld id="{F60EAE03-AA2C-4BC0-A2CA-F931B03503F8}" type="slidenum">
              <a:rPr lang="en-GB" smtClean="0"/>
              <a:t>‹#›</a:t>
            </a:fld>
            <a:endParaRPr lang="en-GB" dirty="0"/>
          </a:p>
        </p:txBody>
      </p:sp>
    </p:spTree>
    <p:extLst>
      <p:ext uri="{BB962C8B-B14F-4D97-AF65-F5344CB8AC3E}">
        <p14:creationId xmlns:p14="http://schemas.microsoft.com/office/powerpoint/2010/main" val="189018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Break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7" name="Date Placeholder 2"/>
          <p:cNvSpPr>
            <a:spLocks noGrp="1"/>
          </p:cNvSpPr>
          <p:nvPr>
            <p:ph type="dt" sz="half" idx="10"/>
          </p:nvPr>
        </p:nvSpPr>
        <p:spPr>
          <a:xfrm>
            <a:off x="6672064" y="6280518"/>
            <a:ext cx="1440000" cy="365125"/>
          </a:xfrm>
        </p:spPr>
        <p:txBody>
          <a:bodyPr/>
          <a:lstStyle/>
          <a:p>
            <a:fld id="{E81B5789-006D-4B77-9BF2-7EA3722CAE5B}" type="datetime1">
              <a:rPr lang="en-IN" smtClean="0"/>
              <a:t>08-06-2024</a:t>
            </a:fld>
            <a:endParaRPr lang="en-GB" dirty="0"/>
          </a:p>
        </p:txBody>
      </p:sp>
      <p:sp>
        <p:nvSpPr>
          <p:cNvPr id="8" name="Footer Placeholder 3"/>
          <p:cNvSpPr>
            <a:spLocks noGrp="1"/>
          </p:cNvSpPr>
          <p:nvPr>
            <p:ph type="ftr" sz="quarter" idx="11"/>
          </p:nvPr>
        </p:nvSpPr>
        <p:spPr>
          <a:xfrm>
            <a:off x="8537691" y="6280518"/>
            <a:ext cx="1440000" cy="365125"/>
          </a:xfrm>
        </p:spPr>
        <p:txBody>
          <a:bodyPr/>
          <a:lstStyle/>
          <a:p>
            <a:r>
              <a:rPr lang="en-US" dirty="0"/>
              <a:t>Draft for discussion purposes only</a:t>
            </a:r>
            <a:endParaRPr lang="en-GB" dirty="0"/>
          </a:p>
        </p:txBody>
      </p:sp>
      <p:sp>
        <p:nvSpPr>
          <p:cNvPr id="9" name="Slide Number Placeholder 4"/>
          <p:cNvSpPr>
            <a:spLocks noGrp="1"/>
          </p:cNvSpPr>
          <p:nvPr>
            <p:ph type="sldNum" sz="quarter" idx="12"/>
          </p:nvPr>
        </p:nvSpPr>
        <p:spPr>
          <a:xfrm>
            <a:off x="10403317" y="6280518"/>
            <a:ext cx="1440000" cy="365125"/>
          </a:xfrm>
        </p:spPr>
        <p:txBody>
          <a:bodyPr/>
          <a:lstStyle/>
          <a:p>
            <a:fld id="{F60EAE03-AA2C-4BC0-A2CA-F931B03503F8}" type="slidenum">
              <a:rPr lang="en-GB" smtClean="0"/>
              <a:t>‹#›</a:t>
            </a:fld>
            <a:endParaRPr lang="en-GB" dirty="0"/>
          </a:p>
        </p:txBody>
      </p:sp>
    </p:spTree>
    <p:extLst>
      <p:ext uri="{BB962C8B-B14F-4D97-AF65-F5344CB8AC3E}">
        <p14:creationId xmlns:p14="http://schemas.microsoft.com/office/powerpoint/2010/main" val="10854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31904" y="2599326"/>
            <a:ext cx="6237717" cy="1470025"/>
          </a:xfrm>
        </p:spPr>
        <p:txBody>
          <a:bodyPr>
            <a:normAutofit/>
          </a:bodyPr>
          <a:lstStyle>
            <a:lvl1pPr>
              <a:defRPr sz="288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231904" y="4355098"/>
            <a:ext cx="6240693" cy="1752600"/>
          </a:xfrm>
        </p:spPr>
        <p:txBody>
          <a:bodyPr>
            <a:normAutofit/>
          </a:bodyPr>
          <a:lstStyle>
            <a:lvl1pPr marL="0" indent="0" algn="ctr">
              <a:buNone/>
              <a:defRPr sz="2160">
                <a:solidFill>
                  <a:schemeClr val="bg1"/>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453309FA-AAA2-4BB4-A101-0B1CF4B68405}" type="datetime1">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0EAE03-AA2C-4BC0-A2CA-F931B03503F8}" type="slidenum">
              <a:rPr lang="en-GB" smtClean="0"/>
              <a:t>‹#›</a:t>
            </a:fld>
            <a:endParaRPr lang="en-GB"/>
          </a:p>
        </p:txBody>
      </p:sp>
    </p:spTree>
    <p:extLst>
      <p:ext uri="{BB962C8B-B14F-4D97-AF65-F5344CB8AC3E}">
        <p14:creationId xmlns:p14="http://schemas.microsoft.com/office/powerpoint/2010/main" val="51149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672064" y="6280518"/>
            <a:ext cx="1440000" cy="365125"/>
          </a:xfrm>
        </p:spPr>
        <p:txBody>
          <a:bodyPr/>
          <a:lstStyle/>
          <a:p>
            <a:fld id="{B633994F-2579-46D3-9CAD-1A6FE43C1F6F}" type="datetime1">
              <a:rPr lang="en-IN" smtClean="0"/>
              <a:t>08-06-2024</a:t>
            </a:fld>
            <a:endParaRPr lang="en-GB" dirty="0"/>
          </a:p>
        </p:txBody>
      </p:sp>
      <p:sp>
        <p:nvSpPr>
          <p:cNvPr id="4" name="Footer Placeholder 3"/>
          <p:cNvSpPr>
            <a:spLocks noGrp="1"/>
          </p:cNvSpPr>
          <p:nvPr>
            <p:ph type="ftr" sz="quarter" idx="11"/>
          </p:nvPr>
        </p:nvSpPr>
        <p:spPr>
          <a:xfrm>
            <a:off x="8537691" y="6280518"/>
            <a:ext cx="1440000" cy="365125"/>
          </a:xfrm>
        </p:spPr>
        <p:txBody>
          <a:bodyPr/>
          <a:lstStyle/>
          <a:p>
            <a:r>
              <a:rPr lang="en-US" dirty="0"/>
              <a:t>Draft for discussion purposes only</a:t>
            </a:r>
            <a:endParaRPr lang="en-GB" dirty="0"/>
          </a:p>
        </p:txBody>
      </p:sp>
      <p:sp>
        <p:nvSpPr>
          <p:cNvPr id="5" name="Slide Number Placeholder 4"/>
          <p:cNvSpPr>
            <a:spLocks noGrp="1"/>
          </p:cNvSpPr>
          <p:nvPr>
            <p:ph type="sldNum" sz="quarter" idx="12"/>
          </p:nvPr>
        </p:nvSpPr>
        <p:spPr>
          <a:xfrm>
            <a:off x="10403317" y="6280518"/>
            <a:ext cx="1440000" cy="365125"/>
          </a:xfrm>
        </p:spPr>
        <p:txBody>
          <a:bodyPr/>
          <a:lstStyle/>
          <a:p>
            <a:fld id="{F60EAE03-AA2C-4BC0-A2CA-F931B03503F8}" type="slidenum">
              <a:rPr lang="en-GB" smtClean="0"/>
              <a:t>‹#›</a:t>
            </a:fld>
            <a:endParaRPr lang="en-GB" dirty="0"/>
          </a:p>
        </p:txBody>
      </p:sp>
    </p:spTree>
    <p:extLst>
      <p:ext uri="{BB962C8B-B14F-4D97-AF65-F5344CB8AC3E}">
        <p14:creationId xmlns:p14="http://schemas.microsoft.com/office/powerpoint/2010/main" val="235631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334434" y="1442085"/>
            <a:ext cx="11523133" cy="4770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2782358-C2D0-4F55-89E4-EF02D5E0DEFB}" type="datetime1">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0EAE03-AA2C-4BC0-A2CA-F931B03503F8}" type="slidenum">
              <a:rPr lang="en-GB" smtClean="0"/>
              <a:t>‹#›</a:t>
            </a:fld>
            <a:endParaRPr lang="en-GB"/>
          </a:p>
        </p:txBody>
      </p:sp>
      <p:cxnSp>
        <p:nvCxnSpPr>
          <p:cNvPr id="8" name="Straight Connector 7"/>
          <p:cNvCxnSpPr/>
          <p:nvPr userDrawn="1"/>
        </p:nvCxnSpPr>
        <p:spPr>
          <a:xfrm>
            <a:off x="334433" y="1009531"/>
            <a:ext cx="9984000" cy="0"/>
          </a:xfrm>
          <a:prstGeom prst="line">
            <a:avLst/>
          </a:prstGeom>
          <a:ln w="19050" cmpd="sng">
            <a:solidFill>
              <a:srgbClr val="E31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57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672064" y="6280518"/>
            <a:ext cx="1440000" cy="365125"/>
          </a:xfrm>
        </p:spPr>
        <p:txBody>
          <a:bodyPr/>
          <a:lstStyle/>
          <a:p>
            <a:fld id="{6AA621D3-C5C3-4B79-A5ED-593390586189}" type="datetime1">
              <a:rPr lang="en-GB" smtClean="0"/>
              <a:t>08/06/2024</a:t>
            </a:fld>
            <a:endParaRPr lang="en-GB" dirty="0"/>
          </a:p>
        </p:txBody>
      </p:sp>
      <p:sp>
        <p:nvSpPr>
          <p:cNvPr id="4" name="Footer Placeholder 3"/>
          <p:cNvSpPr>
            <a:spLocks noGrp="1"/>
          </p:cNvSpPr>
          <p:nvPr>
            <p:ph type="ftr" sz="quarter" idx="11"/>
          </p:nvPr>
        </p:nvSpPr>
        <p:spPr>
          <a:xfrm>
            <a:off x="8537691" y="6280518"/>
            <a:ext cx="1440000" cy="365125"/>
          </a:xfrm>
        </p:spPr>
        <p:txBody>
          <a:bodyPr/>
          <a:lstStyle/>
          <a:p>
            <a:endParaRPr lang="en-GB"/>
          </a:p>
        </p:txBody>
      </p:sp>
      <p:sp>
        <p:nvSpPr>
          <p:cNvPr id="5" name="Slide Number Placeholder 4"/>
          <p:cNvSpPr>
            <a:spLocks noGrp="1"/>
          </p:cNvSpPr>
          <p:nvPr>
            <p:ph type="sldNum" sz="quarter" idx="12"/>
          </p:nvPr>
        </p:nvSpPr>
        <p:spPr>
          <a:xfrm>
            <a:off x="10403317" y="6280518"/>
            <a:ext cx="1440000" cy="365125"/>
          </a:xfrm>
        </p:spPr>
        <p:txBody>
          <a:bodyPr/>
          <a:lstStyle/>
          <a:p>
            <a:fld id="{F60EAE03-AA2C-4BC0-A2CA-F931B03503F8}" type="slidenum">
              <a:rPr lang="en-GB" smtClean="0"/>
              <a:t>‹#›</a:t>
            </a:fld>
            <a:endParaRPr lang="en-GB"/>
          </a:p>
        </p:txBody>
      </p:sp>
    </p:spTree>
    <p:extLst>
      <p:ext uri="{BB962C8B-B14F-4D97-AF65-F5344CB8AC3E}">
        <p14:creationId xmlns:p14="http://schemas.microsoft.com/office/powerpoint/2010/main" val="177615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7" name="Date Placeholder 2"/>
          <p:cNvSpPr>
            <a:spLocks noGrp="1"/>
          </p:cNvSpPr>
          <p:nvPr>
            <p:ph type="dt" sz="half" idx="10"/>
          </p:nvPr>
        </p:nvSpPr>
        <p:spPr>
          <a:xfrm>
            <a:off x="6672064" y="6280518"/>
            <a:ext cx="1440000" cy="365125"/>
          </a:xfrm>
        </p:spPr>
        <p:txBody>
          <a:bodyPr/>
          <a:lstStyle/>
          <a:p>
            <a:fld id="{134E04CC-E1BF-42DA-BD18-49EA70573623}" type="datetime1">
              <a:rPr lang="en-GB" smtClean="0"/>
              <a:t>08/06/2024</a:t>
            </a:fld>
            <a:endParaRPr lang="en-GB" dirty="0"/>
          </a:p>
        </p:txBody>
      </p:sp>
      <p:sp>
        <p:nvSpPr>
          <p:cNvPr id="8" name="Footer Placeholder 3"/>
          <p:cNvSpPr>
            <a:spLocks noGrp="1"/>
          </p:cNvSpPr>
          <p:nvPr>
            <p:ph type="ftr" sz="quarter" idx="11"/>
          </p:nvPr>
        </p:nvSpPr>
        <p:spPr>
          <a:xfrm>
            <a:off x="8537691" y="6280518"/>
            <a:ext cx="1440000" cy="365125"/>
          </a:xfrm>
        </p:spPr>
        <p:txBody>
          <a:bodyPr/>
          <a:lstStyle/>
          <a:p>
            <a:endParaRPr lang="en-GB"/>
          </a:p>
        </p:txBody>
      </p:sp>
      <p:sp>
        <p:nvSpPr>
          <p:cNvPr id="9" name="Slide Number Placeholder 4"/>
          <p:cNvSpPr>
            <a:spLocks noGrp="1"/>
          </p:cNvSpPr>
          <p:nvPr>
            <p:ph type="sldNum" sz="quarter" idx="12"/>
          </p:nvPr>
        </p:nvSpPr>
        <p:spPr>
          <a:xfrm>
            <a:off x="10403317" y="6280518"/>
            <a:ext cx="1440000" cy="365125"/>
          </a:xfrm>
        </p:spPr>
        <p:txBody>
          <a:bodyPr/>
          <a:lstStyle/>
          <a:p>
            <a:fld id="{F60EAE03-AA2C-4BC0-A2CA-F931B03503F8}" type="slidenum">
              <a:rPr lang="en-GB" smtClean="0"/>
              <a:t>‹#›</a:t>
            </a:fld>
            <a:endParaRPr lang="en-GB"/>
          </a:p>
        </p:txBody>
      </p:sp>
    </p:spTree>
    <p:extLst>
      <p:ext uri="{BB962C8B-B14F-4D97-AF65-F5344CB8AC3E}">
        <p14:creationId xmlns:p14="http://schemas.microsoft.com/office/powerpoint/2010/main" val="136896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09E79178-4804-4B0C-8156-4FFCC898AB4F}" type="datetime1">
              <a:rPr lang="en-GB" smtClean="0"/>
              <a:t>08/06/2024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0EAE03-AA2C-4BC0-A2CA-F931B03503F8}" type="slidenum">
              <a:rPr lang="en-GB" smtClean="0"/>
              <a:t>‹#›</a:t>
            </a:fld>
            <a:endParaRPr lang="en-GB"/>
          </a:p>
        </p:txBody>
      </p:sp>
    </p:spTree>
    <p:extLst>
      <p:ext uri="{BB962C8B-B14F-4D97-AF65-F5344CB8AC3E}">
        <p14:creationId xmlns:p14="http://schemas.microsoft.com/office/powerpoint/2010/main" val="275427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48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BF1620-B444-4F34-AE7F-7E85C8F4E9FB}" type="datetime1">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0EAE03-AA2C-4BC0-A2CA-F931B03503F8}" type="slidenum">
              <a:rPr lang="en-GB" smtClean="0"/>
              <a:t>‹#›</a:t>
            </a:fld>
            <a:endParaRPr lang="en-GB"/>
          </a:p>
        </p:txBody>
      </p:sp>
    </p:spTree>
    <p:extLst>
      <p:ext uri="{BB962C8B-B14F-4D97-AF65-F5344CB8AC3E}">
        <p14:creationId xmlns:p14="http://schemas.microsoft.com/office/powerpoint/2010/main" val="39952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4433" y="1442086"/>
            <a:ext cx="5568000" cy="4684079"/>
          </a:xfrm>
        </p:spPr>
        <p:txBody>
          <a:bodyPr>
            <a:normAutofit/>
          </a:bodyPr>
          <a:lstStyle>
            <a:lvl1pPr>
              <a:defRPr sz="1920"/>
            </a:lvl1pPr>
            <a:lvl2pPr>
              <a:defRPr sz="1920"/>
            </a:lvl2pPr>
            <a:lvl3pPr>
              <a:defRPr sz="1920"/>
            </a:lvl3pPr>
            <a:lvl4pPr>
              <a:defRPr sz="1920"/>
            </a:lvl4pPr>
            <a:lvl5pPr>
              <a:defRPr sz="192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89567" y="1442085"/>
            <a:ext cx="5568000" cy="4684079"/>
          </a:xfrm>
        </p:spPr>
        <p:txBody>
          <a:bodyPr>
            <a:normAutofit/>
          </a:bodyPr>
          <a:lstStyle>
            <a:lvl1pPr>
              <a:defRPr sz="1920"/>
            </a:lvl1pPr>
            <a:lvl2pPr>
              <a:defRPr sz="1920"/>
            </a:lvl2pPr>
            <a:lvl3pPr>
              <a:defRPr sz="1920"/>
            </a:lvl3pPr>
            <a:lvl4pPr>
              <a:defRPr sz="1920"/>
            </a:lvl4pPr>
            <a:lvl5pPr>
              <a:defRPr sz="192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C30D3B-E6A7-43C7-95F0-90F2B558DCB8}" type="datetime1">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0EAE03-AA2C-4BC0-A2CA-F931B03503F8}" type="slidenum">
              <a:rPr lang="en-GB" smtClean="0"/>
              <a:t>‹#›</a:t>
            </a:fld>
            <a:endParaRPr lang="en-GB"/>
          </a:p>
        </p:txBody>
      </p:sp>
      <p:cxnSp>
        <p:nvCxnSpPr>
          <p:cNvPr id="11" name="Straight Connector 10">
            <a:extLst>
              <a:ext uri="{FF2B5EF4-FFF2-40B4-BE49-F238E27FC236}">
                <a16:creationId xmlns:a16="http://schemas.microsoft.com/office/drawing/2014/main" id="{F3237CF8-4115-40C4-BF5F-42CDF8350D0D}"/>
              </a:ext>
            </a:extLst>
          </p:cNvPr>
          <p:cNvCxnSpPr/>
          <p:nvPr userDrawn="1"/>
        </p:nvCxnSpPr>
        <p:spPr>
          <a:xfrm>
            <a:off x="334433" y="1009531"/>
            <a:ext cx="9984000" cy="0"/>
          </a:xfrm>
          <a:prstGeom prst="line">
            <a:avLst/>
          </a:prstGeom>
          <a:ln w="19050" cmpd="sng">
            <a:solidFill>
              <a:srgbClr val="E31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69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52772" y="1441579"/>
            <a:ext cx="5664000" cy="639763"/>
          </a:xfrm>
        </p:spPr>
        <p:txBody>
          <a:bodyPr vert="horz" lIns="91440" tIns="45720" rIns="91440" bIns="45720" rtlCol="0" anchor="t">
            <a:normAutofit/>
          </a:bodyPr>
          <a:lstStyle>
            <a:lvl1pPr>
              <a:defRPr lang="en-US" sz="1920">
                <a:latin typeface="+mj-lt"/>
                <a:ea typeface="+mj-ea"/>
                <a:cs typeface="+mj-cs"/>
              </a:defRPr>
            </a:lvl1pPr>
          </a:lstStyle>
          <a:p>
            <a:pPr lvl="0">
              <a:spcBef>
                <a:spcPct val="0"/>
              </a:spcBef>
              <a:buNone/>
            </a:pPr>
            <a:r>
              <a:rPr lang="en-US"/>
              <a:t>Click to edit Master text styles</a:t>
            </a:r>
          </a:p>
        </p:txBody>
      </p:sp>
      <p:sp>
        <p:nvSpPr>
          <p:cNvPr id="4" name="Content Placeholder 3"/>
          <p:cNvSpPr>
            <a:spLocks noGrp="1"/>
          </p:cNvSpPr>
          <p:nvPr>
            <p:ph sz="half" idx="2"/>
          </p:nvPr>
        </p:nvSpPr>
        <p:spPr>
          <a:xfrm>
            <a:off x="335360" y="2174875"/>
            <a:ext cx="5664000" cy="3951288"/>
          </a:xfrm>
        </p:spPr>
        <p:txBody>
          <a:bodyPr>
            <a:normAutofit/>
          </a:bodyPr>
          <a:lstStyle>
            <a:lvl1pPr>
              <a:defRPr sz="1920"/>
            </a:lvl1pPr>
            <a:lvl2pPr>
              <a:defRPr sz="192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640" y="1441579"/>
            <a:ext cx="5664000" cy="639763"/>
          </a:xfrm>
        </p:spPr>
        <p:txBody>
          <a:bodyPr vert="horz" lIns="91440" tIns="45720" rIns="91440" bIns="45720" rtlCol="0" anchor="t">
            <a:normAutofit/>
          </a:bodyPr>
          <a:lstStyle>
            <a:lvl1pPr>
              <a:defRPr lang="en-US" sz="1920">
                <a:latin typeface="+mj-lt"/>
                <a:ea typeface="+mj-ea"/>
                <a:cs typeface="+mj-cs"/>
              </a:defRPr>
            </a:lvl1pPr>
          </a:lstStyle>
          <a:p>
            <a:pPr lvl="0">
              <a:spcBef>
                <a:spcPct val="0"/>
              </a:spcBef>
              <a:buNone/>
            </a:pPr>
            <a:r>
              <a:rPr lang="en-US" dirty="0"/>
              <a:t>Click to edit Master text styles</a:t>
            </a:r>
          </a:p>
        </p:txBody>
      </p:sp>
      <p:sp>
        <p:nvSpPr>
          <p:cNvPr id="6" name="Content Placeholder 5"/>
          <p:cNvSpPr>
            <a:spLocks noGrp="1"/>
          </p:cNvSpPr>
          <p:nvPr>
            <p:ph sz="quarter" idx="4"/>
          </p:nvPr>
        </p:nvSpPr>
        <p:spPr>
          <a:xfrm>
            <a:off x="6175228" y="2174875"/>
            <a:ext cx="5664000" cy="3951288"/>
          </a:xfrm>
        </p:spPr>
        <p:txBody>
          <a:bodyPr>
            <a:normAutofit/>
          </a:bodyPr>
          <a:lstStyle>
            <a:lvl1pPr>
              <a:defRPr sz="1920"/>
            </a:lvl1pPr>
            <a:lvl2pPr>
              <a:defRPr sz="192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3B4F5A-1089-408B-9F78-11C5042687BA}" type="datetime1">
              <a:rPr lang="en-GB" smtClean="0"/>
              <a:t>08/06/2024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0EAE03-AA2C-4BC0-A2CA-F931B03503F8}" type="slidenum">
              <a:rPr lang="en-GB" smtClean="0"/>
              <a:t>‹#›</a:t>
            </a:fld>
            <a:endParaRPr lang="en-GB"/>
          </a:p>
        </p:txBody>
      </p:sp>
      <p:cxnSp>
        <p:nvCxnSpPr>
          <p:cNvPr id="11" name="Straight Connector 10">
            <a:extLst>
              <a:ext uri="{FF2B5EF4-FFF2-40B4-BE49-F238E27FC236}">
                <a16:creationId xmlns:a16="http://schemas.microsoft.com/office/drawing/2014/main" id="{E76A5B07-D639-4630-BCE3-45481E063E96}"/>
              </a:ext>
            </a:extLst>
          </p:cNvPr>
          <p:cNvCxnSpPr/>
          <p:nvPr userDrawn="1"/>
        </p:nvCxnSpPr>
        <p:spPr>
          <a:xfrm>
            <a:off x="334433" y="1009531"/>
            <a:ext cx="9984000" cy="0"/>
          </a:xfrm>
          <a:prstGeom prst="line">
            <a:avLst/>
          </a:prstGeom>
          <a:ln w="19050" cmpd="sng">
            <a:solidFill>
              <a:srgbClr val="E31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00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CCF5EA-383E-4545-9566-1685611EBEF4}" type="datetime1">
              <a:rPr lang="en-GB" smtClean="0"/>
              <a:t>08/06/2024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0EAE03-AA2C-4BC0-A2CA-F931B03503F8}" type="slidenum">
              <a:rPr lang="en-GB" smtClean="0"/>
              <a:t>‹#›</a:t>
            </a:fld>
            <a:endParaRPr lang="en-GB"/>
          </a:p>
        </p:txBody>
      </p:sp>
      <p:cxnSp>
        <p:nvCxnSpPr>
          <p:cNvPr id="7" name="Straight Connector 6">
            <a:extLst>
              <a:ext uri="{FF2B5EF4-FFF2-40B4-BE49-F238E27FC236}">
                <a16:creationId xmlns:a16="http://schemas.microsoft.com/office/drawing/2014/main" id="{E859BCCB-079B-4640-A051-81C0BC21FF1A}"/>
              </a:ext>
            </a:extLst>
          </p:cNvPr>
          <p:cNvCxnSpPr/>
          <p:nvPr userDrawn="1"/>
        </p:nvCxnSpPr>
        <p:spPr>
          <a:xfrm>
            <a:off x="334433" y="1009531"/>
            <a:ext cx="9984000" cy="0"/>
          </a:xfrm>
          <a:prstGeom prst="line">
            <a:avLst/>
          </a:prstGeom>
          <a:ln w="19050" cmpd="sng">
            <a:solidFill>
              <a:srgbClr val="E31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32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3498B-7344-4292-BD76-1F7CA9EFE478}" type="datetime1">
              <a:rPr lang="en-GB" smtClean="0"/>
              <a:t>08/06/2024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0EAE03-AA2C-4BC0-A2CA-F931B03503F8}" type="slidenum">
              <a:rPr lang="en-GB" smtClean="0"/>
              <a:t>‹#›</a:t>
            </a:fld>
            <a:endParaRPr lang="en-GB"/>
          </a:p>
        </p:txBody>
      </p:sp>
    </p:spTree>
    <p:extLst>
      <p:ext uri="{BB962C8B-B14F-4D97-AF65-F5344CB8AC3E}">
        <p14:creationId xmlns:p14="http://schemas.microsoft.com/office/powerpoint/2010/main" val="385860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434" y="318136"/>
            <a:ext cx="11523132" cy="604986"/>
          </a:xfrm>
        </p:spPr>
        <p:txBody>
          <a:bodyPr vert="horz" lIns="91440" tIns="45720" rIns="91440" bIns="45720" rtlCol="0" anchor="t">
            <a:normAutofit/>
          </a:bodyPr>
          <a:lstStyle>
            <a:lvl1pPr>
              <a:defRPr lang="en-GB" dirty="0"/>
            </a:lvl1pPr>
          </a:lstStyle>
          <a:p>
            <a:pPr lvl="0"/>
            <a:r>
              <a:rPr lang="en-US" dirty="0"/>
              <a:t>Click to edit Master title style</a:t>
            </a:r>
            <a:endParaRPr lang="en-GB" dirty="0"/>
          </a:p>
        </p:txBody>
      </p:sp>
      <p:sp>
        <p:nvSpPr>
          <p:cNvPr id="3" name="Content Placeholder 2"/>
          <p:cNvSpPr>
            <a:spLocks noGrp="1"/>
          </p:cNvSpPr>
          <p:nvPr>
            <p:ph idx="1"/>
          </p:nvPr>
        </p:nvSpPr>
        <p:spPr>
          <a:xfrm>
            <a:off x="4847862" y="1442086"/>
            <a:ext cx="7031375" cy="4684080"/>
          </a:xfrm>
        </p:spPr>
        <p:txBody>
          <a:bodyPr>
            <a:normAutofit/>
          </a:bodyPr>
          <a:lstStyle>
            <a:lvl1pPr>
              <a:defRPr sz="1680"/>
            </a:lvl1pPr>
            <a:lvl2pPr>
              <a:defRPr sz="1680"/>
            </a:lvl2pPr>
            <a:lvl3pPr>
              <a:defRPr sz="1680"/>
            </a:lvl3pPr>
            <a:lvl4pPr>
              <a:defRPr sz="1680"/>
            </a:lvl4pPr>
            <a:lvl5pPr>
              <a:defRPr sz="168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334435" y="1268730"/>
            <a:ext cx="4286256" cy="485743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EDB9B4B-03AA-41CE-8EA1-605D22AB16C9}" type="datetime1">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0EAE03-AA2C-4BC0-A2CA-F931B03503F8}" type="slidenum">
              <a:rPr lang="en-GB" smtClean="0"/>
              <a:t>‹#›</a:t>
            </a:fld>
            <a:endParaRPr lang="en-GB"/>
          </a:p>
        </p:txBody>
      </p:sp>
      <p:cxnSp>
        <p:nvCxnSpPr>
          <p:cNvPr id="11" name="Straight Connector 10">
            <a:extLst>
              <a:ext uri="{FF2B5EF4-FFF2-40B4-BE49-F238E27FC236}">
                <a16:creationId xmlns:a16="http://schemas.microsoft.com/office/drawing/2014/main" id="{A8707BFC-007D-4491-97C8-43B2CB8320CE}"/>
              </a:ext>
            </a:extLst>
          </p:cNvPr>
          <p:cNvCxnSpPr/>
          <p:nvPr userDrawn="1"/>
        </p:nvCxnSpPr>
        <p:spPr>
          <a:xfrm>
            <a:off x="334433" y="1009531"/>
            <a:ext cx="9984000" cy="0"/>
          </a:xfrm>
          <a:prstGeom prst="line">
            <a:avLst/>
          </a:prstGeom>
          <a:ln w="19050" cmpd="sng">
            <a:solidFill>
              <a:srgbClr val="E31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58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7" name="Date Placeholder 2"/>
          <p:cNvSpPr>
            <a:spLocks noGrp="1"/>
          </p:cNvSpPr>
          <p:nvPr>
            <p:ph type="dt" sz="half" idx="10"/>
          </p:nvPr>
        </p:nvSpPr>
        <p:spPr>
          <a:xfrm>
            <a:off x="6672064" y="6280518"/>
            <a:ext cx="1440000" cy="365125"/>
          </a:xfrm>
        </p:spPr>
        <p:txBody>
          <a:bodyPr/>
          <a:lstStyle/>
          <a:p>
            <a:fld id="{E81B5789-006D-4B77-9BF2-7EA3722CAE5B}" type="datetime1">
              <a:rPr lang="en-IN" smtClean="0"/>
              <a:t>08-06-2024</a:t>
            </a:fld>
            <a:endParaRPr lang="en-GB" dirty="0"/>
          </a:p>
        </p:txBody>
      </p:sp>
      <p:sp>
        <p:nvSpPr>
          <p:cNvPr id="8" name="Footer Placeholder 3"/>
          <p:cNvSpPr>
            <a:spLocks noGrp="1"/>
          </p:cNvSpPr>
          <p:nvPr>
            <p:ph type="ftr" sz="quarter" idx="11"/>
          </p:nvPr>
        </p:nvSpPr>
        <p:spPr>
          <a:xfrm>
            <a:off x="8537691" y="6280518"/>
            <a:ext cx="1440000" cy="365125"/>
          </a:xfrm>
        </p:spPr>
        <p:txBody>
          <a:bodyPr/>
          <a:lstStyle/>
          <a:p>
            <a:r>
              <a:rPr lang="en-US" dirty="0"/>
              <a:t>Draft for discussion purposes only</a:t>
            </a:r>
            <a:endParaRPr lang="en-GB" dirty="0"/>
          </a:p>
        </p:txBody>
      </p:sp>
      <p:sp>
        <p:nvSpPr>
          <p:cNvPr id="9" name="Slide Number Placeholder 4"/>
          <p:cNvSpPr>
            <a:spLocks noGrp="1"/>
          </p:cNvSpPr>
          <p:nvPr>
            <p:ph type="sldNum" sz="quarter" idx="12"/>
          </p:nvPr>
        </p:nvSpPr>
        <p:spPr>
          <a:xfrm>
            <a:off x="10403317" y="6280518"/>
            <a:ext cx="1440000" cy="365125"/>
          </a:xfrm>
        </p:spPr>
        <p:txBody>
          <a:bodyPr/>
          <a:lstStyle/>
          <a:p>
            <a:fld id="{F60EAE03-AA2C-4BC0-A2CA-F931B03503F8}" type="slidenum">
              <a:rPr lang="en-GB" smtClean="0"/>
              <a:t>‹#›</a:t>
            </a:fld>
            <a:endParaRPr lang="en-GB" dirty="0"/>
          </a:p>
        </p:txBody>
      </p:sp>
    </p:spTree>
    <p:extLst>
      <p:ext uri="{BB962C8B-B14F-4D97-AF65-F5344CB8AC3E}">
        <p14:creationId xmlns:p14="http://schemas.microsoft.com/office/powerpoint/2010/main" val="246771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vert="horz" lIns="91440" tIns="45720" rIns="91440" bIns="45720" rtlCol="0" anchor="t">
            <a:normAutofit/>
          </a:bodyPr>
          <a:lstStyle>
            <a:lvl1pPr>
              <a:defRPr lang="en-GB"/>
            </a:lvl1pPr>
          </a:lstStyle>
          <a:p>
            <a:pPr lvl="0"/>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3AC01B35-BE5A-4394-B3F8-B4923EA5ED30}" type="datetime1">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0EAE03-AA2C-4BC0-A2CA-F931B03503F8}" type="slidenum">
              <a:rPr lang="en-GB" smtClean="0"/>
              <a:t>‹#›</a:t>
            </a:fld>
            <a:endParaRPr lang="en-GB"/>
          </a:p>
        </p:txBody>
      </p:sp>
    </p:spTree>
    <p:extLst>
      <p:ext uri="{BB962C8B-B14F-4D97-AF65-F5344CB8AC3E}">
        <p14:creationId xmlns:p14="http://schemas.microsoft.com/office/powerpoint/2010/main" val="270805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334434" y="1442086"/>
            <a:ext cx="11247967" cy="468408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4D81E447-6261-455D-BCAF-50C716D9AD9D}" type="datetime1">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0EAE03-AA2C-4BC0-A2CA-F931B03503F8}" type="slidenum">
              <a:rPr lang="en-GB" smtClean="0"/>
              <a:t>‹#›</a:t>
            </a:fld>
            <a:endParaRPr lang="en-GB"/>
          </a:p>
        </p:txBody>
      </p:sp>
      <p:cxnSp>
        <p:nvCxnSpPr>
          <p:cNvPr id="8" name="Straight Connector 7">
            <a:extLst>
              <a:ext uri="{FF2B5EF4-FFF2-40B4-BE49-F238E27FC236}">
                <a16:creationId xmlns:a16="http://schemas.microsoft.com/office/drawing/2014/main" id="{2E61D33E-8275-40C7-9E45-3BF8BB9BF284}"/>
              </a:ext>
            </a:extLst>
          </p:cNvPr>
          <p:cNvCxnSpPr/>
          <p:nvPr userDrawn="1"/>
        </p:nvCxnSpPr>
        <p:spPr>
          <a:xfrm>
            <a:off x="334433" y="1009531"/>
            <a:ext cx="9984000" cy="0"/>
          </a:xfrm>
          <a:prstGeom prst="line">
            <a:avLst/>
          </a:prstGeom>
          <a:ln w="19050" cmpd="sng">
            <a:solidFill>
              <a:srgbClr val="E31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60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442086"/>
            <a:ext cx="2743200" cy="4684080"/>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212B7882-E2D9-43EC-943A-A358F44EC374}" type="datetime1">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0EAE03-AA2C-4BC0-A2CA-F931B03503F8}" type="slidenum">
              <a:rPr lang="en-GB" smtClean="0"/>
              <a:t>‹#›</a:t>
            </a:fld>
            <a:endParaRPr lang="en-GB"/>
          </a:p>
        </p:txBody>
      </p:sp>
    </p:spTree>
    <p:extLst>
      <p:ext uri="{BB962C8B-B14F-4D97-AF65-F5344CB8AC3E}">
        <p14:creationId xmlns:p14="http://schemas.microsoft.com/office/powerpoint/2010/main" val="366345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B81554-BF4B-4A66-A03D-E1B1EE69D32D}"/>
              </a:ext>
            </a:extLst>
          </p:cNvPr>
          <p:cNvPicPr>
            <a:picLocks noChangeAspect="1"/>
          </p:cNvPicPr>
          <p:nvPr userDrawn="1"/>
        </p:nvPicPr>
        <p:blipFill rotWithShape="1">
          <a:blip r:embed="rId2">
            <a:duotone>
              <a:schemeClr val="bg2">
                <a:shade val="45000"/>
                <a:satMod val="135000"/>
              </a:schemeClr>
              <a:prstClr val="white"/>
            </a:duotone>
            <a:lum contrast="20000"/>
          </a:blip>
          <a:srcRect l="38979" t="24975" r="34732" b="57727"/>
          <a:stretch/>
        </p:blipFill>
        <p:spPr>
          <a:xfrm>
            <a:off x="4233" y="0"/>
            <a:ext cx="12187767" cy="6858000"/>
          </a:xfrm>
          <a:prstGeom prst="rect">
            <a:avLst/>
          </a:prstGeom>
        </p:spPr>
      </p:pic>
      <p:sp>
        <p:nvSpPr>
          <p:cNvPr id="2" name="Title 1"/>
          <p:cNvSpPr>
            <a:spLocks noGrp="1"/>
          </p:cNvSpPr>
          <p:nvPr>
            <p:ph type="ctrTitle"/>
          </p:nvPr>
        </p:nvSpPr>
        <p:spPr>
          <a:xfrm>
            <a:off x="5200373" y="3469531"/>
            <a:ext cx="6153427" cy="2531165"/>
          </a:xfrm>
          <a:prstGeom prst="rect">
            <a:avLst/>
          </a:prstGeom>
        </p:spPr>
        <p:txBody>
          <a:bodyPr anchor="ctr">
            <a:normAutofit/>
          </a:bodyPr>
          <a:lstStyle>
            <a:lvl1pPr algn="l">
              <a:defRPr sz="2000">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274EA649-B813-4456-91D3-4C74BEB435D8}"/>
              </a:ext>
            </a:extLst>
          </p:cNvPr>
          <p:cNvSpPr txBox="1">
            <a:spLocks/>
          </p:cNvSpPr>
          <p:nvPr userDrawn="1"/>
        </p:nvSpPr>
        <p:spPr>
          <a:xfrm>
            <a:off x="8648700" y="64262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20AD0A-9A41-4848-A266-B908959FBDB1}" type="slidenum">
              <a:rPr lang="en-US" sz="1200" b="1" kern="1200" noProof="0" smtClean="0">
                <a:solidFill>
                  <a:schemeClr val="bg1">
                    <a:lumMod val="50000"/>
                  </a:schemeClr>
                </a:solidFill>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1200" b="1" kern="1200" noProof="0" dirty="0">
              <a:solidFill>
                <a:schemeClr val="bg1">
                  <a:lumMod val="50000"/>
                </a:schemeClr>
              </a:solidFill>
              <a:latin typeface="+mj-lt"/>
              <a:ea typeface="+mn-ea"/>
              <a:cs typeface="+mn-cs"/>
            </a:endParaRPr>
          </a:p>
        </p:txBody>
      </p:sp>
    </p:spTree>
    <p:extLst>
      <p:ext uri="{BB962C8B-B14F-4D97-AF65-F5344CB8AC3E}">
        <p14:creationId xmlns:p14="http://schemas.microsoft.com/office/powerpoint/2010/main" val="48032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435D26F-65E4-4CC9-8288-07CBDCDE3926}"/>
              </a:ext>
            </a:extLst>
          </p:cNvPr>
          <p:cNvSpPr txBox="1">
            <a:spLocks/>
          </p:cNvSpPr>
          <p:nvPr userDrawn="1"/>
        </p:nvSpPr>
        <p:spPr>
          <a:xfrm>
            <a:off x="406400" y="190100"/>
            <a:ext cx="5060749" cy="1752600"/>
          </a:xfrm>
          <a:prstGeom prst="rect">
            <a:avLst/>
          </a:prstGeom>
          <a:gradFill flip="none" rotWithShape="1">
            <a:gsLst>
              <a:gs pos="0">
                <a:schemeClr val="bg1">
                  <a:lumMod val="85000"/>
                  <a:alpha val="45000"/>
                </a:schemeClr>
              </a:gs>
              <a:gs pos="50000">
                <a:srgbClr val="CC0000">
                  <a:shade val="67500"/>
                  <a:satMod val="115000"/>
                </a:srgbClr>
              </a:gs>
              <a:gs pos="100000">
                <a:srgbClr val="CC0000">
                  <a:shade val="100000"/>
                  <a:satMod val="115000"/>
                </a:srgbClr>
              </a:gs>
            </a:gsLst>
            <a:lin ang="10800000" scaled="1"/>
            <a:tileRect/>
          </a:gradFill>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Title 1"/>
          <p:cNvSpPr>
            <a:spLocks noGrp="1"/>
          </p:cNvSpPr>
          <p:nvPr>
            <p:ph type="title"/>
          </p:nvPr>
        </p:nvSpPr>
        <p:spPr>
          <a:xfrm>
            <a:off x="406402" y="304799"/>
            <a:ext cx="5060749" cy="847726"/>
          </a:xfrm>
          <a:prstGeom prst="rect">
            <a:avLst/>
          </a:prstGeom>
        </p:spPr>
        <p:txBody>
          <a:bodyPr vert="horz" lIns="91440" tIns="45720" rIns="91440" bIns="45720" rtlCol="0" anchor="ctr">
            <a:normAutofit/>
          </a:bodyPr>
          <a:lstStyle>
            <a:lvl1pPr algn="l">
              <a:defRPr lang="en-US" sz="2400" b="1" dirty="0">
                <a:solidFill>
                  <a:schemeClr val="bg1"/>
                </a:solidFill>
              </a:defRPr>
            </a:lvl1pPr>
          </a:lstStyle>
          <a:p>
            <a:pPr lvl="0"/>
            <a:r>
              <a:rPr lang="en-US" dirty="0"/>
              <a:t>Click to edit Master title style</a:t>
            </a:r>
          </a:p>
        </p:txBody>
      </p:sp>
    </p:spTree>
    <p:extLst>
      <p:ext uri="{BB962C8B-B14F-4D97-AF65-F5344CB8AC3E}">
        <p14:creationId xmlns:p14="http://schemas.microsoft.com/office/powerpoint/2010/main" val="3202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5576047" y="1709740"/>
            <a:ext cx="5771404" cy="2337826"/>
          </a:xfrm>
          <a:prstGeom prst="rect">
            <a:avLst/>
          </a:prstGeom>
        </p:spPr>
        <p:txBody>
          <a:bodyPr vert="horz" lIns="91440" tIns="45720" rIns="91440" bIns="45720" rtlCol="0" anchor="ctr">
            <a:normAutofit/>
          </a:bodyPr>
          <a:lstStyle>
            <a:lvl1pPr algn="r">
              <a:defRPr lang="en-US" sz="2400" b="1" dirty="0">
                <a:solidFill>
                  <a:schemeClr val="bg1"/>
                </a:solidFill>
              </a:defRPr>
            </a:lvl1pPr>
          </a:lstStyle>
          <a:p>
            <a:pPr lvl="0"/>
            <a:r>
              <a:rPr lang="en-US" dirty="0"/>
              <a:t>Click to edit Master title style</a:t>
            </a:r>
          </a:p>
        </p:txBody>
      </p:sp>
      <p:sp>
        <p:nvSpPr>
          <p:cNvPr id="9" name="Text Placeholder 2"/>
          <p:cNvSpPr>
            <a:spLocks noGrp="1"/>
          </p:cNvSpPr>
          <p:nvPr>
            <p:ph type="body" idx="1"/>
          </p:nvPr>
        </p:nvSpPr>
        <p:spPr>
          <a:xfrm>
            <a:off x="5576047" y="4347419"/>
            <a:ext cx="5771404" cy="1179324"/>
          </a:xfrm>
          <a:prstGeom prst="rect">
            <a:avLst/>
          </a:prstGeom>
        </p:spPr>
        <p:txBody>
          <a:bodyPr>
            <a:normAutofit/>
          </a:bodyPr>
          <a:lstStyle>
            <a:lvl1pPr marL="0" indent="0" algn="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1641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E7DFE3D-9420-4589-A9DD-D08396CA1478}" type="datetimeFigureOut">
              <a:rPr lang="en-US" smtClean="0"/>
              <a:pPr/>
              <a:t>6/8/2024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520AD0A-9A41-4848-A266-B908959FBDB1}" type="slidenum">
              <a:rPr lang="en-US" smtClean="0"/>
              <a:pPr/>
              <a:t>‹#›</a:t>
            </a:fld>
            <a:endParaRPr lang="en-US" dirty="0"/>
          </a:p>
        </p:txBody>
      </p:sp>
    </p:spTree>
    <p:extLst>
      <p:ext uri="{BB962C8B-B14F-4D97-AF65-F5344CB8AC3E}">
        <p14:creationId xmlns:p14="http://schemas.microsoft.com/office/powerpoint/2010/main" val="2145373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742950" indent="-387350">
              <a:defRPr/>
            </a:lvl2pPr>
            <a:lvl3pPr marL="1143000" indent="-420688">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userDrawn="1"/>
        </p:nvSpPr>
        <p:spPr>
          <a:xfrm>
            <a:off x="406400" y="228600"/>
            <a:ext cx="11176000" cy="533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9" name="Content Placeholder 2"/>
          <p:cNvSpPr>
            <a:spLocks noGrp="1"/>
          </p:cNvSpPr>
          <p:nvPr>
            <p:ph idx="10" hasCustomPrompt="1"/>
          </p:nvPr>
        </p:nvSpPr>
        <p:spPr>
          <a:xfrm>
            <a:off x="609600" y="113899"/>
            <a:ext cx="10972800" cy="609600"/>
          </a:xfrm>
        </p:spPr>
        <p:txBody>
          <a:bodyPr>
            <a:normAutofit/>
          </a:bodyPr>
          <a:lstStyle>
            <a:lvl1pPr algn="l" defTabSz="914400" rtl="0" eaLnBrk="1" latinLnBrk="0" hangingPunct="1">
              <a:spcBef>
                <a:spcPct val="0"/>
              </a:spcBef>
              <a:buNone/>
              <a:defRPr lang="en-US" sz="2800" b="1" kern="1200" dirty="0" smtClean="0">
                <a:solidFill>
                  <a:schemeClr val="bg1">
                    <a:lumMod val="50000"/>
                  </a:schemeClr>
                </a:solidFill>
                <a:latin typeface="Arial" pitchFamily="34" charset="0"/>
                <a:ea typeface="+mj-ea"/>
                <a:cs typeface="Arial" pitchFamily="34" charset="0"/>
              </a:defRPr>
            </a:lvl1pPr>
          </a:lstStyle>
          <a:p>
            <a:pPr lvl="0"/>
            <a:r>
              <a:rPr lang="en-US" dirty="0"/>
              <a:t>Click to add title</a:t>
            </a:r>
          </a:p>
        </p:txBody>
      </p:sp>
    </p:spTree>
    <p:extLst>
      <p:ext uri="{BB962C8B-B14F-4D97-AF65-F5344CB8AC3E}">
        <p14:creationId xmlns:p14="http://schemas.microsoft.com/office/powerpoint/2010/main" val="17610564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txBox="1">
            <a:spLocks/>
          </p:cNvSpPr>
          <p:nvPr userDrawn="1"/>
        </p:nvSpPr>
        <p:spPr>
          <a:xfrm>
            <a:off x="406400" y="228600"/>
            <a:ext cx="11176000" cy="533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Content Placeholder 2"/>
          <p:cNvSpPr>
            <a:spLocks noGrp="1"/>
          </p:cNvSpPr>
          <p:nvPr>
            <p:ph idx="10" hasCustomPrompt="1"/>
          </p:nvPr>
        </p:nvSpPr>
        <p:spPr>
          <a:xfrm>
            <a:off x="609600" y="152400"/>
            <a:ext cx="10972800" cy="609600"/>
          </a:xfrm>
        </p:spPr>
        <p:txBody>
          <a:bodyPr>
            <a:normAutofit/>
          </a:bodyPr>
          <a:lstStyle>
            <a:lvl1pPr algn="l" defTabSz="914400" rtl="0" eaLnBrk="1" latinLnBrk="0" hangingPunct="1">
              <a:spcBef>
                <a:spcPct val="0"/>
              </a:spcBef>
              <a:buNone/>
              <a:defRPr lang="en-US" sz="2800" b="1" kern="1200" dirty="0" smtClean="0">
                <a:solidFill>
                  <a:schemeClr val="bg1">
                    <a:lumMod val="50000"/>
                  </a:schemeClr>
                </a:solidFill>
                <a:latin typeface="Arial" pitchFamily="34" charset="0"/>
                <a:ea typeface="+mj-ea"/>
                <a:cs typeface="Arial" pitchFamily="34" charset="0"/>
              </a:defRPr>
            </a:lvl1pPr>
          </a:lstStyle>
          <a:p>
            <a:pPr lvl="0"/>
            <a:r>
              <a:rPr lang="en-US" dirty="0"/>
              <a:t>Click to add title</a:t>
            </a:r>
          </a:p>
        </p:txBody>
      </p:sp>
    </p:spTree>
    <p:extLst>
      <p:ext uri="{BB962C8B-B14F-4D97-AF65-F5344CB8AC3E}">
        <p14:creationId xmlns:p14="http://schemas.microsoft.com/office/powerpoint/2010/main" val="1269362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E7DFE3D-9420-4589-A9DD-D08396CA1478}" type="datetimeFigureOut">
              <a:rPr lang="en-US" smtClean="0"/>
              <a:pPr/>
              <a:t>6/8/2024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520AD0A-9A41-4848-A266-B908959FBDB1}" type="slidenum">
              <a:rPr lang="en-US" smtClean="0"/>
              <a:pPr/>
              <a:t>‹#›</a:t>
            </a:fld>
            <a:endParaRPr lang="en-US" dirty="0"/>
          </a:p>
        </p:txBody>
      </p:sp>
    </p:spTree>
    <p:extLst>
      <p:ext uri="{BB962C8B-B14F-4D97-AF65-F5344CB8AC3E}">
        <p14:creationId xmlns:p14="http://schemas.microsoft.com/office/powerpoint/2010/main" val="78353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831C042-DFFE-4175-8949-E29252784D84}" type="datetime1">
              <a:rPr lang="en-IN" smtClean="0"/>
              <a:t>08-06-2024</a:t>
            </a:fld>
            <a:endParaRPr lang="en-GB" dirty="0"/>
          </a:p>
        </p:txBody>
      </p:sp>
      <p:sp>
        <p:nvSpPr>
          <p:cNvPr id="4" name="Footer Placeholder 3"/>
          <p:cNvSpPr>
            <a:spLocks noGrp="1"/>
          </p:cNvSpPr>
          <p:nvPr>
            <p:ph type="ftr" sz="quarter" idx="11"/>
          </p:nvPr>
        </p:nvSpPr>
        <p:spPr/>
        <p:txBody>
          <a:bodyPr/>
          <a:lstStyle/>
          <a:p>
            <a:r>
              <a:rPr lang="en-US" dirty="0"/>
              <a:t>Draft for discussion purposes only</a:t>
            </a:r>
            <a:endParaRPr lang="en-GB" dirty="0"/>
          </a:p>
        </p:txBody>
      </p:sp>
      <p:sp>
        <p:nvSpPr>
          <p:cNvPr id="5" name="Slide Number Placeholder 4"/>
          <p:cNvSpPr>
            <a:spLocks noGrp="1"/>
          </p:cNvSpPr>
          <p:nvPr>
            <p:ph type="sldNum" sz="quarter" idx="12"/>
          </p:nvPr>
        </p:nvSpPr>
        <p:spPr/>
        <p:txBody>
          <a:bodyPr/>
          <a:lstStyle/>
          <a:p>
            <a:fld id="{F60EAE03-AA2C-4BC0-A2CA-F931B03503F8}" type="slidenum">
              <a:rPr lang="en-GB" smtClean="0"/>
              <a:t>‹#›</a:t>
            </a:fld>
            <a:endParaRPr lang="en-GB" dirty="0"/>
          </a:p>
        </p:txBody>
      </p:sp>
    </p:spTree>
    <p:extLst>
      <p:ext uri="{BB962C8B-B14F-4D97-AF65-F5344CB8AC3E}">
        <p14:creationId xmlns:p14="http://schemas.microsoft.com/office/powerpoint/2010/main" val="132474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63562"/>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E7DFE3D-9420-4589-A9DD-D08396CA1478}" type="datetimeFigureOut">
              <a:rPr lang="en-US" smtClean="0"/>
              <a:pPr/>
              <a:t>6/8/2024</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520AD0A-9A41-4848-A266-B908959FBDB1}" type="slidenum">
              <a:rPr lang="en-US" smtClean="0"/>
              <a:pPr/>
              <a:t>‹#›</a:t>
            </a:fld>
            <a:endParaRPr lang="en-US" dirty="0"/>
          </a:p>
        </p:txBody>
      </p:sp>
    </p:spTree>
    <p:extLst>
      <p:ext uri="{BB962C8B-B14F-4D97-AF65-F5344CB8AC3E}">
        <p14:creationId xmlns:p14="http://schemas.microsoft.com/office/powerpoint/2010/main" val="38606065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E7DFE3D-9420-4589-A9DD-D08396CA1478}" type="datetimeFigureOut">
              <a:rPr lang="en-US" smtClean="0"/>
              <a:pPr/>
              <a:t>6/8/2024</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1520AD0A-9A41-4848-A266-B908959FBDB1}" type="slidenum">
              <a:rPr lang="en-US" smtClean="0"/>
              <a:pPr/>
              <a:t>‹#›</a:t>
            </a:fld>
            <a:endParaRPr lang="en-US" dirty="0"/>
          </a:p>
        </p:txBody>
      </p:sp>
    </p:spTree>
    <p:extLst>
      <p:ext uri="{BB962C8B-B14F-4D97-AF65-F5344CB8AC3E}">
        <p14:creationId xmlns:p14="http://schemas.microsoft.com/office/powerpoint/2010/main" val="1759479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34962"/>
          </a:xfrm>
          <a:prstGeom prst="rect">
            <a:avLst/>
          </a:prstGeom>
        </p:spPr>
        <p:txBody>
          <a:bodyPr>
            <a:noAutofit/>
          </a:bodyPr>
          <a:lstStyle>
            <a:lvl1pPr algn="l" defTabSz="914400" rtl="0" eaLnBrk="1" latinLnBrk="0" hangingPunct="1">
              <a:spcBef>
                <a:spcPct val="0"/>
              </a:spcBef>
              <a:buNone/>
              <a:defRPr lang="en-US" sz="2800" b="1" kern="1200" dirty="0">
                <a:solidFill>
                  <a:schemeClr val="bg1">
                    <a:lumMod val="50000"/>
                  </a:schemeClr>
                </a:solidFill>
                <a:latin typeface="Arial" pitchFamily="34" charset="0"/>
                <a:ea typeface="+mj-ea"/>
                <a:cs typeface="Arial" pitchFamily="34" charset="0"/>
              </a:defRPr>
            </a:lvl1p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E7DFE3D-9420-4589-A9DD-D08396CA1478}" type="datetimeFigureOut">
              <a:rPr lang="en-US" smtClean="0"/>
              <a:pPr/>
              <a:t>6/8/2024</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520AD0A-9A41-4848-A266-B908959FBDB1}" type="slidenum">
              <a:rPr lang="en-US" smtClean="0"/>
              <a:pPr/>
              <a:t>‹#›</a:t>
            </a:fld>
            <a:endParaRPr lang="en-US" dirty="0"/>
          </a:p>
        </p:txBody>
      </p:sp>
    </p:spTree>
    <p:extLst>
      <p:ext uri="{BB962C8B-B14F-4D97-AF65-F5344CB8AC3E}">
        <p14:creationId xmlns:p14="http://schemas.microsoft.com/office/powerpoint/2010/main" val="7041836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193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E7DFE3D-9420-4589-A9DD-D08396CA1478}" type="datetimeFigureOut">
              <a:rPr lang="en-US" smtClean="0"/>
              <a:pPr/>
              <a:t>6/8/2024</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520AD0A-9A41-4848-A266-B908959FBDB1}" type="slidenum">
              <a:rPr lang="en-US" smtClean="0"/>
              <a:pPr/>
              <a:t>‹#›</a:t>
            </a:fld>
            <a:endParaRPr lang="en-US" dirty="0"/>
          </a:p>
        </p:txBody>
      </p:sp>
    </p:spTree>
    <p:extLst>
      <p:ext uri="{BB962C8B-B14F-4D97-AF65-F5344CB8AC3E}">
        <p14:creationId xmlns:p14="http://schemas.microsoft.com/office/powerpoint/2010/main" val="14097291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E7DFE3D-9420-4589-A9DD-D08396CA1478}" type="datetimeFigureOut">
              <a:rPr lang="en-US" smtClean="0"/>
              <a:pPr/>
              <a:t>6/8/2024</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520AD0A-9A41-4848-A266-B908959FBDB1}" type="slidenum">
              <a:rPr lang="en-US" smtClean="0"/>
              <a:pPr/>
              <a:t>‹#›</a:t>
            </a:fld>
            <a:endParaRPr lang="en-US" dirty="0"/>
          </a:p>
        </p:txBody>
      </p:sp>
    </p:spTree>
    <p:extLst>
      <p:ext uri="{BB962C8B-B14F-4D97-AF65-F5344CB8AC3E}">
        <p14:creationId xmlns:p14="http://schemas.microsoft.com/office/powerpoint/2010/main" val="2641191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E7DFE3D-9420-4589-A9DD-D08396CA1478}" type="datetimeFigureOut">
              <a:rPr lang="en-US" smtClean="0"/>
              <a:pPr/>
              <a:t>6/8/2024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520AD0A-9A41-4848-A266-B908959FBDB1}" type="slidenum">
              <a:rPr lang="en-US" smtClean="0"/>
              <a:pPr/>
              <a:t>‹#›</a:t>
            </a:fld>
            <a:endParaRPr lang="en-US" dirty="0"/>
          </a:p>
        </p:txBody>
      </p:sp>
    </p:spTree>
    <p:extLst>
      <p:ext uri="{BB962C8B-B14F-4D97-AF65-F5344CB8AC3E}">
        <p14:creationId xmlns:p14="http://schemas.microsoft.com/office/powerpoint/2010/main" val="2357979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E7DFE3D-9420-4589-A9DD-D08396CA1478}" type="datetimeFigureOut">
              <a:rPr lang="en-US" smtClean="0"/>
              <a:pPr/>
              <a:t>6/8/2024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520AD0A-9A41-4848-A266-B908959FBDB1}" type="slidenum">
              <a:rPr lang="en-US" smtClean="0"/>
              <a:pPr/>
              <a:t>‹#›</a:t>
            </a:fld>
            <a:endParaRPr lang="en-US" dirty="0"/>
          </a:p>
        </p:txBody>
      </p:sp>
    </p:spTree>
    <p:extLst>
      <p:ext uri="{BB962C8B-B14F-4D97-AF65-F5344CB8AC3E}">
        <p14:creationId xmlns:p14="http://schemas.microsoft.com/office/powerpoint/2010/main" val="2653720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A72B1392-075D-4CC0-96F7-40110297E5B1}"/>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6865225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00373" y="3469531"/>
            <a:ext cx="6153427" cy="2531165"/>
          </a:xfrm>
          <a:prstGeom prst="rect">
            <a:avLst/>
          </a:prstGeom>
        </p:spPr>
        <p:txBody>
          <a:bodyPr anchor="ctr">
            <a:normAutofit/>
          </a:bodyPr>
          <a:lstStyle>
            <a:lvl1pPr algn="r">
              <a:defRPr sz="2000">
                <a:solidFill>
                  <a:schemeClr val="bg1"/>
                </a:solidFill>
              </a:defRPr>
            </a:lvl1pPr>
          </a:lstStyle>
          <a:p>
            <a:r>
              <a:rPr lang="en-US"/>
              <a:t>Click to edit Master title style</a:t>
            </a:r>
          </a:p>
        </p:txBody>
      </p:sp>
    </p:spTree>
    <p:extLst>
      <p:ext uri="{BB962C8B-B14F-4D97-AF65-F5344CB8AC3E}">
        <p14:creationId xmlns:p14="http://schemas.microsoft.com/office/powerpoint/2010/main" val="160824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48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6422B2-5809-4290-8D9F-53249BCCD899}" type="datetime1">
              <a:rPr lang="en-IN" smtClean="0"/>
              <a:t>08-06-2024</a:t>
            </a:fld>
            <a:endParaRPr lang="en-GB" dirty="0"/>
          </a:p>
        </p:txBody>
      </p:sp>
      <p:sp>
        <p:nvSpPr>
          <p:cNvPr id="5" name="Footer Placeholder 4"/>
          <p:cNvSpPr>
            <a:spLocks noGrp="1"/>
          </p:cNvSpPr>
          <p:nvPr>
            <p:ph type="ftr" sz="quarter" idx="11"/>
          </p:nvPr>
        </p:nvSpPr>
        <p:spPr/>
        <p:txBody>
          <a:bodyPr/>
          <a:lstStyle/>
          <a:p>
            <a:r>
              <a:rPr lang="en-US" dirty="0"/>
              <a:t>Draft for discussion purposes only</a:t>
            </a:r>
            <a:endParaRPr lang="en-GB" dirty="0"/>
          </a:p>
        </p:txBody>
      </p:sp>
      <p:sp>
        <p:nvSpPr>
          <p:cNvPr id="6" name="Slide Number Placeholder 5"/>
          <p:cNvSpPr>
            <a:spLocks noGrp="1"/>
          </p:cNvSpPr>
          <p:nvPr>
            <p:ph type="sldNum" sz="quarter" idx="12"/>
          </p:nvPr>
        </p:nvSpPr>
        <p:spPr/>
        <p:txBody>
          <a:bodyPr/>
          <a:lstStyle/>
          <a:p>
            <a:fld id="{F60EAE03-AA2C-4BC0-A2CA-F931B03503F8}" type="slidenum">
              <a:rPr lang="en-GB" smtClean="0"/>
              <a:t>‹#›</a:t>
            </a:fld>
            <a:endParaRPr lang="en-GB" dirty="0"/>
          </a:p>
        </p:txBody>
      </p:sp>
    </p:spTree>
    <p:extLst>
      <p:ext uri="{BB962C8B-B14F-4D97-AF65-F5344CB8AC3E}">
        <p14:creationId xmlns:p14="http://schemas.microsoft.com/office/powerpoint/2010/main" val="189418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7" name="Picture 2" descr="D:\TW Official\TSquare\PPT inside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67" y="-3175"/>
            <a:ext cx="12208933" cy="686435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1435D26F-65E4-4CC9-8288-07CBDCDE3926}"/>
              </a:ext>
            </a:extLst>
          </p:cNvPr>
          <p:cNvSpPr txBox="1">
            <a:spLocks/>
          </p:cNvSpPr>
          <p:nvPr userDrawn="1"/>
        </p:nvSpPr>
        <p:spPr>
          <a:xfrm>
            <a:off x="406400" y="190100"/>
            <a:ext cx="5060749" cy="1752600"/>
          </a:xfrm>
          <a:prstGeom prst="rect">
            <a:avLst/>
          </a:prstGeom>
          <a:gradFill flip="none" rotWithShape="1">
            <a:gsLst>
              <a:gs pos="0">
                <a:schemeClr val="bg1">
                  <a:lumMod val="85000"/>
                  <a:alpha val="45000"/>
                </a:schemeClr>
              </a:gs>
              <a:gs pos="50000">
                <a:srgbClr val="CC0000">
                  <a:shade val="67500"/>
                  <a:satMod val="115000"/>
                </a:srgbClr>
              </a:gs>
              <a:gs pos="100000">
                <a:srgbClr val="CC0000">
                  <a:shade val="100000"/>
                  <a:satMod val="115000"/>
                </a:srgbClr>
              </a:gs>
            </a:gsLst>
            <a:lin ang="10800000" scaled="1"/>
            <a:tileRect/>
          </a:gradFill>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Title 1"/>
          <p:cNvSpPr>
            <a:spLocks noGrp="1"/>
          </p:cNvSpPr>
          <p:nvPr>
            <p:ph type="title"/>
          </p:nvPr>
        </p:nvSpPr>
        <p:spPr>
          <a:xfrm>
            <a:off x="406402" y="304799"/>
            <a:ext cx="5060749" cy="847726"/>
          </a:xfrm>
          <a:prstGeom prst="rect">
            <a:avLst/>
          </a:prstGeom>
        </p:spPr>
        <p:txBody>
          <a:bodyPr vert="horz" lIns="91440" tIns="45720" rIns="91440" bIns="45720" rtlCol="0" anchor="ctr">
            <a:normAutofit/>
          </a:bodyPr>
          <a:lstStyle>
            <a:lvl1pPr algn="l">
              <a:defRPr lang="en-US" sz="2400" b="1" dirty="0">
                <a:solidFill>
                  <a:schemeClr val="bg1"/>
                </a:solidFill>
              </a:defRPr>
            </a:lvl1pPr>
          </a:lstStyle>
          <a:p>
            <a:pPr lvl="0"/>
            <a:r>
              <a:rPr lang="en-US" dirty="0"/>
              <a:t>Click to edit Master title style</a:t>
            </a:r>
          </a:p>
        </p:txBody>
      </p:sp>
    </p:spTree>
    <p:extLst>
      <p:ext uri="{BB962C8B-B14F-4D97-AF65-F5344CB8AC3E}">
        <p14:creationId xmlns:p14="http://schemas.microsoft.com/office/powerpoint/2010/main" val="32299725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5576047" y="1709740"/>
            <a:ext cx="5771404" cy="2337826"/>
          </a:xfrm>
          <a:prstGeom prst="rect">
            <a:avLst/>
          </a:prstGeom>
        </p:spPr>
        <p:txBody>
          <a:bodyPr vert="horz" lIns="91440" tIns="45720" rIns="91440" bIns="45720" rtlCol="0" anchor="ctr">
            <a:normAutofit/>
          </a:bodyPr>
          <a:lstStyle>
            <a:lvl1pPr algn="r">
              <a:defRPr lang="en-US" sz="2400" b="1" dirty="0">
                <a:solidFill>
                  <a:schemeClr val="tx1"/>
                </a:solidFill>
              </a:defRPr>
            </a:lvl1pPr>
          </a:lstStyle>
          <a:p>
            <a:pPr lvl="0"/>
            <a:r>
              <a:rPr lang="en-US" dirty="0"/>
              <a:t>Click to edit Master title style</a:t>
            </a:r>
          </a:p>
        </p:txBody>
      </p:sp>
      <p:sp>
        <p:nvSpPr>
          <p:cNvPr id="9" name="Text Placeholder 2"/>
          <p:cNvSpPr>
            <a:spLocks noGrp="1"/>
          </p:cNvSpPr>
          <p:nvPr>
            <p:ph type="body" idx="1"/>
          </p:nvPr>
        </p:nvSpPr>
        <p:spPr>
          <a:xfrm>
            <a:off x="5576047" y="4347419"/>
            <a:ext cx="5771404" cy="1179324"/>
          </a:xfrm>
          <a:prstGeom prst="rect">
            <a:avLst/>
          </a:prstGeo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158685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208087"/>
            <a:ext cx="5157787" cy="432454"/>
          </a:xfrm>
          <a:prstGeom prst="rect">
            <a:avLst/>
          </a:prstGeom>
        </p:spPr>
        <p:txBody>
          <a:bodyPr vert="horz" lIns="91440" tIns="45720" rIns="91440" bIns="45720" rtlCol="0" anchor="ctr">
            <a:normAutofit/>
          </a:bodyPr>
          <a:lstStyle>
            <a:lvl1pPr>
              <a:defRPr lang="en-US" sz="2000" smtClean="0">
                <a:latin typeface="+mj-lt"/>
                <a:ea typeface="+mj-ea"/>
                <a:cs typeface="+mj-cs"/>
              </a:defRPr>
            </a:lvl1pPr>
          </a:lstStyle>
          <a:p>
            <a:pPr lvl="0">
              <a:spcBef>
                <a:spcPct val="0"/>
              </a:spcBef>
              <a:buNone/>
            </a:pPr>
            <a:r>
              <a:rPr lang="en-US"/>
              <a:t>Click to edit Master text styles</a:t>
            </a:r>
          </a:p>
        </p:txBody>
      </p:sp>
      <p:sp>
        <p:nvSpPr>
          <p:cNvPr id="4" name="Content Placeholder 3"/>
          <p:cNvSpPr>
            <a:spLocks noGrp="1"/>
          </p:cNvSpPr>
          <p:nvPr>
            <p:ph sz="half" idx="2"/>
          </p:nvPr>
        </p:nvSpPr>
        <p:spPr>
          <a:xfrm>
            <a:off x="839789" y="1882588"/>
            <a:ext cx="5157787" cy="430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208087"/>
            <a:ext cx="5183188" cy="432454"/>
          </a:xfrm>
          <a:prstGeom prst="rect">
            <a:avLst/>
          </a:prstGeom>
        </p:spPr>
        <p:txBody>
          <a:bodyPr vert="horz" lIns="91440" tIns="45720" rIns="91440" bIns="45720" rtlCol="0" anchor="ctr">
            <a:normAutofit/>
          </a:bodyPr>
          <a:lstStyle>
            <a:lvl1pPr>
              <a:defRPr lang="en-US" sz="2000" smtClean="0">
                <a:latin typeface="+mj-lt"/>
                <a:ea typeface="+mj-ea"/>
                <a:cs typeface="+mj-cs"/>
              </a:defRPr>
            </a:lvl1pPr>
          </a:lstStyle>
          <a:p>
            <a:pPr lvl="0">
              <a:spcBef>
                <a:spcPct val="0"/>
              </a:spcBef>
              <a:buNone/>
            </a:pPr>
            <a:r>
              <a:rPr lang="en-US"/>
              <a:t>Click to edit Master text styles</a:t>
            </a:r>
          </a:p>
        </p:txBody>
      </p:sp>
      <p:sp>
        <p:nvSpPr>
          <p:cNvPr id="6" name="Content Placeholder 5"/>
          <p:cNvSpPr>
            <a:spLocks noGrp="1"/>
          </p:cNvSpPr>
          <p:nvPr>
            <p:ph sz="quarter" idx="4"/>
          </p:nvPr>
        </p:nvSpPr>
        <p:spPr>
          <a:xfrm>
            <a:off x="6172202" y="1882588"/>
            <a:ext cx="5183188" cy="430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838200" y="365129"/>
            <a:ext cx="10515600" cy="483013"/>
          </a:xfrm>
          <a:prstGeom prst="rect">
            <a:avLst/>
          </a:prstGeom>
        </p:spPr>
        <p:txBody>
          <a:bodyPr>
            <a:normAutofit/>
          </a:bodyPr>
          <a:lstStyle>
            <a:lvl1pPr>
              <a:defRPr sz="2000"/>
            </a:lvl1pPr>
          </a:lstStyle>
          <a:p>
            <a:r>
              <a:rPr lang="en-US"/>
              <a:t>Click to edit Master title style</a:t>
            </a:r>
          </a:p>
        </p:txBody>
      </p:sp>
    </p:spTree>
    <p:extLst>
      <p:ext uri="{BB962C8B-B14F-4D97-AF65-F5344CB8AC3E}">
        <p14:creationId xmlns:p14="http://schemas.microsoft.com/office/powerpoint/2010/main" val="2228163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Tree>
    <p:extLst>
      <p:ext uri="{BB962C8B-B14F-4D97-AF65-F5344CB8AC3E}">
        <p14:creationId xmlns:p14="http://schemas.microsoft.com/office/powerpoint/2010/main" val="31476407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450"/>
              </a:spcBef>
              <a:spcAft>
                <a:spcPts val="900"/>
              </a:spcAft>
              <a:defRPr/>
            </a:lvl1pPr>
            <a:lvl2pPr>
              <a:spcBef>
                <a:spcPts val="450"/>
              </a:spcBef>
              <a:spcAft>
                <a:spcPts val="900"/>
              </a:spcAft>
              <a:defRPr/>
            </a:lvl2pPr>
            <a:lvl3pPr>
              <a:spcBef>
                <a:spcPts val="450"/>
              </a:spcBef>
              <a:spcAft>
                <a:spcPts val="900"/>
              </a:spcAft>
              <a:defRPr/>
            </a:lvl3pPr>
            <a:lvl4pPr>
              <a:spcBef>
                <a:spcPts val="450"/>
              </a:spcBef>
              <a:spcAft>
                <a:spcPts val="900"/>
              </a:spcAft>
              <a:defRPr/>
            </a:lvl4pPr>
            <a:lvl5pPr>
              <a:spcBef>
                <a:spcPts val="450"/>
              </a:spcBef>
              <a:spcAft>
                <a:spcPts val="9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1"/>
          <p:cNvSpPr>
            <a:spLocks noChangeShapeType="1"/>
          </p:cNvSpPr>
          <p:nvPr userDrawn="1"/>
        </p:nvSpPr>
        <p:spPr bwMode="auto">
          <a:xfrm>
            <a:off x="609601"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6" name="Content Placeholder 2">
            <a:extLst>
              <a:ext uri="{FF2B5EF4-FFF2-40B4-BE49-F238E27FC236}">
                <a16:creationId xmlns:a16="http://schemas.microsoft.com/office/drawing/2014/main" id="{EB233FBB-A1BA-4D71-BC85-FAD01950B262}"/>
              </a:ext>
            </a:extLst>
          </p:cNvPr>
          <p:cNvSpPr>
            <a:spLocks noGrp="1"/>
          </p:cNvSpPr>
          <p:nvPr>
            <p:ph idx="10" hasCustomPrompt="1"/>
          </p:nvPr>
        </p:nvSpPr>
        <p:spPr>
          <a:xfrm>
            <a:off x="315146" y="113899"/>
            <a:ext cx="11267255" cy="609600"/>
          </a:xfrm>
        </p:spPr>
        <p:txBody>
          <a:bodyPr>
            <a:normAutofit/>
          </a:bodyPr>
          <a:lstStyle>
            <a:lvl1pPr marL="0" indent="0" algn="l" defTabSz="913943" rtl="0" eaLnBrk="1" latinLnBrk="0" hangingPunct="1">
              <a:spcBef>
                <a:spcPct val="0"/>
              </a:spcBef>
              <a:buNone/>
              <a:defRPr lang="en-US" sz="2799" b="1" kern="1200" dirty="0" smtClean="0">
                <a:solidFill>
                  <a:schemeClr val="bg1">
                    <a:lumMod val="50000"/>
                  </a:schemeClr>
                </a:solidFill>
                <a:latin typeface="Arial" pitchFamily="34" charset="0"/>
                <a:ea typeface="+mj-ea"/>
                <a:cs typeface="Arial" pitchFamily="34" charset="0"/>
              </a:defRPr>
            </a:lvl1pPr>
          </a:lstStyle>
          <a:p>
            <a:pPr lvl="0"/>
            <a:r>
              <a:rPr lang="en-US" dirty="0"/>
              <a:t>Click to add title</a:t>
            </a:r>
          </a:p>
        </p:txBody>
      </p:sp>
    </p:spTree>
    <p:extLst>
      <p:ext uri="{BB962C8B-B14F-4D97-AF65-F5344CB8AC3E}">
        <p14:creationId xmlns:p14="http://schemas.microsoft.com/office/powerpoint/2010/main" val="27880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4433" y="1442086"/>
            <a:ext cx="5568000" cy="4684079"/>
          </a:xfrm>
        </p:spPr>
        <p:txBody>
          <a:bodyPr>
            <a:normAutofit/>
          </a:bodyPr>
          <a:lstStyle>
            <a:lvl1pPr>
              <a:defRPr sz="1920"/>
            </a:lvl1pPr>
            <a:lvl2pPr>
              <a:defRPr sz="1920"/>
            </a:lvl2pPr>
            <a:lvl3pPr>
              <a:defRPr sz="1920"/>
            </a:lvl3pPr>
            <a:lvl4pPr>
              <a:defRPr sz="1920"/>
            </a:lvl4pPr>
            <a:lvl5pPr>
              <a:defRPr sz="192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89567" y="1442085"/>
            <a:ext cx="5568000" cy="4684079"/>
          </a:xfrm>
        </p:spPr>
        <p:txBody>
          <a:bodyPr>
            <a:normAutofit/>
          </a:bodyPr>
          <a:lstStyle>
            <a:lvl1pPr>
              <a:defRPr sz="1920"/>
            </a:lvl1pPr>
            <a:lvl2pPr>
              <a:defRPr sz="1920"/>
            </a:lvl2pPr>
            <a:lvl3pPr>
              <a:defRPr sz="1920"/>
            </a:lvl3pPr>
            <a:lvl4pPr>
              <a:defRPr sz="1920"/>
            </a:lvl4pPr>
            <a:lvl5pPr>
              <a:defRPr sz="192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7E3ECF5-04EB-42D6-84DA-CFA33B7C6190}" type="datetime1">
              <a:rPr lang="en-IN" smtClean="0"/>
              <a:t>08-06-2024</a:t>
            </a:fld>
            <a:endParaRPr lang="en-GB" dirty="0"/>
          </a:p>
        </p:txBody>
      </p:sp>
      <p:sp>
        <p:nvSpPr>
          <p:cNvPr id="6" name="Footer Placeholder 5"/>
          <p:cNvSpPr>
            <a:spLocks noGrp="1"/>
          </p:cNvSpPr>
          <p:nvPr>
            <p:ph type="ftr" sz="quarter" idx="11"/>
          </p:nvPr>
        </p:nvSpPr>
        <p:spPr/>
        <p:txBody>
          <a:bodyPr/>
          <a:lstStyle/>
          <a:p>
            <a:r>
              <a:rPr lang="en-US" dirty="0"/>
              <a:t>Draft for discussion purposes only</a:t>
            </a:r>
            <a:endParaRPr lang="en-GB" dirty="0"/>
          </a:p>
        </p:txBody>
      </p:sp>
      <p:sp>
        <p:nvSpPr>
          <p:cNvPr id="7" name="Slide Number Placeholder 6"/>
          <p:cNvSpPr>
            <a:spLocks noGrp="1"/>
          </p:cNvSpPr>
          <p:nvPr>
            <p:ph type="sldNum" sz="quarter" idx="12"/>
          </p:nvPr>
        </p:nvSpPr>
        <p:spPr/>
        <p:txBody>
          <a:bodyPr/>
          <a:lstStyle/>
          <a:p>
            <a:fld id="{F60EAE03-AA2C-4BC0-A2CA-F931B03503F8}" type="slidenum">
              <a:rPr lang="en-GB" smtClean="0"/>
              <a:t>‹#›</a:t>
            </a:fld>
            <a:endParaRPr lang="en-GB" dirty="0"/>
          </a:p>
        </p:txBody>
      </p:sp>
      <p:cxnSp>
        <p:nvCxnSpPr>
          <p:cNvPr id="11" name="Straight Connector 10">
            <a:extLst>
              <a:ext uri="{FF2B5EF4-FFF2-40B4-BE49-F238E27FC236}">
                <a16:creationId xmlns:a16="http://schemas.microsoft.com/office/drawing/2014/main" id="{F3237CF8-4115-40C4-BF5F-42CDF8350D0D}"/>
              </a:ext>
            </a:extLst>
          </p:cNvPr>
          <p:cNvCxnSpPr/>
          <p:nvPr userDrawn="1"/>
        </p:nvCxnSpPr>
        <p:spPr>
          <a:xfrm>
            <a:off x="334433" y="1009531"/>
            <a:ext cx="9984000" cy="0"/>
          </a:xfrm>
          <a:prstGeom prst="line">
            <a:avLst/>
          </a:prstGeom>
          <a:ln w="19050" cmpd="sng">
            <a:solidFill>
              <a:srgbClr val="E31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19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52772" y="1441579"/>
            <a:ext cx="5664000" cy="639763"/>
          </a:xfrm>
        </p:spPr>
        <p:txBody>
          <a:bodyPr vert="horz" lIns="91440" tIns="45720" rIns="91440" bIns="45720" rtlCol="0" anchor="t">
            <a:normAutofit/>
          </a:bodyPr>
          <a:lstStyle>
            <a:lvl1pPr>
              <a:defRPr lang="en-US" sz="1920">
                <a:latin typeface="+mj-lt"/>
                <a:ea typeface="+mj-ea"/>
                <a:cs typeface="+mj-cs"/>
              </a:defRPr>
            </a:lvl1pPr>
          </a:lstStyle>
          <a:p>
            <a:pPr lvl="0">
              <a:spcBef>
                <a:spcPct val="0"/>
              </a:spcBef>
              <a:buNone/>
            </a:pPr>
            <a:r>
              <a:rPr lang="en-US"/>
              <a:t>Click to edit Master text styles</a:t>
            </a:r>
          </a:p>
        </p:txBody>
      </p:sp>
      <p:sp>
        <p:nvSpPr>
          <p:cNvPr id="4" name="Content Placeholder 3"/>
          <p:cNvSpPr>
            <a:spLocks noGrp="1"/>
          </p:cNvSpPr>
          <p:nvPr>
            <p:ph sz="half" idx="2"/>
          </p:nvPr>
        </p:nvSpPr>
        <p:spPr>
          <a:xfrm>
            <a:off x="335360" y="2174875"/>
            <a:ext cx="5664000" cy="3951288"/>
          </a:xfrm>
        </p:spPr>
        <p:txBody>
          <a:bodyPr>
            <a:normAutofit/>
          </a:bodyPr>
          <a:lstStyle>
            <a:lvl1pPr>
              <a:defRPr sz="1920"/>
            </a:lvl1pPr>
            <a:lvl2pPr>
              <a:defRPr sz="192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640" y="1441579"/>
            <a:ext cx="5664000" cy="639763"/>
          </a:xfrm>
        </p:spPr>
        <p:txBody>
          <a:bodyPr vert="horz" lIns="91440" tIns="45720" rIns="91440" bIns="45720" rtlCol="0" anchor="t">
            <a:normAutofit/>
          </a:bodyPr>
          <a:lstStyle>
            <a:lvl1pPr>
              <a:defRPr lang="en-US" sz="1920">
                <a:latin typeface="+mj-lt"/>
                <a:ea typeface="+mj-ea"/>
                <a:cs typeface="+mj-cs"/>
              </a:defRPr>
            </a:lvl1pPr>
          </a:lstStyle>
          <a:p>
            <a:pPr lvl="0">
              <a:spcBef>
                <a:spcPct val="0"/>
              </a:spcBef>
              <a:buNone/>
            </a:pPr>
            <a:r>
              <a:rPr lang="en-US" dirty="0"/>
              <a:t>Click to edit Master text styles</a:t>
            </a:r>
          </a:p>
        </p:txBody>
      </p:sp>
      <p:sp>
        <p:nvSpPr>
          <p:cNvPr id="6" name="Content Placeholder 5"/>
          <p:cNvSpPr>
            <a:spLocks noGrp="1"/>
          </p:cNvSpPr>
          <p:nvPr>
            <p:ph sz="quarter" idx="4"/>
          </p:nvPr>
        </p:nvSpPr>
        <p:spPr>
          <a:xfrm>
            <a:off x="6175228" y="2174875"/>
            <a:ext cx="5664000" cy="3951288"/>
          </a:xfrm>
        </p:spPr>
        <p:txBody>
          <a:bodyPr>
            <a:normAutofit/>
          </a:bodyPr>
          <a:lstStyle>
            <a:lvl1pPr>
              <a:defRPr sz="1920"/>
            </a:lvl1pPr>
            <a:lvl2pPr>
              <a:defRPr sz="192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F8363D-7B8F-4371-834B-5B02228B580F}" type="datetime1">
              <a:rPr lang="en-IN" smtClean="0"/>
              <a:t>08-06-2024</a:t>
            </a:fld>
            <a:endParaRPr lang="en-GB" dirty="0"/>
          </a:p>
        </p:txBody>
      </p:sp>
      <p:sp>
        <p:nvSpPr>
          <p:cNvPr id="8" name="Footer Placeholder 7"/>
          <p:cNvSpPr>
            <a:spLocks noGrp="1"/>
          </p:cNvSpPr>
          <p:nvPr>
            <p:ph type="ftr" sz="quarter" idx="11"/>
          </p:nvPr>
        </p:nvSpPr>
        <p:spPr/>
        <p:txBody>
          <a:bodyPr/>
          <a:lstStyle/>
          <a:p>
            <a:r>
              <a:rPr lang="en-US" dirty="0"/>
              <a:t>Draft for discussion purposes only</a:t>
            </a:r>
            <a:endParaRPr lang="en-GB" dirty="0"/>
          </a:p>
        </p:txBody>
      </p:sp>
      <p:sp>
        <p:nvSpPr>
          <p:cNvPr id="9" name="Slide Number Placeholder 8"/>
          <p:cNvSpPr>
            <a:spLocks noGrp="1"/>
          </p:cNvSpPr>
          <p:nvPr>
            <p:ph type="sldNum" sz="quarter" idx="12"/>
          </p:nvPr>
        </p:nvSpPr>
        <p:spPr/>
        <p:txBody>
          <a:bodyPr/>
          <a:lstStyle/>
          <a:p>
            <a:fld id="{F60EAE03-AA2C-4BC0-A2CA-F931B03503F8}" type="slidenum">
              <a:rPr lang="en-GB" smtClean="0"/>
              <a:t>‹#›</a:t>
            </a:fld>
            <a:endParaRPr lang="en-GB" dirty="0"/>
          </a:p>
        </p:txBody>
      </p:sp>
      <p:cxnSp>
        <p:nvCxnSpPr>
          <p:cNvPr id="11" name="Straight Connector 10">
            <a:extLst>
              <a:ext uri="{FF2B5EF4-FFF2-40B4-BE49-F238E27FC236}">
                <a16:creationId xmlns:a16="http://schemas.microsoft.com/office/drawing/2014/main" id="{E76A5B07-D639-4630-BCE3-45481E063E96}"/>
              </a:ext>
            </a:extLst>
          </p:cNvPr>
          <p:cNvCxnSpPr/>
          <p:nvPr userDrawn="1"/>
        </p:nvCxnSpPr>
        <p:spPr>
          <a:xfrm>
            <a:off x="334433" y="1009531"/>
            <a:ext cx="9984000" cy="0"/>
          </a:xfrm>
          <a:prstGeom prst="line">
            <a:avLst/>
          </a:prstGeom>
          <a:ln w="19050" cmpd="sng">
            <a:solidFill>
              <a:srgbClr val="E31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15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A062BC7-C51E-4D43-BA09-B6A831478EA2}" type="datetime1">
              <a:rPr lang="en-IN" smtClean="0"/>
              <a:t>08-06-2024</a:t>
            </a:fld>
            <a:endParaRPr lang="en-GB" dirty="0"/>
          </a:p>
        </p:txBody>
      </p:sp>
      <p:sp>
        <p:nvSpPr>
          <p:cNvPr id="4" name="Footer Placeholder 3"/>
          <p:cNvSpPr>
            <a:spLocks noGrp="1"/>
          </p:cNvSpPr>
          <p:nvPr>
            <p:ph type="ftr" sz="quarter" idx="11"/>
          </p:nvPr>
        </p:nvSpPr>
        <p:spPr/>
        <p:txBody>
          <a:bodyPr/>
          <a:lstStyle>
            <a:lvl1pPr>
              <a:defRPr/>
            </a:lvl1pPr>
          </a:lstStyle>
          <a:p>
            <a:r>
              <a:rPr lang="en-US" dirty="0"/>
              <a:t>Draft for discussion purposes only</a:t>
            </a:r>
            <a:endParaRPr lang="en-GB" dirty="0"/>
          </a:p>
        </p:txBody>
      </p:sp>
      <p:sp>
        <p:nvSpPr>
          <p:cNvPr id="5" name="Slide Number Placeholder 4"/>
          <p:cNvSpPr>
            <a:spLocks noGrp="1"/>
          </p:cNvSpPr>
          <p:nvPr>
            <p:ph type="sldNum" sz="quarter" idx="12"/>
          </p:nvPr>
        </p:nvSpPr>
        <p:spPr/>
        <p:txBody>
          <a:bodyPr/>
          <a:lstStyle/>
          <a:p>
            <a:fld id="{F60EAE03-AA2C-4BC0-A2CA-F931B03503F8}" type="slidenum">
              <a:rPr lang="en-GB" smtClean="0"/>
              <a:t>‹#›</a:t>
            </a:fld>
            <a:endParaRPr lang="en-GB" dirty="0"/>
          </a:p>
        </p:txBody>
      </p:sp>
      <p:cxnSp>
        <p:nvCxnSpPr>
          <p:cNvPr id="7" name="Straight Connector 6">
            <a:extLst>
              <a:ext uri="{FF2B5EF4-FFF2-40B4-BE49-F238E27FC236}">
                <a16:creationId xmlns:a16="http://schemas.microsoft.com/office/drawing/2014/main" id="{E859BCCB-079B-4640-A051-81C0BC21FF1A}"/>
              </a:ext>
            </a:extLst>
          </p:cNvPr>
          <p:cNvCxnSpPr/>
          <p:nvPr userDrawn="1"/>
        </p:nvCxnSpPr>
        <p:spPr>
          <a:xfrm>
            <a:off x="334433" y="1009531"/>
            <a:ext cx="9984000" cy="0"/>
          </a:xfrm>
          <a:prstGeom prst="line">
            <a:avLst/>
          </a:prstGeom>
          <a:ln w="19050" cmpd="sng">
            <a:solidFill>
              <a:srgbClr val="E31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94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 /><Relationship Id="rId13" Type="http://schemas.openxmlformats.org/officeDocument/2006/relationships/slideLayout" Target="../slideLayouts/slideLayout28.xml" /><Relationship Id="rId3" Type="http://schemas.openxmlformats.org/officeDocument/2006/relationships/slideLayout" Target="../slideLayouts/slideLayout18.xml" /><Relationship Id="rId7" Type="http://schemas.openxmlformats.org/officeDocument/2006/relationships/slideLayout" Target="../slideLayouts/slideLayout22.xml" /><Relationship Id="rId12" Type="http://schemas.openxmlformats.org/officeDocument/2006/relationships/slideLayout" Target="../slideLayouts/slideLayout27.xml" /><Relationship Id="rId2" Type="http://schemas.openxmlformats.org/officeDocument/2006/relationships/slideLayout" Target="../slideLayouts/slideLayout17.xml" /><Relationship Id="rId1" Type="http://schemas.openxmlformats.org/officeDocument/2006/relationships/slideLayout" Target="../slideLayouts/slideLayout16.xml" /><Relationship Id="rId6" Type="http://schemas.openxmlformats.org/officeDocument/2006/relationships/slideLayout" Target="../slideLayouts/slideLayout21.xml" /><Relationship Id="rId11" Type="http://schemas.openxmlformats.org/officeDocument/2006/relationships/slideLayout" Target="../slideLayouts/slideLayout26.xml" /><Relationship Id="rId5" Type="http://schemas.openxmlformats.org/officeDocument/2006/relationships/slideLayout" Target="../slideLayouts/slideLayout20.xml" /><Relationship Id="rId10" Type="http://schemas.openxmlformats.org/officeDocument/2006/relationships/slideLayout" Target="../slideLayouts/slideLayout25.xml" /><Relationship Id="rId4" Type="http://schemas.openxmlformats.org/officeDocument/2006/relationships/slideLayout" Target="../slideLayouts/slideLayout19.xml" /><Relationship Id="rId9" Type="http://schemas.openxmlformats.org/officeDocument/2006/relationships/slideLayout" Target="../slideLayouts/slideLayout24.xml" /><Relationship Id="rId14" Type="http://schemas.openxmlformats.org/officeDocument/2006/relationships/theme" Target="../theme/theme2.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 /><Relationship Id="rId13" Type="http://schemas.openxmlformats.org/officeDocument/2006/relationships/slideLayout" Target="../slideLayouts/slideLayout41.xml" /><Relationship Id="rId3" Type="http://schemas.openxmlformats.org/officeDocument/2006/relationships/slideLayout" Target="../slideLayouts/slideLayout31.xml" /><Relationship Id="rId7" Type="http://schemas.openxmlformats.org/officeDocument/2006/relationships/slideLayout" Target="../slideLayouts/slideLayout35.xml" /><Relationship Id="rId12" Type="http://schemas.openxmlformats.org/officeDocument/2006/relationships/slideLayout" Target="../slideLayouts/slideLayout40.xml" /><Relationship Id="rId2" Type="http://schemas.openxmlformats.org/officeDocument/2006/relationships/slideLayout" Target="../slideLayouts/slideLayout30.xml" /><Relationship Id="rId1" Type="http://schemas.openxmlformats.org/officeDocument/2006/relationships/slideLayout" Target="../slideLayouts/slideLayout29.xml" /><Relationship Id="rId6" Type="http://schemas.openxmlformats.org/officeDocument/2006/relationships/slideLayout" Target="../slideLayouts/slideLayout34.xml" /><Relationship Id="rId11" Type="http://schemas.openxmlformats.org/officeDocument/2006/relationships/slideLayout" Target="../slideLayouts/slideLayout39.xml" /><Relationship Id="rId5" Type="http://schemas.openxmlformats.org/officeDocument/2006/relationships/slideLayout" Target="../slideLayouts/slideLayout33.xml" /><Relationship Id="rId15" Type="http://schemas.openxmlformats.org/officeDocument/2006/relationships/theme" Target="../theme/theme3.xml" /><Relationship Id="rId10" Type="http://schemas.openxmlformats.org/officeDocument/2006/relationships/slideLayout" Target="../slideLayouts/slideLayout38.xml" /><Relationship Id="rId4" Type="http://schemas.openxmlformats.org/officeDocument/2006/relationships/slideLayout" Target="../slideLayouts/slideLayout32.xml" /><Relationship Id="rId9" Type="http://schemas.openxmlformats.org/officeDocument/2006/relationships/slideLayout" Target="../slideLayouts/slideLayout37.xml" /><Relationship Id="rId14" Type="http://schemas.openxmlformats.org/officeDocument/2006/relationships/slideLayout" Target="../slideLayouts/slideLayout42.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 /><Relationship Id="rId13" Type="http://schemas.openxmlformats.org/officeDocument/2006/relationships/slideLayout" Target="../slideLayouts/slideLayout55.xml" /><Relationship Id="rId18" Type="http://schemas.openxmlformats.org/officeDocument/2006/relationships/slideLayout" Target="../slideLayouts/slideLayout60.xml" /><Relationship Id="rId3" Type="http://schemas.openxmlformats.org/officeDocument/2006/relationships/slideLayout" Target="../slideLayouts/slideLayout45.xml" /><Relationship Id="rId21" Type="http://schemas.openxmlformats.org/officeDocument/2006/relationships/slideLayout" Target="../slideLayouts/slideLayout63.xml" /><Relationship Id="rId7" Type="http://schemas.openxmlformats.org/officeDocument/2006/relationships/slideLayout" Target="../slideLayouts/slideLayout49.xml" /><Relationship Id="rId12" Type="http://schemas.openxmlformats.org/officeDocument/2006/relationships/slideLayout" Target="../slideLayouts/slideLayout54.xml" /><Relationship Id="rId17" Type="http://schemas.openxmlformats.org/officeDocument/2006/relationships/slideLayout" Target="../slideLayouts/slideLayout59.xml" /><Relationship Id="rId2" Type="http://schemas.openxmlformats.org/officeDocument/2006/relationships/slideLayout" Target="../slideLayouts/slideLayout44.xml" /><Relationship Id="rId16" Type="http://schemas.openxmlformats.org/officeDocument/2006/relationships/slideLayout" Target="../slideLayouts/slideLayout58.xml" /><Relationship Id="rId20" Type="http://schemas.openxmlformats.org/officeDocument/2006/relationships/slideLayout" Target="../slideLayouts/slideLayout62.xml" /><Relationship Id="rId1" Type="http://schemas.openxmlformats.org/officeDocument/2006/relationships/slideLayout" Target="../slideLayouts/slideLayout43.xml" /><Relationship Id="rId6" Type="http://schemas.openxmlformats.org/officeDocument/2006/relationships/slideLayout" Target="../slideLayouts/slideLayout48.xml" /><Relationship Id="rId11" Type="http://schemas.openxmlformats.org/officeDocument/2006/relationships/slideLayout" Target="../slideLayouts/slideLayout53.xml" /><Relationship Id="rId5" Type="http://schemas.openxmlformats.org/officeDocument/2006/relationships/slideLayout" Target="../slideLayouts/slideLayout47.xml" /><Relationship Id="rId15" Type="http://schemas.openxmlformats.org/officeDocument/2006/relationships/slideLayout" Target="../slideLayouts/slideLayout57.xml" /><Relationship Id="rId23" Type="http://schemas.openxmlformats.org/officeDocument/2006/relationships/theme" Target="../theme/theme4.xml" /><Relationship Id="rId10" Type="http://schemas.openxmlformats.org/officeDocument/2006/relationships/slideLayout" Target="../slideLayouts/slideLayout52.xml" /><Relationship Id="rId19" Type="http://schemas.openxmlformats.org/officeDocument/2006/relationships/slideLayout" Target="../slideLayouts/slideLayout61.xml" /><Relationship Id="rId4" Type="http://schemas.openxmlformats.org/officeDocument/2006/relationships/slideLayout" Target="../slideLayouts/slideLayout46.xml" /><Relationship Id="rId9" Type="http://schemas.openxmlformats.org/officeDocument/2006/relationships/slideLayout" Target="../slideLayouts/slideLayout51.xml" /><Relationship Id="rId14" Type="http://schemas.openxmlformats.org/officeDocument/2006/relationships/slideLayout" Target="../slideLayouts/slideLayout56.xml" /><Relationship Id="rId22" Type="http://schemas.openxmlformats.org/officeDocument/2006/relationships/slideLayout" Target="../slideLayouts/slideLayout6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33" y="318136"/>
            <a:ext cx="10972800" cy="648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4434" y="1268759"/>
            <a:ext cx="11247967" cy="48574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93B8E9BF-D9EA-4737-A082-0CAB98B35597}" type="datetime1">
              <a:rPr lang="en-IN" smtClean="0"/>
              <a:t>08-06-2024</a:t>
            </a:fld>
            <a:endParaRPr lang="en-GB"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r>
              <a:rPr lang="en-US" dirty="0"/>
              <a:t>Draft for discussion purposes only</a:t>
            </a:r>
            <a:endParaRPr lang="en-GB"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F60EAE03-AA2C-4BC0-A2CA-F931B03503F8}" type="slidenum">
              <a:rPr lang="en-GB" smtClean="0"/>
              <a:t>‹#›</a:t>
            </a:fld>
            <a:endParaRPr lang="en-GB" dirty="0"/>
          </a:p>
        </p:txBody>
      </p:sp>
    </p:spTree>
    <p:extLst>
      <p:ext uri="{BB962C8B-B14F-4D97-AF65-F5344CB8AC3E}">
        <p14:creationId xmlns:p14="http://schemas.microsoft.com/office/powerpoint/2010/main" val="782139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97280" rtl="0" eaLnBrk="1" latinLnBrk="0" hangingPunct="1">
        <a:spcBef>
          <a:spcPct val="0"/>
        </a:spcBef>
        <a:buNone/>
        <a:defRPr sz="192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168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168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16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168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168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D0E75E-977D-45E5-A1D7-159E43F44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875A370-ABE8-4D57-B77F-543C18DB1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67998FD-A7AB-45B0-8922-65BB12874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0C1F3C-9FE0-4518-9373-CBF99E2F87F2}" type="datetime1">
              <a:rPr lang="en-IN" smtClean="0"/>
              <a:t>08-06-2024</a:t>
            </a:fld>
            <a:endParaRPr lang="en-IN"/>
          </a:p>
        </p:txBody>
      </p:sp>
      <p:sp>
        <p:nvSpPr>
          <p:cNvPr id="5" name="Footer Placeholder 4">
            <a:extLst>
              <a:ext uri="{FF2B5EF4-FFF2-40B4-BE49-F238E27FC236}">
                <a16:creationId xmlns:a16="http://schemas.microsoft.com/office/drawing/2014/main" id="{5F264F75-790B-4796-98CA-0E753A8440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for discussion purposes only</a:t>
            </a:r>
            <a:endParaRPr lang="en-IN"/>
          </a:p>
        </p:txBody>
      </p:sp>
      <p:sp>
        <p:nvSpPr>
          <p:cNvPr id="6" name="Slide Number Placeholder 5">
            <a:extLst>
              <a:ext uri="{FF2B5EF4-FFF2-40B4-BE49-F238E27FC236}">
                <a16:creationId xmlns:a16="http://schemas.microsoft.com/office/drawing/2014/main" id="{975864B7-11DC-41D5-94BB-719F80F56B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3F5FB-C7F0-48C8-8520-9CA0BF701CB6}" type="slidenum">
              <a:rPr lang="en-IN" smtClean="0"/>
              <a:t>‹#›</a:t>
            </a:fld>
            <a:endParaRPr lang="en-IN"/>
          </a:p>
        </p:txBody>
      </p:sp>
    </p:spTree>
    <p:extLst>
      <p:ext uri="{BB962C8B-B14F-4D97-AF65-F5344CB8AC3E}">
        <p14:creationId xmlns:p14="http://schemas.microsoft.com/office/powerpoint/2010/main" val="334403280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33" y="318136"/>
            <a:ext cx="10972800" cy="648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4434" y="1268759"/>
            <a:ext cx="11247967" cy="48574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53230074-B5E2-4FDE-B3CF-96474FDAD2D4}" type="datetime1">
              <a:rPr lang="en-GB" smtClean="0"/>
              <a:t>08/06/2024</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F60EAE03-AA2C-4BC0-A2CA-F931B03503F8}" type="slidenum">
              <a:rPr lang="en-GB" smtClean="0"/>
              <a:t>‹#›</a:t>
            </a:fld>
            <a:endParaRPr lang="en-GB"/>
          </a:p>
        </p:txBody>
      </p:sp>
    </p:spTree>
    <p:extLst>
      <p:ext uri="{BB962C8B-B14F-4D97-AF65-F5344CB8AC3E}">
        <p14:creationId xmlns:p14="http://schemas.microsoft.com/office/powerpoint/2010/main" val="28217559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spcBef>
          <a:spcPct val="0"/>
        </a:spcBef>
        <a:buNone/>
        <a:defRPr sz="192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168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168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16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168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168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914401"/>
            <a:ext cx="10972800" cy="5211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txBox="1">
            <a:spLocks/>
          </p:cNvSpPr>
          <p:nvPr userDrawn="1"/>
        </p:nvSpPr>
        <p:spPr>
          <a:xfrm>
            <a:off x="406400" y="228600"/>
            <a:ext cx="11176000" cy="533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itle 1"/>
          <p:cNvSpPr txBox="1">
            <a:spLocks/>
          </p:cNvSpPr>
          <p:nvPr userDrawn="1"/>
        </p:nvSpPr>
        <p:spPr>
          <a:xfrm>
            <a:off x="609600" y="274638"/>
            <a:ext cx="10972800" cy="1143000"/>
          </a:xfrm>
          <a:prstGeom prst="rect">
            <a:avLst/>
          </a:prstGeom>
        </p:spPr>
        <p:txBody>
          <a:bodyPr rtlCol="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lumMod val="50000"/>
                </a:schemeClr>
              </a:solidFill>
              <a:effectLst/>
              <a:uLnTx/>
              <a:uFillTx/>
              <a:latin typeface="Arial Black" pitchFamily="34" charset="0"/>
              <a:ea typeface="+mj-ea"/>
              <a:cs typeface="+mj-cs"/>
            </a:endParaRPr>
          </a:p>
        </p:txBody>
      </p:sp>
      <p:sp>
        <p:nvSpPr>
          <p:cNvPr id="10" name="Rectangle 9"/>
          <p:cNvSpPr/>
          <p:nvPr userDrawn="1"/>
        </p:nvSpPr>
        <p:spPr>
          <a:xfrm>
            <a:off x="0" y="746760"/>
            <a:ext cx="12192000" cy="76200"/>
          </a:xfrm>
          <a:prstGeom prst="rect">
            <a:avLst/>
          </a:prstGeom>
          <a:gradFill flip="none" rotWithShape="1">
            <a:gsLst>
              <a:gs pos="50000">
                <a:srgbClr val="CC0000"/>
              </a:gs>
              <a:gs pos="100000">
                <a:schemeClr val="accent1">
                  <a:tint val="23500"/>
                  <a:satMod val="160000"/>
                </a:schemeClr>
              </a:gs>
            </a:gsLst>
            <a:path path="circle">
              <a:fillToRect t="100000" r="100000"/>
            </a:path>
            <a:tileRect l="-100000" b="-10000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800" dirty="0"/>
          </a:p>
        </p:txBody>
      </p:sp>
      <p:sp>
        <p:nvSpPr>
          <p:cNvPr id="12" name="Title Placeholder 1"/>
          <p:cNvSpPr>
            <a:spLocks noGrp="1"/>
          </p:cNvSpPr>
          <p:nvPr>
            <p:ph type="title"/>
          </p:nvPr>
        </p:nvSpPr>
        <p:spPr>
          <a:xfrm>
            <a:off x="406400" y="76200"/>
            <a:ext cx="10972800" cy="609600"/>
          </a:xfrm>
          <a:prstGeom prst="rect">
            <a:avLst/>
          </a:prstGeom>
        </p:spPr>
        <p:txBody>
          <a:bodyPr vert="horz" lIns="91440" tIns="45720" rIns="91440" bIns="45720" rtlCol="0" anchor="ctr">
            <a:normAutofit/>
          </a:bodyPr>
          <a:lstStyle/>
          <a:p>
            <a:r>
              <a:rPr lang="en-US" dirty="0"/>
              <a:t>Click to edit Master title style</a:t>
            </a:r>
          </a:p>
        </p:txBody>
      </p:sp>
      <p:sp>
        <p:nvSpPr>
          <p:cNvPr id="14" name="Slide Number Placeholder 5">
            <a:extLst>
              <a:ext uri="{FF2B5EF4-FFF2-40B4-BE49-F238E27FC236}">
                <a16:creationId xmlns:a16="http://schemas.microsoft.com/office/drawing/2014/main" id="{07062BE4-462C-45D7-9D92-7C1D85966C6E}"/>
              </a:ext>
            </a:extLst>
          </p:cNvPr>
          <p:cNvSpPr txBox="1">
            <a:spLocks/>
          </p:cNvSpPr>
          <p:nvPr userDrawn="1"/>
        </p:nvSpPr>
        <p:spPr>
          <a:xfrm>
            <a:off x="8648700" y="64262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20AD0A-9A41-4848-A266-B908959FBDB1}" type="slidenum">
              <a:rPr lang="en-US" sz="1200" b="1" kern="1200" noProof="0" smtClean="0">
                <a:solidFill>
                  <a:schemeClr val="bg1">
                    <a:lumMod val="50000"/>
                  </a:schemeClr>
                </a:solidFill>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1200" b="1" kern="1200" noProof="0" dirty="0">
              <a:solidFill>
                <a:schemeClr val="bg1">
                  <a:lumMod val="50000"/>
                </a:schemeClr>
              </a:solidFill>
              <a:latin typeface="+mj-lt"/>
              <a:ea typeface="+mn-ea"/>
              <a:cs typeface="+mn-cs"/>
            </a:endParaRPr>
          </a:p>
        </p:txBody>
      </p:sp>
      <p:sp>
        <p:nvSpPr>
          <p:cNvPr id="9" name="TitleRectangle">
            <a:extLst>
              <a:ext uri="{FF2B5EF4-FFF2-40B4-BE49-F238E27FC236}">
                <a16:creationId xmlns:a16="http://schemas.microsoft.com/office/drawing/2014/main" id="{32FD9699-22AA-47F4-AE26-191743AC99A2}"/>
              </a:ext>
            </a:extLst>
          </p:cNvPr>
          <p:cNvSpPr>
            <a:spLocks/>
          </p:cNvSpPr>
          <p:nvPr userDrawn="1"/>
        </p:nvSpPr>
        <p:spPr bwMode="white">
          <a:xfrm>
            <a:off x="0" y="0"/>
            <a:ext cx="11949112" cy="6721475"/>
          </a:xfrm>
          <a:prstGeom prst="rect">
            <a:avLst/>
          </a:pr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solidFill>
                <a:schemeClr val="tx1"/>
              </a:solidFill>
              <a:latin typeface="+mn-lt"/>
            </a:endParaRPr>
          </a:p>
        </p:txBody>
      </p:sp>
    </p:spTree>
    <p:extLst>
      <p:ext uri="{BB962C8B-B14F-4D97-AF65-F5344CB8AC3E}">
        <p14:creationId xmlns:p14="http://schemas.microsoft.com/office/powerpoint/2010/main" val="221110191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Lst>
  <p:txStyles>
    <p:titleStyle>
      <a:lvl1pPr algn="l" defTabSz="914400" rtl="0" eaLnBrk="1" latinLnBrk="0" hangingPunct="1">
        <a:spcBef>
          <a:spcPct val="0"/>
        </a:spcBef>
        <a:buNone/>
        <a:defRPr lang="en-US" sz="2800" b="1" kern="1200" dirty="0">
          <a:solidFill>
            <a:schemeClr val="bg1">
              <a:lumMod val="50000"/>
            </a:schemeClr>
          </a:solidFill>
          <a:latin typeface="+mj-lt"/>
          <a:ea typeface="+mj-ea"/>
          <a:cs typeface="Arial" pitchFamily="34" charset="0"/>
        </a:defRPr>
      </a:lvl1pPr>
    </p:titleStyle>
    <p:bodyStyle>
      <a:lvl1pPr marL="342900" indent="-342900" algn="l" defTabSz="914400" rtl="0" eaLnBrk="1" latinLnBrk="0" hangingPunct="1">
        <a:spcBef>
          <a:spcPts val="450"/>
        </a:spcBef>
        <a:spcAft>
          <a:spcPts val="900"/>
        </a:spcAft>
        <a:buFont typeface="Arial" pitchFamily="34" charset="0"/>
        <a:buChar char="•"/>
        <a:defRPr sz="3200" kern="1200">
          <a:solidFill>
            <a:schemeClr val="tx1"/>
          </a:solidFill>
          <a:latin typeface="+mj-lt"/>
          <a:ea typeface="+mn-ea"/>
          <a:cs typeface="Arial" pitchFamily="34" charset="0"/>
        </a:defRPr>
      </a:lvl1pPr>
      <a:lvl2pPr marL="742950" indent="-385763" algn="l" defTabSz="914400" rtl="0" eaLnBrk="1" latinLnBrk="0" hangingPunct="1">
        <a:spcBef>
          <a:spcPts val="450"/>
        </a:spcBef>
        <a:spcAft>
          <a:spcPts val="900"/>
        </a:spcAft>
        <a:buFont typeface="Arial" pitchFamily="34" charset="0"/>
        <a:buChar char="–"/>
        <a:defRPr sz="2800" kern="1200">
          <a:solidFill>
            <a:schemeClr val="tx1"/>
          </a:solidFill>
          <a:latin typeface="+mj-lt"/>
          <a:ea typeface="+mn-ea"/>
          <a:cs typeface="Arial" pitchFamily="34" charset="0"/>
        </a:defRPr>
      </a:lvl2pPr>
      <a:lvl3pPr marL="1143000" indent="-333375" algn="l" defTabSz="914400" rtl="0" eaLnBrk="1" latinLnBrk="0" hangingPunct="1">
        <a:spcBef>
          <a:spcPts val="450"/>
        </a:spcBef>
        <a:spcAft>
          <a:spcPts val="900"/>
        </a:spcAft>
        <a:buFont typeface="Arial" pitchFamily="34" charset="0"/>
        <a:buChar char="•"/>
        <a:defRPr sz="2400" kern="1200">
          <a:solidFill>
            <a:schemeClr val="tx1"/>
          </a:solidFill>
          <a:latin typeface="+mj-lt"/>
          <a:ea typeface="+mn-ea"/>
          <a:cs typeface="Arial" pitchFamily="34" charset="0"/>
        </a:defRPr>
      </a:lvl3pPr>
      <a:lvl4pPr marL="1600200" indent="-433388" algn="l" defTabSz="914400" rtl="0" eaLnBrk="1" latinLnBrk="0" hangingPunct="1">
        <a:spcBef>
          <a:spcPts val="450"/>
        </a:spcBef>
        <a:spcAft>
          <a:spcPts val="900"/>
        </a:spcAft>
        <a:buFont typeface="Arial" pitchFamily="34" charset="0"/>
        <a:buChar char="–"/>
        <a:defRPr sz="2000" kern="1200">
          <a:solidFill>
            <a:schemeClr val="tx1"/>
          </a:solidFill>
          <a:latin typeface="+mj-lt"/>
          <a:ea typeface="+mn-ea"/>
          <a:cs typeface="Arial" pitchFamily="34" charset="0"/>
        </a:defRPr>
      </a:lvl4pPr>
      <a:lvl5pPr marL="2057400" indent="-438150" algn="l" defTabSz="914400" rtl="0" eaLnBrk="1" latinLnBrk="0" hangingPunct="1">
        <a:spcBef>
          <a:spcPts val="450"/>
        </a:spcBef>
        <a:spcAft>
          <a:spcPts val="900"/>
        </a:spcAft>
        <a:buFont typeface="Arial" pitchFamily="34" charset="0"/>
        <a:buChar char="»"/>
        <a:defRPr sz="20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2.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17.xml" /></Relationships>
</file>

<file path=ppt/slides/_rels/slide13.xml.rels><?xml version="1.0" encoding="UTF-8" standalone="yes"?>
<Relationships xmlns="http://schemas.openxmlformats.org/package/2006/relationships"><Relationship Id="rId8" Type="http://schemas.openxmlformats.org/officeDocument/2006/relationships/image" Target="../media/image32.svg" /><Relationship Id="rId13" Type="http://schemas.openxmlformats.org/officeDocument/2006/relationships/image" Target="../media/image37.png" /><Relationship Id="rId18" Type="http://schemas.openxmlformats.org/officeDocument/2006/relationships/image" Target="../media/image42.svg" /><Relationship Id="rId3" Type="http://schemas.openxmlformats.org/officeDocument/2006/relationships/image" Target="../media/image27.png" /><Relationship Id="rId7" Type="http://schemas.openxmlformats.org/officeDocument/2006/relationships/image" Target="../media/image31.png" /><Relationship Id="rId12" Type="http://schemas.openxmlformats.org/officeDocument/2006/relationships/image" Target="../media/image36.svg" /><Relationship Id="rId17" Type="http://schemas.openxmlformats.org/officeDocument/2006/relationships/image" Target="../media/image41.png" /><Relationship Id="rId2" Type="http://schemas.openxmlformats.org/officeDocument/2006/relationships/notesSlide" Target="../notesSlides/notesSlide3.xml" /><Relationship Id="rId16" Type="http://schemas.openxmlformats.org/officeDocument/2006/relationships/image" Target="../media/image40.svg" /><Relationship Id="rId1" Type="http://schemas.openxmlformats.org/officeDocument/2006/relationships/slideLayout" Target="../slideLayouts/slideLayout17.xml" /><Relationship Id="rId6" Type="http://schemas.openxmlformats.org/officeDocument/2006/relationships/image" Target="../media/image30.svg" /><Relationship Id="rId11" Type="http://schemas.openxmlformats.org/officeDocument/2006/relationships/image" Target="../media/image35.png" /><Relationship Id="rId5" Type="http://schemas.openxmlformats.org/officeDocument/2006/relationships/image" Target="../media/image29.png" /><Relationship Id="rId15" Type="http://schemas.openxmlformats.org/officeDocument/2006/relationships/image" Target="../media/image39.png" /><Relationship Id="rId10" Type="http://schemas.openxmlformats.org/officeDocument/2006/relationships/image" Target="../media/image34.svg" /><Relationship Id="rId4" Type="http://schemas.openxmlformats.org/officeDocument/2006/relationships/image" Target="../media/image28.svg" /><Relationship Id="rId9" Type="http://schemas.openxmlformats.org/officeDocument/2006/relationships/image" Target="../media/image33.png" /><Relationship Id="rId14" Type="http://schemas.openxmlformats.org/officeDocument/2006/relationships/image" Target="../media/image38.svg" /></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 /><Relationship Id="rId7" Type="http://schemas.microsoft.com/office/2007/relationships/diagramDrawing" Target="../diagrams/drawing6.xml" /><Relationship Id="rId2" Type="http://schemas.openxmlformats.org/officeDocument/2006/relationships/notesSlide" Target="../notesSlides/notesSlide4.xml" /><Relationship Id="rId1" Type="http://schemas.openxmlformats.org/officeDocument/2006/relationships/slideLayout" Target="../slideLayouts/slideLayout17.xml" /><Relationship Id="rId6" Type="http://schemas.openxmlformats.org/officeDocument/2006/relationships/diagramColors" Target="../diagrams/colors6.xml" /><Relationship Id="rId5" Type="http://schemas.openxmlformats.org/officeDocument/2006/relationships/diagramQuickStyle" Target="../diagrams/quickStyle6.xml" /><Relationship Id="rId4" Type="http://schemas.openxmlformats.org/officeDocument/2006/relationships/diagramLayout" Target="../diagrams/layout6.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7.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28.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17.xml.rels><?xml version="1.0" encoding="UTF-8" standalone="yes"?>
<Relationships xmlns="http://schemas.openxmlformats.org/package/2006/relationships"><Relationship Id="rId3" Type="http://schemas.openxmlformats.org/officeDocument/2006/relationships/image" Target="../media/image44.png" /><Relationship Id="rId2" Type="http://schemas.openxmlformats.org/officeDocument/2006/relationships/image" Target="../media/image43.png" /><Relationship Id="rId1" Type="http://schemas.openxmlformats.org/officeDocument/2006/relationships/slideLayout" Target="../slideLayouts/slideLayout17.xml" /><Relationship Id="rId4" Type="http://schemas.openxmlformats.org/officeDocument/2006/relationships/image" Target="../media/image45.pn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 /><Relationship Id="rId2" Type="http://schemas.openxmlformats.org/officeDocument/2006/relationships/diagramData" Target="../diagrams/data8.xml" /><Relationship Id="rId1" Type="http://schemas.openxmlformats.org/officeDocument/2006/relationships/slideLayout" Target="../slideLayouts/slideLayout17.xml" /><Relationship Id="rId6" Type="http://schemas.microsoft.com/office/2007/relationships/diagramDrawing" Target="../diagrams/drawing8.xml" /><Relationship Id="rId5" Type="http://schemas.openxmlformats.org/officeDocument/2006/relationships/diagramColors" Target="../diagrams/colors8.xml" /><Relationship Id="rId4" Type="http://schemas.openxmlformats.org/officeDocument/2006/relationships/diagramQuickStyle" Target="../diagrams/quickStyle8.xml" /></Relationships>
</file>

<file path=ppt/slides/_rels/slide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17.xml" /><Relationship Id="rId6" Type="http://schemas.openxmlformats.org/officeDocument/2006/relationships/image" Target="../media/image8.png" /><Relationship Id="rId5" Type="http://schemas.openxmlformats.org/officeDocument/2006/relationships/image" Target="../media/image7.png" /><Relationship Id="rId4" Type="http://schemas.openxmlformats.org/officeDocument/2006/relationships/image" Target="../media/image6.png" /></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 /><Relationship Id="rId2" Type="http://schemas.openxmlformats.org/officeDocument/2006/relationships/diagramData" Target="../diagrams/data9.xml" /><Relationship Id="rId1" Type="http://schemas.openxmlformats.org/officeDocument/2006/relationships/slideLayout" Target="../slideLayouts/slideLayout28.xml" /><Relationship Id="rId6" Type="http://schemas.microsoft.com/office/2007/relationships/diagramDrawing" Target="../diagrams/drawing9.xml" /><Relationship Id="rId5" Type="http://schemas.openxmlformats.org/officeDocument/2006/relationships/diagramColors" Target="../diagrams/colors9.xml" /><Relationship Id="rId4" Type="http://schemas.openxmlformats.org/officeDocument/2006/relationships/diagramQuickStyle" Target="../diagrams/quickStyle9.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 /></Relationships>
</file>

<file path=ppt/slides/_rels/slide22.xml.rels><?xml version="1.0" encoding="UTF-8" standalone="yes"?>
<Relationships xmlns="http://schemas.openxmlformats.org/package/2006/relationships"><Relationship Id="rId3" Type="http://schemas.openxmlformats.org/officeDocument/2006/relationships/image" Target="../media/image47.svg" /><Relationship Id="rId2" Type="http://schemas.openxmlformats.org/officeDocument/2006/relationships/image" Target="../media/image46.png" /><Relationship Id="rId1" Type="http://schemas.openxmlformats.org/officeDocument/2006/relationships/slideLayout" Target="../slideLayouts/slideLayout21.xml" /><Relationship Id="rId5" Type="http://schemas.openxmlformats.org/officeDocument/2006/relationships/image" Target="../media/image49.svg" /><Relationship Id="rId4" Type="http://schemas.openxmlformats.org/officeDocument/2006/relationships/image" Target="../media/image48.png" /></Relationships>
</file>

<file path=ppt/slides/_rels/slide23.xml.rels><?xml version="1.0" encoding="UTF-8" standalone="yes"?>
<Relationships xmlns="http://schemas.openxmlformats.org/package/2006/relationships"><Relationship Id="rId3" Type="http://schemas.openxmlformats.org/officeDocument/2006/relationships/image" Target="../media/image51.svg" /><Relationship Id="rId2" Type="http://schemas.openxmlformats.org/officeDocument/2006/relationships/image" Target="../media/image50.png" /><Relationship Id="rId1" Type="http://schemas.openxmlformats.org/officeDocument/2006/relationships/slideLayout" Target="../slideLayouts/slideLayout17.xml" /><Relationship Id="rId5" Type="http://schemas.openxmlformats.org/officeDocument/2006/relationships/image" Target="../media/image53.svg" /><Relationship Id="rId4" Type="http://schemas.openxmlformats.org/officeDocument/2006/relationships/image" Target="../media/image52.png" /></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 /><Relationship Id="rId2" Type="http://schemas.openxmlformats.org/officeDocument/2006/relationships/diagramData" Target="../diagrams/data10.xml" /><Relationship Id="rId1" Type="http://schemas.openxmlformats.org/officeDocument/2006/relationships/slideLayout" Target="../slideLayouts/slideLayout28.xml" /><Relationship Id="rId6" Type="http://schemas.microsoft.com/office/2007/relationships/diagramDrawing" Target="../diagrams/drawing10.xml" /><Relationship Id="rId5" Type="http://schemas.openxmlformats.org/officeDocument/2006/relationships/diagramColors" Target="../diagrams/colors10.xml" /><Relationship Id="rId4" Type="http://schemas.openxmlformats.org/officeDocument/2006/relationships/diagramQuickStyle" Target="../diagrams/quickStyle10.xml" /></Relationships>
</file>

<file path=ppt/slides/_rels/slide25.xml.rels><?xml version="1.0" encoding="UTF-8" standalone="yes"?>
<Relationships xmlns="http://schemas.openxmlformats.org/package/2006/relationships"><Relationship Id="rId3" Type="http://schemas.openxmlformats.org/officeDocument/2006/relationships/image" Target="../media/image16.svg" /><Relationship Id="rId2" Type="http://schemas.openxmlformats.org/officeDocument/2006/relationships/image" Target="../media/image15.png" /><Relationship Id="rId1" Type="http://schemas.openxmlformats.org/officeDocument/2006/relationships/slideLayout" Target="../slideLayouts/slideLayout1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 /><Relationship Id="rId2" Type="http://schemas.openxmlformats.org/officeDocument/2006/relationships/diagramData" Target="../diagrams/data11.xml" /><Relationship Id="rId1" Type="http://schemas.openxmlformats.org/officeDocument/2006/relationships/slideLayout" Target="../slideLayouts/slideLayout28.xml" /><Relationship Id="rId6" Type="http://schemas.microsoft.com/office/2007/relationships/diagramDrawing" Target="../diagrams/drawing11.xml" /><Relationship Id="rId5" Type="http://schemas.openxmlformats.org/officeDocument/2006/relationships/diagramColors" Target="../diagrams/colors11.xml" /><Relationship Id="rId4" Type="http://schemas.openxmlformats.org/officeDocument/2006/relationships/diagramQuickStyle" Target="../diagrams/quickStyle11.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3.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1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 /><Relationship Id="rId2" Type="http://schemas.openxmlformats.org/officeDocument/2006/relationships/diagramData" Target="../diagrams/data12.xml" /><Relationship Id="rId1" Type="http://schemas.openxmlformats.org/officeDocument/2006/relationships/slideLayout" Target="../slideLayouts/slideLayout17.xml" /><Relationship Id="rId6" Type="http://schemas.microsoft.com/office/2007/relationships/diagramDrawing" Target="../diagrams/drawing12.xml" /><Relationship Id="rId5" Type="http://schemas.openxmlformats.org/officeDocument/2006/relationships/diagramColors" Target="../diagrams/colors12.xml" /><Relationship Id="rId4" Type="http://schemas.openxmlformats.org/officeDocument/2006/relationships/diagramQuickStyle" Target="../diagrams/quickStyle12.xml" /></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 /><Relationship Id="rId2" Type="http://schemas.openxmlformats.org/officeDocument/2006/relationships/diagramData" Target="../diagrams/data13.xml" /><Relationship Id="rId1" Type="http://schemas.openxmlformats.org/officeDocument/2006/relationships/slideLayout" Target="../slideLayouts/slideLayout28.xml" /><Relationship Id="rId6" Type="http://schemas.microsoft.com/office/2007/relationships/diagramDrawing" Target="../diagrams/drawing13.xml" /><Relationship Id="rId5" Type="http://schemas.openxmlformats.org/officeDocument/2006/relationships/diagramColors" Target="../diagrams/colors13.xml" /><Relationship Id="rId4" Type="http://schemas.openxmlformats.org/officeDocument/2006/relationships/diagramQuickStyle" Target="../diagrams/quickStyle13.xml" /></Relationships>
</file>

<file path=ppt/slides/_rels/slide33.xml.rels><?xml version="1.0" encoding="UTF-8" standalone="yes"?>
<Relationships xmlns="http://schemas.openxmlformats.org/package/2006/relationships"><Relationship Id="rId3" Type="http://schemas.openxmlformats.org/officeDocument/2006/relationships/image" Target="../media/image55.svg" /><Relationship Id="rId2" Type="http://schemas.openxmlformats.org/officeDocument/2006/relationships/image" Target="../media/image54.png" /><Relationship Id="rId1" Type="http://schemas.openxmlformats.org/officeDocument/2006/relationships/slideLayout" Target="../slideLayouts/slideLayout17.xml" /><Relationship Id="rId5" Type="http://schemas.openxmlformats.org/officeDocument/2006/relationships/image" Target="../media/image57.svg" /><Relationship Id="rId4" Type="http://schemas.openxmlformats.org/officeDocument/2006/relationships/image" Target="../media/image56.png"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7.xml" /></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 /><Relationship Id="rId2" Type="http://schemas.openxmlformats.org/officeDocument/2006/relationships/diagramData" Target="../diagrams/data14.xml" /><Relationship Id="rId1" Type="http://schemas.openxmlformats.org/officeDocument/2006/relationships/slideLayout" Target="../slideLayouts/slideLayout17.xml" /><Relationship Id="rId6" Type="http://schemas.microsoft.com/office/2007/relationships/diagramDrawing" Target="../diagrams/drawing14.xml" /><Relationship Id="rId5" Type="http://schemas.openxmlformats.org/officeDocument/2006/relationships/diagramColors" Target="../diagrams/colors14.xml" /><Relationship Id="rId4" Type="http://schemas.openxmlformats.org/officeDocument/2006/relationships/diagramQuickStyle" Target="../diagrams/quickStyle14.xml" /></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 /><Relationship Id="rId2" Type="http://schemas.openxmlformats.org/officeDocument/2006/relationships/diagramData" Target="../diagrams/data15.xml" /><Relationship Id="rId1" Type="http://schemas.openxmlformats.org/officeDocument/2006/relationships/slideLayout" Target="../slideLayouts/slideLayout28.xml" /><Relationship Id="rId6" Type="http://schemas.microsoft.com/office/2007/relationships/diagramDrawing" Target="../diagrams/drawing15.xml" /><Relationship Id="rId5" Type="http://schemas.openxmlformats.org/officeDocument/2006/relationships/diagramColors" Target="../diagrams/colors15.xml" /><Relationship Id="rId4" Type="http://schemas.openxmlformats.org/officeDocument/2006/relationships/diagramQuickStyle" Target="../diagrams/quickStyle15.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7.xml" /></Relationships>
</file>

<file path=ppt/slides/_rels/slide38.xml.rels><?xml version="1.0" encoding="UTF-8" standalone="yes"?>
<Relationships xmlns="http://schemas.openxmlformats.org/package/2006/relationships"><Relationship Id="rId3" Type="http://schemas.openxmlformats.org/officeDocument/2006/relationships/image" Target="../media/image59.svg" /><Relationship Id="rId2" Type="http://schemas.openxmlformats.org/officeDocument/2006/relationships/image" Target="../media/image58.png" /><Relationship Id="rId1" Type="http://schemas.openxmlformats.org/officeDocument/2006/relationships/slideLayout" Target="../slideLayouts/slideLayout17.xml" /></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 /><Relationship Id="rId2" Type="http://schemas.openxmlformats.org/officeDocument/2006/relationships/diagramData" Target="../diagrams/data16.xml" /><Relationship Id="rId1" Type="http://schemas.openxmlformats.org/officeDocument/2006/relationships/slideLayout" Target="../slideLayouts/slideLayout23.xml" /><Relationship Id="rId6" Type="http://schemas.microsoft.com/office/2007/relationships/diagramDrawing" Target="../diagrams/drawing16.xml" /><Relationship Id="rId5" Type="http://schemas.openxmlformats.org/officeDocument/2006/relationships/diagramColors" Target="../diagrams/colors16.xml" /><Relationship Id="rId4" Type="http://schemas.openxmlformats.org/officeDocument/2006/relationships/diagramQuickStyle" Target="../diagrams/quickStyle1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 /><Relationship Id="rId2" Type="http://schemas.openxmlformats.org/officeDocument/2006/relationships/diagramData" Target="../diagrams/data17.xml" /><Relationship Id="rId1" Type="http://schemas.openxmlformats.org/officeDocument/2006/relationships/slideLayout" Target="../slideLayouts/slideLayout28.xml" /><Relationship Id="rId6" Type="http://schemas.microsoft.com/office/2007/relationships/diagramDrawing" Target="../diagrams/drawing17.xml" /><Relationship Id="rId5" Type="http://schemas.openxmlformats.org/officeDocument/2006/relationships/diagramColors" Target="../diagrams/colors17.xml" /><Relationship Id="rId4" Type="http://schemas.openxmlformats.org/officeDocument/2006/relationships/diagramQuickStyle" Target="../diagrams/quickStyle17.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7.xml" /></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9.xml" /><Relationship Id="rId3" Type="http://schemas.openxmlformats.org/officeDocument/2006/relationships/diagramData" Target="../diagrams/data18.xml" /><Relationship Id="rId7" Type="http://schemas.microsoft.com/office/2007/relationships/diagramDrawing" Target="../diagrams/drawing18.xml" /><Relationship Id="rId12" Type="http://schemas.microsoft.com/office/2007/relationships/diagramDrawing" Target="../diagrams/drawing19.xml" /><Relationship Id="rId2" Type="http://schemas.openxmlformats.org/officeDocument/2006/relationships/notesSlide" Target="../notesSlides/notesSlide9.xml" /><Relationship Id="rId1" Type="http://schemas.openxmlformats.org/officeDocument/2006/relationships/slideLayout" Target="../slideLayouts/slideLayout17.xml" /><Relationship Id="rId6" Type="http://schemas.openxmlformats.org/officeDocument/2006/relationships/diagramColors" Target="../diagrams/colors18.xml" /><Relationship Id="rId11" Type="http://schemas.openxmlformats.org/officeDocument/2006/relationships/diagramColors" Target="../diagrams/colors19.xml" /><Relationship Id="rId5" Type="http://schemas.openxmlformats.org/officeDocument/2006/relationships/diagramQuickStyle" Target="../diagrams/quickStyle18.xml" /><Relationship Id="rId10" Type="http://schemas.openxmlformats.org/officeDocument/2006/relationships/diagramQuickStyle" Target="../diagrams/quickStyle19.xml" /><Relationship Id="rId4" Type="http://schemas.openxmlformats.org/officeDocument/2006/relationships/diagramLayout" Target="../diagrams/layout18.xml" /><Relationship Id="rId9" Type="http://schemas.openxmlformats.org/officeDocument/2006/relationships/diagramLayout" Target="../diagrams/layout19.xml" /></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0.xml" /><Relationship Id="rId2" Type="http://schemas.openxmlformats.org/officeDocument/2006/relationships/diagramData" Target="../diagrams/data20.xml" /><Relationship Id="rId1" Type="http://schemas.openxmlformats.org/officeDocument/2006/relationships/slideLayout" Target="../slideLayouts/slideLayout28.xml" /><Relationship Id="rId6" Type="http://schemas.microsoft.com/office/2007/relationships/diagramDrawing" Target="../diagrams/drawing20.xml" /><Relationship Id="rId5" Type="http://schemas.openxmlformats.org/officeDocument/2006/relationships/diagramColors" Target="../diagrams/colors20.xml" /><Relationship Id="rId4" Type="http://schemas.openxmlformats.org/officeDocument/2006/relationships/diagramQuickStyle" Target="../diagrams/quickStyle20.xml" /></Relationships>
</file>

<file path=ppt/slides/_rels/slide44.xml.rels><?xml version="1.0" encoding="UTF-8" standalone="yes"?>
<Relationships xmlns="http://schemas.openxmlformats.org/package/2006/relationships"><Relationship Id="rId3" Type="http://schemas.openxmlformats.org/officeDocument/2006/relationships/image" Target="../media/image73.svg" /><Relationship Id="rId2" Type="http://schemas.openxmlformats.org/officeDocument/2006/relationships/image" Target="../media/image72.png" /><Relationship Id="rId1" Type="http://schemas.openxmlformats.org/officeDocument/2006/relationships/slideLayout" Target="../slideLayouts/slideLayout31.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7.xml" /></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 /><Relationship Id="rId13" Type="http://schemas.openxmlformats.org/officeDocument/2006/relationships/image" Target="../media/image24.svg" /><Relationship Id="rId18" Type="http://schemas.microsoft.com/office/2007/relationships/diagramDrawing" Target="../diagrams/drawing3.xml" /><Relationship Id="rId3" Type="http://schemas.openxmlformats.org/officeDocument/2006/relationships/diagramLayout" Target="../diagrams/layout1.xml" /><Relationship Id="rId7" Type="http://schemas.openxmlformats.org/officeDocument/2006/relationships/diagramData" Target="../diagrams/data2.xml" /><Relationship Id="rId12" Type="http://schemas.openxmlformats.org/officeDocument/2006/relationships/image" Target="../media/image23.png" /><Relationship Id="rId17" Type="http://schemas.openxmlformats.org/officeDocument/2006/relationships/diagramColors" Target="../diagrams/colors3.xml" /><Relationship Id="rId2" Type="http://schemas.openxmlformats.org/officeDocument/2006/relationships/diagramData" Target="../diagrams/data1.xml" /><Relationship Id="rId16" Type="http://schemas.openxmlformats.org/officeDocument/2006/relationships/diagramQuickStyle" Target="../diagrams/quickStyle3.xml" /><Relationship Id="rId1" Type="http://schemas.openxmlformats.org/officeDocument/2006/relationships/slideLayout" Target="../slideLayouts/slideLayout17.xml" /><Relationship Id="rId6" Type="http://schemas.microsoft.com/office/2007/relationships/diagramDrawing" Target="../diagrams/drawing1.xml" /><Relationship Id="rId11" Type="http://schemas.microsoft.com/office/2007/relationships/diagramDrawing" Target="../diagrams/drawing2.xml" /><Relationship Id="rId5" Type="http://schemas.openxmlformats.org/officeDocument/2006/relationships/diagramColors" Target="../diagrams/colors1.xml" /><Relationship Id="rId15" Type="http://schemas.openxmlformats.org/officeDocument/2006/relationships/diagramLayout" Target="../diagrams/layout3.xml" /><Relationship Id="rId10" Type="http://schemas.openxmlformats.org/officeDocument/2006/relationships/diagramColors" Target="../diagrams/colors2.xml" /><Relationship Id="rId4" Type="http://schemas.openxmlformats.org/officeDocument/2006/relationships/diagramQuickStyle" Target="../diagrams/quickStyle1.xml" /><Relationship Id="rId9" Type="http://schemas.openxmlformats.org/officeDocument/2006/relationships/diagramQuickStyle" Target="../diagrams/quickStyle2.xml" /><Relationship Id="rId14" Type="http://schemas.openxmlformats.org/officeDocument/2006/relationships/diagramData" Target="../diagrams/data3.xml"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17.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4.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1534" y="2438400"/>
            <a:ext cx="6029456" cy="2468880"/>
          </a:xfrm>
        </p:spPr>
        <p:txBody>
          <a:bodyPr>
            <a:noAutofit/>
          </a:bodyPr>
          <a:lstStyle/>
          <a:p>
            <a:pPr algn="r"/>
            <a:r>
              <a:rPr lang="en-US" sz="4000" b="1" dirty="0">
                <a:solidFill>
                  <a:schemeClr val="tx1"/>
                </a:solidFill>
                <a:latin typeface="Roboto" panose="02000000000000000000" pitchFamily="2" charset="0"/>
                <a:ea typeface="Roboto" panose="02000000000000000000" pitchFamily="2" charset="0"/>
              </a:rPr>
              <a:t> </a:t>
            </a:r>
            <a:endParaRPr lang="en-GB" sz="2400" i="1" dirty="0">
              <a:solidFill>
                <a:schemeClr val="tx1"/>
              </a:solidFill>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BEB7E341-4993-8F18-A4CD-B75E8ADF5027}"/>
              </a:ext>
            </a:extLst>
          </p:cNvPr>
          <p:cNvSpPr/>
          <p:nvPr/>
        </p:nvSpPr>
        <p:spPr>
          <a:xfrm>
            <a:off x="6096000" y="9331"/>
            <a:ext cx="6096000" cy="6848669"/>
          </a:xfrm>
          <a:prstGeom prst="rect">
            <a:avLst/>
          </a:prstGeom>
          <a:solidFill>
            <a:srgbClr val="E31E24"/>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latin typeface="Roboto" panose="02000000000000000000" pitchFamily="2" charset="0"/>
                <a:ea typeface="Roboto" panose="02000000000000000000" pitchFamily="2" charset="0"/>
                <a:cs typeface="Arial" pitchFamily="34" charset="0"/>
              </a:rPr>
              <a:t>Corporate Restructuring – Navigating Exits, Mergers and Buyback</a:t>
            </a:r>
          </a:p>
          <a:p>
            <a:pPr algn="r"/>
            <a:endParaRPr lang="en-US" sz="1100" b="1" dirty="0">
              <a:solidFill>
                <a:schemeClr val="bg1"/>
              </a:solidFill>
              <a:latin typeface="Roboto" panose="02000000000000000000" pitchFamily="2" charset="0"/>
              <a:ea typeface="Roboto" panose="02000000000000000000" pitchFamily="2" charset="0"/>
            </a:endParaRPr>
          </a:p>
          <a:p>
            <a:pPr algn="r"/>
            <a:endParaRPr lang="en-US" sz="1100" b="1" dirty="0">
              <a:solidFill>
                <a:schemeClr val="bg1"/>
              </a:solidFill>
              <a:latin typeface="Roboto" panose="02000000000000000000" pitchFamily="2" charset="0"/>
              <a:ea typeface="Roboto" panose="02000000000000000000" pitchFamily="2" charset="0"/>
            </a:endParaRPr>
          </a:p>
          <a:p>
            <a:pPr algn="r"/>
            <a:endParaRPr lang="en-US" sz="1100" b="1" dirty="0">
              <a:solidFill>
                <a:schemeClr val="bg1"/>
              </a:solidFill>
              <a:latin typeface="Roboto" panose="02000000000000000000" pitchFamily="2" charset="0"/>
              <a:ea typeface="Roboto" panose="02000000000000000000" pitchFamily="2" charset="0"/>
            </a:endParaRPr>
          </a:p>
          <a:p>
            <a:pPr algn="r"/>
            <a:endParaRPr lang="en-US" sz="1100" b="1" dirty="0">
              <a:solidFill>
                <a:schemeClr val="bg1"/>
              </a:solidFill>
              <a:latin typeface="Roboto" panose="02000000000000000000" pitchFamily="2" charset="0"/>
              <a:ea typeface="Roboto" panose="02000000000000000000" pitchFamily="2" charset="0"/>
            </a:endParaRPr>
          </a:p>
          <a:p>
            <a:pPr algn="r"/>
            <a:endParaRPr lang="en-US" sz="1100" b="1" dirty="0">
              <a:solidFill>
                <a:schemeClr val="bg1"/>
              </a:solidFill>
              <a:latin typeface="Roboto" panose="02000000000000000000" pitchFamily="2" charset="0"/>
              <a:ea typeface="Roboto" panose="02000000000000000000" pitchFamily="2" charset="0"/>
            </a:endParaRPr>
          </a:p>
          <a:p>
            <a:pPr algn="r"/>
            <a:endParaRPr lang="en-US" sz="1100" b="1" dirty="0">
              <a:solidFill>
                <a:schemeClr val="bg1"/>
              </a:solidFill>
              <a:latin typeface="Roboto" panose="02000000000000000000" pitchFamily="2" charset="0"/>
              <a:ea typeface="Roboto" panose="02000000000000000000" pitchFamily="2" charset="0"/>
            </a:endParaRPr>
          </a:p>
          <a:p>
            <a:pPr algn="r"/>
            <a:endParaRPr lang="en-US" sz="1100" b="1" dirty="0">
              <a:solidFill>
                <a:schemeClr val="bg1"/>
              </a:solidFill>
              <a:latin typeface="Roboto" panose="02000000000000000000" pitchFamily="2" charset="0"/>
              <a:ea typeface="Roboto" panose="02000000000000000000" pitchFamily="2" charset="0"/>
            </a:endParaRPr>
          </a:p>
          <a:p>
            <a:pPr algn="r">
              <a:spcBef>
                <a:spcPct val="20000"/>
              </a:spcBef>
            </a:pPr>
            <a:br>
              <a:rPr lang="en-US" b="1" i="1" dirty="0">
                <a:solidFill>
                  <a:schemeClr val="bg1"/>
                </a:solidFill>
                <a:latin typeface="Roboto" panose="02000000000000000000" pitchFamily="2" charset="0"/>
                <a:ea typeface="Roboto" panose="02000000000000000000" pitchFamily="2" charset="0"/>
              </a:rPr>
            </a:br>
            <a:r>
              <a:rPr lang="en-US" sz="1600" b="1" i="1" dirty="0">
                <a:solidFill>
                  <a:schemeClr val="bg1"/>
                </a:solidFill>
                <a:latin typeface="Roboto" panose="02000000000000000000" pitchFamily="2" charset="0"/>
                <a:ea typeface="Roboto" panose="02000000000000000000" pitchFamily="2" charset="0"/>
              </a:rPr>
              <a:t>June 2024</a:t>
            </a:r>
          </a:p>
          <a:p>
            <a:pPr algn="r"/>
            <a:r>
              <a:rPr lang="en-US" sz="1600" b="1" i="1" dirty="0">
                <a:latin typeface="Roboto" panose="02000000000000000000" pitchFamily="2" charset="0"/>
                <a:ea typeface="Roboto" panose="02000000000000000000" pitchFamily="2" charset="0"/>
                <a:cs typeface="Arial" pitchFamily="34" charset="0"/>
              </a:rPr>
              <a:t>Institute of Chartered Accountants – EIRC </a:t>
            </a:r>
            <a:endParaRPr lang="en-US" sz="700" b="1" dirty="0">
              <a:solidFill>
                <a:schemeClr val="bg1"/>
              </a:solidFill>
              <a:latin typeface="Roboto" panose="02000000000000000000" pitchFamily="2" charset="0"/>
              <a:ea typeface="Roboto" panose="02000000000000000000" pitchFamily="2" charset="0"/>
            </a:endParaRPr>
          </a:p>
        </p:txBody>
      </p:sp>
      <p:pic>
        <p:nvPicPr>
          <p:cNvPr id="9" name="Picture 8" descr="Person holding Earth">
            <a:extLst>
              <a:ext uri="{FF2B5EF4-FFF2-40B4-BE49-F238E27FC236}">
                <a16:creationId xmlns:a16="http://schemas.microsoft.com/office/drawing/2014/main" id="{38DCBFFE-B68D-AE46-7BF4-B5B90C9DA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096000" cy="6848668"/>
          </a:xfrm>
          <a:prstGeom prst="rect">
            <a:avLst/>
          </a:prstGeom>
        </p:spPr>
      </p:pic>
    </p:spTree>
    <p:extLst>
      <p:ext uri="{BB962C8B-B14F-4D97-AF65-F5344CB8AC3E}">
        <p14:creationId xmlns:p14="http://schemas.microsoft.com/office/powerpoint/2010/main" val="428411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8AAB59-DCD6-4E75-AE41-296D858416E2}"/>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defTabSz="1097280"/>
            <a:r>
              <a:rPr lang="en-US" sz="2400" b="1" dirty="0">
                <a:latin typeface="Roboto" panose="02000000000000000000" pitchFamily="2" charset="0"/>
                <a:ea typeface="Roboto" panose="02000000000000000000" pitchFamily="2" charset="0"/>
              </a:rPr>
              <a:t>Demerger | </a:t>
            </a:r>
            <a:r>
              <a:rPr lang="en-US" sz="2400" b="1" i="1" dirty="0">
                <a:solidFill>
                  <a:srgbClr val="C00000"/>
                </a:solidFill>
                <a:latin typeface="Roboto" panose="02000000000000000000" pitchFamily="2" charset="0"/>
                <a:ea typeface="Roboto" panose="02000000000000000000" pitchFamily="2" charset="0"/>
                <a:cs typeface="Arial" panose="020B0604020202020204" pitchFamily="34" charset="0"/>
              </a:rPr>
              <a:t>Grasim Case Study</a:t>
            </a:r>
            <a:endPar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endParaRP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44477346-46ED-F568-21BB-467C5F81D684}"/>
              </a:ext>
            </a:extLst>
          </p:cNvPr>
          <p:cNvSpPr txBox="1"/>
          <p:nvPr/>
        </p:nvSpPr>
        <p:spPr>
          <a:xfrm>
            <a:off x="4180114" y="1154599"/>
            <a:ext cx="1744825" cy="369332"/>
          </a:xfrm>
          <a:prstGeom prst="rect">
            <a:avLst/>
          </a:prstGeom>
          <a:noFill/>
        </p:spPr>
        <p:txBody>
          <a:bodyPr wrap="square" rtlCol="0">
            <a:spAutoFit/>
          </a:bodyPr>
          <a:lstStyle/>
          <a:p>
            <a:endParaRPr lang="en-IN" dirty="0">
              <a:latin typeface="Roboto" panose="02000000000000000000" pitchFamily="2" charset="0"/>
              <a:ea typeface="Roboto" panose="02000000000000000000" pitchFamily="2" charset="0"/>
            </a:endParaRPr>
          </a:p>
        </p:txBody>
      </p:sp>
      <p:grpSp>
        <p:nvGrpSpPr>
          <p:cNvPr id="15" name="Group 14">
            <a:extLst>
              <a:ext uri="{FF2B5EF4-FFF2-40B4-BE49-F238E27FC236}">
                <a16:creationId xmlns:a16="http://schemas.microsoft.com/office/drawing/2014/main" id="{6743F3DF-CB34-6B8D-922A-37E1C7D6F865}"/>
              </a:ext>
            </a:extLst>
          </p:cNvPr>
          <p:cNvGrpSpPr/>
          <p:nvPr/>
        </p:nvGrpSpPr>
        <p:grpSpPr>
          <a:xfrm>
            <a:off x="7023727" y="1191489"/>
            <a:ext cx="4917908" cy="4191214"/>
            <a:chOff x="7170467" y="1154419"/>
            <a:chExt cx="4206024" cy="3521195"/>
          </a:xfrm>
        </p:grpSpPr>
        <p:sp>
          <p:nvSpPr>
            <p:cNvPr id="16" name="Rectangle: Rounded Corners 15">
              <a:extLst>
                <a:ext uri="{FF2B5EF4-FFF2-40B4-BE49-F238E27FC236}">
                  <a16:creationId xmlns:a16="http://schemas.microsoft.com/office/drawing/2014/main" id="{7F1C595B-B194-F425-8420-3B22C2523247}"/>
                </a:ext>
              </a:extLst>
            </p:cNvPr>
            <p:cNvSpPr/>
            <p:nvPr/>
          </p:nvSpPr>
          <p:spPr>
            <a:xfrm>
              <a:off x="7905496" y="2234814"/>
              <a:ext cx="1032716" cy="488160"/>
            </a:xfrm>
            <a:prstGeom prst="roundRect">
              <a:avLst/>
            </a:pr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7280">
                <a:defRPr/>
              </a:pPr>
              <a:r>
                <a:rPr lang="en-IN" sz="1200" dirty="0">
                  <a:solidFill>
                    <a:prstClr val="white"/>
                  </a:solidFill>
                  <a:latin typeface="Roboto" panose="02000000000000000000" pitchFamily="2" charset="0"/>
                  <a:ea typeface="Roboto" panose="02000000000000000000" pitchFamily="2" charset="0"/>
                </a:rPr>
                <a:t>Nuvo</a:t>
              </a:r>
            </a:p>
            <a:p>
              <a:pPr algn="ctr" defTabSz="1097280">
                <a:defRPr/>
              </a:pPr>
              <a:r>
                <a:rPr lang="en-IN" sz="1200" dirty="0">
                  <a:solidFill>
                    <a:prstClr val="white"/>
                  </a:solidFill>
                  <a:latin typeface="Roboto" panose="02000000000000000000" pitchFamily="2" charset="0"/>
                  <a:ea typeface="Roboto" panose="02000000000000000000" pitchFamily="2" charset="0"/>
                </a:rPr>
                <a:t>(</a:t>
              </a:r>
              <a:r>
                <a:rPr lang="en-IN" sz="1200" b="1" i="1" dirty="0">
                  <a:solidFill>
                    <a:prstClr val="white"/>
                  </a:solidFill>
                  <a:latin typeface="Roboto" panose="02000000000000000000" pitchFamily="2" charset="0"/>
                  <a:ea typeface="Roboto" panose="02000000000000000000" pitchFamily="2" charset="0"/>
                </a:rPr>
                <a:t>Listed</a:t>
              </a:r>
              <a:r>
                <a:rPr lang="en-IN" sz="1200" dirty="0">
                  <a:solidFill>
                    <a:prstClr val="white"/>
                  </a:solidFill>
                  <a:latin typeface="Roboto" panose="02000000000000000000" pitchFamily="2" charset="0"/>
                  <a:ea typeface="Roboto" panose="02000000000000000000" pitchFamily="2" charset="0"/>
                </a:rPr>
                <a:t>)</a:t>
              </a:r>
            </a:p>
          </p:txBody>
        </p:sp>
        <p:sp>
          <p:nvSpPr>
            <p:cNvPr id="17" name="Rectangle: Rounded Corners 16">
              <a:extLst>
                <a:ext uri="{FF2B5EF4-FFF2-40B4-BE49-F238E27FC236}">
                  <a16:creationId xmlns:a16="http://schemas.microsoft.com/office/drawing/2014/main" id="{83442158-F82F-697D-C507-6F1E85B911DE}"/>
                </a:ext>
              </a:extLst>
            </p:cNvPr>
            <p:cNvSpPr/>
            <p:nvPr/>
          </p:nvSpPr>
          <p:spPr>
            <a:xfrm>
              <a:off x="7905496" y="3211134"/>
              <a:ext cx="1032716" cy="48816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7280">
                <a:defRPr/>
              </a:pPr>
              <a:r>
                <a:rPr lang="en-IN" sz="1200" dirty="0">
                  <a:solidFill>
                    <a:prstClr val="white"/>
                  </a:solidFill>
                  <a:latin typeface="Roboto" panose="02000000000000000000" pitchFamily="2" charset="0"/>
                  <a:ea typeface="Roboto" panose="02000000000000000000" pitchFamily="2" charset="0"/>
                </a:rPr>
                <a:t>ABCL</a:t>
              </a:r>
            </a:p>
          </p:txBody>
        </p:sp>
        <p:cxnSp>
          <p:nvCxnSpPr>
            <p:cNvPr id="18" name="Straight Arrow Connector 17">
              <a:extLst>
                <a:ext uri="{FF2B5EF4-FFF2-40B4-BE49-F238E27FC236}">
                  <a16:creationId xmlns:a16="http://schemas.microsoft.com/office/drawing/2014/main" id="{79CA07FB-5D8D-07B7-F735-0B20E5264012}"/>
                </a:ext>
              </a:extLst>
            </p:cNvPr>
            <p:cNvCxnSpPr>
              <a:cxnSpLocks/>
              <a:stCxn id="16" idx="2"/>
              <a:endCxn id="17" idx="0"/>
            </p:cNvCxnSpPr>
            <p:nvPr/>
          </p:nvCxnSpPr>
          <p:spPr>
            <a:xfrm>
              <a:off x="8421854" y="2722974"/>
              <a:ext cx="0" cy="488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6922D73A-C3FA-182B-C03E-389192A7CFBB}"/>
                </a:ext>
              </a:extLst>
            </p:cNvPr>
            <p:cNvSpPr/>
            <p:nvPr/>
          </p:nvSpPr>
          <p:spPr>
            <a:xfrm>
              <a:off x="9970927" y="2234814"/>
              <a:ext cx="1032716" cy="48816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7280">
                <a:defRPr/>
              </a:pPr>
              <a:r>
                <a:rPr lang="en-IN" sz="1200" dirty="0">
                  <a:solidFill>
                    <a:prstClr val="white"/>
                  </a:solidFill>
                  <a:latin typeface="Roboto" panose="02000000000000000000" pitchFamily="2" charset="0"/>
                  <a:ea typeface="Roboto" panose="02000000000000000000" pitchFamily="2" charset="0"/>
                </a:rPr>
                <a:t>Grasim (</a:t>
              </a:r>
              <a:r>
                <a:rPr lang="en-IN" sz="1200" b="1" i="1" dirty="0">
                  <a:solidFill>
                    <a:prstClr val="white"/>
                  </a:solidFill>
                  <a:latin typeface="Roboto" panose="02000000000000000000" pitchFamily="2" charset="0"/>
                  <a:ea typeface="Roboto" panose="02000000000000000000" pitchFamily="2" charset="0"/>
                </a:rPr>
                <a:t>Listed</a:t>
              </a:r>
              <a:r>
                <a:rPr lang="en-IN" sz="1200" dirty="0">
                  <a:solidFill>
                    <a:prstClr val="white"/>
                  </a:solidFill>
                  <a:latin typeface="Roboto" panose="02000000000000000000" pitchFamily="2" charset="0"/>
                  <a:ea typeface="Roboto" panose="02000000000000000000" pitchFamily="2" charset="0"/>
                </a:rPr>
                <a:t>)</a:t>
              </a:r>
            </a:p>
          </p:txBody>
        </p:sp>
        <p:sp>
          <p:nvSpPr>
            <p:cNvPr id="28" name="Rectangle: Rounded Corners 27">
              <a:extLst>
                <a:ext uri="{FF2B5EF4-FFF2-40B4-BE49-F238E27FC236}">
                  <a16:creationId xmlns:a16="http://schemas.microsoft.com/office/drawing/2014/main" id="{3F2734F1-2E8C-20E1-F252-E12D4222E918}"/>
                </a:ext>
              </a:extLst>
            </p:cNvPr>
            <p:cNvSpPr/>
            <p:nvPr/>
          </p:nvSpPr>
          <p:spPr>
            <a:xfrm>
              <a:off x="7905496" y="4187454"/>
              <a:ext cx="1032716" cy="4881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7280">
                <a:defRPr/>
              </a:pPr>
              <a:r>
                <a:rPr lang="en-IN" sz="1200" dirty="0">
                  <a:solidFill>
                    <a:schemeClr val="tx1">
                      <a:lumMod val="95000"/>
                      <a:lumOff val="5000"/>
                    </a:schemeClr>
                  </a:solidFill>
                  <a:latin typeface="Roboto" panose="02000000000000000000" pitchFamily="2" charset="0"/>
                  <a:ea typeface="Roboto" panose="02000000000000000000" pitchFamily="2" charset="0"/>
                </a:rPr>
                <a:t>ABFL (</a:t>
              </a:r>
              <a:r>
                <a:rPr lang="en-IN" sz="1200" b="1" i="1" dirty="0">
                  <a:solidFill>
                    <a:schemeClr val="tx1">
                      <a:lumMod val="95000"/>
                      <a:lumOff val="5000"/>
                    </a:schemeClr>
                  </a:solidFill>
                  <a:latin typeface="Roboto" panose="02000000000000000000" pitchFamily="2" charset="0"/>
                  <a:ea typeface="Roboto" panose="02000000000000000000" pitchFamily="2" charset="0"/>
                </a:rPr>
                <a:t>Unisted</a:t>
              </a:r>
              <a:r>
                <a:rPr lang="en-IN" sz="1200" dirty="0">
                  <a:solidFill>
                    <a:schemeClr val="tx1">
                      <a:lumMod val="95000"/>
                      <a:lumOff val="5000"/>
                    </a:schemeClr>
                  </a:solidFill>
                  <a:latin typeface="Roboto" panose="02000000000000000000" pitchFamily="2" charset="0"/>
                  <a:ea typeface="Roboto" panose="02000000000000000000" pitchFamily="2" charset="0"/>
                </a:rPr>
                <a:t>)</a:t>
              </a:r>
            </a:p>
          </p:txBody>
        </p:sp>
        <p:cxnSp>
          <p:nvCxnSpPr>
            <p:cNvPr id="29" name="Straight Arrow Connector 28">
              <a:extLst>
                <a:ext uri="{FF2B5EF4-FFF2-40B4-BE49-F238E27FC236}">
                  <a16:creationId xmlns:a16="http://schemas.microsoft.com/office/drawing/2014/main" id="{4486B1B5-7B3D-2474-E745-52F6276D987B}"/>
                </a:ext>
              </a:extLst>
            </p:cNvPr>
            <p:cNvCxnSpPr>
              <a:cxnSpLocks/>
              <a:stCxn id="17" idx="2"/>
              <a:endCxn id="28" idx="0"/>
            </p:cNvCxnSpPr>
            <p:nvPr/>
          </p:nvCxnSpPr>
          <p:spPr>
            <a:xfrm>
              <a:off x="8421854" y="3699294"/>
              <a:ext cx="0" cy="488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D4D484B5-4A23-88C8-457C-34E3E682B50B}"/>
                </a:ext>
              </a:extLst>
            </p:cNvPr>
            <p:cNvCxnSpPr>
              <a:cxnSpLocks/>
              <a:stCxn id="16" idx="1"/>
              <a:endCxn id="28" idx="1"/>
            </p:cNvCxnSpPr>
            <p:nvPr/>
          </p:nvCxnSpPr>
          <p:spPr>
            <a:xfrm rot="10800000" flipV="1">
              <a:off x="7905496" y="2478894"/>
              <a:ext cx="15240" cy="1952640"/>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6F9C5FBB-3E0B-EBE9-99BC-109859A37C4F}"/>
                </a:ext>
              </a:extLst>
            </p:cNvPr>
            <p:cNvSpPr txBox="1"/>
            <p:nvPr/>
          </p:nvSpPr>
          <p:spPr>
            <a:xfrm rot="18992587">
              <a:off x="8254265" y="2828554"/>
              <a:ext cx="350417" cy="276999"/>
            </a:xfrm>
            <a:prstGeom prst="rect">
              <a:avLst/>
            </a:prstGeom>
            <a:noFill/>
          </p:spPr>
          <p:txBody>
            <a:bodyPr wrap="square" rtlCol="0">
              <a:spAutoFit/>
            </a:bodyPr>
            <a:lstStyle/>
            <a:p>
              <a:pPr algn="ctr"/>
              <a:r>
                <a:rPr lang="en-US" sz="1200" dirty="0">
                  <a:latin typeface="Roboto" panose="02000000000000000000" pitchFamily="2" charset="0"/>
                  <a:ea typeface="Roboto" panose="02000000000000000000" pitchFamily="2" charset="0"/>
                </a:rPr>
                <a:t>=</a:t>
              </a:r>
              <a:endParaRPr lang="en-IN" sz="1200" dirty="0">
                <a:latin typeface="Roboto" panose="02000000000000000000" pitchFamily="2" charset="0"/>
                <a:ea typeface="Roboto" panose="02000000000000000000" pitchFamily="2" charset="0"/>
              </a:endParaRPr>
            </a:p>
          </p:txBody>
        </p:sp>
        <p:sp>
          <p:nvSpPr>
            <p:cNvPr id="32" name="TextBox 31">
              <a:extLst>
                <a:ext uri="{FF2B5EF4-FFF2-40B4-BE49-F238E27FC236}">
                  <a16:creationId xmlns:a16="http://schemas.microsoft.com/office/drawing/2014/main" id="{CECADBF8-BE43-FF6E-90E3-66624C0F2DFD}"/>
                </a:ext>
              </a:extLst>
            </p:cNvPr>
            <p:cNvSpPr txBox="1"/>
            <p:nvPr/>
          </p:nvSpPr>
          <p:spPr>
            <a:xfrm>
              <a:off x="8354405" y="2934136"/>
              <a:ext cx="648000" cy="276999"/>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rPr>
                <a:t>100%</a:t>
              </a:r>
            </a:p>
          </p:txBody>
        </p:sp>
        <p:sp>
          <p:nvSpPr>
            <p:cNvPr id="33" name="TextBox 32">
              <a:extLst>
                <a:ext uri="{FF2B5EF4-FFF2-40B4-BE49-F238E27FC236}">
                  <a16:creationId xmlns:a16="http://schemas.microsoft.com/office/drawing/2014/main" id="{B5D47D71-AF02-3E2D-9041-102EEDE2FEE8}"/>
                </a:ext>
              </a:extLst>
            </p:cNvPr>
            <p:cNvSpPr txBox="1"/>
            <p:nvPr/>
          </p:nvSpPr>
          <p:spPr>
            <a:xfrm>
              <a:off x="8378664" y="3837793"/>
              <a:ext cx="648000" cy="461665"/>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rPr>
                <a:t>90.23%</a:t>
              </a:r>
            </a:p>
          </p:txBody>
        </p:sp>
        <p:sp>
          <p:nvSpPr>
            <p:cNvPr id="34" name="Arrow: Right 33">
              <a:extLst>
                <a:ext uri="{FF2B5EF4-FFF2-40B4-BE49-F238E27FC236}">
                  <a16:creationId xmlns:a16="http://schemas.microsoft.com/office/drawing/2014/main" id="{07932914-BB27-5859-69A3-5F0D9186D6AC}"/>
                </a:ext>
              </a:extLst>
            </p:cNvPr>
            <p:cNvSpPr/>
            <p:nvPr/>
          </p:nvSpPr>
          <p:spPr>
            <a:xfrm>
              <a:off x="9022568" y="2262894"/>
              <a:ext cx="864000" cy="432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latin typeface="Roboto" panose="02000000000000000000" pitchFamily="2" charset="0"/>
                <a:ea typeface="Roboto" panose="02000000000000000000" pitchFamily="2" charset="0"/>
              </a:endParaRPr>
            </a:p>
          </p:txBody>
        </p:sp>
        <p:cxnSp>
          <p:nvCxnSpPr>
            <p:cNvPr id="35" name="Connector: Curved 34">
              <a:extLst>
                <a:ext uri="{FF2B5EF4-FFF2-40B4-BE49-F238E27FC236}">
                  <a16:creationId xmlns:a16="http://schemas.microsoft.com/office/drawing/2014/main" id="{9176708B-1230-5DD5-2332-A45562BB933F}"/>
                </a:ext>
              </a:extLst>
            </p:cNvPr>
            <p:cNvCxnSpPr>
              <a:cxnSpLocks/>
              <a:stCxn id="27" idx="2"/>
              <a:endCxn id="17" idx="3"/>
            </p:cNvCxnSpPr>
            <p:nvPr/>
          </p:nvCxnSpPr>
          <p:spPr>
            <a:xfrm rot="5400000">
              <a:off x="9346628" y="2314558"/>
              <a:ext cx="732240" cy="1549073"/>
            </a:xfrm>
            <a:prstGeom prst="curvedConnector2">
              <a:avLst/>
            </a:prstGeom>
            <a:ln w="28575">
              <a:prstDash val="dash"/>
              <a:tailEnd type="triangle"/>
            </a:ln>
          </p:spPr>
          <p:style>
            <a:lnRef idx="1">
              <a:schemeClr val="dk1"/>
            </a:lnRef>
            <a:fillRef idx="0">
              <a:schemeClr val="dk1"/>
            </a:fillRef>
            <a:effectRef idx="0">
              <a:schemeClr val="dk1"/>
            </a:effectRef>
            <a:fontRef idx="minor">
              <a:schemeClr val="tx1"/>
            </a:fontRef>
          </p:style>
        </p:cxnSp>
        <p:sp>
          <p:nvSpPr>
            <p:cNvPr id="36" name="Oval 35">
              <a:extLst>
                <a:ext uri="{FF2B5EF4-FFF2-40B4-BE49-F238E27FC236}">
                  <a16:creationId xmlns:a16="http://schemas.microsoft.com/office/drawing/2014/main" id="{79078EA6-1FAD-3D8A-3EA0-C2A53EC85480}"/>
                </a:ext>
              </a:extLst>
            </p:cNvPr>
            <p:cNvSpPr/>
            <p:nvPr/>
          </p:nvSpPr>
          <p:spPr>
            <a:xfrm>
              <a:off x="8691421" y="1904493"/>
              <a:ext cx="216000" cy="216000"/>
            </a:xfrm>
            <a:prstGeom prst="ellipse">
              <a:avLst/>
            </a:prstGeom>
            <a:solidFill>
              <a:srgbClr val="89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latin typeface="Roboto" panose="02000000000000000000" pitchFamily="2" charset="0"/>
                  <a:ea typeface="Roboto" panose="02000000000000000000" pitchFamily="2" charset="0"/>
                </a:rPr>
                <a:t>1</a:t>
              </a:r>
            </a:p>
          </p:txBody>
        </p:sp>
        <p:sp>
          <p:nvSpPr>
            <p:cNvPr id="37" name="Oval 36">
              <a:extLst>
                <a:ext uri="{FF2B5EF4-FFF2-40B4-BE49-F238E27FC236}">
                  <a16:creationId xmlns:a16="http://schemas.microsoft.com/office/drawing/2014/main" id="{E9D86678-0533-16D5-034D-57B013824FDA}"/>
                </a:ext>
              </a:extLst>
            </p:cNvPr>
            <p:cNvSpPr/>
            <p:nvPr/>
          </p:nvSpPr>
          <p:spPr>
            <a:xfrm>
              <a:off x="9946806" y="3114059"/>
              <a:ext cx="216000" cy="216000"/>
            </a:xfrm>
            <a:prstGeom prst="ellipse">
              <a:avLst/>
            </a:prstGeom>
            <a:solidFill>
              <a:srgbClr val="89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latin typeface="Roboto" panose="02000000000000000000" pitchFamily="2" charset="0"/>
                  <a:ea typeface="Roboto" panose="02000000000000000000" pitchFamily="2" charset="0"/>
                </a:rPr>
                <a:t>2</a:t>
              </a:r>
            </a:p>
          </p:txBody>
        </p:sp>
        <p:sp>
          <p:nvSpPr>
            <p:cNvPr id="38" name="TextBox 37">
              <a:extLst>
                <a:ext uri="{FF2B5EF4-FFF2-40B4-BE49-F238E27FC236}">
                  <a16:creationId xmlns:a16="http://schemas.microsoft.com/office/drawing/2014/main" id="{05AEC2B9-B907-FC29-9ED2-0FC2891FBC3D}"/>
                </a:ext>
              </a:extLst>
            </p:cNvPr>
            <p:cNvSpPr txBox="1"/>
            <p:nvPr/>
          </p:nvSpPr>
          <p:spPr>
            <a:xfrm>
              <a:off x="8779955" y="1889891"/>
              <a:ext cx="1208162" cy="372536"/>
            </a:xfrm>
            <a:prstGeom prst="rect">
              <a:avLst/>
            </a:prstGeom>
            <a:noFill/>
          </p:spPr>
          <p:txBody>
            <a:bodyPr wrap="square" rtlCol="0">
              <a:spAutoFit/>
            </a:bodyPr>
            <a:lstStyle/>
            <a:p>
              <a:pPr algn="ctr"/>
              <a:r>
                <a:rPr lang="en-IN" sz="1000" dirty="0">
                  <a:latin typeface="Roboto" panose="02000000000000000000" pitchFamily="2" charset="0"/>
                  <a:ea typeface="Roboto" panose="02000000000000000000" pitchFamily="2" charset="0"/>
                </a:rPr>
                <a:t>Amalgamation of Nuvo into Grasim</a:t>
              </a:r>
            </a:p>
          </p:txBody>
        </p:sp>
        <p:sp>
          <p:nvSpPr>
            <p:cNvPr id="39" name="TextBox 38">
              <a:extLst>
                <a:ext uri="{FF2B5EF4-FFF2-40B4-BE49-F238E27FC236}">
                  <a16:creationId xmlns:a16="http://schemas.microsoft.com/office/drawing/2014/main" id="{0308D9FE-4056-6358-1B00-B180C59228DF}"/>
                </a:ext>
              </a:extLst>
            </p:cNvPr>
            <p:cNvSpPr txBox="1"/>
            <p:nvPr/>
          </p:nvSpPr>
          <p:spPr>
            <a:xfrm>
              <a:off x="9522019" y="3376547"/>
              <a:ext cx="1854472" cy="515818"/>
            </a:xfrm>
            <a:prstGeom prst="rect">
              <a:avLst/>
            </a:prstGeom>
            <a:noFill/>
          </p:spPr>
          <p:txBody>
            <a:bodyPr wrap="square" rtlCol="0">
              <a:spAutoFit/>
            </a:bodyPr>
            <a:lstStyle/>
            <a:p>
              <a:pPr algn="ctr"/>
              <a:r>
                <a:rPr lang="en-IN" sz="1000" dirty="0">
                  <a:latin typeface="Roboto" panose="02000000000000000000" pitchFamily="2" charset="0"/>
                  <a:ea typeface="Roboto" panose="02000000000000000000" pitchFamily="2" charset="0"/>
                </a:rPr>
                <a:t>Demerger from amalgamated Grasim into ABCL (including 9.77% stake in ABFL)</a:t>
              </a:r>
            </a:p>
          </p:txBody>
        </p:sp>
        <p:sp>
          <p:nvSpPr>
            <p:cNvPr id="40" name="TextBox 39">
              <a:extLst>
                <a:ext uri="{FF2B5EF4-FFF2-40B4-BE49-F238E27FC236}">
                  <a16:creationId xmlns:a16="http://schemas.microsoft.com/office/drawing/2014/main" id="{7F4CC269-6DA9-5282-75D8-441E8DAA304A}"/>
                </a:ext>
              </a:extLst>
            </p:cNvPr>
            <p:cNvSpPr txBox="1"/>
            <p:nvPr/>
          </p:nvSpPr>
          <p:spPr>
            <a:xfrm>
              <a:off x="7170467" y="1154419"/>
              <a:ext cx="1975354" cy="286566"/>
            </a:xfrm>
            <a:prstGeom prst="rect">
              <a:avLst/>
            </a:prstGeom>
            <a:noFill/>
          </p:spPr>
          <p:txBody>
            <a:bodyPr wrap="square" rtlCol="0">
              <a:spAutoFit/>
            </a:bodyPr>
            <a:lstStyle/>
            <a:p>
              <a:pPr algn="ctr"/>
              <a:r>
                <a:rPr lang="en-IN" sz="1400" b="1" i="1" u="sng" dirty="0">
                  <a:latin typeface="Roboto" panose="02000000000000000000" pitchFamily="2" charset="0"/>
                  <a:ea typeface="Roboto" panose="02000000000000000000" pitchFamily="2" charset="0"/>
                </a:rPr>
                <a:t>Transaction</a:t>
              </a:r>
              <a:r>
                <a:rPr lang="en-IN" sz="1200" b="1" i="1" u="sng" dirty="0">
                  <a:latin typeface="Roboto" panose="02000000000000000000" pitchFamily="2" charset="0"/>
                  <a:ea typeface="Roboto" panose="02000000000000000000" pitchFamily="2" charset="0"/>
                </a:rPr>
                <a:t> </a:t>
              </a:r>
              <a:r>
                <a:rPr lang="en-IN" sz="1400" b="1" i="1" u="sng" dirty="0">
                  <a:latin typeface="Roboto" panose="02000000000000000000" pitchFamily="2" charset="0"/>
                  <a:ea typeface="Roboto" panose="02000000000000000000" pitchFamily="2" charset="0"/>
                </a:rPr>
                <a:t>Structure</a:t>
              </a:r>
              <a:endParaRPr lang="en-IN" sz="1200" b="1" i="1" u="sng" dirty="0">
                <a:latin typeface="Roboto" panose="02000000000000000000" pitchFamily="2" charset="0"/>
                <a:ea typeface="Roboto" panose="02000000000000000000" pitchFamily="2" charset="0"/>
              </a:endParaRPr>
            </a:p>
          </p:txBody>
        </p:sp>
      </p:grpSp>
      <p:sp>
        <p:nvSpPr>
          <p:cNvPr id="41" name="Content Placeholder 2">
            <a:extLst>
              <a:ext uri="{FF2B5EF4-FFF2-40B4-BE49-F238E27FC236}">
                <a16:creationId xmlns:a16="http://schemas.microsoft.com/office/drawing/2014/main" id="{3F65AB58-EFFD-108F-E458-2EF409CCF2A4}"/>
              </a:ext>
            </a:extLst>
          </p:cNvPr>
          <p:cNvSpPr>
            <a:spLocks noGrp="1"/>
          </p:cNvSpPr>
          <p:nvPr>
            <p:ph idx="1"/>
          </p:nvPr>
        </p:nvSpPr>
        <p:spPr>
          <a:xfrm>
            <a:off x="663313" y="1063446"/>
            <a:ext cx="5963099" cy="5357514"/>
          </a:xfrm>
        </p:spPr>
        <p:txBody>
          <a:bodyPr>
            <a:noAutofit/>
          </a:bodyPr>
          <a:lstStyle/>
          <a:p>
            <a:pPr marL="0" lvl="1" indent="0">
              <a:buNone/>
            </a:pPr>
            <a:r>
              <a:rPr lang="en-US" sz="1600" b="1" u="sng" dirty="0">
                <a:latin typeface="Roboto" panose="02000000000000000000" pitchFamily="2" charset="0"/>
                <a:ea typeface="Roboto" panose="02000000000000000000" pitchFamily="2" charset="0"/>
              </a:rPr>
              <a:t>Background &amp; Key Issues (Cont.):</a:t>
            </a:r>
            <a:endParaRPr lang="en-IN" sz="1400" dirty="0">
              <a:latin typeface="Roboto" panose="02000000000000000000" pitchFamily="2" charset="0"/>
              <a:ea typeface="Roboto" panose="02000000000000000000" pitchFamily="2" charset="0"/>
            </a:endParaRPr>
          </a:p>
          <a:p>
            <a:pPr marL="285750" lvl="2" indent="-285750" algn="just">
              <a:buClr>
                <a:srgbClr val="E31E24"/>
              </a:buClr>
              <a:buFont typeface="Wingdings" panose="05000000000000000000" pitchFamily="2" charset="2"/>
              <a:buChar char="§"/>
              <a:defRPr/>
            </a:pPr>
            <a:r>
              <a:rPr lang="en-IN" sz="1400" b="1" dirty="0">
                <a:latin typeface="Roboto" panose="02000000000000000000" pitchFamily="2" charset="0"/>
                <a:ea typeface="Roboto" panose="02000000000000000000" pitchFamily="2" charset="0"/>
              </a:rPr>
              <a:t>Issue 2: </a:t>
            </a:r>
            <a:r>
              <a:rPr lang="en-US" sz="1400" b="1" dirty="0">
                <a:latin typeface="Roboto" panose="02000000000000000000" pitchFamily="2" charset="0"/>
                <a:ea typeface="Roboto" panose="02000000000000000000" pitchFamily="2" charset="0"/>
              </a:rPr>
              <a:t>Treating Financial Services Business (“FSB”) as an undertaking for the purposes of Section 2(19AA)</a:t>
            </a:r>
            <a:endParaRPr lang="en-IN" sz="1400" b="1" dirty="0">
              <a:latin typeface="Roboto" panose="02000000000000000000" pitchFamily="2" charset="0"/>
              <a:ea typeface="Roboto" panose="02000000000000000000" pitchFamily="2" charset="0"/>
            </a:endParaRPr>
          </a:p>
          <a:p>
            <a:pPr marL="282575" lvl="2" indent="0" algn="just">
              <a:buClr>
                <a:srgbClr val="E31E24"/>
              </a:buClr>
              <a:buNone/>
              <a:defRPr/>
            </a:pPr>
            <a:r>
              <a:rPr lang="en-US" sz="1400" u="sng" dirty="0">
                <a:latin typeface="Roboto" panose="02000000000000000000" pitchFamily="2" charset="0"/>
                <a:ea typeface="Roboto" panose="02000000000000000000" pitchFamily="2" charset="0"/>
              </a:rPr>
              <a:t>Department’s Contention: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i</a:t>
            </a:r>
            <a:r>
              <a:rPr lang="en-US" sz="1400" dirty="0">
                <a:latin typeface="Roboto" panose="02000000000000000000" pitchFamily="2" charset="0"/>
                <a:ea typeface="Roboto" panose="02000000000000000000" pitchFamily="2" charset="0"/>
              </a:rPr>
              <a:t>) The department opined that the assessee and ABNL (merged entity) was never engaged in FSB (ii) Substantial part of the undertaking transferred was on account of the investment in ABFL making it a non-compliant demerger</a:t>
            </a:r>
          </a:p>
          <a:p>
            <a:pPr marL="282575" lvl="2" indent="0" algn="just">
              <a:buClr>
                <a:srgbClr val="E31E24"/>
              </a:buClr>
              <a:buNone/>
              <a:defRPr/>
            </a:pPr>
            <a:r>
              <a:rPr lang="en-US" sz="1400" u="sng" dirty="0">
                <a:latin typeface="Roboto" panose="02000000000000000000" pitchFamily="2" charset="0"/>
                <a:ea typeface="Roboto" panose="02000000000000000000" pitchFamily="2" charset="0"/>
              </a:rPr>
              <a:t>Assesses’ s Contention: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i</a:t>
            </a:r>
            <a:r>
              <a:rPr lang="en-US" sz="1400" dirty="0">
                <a:latin typeface="Roboto" panose="02000000000000000000" pitchFamily="2" charset="0"/>
                <a:ea typeface="Roboto" panose="02000000000000000000" pitchFamily="2" charset="0"/>
              </a:rPr>
              <a:t>) The assessee directly indirectly, has been carrying out FSB and has a substantial amount of investment which reflects that the assessee participates in FSB (ii) The assessee provided a list of assets and liabilities that were transferred (i.e. employees, contracts, fixed assets to name a few) and the investment in ABFL is also a part of the same undertaking. </a:t>
            </a:r>
          </a:p>
          <a:p>
            <a:pPr marL="282575" lvl="2" indent="0" algn="just">
              <a:buClr>
                <a:srgbClr val="E31E24"/>
              </a:buClr>
              <a:buNone/>
              <a:defRPr/>
            </a:pPr>
            <a:r>
              <a:rPr lang="en-US" sz="1400" u="sng" dirty="0">
                <a:latin typeface="Roboto" panose="02000000000000000000" pitchFamily="2" charset="0"/>
                <a:ea typeface="Roboto" panose="02000000000000000000" pitchFamily="2" charset="0"/>
              </a:rPr>
              <a:t>ITAT’s Decision: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i</a:t>
            </a:r>
            <a:r>
              <a:rPr lang="en-US" sz="1400" dirty="0">
                <a:latin typeface="Roboto" panose="02000000000000000000" pitchFamily="2" charset="0"/>
                <a:ea typeface="Roboto" panose="02000000000000000000" pitchFamily="2" charset="0"/>
              </a:rPr>
              <a:t>) The ITAT confirmed that even though FSB was not the main business of the assessee, however, it was one of the business segments and the magnitude of the investment is substantial to justify the same. (ii) The ITAT believes that the assessee has transferred all the assets and liabilities that are pertaining to the undertaking not excluding any asset or liability belonging to such demerged undertaking and thus can be treated as an undertaking making it a tax compliant demerger.</a:t>
            </a:r>
          </a:p>
          <a:p>
            <a:pPr marL="282575" lvl="2" indent="0" algn="just">
              <a:buClr>
                <a:srgbClr val="E31E24"/>
              </a:buClr>
              <a:buNone/>
              <a:defRPr/>
            </a:pPr>
            <a:endParaRPr lang="en-US" sz="1400" b="1" dirty="0">
              <a:latin typeface="Roboto" panose="02000000000000000000" pitchFamily="2" charset="0"/>
              <a:ea typeface="Roboto" panose="02000000000000000000" pitchFamily="2" charset="0"/>
            </a:endParaRPr>
          </a:p>
          <a:p>
            <a:pPr marL="0" lvl="2" indent="0">
              <a:buNone/>
              <a:defRPr/>
            </a:pPr>
            <a:endParaRPr lang="en-IN" sz="1400" dirty="0">
              <a:latin typeface="Roboto" panose="02000000000000000000" pitchFamily="2" charset="0"/>
              <a:ea typeface="Roboto" panose="02000000000000000000" pitchFamily="2" charset="0"/>
            </a:endParaRPr>
          </a:p>
          <a:p>
            <a:pPr marL="209550" lvl="2" indent="-209550">
              <a:defRPr/>
            </a:pPr>
            <a:endParaRPr lang="en-IN" sz="1400" dirty="0">
              <a:latin typeface="Roboto" panose="02000000000000000000" pitchFamily="2" charset="0"/>
              <a:ea typeface="Roboto" panose="02000000000000000000" pitchFamily="2" charset="0"/>
            </a:endParaRPr>
          </a:p>
        </p:txBody>
      </p:sp>
      <p:sp>
        <p:nvSpPr>
          <p:cNvPr id="43" name="Arrow: Pentagon 42">
            <a:extLst>
              <a:ext uri="{FF2B5EF4-FFF2-40B4-BE49-F238E27FC236}">
                <a16:creationId xmlns:a16="http://schemas.microsoft.com/office/drawing/2014/main" id="{66E8600D-7035-08F2-32D4-2769E16499B4}"/>
              </a:ext>
            </a:extLst>
          </p:cNvPr>
          <p:cNvSpPr/>
          <p:nvPr/>
        </p:nvSpPr>
        <p:spPr>
          <a:xfrm>
            <a:off x="890681" y="6152673"/>
            <a:ext cx="11050954" cy="528453"/>
          </a:xfrm>
          <a:prstGeom prst="homePlate">
            <a:avLst/>
          </a:prstGeom>
          <a:solidFill>
            <a:srgbClr val="E31E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396">
              <a:spcBef>
                <a:spcPts val="366"/>
              </a:spcBef>
            </a:pPr>
            <a:r>
              <a:rPr lang="en-US" sz="1200" dirty="0">
                <a:solidFill>
                  <a:srgbClr val="FFFFFF"/>
                </a:solidFill>
                <a:latin typeface="Roboto" panose="02000000000000000000" pitchFamily="2" charset="0"/>
                <a:ea typeface="Roboto" panose="02000000000000000000" pitchFamily="2" charset="0"/>
                <a:cs typeface="Arial" panose="020B0604020202020204" pitchFamily="34" charset="0"/>
              </a:rPr>
              <a:t>Applying the facts of the said case, if the value of investments transferred pursuant to the Demerger is a significant component of the Undertaking, there exists a significant GAAR risk that the transaction may be treated as a non-tax neutral demerger and consequent tax implications would follow.</a:t>
            </a:r>
          </a:p>
        </p:txBody>
      </p:sp>
      <p:cxnSp>
        <p:nvCxnSpPr>
          <p:cNvPr id="45" name="Straight Connector 44">
            <a:extLst>
              <a:ext uri="{FF2B5EF4-FFF2-40B4-BE49-F238E27FC236}">
                <a16:creationId xmlns:a16="http://schemas.microsoft.com/office/drawing/2014/main" id="{F3C3CA61-11FF-9547-7A6D-0B85EA715FF7}"/>
              </a:ext>
            </a:extLst>
          </p:cNvPr>
          <p:cNvCxnSpPr>
            <a:cxnSpLocks/>
          </p:cNvCxnSpPr>
          <p:nvPr/>
        </p:nvCxnSpPr>
        <p:spPr>
          <a:xfrm>
            <a:off x="7063304" y="983821"/>
            <a:ext cx="0" cy="5084953"/>
          </a:xfrm>
          <a:prstGeom prst="line">
            <a:avLst/>
          </a:prstGeom>
          <a:ln>
            <a:solidFill>
              <a:srgbClr val="E31E24"/>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8195B39-4E0B-C185-AAB5-A40E904E34EB}"/>
              </a:ext>
            </a:extLst>
          </p:cNvPr>
          <p:cNvSpPr txBox="1"/>
          <p:nvPr/>
        </p:nvSpPr>
        <p:spPr>
          <a:xfrm>
            <a:off x="7023728" y="3829182"/>
            <a:ext cx="648000" cy="276999"/>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rPr>
              <a:t>9.77%</a:t>
            </a:r>
          </a:p>
        </p:txBody>
      </p:sp>
    </p:spTree>
    <p:extLst>
      <p:ext uri="{BB962C8B-B14F-4D97-AF65-F5344CB8AC3E}">
        <p14:creationId xmlns:p14="http://schemas.microsoft.com/office/powerpoint/2010/main" val="207785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8AAB59-DCD6-4E75-AE41-296D858416E2}"/>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a:r>
              <a:rPr lang="en-GB" sz="2400" b="1" dirty="0">
                <a:latin typeface="Roboto" pitchFamily="2" charset="0"/>
                <a:ea typeface="Roboto" pitchFamily="2" charset="0"/>
              </a:rPr>
              <a:t>Delisting |</a:t>
            </a:r>
            <a:r>
              <a:rPr lang="en-GB" sz="2400" dirty="0">
                <a:latin typeface="Roboto" pitchFamily="2" charset="0"/>
                <a:ea typeface="Roboto" pitchFamily="2" charset="0"/>
              </a:rPr>
              <a:t> </a:t>
            </a:r>
            <a:r>
              <a:rPr lang="en-GB" sz="2400" b="1" i="1" dirty="0">
                <a:solidFill>
                  <a:srgbClr val="C00000"/>
                </a:solidFill>
                <a:latin typeface="Roboto" panose="02000000000000000000" pitchFamily="2" charset="0"/>
                <a:ea typeface="Roboto" panose="02000000000000000000" pitchFamily="2" charset="0"/>
                <a:cs typeface="Arial" panose="020B0604020202020204" pitchFamily="34" charset="0"/>
              </a:rPr>
              <a:t>ICICI Securities - Mechanics</a:t>
            </a:r>
            <a:endPar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endParaRP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44477346-46ED-F568-21BB-467C5F81D684}"/>
              </a:ext>
            </a:extLst>
          </p:cNvPr>
          <p:cNvSpPr txBox="1"/>
          <p:nvPr/>
        </p:nvSpPr>
        <p:spPr>
          <a:xfrm>
            <a:off x="4180114" y="1154599"/>
            <a:ext cx="1744825" cy="369332"/>
          </a:xfrm>
          <a:prstGeom prst="rect">
            <a:avLst/>
          </a:prstGeom>
          <a:noFill/>
        </p:spPr>
        <p:txBody>
          <a:bodyPr wrap="square" rtlCol="0">
            <a:spAutoFit/>
          </a:bodyPr>
          <a:lstStyle/>
          <a:p>
            <a:endParaRPr lang="en-IN" dirty="0">
              <a:latin typeface="Roboto" panose="02000000000000000000" pitchFamily="2" charset="0"/>
              <a:ea typeface="Roboto" panose="02000000000000000000" pitchFamily="2" charset="0"/>
            </a:endParaRPr>
          </a:p>
        </p:txBody>
      </p:sp>
      <p:sp>
        <p:nvSpPr>
          <p:cNvPr id="4" name="Rectangle: Rounded Corners 3">
            <a:extLst>
              <a:ext uri="{FF2B5EF4-FFF2-40B4-BE49-F238E27FC236}">
                <a16:creationId xmlns:a16="http://schemas.microsoft.com/office/drawing/2014/main" id="{EA41DFFA-7847-A9BE-06D3-D30141D1BCC5}"/>
              </a:ext>
            </a:extLst>
          </p:cNvPr>
          <p:cNvSpPr/>
          <p:nvPr/>
        </p:nvSpPr>
        <p:spPr>
          <a:xfrm>
            <a:off x="997834" y="1489482"/>
            <a:ext cx="1470835" cy="438178"/>
          </a:xfrm>
          <a:prstGeom prst="round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8368">
              <a:defRPr/>
            </a:pPr>
            <a:r>
              <a:rPr lang="en-IN" sz="1320" dirty="0">
                <a:solidFill>
                  <a:prstClr val="white"/>
                </a:solidFill>
                <a:latin typeface="Roboto" pitchFamily="2" charset="0"/>
                <a:ea typeface="Roboto" pitchFamily="2" charset="0"/>
              </a:rPr>
              <a:t>Shareholders</a:t>
            </a:r>
          </a:p>
        </p:txBody>
      </p:sp>
      <p:cxnSp>
        <p:nvCxnSpPr>
          <p:cNvPr id="5" name="Straight Arrow Connector 4">
            <a:extLst>
              <a:ext uri="{FF2B5EF4-FFF2-40B4-BE49-F238E27FC236}">
                <a16:creationId xmlns:a16="http://schemas.microsoft.com/office/drawing/2014/main" id="{BBC3DC2C-8D09-C30B-6DF0-E83FEA31FBD4}"/>
              </a:ext>
            </a:extLst>
          </p:cNvPr>
          <p:cNvCxnSpPr>
            <a:cxnSpLocks/>
            <a:stCxn id="4" idx="2"/>
            <a:endCxn id="6" idx="0"/>
          </p:cNvCxnSpPr>
          <p:nvPr/>
        </p:nvCxnSpPr>
        <p:spPr>
          <a:xfrm>
            <a:off x="1733251" y="1927660"/>
            <a:ext cx="9048" cy="4636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97ECC76A-E612-D559-D7C0-92B7BFAE9368}"/>
              </a:ext>
            </a:extLst>
          </p:cNvPr>
          <p:cNvSpPr/>
          <p:nvPr/>
        </p:nvSpPr>
        <p:spPr>
          <a:xfrm>
            <a:off x="996095" y="2391261"/>
            <a:ext cx="1492409" cy="438176"/>
          </a:xfrm>
          <a:prstGeom prst="roundRect">
            <a:avLst/>
          </a:prstGeom>
          <a:solidFill>
            <a:srgbClr val="E31E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8368"/>
            <a:r>
              <a:rPr lang="en-US" sz="1320" dirty="0">
                <a:solidFill>
                  <a:prstClr val="white"/>
                </a:solidFill>
                <a:latin typeface="Roboto" pitchFamily="2" charset="0"/>
                <a:ea typeface="Roboto" pitchFamily="2" charset="0"/>
              </a:rPr>
              <a:t>ICICI Bank</a:t>
            </a:r>
          </a:p>
          <a:p>
            <a:pPr algn="ctr" defTabSz="658368"/>
            <a:r>
              <a:rPr lang="en-US" sz="1320" dirty="0">
                <a:solidFill>
                  <a:prstClr val="white"/>
                </a:solidFill>
                <a:latin typeface="Roboto" pitchFamily="2" charset="0"/>
                <a:ea typeface="Roboto" pitchFamily="2" charset="0"/>
              </a:rPr>
              <a:t>(Listed Hold Co)</a:t>
            </a:r>
            <a:endParaRPr lang="en-IN" sz="1320" dirty="0">
              <a:solidFill>
                <a:prstClr val="white"/>
              </a:solidFill>
              <a:latin typeface="Roboto" pitchFamily="2" charset="0"/>
              <a:ea typeface="Roboto" pitchFamily="2" charset="0"/>
            </a:endParaRPr>
          </a:p>
        </p:txBody>
      </p:sp>
      <p:sp>
        <p:nvSpPr>
          <p:cNvPr id="8" name="Rectangle: Rounded Corners 7">
            <a:extLst>
              <a:ext uri="{FF2B5EF4-FFF2-40B4-BE49-F238E27FC236}">
                <a16:creationId xmlns:a16="http://schemas.microsoft.com/office/drawing/2014/main" id="{530FC41E-537E-1A17-D412-AF8AD2E38D8C}"/>
              </a:ext>
            </a:extLst>
          </p:cNvPr>
          <p:cNvSpPr/>
          <p:nvPr/>
        </p:nvSpPr>
        <p:spPr>
          <a:xfrm>
            <a:off x="3556584" y="2373898"/>
            <a:ext cx="1404259" cy="438176"/>
          </a:xfrm>
          <a:prstGeom prst="roundRect">
            <a:avLst/>
          </a:prstGeom>
          <a:solidFill>
            <a:srgbClr val="E31E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8368"/>
            <a:r>
              <a:rPr lang="en-IN" sz="1320" dirty="0">
                <a:solidFill>
                  <a:prstClr val="white"/>
                </a:solidFill>
                <a:latin typeface="Roboto" pitchFamily="2" charset="0"/>
                <a:ea typeface="Roboto" pitchFamily="2" charset="0"/>
              </a:rPr>
              <a:t>Public Shareholders</a:t>
            </a:r>
          </a:p>
        </p:txBody>
      </p:sp>
      <p:sp>
        <p:nvSpPr>
          <p:cNvPr id="11" name="Rectangle: Rounded Corners 10">
            <a:extLst>
              <a:ext uri="{FF2B5EF4-FFF2-40B4-BE49-F238E27FC236}">
                <a16:creationId xmlns:a16="http://schemas.microsoft.com/office/drawing/2014/main" id="{89BE7709-D458-C91F-B130-936C668B3483}"/>
              </a:ext>
            </a:extLst>
          </p:cNvPr>
          <p:cNvSpPr/>
          <p:nvPr/>
        </p:nvSpPr>
        <p:spPr>
          <a:xfrm>
            <a:off x="2308131" y="3347894"/>
            <a:ext cx="1416544" cy="520056"/>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8368"/>
            <a:r>
              <a:rPr lang="en-IN" sz="1320" dirty="0">
                <a:solidFill>
                  <a:schemeClr val="tx1"/>
                </a:solidFill>
                <a:latin typeface="Roboto" pitchFamily="2" charset="0"/>
                <a:ea typeface="Roboto" pitchFamily="2" charset="0"/>
              </a:rPr>
              <a:t>ICICI Securities</a:t>
            </a:r>
          </a:p>
          <a:p>
            <a:pPr algn="ctr" defTabSz="658368"/>
            <a:r>
              <a:rPr lang="en-IN" sz="1320" dirty="0">
                <a:solidFill>
                  <a:schemeClr val="tx1"/>
                </a:solidFill>
                <a:latin typeface="Roboto" pitchFamily="2" charset="0"/>
                <a:ea typeface="Roboto" pitchFamily="2" charset="0"/>
              </a:rPr>
              <a:t>(Listed Sub Co)</a:t>
            </a:r>
          </a:p>
        </p:txBody>
      </p:sp>
      <p:cxnSp>
        <p:nvCxnSpPr>
          <p:cNvPr id="12" name="Connector: Elbow 11">
            <a:extLst>
              <a:ext uri="{FF2B5EF4-FFF2-40B4-BE49-F238E27FC236}">
                <a16:creationId xmlns:a16="http://schemas.microsoft.com/office/drawing/2014/main" id="{ED017D09-893A-DC99-A37A-E9B4C40DF516}"/>
              </a:ext>
            </a:extLst>
          </p:cNvPr>
          <p:cNvCxnSpPr>
            <a:cxnSpLocks/>
            <a:stCxn id="6" idx="2"/>
            <a:endCxn id="11" idx="0"/>
          </p:cNvCxnSpPr>
          <p:nvPr/>
        </p:nvCxnSpPr>
        <p:spPr>
          <a:xfrm rot="16200000" flipH="1">
            <a:off x="2120121" y="2451614"/>
            <a:ext cx="518458" cy="127410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ctor: Elbow 12">
            <a:extLst>
              <a:ext uri="{FF2B5EF4-FFF2-40B4-BE49-F238E27FC236}">
                <a16:creationId xmlns:a16="http://schemas.microsoft.com/office/drawing/2014/main" id="{F68AF345-C8C5-855A-224B-D00E8994F246}"/>
              </a:ext>
            </a:extLst>
          </p:cNvPr>
          <p:cNvCxnSpPr>
            <a:cxnSpLocks/>
            <a:stCxn id="8" idx="2"/>
            <a:endCxn id="11" idx="0"/>
          </p:cNvCxnSpPr>
          <p:nvPr/>
        </p:nvCxnSpPr>
        <p:spPr>
          <a:xfrm rot="5400000">
            <a:off x="3369649" y="2458829"/>
            <a:ext cx="535820" cy="124231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1A5C81A5-904D-70FD-1AE0-55A13EF6BC2D}"/>
              </a:ext>
            </a:extLst>
          </p:cNvPr>
          <p:cNvCxnSpPr>
            <a:cxnSpLocks/>
            <a:stCxn id="6" idx="3"/>
            <a:endCxn id="8" idx="1"/>
          </p:cNvCxnSpPr>
          <p:nvPr/>
        </p:nvCxnSpPr>
        <p:spPr>
          <a:xfrm flipV="1">
            <a:off x="2488504" y="2592986"/>
            <a:ext cx="1068080" cy="17363"/>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9455495-C075-30F1-8D5A-860F31ADB694}"/>
              </a:ext>
            </a:extLst>
          </p:cNvPr>
          <p:cNvSpPr txBox="1"/>
          <p:nvPr/>
        </p:nvSpPr>
        <p:spPr>
          <a:xfrm>
            <a:off x="1017669" y="1947571"/>
            <a:ext cx="746514" cy="258532"/>
          </a:xfrm>
          <a:prstGeom prst="rect">
            <a:avLst/>
          </a:prstGeom>
          <a:noFill/>
        </p:spPr>
        <p:txBody>
          <a:bodyPr wrap="square" rtlCol="0">
            <a:spAutoFit/>
          </a:bodyPr>
          <a:lstStyle/>
          <a:p>
            <a:pPr algn="r"/>
            <a:r>
              <a:rPr lang="en-IN" sz="1080" dirty="0">
                <a:latin typeface="Roboto" pitchFamily="2" charset="0"/>
                <a:ea typeface="Roboto" pitchFamily="2" charset="0"/>
              </a:rPr>
              <a:t>100%</a:t>
            </a:r>
          </a:p>
        </p:txBody>
      </p:sp>
      <p:cxnSp>
        <p:nvCxnSpPr>
          <p:cNvPr id="20" name="Straight Arrow Connector 19">
            <a:extLst>
              <a:ext uri="{FF2B5EF4-FFF2-40B4-BE49-F238E27FC236}">
                <a16:creationId xmlns:a16="http://schemas.microsoft.com/office/drawing/2014/main" id="{64D9169C-C009-9730-7CE6-C9D5ECC33C52}"/>
              </a:ext>
            </a:extLst>
          </p:cNvPr>
          <p:cNvCxnSpPr>
            <a:cxnSpLocks/>
            <a:stCxn id="24" idx="3"/>
            <a:endCxn id="6" idx="3"/>
          </p:cNvCxnSpPr>
          <p:nvPr/>
        </p:nvCxnSpPr>
        <p:spPr>
          <a:xfrm flipH="1" flipV="1">
            <a:off x="2488504" y="2610349"/>
            <a:ext cx="1718012" cy="422210"/>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38F9FCC-F635-D20C-04FC-B709846510B4}"/>
              </a:ext>
            </a:extLst>
          </p:cNvPr>
          <p:cNvSpPr txBox="1"/>
          <p:nvPr/>
        </p:nvSpPr>
        <p:spPr>
          <a:xfrm>
            <a:off x="4363963" y="2930177"/>
            <a:ext cx="746514" cy="258532"/>
          </a:xfrm>
          <a:prstGeom prst="rect">
            <a:avLst/>
          </a:prstGeom>
          <a:noFill/>
        </p:spPr>
        <p:txBody>
          <a:bodyPr wrap="square" rtlCol="0">
            <a:spAutoFit/>
          </a:bodyPr>
          <a:lstStyle/>
          <a:p>
            <a:pPr algn="r"/>
            <a:r>
              <a:rPr lang="en-IN" sz="1080" dirty="0">
                <a:latin typeface="Roboto" pitchFamily="2" charset="0"/>
                <a:ea typeface="Roboto" pitchFamily="2" charset="0"/>
              </a:rPr>
              <a:t>25.15%</a:t>
            </a:r>
          </a:p>
        </p:txBody>
      </p:sp>
      <p:sp>
        <p:nvSpPr>
          <p:cNvPr id="23" name="TextBox 22">
            <a:extLst>
              <a:ext uri="{FF2B5EF4-FFF2-40B4-BE49-F238E27FC236}">
                <a16:creationId xmlns:a16="http://schemas.microsoft.com/office/drawing/2014/main" id="{AFA372F9-DDAE-AC39-E7A2-8CB13BF51002}"/>
              </a:ext>
            </a:extLst>
          </p:cNvPr>
          <p:cNvSpPr txBox="1"/>
          <p:nvPr/>
        </p:nvSpPr>
        <p:spPr>
          <a:xfrm>
            <a:off x="996095" y="2939481"/>
            <a:ext cx="746514" cy="258532"/>
          </a:xfrm>
          <a:prstGeom prst="rect">
            <a:avLst/>
          </a:prstGeom>
          <a:noFill/>
        </p:spPr>
        <p:txBody>
          <a:bodyPr wrap="square" rtlCol="0">
            <a:spAutoFit/>
          </a:bodyPr>
          <a:lstStyle/>
          <a:p>
            <a:pPr algn="r"/>
            <a:r>
              <a:rPr lang="en-IN" sz="1080" dirty="0">
                <a:latin typeface="Roboto" pitchFamily="2" charset="0"/>
                <a:ea typeface="Roboto" pitchFamily="2" charset="0"/>
              </a:rPr>
              <a:t>74.85%</a:t>
            </a:r>
          </a:p>
        </p:txBody>
      </p:sp>
      <p:sp>
        <p:nvSpPr>
          <p:cNvPr id="24" name="Multiplication Sign 23">
            <a:extLst>
              <a:ext uri="{FF2B5EF4-FFF2-40B4-BE49-F238E27FC236}">
                <a16:creationId xmlns:a16="http://schemas.microsoft.com/office/drawing/2014/main" id="{96E17720-14AB-5FAF-77B8-57DF32F0A7E6}"/>
              </a:ext>
            </a:extLst>
          </p:cNvPr>
          <p:cNvSpPr/>
          <p:nvPr/>
        </p:nvSpPr>
        <p:spPr>
          <a:xfrm>
            <a:off x="4136885" y="2879714"/>
            <a:ext cx="289920" cy="20116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160"/>
          </a:p>
        </p:txBody>
      </p:sp>
      <p:sp>
        <p:nvSpPr>
          <p:cNvPr id="25" name="TextBox 24">
            <a:extLst>
              <a:ext uri="{FF2B5EF4-FFF2-40B4-BE49-F238E27FC236}">
                <a16:creationId xmlns:a16="http://schemas.microsoft.com/office/drawing/2014/main" id="{F36DFC23-D98C-C0C9-2A6F-F1EE25C5DCCE}"/>
              </a:ext>
            </a:extLst>
          </p:cNvPr>
          <p:cNvSpPr txBox="1"/>
          <p:nvPr/>
        </p:nvSpPr>
        <p:spPr>
          <a:xfrm>
            <a:off x="3996389" y="3244602"/>
            <a:ext cx="1629292" cy="424732"/>
          </a:xfrm>
          <a:prstGeom prst="rect">
            <a:avLst/>
          </a:prstGeom>
          <a:noFill/>
        </p:spPr>
        <p:txBody>
          <a:bodyPr wrap="square" rtlCol="0">
            <a:spAutoFit/>
          </a:bodyPr>
          <a:lstStyle/>
          <a:p>
            <a:pPr algn="r"/>
            <a:r>
              <a:rPr lang="en-IN" sz="1080" dirty="0">
                <a:latin typeface="Roboto" pitchFamily="2" charset="0"/>
                <a:ea typeface="Roboto" pitchFamily="2" charset="0"/>
              </a:rPr>
              <a:t>Cancellation of shares to Hold Co</a:t>
            </a:r>
          </a:p>
        </p:txBody>
      </p:sp>
      <p:sp>
        <p:nvSpPr>
          <p:cNvPr id="26" name="TextBox 25">
            <a:extLst>
              <a:ext uri="{FF2B5EF4-FFF2-40B4-BE49-F238E27FC236}">
                <a16:creationId xmlns:a16="http://schemas.microsoft.com/office/drawing/2014/main" id="{9038C820-3B30-4AAD-D18B-876BA520BC24}"/>
              </a:ext>
            </a:extLst>
          </p:cNvPr>
          <p:cNvSpPr txBox="1"/>
          <p:nvPr/>
        </p:nvSpPr>
        <p:spPr>
          <a:xfrm>
            <a:off x="2405839" y="1894592"/>
            <a:ext cx="1404259" cy="424732"/>
          </a:xfrm>
          <a:prstGeom prst="rect">
            <a:avLst/>
          </a:prstGeom>
          <a:noFill/>
        </p:spPr>
        <p:txBody>
          <a:bodyPr wrap="square" rtlCol="0">
            <a:spAutoFit/>
          </a:bodyPr>
          <a:lstStyle/>
          <a:p>
            <a:pPr algn="ctr"/>
            <a:r>
              <a:rPr lang="en-IN" sz="1080" dirty="0">
                <a:latin typeface="Roboto" pitchFamily="2" charset="0"/>
                <a:ea typeface="Roboto" pitchFamily="2" charset="0"/>
              </a:rPr>
              <a:t>Issues of shares as consideration</a:t>
            </a:r>
          </a:p>
        </p:txBody>
      </p:sp>
      <p:sp>
        <p:nvSpPr>
          <p:cNvPr id="42" name="TextBox 41">
            <a:extLst>
              <a:ext uri="{FF2B5EF4-FFF2-40B4-BE49-F238E27FC236}">
                <a16:creationId xmlns:a16="http://schemas.microsoft.com/office/drawing/2014/main" id="{633AD847-2620-881F-06AE-8BC50403AFCC}"/>
              </a:ext>
            </a:extLst>
          </p:cNvPr>
          <p:cNvSpPr txBox="1"/>
          <p:nvPr/>
        </p:nvSpPr>
        <p:spPr>
          <a:xfrm>
            <a:off x="2475349" y="1119892"/>
            <a:ext cx="1377355" cy="295466"/>
          </a:xfrm>
          <a:prstGeom prst="rect">
            <a:avLst/>
          </a:prstGeom>
          <a:noFill/>
        </p:spPr>
        <p:txBody>
          <a:bodyPr wrap="square" rtlCol="0">
            <a:spAutoFit/>
          </a:bodyPr>
          <a:lstStyle/>
          <a:p>
            <a:pPr algn="ctr"/>
            <a:r>
              <a:rPr lang="en-IN" sz="1320" b="1" u="sng" dirty="0">
                <a:latin typeface="Roboto" pitchFamily="2" charset="0"/>
                <a:ea typeface="Roboto" pitchFamily="2" charset="0"/>
              </a:rPr>
              <a:t>Mechanics</a:t>
            </a:r>
          </a:p>
        </p:txBody>
      </p:sp>
      <p:cxnSp>
        <p:nvCxnSpPr>
          <p:cNvPr id="44" name="Straight Connector 43">
            <a:extLst>
              <a:ext uri="{FF2B5EF4-FFF2-40B4-BE49-F238E27FC236}">
                <a16:creationId xmlns:a16="http://schemas.microsoft.com/office/drawing/2014/main" id="{ECF0585B-A470-A229-DE74-B14EE6F94010}"/>
              </a:ext>
            </a:extLst>
          </p:cNvPr>
          <p:cNvCxnSpPr>
            <a:cxnSpLocks/>
          </p:cNvCxnSpPr>
          <p:nvPr/>
        </p:nvCxnSpPr>
        <p:spPr>
          <a:xfrm>
            <a:off x="6096000" y="1308477"/>
            <a:ext cx="0" cy="2464878"/>
          </a:xfrm>
          <a:prstGeom prst="line">
            <a:avLst/>
          </a:prstGeom>
          <a:ln>
            <a:solidFill>
              <a:srgbClr val="E31E24"/>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B328ACB-3B02-8BC6-CF92-41D0FC9B9114}"/>
              </a:ext>
            </a:extLst>
          </p:cNvPr>
          <p:cNvSpPr txBox="1"/>
          <p:nvPr/>
        </p:nvSpPr>
        <p:spPr>
          <a:xfrm>
            <a:off x="7608504" y="1056827"/>
            <a:ext cx="2032962" cy="295466"/>
          </a:xfrm>
          <a:prstGeom prst="rect">
            <a:avLst/>
          </a:prstGeom>
          <a:noFill/>
        </p:spPr>
        <p:txBody>
          <a:bodyPr wrap="square" rtlCol="0">
            <a:spAutoFit/>
          </a:bodyPr>
          <a:lstStyle/>
          <a:p>
            <a:pPr algn="ctr"/>
            <a:r>
              <a:rPr lang="en-IN" sz="1320" b="1" u="sng" dirty="0">
                <a:latin typeface="Roboto" pitchFamily="2" charset="0"/>
                <a:ea typeface="Roboto" pitchFamily="2" charset="0"/>
              </a:rPr>
              <a:t>Resultant Structure</a:t>
            </a:r>
          </a:p>
        </p:txBody>
      </p:sp>
      <p:sp>
        <p:nvSpPr>
          <p:cNvPr id="48" name="Rectangle: Rounded Corners 47">
            <a:extLst>
              <a:ext uri="{FF2B5EF4-FFF2-40B4-BE49-F238E27FC236}">
                <a16:creationId xmlns:a16="http://schemas.microsoft.com/office/drawing/2014/main" id="{19D9BA06-1BB8-C0BD-975A-6E86378E2DDE}"/>
              </a:ext>
            </a:extLst>
          </p:cNvPr>
          <p:cNvSpPr/>
          <p:nvPr/>
        </p:nvSpPr>
        <p:spPr>
          <a:xfrm>
            <a:off x="7959949" y="2270968"/>
            <a:ext cx="1467978" cy="462276"/>
          </a:xfrm>
          <a:prstGeom prst="roundRect">
            <a:avLst/>
          </a:prstGeom>
          <a:solidFill>
            <a:srgbClr val="E31E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8368"/>
            <a:r>
              <a:rPr lang="en-US" sz="1320" dirty="0">
                <a:solidFill>
                  <a:prstClr val="white"/>
                </a:solidFill>
                <a:latin typeface="Roboto" pitchFamily="2" charset="0"/>
                <a:ea typeface="Roboto" pitchFamily="2" charset="0"/>
              </a:rPr>
              <a:t>ICICI Bank</a:t>
            </a:r>
          </a:p>
          <a:p>
            <a:pPr algn="ctr" defTabSz="658368"/>
            <a:r>
              <a:rPr lang="en-US" sz="1320" dirty="0">
                <a:solidFill>
                  <a:prstClr val="white"/>
                </a:solidFill>
                <a:latin typeface="Roboto" pitchFamily="2" charset="0"/>
                <a:ea typeface="Roboto" pitchFamily="2" charset="0"/>
              </a:rPr>
              <a:t>(Listed Co)</a:t>
            </a:r>
            <a:endParaRPr lang="en-IN" sz="1320" dirty="0">
              <a:solidFill>
                <a:prstClr val="white"/>
              </a:solidFill>
              <a:latin typeface="Roboto" pitchFamily="2" charset="0"/>
              <a:ea typeface="Roboto" pitchFamily="2" charset="0"/>
            </a:endParaRPr>
          </a:p>
        </p:txBody>
      </p:sp>
      <p:sp>
        <p:nvSpPr>
          <p:cNvPr id="49" name="Rectangle: Rounded Corners 48">
            <a:extLst>
              <a:ext uri="{FF2B5EF4-FFF2-40B4-BE49-F238E27FC236}">
                <a16:creationId xmlns:a16="http://schemas.microsoft.com/office/drawing/2014/main" id="{B8CB7847-4F74-F49D-B54A-D6ACA573D7F5}"/>
              </a:ext>
            </a:extLst>
          </p:cNvPr>
          <p:cNvSpPr/>
          <p:nvPr/>
        </p:nvSpPr>
        <p:spPr>
          <a:xfrm>
            <a:off x="6700867" y="1475166"/>
            <a:ext cx="1404259" cy="438178"/>
          </a:xfrm>
          <a:prstGeom prst="round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8368">
              <a:defRPr/>
            </a:pPr>
            <a:r>
              <a:rPr lang="en-IN" sz="1320" dirty="0">
                <a:solidFill>
                  <a:prstClr val="white"/>
                </a:solidFill>
                <a:latin typeface="Roboto" pitchFamily="2" charset="0"/>
                <a:ea typeface="Roboto" pitchFamily="2" charset="0"/>
              </a:rPr>
              <a:t>Shareholders</a:t>
            </a:r>
          </a:p>
        </p:txBody>
      </p:sp>
      <p:sp>
        <p:nvSpPr>
          <p:cNvPr id="50" name="Rectangle: Rounded Corners 49">
            <a:extLst>
              <a:ext uri="{FF2B5EF4-FFF2-40B4-BE49-F238E27FC236}">
                <a16:creationId xmlns:a16="http://schemas.microsoft.com/office/drawing/2014/main" id="{9B697162-DB53-CFB6-7412-6E8A49328734}"/>
              </a:ext>
            </a:extLst>
          </p:cNvPr>
          <p:cNvSpPr/>
          <p:nvPr/>
        </p:nvSpPr>
        <p:spPr>
          <a:xfrm>
            <a:off x="7959948" y="3147920"/>
            <a:ext cx="1467984" cy="417864"/>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8368"/>
            <a:r>
              <a:rPr lang="en-IN" sz="1320" dirty="0">
                <a:solidFill>
                  <a:schemeClr val="tx1"/>
                </a:solidFill>
                <a:latin typeface="Roboto" pitchFamily="2" charset="0"/>
                <a:ea typeface="Roboto" pitchFamily="2" charset="0"/>
              </a:rPr>
              <a:t>ICICI Securities (Unlisted Co)</a:t>
            </a:r>
          </a:p>
        </p:txBody>
      </p:sp>
      <p:cxnSp>
        <p:nvCxnSpPr>
          <p:cNvPr id="51" name="Straight Arrow Connector 50">
            <a:extLst>
              <a:ext uri="{FF2B5EF4-FFF2-40B4-BE49-F238E27FC236}">
                <a16:creationId xmlns:a16="http://schemas.microsoft.com/office/drawing/2014/main" id="{50135196-4313-40E4-6A92-5A8F593E7ED5}"/>
              </a:ext>
            </a:extLst>
          </p:cNvPr>
          <p:cNvCxnSpPr>
            <a:cxnSpLocks/>
            <a:stCxn id="48" idx="2"/>
            <a:endCxn id="50" idx="0"/>
          </p:cNvCxnSpPr>
          <p:nvPr/>
        </p:nvCxnSpPr>
        <p:spPr>
          <a:xfrm>
            <a:off x="8693938" y="2733244"/>
            <a:ext cx="2" cy="4146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37421188-839E-218E-2D40-32027DBF4EBA}"/>
              </a:ext>
            </a:extLst>
          </p:cNvPr>
          <p:cNvSpPr txBox="1"/>
          <p:nvPr/>
        </p:nvSpPr>
        <p:spPr>
          <a:xfrm>
            <a:off x="8546039" y="2792520"/>
            <a:ext cx="746514" cy="258532"/>
          </a:xfrm>
          <a:prstGeom prst="rect">
            <a:avLst/>
          </a:prstGeom>
          <a:noFill/>
        </p:spPr>
        <p:txBody>
          <a:bodyPr wrap="square" rtlCol="0">
            <a:spAutoFit/>
          </a:bodyPr>
          <a:lstStyle/>
          <a:p>
            <a:pPr algn="r"/>
            <a:r>
              <a:rPr lang="en-IN" sz="1080" dirty="0">
                <a:latin typeface="Roboto" pitchFamily="2" charset="0"/>
                <a:ea typeface="Roboto" pitchFamily="2" charset="0"/>
              </a:rPr>
              <a:t>100%</a:t>
            </a:r>
          </a:p>
        </p:txBody>
      </p:sp>
      <p:sp>
        <p:nvSpPr>
          <p:cNvPr id="53" name="Flowchart: Connector 52">
            <a:extLst>
              <a:ext uri="{FF2B5EF4-FFF2-40B4-BE49-F238E27FC236}">
                <a16:creationId xmlns:a16="http://schemas.microsoft.com/office/drawing/2014/main" id="{83FBD672-ACBB-5C18-AD2F-083EF5C614BC}"/>
              </a:ext>
            </a:extLst>
          </p:cNvPr>
          <p:cNvSpPr/>
          <p:nvPr/>
        </p:nvSpPr>
        <p:spPr>
          <a:xfrm>
            <a:off x="5192590" y="3016508"/>
            <a:ext cx="232033" cy="226009"/>
          </a:xfrm>
          <a:prstGeom prst="flowChartConnector">
            <a:avLst/>
          </a:prstGeom>
          <a:solidFill>
            <a:srgbClr val="BFBFBF"/>
          </a:solidFill>
          <a:ln>
            <a:solidFill>
              <a:srgbClr val="3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Roboto" pitchFamily="2" charset="0"/>
                <a:ea typeface="Roboto" pitchFamily="2" charset="0"/>
              </a:rPr>
              <a:t>1</a:t>
            </a:r>
            <a:endParaRPr lang="en-IN" sz="1200">
              <a:solidFill>
                <a:schemeClr val="tx1"/>
              </a:solidFill>
              <a:latin typeface="Roboto" pitchFamily="2" charset="0"/>
              <a:ea typeface="Roboto" pitchFamily="2" charset="0"/>
            </a:endParaRPr>
          </a:p>
        </p:txBody>
      </p:sp>
      <p:sp>
        <p:nvSpPr>
          <p:cNvPr id="54" name="Flowchart: Connector 53">
            <a:extLst>
              <a:ext uri="{FF2B5EF4-FFF2-40B4-BE49-F238E27FC236}">
                <a16:creationId xmlns:a16="http://schemas.microsoft.com/office/drawing/2014/main" id="{117198B9-302C-30BB-0AE7-293B4664D523}"/>
              </a:ext>
            </a:extLst>
          </p:cNvPr>
          <p:cNvSpPr/>
          <p:nvPr/>
        </p:nvSpPr>
        <p:spPr>
          <a:xfrm>
            <a:off x="2190590" y="2034274"/>
            <a:ext cx="232033" cy="226009"/>
          </a:xfrm>
          <a:prstGeom prst="flowChartConnector">
            <a:avLst/>
          </a:prstGeom>
          <a:solidFill>
            <a:srgbClr val="BFBFBF"/>
          </a:solidFill>
          <a:ln>
            <a:solidFill>
              <a:srgbClr val="3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pitchFamily="2" charset="0"/>
                <a:ea typeface="Roboto" pitchFamily="2" charset="0"/>
              </a:rPr>
              <a:t>2</a:t>
            </a:r>
            <a:endParaRPr lang="en-IN" sz="1200" dirty="0">
              <a:solidFill>
                <a:schemeClr val="tx1"/>
              </a:solidFill>
              <a:latin typeface="Roboto" pitchFamily="2" charset="0"/>
              <a:ea typeface="Roboto" pitchFamily="2" charset="0"/>
            </a:endParaRPr>
          </a:p>
        </p:txBody>
      </p:sp>
      <p:cxnSp>
        <p:nvCxnSpPr>
          <p:cNvPr id="55" name="Connector: Elbow 54">
            <a:extLst>
              <a:ext uri="{FF2B5EF4-FFF2-40B4-BE49-F238E27FC236}">
                <a16:creationId xmlns:a16="http://schemas.microsoft.com/office/drawing/2014/main" id="{2DDA60BA-AADE-0CC5-4A9D-0469B62F92C0}"/>
              </a:ext>
            </a:extLst>
          </p:cNvPr>
          <p:cNvCxnSpPr>
            <a:stCxn id="49" idx="2"/>
            <a:endCxn id="48" idx="0"/>
          </p:cNvCxnSpPr>
          <p:nvPr/>
        </p:nvCxnSpPr>
        <p:spPr>
          <a:xfrm rot="16200000" flipH="1">
            <a:off x="7869655" y="1446685"/>
            <a:ext cx="357624" cy="129094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56" name="Rectangle: Rounded Corners 55">
            <a:extLst>
              <a:ext uri="{FF2B5EF4-FFF2-40B4-BE49-F238E27FC236}">
                <a16:creationId xmlns:a16="http://schemas.microsoft.com/office/drawing/2014/main" id="{AD3010E9-2F44-1C2C-E17A-8FBD297B408C}"/>
              </a:ext>
            </a:extLst>
          </p:cNvPr>
          <p:cNvSpPr/>
          <p:nvPr/>
        </p:nvSpPr>
        <p:spPr>
          <a:xfrm>
            <a:off x="9483808" y="1465529"/>
            <a:ext cx="1404259" cy="438178"/>
          </a:xfrm>
          <a:prstGeom prst="round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8368">
              <a:defRPr/>
            </a:pPr>
            <a:r>
              <a:rPr lang="en-IN" sz="1320" dirty="0">
                <a:solidFill>
                  <a:prstClr val="white"/>
                </a:solidFill>
                <a:latin typeface="Roboto" pitchFamily="2" charset="0"/>
                <a:ea typeface="Roboto" pitchFamily="2" charset="0"/>
              </a:rPr>
              <a:t>Public of ICICI Securities</a:t>
            </a:r>
          </a:p>
        </p:txBody>
      </p:sp>
      <p:cxnSp>
        <p:nvCxnSpPr>
          <p:cNvPr id="57" name="Connector: Elbow 56">
            <a:extLst>
              <a:ext uri="{FF2B5EF4-FFF2-40B4-BE49-F238E27FC236}">
                <a16:creationId xmlns:a16="http://schemas.microsoft.com/office/drawing/2014/main" id="{0F354CCF-B67B-AE6A-7854-F1B2718BF36E}"/>
              </a:ext>
            </a:extLst>
          </p:cNvPr>
          <p:cNvCxnSpPr>
            <a:stCxn id="56" idx="2"/>
            <a:endCxn id="48" idx="0"/>
          </p:cNvCxnSpPr>
          <p:nvPr/>
        </p:nvCxnSpPr>
        <p:spPr>
          <a:xfrm rot="5400000">
            <a:off x="9256308" y="1341337"/>
            <a:ext cx="367261" cy="14920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9CD6DC60-AF88-6CD7-1D96-DD98B879682D}"/>
              </a:ext>
            </a:extLst>
          </p:cNvPr>
          <p:cNvSpPr/>
          <p:nvPr/>
        </p:nvSpPr>
        <p:spPr>
          <a:xfrm>
            <a:off x="619933" y="3963830"/>
            <a:ext cx="11125376" cy="2766592"/>
          </a:xfrm>
          <a:prstGeom prst="rect">
            <a:avLst/>
          </a:prstGeom>
          <a:solidFill>
            <a:schemeClr val="bg1">
              <a:lumMod val="75000"/>
            </a:schemeClr>
          </a:solidFill>
          <a:ln w="1270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just">
              <a:buClr>
                <a:schemeClr val="tx1"/>
              </a:buClr>
            </a:pPr>
            <a:r>
              <a:rPr lang="en-US" sz="1320" b="1" u="sng" dirty="0">
                <a:solidFill>
                  <a:schemeClr val="tx1"/>
                </a:solidFill>
                <a:latin typeface="Roboto" panose="02000000000000000000" pitchFamily="2" charset="0"/>
                <a:ea typeface="Roboto" panose="02000000000000000000" pitchFamily="2" charset="0"/>
              </a:rPr>
              <a:t>Background</a:t>
            </a:r>
          </a:p>
          <a:p>
            <a:pPr algn="just">
              <a:buClr>
                <a:schemeClr val="tx1"/>
              </a:buClr>
            </a:pPr>
            <a:endParaRPr lang="en-US" sz="1320" dirty="0">
              <a:solidFill>
                <a:schemeClr val="tx1"/>
              </a:solidFill>
              <a:latin typeface="Roboto" panose="02000000000000000000" pitchFamily="2" charset="0"/>
              <a:ea typeface="Roboto" panose="02000000000000000000" pitchFamily="2" charset="0"/>
            </a:endParaRPr>
          </a:p>
          <a:p>
            <a:pPr marL="205740" indent="-205740" algn="just">
              <a:buClr>
                <a:schemeClr val="tx1"/>
              </a:buClr>
              <a:buFont typeface="Wingdings" panose="05000000000000000000" pitchFamily="2" charset="2"/>
              <a:buChar char="§"/>
            </a:pPr>
            <a:r>
              <a:rPr lang="en-US" sz="1320" dirty="0">
                <a:solidFill>
                  <a:schemeClr val="tx1"/>
                </a:solidFill>
                <a:latin typeface="Roboto" panose="02000000000000000000" pitchFamily="2" charset="0"/>
                <a:ea typeface="Roboto" panose="02000000000000000000" pitchFamily="2" charset="0"/>
              </a:rPr>
              <a:t>ICICI Bank Limited (‘</a:t>
            </a:r>
            <a:r>
              <a:rPr lang="en-US" sz="1320" b="1" dirty="0">
                <a:solidFill>
                  <a:schemeClr val="tx1"/>
                </a:solidFill>
                <a:latin typeface="Roboto" panose="02000000000000000000" pitchFamily="2" charset="0"/>
                <a:ea typeface="Roboto" panose="02000000000000000000" pitchFamily="2" charset="0"/>
              </a:rPr>
              <a:t>Hold Co</a:t>
            </a:r>
            <a:r>
              <a:rPr lang="en-US" sz="1320" dirty="0">
                <a:solidFill>
                  <a:schemeClr val="tx1"/>
                </a:solidFill>
                <a:latin typeface="Roboto" panose="02000000000000000000" pitchFamily="2" charset="0"/>
                <a:ea typeface="Roboto" panose="02000000000000000000" pitchFamily="2" charset="0"/>
              </a:rPr>
              <a:t>’) is listed on BSE and NSE. Further, Hold Co holds 74.85% in ICICI Securities (‘</a:t>
            </a:r>
            <a:r>
              <a:rPr lang="en-US" sz="1320" b="1" dirty="0">
                <a:solidFill>
                  <a:schemeClr val="tx1"/>
                </a:solidFill>
                <a:latin typeface="Roboto" panose="02000000000000000000" pitchFamily="2" charset="0"/>
                <a:ea typeface="Roboto" panose="02000000000000000000" pitchFamily="2" charset="0"/>
              </a:rPr>
              <a:t>Sub Co</a:t>
            </a:r>
            <a:r>
              <a:rPr lang="en-US" sz="1320" dirty="0">
                <a:solidFill>
                  <a:schemeClr val="tx1"/>
                </a:solidFill>
                <a:latin typeface="Roboto" panose="02000000000000000000" pitchFamily="2" charset="0"/>
                <a:ea typeface="Roboto" panose="02000000000000000000" pitchFamily="2" charset="0"/>
              </a:rPr>
              <a:t>’) which is listed on BSE and NSE. </a:t>
            </a:r>
            <a:r>
              <a:rPr lang="en-US" sz="1320" kern="0" dirty="0">
                <a:solidFill>
                  <a:schemeClr val="tx1"/>
                </a:solidFill>
                <a:latin typeface="Roboto" panose="02000000000000000000" pitchFamily="2" charset="0"/>
                <a:ea typeface="Roboto" panose="02000000000000000000" pitchFamily="2" charset="0"/>
              </a:rPr>
              <a:t>Both Companies are in similar line of business as defined under  SEBI Circular </a:t>
            </a:r>
            <a:r>
              <a:rPr lang="it-IT" sz="1320" kern="0" dirty="0">
                <a:solidFill>
                  <a:schemeClr val="tx1"/>
                </a:solidFill>
                <a:latin typeface="Roboto" panose="02000000000000000000" pitchFamily="2" charset="0"/>
                <a:ea typeface="Roboto" panose="02000000000000000000" pitchFamily="2" charset="0"/>
              </a:rPr>
              <a:t>SEBI/HO/CFD/DIL1/CIR/P/2021/0585</a:t>
            </a:r>
            <a:r>
              <a:rPr lang="en-US" sz="1320" kern="0" dirty="0">
                <a:solidFill>
                  <a:schemeClr val="tx1"/>
                </a:solidFill>
                <a:latin typeface="Roboto" panose="02000000000000000000" pitchFamily="2" charset="0"/>
                <a:ea typeface="Roboto" panose="02000000000000000000" pitchFamily="2" charset="0"/>
              </a:rPr>
              <a:t> dated 6</a:t>
            </a:r>
            <a:r>
              <a:rPr lang="en-US" sz="1320" kern="0" baseline="30000" dirty="0">
                <a:solidFill>
                  <a:schemeClr val="tx1"/>
                </a:solidFill>
                <a:latin typeface="Roboto" panose="02000000000000000000" pitchFamily="2" charset="0"/>
                <a:ea typeface="Roboto" panose="02000000000000000000" pitchFamily="2" charset="0"/>
              </a:rPr>
              <a:t>th</a:t>
            </a:r>
            <a:r>
              <a:rPr lang="en-US" sz="1320" kern="0" dirty="0">
                <a:solidFill>
                  <a:schemeClr val="tx1"/>
                </a:solidFill>
                <a:latin typeface="Roboto" panose="02000000000000000000" pitchFamily="2" charset="0"/>
                <a:ea typeface="Roboto" panose="02000000000000000000" pitchFamily="2" charset="0"/>
              </a:rPr>
              <a:t> July 2021</a:t>
            </a:r>
          </a:p>
          <a:p>
            <a:pPr marL="205740" indent="-205740" algn="just">
              <a:buClr>
                <a:schemeClr val="tx1"/>
              </a:buClr>
              <a:buFont typeface="Wingdings" panose="05000000000000000000" pitchFamily="2" charset="2"/>
              <a:buChar char="§"/>
            </a:pPr>
            <a:r>
              <a:rPr lang="en-US" sz="1320" kern="0" dirty="0">
                <a:solidFill>
                  <a:schemeClr val="tx1"/>
                </a:solidFill>
                <a:latin typeface="Roboto" panose="02000000000000000000" pitchFamily="2" charset="0"/>
                <a:ea typeface="Roboto" panose="02000000000000000000" pitchFamily="2" charset="0"/>
              </a:rPr>
              <a:t>Sub Co. intends to delist its shares from the Stock Exchanges. </a:t>
            </a:r>
          </a:p>
          <a:p>
            <a:pPr algn="just"/>
            <a:endParaRPr lang="en-IN" sz="1320" kern="0" dirty="0">
              <a:solidFill>
                <a:prstClr val="black"/>
              </a:solidFill>
              <a:latin typeface="Roboto" panose="02000000000000000000" pitchFamily="2" charset="0"/>
              <a:ea typeface="Roboto" panose="02000000000000000000" pitchFamily="2" charset="0"/>
            </a:endParaRPr>
          </a:p>
          <a:p>
            <a:pPr algn="just"/>
            <a:r>
              <a:rPr lang="en-IN" sz="1320" b="1" u="sng" kern="0" dirty="0">
                <a:solidFill>
                  <a:prstClr val="black"/>
                </a:solidFill>
                <a:latin typeface="Roboto" panose="02000000000000000000" pitchFamily="2" charset="0"/>
                <a:ea typeface="Roboto" panose="02000000000000000000" pitchFamily="2" charset="0"/>
              </a:rPr>
              <a:t>Special Delisting Regulations</a:t>
            </a:r>
          </a:p>
          <a:p>
            <a:pPr algn="just"/>
            <a:endParaRPr lang="en-IN" sz="1320" b="1" u="sng" kern="0" dirty="0">
              <a:solidFill>
                <a:prstClr val="black"/>
              </a:solidFill>
              <a:latin typeface="Roboto" panose="02000000000000000000" pitchFamily="2" charset="0"/>
              <a:ea typeface="Roboto" panose="02000000000000000000" pitchFamily="2" charset="0"/>
            </a:endParaRPr>
          </a:p>
          <a:p>
            <a:pPr marL="205740" indent="-205740" algn="just">
              <a:buFont typeface="Wingdings" panose="05000000000000000000" pitchFamily="2" charset="2"/>
              <a:buChar char="§"/>
            </a:pPr>
            <a:r>
              <a:rPr lang="en-IN" sz="1320" kern="0" dirty="0">
                <a:solidFill>
                  <a:prstClr val="black"/>
                </a:solidFill>
                <a:latin typeface="Roboto" panose="02000000000000000000" pitchFamily="2" charset="0"/>
                <a:ea typeface="Roboto" panose="02000000000000000000" pitchFamily="2" charset="0"/>
              </a:rPr>
              <a:t>Part C of the Delisting Regulations provide for the delisting of a listed subsidiary having a listed holding company </a:t>
            </a:r>
            <a:r>
              <a:rPr lang="en-IN" sz="1320" i="1" kern="0" dirty="0">
                <a:solidFill>
                  <a:prstClr val="black"/>
                </a:solidFill>
                <a:latin typeface="Roboto" panose="02000000000000000000" pitchFamily="2" charset="0"/>
                <a:ea typeface="Roboto" panose="02000000000000000000" pitchFamily="2" charset="0"/>
              </a:rPr>
              <a:t>(</a:t>
            </a:r>
            <a:r>
              <a:rPr lang="en-IN" sz="1320" b="1" i="1" kern="0" dirty="0">
                <a:solidFill>
                  <a:prstClr val="black"/>
                </a:solidFill>
                <a:latin typeface="Roboto" panose="02000000000000000000" pitchFamily="2" charset="0"/>
                <a:ea typeface="Roboto" panose="02000000000000000000" pitchFamily="2" charset="0"/>
              </a:rPr>
              <a:t>provided both are engaged in same line of business)</a:t>
            </a:r>
            <a:r>
              <a:rPr lang="en-IN" sz="1320" b="1" kern="0" dirty="0">
                <a:solidFill>
                  <a:prstClr val="black"/>
                </a:solidFill>
                <a:latin typeface="Roboto" panose="02000000000000000000" pitchFamily="2" charset="0"/>
                <a:ea typeface="Roboto" panose="02000000000000000000" pitchFamily="2" charset="0"/>
              </a:rPr>
              <a:t> </a:t>
            </a:r>
            <a:r>
              <a:rPr lang="en-IN" sz="1320" kern="0" dirty="0">
                <a:solidFill>
                  <a:prstClr val="black"/>
                </a:solidFill>
                <a:latin typeface="Roboto" panose="02000000000000000000" pitchFamily="2" charset="0"/>
                <a:ea typeface="Roboto" panose="02000000000000000000" pitchFamily="2" charset="0"/>
              </a:rPr>
              <a:t>through a </a:t>
            </a:r>
            <a:r>
              <a:rPr lang="en-IN" sz="1320" b="1" u="sng" kern="0" dirty="0">
                <a:solidFill>
                  <a:prstClr val="black"/>
                </a:solidFill>
                <a:latin typeface="Roboto" panose="02000000000000000000" pitchFamily="2" charset="0"/>
                <a:ea typeface="Roboto" panose="02000000000000000000" pitchFamily="2" charset="0"/>
              </a:rPr>
              <a:t>NCLT Approved Scheme of Arrangemen</a:t>
            </a:r>
            <a:r>
              <a:rPr lang="en-IN" sz="1320" kern="0" dirty="0">
                <a:solidFill>
                  <a:prstClr val="black"/>
                </a:solidFill>
                <a:latin typeface="Roboto" panose="02000000000000000000" pitchFamily="2" charset="0"/>
                <a:ea typeface="Roboto" panose="02000000000000000000" pitchFamily="2" charset="0"/>
              </a:rPr>
              <a:t>t where: </a:t>
            </a:r>
          </a:p>
          <a:p>
            <a:pPr marL="436246" indent="-205740" algn="just">
              <a:buFont typeface="Wingdings" panose="05000000000000000000" pitchFamily="2" charset="2"/>
              <a:buChar char="ü"/>
            </a:pPr>
            <a:r>
              <a:rPr lang="en-IN" sz="1320" kern="0" dirty="0">
                <a:solidFill>
                  <a:prstClr val="black"/>
                </a:solidFill>
                <a:latin typeface="Roboto" panose="02000000000000000000" pitchFamily="2" charset="0"/>
                <a:ea typeface="Roboto" panose="02000000000000000000" pitchFamily="2" charset="0"/>
              </a:rPr>
              <a:t>The shares held by the public shareholders in the Listed Sub Co will get cancelled;</a:t>
            </a:r>
          </a:p>
          <a:p>
            <a:pPr marL="436246" indent="-205740" algn="just">
              <a:buFont typeface="Wingdings" panose="05000000000000000000" pitchFamily="2" charset="2"/>
              <a:buChar char="ü"/>
            </a:pPr>
            <a:r>
              <a:rPr lang="en-IN" sz="1320" kern="0" dirty="0">
                <a:solidFill>
                  <a:prstClr val="black"/>
                </a:solidFill>
                <a:latin typeface="Roboto" panose="02000000000000000000" pitchFamily="2" charset="0"/>
                <a:ea typeface="Roboto" panose="02000000000000000000" pitchFamily="2" charset="0"/>
              </a:rPr>
              <a:t>In lieu of such cancellation, Hold Co. will issue its own shares. This will result in Sub Co. getting delisted without following the RBB process and becoming a wholly owned subsidiary of Hold Co.</a:t>
            </a:r>
          </a:p>
        </p:txBody>
      </p:sp>
    </p:spTree>
    <p:extLst>
      <p:ext uri="{BB962C8B-B14F-4D97-AF65-F5344CB8AC3E}">
        <p14:creationId xmlns:p14="http://schemas.microsoft.com/office/powerpoint/2010/main" val="412803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8AAB59-DCD6-4E75-AE41-296D858416E2}"/>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a:r>
              <a:rPr lang="en-GB" sz="2400" b="1" dirty="0">
                <a:latin typeface="Roboto" pitchFamily="2" charset="0"/>
                <a:ea typeface="Roboto" pitchFamily="2" charset="0"/>
              </a:rPr>
              <a:t>Delisting |</a:t>
            </a:r>
            <a:r>
              <a:rPr lang="en-GB" sz="2400" dirty="0">
                <a:latin typeface="Roboto" pitchFamily="2" charset="0"/>
                <a:ea typeface="Roboto" pitchFamily="2" charset="0"/>
              </a:rPr>
              <a:t> </a:t>
            </a:r>
            <a:r>
              <a:rPr lang="en-GB" sz="2400" b="1" i="1" dirty="0">
                <a:solidFill>
                  <a:srgbClr val="C00000"/>
                </a:solidFill>
                <a:latin typeface="Roboto" panose="02000000000000000000" pitchFamily="2" charset="0"/>
                <a:ea typeface="Roboto" panose="02000000000000000000" pitchFamily="2" charset="0"/>
                <a:cs typeface="Arial" panose="020B0604020202020204" pitchFamily="34" charset="0"/>
              </a:rPr>
              <a:t>ICICI Securities </a:t>
            </a:r>
            <a:r>
              <a:rPr lang="en-GB" sz="2400" b="1" dirty="0">
                <a:solidFill>
                  <a:srgbClr val="E31E24"/>
                </a:solidFill>
                <a:latin typeface="Roboto" pitchFamily="2" charset="0"/>
                <a:ea typeface="Roboto" pitchFamily="2" charset="0"/>
              </a:rPr>
              <a:t>- </a:t>
            </a:r>
            <a:r>
              <a:rPr lang="en-GB" sz="2400" b="1" i="1" dirty="0">
                <a:solidFill>
                  <a:srgbClr val="C00000"/>
                </a:solidFill>
                <a:latin typeface="Roboto" panose="02000000000000000000" pitchFamily="2" charset="0"/>
                <a:ea typeface="Roboto" panose="02000000000000000000" pitchFamily="2" charset="0"/>
                <a:cs typeface="Arial" panose="020B0604020202020204" pitchFamily="34" charset="0"/>
              </a:rPr>
              <a:t>Salient Features</a:t>
            </a:r>
            <a:endPar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endParaRP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sp>
        <p:nvSpPr>
          <p:cNvPr id="2" name="Arrow: Pentagon 1">
            <a:extLst>
              <a:ext uri="{FF2B5EF4-FFF2-40B4-BE49-F238E27FC236}">
                <a16:creationId xmlns:a16="http://schemas.microsoft.com/office/drawing/2014/main" id="{FDE9B2D7-39A3-4A71-E912-1D5C70BBA636}"/>
              </a:ext>
            </a:extLst>
          </p:cNvPr>
          <p:cNvSpPr/>
          <p:nvPr/>
        </p:nvSpPr>
        <p:spPr>
          <a:xfrm>
            <a:off x="1003512" y="975480"/>
            <a:ext cx="10452531" cy="553998"/>
          </a:xfrm>
          <a:prstGeom prst="homePlate">
            <a:avLst/>
          </a:prstGeom>
          <a:solidFill>
            <a:srgbClr val="E31E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396" algn="just">
              <a:spcBef>
                <a:spcPts val="366"/>
              </a:spcBef>
            </a:pPr>
            <a:r>
              <a:rPr lang="en-US" sz="1560" dirty="0">
                <a:solidFill>
                  <a:srgbClr val="FFFFFF"/>
                </a:solidFill>
                <a:latin typeface="Roboto" pitchFamily="2" charset="0"/>
                <a:ea typeface="Roboto" pitchFamily="2" charset="0"/>
                <a:cs typeface="Arial" panose="020B0604020202020204" pitchFamily="34" charset="0"/>
              </a:rPr>
              <a:t>Salient features of the Scheme </a:t>
            </a:r>
          </a:p>
        </p:txBody>
      </p:sp>
      <p:sp>
        <p:nvSpPr>
          <p:cNvPr id="3" name="TextBox 2">
            <a:extLst>
              <a:ext uri="{FF2B5EF4-FFF2-40B4-BE49-F238E27FC236}">
                <a16:creationId xmlns:a16="http://schemas.microsoft.com/office/drawing/2014/main" id="{5F85C44D-0825-9484-B11F-0B360B82FD6C}"/>
              </a:ext>
            </a:extLst>
          </p:cNvPr>
          <p:cNvSpPr txBox="1"/>
          <p:nvPr/>
        </p:nvSpPr>
        <p:spPr>
          <a:xfrm>
            <a:off x="1941898" y="1612144"/>
            <a:ext cx="9443025" cy="1643527"/>
          </a:xfrm>
          <a:prstGeom prst="rect">
            <a:avLst/>
          </a:prstGeom>
          <a:solidFill>
            <a:schemeClr val="bg1">
              <a:lumMod val="85000"/>
            </a:schemeClr>
          </a:solidFill>
          <a:ln w="12700">
            <a:solidFill>
              <a:schemeClr val="tx1"/>
            </a:solidFill>
            <a:prstDash val="solid"/>
          </a:ln>
        </p:spPr>
        <p:txBody>
          <a:bodyPr wrap="square" rtlCol="0">
            <a:spAutoFit/>
          </a:bodyPr>
          <a:lstStyle/>
          <a:p>
            <a:pPr marL="220980" marR="6096" indent="-205740">
              <a:buClr>
                <a:srgbClr val="C00000"/>
              </a:buClr>
              <a:buFont typeface="Wingdings" panose="05000000000000000000" pitchFamily="2" charset="2"/>
              <a:buChar char="§"/>
              <a:tabLst>
                <a:tab pos="222504" algn="l"/>
              </a:tabLst>
              <a:defRPr/>
            </a:pPr>
            <a:r>
              <a:rPr lang="en-US" sz="1440" b="1" u="sng" dirty="0">
                <a:solidFill>
                  <a:sysClr val="windowText" lastClr="000000"/>
                </a:solidFill>
                <a:latin typeface="Roboto" pitchFamily="2" charset="0"/>
                <a:ea typeface="Roboto" pitchFamily="2" charset="0"/>
              </a:rPr>
              <a:t>Rationale:</a:t>
            </a:r>
          </a:p>
          <a:p>
            <a:pPr marL="436246" marR="6096" indent="-205740" algn="just">
              <a:buClr>
                <a:srgbClr val="C00000"/>
              </a:buClr>
              <a:buFont typeface="Wingdings" panose="05000000000000000000" pitchFamily="2" charset="2"/>
              <a:buChar char="ü"/>
              <a:defRPr/>
            </a:pPr>
            <a:r>
              <a:rPr lang="en-US" sz="1440" dirty="0">
                <a:solidFill>
                  <a:sysClr val="windowText" lastClr="000000"/>
                </a:solidFill>
                <a:latin typeface="Roboto" pitchFamily="2" charset="0"/>
                <a:ea typeface="Roboto" pitchFamily="2" charset="0"/>
              </a:rPr>
              <a:t>ICICI Bank offers a suite of banking services whereas ICICI Securities offers a suite of investment and personal finance services</a:t>
            </a:r>
          </a:p>
          <a:p>
            <a:pPr marL="436246" marR="6096" indent="-205740" algn="just">
              <a:buClr>
                <a:srgbClr val="C00000"/>
              </a:buClr>
              <a:buFont typeface="Wingdings" panose="05000000000000000000" pitchFamily="2" charset="2"/>
              <a:buChar char="ü"/>
              <a:defRPr/>
            </a:pPr>
            <a:r>
              <a:rPr lang="en-US" sz="1440" dirty="0">
                <a:solidFill>
                  <a:sysClr val="windowText" lastClr="000000"/>
                </a:solidFill>
                <a:latin typeface="Roboto" pitchFamily="2" charset="0"/>
                <a:ea typeface="Roboto" pitchFamily="2" charset="0"/>
              </a:rPr>
              <a:t>Though there are business synergies, consolidation by way of merger is not permissible on account of regulatory restrictions on the Bank from Undertaking securities broking business departmentally. So, with the delisting, the ICICI Securities will become a 100% subsidiary and both entities will be able to capitalize on the synergies better  </a:t>
            </a:r>
            <a:endParaRPr lang="en-US" sz="1440" i="1" dirty="0">
              <a:solidFill>
                <a:sysClr val="windowText" lastClr="000000"/>
              </a:solidFill>
              <a:latin typeface="Roboto" pitchFamily="2" charset="0"/>
              <a:ea typeface="Roboto" pitchFamily="2" charset="0"/>
            </a:endParaRPr>
          </a:p>
        </p:txBody>
      </p:sp>
      <p:cxnSp>
        <p:nvCxnSpPr>
          <p:cNvPr id="15" name="Connector: Elbow 14">
            <a:extLst>
              <a:ext uri="{FF2B5EF4-FFF2-40B4-BE49-F238E27FC236}">
                <a16:creationId xmlns:a16="http://schemas.microsoft.com/office/drawing/2014/main" id="{0B570F7D-8AE2-BDF9-0668-71EE55118212}"/>
              </a:ext>
            </a:extLst>
          </p:cNvPr>
          <p:cNvCxnSpPr>
            <a:cxnSpLocks/>
            <a:stCxn id="2" idx="1"/>
            <a:endCxn id="3" idx="1"/>
          </p:cNvCxnSpPr>
          <p:nvPr/>
        </p:nvCxnSpPr>
        <p:spPr>
          <a:xfrm rot="10800000" flipH="1" flipV="1">
            <a:off x="1003512" y="1252478"/>
            <a:ext cx="938386" cy="1181429"/>
          </a:xfrm>
          <a:prstGeom prst="bentConnector3">
            <a:avLst>
              <a:gd name="adj1" fmla="val -2436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71245650-C83D-48D3-1EAC-64E3276DDCF2}"/>
              </a:ext>
            </a:extLst>
          </p:cNvPr>
          <p:cNvSpPr txBox="1"/>
          <p:nvPr/>
        </p:nvSpPr>
        <p:spPr>
          <a:xfrm>
            <a:off x="1941898" y="3322780"/>
            <a:ext cx="9443025" cy="1421928"/>
          </a:xfrm>
          <a:prstGeom prst="rect">
            <a:avLst/>
          </a:prstGeom>
          <a:solidFill>
            <a:schemeClr val="bg1">
              <a:lumMod val="85000"/>
            </a:schemeClr>
          </a:solidFill>
          <a:ln w="12700">
            <a:solidFill>
              <a:schemeClr val="tx1"/>
            </a:solidFill>
            <a:prstDash val="solid"/>
          </a:ln>
        </p:spPr>
        <p:txBody>
          <a:bodyPr wrap="square" rtlCol="0">
            <a:spAutoFit/>
          </a:bodyPr>
          <a:lstStyle>
            <a:defPPr>
              <a:defRPr lang="en-US"/>
            </a:defPPr>
            <a:lvl1pPr marL="12700" marR="5080">
              <a:tabLst>
                <a:tab pos="185420" algn="l"/>
              </a:tabLst>
              <a:defRPr sz="1200">
                <a:latin typeface="Roboto" pitchFamily="2" charset="0"/>
                <a:ea typeface="Roboto" pitchFamily="2" charset="0"/>
              </a:defRPr>
            </a:lvl1pPr>
          </a:lstStyle>
          <a:p>
            <a:pPr marL="220980" indent="-205740" algn="just">
              <a:buClr>
                <a:srgbClr val="C00000"/>
              </a:buClr>
              <a:buFont typeface="Wingdings" panose="05000000000000000000" pitchFamily="2" charset="2"/>
              <a:buChar char="§"/>
            </a:pPr>
            <a:r>
              <a:rPr lang="en-US" sz="1440" b="1" u="sng" dirty="0"/>
              <a:t>Consideration:</a:t>
            </a:r>
            <a:r>
              <a:rPr lang="en-US" sz="1440" u="sng" dirty="0"/>
              <a:t> </a:t>
            </a:r>
          </a:p>
          <a:p>
            <a:pPr marL="436246" indent="-226696" algn="just">
              <a:buClr>
                <a:srgbClr val="C00000"/>
              </a:buClr>
              <a:buFont typeface="Wingdings" panose="05000000000000000000" pitchFamily="2" charset="2"/>
              <a:buChar char="ü"/>
              <a:tabLst/>
            </a:pPr>
            <a:r>
              <a:rPr lang="en-US" sz="1440" dirty="0"/>
              <a:t>Equity shares held by the Public Shareholders in ICICI Securities shall stand cancelled and the equity shares of the ICICI Securities shall get delisted. </a:t>
            </a:r>
          </a:p>
          <a:p>
            <a:pPr marL="436246" indent="-226696" algn="just">
              <a:buClr>
                <a:srgbClr val="C00000"/>
              </a:buClr>
              <a:buFont typeface="Wingdings" panose="05000000000000000000" pitchFamily="2" charset="2"/>
              <a:buChar char="ü"/>
              <a:tabLst/>
            </a:pPr>
            <a:r>
              <a:rPr lang="en-US" sz="1440" dirty="0"/>
              <a:t>In lieu of the same, the Public Shareholders of ICICI Securities shall be allotted 67 equity shares of ICICI Bank for every 100 equity shares held in ICICI Securities. As a result, ICIC Securities will become a wholly owned subsidiary of ICICI Bank.</a:t>
            </a:r>
          </a:p>
        </p:txBody>
      </p:sp>
      <p:cxnSp>
        <p:nvCxnSpPr>
          <p:cNvPr id="17" name="Connector: Elbow 16">
            <a:extLst>
              <a:ext uri="{FF2B5EF4-FFF2-40B4-BE49-F238E27FC236}">
                <a16:creationId xmlns:a16="http://schemas.microsoft.com/office/drawing/2014/main" id="{CD7C58EF-5762-DD25-1BBE-C72C0FAB995E}"/>
              </a:ext>
            </a:extLst>
          </p:cNvPr>
          <p:cNvCxnSpPr>
            <a:cxnSpLocks/>
            <a:stCxn id="2" idx="1"/>
            <a:endCxn id="16" idx="1"/>
          </p:cNvCxnSpPr>
          <p:nvPr/>
        </p:nvCxnSpPr>
        <p:spPr>
          <a:xfrm rot="10800000" flipH="1" flipV="1">
            <a:off x="1003512" y="1252478"/>
            <a:ext cx="938386" cy="2781265"/>
          </a:xfrm>
          <a:prstGeom prst="bentConnector3">
            <a:avLst>
              <a:gd name="adj1" fmla="val -2436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3DBFF2B1-688E-27E0-1FFB-DC6082BCAB48}"/>
              </a:ext>
            </a:extLst>
          </p:cNvPr>
          <p:cNvSpPr txBox="1"/>
          <p:nvPr/>
        </p:nvSpPr>
        <p:spPr>
          <a:xfrm>
            <a:off x="1931232" y="4814686"/>
            <a:ext cx="9468356" cy="757130"/>
          </a:xfrm>
          <a:prstGeom prst="rect">
            <a:avLst/>
          </a:prstGeom>
          <a:solidFill>
            <a:schemeClr val="bg1">
              <a:lumMod val="85000"/>
            </a:schemeClr>
          </a:solidFill>
          <a:ln w="12700">
            <a:solidFill>
              <a:schemeClr val="tx1"/>
            </a:solidFill>
            <a:prstDash val="solid"/>
          </a:ln>
        </p:spPr>
        <p:txBody>
          <a:bodyPr wrap="square" rtlCol="0">
            <a:spAutoFit/>
          </a:bodyPr>
          <a:lstStyle>
            <a:defPPr>
              <a:defRPr lang="en-US"/>
            </a:defPPr>
            <a:lvl1pPr marL="12700" marR="5080">
              <a:tabLst>
                <a:tab pos="185420" algn="l"/>
              </a:tabLst>
              <a:defRPr sz="1200">
                <a:latin typeface="Roboto" pitchFamily="2" charset="0"/>
                <a:ea typeface="Roboto" pitchFamily="2" charset="0"/>
              </a:defRPr>
            </a:lvl1pPr>
          </a:lstStyle>
          <a:p>
            <a:pPr marL="220980" indent="-205740" algn="just">
              <a:buClr>
                <a:srgbClr val="C00000"/>
              </a:buClr>
              <a:buFont typeface="Wingdings" panose="05000000000000000000" pitchFamily="2" charset="2"/>
              <a:buChar char="§"/>
            </a:pPr>
            <a:r>
              <a:rPr lang="en-US" sz="1440" b="1" u="sng" dirty="0"/>
              <a:t>ESOPs:</a:t>
            </a:r>
            <a:r>
              <a:rPr lang="en-US" sz="1440" u="sng" dirty="0"/>
              <a:t> </a:t>
            </a:r>
          </a:p>
          <a:p>
            <a:pPr marL="436246" indent="-226696" algn="just">
              <a:buClr>
                <a:srgbClr val="C00000"/>
              </a:buClr>
              <a:buFont typeface="Wingdings" panose="05000000000000000000" pitchFamily="2" charset="2"/>
              <a:buChar char="ü"/>
              <a:tabLst/>
            </a:pPr>
            <a:r>
              <a:rPr lang="en-US" sz="1440" dirty="0"/>
              <a:t>All employees holding ESOPs in ICICI Securities shall receive ESOPs in ICICI Bank based on the Share Exchange ratio and the ESOPs held in ICICI Securities shall get cancelled</a:t>
            </a:r>
          </a:p>
        </p:txBody>
      </p:sp>
      <p:cxnSp>
        <p:nvCxnSpPr>
          <p:cNvPr id="27" name="Connector: Elbow 26">
            <a:extLst>
              <a:ext uri="{FF2B5EF4-FFF2-40B4-BE49-F238E27FC236}">
                <a16:creationId xmlns:a16="http://schemas.microsoft.com/office/drawing/2014/main" id="{2FA06914-DD92-1540-B9B3-588BAF668F7F}"/>
              </a:ext>
            </a:extLst>
          </p:cNvPr>
          <p:cNvCxnSpPr>
            <a:cxnSpLocks/>
            <a:stCxn id="2" idx="1"/>
            <a:endCxn id="18" idx="1"/>
          </p:cNvCxnSpPr>
          <p:nvPr/>
        </p:nvCxnSpPr>
        <p:spPr>
          <a:xfrm rot="10800000" flipH="1" flipV="1">
            <a:off x="1003512" y="1252479"/>
            <a:ext cx="927720" cy="3940772"/>
          </a:xfrm>
          <a:prstGeom prst="bentConnector3">
            <a:avLst>
              <a:gd name="adj1" fmla="val -2464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A9B04BDC-8BF1-84D5-7F5E-1E5A56040404}"/>
              </a:ext>
            </a:extLst>
          </p:cNvPr>
          <p:cNvPicPr>
            <a:picLocks noChangeAspect="1"/>
          </p:cNvPicPr>
          <p:nvPr/>
        </p:nvPicPr>
        <p:blipFill>
          <a:blip r:embed="rId2"/>
          <a:stretch>
            <a:fillRect/>
          </a:stretch>
        </p:blipFill>
        <p:spPr>
          <a:xfrm>
            <a:off x="6565163" y="5659245"/>
            <a:ext cx="4716728" cy="1144028"/>
          </a:xfrm>
          <a:prstGeom prst="rect">
            <a:avLst/>
          </a:prstGeom>
          <a:ln>
            <a:solidFill>
              <a:schemeClr val="tx1"/>
            </a:solidFill>
          </a:ln>
        </p:spPr>
      </p:pic>
      <p:pic>
        <p:nvPicPr>
          <p:cNvPr id="19" name="Picture 18">
            <a:extLst>
              <a:ext uri="{FF2B5EF4-FFF2-40B4-BE49-F238E27FC236}">
                <a16:creationId xmlns:a16="http://schemas.microsoft.com/office/drawing/2014/main" id="{C0354A3A-28C6-E8DF-D7E8-33D18EA96660}"/>
              </a:ext>
            </a:extLst>
          </p:cNvPr>
          <p:cNvPicPr>
            <a:picLocks noChangeAspect="1"/>
          </p:cNvPicPr>
          <p:nvPr/>
        </p:nvPicPr>
        <p:blipFill>
          <a:blip r:embed="rId3"/>
          <a:stretch>
            <a:fillRect/>
          </a:stretch>
        </p:blipFill>
        <p:spPr>
          <a:xfrm>
            <a:off x="619932" y="5719115"/>
            <a:ext cx="5618685" cy="1000265"/>
          </a:xfrm>
          <a:prstGeom prst="rect">
            <a:avLst/>
          </a:prstGeom>
          <a:ln>
            <a:solidFill>
              <a:schemeClr val="tx1"/>
            </a:solidFill>
          </a:ln>
        </p:spPr>
      </p:pic>
    </p:spTree>
    <p:extLst>
      <p:ext uri="{BB962C8B-B14F-4D97-AF65-F5344CB8AC3E}">
        <p14:creationId xmlns:p14="http://schemas.microsoft.com/office/powerpoint/2010/main" val="78056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Rounded Corners 119">
            <a:extLst>
              <a:ext uri="{FF2B5EF4-FFF2-40B4-BE49-F238E27FC236}">
                <a16:creationId xmlns:a16="http://schemas.microsoft.com/office/drawing/2014/main" id="{739783E1-408C-0C38-FFBD-AC688286A8F7}"/>
              </a:ext>
            </a:extLst>
          </p:cNvPr>
          <p:cNvSpPr/>
          <p:nvPr/>
        </p:nvSpPr>
        <p:spPr>
          <a:xfrm>
            <a:off x="4906006" y="2855389"/>
            <a:ext cx="1895896" cy="1928558"/>
          </a:xfrm>
          <a:prstGeom prst="roundRect">
            <a:avLst>
              <a:gd name="adj" fmla="val 50000"/>
            </a:avLst>
          </a:prstGeom>
          <a:solidFill>
            <a:schemeClr val="bg1">
              <a:lumMod val="50000"/>
            </a:schemeClr>
          </a:soli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88">
              <a:latin typeface="Roboto" panose="02000000000000000000" pitchFamily="2" charset="0"/>
              <a:ea typeface="Roboto" panose="02000000000000000000" pitchFamily="2" charset="0"/>
            </a:endParaRPr>
          </a:p>
        </p:txBody>
      </p:sp>
      <p:sp>
        <p:nvSpPr>
          <p:cNvPr id="121" name="Freeform: Shape 120">
            <a:extLst>
              <a:ext uri="{FF2B5EF4-FFF2-40B4-BE49-F238E27FC236}">
                <a16:creationId xmlns:a16="http://schemas.microsoft.com/office/drawing/2014/main" id="{7C3AC07F-2571-875F-E551-422D84CF4B3B}"/>
              </a:ext>
            </a:extLst>
          </p:cNvPr>
          <p:cNvSpPr/>
          <p:nvPr/>
        </p:nvSpPr>
        <p:spPr>
          <a:xfrm rot="8100000">
            <a:off x="4597264" y="1626900"/>
            <a:ext cx="1495237" cy="1318978"/>
          </a:xfrm>
          <a:custGeom>
            <a:avLst/>
            <a:gdLst>
              <a:gd name="connsiteX0" fmla="*/ 0 w 1947239"/>
              <a:gd name="connsiteY0" fmla="*/ 1004070 h 1810705"/>
              <a:gd name="connsiteX1" fmla="*/ 1004071 w 1947239"/>
              <a:gd name="connsiteY1" fmla="*/ 0 h 1810705"/>
              <a:gd name="connsiteX2" fmla="*/ 1092672 w 1947239"/>
              <a:gd name="connsiteY2" fmla="*/ 80084 h 1810705"/>
              <a:gd name="connsiteX3" fmla="*/ 1836846 w 1947239"/>
              <a:gd name="connsiteY3" fmla="*/ 385466 h 1810705"/>
              <a:gd name="connsiteX4" fmla="*/ 1947239 w 1947239"/>
              <a:gd name="connsiteY4" fmla="*/ 390736 h 1810705"/>
              <a:gd name="connsiteX5" fmla="*/ 1947239 w 1947239"/>
              <a:gd name="connsiteY5" fmla="*/ 1810705 h 1810705"/>
              <a:gd name="connsiteX6" fmla="*/ 1700738 w 1947239"/>
              <a:gd name="connsiteY6" fmla="*/ 1798937 h 1810705"/>
              <a:gd name="connsiteX7" fmla="*/ 196446 w 1947239"/>
              <a:gd name="connsiteY7" fmla="*/ 1181631 h 1810705"/>
              <a:gd name="connsiteX8" fmla="*/ 0 w 1947239"/>
              <a:gd name="connsiteY8" fmla="*/ 1004070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9" h="1810705">
                <a:moveTo>
                  <a:pt x="0" y="1004070"/>
                </a:moveTo>
                <a:lnTo>
                  <a:pt x="1004071" y="0"/>
                </a:lnTo>
                <a:lnTo>
                  <a:pt x="1092672" y="80084"/>
                </a:lnTo>
                <a:cubicBezTo>
                  <a:pt x="1311084" y="258223"/>
                  <a:pt x="1571000" y="360017"/>
                  <a:pt x="1836846" y="385466"/>
                </a:cubicBezTo>
                <a:lnTo>
                  <a:pt x="1947239" y="390736"/>
                </a:lnTo>
                <a:lnTo>
                  <a:pt x="1947239" y="1810705"/>
                </a:lnTo>
                <a:lnTo>
                  <a:pt x="1700738" y="1798937"/>
                </a:lnTo>
                <a:cubicBezTo>
                  <a:pt x="1163351" y="1747495"/>
                  <a:pt x="637948" y="1541726"/>
                  <a:pt x="196446" y="1181631"/>
                </a:cubicBezTo>
                <a:lnTo>
                  <a:pt x="0" y="100407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22" name="Freeform: Shape 121">
            <a:extLst>
              <a:ext uri="{FF2B5EF4-FFF2-40B4-BE49-F238E27FC236}">
                <a16:creationId xmlns:a16="http://schemas.microsoft.com/office/drawing/2014/main" id="{968323FB-1198-16E9-81B5-67D07C5C6335}"/>
              </a:ext>
            </a:extLst>
          </p:cNvPr>
          <p:cNvSpPr/>
          <p:nvPr/>
        </p:nvSpPr>
        <p:spPr>
          <a:xfrm rot="8100000">
            <a:off x="5634882" y="1577173"/>
            <a:ext cx="1390396" cy="1418435"/>
          </a:xfrm>
          <a:custGeom>
            <a:avLst/>
            <a:gdLst>
              <a:gd name="connsiteX0" fmla="*/ 806635 w 1810705"/>
              <a:gd name="connsiteY0" fmla="*/ 1947239 h 1947239"/>
              <a:gd name="connsiteX1" fmla="*/ 629075 w 1810705"/>
              <a:gd name="connsiteY1" fmla="*/ 1750793 h 1947239"/>
              <a:gd name="connsiteX2" fmla="*/ 11769 w 1810705"/>
              <a:gd name="connsiteY2" fmla="*/ 246502 h 1947239"/>
              <a:gd name="connsiteX3" fmla="*/ 0 w 1810705"/>
              <a:gd name="connsiteY3" fmla="*/ 0 h 1947239"/>
              <a:gd name="connsiteX4" fmla="*/ 1419969 w 1810705"/>
              <a:gd name="connsiteY4" fmla="*/ 0 h 1947239"/>
              <a:gd name="connsiteX5" fmla="*/ 1425240 w 1810705"/>
              <a:gd name="connsiteY5" fmla="*/ 110393 h 1947239"/>
              <a:gd name="connsiteX6" fmla="*/ 1730622 w 1810705"/>
              <a:gd name="connsiteY6" fmla="*/ 854567 h 1947239"/>
              <a:gd name="connsiteX7" fmla="*/ 1810705 w 1810705"/>
              <a:gd name="connsiteY7" fmla="*/ 943168 h 1947239"/>
              <a:gd name="connsiteX8" fmla="*/ 806635 w 1810705"/>
              <a:gd name="connsiteY8" fmla="*/ 1947239 h 194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5" h="1947239">
                <a:moveTo>
                  <a:pt x="806635" y="1947239"/>
                </a:moveTo>
                <a:lnTo>
                  <a:pt x="629075" y="1750793"/>
                </a:lnTo>
                <a:cubicBezTo>
                  <a:pt x="268980" y="1309291"/>
                  <a:pt x="63211" y="783889"/>
                  <a:pt x="11769" y="246502"/>
                </a:cubicBezTo>
                <a:lnTo>
                  <a:pt x="0" y="0"/>
                </a:lnTo>
                <a:lnTo>
                  <a:pt x="1419969" y="0"/>
                </a:lnTo>
                <a:lnTo>
                  <a:pt x="1425240" y="110393"/>
                </a:lnTo>
                <a:cubicBezTo>
                  <a:pt x="1450689" y="376239"/>
                  <a:pt x="1552483" y="636156"/>
                  <a:pt x="1730622" y="854567"/>
                </a:cubicBezTo>
                <a:lnTo>
                  <a:pt x="1810705" y="943168"/>
                </a:lnTo>
                <a:lnTo>
                  <a:pt x="806635" y="194723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23" name="Freeform: Shape 122">
            <a:extLst>
              <a:ext uri="{FF2B5EF4-FFF2-40B4-BE49-F238E27FC236}">
                <a16:creationId xmlns:a16="http://schemas.microsoft.com/office/drawing/2014/main" id="{3DE0053B-EB02-3A7C-3504-A0D3928613B4}"/>
              </a:ext>
            </a:extLst>
          </p:cNvPr>
          <p:cNvSpPr/>
          <p:nvPr/>
        </p:nvSpPr>
        <p:spPr>
          <a:xfrm rot="8100000">
            <a:off x="3515148" y="2653433"/>
            <a:ext cx="1495237" cy="1318978"/>
          </a:xfrm>
          <a:custGeom>
            <a:avLst/>
            <a:gdLst>
              <a:gd name="connsiteX0" fmla="*/ 0 w 1947239"/>
              <a:gd name="connsiteY0" fmla="*/ 1810705 h 1810705"/>
              <a:gd name="connsiteX1" fmla="*/ 0 w 1947239"/>
              <a:gd name="connsiteY1" fmla="*/ 390736 h 1810705"/>
              <a:gd name="connsiteX2" fmla="*/ 110393 w 1947239"/>
              <a:gd name="connsiteY2" fmla="*/ 385466 h 1810705"/>
              <a:gd name="connsiteX3" fmla="*/ 854567 w 1947239"/>
              <a:gd name="connsiteY3" fmla="*/ 80084 h 1810705"/>
              <a:gd name="connsiteX4" fmla="*/ 943169 w 1947239"/>
              <a:gd name="connsiteY4" fmla="*/ 0 h 1810705"/>
              <a:gd name="connsiteX5" fmla="*/ 1947239 w 1947239"/>
              <a:gd name="connsiteY5" fmla="*/ 1004070 h 1810705"/>
              <a:gd name="connsiteX6" fmla="*/ 1750793 w 1947239"/>
              <a:gd name="connsiteY6" fmla="*/ 1181631 h 1810705"/>
              <a:gd name="connsiteX7" fmla="*/ 246501 w 1947239"/>
              <a:gd name="connsiteY7" fmla="*/ 1798937 h 1810705"/>
              <a:gd name="connsiteX8" fmla="*/ 0 w 1947239"/>
              <a:gd name="connsiteY8" fmla="*/ 1810705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9" h="1810705">
                <a:moveTo>
                  <a:pt x="0" y="1810705"/>
                </a:moveTo>
                <a:lnTo>
                  <a:pt x="0" y="390736"/>
                </a:lnTo>
                <a:lnTo>
                  <a:pt x="110393" y="385466"/>
                </a:lnTo>
                <a:cubicBezTo>
                  <a:pt x="376239" y="360017"/>
                  <a:pt x="636155" y="258223"/>
                  <a:pt x="854567" y="80084"/>
                </a:cubicBezTo>
                <a:lnTo>
                  <a:pt x="943169" y="0"/>
                </a:lnTo>
                <a:lnTo>
                  <a:pt x="1947239" y="1004070"/>
                </a:lnTo>
                <a:lnTo>
                  <a:pt x="1750793" y="1181631"/>
                </a:lnTo>
                <a:cubicBezTo>
                  <a:pt x="1309290" y="1541726"/>
                  <a:pt x="783888" y="1747495"/>
                  <a:pt x="246501" y="1798937"/>
                </a:cubicBezTo>
                <a:lnTo>
                  <a:pt x="0" y="181070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24" name="Freeform: Shape 123">
            <a:extLst>
              <a:ext uri="{FF2B5EF4-FFF2-40B4-BE49-F238E27FC236}">
                <a16:creationId xmlns:a16="http://schemas.microsoft.com/office/drawing/2014/main" id="{4BBE52D9-E331-B2EF-6F83-FE7A6906A337}"/>
              </a:ext>
            </a:extLst>
          </p:cNvPr>
          <p:cNvSpPr/>
          <p:nvPr/>
        </p:nvSpPr>
        <p:spPr>
          <a:xfrm rot="8100000">
            <a:off x="6716996" y="2603703"/>
            <a:ext cx="1390397" cy="1418434"/>
          </a:xfrm>
          <a:custGeom>
            <a:avLst/>
            <a:gdLst>
              <a:gd name="connsiteX0" fmla="*/ 0 w 1810706"/>
              <a:gd name="connsiteY0" fmla="*/ 1947238 h 1947238"/>
              <a:gd name="connsiteX1" fmla="*/ 11769 w 1810706"/>
              <a:gd name="connsiteY1" fmla="*/ 1700738 h 1947238"/>
              <a:gd name="connsiteX2" fmla="*/ 629075 w 1810706"/>
              <a:gd name="connsiteY2" fmla="*/ 196446 h 1947238"/>
              <a:gd name="connsiteX3" fmla="*/ 806636 w 1810706"/>
              <a:gd name="connsiteY3" fmla="*/ 0 h 1947238"/>
              <a:gd name="connsiteX4" fmla="*/ 1810706 w 1810706"/>
              <a:gd name="connsiteY4" fmla="*/ 1004070 h 1947238"/>
              <a:gd name="connsiteX5" fmla="*/ 1730622 w 1810706"/>
              <a:gd name="connsiteY5" fmla="*/ 1092672 h 1947238"/>
              <a:gd name="connsiteX6" fmla="*/ 1425240 w 1810706"/>
              <a:gd name="connsiteY6" fmla="*/ 1836846 h 1947238"/>
              <a:gd name="connsiteX7" fmla="*/ 1419969 w 1810706"/>
              <a:gd name="connsiteY7" fmla="*/ 1947238 h 1947238"/>
              <a:gd name="connsiteX8" fmla="*/ 0 w 1810706"/>
              <a:gd name="connsiteY8" fmla="*/ 1947238 h 194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6" h="1947238">
                <a:moveTo>
                  <a:pt x="0" y="1947238"/>
                </a:moveTo>
                <a:lnTo>
                  <a:pt x="11769" y="1700738"/>
                </a:lnTo>
                <a:cubicBezTo>
                  <a:pt x="63211" y="1163351"/>
                  <a:pt x="268980" y="637948"/>
                  <a:pt x="629075" y="196446"/>
                </a:cubicBezTo>
                <a:lnTo>
                  <a:pt x="806636" y="0"/>
                </a:lnTo>
                <a:lnTo>
                  <a:pt x="1810706" y="1004070"/>
                </a:lnTo>
                <a:lnTo>
                  <a:pt x="1730622" y="1092672"/>
                </a:lnTo>
                <a:cubicBezTo>
                  <a:pt x="1552483" y="1311084"/>
                  <a:pt x="1450689" y="1571000"/>
                  <a:pt x="1425240" y="1836846"/>
                </a:cubicBezTo>
                <a:lnTo>
                  <a:pt x="1419969" y="1947238"/>
                </a:lnTo>
                <a:lnTo>
                  <a:pt x="0" y="19472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25" name="Freeform: Shape 124">
            <a:extLst>
              <a:ext uri="{FF2B5EF4-FFF2-40B4-BE49-F238E27FC236}">
                <a16:creationId xmlns:a16="http://schemas.microsoft.com/office/drawing/2014/main" id="{61620BDB-1BF1-51CD-2F34-44C909926F00}"/>
              </a:ext>
            </a:extLst>
          </p:cNvPr>
          <p:cNvSpPr/>
          <p:nvPr/>
        </p:nvSpPr>
        <p:spPr>
          <a:xfrm rot="8100000">
            <a:off x="3567566" y="3538297"/>
            <a:ext cx="1390397" cy="1418435"/>
          </a:xfrm>
          <a:custGeom>
            <a:avLst/>
            <a:gdLst>
              <a:gd name="connsiteX0" fmla="*/ 1004071 w 1810706"/>
              <a:gd name="connsiteY0" fmla="*/ 1947239 h 1947239"/>
              <a:gd name="connsiteX1" fmla="*/ 0 w 1810706"/>
              <a:gd name="connsiteY1" fmla="*/ 943168 h 1947239"/>
              <a:gd name="connsiteX2" fmla="*/ 80084 w 1810706"/>
              <a:gd name="connsiteY2" fmla="*/ 854567 h 1947239"/>
              <a:gd name="connsiteX3" fmla="*/ 385466 w 1810706"/>
              <a:gd name="connsiteY3" fmla="*/ 110393 h 1947239"/>
              <a:gd name="connsiteX4" fmla="*/ 390737 w 1810706"/>
              <a:gd name="connsiteY4" fmla="*/ 0 h 1947239"/>
              <a:gd name="connsiteX5" fmla="*/ 1810706 w 1810706"/>
              <a:gd name="connsiteY5" fmla="*/ 0 h 1947239"/>
              <a:gd name="connsiteX6" fmla="*/ 1798937 w 1810706"/>
              <a:gd name="connsiteY6" fmla="*/ 246502 h 1947239"/>
              <a:gd name="connsiteX7" fmla="*/ 1181631 w 1810706"/>
              <a:gd name="connsiteY7" fmla="*/ 1750793 h 1947239"/>
              <a:gd name="connsiteX8" fmla="*/ 1004071 w 1810706"/>
              <a:gd name="connsiteY8" fmla="*/ 1947239 h 194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6" h="1947239">
                <a:moveTo>
                  <a:pt x="1004071" y="1947239"/>
                </a:moveTo>
                <a:lnTo>
                  <a:pt x="0" y="943168"/>
                </a:lnTo>
                <a:lnTo>
                  <a:pt x="80084" y="854567"/>
                </a:lnTo>
                <a:cubicBezTo>
                  <a:pt x="258223" y="636156"/>
                  <a:pt x="360017" y="376240"/>
                  <a:pt x="385466" y="110393"/>
                </a:cubicBezTo>
                <a:lnTo>
                  <a:pt x="390737" y="0"/>
                </a:lnTo>
                <a:lnTo>
                  <a:pt x="1810706" y="0"/>
                </a:lnTo>
                <a:lnTo>
                  <a:pt x="1798937" y="246502"/>
                </a:lnTo>
                <a:cubicBezTo>
                  <a:pt x="1747495" y="783889"/>
                  <a:pt x="1541726" y="1309291"/>
                  <a:pt x="1181631" y="1750793"/>
                </a:cubicBezTo>
                <a:lnTo>
                  <a:pt x="1004071" y="194723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26" name="Freeform: Shape 125">
            <a:extLst>
              <a:ext uri="{FF2B5EF4-FFF2-40B4-BE49-F238E27FC236}">
                <a16:creationId xmlns:a16="http://schemas.microsoft.com/office/drawing/2014/main" id="{78A9C22B-0EA7-424B-70D2-6832B37F3BC4}"/>
              </a:ext>
            </a:extLst>
          </p:cNvPr>
          <p:cNvSpPr/>
          <p:nvPr/>
        </p:nvSpPr>
        <p:spPr>
          <a:xfrm rot="8100000">
            <a:off x="6664575" y="3588024"/>
            <a:ext cx="1495237" cy="1318978"/>
          </a:xfrm>
          <a:custGeom>
            <a:avLst/>
            <a:gdLst>
              <a:gd name="connsiteX0" fmla="*/ 1004070 w 1947238"/>
              <a:gd name="connsiteY0" fmla="*/ 1810705 h 1810705"/>
              <a:gd name="connsiteX1" fmla="*/ 0 w 1947238"/>
              <a:gd name="connsiteY1" fmla="*/ 806635 h 1810705"/>
              <a:gd name="connsiteX2" fmla="*/ 196445 w 1947238"/>
              <a:gd name="connsiteY2" fmla="*/ 629074 h 1810705"/>
              <a:gd name="connsiteX3" fmla="*/ 1700737 w 1947238"/>
              <a:gd name="connsiteY3" fmla="*/ 11769 h 1810705"/>
              <a:gd name="connsiteX4" fmla="*/ 1947238 w 1947238"/>
              <a:gd name="connsiteY4" fmla="*/ 0 h 1810705"/>
              <a:gd name="connsiteX5" fmla="*/ 1947238 w 1947238"/>
              <a:gd name="connsiteY5" fmla="*/ 1419969 h 1810705"/>
              <a:gd name="connsiteX6" fmla="*/ 1836845 w 1947238"/>
              <a:gd name="connsiteY6" fmla="*/ 1425240 h 1810705"/>
              <a:gd name="connsiteX7" fmla="*/ 1092671 w 1947238"/>
              <a:gd name="connsiteY7" fmla="*/ 1730622 h 1810705"/>
              <a:gd name="connsiteX8" fmla="*/ 1004070 w 1947238"/>
              <a:gd name="connsiteY8" fmla="*/ 1810705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8" h="1810705">
                <a:moveTo>
                  <a:pt x="1004070" y="1810705"/>
                </a:moveTo>
                <a:lnTo>
                  <a:pt x="0" y="806635"/>
                </a:lnTo>
                <a:lnTo>
                  <a:pt x="196445" y="629074"/>
                </a:lnTo>
                <a:cubicBezTo>
                  <a:pt x="637948" y="268980"/>
                  <a:pt x="1163350" y="63211"/>
                  <a:pt x="1700737" y="11769"/>
                </a:cubicBezTo>
                <a:lnTo>
                  <a:pt x="1947238" y="0"/>
                </a:lnTo>
                <a:lnTo>
                  <a:pt x="1947238" y="1419969"/>
                </a:lnTo>
                <a:lnTo>
                  <a:pt x="1836845" y="1425240"/>
                </a:lnTo>
                <a:cubicBezTo>
                  <a:pt x="1570999" y="1450689"/>
                  <a:pt x="1311083" y="1552483"/>
                  <a:pt x="1092671" y="1730622"/>
                </a:cubicBezTo>
                <a:lnTo>
                  <a:pt x="1004070" y="181070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27" name="Freeform: Shape 126">
            <a:extLst>
              <a:ext uri="{FF2B5EF4-FFF2-40B4-BE49-F238E27FC236}">
                <a16:creationId xmlns:a16="http://schemas.microsoft.com/office/drawing/2014/main" id="{AA42A363-CE65-8B7C-DF54-7B3BA6727539}"/>
              </a:ext>
            </a:extLst>
          </p:cNvPr>
          <p:cNvSpPr/>
          <p:nvPr/>
        </p:nvSpPr>
        <p:spPr>
          <a:xfrm rot="8100000">
            <a:off x="5582460" y="4614558"/>
            <a:ext cx="1495237" cy="1318978"/>
          </a:xfrm>
          <a:custGeom>
            <a:avLst/>
            <a:gdLst>
              <a:gd name="connsiteX0" fmla="*/ 0 w 1947238"/>
              <a:gd name="connsiteY0" fmla="*/ 1419969 h 1810705"/>
              <a:gd name="connsiteX1" fmla="*/ 0 w 1947238"/>
              <a:gd name="connsiteY1" fmla="*/ 0 h 1810705"/>
              <a:gd name="connsiteX2" fmla="*/ 246501 w 1947238"/>
              <a:gd name="connsiteY2" fmla="*/ 11769 h 1810705"/>
              <a:gd name="connsiteX3" fmla="*/ 1750793 w 1947238"/>
              <a:gd name="connsiteY3" fmla="*/ 629074 h 1810705"/>
              <a:gd name="connsiteX4" fmla="*/ 1947238 w 1947238"/>
              <a:gd name="connsiteY4" fmla="*/ 806635 h 1810705"/>
              <a:gd name="connsiteX5" fmla="*/ 943168 w 1947238"/>
              <a:gd name="connsiteY5" fmla="*/ 1810705 h 1810705"/>
              <a:gd name="connsiteX6" fmla="*/ 854567 w 1947238"/>
              <a:gd name="connsiteY6" fmla="*/ 1730622 h 1810705"/>
              <a:gd name="connsiteX7" fmla="*/ 110393 w 1947238"/>
              <a:gd name="connsiteY7" fmla="*/ 1425240 h 1810705"/>
              <a:gd name="connsiteX8" fmla="*/ 0 w 1947238"/>
              <a:gd name="connsiteY8" fmla="*/ 1419969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8" h="1810705">
                <a:moveTo>
                  <a:pt x="0" y="1419969"/>
                </a:moveTo>
                <a:lnTo>
                  <a:pt x="0" y="0"/>
                </a:lnTo>
                <a:lnTo>
                  <a:pt x="246501" y="11769"/>
                </a:lnTo>
                <a:cubicBezTo>
                  <a:pt x="783889" y="63211"/>
                  <a:pt x="1309291" y="268979"/>
                  <a:pt x="1750793" y="629074"/>
                </a:cubicBezTo>
                <a:lnTo>
                  <a:pt x="1947238" y="806635"/>
                </a:lnTo>
                <a:lnTo>
                  <a:pt x="943168" y="1810705"/>
                </a:lnTo>
                <a:lnTo>
                  <a:pt x="854567" y="1730622"/>
                </a:lnTo>
                <a:cubicBezTo>
                  <a:pt x="636155" y="1552483"/>
                  <a:pt x="376239" y="1450689"/>
                  <a:pt x="110393" y="1425240"/>
                </a:cubicBezTo>
                <a:lnTo>
                  <a:pt x="0" y="141996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28" name="Freeform: Shape 127">
            <a:extLst>
              <a:ext uri="{FF2B5EF4-FFF2-40B4-BE49-F238E27FC236}">
                <a16:creationId xmlns:a16="http://schemas.microsoft.com/office/drawing/2014/main" id="{1941019C-7E88-32E2-30F9-35BB5623631F}"/>
              </a:ext>
            </a:extLst>
          </p:cNvPr>
          <p:cNvSpPr/>
          <p:nvPr/>
        </p:nvSpPr>
        <p:spPr>
          <a:xfrm rot="8100000">
            <a:off x="4649682" y="4564829"/>
            <a:ext cx="1390397" cy="1418434"/>
          </a:xfrm>
          <a:custGeom>
            <a:avLst/>
            <a:gdLst>
              <a:gd name="connsiteX0" fmla="*/ 390737 w 1810706"/>
              <a:gd name="connsiteY0" fmla="*/ 1947238 h 1947238"/>
              <a:gd name="connsiteX1" fmla="*/ 385466 w 1810706"/>
              <a:gd name="connsiteY1" fmla="*/ 1836846 h 1947238"/>
              <a:gd name="connsiteX2" fmla="*/ 80084 w 1810706"/>
              <a:gd name="connsiteY2" fmla="*/ 1092672 h 1947238"/>
              <a:gd name="connsiteX3" fmla="*/ 0 w 1810706"/>
              <a:gd name="connsiteY3" fmla="*/ 1004070 h 1947238"/>
              <a:gd name="connsiteX4" fmla="*/ 1004070 w 1810706"/>
              <a:gd name="connsiteY4" fmla="*/ 0 h 1947238"/>
              <a:gd name="connsiteX5" fmla="*/ 1181631 w 1810706"/>
              <a:gd name="connsiteY5" fmla="*/ 196446 h 1947238"/>
              <a:gd name="connsiteX6" fmla="*/ 1798937 w 1810706"/>
              <a:gd name="connsiteY6" fmla="*/ 1700738 h 1947238"/>
              <a:gd name="connsiteX7" fmla="*/ 1810706 w 1810706"/>
              <a:gd name="connsiteY7" fmla="*/ 1947238 h 1947238"/>
              <a:gd name="connsiteX8" fmla="*/ 390737 w 1810706"/>
              <a:gd name="connsiteY8" fmla="*/ 1947238 h 194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6" h="1947238">
                <a:moveTo>
                  <a:pt x="390737" y="1947238"/>
                </a:moveTo>
                <a:lnTo>
                  <a:pt x="385466" y="1836846"/>
                </a:lnTo>
                <a:cubicBezTo>
                  <a:pt x="360017" y="1571000"/>
                  <a:pt x="258223" y="1311084"/>
                  <a:pt x="80084" y="1092672"/>
                </a:cubicBezTo>
                <a:lnTo>
                  <a:pt x="0" y="1004070"/>
                </a:lnTo>
                <a:lnTo>
                  <a:pt x="1004070" y="0"/>
                </a:lnTo>
                <a:lnTo>
                  <a:pt x="1181631" y="196446"/>
                </a:lnTo>
                <a:cubicBezTo>
                  <a:pt x="1541726" y="637948"/>
                  <a:pt x="1747495" y="1163350"/>
                  <a:pt x="1798937" y="1700738"/>
                </a:cubicBezTo>
                <a:lnTo>
                  <a:pt x="1810706" y="1947238"/>
                </a:lnTo>
                <a:lnTo>
                  <a:pt x="390737" y="19472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29" name="Freeform: Shape 128">
            <a:extLst>
              <a:ext uri="{FF2B5EF4-FFF2-40B4-BE49-F238E27FC236}">
                <a16:creationId xmlns:a16="http://schemas.microsoft.com/office/drawing/2014/main" id="{B3249892-03D6-23F8-BBEE-4BEF932ED483}"/>
              </a:ext>
            </a:extLst>
          </p:cNvPr>
          <p:cNvSpPr/>
          <p:nvPr/>
        </p:nvSpPr>
        <p:spPr>
          <a:xfrm rot="8100000">
            <a:off x="4685042" y="1721577"/>
            <a:ext cx="1278184" cy="1127510"/>
          </a:xfrm>
          <a:custGeom>
            <a:avLst/>
            <a:gdLst>
              <a:gd name="connsiteX0" fmla="*/ 0 w 1947239"/>
              <a:gd name="connsiteY0" fmla="*/ 1004070 h 1810705"/>
              <a:gd name="connsiteX1" fmla="*/ 1004071 w 1947239"/>
              <a:gd name="connsiteY1" fmla="*/ 0 h 1810705"/>
              <a:gd name="connsiteX2" fmla="*/ 1092672 w 1947239"/>
              <a:gd name="connsiteY2" fmla="*/ 80084 h 1810705"/>
              <a:gd name="connsiteX3" fmla="*/ 1836846 w 1947239"/>
              <a:gd name="connsiteY3" fmla="*/ 385466 h 1810705"/>
              <a:gd name="connsiteX4" fmla="*/ 1947239 w 1947239"/>
              <a:gd name="connsiteY4" fmla="*/ 390736 h 1810705"/>
              <a:gd name="connsiteX5" fmla="*/ 1947239 w 1947239"/>
              <a:gd name="connsiteY5" fmla="*/ 1810705 h 1810705"/>
              <a:gd name="connsiteX6" fmla="*/ 1700738 w 1947239"/>
              <a:gd name="connsiteY6" fmla="*/ 1798937 h 1810705"/>
              <a:gd name="connsiteX7" fmla="*/ 196446 w 1947239"/>
              <a:gd name="connsiteY7" fmla="*/ 1181631 h 1810705"/>
              <a:gd name="connsiteX8" fmla="*/ 0 w 1947239"/>
              <a:gd name="connsiteY8" fmla="*/ 1004070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9" h="1810705">
                <a:moveTo>
                  <a:pt x="0" y="1004070"/>
                </a:moveTo>
                <a:lnTo>
                  <a:pt x="1004071" y="0"/>
                </a:lnTo>
                <a:lnTo>
                  <a:pt x="1092672" y="80084"/>
                </a:lnTo>
                <a:cubicBezTo>
                  <a:pt x="1311084" y="258223"/>
                  <a:pt x="1571000" y="360017"/>
                  <a:pt x="1836846" y="385466"/>
                </a:cubicBezTo>
                <a:lnTo>
                  <a:pt x="1947239" y="390736"/>
                </a:lnTo>
                <a:lnTo>
                  <a:pt x="1947239" y="1810705"/>
                </a:lnTo>
                <a:lnTo>
                  <a:pt x="1700738" y="1798937"/>
                </a:lnTo>
                <a:cubicBezTo>
                  <a:pt x="1163351" y="1747495"/>
                  <a:pt x="637948" y="1541726"/>
                  <a:pt x="196446" y="1181631"/>
                </a:cubicBezTo>
                <a:lnTo>
                  <a:pt x="0" y="1004070"/>
                </a:lnTo>
                <a:close/>
              </a:path>
            </a:pathLst>
          </a:custGeom>
          <a:solidFill>
            <a:srgbClr val="E31E03"/>
          </a:solidFill>
          <a:ln>
            <a:solidFill>
              <a:srgbClr val="E31E03"/>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30" name="Freeform: Shape 129">
            <a:extLst>
              <a:ext uri="{FF2B5EF4-FFF2-40B4-BE49-F238E27FC236}">
                <a16:creationId xmlns:a16="http://schemas.microsoft.com/office/drawing/2014/main" id="{BF49CB06-B8A7-88B8-EEB9-128CCFB98D77}"/>
              </a:ext>
            </a:extLst>
          </p:cNvPr>
          <p:cNvSpPr/>
          <p:nvPr/>
        </p:nvSpPr>
        <p:spPr>
          <a:xfrm rot="8100000">
            <a:off x="5756545" y="1680126"/>
            <a:ext cx="1188562" cy="1212529"/>
          </a:xfrm>
          <a:custGeom>
            <a:avLst/>
            <a:gdLst>
              <a:gd name="connsiteX0" fmla="*/ 806635 w 1810705"/>
              <a:gd name="connsiteY0" fmla="*/ 1947239 h 1947239"/>
              <a:gd name="connsiteX1" fmla="*/ 629075 w 1810705"/>
              <a:gd name="connsiteY1" fmla="*/ 1750793 h 1947239"/>
              <a:gd name="connsiteX2" fmla="*/ 11769 w 1810705"/>
              <a:gd name="connsiteY2" fmla="*/ 246502 h 1947239"/>
              <a:gd name="connsiteX3" fmla="*/ 0 w 1810705"/>
              <a:gd name="connsiteY3" fmla="*/ 0 h 1947239"/>
              <a:gd name="connsiteX4" fmla="*/ 1419969 w 1810705"/>
              <a:gd name="connsiteY4" fmla="*/ 0 h 1947239"/>
              <a:gd name="connsiteX5" fmla="*/ 1425240 w 1810705"/>
              <a:gd name="connsiteY5" fmla="*/ 110393 h 1947239"/>
              <a:gd name="connsiteX6" fmla="*/ 1730622 w 1810705"/>
              <a:gd name="connsiteY6" fmla="*/ 854567 h 1947239"/>
              <a:gd name="connsiteX7" fmla="*/ 1810705 w 1810705"/>
              <a:gd name="connsiteY7" fmla="*/ 943168 h 1947239"/>
              <a:gd name="connsiteX8" fmla="*/ 806635 w 1810705"/>
              <a:gd name="connsiteY8" fmla="*/ 1947239 h 194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5" h="1947239">
                <a:moveTo>
                  <a:pt x="806635" y="1947239"/>
                </a:moveTo>
                <a:lnTo>
                  <a:pt x="629075" y="1750793"/>
                </a:lnTo>
                <a:cubicBezTo>
                  <a:pt x="268980" y="1309291"/>
                  <a:pt x="63211" y="783889"/>
                  <a:pt x="11769" y="246502"/>
                </a:cubicBezTo>
                <a:lnTo>
                  <a:pt x="0" y="0"/>
                </a:lnTo>
                <a:lnTo>
                  <a:pt x="1419969" y="0"/>
                </a:lnTo>
                <a:lnTo>
                  <a:pt x="1425240" y="110393"/>
                </a:lnTo>
                <a:cubicBezTo>
                  <a:pt x="1450689" y="376239"/>
                  <a:pt x="1552483" y="636156"/>
                  <a:pt x="1730622" y="854567"/>
                </a:cubicBezTo>
                <a:lnTo>
                  <a:pt x="1810705" y="943168"/>
                </a:lnTo>
                <a:lnTo>
                  <a:pt x="806635" y="1947239"/>
                </a:lnTo>
                <a:close/>
              </a:path>
            </a:pathLst>
          </a:custGeom>
          <a:solidFill>
            <a:srgbClr val="898989"/>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31" name="Freeform: Shape 130">
            <a:extLst>
              <a:ext uri="{FF2B5EF4-FFF2-40B4-BE49-F238E27FC236}">
                <a16:creationId xmlns:a16="http://schemas.microsoft.com/office/drawing/2014/main" id="{EF303D2F-3497-5D75-ABF1-8A01675A7548}"/>
              </a:ext>
            </a:extLst>
          </p:cNvPr>
          <p:cNvSpPr/>
          <p:nvPr/>
        </p:nvSpPr>
        <p:spPr>
          <a:xfrm rot="8100000">
            <a:off x="3640698" y="2739285"/>
            <a:ext cx="1278184" cy="1127510"/>
          </a:xfrm>
          <a:custGeom>
            <a:avLst/>
            <a:gdLst>
              <a:gd name="connsiteX0" fmla="*/ 0 w 1947239"/>
              <a:gd name="connsiteY0" fmla="*/ 1810705 h 1810705"/>
              <a:gd name="connsiteX1" fmla="*/ 0 w 1947239"/>
              <a:gd name="connsiteY1" fmla="*/ 390736 h 1810705"/>
              <a:gd name="connsiteX2" fmla="*/ 110393 w 1947239"/>
              <a:gd name="connsiteY2" fmla="*/ 385466 h 1810705"/>
              <a:gd name="connsiteX3" fmla="*/ 854567 w 1947239"/>
              <a:gd name="connsiteY3" fmla="*/ 80084 h 1810705"/>
              <a:gd name="connsiteX4" fmla="*/ 943169 w 1947239"/>
              <a:gd name="connsiteY4" fmla="*/ 0 h 1810705"/>
              <a:gd name="connsiteX5" fmla="*/ 1947239 w 1947239"/>
              <a:gd name="connsiteY5" fmla="*/ 1004070 h 1810705"/>
              <a:gd name="connsiteX6" fmla="*/ 1750793 w 1947239"/>
              <a:gd name="connsiteY6" fmla="*/ 1181631 h 1810705"/>
              <a:gd name="connsiteX7" fmla="*/ 246501 w 1947239"/>
              <a:gd name="connsiteY7" fmla="*/ 1798937 h 1810705"/>
              <a:gd name="connsiteX8" fmla="*/ 0 w 1947239"/>
              <a:gd name="connsiteY8" fmla="*/ 1810705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9" h="1810705">
                <a:moveTo>
                  <a:pt x="0" y="1810705"/>
                </a:moveTo>
                <a:lnTo>
                  <a:pt x="0" y="390736"/>
                </a:lnTo>
                <a:lnTo>
                  <a:pt x="110393" y="385466"/>
                </a:lnTo>
                <a:cubicBezTo>
                  <a:pt x="376239" y="360017"/>
                  <a:pt x="636155" y="258223"/>
                  <a:pt x="854567" y="80084"/>
                </a:cubicBezTo>
                <a:lnTo>
                  <a:pt x="943169" y="0"/>
                </a:lnTo>
                <a:lnTo>
                  <a:pt x="1947239" y="1004070"/>
                </a:lnTo>
                <a:lnTo>
                  <a:pt x="1750793" y="1181631"/>
                </a:lnTo>
                <a:cubicBezTo>
                  <a:pt x="1309290" y="1541726"/>
                  <a:pt x="783888" y="1747495"/>
                  <a:pt x="246501" y="1798937"/>
                </a:cubicBezTo>
                <a:lnTo>
                  <a:pt x="0" y="1810705"/>
                </a:lnTo>
                <a:close/>
              </a:path>
            </a:pathLst>
          </a:custGeom>
          <a:solidFill>
            <a:srgbClr val="89898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32" name="Freeform: Shape 131">
            <a:extLst>
              <a:ext uri="{FF2B5EF4-FFF2-40B4-BE49-F238E27FC236}">
                <a16:creationId xmlns:a16="http://schemas.microsoft.com/office/drawing/2014/main" id="{6A1EC699-E1EE-424B-095E-215E82478683}"/>
              </a:ext>
            </a:extLst>
          </p:cNvPr>
          <p:cNvSpPr/>
          <p:nvPr/>
        </p:nvSpPr>
        <p:spPr>
          <a:xfrm rot="8100000">
            <a:off x="6815330" y="2697200"/>
            <a:ext cx="1188562" cy="1212529"/>
          </a:xfrm>
          <a:custGeom>
            <a:avLst/>
            <a:gdLst>
              <a:gd name="connsiteX0" fmla="*/ 0 w 1810706"/>
              <a:gd name="connsiteY0" fmla="*/ 1947238 h 1947238"/>
              <a:gd name="connsiteX1" fmla="*/ 11769 w 1810706"/>
              <a:gd name="connsiteY1" fmla="*/ 1700738 h 1947238"/>
              <a:gd name="connsiteX2" fmla="*/ 629075 w 1810706"/>
              <a:gd name="connsiteY2" fmla="*/ 196446 h 1947238"/>
              <a:gd name="connsiteX3" fmla="*/ 806636 w 1810706"/>
              <a:gd name="connsiteY3" fmla="*/ 0 h 1947238"/>
              <a:gd name="connsiteX4" fmla="*/ 1810706 w 1810706"/>
              <a:gd name="connsiteY4" fmla="*/ 1004070 h 1947238"/>
              <a:gd name="connsiteX5" fmla="*/ 1730622 w 1810706"/>
              <a:gd name="connsiteY5" fmla="*/ 1092672 h 1947238"/>
              <a:gd name="connsiteX6" fmla="*/ 1425240 w 1810706"/>
              <a:gd name="connsiteY6" fmla="*/ 1836846 h 1947238"/>
              <a:gd name="connsiteX7" fmla="*/ 1419969 w 1810706"/>
              <a:gd name="connsiteY7" fmla="*/ 1947238 h 1947238"/>
              <a:gd name="connsiteX8" fmla="*/ 0 w 1810706"/>
              <a:gd name="connsiteY8" fmla="*/ 1947238 h 194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6" h="1947238">
                <a:moveTo>
                  <a:pt x="0" y="1947238"/>
                </a:moveTo>
                <a:lnTo>
                  <a:pt x="11769" y="1700738"/>
                </a:lnTo>
                <a:cubicBezTo>
                  <a:pt x="63211" y="1163351"/>
                  <a:pt x="268980" y="637948"/>
                  <a:pt x="629075" y="196446"/>
                </a:cubicBezTo>
                <a:lnTo>
                  <a:pt x="806636" y="0"/>
                </a:lnTo>
                <a:lnTo>
                  <a:pt x="1810706" y="1004070"/>
                </a:lnTo>
                <a:lnTo>
                  <a:pt x="1730622" y="1092672"/>
                </a:lnTo>
                <a:cubicBezTo>
                  <a:pt x="1552483" y="1311084"/>
                  <a:pt x="1450689" y="1571000"/>
                  <a:pt x="1425240" y="1836846"/>
                </a:cubicBezTo>
                <a:lnTo>
                  <a:pt x="1419969" y="1947238"/>
                </a:lnTo>
                <a:lnTo>
                  <a:pt x="0" y="1947238"/>
                </a:lnTo>
                <a:close/>
              </a:path>
            </a:pathLst>
          </a:custGeom>
          <a:solidFill>
            <a:srgbClr val="E31E03"/>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33" name="Freeform: Shape 132">
            <a:extLst>
              <a:ext uri="{FF2B5EF4-FFF2-40B4-BE49-F238E27FC236}">
                <a16:creationId xmlns:a16="http://schemas.microsoft.com/office/drawing/2014/main" id="{E05051B4-F970-2D63-FE7E-81F5B6E798BD}"/>
              </a:ext>
            </a:extLst>
          </p:cNvPr>
          <p:cNvSpPr/>
          <p:nvPr/>
        </p:nvSpPr>
        <p:spPr>
          <a:xfrm rot="8100000">
            <a:off x="3688691" y="3652173"/>
            <a:ext cx="1188562" cy="1212529"/>
          </a:xfrm>
          <a:custGeom>
            <a:avLst/>
            <a:gdLst>
              <a:gd name="connsiteX0" fmla="*/ 1004071 w 1810706"/>
              <a:gd name="connsiteY0" fmla="*/ 1947239 h 1947239"/>
              <a:gd name="connsiteX1" fmla="*/ 0 w 1810706"/>
              <a:gd name="connsiteY1" fmla="*/ 943168 h 1947239"/>
              <a:gd name="connsiteX2" fmla="*/ 80084 w 1810706"/>
              <a:gd name="connsiteY2" fmla="*/ 854567 h 1947239"/>
              <a:gd name="connsiteX3" fmla="*/ 385466 w 1810706"/>
              <a:gd name="connsiteY3" fmla="*/ 110393 h 1947239"/>
              <a:gd name="connsiteX4" fmla="*/ 390737 w 1810706"/>
              <a:gd name="connsiteY4" fmla="*/ 0 h 1947239"/>
              <a:gd name="connsiteX5" fmla="*/ 1810706 w 1810706"/>
              <a:gd name="connsiteY5" fmla="*/ 0 h 1947239"/>
              <a:gd name="connsiteX6" fmla="*/ 1798937 w 1810706"/>
              <a:gd name="connsiteY6" fmla="*/ 246502 h 1947239"/>
              <a:gd name="connsiteX7" fmla="*/ 1181631 w 1810706"/>
              <a:gd name="connsiteY7" fmla="*/ 1750793 h 1947239"/>
              <a:gd name="connsiteX8" fmla="*/ 1004071 w 1810706"/>
              <a:gd name="connsiteY8" fmla="*/ 1947239 h 194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6" h="1947239">
                <a:moveTo>
                  <a:pt x="1004071" y="1947239"/>
                </a:moveTo>
                <a:lnTo>
                  <a:pt x="0" y="943168"/>
                </a:lnTo>
                <a:lnTo>
                  <a:pt x="80084" y="854567"/>
                </a:lnTo>
                <a:cubicBezTo>
                  <a:pt x="258223" y="636156"/>
                  <a:pt x="360017" y="376240"/>
                  <a:pt x="385466" y="110393"/>
                </a:cubicBezTo>
                <a:lnTo>
                  <a:pt x="390737" y="0"/>
                </a:lnTo>
                <a:lnTo>
                  <a:pt x="1810706" y="0"/>
                </a:lnTo>
                <a:lnTo>
                  <a:pt x="1798937" y="246502"/>
                </a:lnTo>
                <a:cubicBezTo>
                  <a:pt x="1747495" y="783889"/>
                  <a:pt x="1541726" y="1309291"/>
                  <a:pt x="1181631" y="1750793"/>
                </a:cubicBezTo>
                <a:lnTo>
                  <a:pt x="1004071" y="1947239"/>
                </a:lnTo>
                <a:close/>
              </a:path>
            </a:pathLst>
          </a:custGeom>
          <a:solidFill>
            <a:srgbClr val="E31E03"/>
          </a:solidFill>
          <a:ln>
            <a:solidFill>
              <a:srgbClr val="E31E03"/>
            </a:solid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34" name="Freeform: Shape 133">
            <a:extLst>
              <a:ext uri="{FF2B5EF4-FFF2-40B4-BE49-F238E27FC236}">
                <a16:creationId xmlns:a16="http://schemas.microsoft.com/office/drawing/2014/main" id="{DF9DCCA6-BC56-5BCC-6DA6-0B2743047F1E}"/>
              </a:ext>
            </a:extLst>
          </p:cNvPr>
          <p:cNvSpPr/>
          <p:nvPr/>
        </p:nvSpPr>
        <p:spPr>
          <a:xfrm rot="8100000">
            <a:off x="6770519" y="3703362"/>
            <a:ext cx="1278184" cy="1127510"/>
          </a:xfrm>
          <a:custGeom>
            <a:avLst/>
            <a:gdLst>
              <a:gd name="connsiteX0" fmla="*/ 1004070 w 1947238"/>
              <a:gd name="connsiteY0" fmla="*/ 1810705 h 1810705"/>
              <a:gd name="connsiteX1" fmla="*/ 0 w 1947238"/>
              <a:gd name="connsiteY1" fmla="*/ 806635 h 1810705"/>
              <a:gd name="connsiteX2" fmla="*/ 196445 w 1947238"/>
              <a:gd name="connsiteY2" fmla="*/ 629074 h 1810705"/>
              <a:gd name="connsiteX3" fmla="*/ 1700737 w 1947238"/>
              <a:gd name="connsiteY3" fmla="*/ 11769 h 1810705"/>
              <a:gd name="connsiteX4" fmla="*/ 1947238 w 1947238"/>
              <a:gd name="connsiteY4" fmla="*/ 0 h 1810705"/>
              <a:gd name="connsiteX5" fmla="*/ 1947238 w 1947238"/>
              <a:gd name="connsiteY5" fmla="*/ 1419969 h 1810705"/>
              <a:gd name="connsiteX6" fmla="*/ 1836845 w 1947238"/>
              <a:gd name="connsiteY6" fmla="*/ 1425240 h 1810705"/>
              <a:gd name="connsiteX7" fmla="*/ 1092671 w 1947238"/>
              <a:gd name="connsiteY7" fmla="*/ 1730622 h 1810705"/>
              <a:gd name="connsiteX8" fmla="*/ 1004070 w 1947238"/>
              <a:gd name="connsiteY8" fmla="*/ 1810705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8" h="1810705">
                <a:moveTo>
                  <a:pt x="1004070" y="1810705"/>
                </a:moveTo>
                <a:lnTo>
                  <a:pt x="0" y="806635"/>
                </a:lnTo>
                <a:lnTo>
                  <a:pt x="196445" y="629074"/>
                </a:lnTo>
                <a:cubicBezTo>
                  <a:pt x="637948" y="268980"/>
                  <a:pt x="1163350" y="63211"/>
                  <a:pt x="1700737" y="11769"/>
                </a:cubicBezTo>
                <a:lnTo>
                  <a:pt x="1947238" y="0"/>
                </a:lnTo>
                <a:lnTo>
                  <a:pt x="1947238" y="1419969"/>
                </a:lnTo>
                <a:lnTo>
                  <a:pt x="1836845" y="1425240"/>
                </a:lnTo>
                <a:cubicBezTo>
                  <a:pt x="1570999" y="1450689"/>
                  <a:pt x="1311083" y="1552483"/>
                  <a:pt x="1092671" y="1730622"/>
                </a:cubicBezTo>
                <a:lnTo>
                  <a:pt x="1004070" y="1810705"/>
                </a:lnTo>
                <a:close/>
              </a:path>
            </a:pathLst>
          </a:custGeom>
          <a:solidFill>
            <a:srgbClr val="898989"/>
          </a:solidFill>
          <a:ln>
            <a:noFill/>
          </a:ln>
          <a:effectLst>
            <a:outerShdw blurRad="50800" dist="63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35" name="Freeform: Shape 134">
            <a:extLst>
              <a:ext uri="{FF2B5EF4-FFF2-40B4-BE49-F238E27FC236}">
                <a16:creationId xmlns:a16="http://schemas.microsoft.com/office/drawing/2014/main" id="{44EA2C66-CFB5-412D-B38A-EF280AD06F8A}"/>
              </a:ext>
            </a:extLst>
          </p:cNvPr>
          <p:cNvSpPr/>
          <p:nvPr/>
        </p:nvSpPr>
        <p:spPr>
          <a:xfrm rot="8100000">
            <a:off x="5722719" y="4701769"/>
            <a:ext cx="1278184" cy="1127510"/>
          </a:xfrm>
          <a:custGeom>
            <a:avLst/>
            <a:gdLst>
              <a:gd name="connsiteX0" fmla="*/ 0 w 1947238"/>
              <a:gd name="connsiteY0" fmla="*/ 1419969 h 1810705"/>
              <a:gd name="connsiteX1" fmla="*/ 0 w 1947238"/>
              <a:gd name="connsiteY1" fmla="*/ 0 h 1810705"/>
              <a:gd name="connsiteX2" fmla="*/ 246501 w 1947238"/>
              <a:gd name="connsiteY2" fmla="*/ 11769 h 1810705"/>
              <a:gd name="connsiteX3" fmla="*/ 1750793 w 1947238"/>
              <a:gd name="connsiteY3" fmla="*/ 629074 h 1810705"/>
              <a:gd name="connsiteX4" fmla="*/ 1947238 w 1947238"/>
              <a:gd name="connsiteY4" fmla="*/ 806635 h 1810705"/>
              <a:gd name="connsiteX5" fmla="*/ 943168 w 1947238"/>
              <a:gd name="connsiteY5" fmla="*/ 1810705 h 1810705"/>
              <a:gd name="connsiteX6" fmla="*/ 854567 w 1947238"/>
              <a:gd name="connsiteY6" fmla="*/ 1730622 h 1810705"/>
              <a:gd name="connsiteX7" fmla="*/ 110393 w 1947238"/>
              <a:gd name="connsiteY7" fmla="*/ 1425240 h 1810705"/>
              <a:gd name="connsiteX8" fmla="*/ 0 w 1947238"/>
              <a:gd name="connsiteY8" fmla="*/ 1419969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8" h="1810705">
                <a:moveTo>
                  <a:pt x="0" y="1419969"/>
                </a:moveTo>
                <a:lnTo>
                  <a:pt x="0" y="0"/>
                </a:lnTo>
                <a:lnTo>
                  <a:pt x="246501" y="11769"/>
                </a:lnTo>
                <a:cubicBezTo>
                  <a:pt x="783889" y="63211"/>
                  <a:pt x="1309291" y="268979"/>
                  <a:pt x="1750793" y="629074"/>
                </a:cubicBezTo>
                <a:lnTo>
                  <a:pt x="1947238" y="806635"/>
                </a:lnTo>
                <a:lnTo>
                  <a:pt x="943168" y="1810705"/>
                </a:lnTo>
                <a:lnTo>
                  <a:pt x="854567" y="1730622"/>
                </a:lnTo>
                <a:cubicBezTo>
                  <a:pt x="636155" y="1552483"/>
                  <a:pt x="376239" y="1450689"/>
                  <a:pt x="110393" y="1425240"/>
                </a:cubicBezTo>
                <a:lnTo>
                  <a:pt x="0" y="1419969"/>
                </a:lnTo>
                <a:close/>
              </a:path>
            </a:pathLst>
          </a:custGeom>
          <a:solidFill>
            <a:srgbClr val="E31E03"/>
          </a:solidFill>
          <a:ln>
            <a:noFill/>
          </a:ln>
          <a:effectLst>
            <a:outerShdw blurRad="50800" dist="635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36" name="Freeform: Shape 135">
            <a:extLst>
              <a:ext uri="{FF2B5EF4-FFF2-40B4-BE49-F238E27FC236}">
                <a16:creationId xmlns:a16="http://schemas.microsoft.com/office/drawing/2014/main" id="{A8CD571F-A265-E314-72B0-8A51CB34EE0A}"/>
              </a:ext>
            </a:extLst>
          </p:cNvPr>
          <p:cNvSpPr/>
          <p:nvPr/>
        </p:nvSpPr>
        <p:spPr>
          <a:xfrm rot="8100000">
            <a:off x="4729853" y="4659260"/>
            <a:ext cx="1188562" cy="1212529"/>
          </a:xfrm>
          <a:custGeom>
            <a:avLst/>
            <a:gdLst>
              <a:gd name="connsiteX0" fmla="*/ 390737 w 1810706"/>
              <a:gd name="connsiteY0" fmla="*/ 1947238 h 1947238"/>
              <a:gd name="connsiteX1" fmla="*/ 385466 w 1810706"/>
              <a:gd name="connsiteY1" fmla="*/ 1836846 h 1947238"/>
              <a:gd name="connsiteX2" fmla="*/ 80084 w 1810706"/>
              <a:gd name="connsiteY2" fmla="*/ 1092672 h 1947238"/>
              <a:gd name="connsiteX3" fmla="*/ 0 w 1810706"/>
              <a:gd name="connsiteY3" fmla="*/ 1004070 h 1947238"/>
              <a:gd name="connsiteX4" fmla="*/ 1004070 w 1810706"/>
              <a:gd name="connsiteY4" fmla="*/ 0 h 1947238"/>
              <a:gd name="connsiteX5" fmla="*/ 1181631 w 1810706"/>
              <a:gd name="connsiteY5" fmla="*/ 196446 h 1947238"/>
              <a:gd name="connsiteX6" fmla="*/ 1798937 w 1810706"/>
              <a:gd name="connsiteY6" fmla="*/ 1700738 h 1947238"/>
              <a:gd name="connsiteX7" fmla="*/ 1810706 w 1810706"/>
              <a:gd name="connsiteY7" fmla="*/ 1947238 h 1947238"/>
              <a:gd name="connsiteX8" fmla="*/ 390737 w 1810706"/>
              <a:gd name="connsiteY8" fmla="*/ 1947238 h 194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6" h="1947238">
                <a:moveTo>
                  <a:pt x="390737" y="1947238"/>
                </a:moveTo>
                <a:lnTo>
                  <a:pt x="385466" y="1836846"/>
                </a:lnTo>
                <a:cubicBezTo>
                  <a:pt x="360017" y="1571000"/>
                  <a:pt x="258223" y="1311084"/>
                  <a:pt x="80084" y="1092672"/>
                </a:cubicBezTo>
                <a:lnTo>
                  <a:pt x="0" y="1004070"/>
                </a:lnTo>
                <a:lnTo>
                  <a:pt x="1004070" y="0"/>
                </a:lnTo>
                <a:lnTo>
                  <a:pt x="1181631" y="196446"/>
                </a:lnTo>
                <a:cubicBezTo>
                  <a:pt x="1541726" y="637948"/>
                  <a:pt x="1747495" y="1163350"/>
                  <a:pt x="1798937" y="1700738"/>
                </a:cubicBezTo>
                <a:lnTo>
                  <a:pt x="1810706" y="1947238"/>
                </a:lnTo>
                <a:lnTo>
                  <a:pt x="390737" y="1947238"/>
                </a:lnTo>
                <a:close/>
              </a:path>
            </a:pathLst>
          </a:custGeom>
          <a:solidFill>
            <a:srgbClr val="898989"/>
          </a:solidFill>
          <a:ln>
            <a:noFill/>
          </a:ln>
          <a:effectLst>
            <a:outerShdw blurRad="50800" dist="63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37" name="Oval 136">
            <a:extLst>
              <a:ext uri="{FF2B5EF4-FFF2-40B4-BE49-F238E27FC236}">
                <a16:creationId xmlns:a16="http://schemas.microsoft.com/office/drawing/2014/main" id="{730A128E-FAF9-7C30-865D-14F408793CC0}"/>
              </a:ext>
            </a:extLst>
          </p:cNvPr>
          <p:cNvSpPr/>
          <p:nvPr/>
        </p:nvSpPr>
        <p:spPr>
          <a:xfrm>
            <a:off x="4945983" y="2922306"/>
            <a:ext cx="1777555" cy="1686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88">
              <a:latin typeface="Roboto" panose="02000000000000000000" pitchFamily="2" charset="0"/>
              <a:ea typeface="Roboto" panose="02000000000000000000" pitchFamily="2" charset="0"/>
            </a:endParaRPr>
          </a:p>
        </p:txBody>
      </p:sp>
      <p:sp>
        <p:nvSpPr>
          <p:cNvPr id="138" name="Oval 137">
            <a:extLst>
              <a:ext uri="{FF2B5EF4-FFF2-40B4-BE49-F238E27FC236}">
                <a16:creationId xmlns:a16="http://schemas.microsoft.com/office/drawing/2014/main" id="{160E8A7B-AD90-482C-9301-B6F5E4CCB031}"/>
              </a:ext>
            </a:extLst>
          </p:cNvPr>
          <p:cNvSpPr/>
          <p:nvPr/>
        </p:nvSpPr>
        <p:spPr>
          <a:xfrm>
            <a:off x="4574740" y="1434700"/>
            <a:ext cx="822724" cy="780464"/>
          </a:xfrm>
          <a:prstGeom prst="ellipse">
            <a:avLst/>
          </a:prstGeom>
          <a:solidFill>
            <a:schemeClr val="bg1"/>
          </a:solidFill>
          <a:ln w="76200">
            <a:solidFill>
              <a:srgbClr val="E31E0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39" name="Oval 138">
            <a:extLst>
              <a:ext uri="{FF2B5EF4-FFF2-40B4-BE49-F238E27FC236}">
                <a16:creationId xmlns:a16="http://schemas.microsoft.com/office/drawing/2014/main" id="{21D0F286-216D-15B2-2A89-2025CF541255}"/>
              </a:ext>
            </a:extLst>
          </p:cNvPr>
          <p:cNvSpPr/>
          <p:nvPr/>
        </p:nvSpPr>
        <p:spPr>
          <a:xfrm>
            <a:off x="6268723" y="1434700"/>
            <a:ext cx="786695" cy="780464"/>
          </a:xfrm>
          <a:prstGeom prst="ellipse">
            <a:avLst/>
          </a:prstGeom>
          <a:solidFill>
            <a:schemeClr val="bg1"/>
          </a:solidFill>
          <a:ln w="7620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40" name="Oval 139">
            <a:extLst>
              <a:ext uri="{FF2B5EF4-FFF2-40B4-BE49-F238E27FC236}">
                <a16:creationId xmlns:a16="http://schemas.microsoft.com/office/drawing/2014/main" id="{5E301510-52F3-35BC-0A78-5065B99D8DAD}"/>
              </a:ext>
            </a:extLst>
          </p:cNvPr>
          <p:cNvSpPr/>
          <p:nvPr/>
        </p:nvSpPr>
        <p:spPr>
          <a:xfrm flipH="1">
            <a:off x="6269048" y="5348379"/>
            <a:ext cx="822724" cy="780464"/>
          </a:xfrm>
          <a:prstGeom prst="ellipse">
            <a:avLst/>
          </a:prstGeom>
          <a:solidFill>
            <a:schemeClr val="bg1"/>
          </a:solidFill>
          <a:ln w="76200">
            <a:solidFill>
              <a:srgbClr val="E31E0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41" name="Oval 140">
            <a:extLst>
              <a:ext uri="{FF2B5EF4-FFF2-40B4-BE49-F238E27FC236}">
                <a16:creationId xmlns:a16="http://schemas.microsoft.com/office/drawing/2014/main" id="{19C84FE7-BE0D-1518-4234-74AA69B43191}"/>
              </a:ext>
            </a:extLst>
          </p:cNvPr>
          <p:cNvSpPr/>
          <p:nvPr/>
        </p:nvSpPr>
        <p:spPr>
          <a:xfrm flipH="1">
            <a:off x="4574478" y="5338370"/>
            <a:ext cx="822724" cy="780464"/>
          </a:xfrm>
          <a:prstGeom prst="ellipse">
            <a:avLst/>
          </a:prstGeom>
          <a:solidFill>
            <a:schemeClr val="bg1"/>
          </a:solidFill>
          <a:ln w="7620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42" name="Oval 141">
            <a:extLst>
              <a:ext uri="{FF2B5EF4-FFF2-40B4-BE49-F238E27FC236}">
                <a16:creationId xmlns:a16="http://schemas.microsoft.com/office/drawing/2014/main" id="{49541AB8-0247-E826-5979-EDAB0EC57ECA}"/>
              </a:ext>
            </a:extLst>
          </p:cNvPr>
          <p:cNvSpPr/>
          <p:nvPr/>
        </p:nvSpPr>
        <p:spPr>
          <a:xfrm>
            <a:off x="7581383" y="2576913"/>
            <a:ext cx="822724" cy="780464"/>
          </a:xfrm>
          <a:prstGeom prst="ellipse">
            <a:avLst/>
          </a:prstGeom>
          <a:solidFill>
            <a:schemeClr val="bg1"/>
          </a:solidFill>
          <a:ln w="76200">
            <a:solidFill>
              <a:srgbClr val="E31E0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43" name="Oval 142">
            <a:extLst>
              <a:ext uri="{FF2B5EF4-FFF2-40B4-BE49-F238E27FC236}">
                <a16:creationId xmlns:a16="http://schemas.microsoft.com/office/drawing/2014/main" id="{6427EC72-57E7-2FD7-2DBA-8E96D952F227}"/>
              </a:ext>
            </a:extLst>
          </p:cNvPr>
          <p:cNvSpPr/>
          <p:nvPr/>
        </p:nvSpPr>
        <p:spPr>
          <a:xfrm>
            <a:off x="3390045" y="2576913"/>
            <a:ext cx="822724" cy="780464"/>
          </a:xfrm>
          <a:prstGeom prst="ellipse">
            <a:avLst/>
          </a:prstGeom>
          <a:solidFill>
            <a:schemeClr val="bg1"/>
          </a:solidFill>
          <a:ln w="7620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44" name="Oval 143">
            <a:extLst>
              <a:ext uri="{FF2B5EF4-FFF2-40B4-BE49-F238E27FC236}">
                <a16:creationId xmlns:a16="http://schemas.microsoft.com/office/drawing/2014/main" id="{2AC461BA-DB93-6A78-CD6A-EA80E491BE58}"/>
              </a:ext>
            </a:extLst>
          </p:cNvPr>
          <p:cNvSpPr/>
          <p:nvPr/>
        </p:nvSpPr>
        <p:spPr>
          <a:xfrm>
            <a:off x="7581383" y="4149469"/>
            <a:ext cx="822724" cy="780464"/>
          </a:xfrm>
          <a:prstGeom prst="ellipse">
            <a:avLst/>
          </a:prstGeom>
          <a:solidFill>
            <a:schemeClr val="bg1"/>
          </a:solidFill>
          <a:ln w="7620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solidFill>
                <a:srgbClr val="898989"/>
              </a:solidFill>
              <a:latin typeface="Roboto" panose="02000000000000000000" pitchFamily="2" charset="0"/>
              <a:ea typeface="Roboto" panose="02000000000000000000" pitchFamily="2" charset="0"/>
            </a:endParaRPr>
          </a:p>
        </p:txBody>
      </p:sp>
      <p:sp>
        <p:nvSpPr>
          <p:cNvPr id="145" name="Oval 144">
            <a:extLst>
              <a:ext uri="{FF2B5EF4-FFF2-40B4-BE49-F238E27FC236}">
                <a16:creationId xmlns:a16="http://schemas.microsoft.com/office/drawing/2014/main" id="{50A91A29-D6F0-6E4B-269C-CAB09FC4AB35}"/>
              </a:ext>
            </a:extLst>
          </p:cNvPr>
          <p:cNvSpPr/>
          <p:nvPr/>
        </p:nvSpPr>
        <p:spPr>
          <a:xfrm>
            <a:off x="3390046" y="4149469"/>
            <a:ext cx="822724" cy="780464"/>
          </a:xfrm>
          <a:prstGeom prst="ellipse">
            <a:avLst/>
          </a:prstGeom>
          <a:solidFill>
            <a:schemeClr val="bg1"/>
          </a:solidFill>
          <a:ln w="76200">
            <a:solidFill>
              <a:srgbClr val="E31E0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755" tIns="49378" rIns="98755" bIns="49378" numCol="1" spcCol="0" rtlCol="0" fromWordArt="0" anchor="ctr" anchorCtr="0" forceAA="0" compatLnSpc="1">
            <a:prstTxWarp prst="textNoShape">
              <a:avLst/>
            </a:prstTxWarp>
            <a:noAutofit/>
          </a:bodyPr>
          <a:lstStyle/>
          <a:p>
            <a:pPr algn="ctr"/>
            <a:endParaRPr lang="en-IN" sz="1188">
              <a:latin typeface="Roboto" panose="02000000000000000000" pitchFamily="2" charset="0"/>
              <a:ea typeface="Roboto" panose="02000000000000000000" pitchFamily="2" charset="0"/>
            </a:endParaRPr>
          </a:p>
        </p:txBody>
      </p:sp>
      <p:sp>
        <p:nvSpPr>
          <p:cNvPr id="146" name="TextBox 145">
            <a:extLst>
              <a:ext uri="{FF2B5EF4-FFF2-40B4-BE49-F238E27FC236}">
                <a16:creationId xmlns:a16="http://schemas.microsoft.com/office/drawing/2014/main" id="{97297737-E525-4167-74FD-CFBD83EA7F1E}"/>
              </a:ext>
            </a:extLst>
          </p:cNvPr>
          <p:cNvSpPr txBox="1"/>
          <p:nvPr/>
        </p:nvSpPr>
        <p:spPr>
          <a:xfrm>
            <a:off x="6581900" y="1722574"/>
            <a:ext cx="176330" cy="182807"/>
          </a:xfrm>
          <a:prstGeom prst="rect">
            <a:avLst/>
          </a:prstGeom>
          <a:noFill/>
        </p:spPr>
        <p:txBody>
          <a:bodyPr wrap="none" lIns="0" tIns="0" rIns="0" bIns="0" rtlCol="0">
            <a:spAutoFit/>
          </a:bodyPr>
          <a:lstStyle/>
          <a:p>
            <a:r>
              <a:rPr lang="en-US" sz="1188" b="1">
                <a:solidFill>
                  <a:schemeClr val="bg1">
                    <a:lumMod val="50000"/>
                  </a:schemeClr>
                </a:solidFill>
                <a:latin typeface="Roboto" panose="02000000000000000000" pitchFamily="2" charset="0"/>
                <a:ea typeface="Roboto" panose="02000000000000000000" pitchFamily="2" charset="0"/>
              </a:rPr>
              <a:t>01</a:t>
            </a:r>
            <a:endParaRPr lang="en-IN" sz="1188" b="1">
              <a:solidFill>
                <a:schemeClr val="bg1">
                  <a:lumMod val="50000"/>
                </a:schemeClr>
              </a:solidFill>
              <a:latin typeface="Roboto" panose="02000000000000000000" pitchFamily="2" charset="0"/>
              <a:ea typeface="Roboto" panose="02000000000000000000" pitchFamily="2" charset="0"/>
            </a:endParaRPr>
          </a:p>
        </p:txBody>
      </p:sp>
      <p:sp>
        <p:nvSpPr>
          <p:cNvPr id="147" name="TextBox 146">
            <a:extLst>
              <a:ext uri="{FF2B5EF4-FFF2-40B4-BE49-F238E27FC236}">
                <a16:creationId xmlns:a16="http://schemas.microsoft.com/office/drawing/2014/main" id="{59D79D84-CE36-A0E1-143C-9EE01506983F}"/>
              </a:ext>
            </a:extLst>
          </p:cNvPr>
          <p:cNvSpPr txBox="1"/>
          <p:nvPr/>
        </p:nvSpPr>
        <p:spPr>
          <a:xfrm>
            <a:off x="7912295" y="2869212"/>
            <a:ext cx="176330" cy="182807"/>
          </a:xfrm>
          <a:prstGeom prst="rect">
            <a:avLst/>
          </a:prstGeom>
          <a:noFill/>
        </p:spPr>
        <p:txBody>
          <a:bodyPr wrap="none" lIns="0" tIns="0" rIns="0" bIns="0" rtlCol="0">
            <a:spAutoFit/>
          </a:bodyPr>
          <a:lstStyle/>
          <a:p>
            <a:r>
              <a:rPr lang="en-US" sz="1188" b="1">
                <a:solidFill>
                  <a:srgbClr val="E31E03"/>
                </a:solidFill>
                <a:latin typeface="Roboto" panose="02000000000000000000" pitchFamily="2" charset="0"/>
                <a:ea typeface="Roboto" panose="02000000000000000000" pitchFamily="2" charset="0"/>
              </a:rPr>
              <a:t>02</a:t>
            </a:r>
            <a:endParaRPr lang="en-IN" sz="1188" b="1">
              <a:solidFill>
                <a:srgbClr val="E31E03"/>
              </a:solidFill>
              <a:latin typeface="Roboto" panose="02000000000000000000" pitchFamily="2" charset="0"/>
              <a:ea typeface="Roboto" panose="02000000000000000000" pitchFamily="2" charset="0"/>
            </a:endParaRPr>
          </a:p>
        </p:txBody>
      </p:sp>
      <p:sp>
        <p:nvSpPr>
          <p:cNvPr id="148" name="TextBox 147">
            <a:extLst>
              <a:ext uri="{FF2B5EF4-FFF2-40B4-BE49-F238E27FC236}">
                <a16:creationId xmlns:a16="http://schemas.microsoft.com/office/drawing/2014/main" id="{7FE745C0-3759-DA07-1E72-443D4ACC70FE}"/>
              </a:ext>
            </a:extLst>
          </p:cNvPr>
          <p:cNvSpPr txBox="1"/>
          <p:nvPr/>
        </p:nvSpPr>
        <p:spPr>
          <a:xfrm>
            <a:off x="7912295" y="4465644"/>
            <a:ext cx="176330" cy="182807"/>
          </a:xfrm>
          <a:prstGeom prst="rect">
            <a:avLst/>
          </a:prstGeom>
          <a:noFill/>
        </p:spPr>
        <p:txBody>
          <a:bodyPr wrap="none" lIns="0" tIns="0" rIns="0" bIns="0" rtlCol="0">
            <a:spAutoFit/>
          </a:bodyPr>
          <a:lstStyle/>
          <a:p>
            <a:r>
              <a:rPr lang="en-US" sz="1188" b="1">
                <a:solidFill>
                  <a:srgbClr val="898989"/>
                </a:solidFill>
                <a:latin typeface="Roboto" panose="02000000000000000000" pitchFamily="2" charset="0"/>
                <a:ea typeface="Roboto" panose="02000000000000000000" pitchFamily="2" charset="0"/>
              </a:rPr>
              <a:t>03</a:t>
            </a:r>
            <a:endParaRPr lang="en-IN" sz="1188" b="1">
              <a:solidFill>
                <a:srgbClr val="898989"/>
              </a:solidFill>
              <a:latin typeface="Roboto" panose="02000000000000000000" pitchFamily="2" charset="0"/>
              <a:ea typeface="Roboto" panose="02000000000000000000" pitchFamily="2" charset="0"/>
            </a:endParaRPr>
          </a:p>
        </p:txBody>
      </p:sp>
      <p:sp>
        <p:nvSpPr>
          <p:cNvPr id="149" name="TextBox 148">
            <a:extLst>
              <a:ext uri="{FF2B5EF4-FFF2-40B4-BE49-F238E27FC236}">
                <a16:creationId xmlns:a16="http://schemas.microsoft.com/office/drawing/2014/main" id="{8757C343-F3AC-E300-4902-3456EC874F22}"/>
              </a:ext>
            </a:extLst>
          </p:cNvPr>
          <p:cNvSpPr txBox="1"/>
          <p:nvPr/>
        </p:nvSpPr>
        <p:spPr>
          <a:xfrm>
            <a:off x="6607404" y="5659455"/>
            <a:ext cx="176330" cy="182807"/>
          </a:xfrm>
          <a:prstGeom prst="rect">
            <a:avLst/>
          </a:prstGeom>
          <a:noFill/>
        </p:spPr>
        <p:txBody>
          <a:bodyPr wrap="none" lIns="0" tIns="0" rIns="0" bIns="0" rtlCol="0">
            <a:spAutoFit/>
          </a:bodyPr>
          <a:lstStyle/>
          <a:p>
            <a:r>
              <a:rPr lang="en-US" sz="1188" b="1">
                <a:solidFill>
                  <a:schemeClr val="accent2"/>
                </a:solidFill>
                <a:latin typeface="Roboto" panose="02000000000000000000" pitchFamily="2" charset="0"/>
                <a:ea typeface="Roboto" panose="02000000000000000000" pitchFamily="2" charset="0"/>
              </a:rPr>
              <a:t>04</a:t>
            </a:r>
            <a:endParaRPr lang="en-IN" sz="1188" b="1">
              <a:solidFill>
                <a:schemeClr val="accent2"/>
              </a:solidFill>
              <a:latin typeface="Roboto" panose="02000000000000000000" pitchFamily="2" charset="0"/>
              <a:ea typeface="Roboto" panose="02000000000000000000" pitchFamily="2" charset="0"/>
            </a:endParaRPr>
          </a:p>
        </p:txBody>
      </p:sp>
      <p:sp>
        <p:nvSpPr>
          <p:cNvPr id="150" name="TextBox 149">
            <a:extLst>
              <a:ext uri="{FF2B5EF4-FFF2-40B4-BE49-F238E27FC236}">
                <a16:creationId xmlns:a16="http://schemas.microsoft.com/office/drawing/2014/main" id="{3B905EED-5049-D6DB-79DC-87246333DA88}"/>
              </a:ext>
            </a:extLst>
          </p:cNvPr>
          <p:cNvSpPr txBox="1"/>
          <p:nvPr/>
        </p:nvSpPr>
        <p:spPr>
          <a:xfrm>
            <a:off x="4887047" y="5659455"/>
            <a:ext cx="176330" cy="182807"/>
          </a:xfrm>
          <a:prstGeom prst="rect">
            <a:avLst/>
          </a:prstGeom>
          <a:noFill/>
        </p:spPr>
        <p:txBody>
          <a:bodyPr wrap="none" lIns="0" tIns="0" rIns="0" bIns="0" rtlCol="0">
            <a:spAutoFit/>
          </a:bodyPr>
          <a:lstStyle/>
          <a:p>
            <a:r>
              <a:rPr lang="en-US" sz="1188" b="1">
                <a:solidFill>
                  <a:srgbClr val="898989"/>
                </a:solidFill>
                <a:latin typeface="Roboto" panose="02000000000000000000" pitchFamily="2" charset="0"/>
                <a:ea typeface="Roboto" panose="02000000000000000000" pitchFamily="2" charset="0"/>
              </a:rPr>
              <a:t>05</a:t>
            </a:r>
            <a:endParaRPr lang="en-IN" sz="1188" b="1">
              <a:solidFill>
                <a:srgbClr val="898989"/>
              </a:solidFill>
              <a:latin typeface="Roboto" panose="02000000000000000000" pitchFamily="2" charset="0"/>
              <a:ea typeface="Roboto" panose="02000000000000000000" pitchFamily="2" charset="0"/>
            </a:endParaRPr>
          </a:p>
        </p:txBody>
      </p:sp>
      <p:sp>
        <p:nvSpPr>
          <p:cNvPr id="151" name="TextBox 150">
            <a:extLst>
              <a:ext uri="{FF2B5EF4-FFF2-40B4-BE49-F238E27FC236}">
                <a16:creationId xmlns:a16="http://schemas.microsoft.com/office/drawing/2014/main" id="{08E1509B-8438-58EE-7939-A5D65346BFF8}"/>
              </a:ext>
            </a:extLst>
          </p:cNvPr>
          <p:cNvSpPr txBox="1"/>
          <p:nvPr/>
        </p:nvSpPr>
        <p:spPr>
          <a:xfrm>
            <a:off x="3644276" y="4360830"/>
            <a:ext cx="176330" cy="182807"/>
          </a:xfrm>
          <a:prstGeom prst="rect">
            <a:avLst/>
          </a:prstGeom>
          <a:noFill/>
        </p:spPr>
        <p:txBody>
          <a:bodyPr wrap="none" lIns="0" tIns="0" rIns="0" bIns="0" rtlCol="0">
            <a:spAutoFit/>
          </a:bodyPr>
          <a:lstStyle/>
          <a:p>
            <a:r>
              <a:rPr lang="en-US" sz="1188" b="1">
                <a:solidFill>
                  <a:srgbClr val="E31E03"/>
                </a:solidFill>
                <a:latin typeface="Roboto" panose="02000000000000000000" pitchFamily="2" charset="0"/>
                <a:ea typeface="Roboto" panose="02000000000000000000" pitchFamily="2" charset="0"/>
              </a:rPr>
              <a:t>06</a:t>
            </a:r>
            <a:endParaRPr lang="en-IN" sz="1188" b="1">
              <a:solidFill>
                <a:srgbClr val="E31E03"/>
              </a:solidFill>
              <a:latin typeface="Roboto" panose="02000000000000000000" pitchFamily="2" charset="0"/>
              <a:ea typeface="Roboto" panose="02000000000000000000" pitchFamily="2" charset="0"/>
            </a:endParaRPr>
          </a:p>
        </p:txBody>
      </p:sp>
      <p:sp>
        <p:nvSpPr>
          <p:cNvPr id="152" name="TextBox 151">
            <a:extLst>
              <a:ext uri="{FF2B5EF4-FFF2-40B4-BE49-F238E27FC236}">
                <a16:creationId xmlns:a16="http://schemas.microsoft.com/office/drawing/2014/main" id="{6D94DE7A-4D87-2125-AF65-3DF552BCE64D}"/>
              </a:ext>
            </a:extLst>
          </p:cNvPr>
          <p:cNvSpPr txBox="1"/>
          <p:nvPr/>
        </p:nvSpPr>
        <p:spPr>
          <a:xfrm>
            <a:off x="3644276" y="2788274"/>
            <a:ext cx="176330" cy="182807"/>
          </a:xfrm>
          <a:prstGeom prst="rect">
            <a:avLst/>
          </a:prstGeom>
          <a:noFill/>
        </p:spPr>
        <p:txBody>
          <a:bodyPr wrap="none" lIns="0" tIns="0" rIns="0" bIns="0" rtlCol="0">
            <a:spAutoFit/>
          </a:bodyPr>
          <a:lstStyle/>
          <a:p>
            <a:r>
              <a:rPr lang="en-US" sz="1188" b="1">
                <a:solidFill>
                  <a:srgbClr val="898989"/>
                </a:solidFill>
                <a:latin typeface="Roboto" panose="02000000000000000000" pitchFamily="2" charset="0"/>
                <a:ea typeface="Roboto" panose="02000000000000000000" pitchFamily="2" charset="0"/>
              </a:rPr>
              <a:t>07</a:t>
            </a:r>
            <a:endParaRPr lang="en-IN" sz="1188" b="1">
              <a:solidFill>
                <a:srgbClr val="898989"/>
              </a:solidFill>
              <a:latin typeface="Roboto" panose="02000000000000000000" pitchFamily="2" charset="0"/>
              <a:ea typeface="Roboto" panose="02000000000000000000" pitchFamily="2" charset="0"/>
            </a:endParaRPr>
          </a:p>
        </p:txBody>
      </p:sp>
      <p:sp>
        <p:nvSpPr>
          <p:cNvPr id="153" name="TextBox 152">
            <a:extLst>
              <a:ext uri="{FF2B5EF4-FFF2-40B4-BE49-F238E27FC236}">
                <a16:creationId xmlns:a16="http://schemas.microsoft.com/office/drawing/2014/main" id="{D6C1D457-06F4-2A1B-B012-80F43F84BD2B}"/>
              </a:ext>
            </a:extLst>
          </p:cNvPr>
          <p:cNvSpPr txBox="1"/>
          <p:nvPr/>
        </p:nvSpPr>
        <p:spPr>
          <a:xfrm>
            <a:off x="4828970" y="1646430"/>
            <a:ext cx="176330" cy="182807"/>
          </a:xfrm>
          <a:prstGeom prst="rect">
            <a:avLst/>
          </a:prstGeom>
          <a:noFill/>
        </p:spPr>
        <p:txBody>
          <a:bodyPr wrap="none" lIns="0" tIns="0" rIns="0" bIns="0" rtlCol="0">
            <a:spAutoFit/>
          </a:bodyPr>
          <a:lstStyle/>
          <a:p>
            <a:r>
              <a:rPr lang="en-US" sz="1188" b="1">
                <a:solidFill>
                  <a:srgbClr val="E31E03"/>
                </a:solidFill>
                <a:latin typeface="Roboto" panose="02000000000000000000" pitchFamily="2" charset="0"/>
                <a:ea typeface="Roboto" panose="02000000000000000000" pitchFamily="2" charset="0"/>
              </a:rPr>
              <a:t>08</a:t>
            </a:r>
            <a:endParaRPr lang="en-IN" sz="1188" b="1">
              <a:solidFill>
                <a:srgbClr val="E31E03"/>
              </a:solidFill>
              <a:latin typeface="Roboto" panose="02000000000000000000" pitchFamily="2" charset="0"/>
              <a:ea typeface="Roboto" panose="02000000000000000000" pitchFamily="2" charset="0"/>
            </a:endParaRPr>
          </a:p>
        </p:txBody>
      </p:sp>
      <p:pic>
        <p:nvPicPr>
          <p:cNvPr id="154" name="Graphic 153" descr="Checklist">
            <a:extLst>
              <a:ext uri="{FF2B5EF4-FFF2-40B4-BE49-F238E27FC236}">
                <a16:creationId xmlns:a16="http://schemas.microsoft.com/office/drawing/2014/main" id="{FDF0DCB0-73F6-DB3A-EB69-B602476DC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9216" y="4822010"/>
            <a:ext cx="548401" cy="520232"/>
          </a:xfrm>
          <a:prstGeom prst="rect">
            <a:avLst/>
          </a:prstGeom>
        </p:spPr>
      </p:pic>
      <p:pic>
        <p:nvPicPr>
          <p:cNvPr id="155" name="Graphic 154" descr="Contract">
            <a:extLst>
              <a:ext uri="{FF2B5EF4-FFF2-40B4-BE49-F238E27FC236}">
                <a16:creationId xmlns:a16="http://schemas.microsoft.com/office/drawing/2014/main" id="{AA5B1FA8-FB07-0E56-1C0B-BF2DC2669A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19275" y="4065660"/>
            <a:ext cx="548401" cy="520232"/>
          </a:xfrm>
          <a:prstGeom prst="rect">
            <a:avLst/>
          </a:prstGeom>
        </p:spPr>
      </p:pic>
      <p:pic>
        <p:nvPicPr>
          <p:cNvPr id="156" name="Graphic 155" descr="List">
            <a:extLst>
              <a:ext uri="{FF2B5EF4-FFF2-40B4-BE49-F238E27FC236}">
                <a16:creationId xmlns:a16="http://schemas.microsoft.com/office/drawing/2014/main" id="{E54DC78F-8950-0DA4-DC9A-1F7815641E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15566" y="2935332"/>
            <a:ext cx="548401" cy="520232"/>
          </a:xfrm>
          <a:prstGeom prst="rect">
            <a:avLst/>
          </a:prstGeom>
        </p:spPr>
      </p:pic>
      <p:pic>
        <p:nvPicPr>
          <p:cNvPr id="157" name="Graphic 156" descr="Document">
            <a:extLst>
              <a:ext uri="{FF2B5EF4-FFF2-40B4-BE49-F238E27FC236}">
                <a16:creationId xmlns:a16="http://schemas.microsoft.com/office/drawing/2014/main" id="{7594EB32-C4C9-45BD-1814-41D8B2594D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75703" y="2969649"/>
            <a:ext cx="548401" cy="520232"/>
          </a:xfrm>
          <a:prstGeom prst="rect">
            <a:avLst/>
          </a:prstGeom>
        </p:spPr>
      </p:pic>
      <p:pic>
        <p:nvPicPr>
          <p:cNvPr id="158" name="Graphic 157" descr="Clipboard">
            <a:extLst>
              <a:ext uri="{FF2B5EF4-FFF2-40B4-BE49-F238E27FC236}">
                <a16:creationId xmlns:a16="http://schemas.microsoft.com/office/drawing/2014/main" id="{EF4213BD-D60A-1E71-E6BA-13A8838C0A5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90397" y="4064023"/>
            <a:ext cx="548401" cy="520232"/>
          </a:xfrm>
          <a:prstGeom prst="rect">
            <a:avLst/>
          </a:prstGeom>
        </p:spPr>
      </p:pic>
      <p:pic>
        <p:nvPicPr>
          <p:cNvPr id="159" name="Graphic 158" descr="Paper">
            <a:extLst>
              <a:ext uri="{FF2B5EF4-FFF2-40B4-BE49-F238E27FC236}">
                <a16:creationId xmlns:a16="http://schemas.microsoft.com/office/drawing/2014/main" id="{B7973C6E-C2D5-B577-2F25-8F52198D71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01288" y="4850017"/>
            <a:ext cx="548401" cy="520232"/>
          </a:xfrm>
          <a:prstGeom prst="rect">
            <a:avLst/>
          </a:prstGeom>
        </p:spPr>
      </p:pic>
      <p:pic>
        <p:nvPicPr>
          <p:cNvPr id="160" name="Graphic 159" descr="Presentation with checklist">
            <a:extLst>
              <a:ext uri="{FF2B5EF4-FFF2-40B4-BE49-F238E27FC236}">
                <a16:creationId xmlns:a16="http://schemas.microsoft.com/office/drawing/2014/main" id="{D48E6F73-810F-FABA-9C37-45B56590A58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85065" y="2148441"/>
            <a:ext cx="611783" cy="580358"/>
          </a:xfrm>
          <a:prstGeom prst="rect">
            <a:avLst/>
          </a:prstGeom>
        </p:spPr>
      </p:pic>
      <p:pic>
        <p:nvPicPr>
          <p:cNvPr id="161" name="Graphic 160" descr="Group of women with solid fill">
            <a:extLst>
              <a:ext uri="{FF2B5EF4-FFF2-40B4-BE49-F238E27FC236}">
                <a16:creationId xmlns:a16="http://schemas.microsoft.com/office/drawing/2014/main" id="{D80E1705-4501-60B5-2782-443ADE85005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6153619" y="2257679"/>
            <a:ext cx="472722" cy="472722"/>
          </a:xfrm>
          <a:prstGeom prst="rect">
            <a:avLst/>
          </a:prstGeom>
        </p:spPr>
      </p:pic>
      <p:sp>
        <p:nvSpPr>
          <p:cNvPr id="162" name="Rectangle 161">
            <a:extLst>
              <a:ext uri="{FF2B5EF4-FFF2-40B4-BE49-F238E27FC236}">
                <a16:creationId xmlns:a16="http://schemas.microsoft.com/office/drawing/2014/main" id="{0A4C9E14-8487-2037-1FF7-CF191504AAFB}"/>
              </a:ext>
            </a:extLst>
          </p:cNvPr>
          <p:cNvSpPr/>
          <p:nvPr/>
        </p:nvSpPr>
        <p:spPr>
          <a:xfrm>
            <a:off x="5102141" y="3322954"/>
            <a:ext cx="1512664" cy="1107996"/>
          </a:xfrm>
          <a:prstGeom prst="rect">
            <a:avLst/>
          </a:prstGeom>
        </p:spPr>
        <p:txBody>
          <a:bodyPr wrap="square" lIns="0" tIns="0" rIns="0" bIns="0">
            <a:spAutoFit/>
          </a:bodyPr>
          <a:lstStyle/>
          <a:p>
            <a:pPr algn="ctr"/>
            <a:r>
              <a:rPr lang="en-IN" sz="1440" b="1" dirty="0">
                <a:latin typeface="Roboto" panose="02000000000000000000" pitchFamily="2" charset="0"/>
                <a:ea typeface="Roboto" panose="02000000000000000000" pitchFamily="2" charset="0"/>
              </a:rPr>
              <a:t>Key Conditions for delisting of Subsidiary through NCLT Scheme</a:t>
            </a:r>
          </a:p>
        </p:txBody>
      </p:sp>
      <p:grpSp>
        <p:nvGrpSpPr>
          <p:cNvPr id="163" name="Group 162">
            <a:extLst>
              <a:ext uri="{FF2B5EF4-FFF2-40B4-BE49-F238E27FC236}">
                <a16:creationId xmlns:a16="http://schemas.microsoft.com/office/drawing/2014/main" id="{E6BA805A-79CF-CA0F-C520-D158E2C7F580}"/>
              </a:ext>
            </a:extLst>
          </p:cNvPr>
          <p:cNvGrpSpPr/>
          <p:nvPr/>
        </p:nvGrpSpPr>
        <p:grpSpPr>
          <a:xfrm>
            <a:off x="728632" y="1145780"/>
            <a:ext cx="10967875" cy="5541103"/>
            <a:chOff x="1004083" y="884714"/>
            <a:chExt cx="10741610" cy="5720631"/>
          </a:xfrm>
        </p:grpSpPr>
        <p:grpSp>
          <p:nvGrpSpPr>
            <p:cNvPr id="164" name="Group 163">
              <a:extLst>
                <a:ext uri="{FF2B5EF4-FFF2-40B4-BE49-F238E27FC236}">
                  <a16:creationId xmlns:a16="http://schemas.microsoft.com/office/drawing/2014/main" id="{D6589DC6-EF11-4A4E-4526-A9EE995F83FA}"/>
                </a:ext>
              </a:extLst>
            </p:cNvPr>
            <p:cNvGrpSpPr/>
            <p:nvPr/>
          </p:nvGrpSpPr>
          <p:grpSpPr>
            <a:xfrm>
              <a:off x="1004083" y="4202018"/>
              <a:ext cx="3137652" cy="1340315"/>
              <a:chOff x="506187" y="5845367"/>
              <a:chExt cx="2744604" cy="1340315"/>
            </a:xfrm>
          </p:grpSpPr>
          <p:sp>
            <p:nvSpPr>
              <p:cNvPr id="184" name="TextBox 183">
                <a:extLst>
                  <a:ext uri="{FF2B5EF4-FFF2-40B4-BE49-F238E27FC236}">
                    <a16:creationId xmlns:a16="http://schemas.microsoft.com/office/drawing/2014/main" id="{99DFF00F-61CE-1E76-D3AA-A798CE31C4E6}"/>
                  </a:ext>
                </a:extLst>
              </p:cNvPr>
              <p:cNvSpPr txBox="1"/>
              <p:nvPr/>
            </p:nvSpPr>
            <p:spPr>
              <a:xfrm>
                <a:off x="506187" y="6137112"/>
                <a:ext cx="2226594" cy="1048570"/>
              </a:xfrm>
              <a:prstGeom prst="rect">
                <a:avLst/>
              </a:prstGeom>
              <a:noFill/>
            </p:spPr>
            <p:txBody>
              <a:bodyPr wrap="square" lIns="0" tIns="0" rIns="0" bIns="0" rtlCol="0" anchor="ctr">
                <a:spAutoFit/>
              </a:bodyPr>
              <a:lstStyle/>
              <a:p>
                <a:pPr marL="205740" indent="-205740" algn="just">
                  <a:buClr>
                    <a:srgbClr val="E31E24"/>
                  </a:buClr>
                  <a:buFont typeface="Wingdings" panose="05000000000000000000" pitchFamily="2" charset="2"/>
                  <a:buChar char="§"/>
                </a:pPr>
                <a:r>
                  <a:rPr lang="en-US" sz="1320" dirty="0">
                    <a:latin typeface="Roboto" panose="02000000000000000000" pitchFamily="2" charset="0"/>
                    <a:ea typeface="Roboto" panose="02000000000000000000" pitchFamily="2" charset="0"/>
                  </a:rPr>
                  <a:t>No further restructuring by the Listed Hold Co. for a period of 3 years from the date of NCLT order approving the Scheme</a:t>
                </a:r>
              </a:p>
              <a:p>
                <a:pPr marL="205740" indent="-205740" algn="just">
                  <a:buClr>
                    <a:srgbClr val="E31E24"/>
                  </a:buClr>
                  <a:buFont typeface="Wingdings" panose="05000000000000000000" pitchFamily="2" charset="2"/>
                  <a:buChar char="§"/>
                </a:pPr>
                <a:endParaRPr lang="en-US" sz="1320" dirty="0">
                  <a:latin typeface="Roboto" panose="02000000000000000000" pitchFamily="2" charset="0"/>
                  <a:ea typeface="Roboto" panose="02000000000000000000" pitchFamily="2" charset="0"/>
                </a:endParaRPr>
              </a:p>
            </p:txBody>
          </p:sp>
          <p:sp>
            <p:nvSpPr>
              <p:cNvPr id="185" name="TextBox 184">
                <a:extLst>
                  <a:ext uri="{FF2B5EF4-FFF2-40B4-BE49-F238E27FC236}">
                    <a16:creationId xmlns:a16="http://schemas.microsoft.com/office/drawing/2014/main" id="{343EA5BF-8E3B-A0D8-9785-3842DC4476AD}"/>
                  </a:ext>
                </a:extLst>
              </p:cNvPr>
              <p:cNvSpPr txBox="1"/>
              <p:nvPr/>
            </p:nvSpPr>
            <p:spPr>
              <a:xfrm>
                <a:off x="1290416" y="5845367"/>
                <a:ext cx="1960375" cy="209714"/>
              </a:xfrm>
              <a:prstGeom prst="rect">
                <a:avLst/>
              </a:prstGeom>
              <a:noFill/>
            </p:spPr>
            <p:txBody>
              <a:bodyPr wrap="square" lIns="0" tIns="0" rIns="0" bIns="0" rtlCol="0" anchor="ctr">
                <a:spAutoFit/>
              </a:bodyPr>
              <a:lstStyle/>
              <a:p>
                <a:r>
                  <a:rPr lang="en-US" sz="1320" b="1" i="1" dirty="0">
                    <a:solidFill>
                      <a:srgbClr val="E31E03"/>
                    </a:solidFill>
                    <a:latin typeface="Roboto" panose="02000000000000000000" pitchFamily="2" charset="0"/>
                    <a:ea typeface="Roboto" panose="02000000000000000000" pitchFamily="2" charset="0"/>
                  </a:rPr>
                  <a:t>Further Restructuring</a:t>
                </a:r>
              </a:p>
            </p:txBody>
          </p:sp>
        </p:grpSp>
        <p:grpSp>
          <p:nvGrpSpPr>
            <p:cNvPr id="165" name="Group 164">
              <a:extLst>
                <a:ext uri="{FF2B5EF4-FFF2-40B4-BE49-F238E27FC236}">
                  <a16:creationId xmlns:a16="http://schemas.microsoft.com/office/drawing/2014/main" id="{B3A90897-E803-E795-EF9C-94199556C2F4}"/>
                </a:ext>
              </a:extLst>
            </p:cNvPr>
            <p:cNvGrpSpPr/>
            <p:nvPr/>
          </p:nvGrpSpPr>
          <p:grpSpPr>
            <a:xfrm>
              <a:off x="1103661" y="884714"/>
              <a:ext cx="3250185" cy="1174146"/>
              <a:chOff x="593292" y="770032"/>
              <a:chExt cx="2843040" cy="1174146"/>
            </a:xfrm>
          </p:grpSpPr>
          <p:sp>
            <p:nvSpPr>
              <p:cNvPr id="182" name="TextBox 181">
                <a:extLst>
                  <a:ext uri="{FF2B5EF4-FFF2-40B4-BE49-F238E27FC236}">
                    <a16:creationId xmlns:a16="http://schemas.microsoft.com/office/drawing/2014/main" id="{245D8CE3-EB8E-5D18-582F-DBEC65229D1A}"/>
                  </a:ext>
                </a:extLst>
              </p:cNvPr>
              <p:cNvSpPr txBox="1"/>
              <p:nvPr/>
            </p:nvSpPr>
            <p:spPr>
              <a:xfrm>
                <a:off x="593292" y="1105322"/>
                <a:ext cx="2796026" cy="838856"/>
              </a:xfrm>
              <a:prstGeom prst="rect">
                <a:avLst/>
              </a:prstGeom>
              <a:noFill/>
            </p:spPr>
            <p:txBody>
              <a:bodyPr wrap="square" lIns="0" tIns="0" rIns="0" bIns="0" rtlCol="0" anchor="ctr">
                <a:spAutoFit/>
              </a:bodyPr>
              <a:lstStyle/>
              <a:p>
                <a:pPr marL="205740" indent="-205740" algn="just">
                  <a:buClr>
                    <a:srgbClr val="C00000"/>
                  </a:buClr>
                  <a:buFont typeface="Wingdings" panose="05000000000000000000" pitchFamily="2" charset="2"/>
                  <a:buChar char="§"/>
                </a:pPr>
                <a:r>
                  <a:rPr lang="en-US" sz="1320" b="1" dirty="0">
                    <a:latin typeface="Roboto" panose="02000000000000000000" pitchFamily="2" charset="0"/>
                    <a:ea typeface="Roboto" panose="02000000000000000000" pitchFamily="2" charset="0"/>
                  </a:rPr>
                  <a:t>Hold Co </a:t>
                </a:r>
                <a:r>
                  <a:rPr lang="en-US" sz="1320" dirty="0">
                    <a:latin typeface="Roboto" panose="02000000000000000000" pitchFamily="2" charset="0"/>
                    <a:ea typeface="Roboto" panose="02000000000000000000" pitchFamily="2" charset="0"/>
                  </a:rPr>
                  <a:t>– Votes cast in favor by Public SH are more than votes casts against it</a:t>
                </a:r>
              </a:p>
              <a:p>
                <a:pPr marL="205740" indent="-205740" algn="just">
                  <a:buClr>
                    <a:srgbClr val="C00000"/>
                  </a:buClr>
                  <a:buFont typeface="Wingdings" panose="05000000000000000000" pitchFamily="2" charset="2"/>
                  <a:buChar char="§"/>
                </a:pPr>
                <a:r>
                  <a:rPr lang="en-US" sz="1320" b="1" dirty="0">
                    <a:latin typeface="Roboto" panose="02000000000000000000" pitchFamily="2" charset="0"/>
                    <a:ea typeface="Roboto" panose="02000000000000000000" pitchFamily="2" charset="0"/>
                  </a:rPr>
                  <a:t>Sub Co</a:t>
                </a:r>
                <a:r>
                  <a:rPr lang="en-US" sz="1320" dirty="0">
                    <a:latin typeface="Roboto" panose="02000000000000000000" pitchFamily="2" charset="0"/>
                    <a:ea typeface="Roboto" panose="02000000000000000000" pitchFamily="2" charset="0"/>
                  </a:rPr>
                  <a:t> – Votes cast in favor by Public SH are twice the votes cast against it </a:t>
                </a:r>
              </a:p>
            </p:txBody>
          </p:sp>
          <p:sp>
            <p:nvSpPr>
              <p:cNvPr id="183" name="TextBox 182">
                <a:extLst>
                  <a:ext uri="{FF2B5EF4-FFF2-40B4-BE49-F238E27FC236}">
                    <a16:creationId xmlns:a16="http://schemas.microsoft.com/office/drawing/2014/main" id="{F2699F39-CE76-AD0E-9DF6-CADAF380E907}"/>
                  </a:ext>
                </a:extLst>
              </p:cNvPr>
              <p:cNvSpPr txBox="1"/>
              <p:nvPr/>
            </p:nvSpPr>
            <p:spPr>
              <a:xfrm>
                <a:off x="1475957" y="770032"/>
                <a:ext cx="1960375" cy="209714"/>
              </a:xfrm>
              <a:prstGeom prst="rect">
                <a:avLst/>
              </a:prstGeom>
              <a:noFill/>
            </p:spPr>
            <p:txBody>
              <a:bodyPr wrap="square" lIns="0" tIns="0" rIns="0" bIns="0" rtlCol="0" anchor="ctr">
                <a:spAutoFit/>
              </a:bodyPr>
              <a:lstStyle/>
              <a:p>
                <a:pPr algn="r"/>
                <a:r>
                  <a:rPr lang="en-US" sz="1320" b="1" dirty="0">
                    <a:solidFill>
                      <a:srgbClr val="E31E03"/>
                    </a:solidFill>
                    <a:latin typeface="Roboto" panose="02000000000000000000" pitchFamily="2" charset="0"/>
                    <a:ea typeface="Roboto" panose="02000000000000000000" pitchFamily="2" charset="0"/>
                  </a:rPr>
                  <a:t>Approval by Shareholders</a:t>
                </a:r>
              </a:p>
            </p:txBody>
          </p:sp>
        </p:grpSp>
        <p:sp>
          <p:nvSpPr>
            <p:cNvPr id="181" name="TextBox 180">
              <a:extLst>
                <a:ext uri="{FF2B5EF4-FFF2-40B4-BE49-F238E27FC236}">
                  <a16:creationId xmlns:a16="http://schemas.microsoft.com/office/drawing/2014/main" id="{5530DCC1-7170-6533-CF15-416718ACCD6B}"/>
                </a:ext>
              </a:extLst>
            </p:cNvPr>
            <p:cNvSpPr txBox="1"/>
            <p:nvPr/>
          </p:nvSpPr>
          <p:spPr>
            <a:xfrm>
              <a:off x="8651494" y="2466051"/>
              <a:ext cx="2241117" cy="209714"/>
            </a:xfrm>
            <a:prstGeom prst="rect">
              <a:avLst/>
            </a:prstGeom>
            <a:noFill/>
          </p:spPr>
          <p:txBody>
            <a:bodyPr wrap="square" lIns="0" tIns="0" rIns="0" bIns="0" rtlCol="0" anchor="ctr">
              <a:spAutoFit/>
            </a:bodyPr>
            <a:lstStyle/>
            <a:p>
              <a:r>
                <a:rPr lang="en-US" sz="1320" b="1" i="1" dirty="0">
                  <a:solidFill>
                    <a:srgbClr val="E31E03"/>
                  </a:solidFill>
                  <a:latin typeface="Roboto" panose="02000000000000000000" pitchFamily="2" charset="0"/>
                  <a:ea typeface="Roboto" panose="02000000000000000000" pitchFamily="2" charset="0"/>
                </a:rPr>
                <a:t>Minimum time of Listing</a:t>
              </a:r>
            </a:p>
          </p:txBody>
        </p:sp>
        <p:sp>
          <p:nvSpPr>
            <p:cNvPr id="167" name="TextBox 166">
              <a:extLst>
                <a:ext uri="{FF2B5EF4-FFF2-40B4-BE49-F238E27FC236}">
                  <a16:creationId xmlns:a16="http://schemas.microsoft.com/office/drawing/2014/main" id="{124E4103-84B0-9816-7F8E-07B3BBB178D5}"/>
                </a:ext>
              </a:extLst>
            </p:cNvPr>
            <p:cNvSpPr txBox="1"/>
            <p:nvPr/>
          </p:nvSpPr>
          <p:spPr>
            <a:xfrm>
              <a:off x="8772255" y="4231920"/>
              <a:ext cx="2973438" cy="209714"/>
            </a:xfrm>
            <a:prstGeom prst="rect">
              <a:avLst/>
            </a:prstGeom>
            <a:noFill/>
          </p:spPr>
          <p:txBody>
            <a:bodyPr wrap="square" lIns="0" tIns="0" rIns="0" bIns="0" rtlCol="0" anchor="ctr">
              <a:spAutoFit/>
            </a:bodyPr>
            <a:lstStyle/>
            <a:p>
              <a:r>
                <a:rPr lang="en-US" sz="1320" b="1" i="1" dirty="0">
                  <a:solidFill>
                    <a:srgbClr val="898989"/>
                  </a:solidFill>
                  <a:latin typeface="Roboto" panose="02000000000000000000" pitchFamily="2" charset="0"/>
                  <a:ea typeface="Roboto" panose="02000000000000000000" pitchFamily="2" charset="0"/>
                </a:rPr>
                <a:t>Holding-Subsidiary relationship</a:t>
              </a:r>
            </a:p>
          </p:txBody>
        </p:sp>
        <p:grpSp>
          <p:nvGrpSpPr>
            <p:cNvPr id="168" name="Group 167">
              <a:extLst>
                <a:ext uri="{FF2B5EF4-FFF2-40B4-BE49-F238E27FC236}">
                  <a16:creationId xmlns:a16="http://schemas.microsoft.com/office/drawing/2014/main" id="{A00E9297-50AE-684E-978C-AAE80221D653}"/>
                </a:ext>
              </a:extLst>
            </p:cNvPr>
            <p:cNvGrpSpPr/>
            <p:nvPr/>
          </p:nvGrpSpPr>
          <p:grpSpPr>
            <a:xfrm>
              <a:off x="1628837" y="5893984"/>
              <a:ext cx="3042947" cy="711361"/>
              <a:chOff x="47147" y="4452226"/>
              <a:chExt cx="2661761" cy="711361"/>
            </a:xfrm>
          </p:grpSpPr>
          <p:sp>
            <p:nvSpPr>
              <p:cNvPr id="178" name="TextBox 177">
                <a:extLst>
                  <a:ext uri="{FF2B5EF4-FFF2-40B4-BE49-F238E27FC236}">
                    <a16:creationId xmlns:a16="http://schemas.microsoft.com/office/drawing/2014/main" id="{857B4A50-FD6C-265E-FD47-04CBCE2F366F}"/>
                  </a:ext>
                </a:extLst>
              </p:cNvPr>
              <p:cNvSpPr txBox="1"/>
              <p:nvPr/>
            </p:nvSpPr>
            <p:spPr>
              <a:xfrm>
                <a:off x="47147" y="4744159"/>
                <a:ext cx="2661761" cy="419428"/>
              </a:xfrm>
              <a:prstGeom prst="rect">
                <a:avLst/>
              </a:prstGeom>
              <a:noFill/>
            </p:spPr>
            <p:txBody>
              <a:bodyPr wrap="square" lIns="0" tIns="0" rIns="0" bIns="0" rtlCol="0" anchor="ctr">
                <a:spAutoFit/>
              </a:bodyPr>
              <a:lstStyle/>
              <a:p>
                <a:pPr marL="205740" indent="-205740" algn="just">
                  <a:buClr>
                    <a:srgbClr val="898989"/>
                  </a:buClr>
                  <a:buFont typeface="Wingdings" panose="05000000000000000000" pitchFamily="2" charset="2"/>
                  <a:buChar char="§"/>
                </a:pPr>
                <a:r>
                  <a:rPr lang="en-US" sz="1320" dirty="0">
                    <a:latin typeface="Roboto" panose="02000000000000000000" pitchFamily="2" charset="0"/>
                    <a:ea typeface="Roboto" panose="02000000000000000000" pitchFamily="2" charset="0"/>
                  </a:rPr>
                  <a:t>Shall not be less than 60 days volume weighted avg price</a:t>
                </a:r>
                <a:endParaRPr lang="en-US" sz="1320" i="1" dirty="0">
                  <a:solidFill>
                    <a:srgbClr val="FF0000"/>
                  </a:solidFill>
                  <a:latin typeface="Roboto" panose="02000000000000000000" pitchFamily="2" charset="0"/>
                  <a:ea typeface="Roboto" panose="02000000000000000000" pitchFamily="2" charset="0"/>
                </a:endParaRPr>
              </a:p>
            </p:txBody>
          </p:sp>
          <p:sp>
            <p:nvSpPr>
              <p:cNvPr id="179" name="TextBox 178">
                <a:extLst>
                  <a:ext uri="{FF2B5EF4-FFF2-40B4-BE49-F238E27FC236}">
                    <a16:creationId xmlns:a16="http://schemas.microsoft.com/office/drawing/2014/main" id="{CEC8B567-50C0-710A-C673-AE31A0E6376E}"/>
                  </a:ext>
                </a:extLst>
              </p:cNvPr>
              <p:cNvSpPr txBox="1"/>
              <p:nvPr/>
            </p:nvSpPr>
            <p:spPr>
              <a:xfrm>
                <a:off x="430242" y="4452226"/>
                <a:ext cx="2244332" cy="209714"/>
              </a:xfrm>
              <a:prstGeom prst="rect">
                <a:avLst/>
              </a:prstGeom>
              <a:noFill/>
            </p:spPr>
            <p:txBody>
              <a:bodyPr wrap="square" lIns="0" tIns="0" rIns="0" bIns="0" rtlCol="0" anchor="ctr">
                <a:spAutoFit/>
              </a:bodyPr>
              <a:lstStyle/>
              <a:p>
                <a:pPr algn="r"/>
                <a:r>
                  <a:rPr lang="en-US" sz="1320" b="1" dirty="0">
                    <a:solidFill>
                      <a:srgbClr val="898989"/>
                    </a:solidFill>
                    <a:latin typeface="Roboto" panose="02000000000000000000" pitchFamily="2" charset="0"/>
                    <a:ea typeface="Roboto" panose="02000000000000000000" pitchFamily="2" charset="0"/>
                  </a:rPr>
                  <a:t>Valuation of Sub Co.</a:t>
                </a:r>
              </a:p>
            </p:txBody>
          </p:sp>
        </p:grpSp>
        <p:grpSp>
          <p:nvGrpSpPr>
            <p:cNvPr id="169" name="Group 168">
              <a:extLst>
                <a:ext uri="{FF2B5EF4-FFF2-40B4-BE49-F238E27FC236}">
                  <a16:creationId xmlns:a16="http://schemas.microsoft.com/office/drawing/2014/main" id="{A5D868D9-1634-42E9-F3D9-FC85FF151A11}"/>
                </a:ext>
              </a:extLst>
            </p:cNvPr>
            <p:cNvGrpSpPr/>
            <p:nvPr/>
          </p:nvGrpSpPr>
          <p:grpSpPr>
            <a:xfrm>
              <a:off x="7380674" y="5856272"/>
              <a:ext cx="3524505" cy="738690"/>
              <a:chOff x="622133" y="4414514"/>
              <a:chExt cx="3082996" cy="738690"/>
            </a:xfrm>
          </p:grpSpPr>
          <p:sp>
            <p:nvSpPr>
              <p:cNvPr id="176" name="TextBox 175">
                <a:extLst>
                  <a:ext uri="{FF2B5EF4-FFF2-40B4-BE49-F238E27FC236}">
                    <a16:creationId xmlns:a16="http://schemas.microsoft.com/office/drawing/2014/main" id="{D6F059F7-4B93-8A2D-93EF-4AC66CB0270C}"/>
                  </a:ext>
                </a:extLst>
              </p:cNvPr>
              <p:cNvSpPr txBox="1"/>
              <p:nvPr/>
            </p:nvSpPr>
            <p:spPr>
              <a:xfrm>
                <a:off x="633127" y="4733777"/>
                <a:ext cx="3072002" cy="419427"/>
              </a:xfrm>
              <a:prstGeom prst="rect">
                <a:avLst/>
              </a:prstGeom>
              <a:noFill/>
            </p:spPr>
            <p:txBody>
              <a:bodyPr wrap="square" lIns="0" tIns="0" rIns="0" bIns="0" rtlCol="0" anchor="ctr">
                <a:spAutoFit/>
              </a:bodyPr>
              <a:lstStyle/>
              <a:p>
                <a:pPr marL="274320" indent="-274320">
                  <a:buClr>
                    <a:srgbClr val="E31E24"/>
                  </a:buClr>
                  <a:buFont typeface="Wingdings" panose="05000000000000000000" pitchFamily="2" charset="2"/>
                  <a:buChar char="§"/>
                </a:pPr>
                <a:r>
                  <a:rPr lang="en-US" sz="1320" dirty="0">
                    <a:latin typeface="Roboto" panose="02000000000000000000" pitchFamily="2" charset="0"/>
                    <a:ea typeface="Roboto" panose="02000000000000000000" pitchFamily="2" charset="0"/>
                  </a:rPr>
                  <a:t>No Adverse orders passed by SEBI against both cos. in the past 3 years</a:t>
                </a:r>
              </a:p>
            </p:txBody>
          </p:sp>
          <p:sp>
            <p:nvSpPr>
              <p:cNvPr id="177" name="TextBox 176">
                <a:extLst>
                  <a:ext uri="{FF2B5EF4-FFF2-40B4-BE49-F238E27FC236}">
                    <a16:creationId xmlns:a16="http://schemas.microsoft.com/office/drawing/2014/main" id="{61CEBCFE-4B1D-74D1-4BC4-DE5CD7D8C2E2}"/>
                  </a:ext>
                </a:extLst>
              </p:cNvPr>
              <p:cNvSpPr txBox="1"/>
              <p:nvPr/>
            </p:nvSpPr>
            <p:spPr>
              <a:xfrm>
                <a:off x="622133" y="4414514"/>
                <a:ext cx="1960375" cy="209714"/>
              </a:xfrm>
              <a:prstGeom prst="rect">
                <a:avLst/>
              </a:prstGeom>
              <a:noFill/>
            </p:spPr>
            <p:txBody>
              <a:bodyPr wrap="square" lIns="0" tIns="0" rIns="0" bIns="0" rtlCol="0" anchor="ctr">
                <a:spAutoFit/>
              </a:bodyPr>
              <a:lstStyle/>
              <a:p>
                <a:r>
                  <a:rPr lang="en-US" sz="1320" b="1" i="1" dirty="0">
                    <a:solidFill>
                      <a:srgbClr val="E31E03"/>
                    </a:solidFill>
                    <a:latin typeface="Roboto" panose="02000000000000000000" pitchFamily="2" charset="0"/>
                    <a:ea typeface="Roboto" panose="02000000000000000000" pitchFamily="2" charset="0"/>
                  </a:rPr>
                  <a:t>Adverse Orders</a:t>
                </a:r>
              </a:p>
            </p:txBody>
          </p:sp>
        </p:grpSp>
        <p:grpSp>
          <p:nvGrpSpPr>
            <p:cNvPr id="170" name="Group 169">
              <a:extLst>
                <a:ext uri="{FF2B5EF4-FFF2-40B4-BE49-F238E27FC236}">
                  <a16:creationId xmlns:a16="http://schemas.microsoft.com/office/drawing/2014/main" id="{BE8111C9-FC94-25FC-5FD4-CFCE98FF8BCD}"/>
                </a:ext>
              </a:extLst>
            </p:cNvPr>
            <p:cNvGrpSpPr/>
            <p:nvPr/>
          </p:nvGrpSpPr>
          <p:grpSpPr>
            <a:xfrm>
              <a:off x="1110615" y="2466050"/>
              <a:ext cx="2397387" cy="1151606"/>
              <a:chOff x="-406159" y="5401514"/>
              <a:chExt cx="2097069" cy="1151606"/>
            </a:xfrm>
          </p:grpSpPr>
          <p:sp>
            <p:nvSpPr>
              <p:cNvPr id="174" name="TextBox 173">
                <a:extLst>
                  <a:ext uri="{FF2B5EF4-FFF2-40B4-BE49-F238E27FC236}">
                    <a16:creationId xmlns:a16="http://schemas.microsoft.com/office/drawing/2014/main" id="{0A8F961C-1B62-BE07-C41D-C9AA823AFF3F}"/>
                  </a:ext>
                </a:extLst>
              </p:cNvPr>
              <p:cNvSpPr txBox="1"/>
              <p:nvPr/>
            </p:nvSpPr>
            <p:spPr>
              <a:xfrm>
                <a:off x="-406159" y="5714264"/>
                <a:ext cx="2097069" cy="838856"/>
              </a:xfrm>
              <a:prstGeom prst="rect">
                <a:avLst/>
              </a:prstGeom>
              <a:noFill/>
            </p:spPr>
            <p:txBody>
              <a:bodyPr wrap="square" lIns="0" tIns="0" rIns="0" bIns="0" rtlCol="0" anchor="ctr">
                <a:spAutoFit/>
              </a:bodyPr>
              <a:lstStyle/>
              <a:p>
                <a:pPr marL="205740" indent="-205740" algn="just">
                  <a:buClr>
                    <a:srgbClr val="898989"/>
                  </a:buClr>
                  <a:buFont typeface="Wingdings" panose="05000000000000000000" pitchFamily="2" charset="2"/>
                  <a:buChar char="§"/>
                </a:pPr>
                <a:r>
                  <a:rPr lang="en-US" sz="1320" dirty="0">
                    <a:latin typeface="Roboto" panose="02000000000000000000" pitchFamily="2" charset="0"/>
                    <a:ea typeface="Roboto" panose="02000000000000000000" pitchFamily="2" charset="0"/>
                  </a:rPr>
                  <a:t>No relisting of Sub Co. for a period of 3 years from the date of NCLT order approving the Scheme</a:t>
                </a:r>
              </a:p>
            </p:txBody>
          </p:sp>
          <p:sp>
            <p:nvSpPr>
              <p:cNvPr id="175" name="TextBox 174">
                <a:extLst>
                  <a:ext uri="{FF2B5EF4-FFF2-40B4-BE49-F238E27FC236}">
                    <a16:creationId xmlns:a16="http://schemas.microsoft.com/office/drawing/2014/main" id="{6797FEDA-3B5E-3930-92C5-214B1496EC0A}"/>
                  </a:ext>
                </a:extLst>
              </p:cNvPr>
              <p:cNvSpPr txBox="1"/>
              <p:nvPr/>
            </p:nvSpPr>
            <p:spPr>
              <a:xfrm>
                <a:off x="-344485" y="5401514"/>
                <a:ext cx="1960374" cy="209714"/>
              </a:xfrm>
              <a:prstGeom prst="rect">
                <a:avLst/>
              </a:prstGeom>
              <a:noFill/>
            </p:spPr>
            <p:txBody>
              <a:bodyPr wrap="square" lIns="0" tIns="0" rIns="0" bIns="0" rtlCol="0" anchor="ctr">
                <a:spAutoFit/>
              </a:bodyPr>
              <a:lstStyle/>
              <a:p>
                <a:pPr algn="r"/>
                <a:r>
                  <a:rPr lang="en-US" sz="1320" b="1" dirty="0">
                    <a:solidFill>
                      <a:srgbClr val="898989"/>
                    </a:solidFill>
                    <a:latin typeface="Roboto" panose="02000000000000000000" pitchFamily="2" charset="0"/>
                    <a:ea typeface="Roboto" panose="02000000000000000000" pitchFamily="2" charset="0"/>
                  </a:rPr>
                  <a:t>Relisting of Sub Co.</a:t>
                </a:r>
              </a:p>
            </p:txBody>
          </p:sp>
        </p:grpSp>
        <p:grpSp>
          <p:nvGrpSpPr>
            <p:cNvPr id="171" name="Group 170">
              <a:extLst>
                <a:ext uri="{FF2B5EF4-FFF2-40B4-BE49-F238E27FC236}">
                  <a16:creationId xmlns:a16="http://schemas.microsoft.com/office/drawing/2014/main" id="{8B9B5A6F-50D6-B90A-D5B4-45E1EBE2E669}"/>
                </a:ext>
              </a:extLst>
            </p:cNvPr>
            <p:cNvGrpSpPr/>
            <p:nvPr/>
          </p:nvGrpSpPr>
          <p:grpSpPr>
            <a:xfrm>
              <a:off x="7380676" y="1181342"/>
              <a:ext cx="3660515" cy="838855"/>
              <a:chOff x="622134" y="4116806"/>
              <a:chExt cx="3201969" cy="838855"/>
            </a:xfrm>
          </p:grpSpPr>
          <p:sp>
            <p:nvSpPr>
              <p:cNvPr id="172" name="TextBox 171">
                <a:extLst>
                  <a:ext uri="{FF2B5EF4-FFF2-40B4-BE49-F238E27FC236}">
                    <a16:creationId xmlns:a16="http://schemas.microsoft.com/office/drawing/2014/main" id="{84AAD080-4B7B-9FFF-26E1-57E3A1AE2F1B}"/>
                  </a:ext>
                </a:extLst>
              </p:cNvPr>
              <p:cNvSpPr txBox="1"/>
              <p:nvPr/>
            </p:nvSpPr>
            <p:spPr>
              <a:xfrm>
                <a:off x="668605" y="4116806"/>
                <a:ext cx="3155498" cy="838855"/>
              </a:xfrm>
              <a:prstGeom prst="rect">
                <a:avLst/>
              </a:prstGeom>
              <a:noFill/>
            </p:spPr>
            <p:txBody>
              <a:bodyPr wrap="square" lIns="0" tIns="0" rIns="0" bIns="0" rtlCol="0" anchor="ctr">
                <a:spAutoFit/>
              </a:bodyPr>
              <a:lstStyle/>
              <a:p>
                <a:pPr marL="205740" indent="-205740" algn="just">
                  <a:buClr>
                    <a:srgbClr val="898989"/>
                  </a:buClr>
                  <a:buFont typeface="Wingdings" panose="05000000000000000000" pitchFamily="2" charset="2"/>
                  <a:buChar char="§"/>
                </a:pPr>
                <a:r>
                  <a:rPr lang="en-US" sz="1320" dirty="0">
                    <a:latin typeface="Roboto" panose="02000000000000000000" pitchFamily="2" charset="0"/>
                    <a:ea typeface="Roboto" panose="02000000000000000000" pitchFamily="2" charset="0"/>
                  </a:rPr>
                  <a:t>The Listed Hold Co. shall issue its own equity shares in lieu of equity shares in the subsidiary company such that Listed Sub Co. shall become a </a:t>
                </a:r>
                <a:r>
                  <a:rPr lang="en-US" sz="1320" dirty="0" err="1">
                    <a:latin typeface="Roboto" panose="02000000000000000000" pitchFamily="2" charset="0"/>
                    <a:ea typeface="Roboto" panose="02000000000000000000" pitchFamily="2" charset="0"/>
                  </a:rPr>
                  <a:t>WoS</a:t>
                </a:r>
                <a:r>
                  <a:rPr lang="en-US" sz="1320" dirty="0">
                    <a:latin typeface="Roboto" panose="02000000000000000000" pitchFamily="2" charset="0"/>
                    <a:ea typeface="Roboto" panose="02000000000000000000" pitchFamily="2" charset="0"/>
                  </a:rPr>
                  <a:t> of Listed Hold Co. on delisting</a:t>
                </a:r>
              </a:p>
            </p:txBody>
          </p:sp>
          <p:sp>
            <p:nvSpPr>
              <p:cNvPr id="173" name="TextBox 172">
                <a:extLst>
                  <a:ext uri="{FF2B5EF4-FFF2-40B4-BE49-F238E27FC236}">
                    <a16:creationId xmlns:a16="http://schemas.microsoft.com/office/drawing/2014/main" id="{6920F0A0-23C9-1315-94E2-CBC578DBB0FB}"/>
                  </a:ext>
                </a:extLst>
              </p:cNvPr>
              <p:cNvSpPr txBox="1"/>
              <p:nvPr/>
            </p:nvSpPr>
            <p:spPr>
              <a:xfrm>
                <a:off x="622134" y="4201600"/>
                <a:ext cx="1960375" cy="188730"/>
              </a:xfrm>
              <a:prstGeom prst="rect">
                <a:avLst/>
              </a:prstGeom>
              <a:noFill/>
            </p:spPr>
            <p:txBody>
              <a:bodyPr wrap="square" lIns="0" tIns="0" rIns="0" bIns="0" rtlCol="0" anchor="ctr">
                <a:spAutoFit/>
              </a:bodyPr>
              <a:lstStyle/>
              <a:p>
                <a:endParaRPr lang="en-US" sz="1188" b="1">
                  <a:solidFill>
                    <a:srgbClr val="898989"/>
                  </a:solidFill>
                  <a:latin typeface="Roboto" panose="02000000000000000000" pitchFamily="2" charset="0"/>
                  <a:ea typeface="Roboto" panose="02000000000000000000" pitchFamily="2" charset="0"/>
                </a:endParaRPr>
              </a:p>
            </p:txBody>
          </p:sp>
        </p:grpSp>
      </p:grpSp>
      <p:sp>
        <p:nvSpPr>
          <p:cNvPr id="187" name="TextBox 186">
            <a:extLst>
              <a:ext uri="{FF2B5EF4-FFF2-40B4-BE49-F238E27FC236}">
                <a16:creationId xmlns:a16="http://schemas.microsoft.com/office/drawing/2014/main" id="{6A7901CA-E1BC-4049-C1B8-1BEA6B388452}"/>
              </a:ext>
            </a:extLst>
          </p:cNvPr>
          <p:cNvSpPr txBox="1"/>
          <p:nvPr/>
        </p:nvSpPr>
        <p:spPr>
          <a:xfrm>
            <a:off x="8579068" y="2925822"/>
            <a:ext cx="2746703" cy="812530"/>
          </a:xfrm>
          <a:prstGeom prst="rect">
            <a:avLst/>
          </a:prstGeom>
          <a:noFill/>
        </p:spPr>
        <p:txBody>
          <a:bodyPr wrap="square" lIns="0" tIns="0" rIns="0" bIns="0" rtlCol="0">
            <a:spAutoFit/>
          </a:bodyPr>
          <a:lstStyle/>
          <a:p>
            <a:pPr marL="205740" indent="-205740" algn="just">
              <a:buClr>
                <a:srgbClr val="E31E24"/>
              </a:buClr>
              <a:buFont typeface="Wingdings" panose="05000000000000000000" pitchFamily="2" charset="2"/>
              <a:buChar char="§"/>
            </a:pPr>
            <a:r>
              <a:rPr lang="en-US" sz="1320" dirty="0">
                <a:latin typeface="Roboto" panose="02000000000000000000" pitchFamily="2" charset="0"/>
                <a:ea typeface="Roboto" panose="02000000000000000000" pitchFamily="2" charset="0"/>
                <a:cs typeface="Roboto" panose="02000000000000000000" pitchFamily="2" charset="0"/>
              </a:rPr>
              <a:t>Shares of Listed Hold Co. and Sub Co. are listed for at least 3 years and shall not be suspended while taking this route</a:t>
            </a:r>
          </a:p>
        </p:txBody>
      </p:sp>
      <p:sp>
        <p:nvSpPr>
          <p:cNvPr id="188" name="TextBox 187">
            <a:extLst>
              <a:ext uri="{FF2B5EF4-FFF2-40B4-BE49-F238E27FC236}">
                <a16:creationId xmlns:a16="http://schemas.microsoft.com/office/drawing/2014/main" id="{8E247123-814E-9C2C-B7CD-376A360FE710}"/>
              </a:ext>
            </a:extLst>
          </p:cNvPr>
          <p:cNvSpPr txBox="1"/>
          <p:nvPr/>
        </p:nvSpPr>
        <p:spPr>
          <a:xfrm>
            <a:off x="8787874" y="4643147"/>
            <a:ext cx="2554333" cy="609398"/>
          </a:xfrm>
          <a:prstGeom prst="rect">
            <a:avLst/>
          </a:prstGeom>
          <a:noFill/>
        </p:spPr>
        <p:txBody>
          <a:bodyPr wrap="square" lIns="0" tIns="0" rIns="0" bIns="0" rtlCol="0">
            <a:spAutoFit/>
          </a:bodyPr>
          <a:lstStyle/>
          <a:p>
            <a:pPr marL="205740" indent="-205740" algn="just">
              <a:buClr>
                <a:srgbClr val="898989"/>
              </a:buClr>
              <a:buFont typeface="Wingdings" panose="05000000000000000000" pitchFamily="2" charset="2"/>
              <a:buChar char="§"/>
            </a:pPr>
            <a:r>
              <a:rPr lang="en-US" sz="1320" dirty="0">
                <a:latin typeface="Roboto" panose="02000000000000000000" pitchFamily="2" charset="0"/>
                <a:ea typeface="Roboto" panose="02000000000000000000" pitchFamily="2" charset="0"/>
                <a:cs typeface="Roboto" panose="02000000000000000000" pitchFamily="2" charset="0"/>
              </a:rPr>
              <a:t>List Sub Co. should have been a subsidiary of Listed Hold Co. for the past 3 years</a:t>
            </a:r>
          </a:p>
        </p:txBody>
      </p:sp>
      <p:sp>
        <p:nvSpPr>
          <p:cNvPr id="189" name="TextBox 188">
            <a:extLst>
              <a:ext uri="{FF2B5EF4-FFF2-40B4-BE49-F238E27FC236}">
                <a16:creationId xmlns:a16="http://schemas.microsoft.com/office/drawing/2014/main" id="{330B02D9-7607-1E77-144D-E06C8427C0DD}"/>
              </a:ext>
            </a:extLst>
          </p:cNvPr>
          <p:cNvSpPr txBox="1"/>
          <p:nvPr/>
        </p:nvSpPr>
        <p:spPr>
          <a:xfrm>
            <a:off x="7278320" y="1095941"/>
            <a:ext cx="3246419" cy="203133"/>
          </a:xfrm>
          <a:prstGeom prst="rect">
            <a:avLst/>
          </a:prstGeom>
          <a:noFill/>
        </p:spPr>
        <p:txBody>
          <a:bodyPr wrap="square" lIns="0" tIns="0" rIns="0" bIns="0" rtlCol="0" anchor="ctr">
            <a:spAutoFit/>
          </a:bodyPr>
          <a:lstStyle/>
          <a:p>
            <a:r>
              <a:rPr lang="en-US" sz="1320" b="1" i="1" dirty="0">
                <a:solidFill>
                  <a:srgbClr val="898989"/>
                </a:solidFill>
                <a:latin typeface="Roboto" panose="02000000000000000000" pitchFamily="2" charset="0"/>
                <a:ea typeface="Roboto" panose="02000000000000000000" pitchFamily="2" charset="0"/>
              </a:rPr>
              <a:t>Issue of equity shares by Listed Hold Co</a:t>
            </a:r>
          </a:p>
        </p:txBody>
      </p:sp>
      <p:sp>
        <p:nvSpPr>
          <p:cNvPr id="3" name="Slide Number Placeholder 4">
            <a:extLst>
              <a:ext uri="{FF2B5EF4-FFF2-40B4-BE49-F238E27FC236}">
                <a16:creationId xmlns:a16="http://schemas.microsoft.com/office/drawing/2014/main" id="{C35AE439-A927-5E26-36C0-CA7D4F0EFE24}"/>
              </a:ext>
            </a:extLst>
          </p:cNvPr>
          <p:cNvSpPr>
            <a:spLocks noGrp="1"/>
          </p:cNvSpPr>
          <p:nvPr>
            <p:ph type="sldNum" sz="quarter" idx="12"/>
          </p:nvPr>
        </p:nvSpPr>
        <p:spPr>
          <a:xfrm>
            <a:off x="9245290" y="6483751"/>
            <a:ext cx="2304288" cy="314124"/>
          </a:xfrm>
        </p:spPr>
        <p:txBody>
          <a:bodyPr/>
          <a:lstStyle/>
          <a:p>
            <a:fld id="{F60EAE03-AA2C-4BC0-A2CA-F931B03503F8}" type="slidenum">
              <a:rPr lang="en-GB" smtClean="0"/>
              <a:t>13</a:t>
            </a:fld>
            <a:endParaRPr lang="en-GB"/>
          </a:p>
        </p:txBody>
      </p:sp>
      <p:cxnSp>
        <p:nvCxnSpPr>
          <p:cNvPr id="6" name="Straight Connector 5">
            <a:extLst>
              <a:ext uri="{FF2B5EF4-FFF2-40B4-BE49-F238E27FC236}">
                <a16:creationId xmlns:a16="http://schemas.microsoft.com/office/drawing/2014/main" id="{1672FFBD-B5A3-2B11-4923-F6AD5D40E527}"/>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7" name="Title 6">
            <a:extLst>
              <a:ext uri="{FF2B5EF4-FFF2-40B4-BE49-F238E27FC236}">
                <a16:creationId xmlns:a16="http://schemas.microsoft.com/office/drawing/2014/main" id="{02BC873E-F51F-9ED0-ECAA-DBA75235A00E}"/>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a:r>
              <a:rPr lang="en-GB" sz="2400" b="1" dirty="0">
                <a:latin typeface="Roboto" pitchFamily="2" charset="0"/>
                <a:ea typeface="Roboto" pitchFamily="2" charset="0"/>
              </a:rPr>
              <a:t>Delisting |</a:t>
            </a:r>
            <a:r>
              <a:rPr lang="en-GB" sz="2400" dirty="0">
                <a:latin typeface="Roboto" pitchFamily="2" charset="0"/>
                <a:ea typeface="Roboto" pitchFamily="2" charset="0"/>
              </a:rPr>
              <a:t> </a:t>
            </a:r>
            <a:r>
              <a:rPr lang="en-GB" sz="2400" b="1" i="1" dirty="0">
                <a:solidFill>
                  <a:srgbClr val="C00000"/>
                </a:solidFill>
                <a:latin typeface="Roboto" panose="02000000000000000000" pitchFamily="2" charset="0"/>
                <a:ea typeface="Roboto" panose="02000000000000000000" pitchFamily="2" charset="0"/>
                <a:cs typeface="Arial" panose="020B0604020202020204" pitchFamily="34" charset="0"/>
              </a:rPr>
              <a:t>ICICI Securities - Conditions</a:t>
            </a:r>
            <a:endPar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08178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7493DF31-8240-7E86-CCD2-E1C48F4A9D4C}"/>
              </a:ext>
            </a:extLst>
          </p:cNvPr>
          <p:cNvSpPr>
            <a:spLocks noGrp="1"/>
          </p:cNvSpPr>
          <p:nvPr>
            <p:ph type="sldNum" sz="quarter" idx="12"/>
          </p:nvPr>
        </p:nvSpPr>
        <p:spPr>
          <a:xfrm>
            <a:off x="9423942" y="6402396"/>
            <a:ext cx="2057400" cy="365125"/>
          </a:xfrm>
        </p:spPr>
        <p:txBody>
          <a:bodyPr/>
          <a:lstStyle/>
          <a:p>
            <a:pPr defTabSz="914364">
              <a:defRPr/>
            </a:pPr>
            <a:fld id="{F60EAE03-AA2C-4BC0-A2CA-F931B03503F8}" type="slidenum">
              <a:rPr lang="en-GB" sz="1320">
                <a:solidFill>
                  <a:prstClr val="black">
                    <a:tint val="75000"/>
                  </a:prstClr>
                </a:solidFill>
                <a:latin typeface="Roboto" panose="02000000000000000000" pitchFamily="2" charset="0"/>
                <a:ea typeface="Roboto" panose="02000000000000000000" pitchFamily="2" charset="0"/>
                <a:cs typeface="Roboto" panose="02000000000000000000" pitchFamily="2" charset="0"/>
              </a:rPr>
              <a:pPr defTabSz="914364">
                <a:defRPr/>
              </a:pPr>
              <a:t>14</a:t>
            </a:fld>
            <a:endParaRPr lang="en-GB" sz="1320" dirty="0">
              <a:solidFill>
                <a:prstClr val="black">
                  <a:tint val="75000"/>
                </a:prstClr>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Diagram 1">
            <a:extLst>
              <a:ext uri="{FF2B5EF4-FFF2-40B4-BE49-F238E27FC236}">
                <a16:creationId xmlns:a16="http://schemas.microsoft.com/office/drawing/2014/main" id="{6172959F-67FD-4A90-B8D5-81CD1FB43EA4}"/>
              </a:ext>
            </a:extLst>
          </p:cNvPr>
          <p:cNvGraphicFramePr/>
          <p:nvPr>
            <p:extLst>
              <p:ext uri="{D42A27DB-BD31-4B8C-83A1-F6EECF244321}">
                <p14:modId xmlns:p14="http://schemas.microsoft.com/office/powerpoint/2010/main" val="1142595820"/>
              </p:ext>
            </p:extLst>
          </p:nvPr>
        </p:nvGraphicFramePr>
        <p:xfrm>
          <a:off x="594174" y="939993"/>
          <a:ext cx="10952136" cy="5601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0B1B2FF4-0306-56DD-CEB6-85F961B12DA8}"/>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4" name="Title 6">
            <a:extLst>
              <a:ext uri="{FF2B5EF4-FFF2-40B4-BE49-F238E27FC236}">
                <a16:creationId xmlns:a16="http://schemas.microsoft.com/office/drawing/2014/main" id="{86E94415-6F7D-986F-DA6E-8F763F53B5D3}"/>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a:r>
              <a:rPr lang="en-GB" sz="2400" b="1" dirty="0">
                <a:latin typeface="Roboto" pitchFamily="2" charset="0"/>
                <a:ea typeface="Roboto" pitchFamily="2" charset="0"/>
              </a:rPr>
              <a:t>Delisting |</a:t>
            </a:r>
            <a:r>
              <a:rPr lang="en-GB" sz="2400" dirty="0">
                <a:latin typeface="Roboto" pitchFamily="2" charset="0"/>
                <a:ea typeface="Roboto" pitchFamily="2" charset="0"/>
              </a:rPr>
              <a:t> </a:t>
            </a:r>
            <a:r>
              <a:rPr lang="en-GB" sz="2400" b="1" i="1" dirty="0">
                <a:solidFill>
                  <a:srgbClr val="C00000"/>
                </a:solidFill>
                <a:latin typeface="Roboto" panose="02000000000000000000" pitchFamily="2" charset="0"/>
                <a:ea typeface="Roboto" panose="02000000000000000000" pitchFamily="2" charset="0"/>
                <a:cs typeface="Arial" panose="020B0604020202020204" pitchFamily="34" charset="0"/>
              </a:rPr>
              <a:t>ICICI Securities –</a:t>
            </a:r>
            <a:r>
              <a:rPr lang="en-GB" sz="2400" b="1" dirty="0">
                <a:latin typeface="Roboto" pitchFamily="2" charset="0"/>
                <a:ea typeface="Roboto" pitchFamily="2" charset="0"/>
              </a:rPr>
              <a:t> </a:t>
            </a:r>
            <a:r>
              <a:rPr lang="en-GB" sz="2400" b="1" i="1" dirty="0">
                <a:solidFill>
                  <a:srgbClr val="C00000"/>
                </a:solidFill>
                <a:latin typeface="Roboto" panose="02000000000000000000" pitchFamily="2" charset="0"/>
                <a:ea typeface="Roboto" panose="02000000000000000000" pitchFamily="2" charset="0"/>
                <a:cs typeface="Arial" panose="020B0604020202020204" pitchFamily="34" charset="0"/>
              </a:rPr>
              <a:t>Watch out for…</a:t>
            </a:r>
            <a:endPar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415198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8AAB59-DCD6-4E75-AE41-296D858416E2}"/>
              </a:ext>
            </a:extLst>
          </p:cNvPr>
          <p:cNvCxnSpPr>
            <a:cxnSpLocks/>
          </p:cNvCxnSpPr>
          <p:nvPr/>
        </p:nvCxnSpPr>
        <p:spPr>
          <a:xfrm>
            <a:off x="623042" y="81806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75121" y="189194"/>
            <a:ext cx="10363200" cy="628871"/>
          </a:xfrm>
        </p:spPr>
        <p:txBody>
          <a:bodyPr vert="horz" lIns="91440" tIns="45720" rIns="91440" bIns="45720" rtlCol="0" anchor="ctr">
            <a:normAutofit/>
          </a:bodyPr>
          <a:lstStyle/>
          <a:p>
            <a:pPr marL="185738" defTabSz="1097280"/>
            <a:r>
              <a:rPr lang="en-US" sz="2400" b="1" dirty="0">
                <a:latin typeface="Roboto" panose="02000000000000000000" pitchFamily="2" charset="0"/>
                <a:ea typeface="Roboto" panose="02000000000000000000" pitchFamily="2" charset="0"/>
                <a:cs typeface="Arial" panose="020B0604020202020204" pitchFamily="34" charset="0"/>
              </a:rPr>
              <a:t>Itemised Sale </a:t>
            </a:r>
            <a:r>
              <a:rPr lang="en-US" sz="2400" b="1" dirty="0">
                <a:latin typeface="Roboto" panose="02000000000000000000" pitchFamily="2" charset="0"/>
                <a:ea typeface="Roboto" panose="02000000000000000000" pitchFamily="2" charset="0"/>
              </a:rPr>
              <a:t>| </a:t>
            </a:r>
            <a:r>
              <a:rPr lang="en-US" sz="2400" b="1" i="1" dirty="0">
                <a:solidFill>
                  <a:srgbClr val="C00000"/>
                </a:solidFill>
                <a:latin typeface="Roboto" panose="02000000000000000000" pitchFamily="2" charset="0"/>
                <a:ea typeface="Roboto" panose="02000000000000000000" pitchFamily="2" charset="0"/>
                <a:cs typeface="Arial" panose="020B0604020202020204" pitchFamily="34" charset="0"/>
              </a:rPr>
              <a:t>Case of Mahindra</a:t>
            </a:r>
            <a:endPar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endParaRPr>
          </a:p>
        </p:txBody>
      </p:sp>
      <p:sp>
        <p:nvSpPr>
          <p:cNvPr id="51" name="Rectangle: Rounded Corners 50">
            <a:extLst>
              <a:ext uri="{FF2B5EF4-FFF2-40B4-BE49-F238E27FC236}">
                <a16:creationId xmlns:a16="http://schemas.microsoft.com/office/drawing/2014/main" id="{3C0ED157-66A2-68F5-A61A-989B5E8A515E}"/>
              </a:ext>
            </a:extLst>
          </p:cNvPr>
          <p:cNvSpPr/>
          <p:nvPr/>
        </p:nvSpPr>
        <p:spPr>
          <a:xfrm>
            <a:off x="4538741" y="1757435"/>
            <a:ext cx="1557260" cy="722901"/>
          </a:xfrm>
          <a:prstGeom prst="roundRect">
            <a:avLst/>
          </a:pr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7280">
              <a:defRPr/>
            </a:pPr>
            <a:r>
              <a:rPr lang="en-US" sz="1200" dirty="0">
                <a:solidFill>
                  <a:prstClr val="white"/>
                </a:solidFill>
                <a:latin typeface="Roboto" panose="02000000000000000000" pitchFamily="2" charset="0"/>
                <a:ea typeface="Roboto" panose="02000000000000000000" pitchFamily="2" charset="0"/>
              </a:rPr>
              <a:t>Mahindra Engineering &amp; Chemical Products Ltd. </a:t>
            </a:r>
            <a:endParaRPr lang="en-IN" sz="1200" dirty="0">
              <a:solidFill>
                <a:prstClr val="white"/>
              </a:solidFill>
              <a:latin typeface="Roboto" panose="02000000000000000000" pitchFamily="2" charset="0"/>
              <a:ea typeface="Roboto" panose="02000000000000000000" pitchFamily="2" charset="0"/>
            </a:endParaRPr>
          </a:p>
        </p:txBody>
      </p:sp>
      <p:sp>
        <p:nvSpPr>
          <p:cNvPr id="52" name="Rectangle: Rounded Corners 51">
            <a:extLst>
              <a:ext uri="{FF2B5EF4-FFF2-40B4-BE49-F238E27FC236}">
                <a16:creationId xmlns:a16="http://schemas.microsoft.com/office/drawing/2014/main" id="{D9E0FAEE-44A4-228D-94DA-AB2B5714376A}"/>
              </a:ext>
            </a:extLst>
          </p:cNvPr>
          <p:cNvSpPr/>
          <p:nvPr/>
        </p:nvSpPr>
        <p:spPr>
          <a:xfrm>
            <a:off x="6715432" y="1768723"/>
            <a:ext cx="1493273" cy="711613"/>
          </a:xfrm>
          <a:prstGeom prst="roundRect">
            <a:avLst/>
          </a:pr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7280">
              <a:defRPr/>
            </a:pPr>
            <a:r>
              <a:rPr lang="en-US" sz="1200" dirty="0">
                <a:solidFill>
                  <a:prstClr val="white"/>
                </a:solidFill>
                <a:latin typeface="Roboto" panose="02000000000000000000" pitchFamily="2" charset="0"/>
                <a:ea typeface="Roboto" panose="02000000000000000000" pitchFamily="2" charset="0"/>
              </a:rPr>
              <a:t>Pidilite Industries Limited</a:t>
            </a:r>
            <a:endParaRPr lang="en-IN" sz="1200" dirty="0">
              <a:solidFill>
                <a:prstClr val="white"/>
              </a:solidFill>
              <a:latin typeface="Roboto" panose="02000000000000000000" pitchFamily="2" charset="0"/>
              <a:ea typeface="Roboto" panose="02000000000000000000" pitchFamily="2" charset="0"/>
            </a:endParaRPr>
          </a:p>
        </p:txBody>
      </p:sp>
      <p:sp>
        <p:nvSpPr>
          <p:cNvPr id="5" name="Thought Bubble: Cloud 4">
            <a:extLst>
              <a:ext uri="{FF2B5EF4-FFF2-40B4-BE49-F238E27FC236}">
                <a16:creationId xmlns:a16="http://schemas.microsoft.com/office/drawing/2014/main" id="{5761FFB5-93BB-A833-07A8-32894DF7EC33}"/>
              </a:ext>
            </a:extLst>
          </p:cNvPr>
          <p:cNvSpPr/>
          <p:nvPr/>
        </p:nvSpPr>
        <p:spPr>
          <a:xfrm>
            <a:off x="8365787" y="972623"/>
            <a:ext cx="3510124" cy="2169039"/>
          </a:xfrm>
          <a:prstGeom prst="cloudCallout">
            <a:avLst>
              <a:gd name="adj1" fmla="val -27836"/>
              <a:gd name="adj2" fmla="val 62047"/>
            </a:avLst>
          </a:prstGeom>
          <a:solidFill>
            <a:srgbClr val="D9D9D9"/>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US" sz="14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Should the various transactions of the tangible and intangible assets be considered as Slump Sale as opposed to </a:t>
            </a:r>
            <a:r>
              <a:rPr kumimoji="0" lang="en-IN" sz="1400" b="1" i="0" u="none" strike="noStrike" kern="0" cap="none" spc="0" normalizeH="0" baseline="0" dirty="0">
                <a:ln>
                  <a:noFill/>
                </a:ln>
                <a:solidFill>
                  <a:prstClr val="black"/>
                </a:solidFill>
                <a:effectLst/>
                <a:uLnTx/>
                <a:uFillTx/>
                <a:latin typeface="Roboto" panose="02000000000000000000" pitchFamily="2" charset="0"/>
                <a:ea typeface="Roboto" panose="02000000000000000000" pitchFamily="2" charset="0"/>
              </a:rPr>
              <a:t>itemised</a:t>
            </a:r>
            <a:r>
              <a:rPr kumimoji="0" lang="en-US" sz="14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sale?</a:t>
            </a:r>
            <a:endParaRPr kumimoji="0" lang="en-IN" sz="14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062C594B-D713-9B68-55E6-39B26BFDBC5D}"/>
              </a:ext>
            </a:extLst>
          </p:cNvPr>
          <p:cNvSpPr txBox="1"/>
          <p:nvPr/>
        </p:nvSpPr>
        <p:spPr>
          <a:xfrm>
            <a:off x="4556151" y="3557807"/>
            <a:ext cx="2855067" cy="3231654"/>
          </a:xfrm>
          <a:prstGeom prst="rect">
            <a:avLst/>
          </a:prstGeom>
          <a:noFill/>
        </p:spPr>
        <p:txBody>
          <a:bodyPr wrap="square" rtlCol="0">
            <a:spAutoFit/>
          </a:bodyPr>
          <a:lstStyle/>
          <a:p>
            <a:pPr algn="just"/>
            <a:endParaRPr lang="en-US" sz="1200" dirty="0">
              <a:latin typeface="Roboto" panose="02000000000000000000" pitchFamily="2" charset="0"/>
              <a:ea typeface="Roboto" panose="02000000000000000000" pitchFamily="2" charset="0"/>
            </a:endParaRPr>
          </a:p>
          <a:p>
            <a:pPr marL="171450" indent="-171450" algn="just">
              <a:buClr>
                <a:srgbClr val="E31E24"/>
              </a:buClr>
              <a:buFont typeface="Wingdings" panose="05000000000000000000" pitchFamily="2" charset="2"/>
              <a:buChar char="§"/>
            </a:pPr>
            <a:r>
              <a:rPr lang="en-US" sz="1200" b="0" i="0" u="none" strike="noStrike" baseline="0" dirty="0">
                <a:latin typeface="Roboto" panose="02000000000000000000" pitchFamily="2" charset="0"/>
                <a:ea typeface="Roboto" panose="02000000000000000000" pitchFamily="2" charset="0"/>
              </a:rPr>
              <a:t>Subsequent to CIT (A)’s order, AO issued a fresh notice and held th</a:t>
            </a:r>
            <a:r>
              <a:rPr lang="en-US" sz="1200" dirty="0">
                <a:latin typeface="Roboto" panose="02000000000000000000" pitchFamily="2" charset="0"/>
                <a:ea typeface="Roboto" panose="02000000000000000000" pitchFamily="2" charset="0"/>
              </a:rPr>
              <a:t>e transaction to be a case of slump sale. </a:t>
            </a:r>
          </a:p>
          <a:p>
            <a:pPr marL="171450" indent="-171450" algn="just">
              <a:buClr>
                <a:srgbClr val="E31E24"/>
              </a:buClr>
              <a:buFont typeface="Wingdings" panose="05000000000000000000" pitchFamily="2" charset="2"/>
              <a:buChar char="§"/>
            </a:pPr>
            <a:endParaRPr lang="en-US" sz="1200" dirty="0">
              <a:latin typeface="Roboto" panose="02000000000000000000" pitchFamily="2" charset="0"/>
              <a:ea typeface="Roboto" panose="02000000000000000000" pitchFamily="2" charset="0"/>
            </a:endParaRPr>
          </a:p>
          <a:p>
            <a:pPr marL="171450" indent="-171450" algn="just">
              <a:buClr>
                <a:srgbClr val="E31E24"/>
              </a:buClr>
              <a:buFont typeface="Wingdings" panose="05000000000000000000" pitchFamily="2" charset="2"/>
              <a:buChar char="§"/>
            </a:pPr>
            <a:r>
              <a:rPr lang="en-US" sz="1200" dirty="0">
                <a:latin typeface="Roboto" panose="02000000000000000000" pitchFamily="2" charset="0"/>
                <a:ea typeface="Roboto" panose="02000000000000000000" pitchFamily="2" charset="0"/>
              </a:rPr>
              <a:t>Assessee’s Contention – Various transfers were not in nature of slump sale but were sale of individual tangible and intangible assets of business at Arm’s Length Price.</a:t>
            </a:r>
          </a:p>
          <a:p>
            <a:pPr marL="171450" indent="-171450" algn="just">
              <a:buClr>
                <a:srgbClr val="E31E24"/>
              </a:buClr>
              <a:buFont typeface="Wingdings" panose="05000000000000000000" pitchFamily="2" charset="2"/>
              <a:buChar char="§"/>
            </a:pPr>
            <a:endParaRPr lang="en-US" sz="1200" dirty="0">
              <a:latin typeface="Roboto" panose="02000000000000000000" pitchFamily="2" charset="0"/>
              <a:ea typeface="Roboto" panose="02000000000000000000" pitchFamily="2" charset="0"/>
            </a:endParaRPr>
          </a:p>
          <a:p>
            <a:pPr marL="171450" indent="-171450" algn="just">
              <a:buClr>
                <a:srgbClr val="E31E24"/>
              </a:buClr>
              <a:buFont typeface="Wingdings" panose="05000000000000000000" pitchFamily="2" charset="2"/>
              <a:buChar char="§"/>
            </a:pPr>
            <a:r>
              <a:rPr lang="en-US" sz="1200" dirty="0">
                <a:latin typeface="Roboto" panose="02000000000000000000" pitchFamily="2" charset="0"/>
                <a:ea typeface="Roboto" panose="02000000000000000000" pitchFamily="2" charset="0"/>
              </a:rPr>
              <a:t>CIT(A) Order -  held that AO was justified in treating the sale of the business division as slump sale.</a:t>
            </a:r>
          </a:p>
          <a:p>
            <a:pPr algn="just"/>
            <a:endParaRPr lang="en-US" sz="1200" dirty="0">
              <a:latin typeface="Roboto" panose="02000000000000000000" pitchFamily="2" charset="0"/>
              <a:ea typeface="Roboto" panose="02000000000000000000" pitchFamily="2" charset="0"/>
            </a:endParaRPr>
          </a:p>
        </p:txBody>
      </p:sp>
      <p:sp>
        <p:nvSpPr>
          <p:cNvPr id="55" name="TextBox 54">
            <a:extLst>
              <a:ext uri="{FF2B5EF4-FFF2-40B4-BE49-F238E27FC236}">
                <a16:creationId xmlns:a16="http://schemas.microsoft.com/office/drawing/2014/main" id="{11885F48-9A0B-73EC-B041-0D82BC59AA49}"/>
              </a:ext>
            </a:extLst>
          </p:cNvPr>
          <p:cNvSpPr txBox="1"/>
          <p:nvPr/>
        </p:nvSpPr>
        <p:spPr>
          <a:xfrm>
            <a:off x="367180" y="1106742"/>
            <a:ext cx="3959012" cy="5447645"/>
          </a:xfrm>
          <a:prstGeom prst="rect">
            <a:avLst/>
          </a:prstGeom>
          <a:noFill/>
        </p:spPr>
        <p:txBody>
          <a:bodyPr wrap="square">
            <a:spAutoFit/>
          </a:bodyPr>
          <a:lstStyle/>
          <a:p>
            <a:pPr algn="just"/>
            <a:r>
              <a:rPr lang="en-US" sz="1200" b="1" dirty="0">
                <a:latin typeface="Roboto" panose="02000000000000000000" pitchFamily="2" charset="0"/>
                <a:ea typeface="Roboto" panose="02000000000000000000" pitchFamily="2" charset="0"/>
              </a:rPr>
              <a:t>Issue for discussion:</a:t>
            </a:r>
          </a:p>
          <a:p>
            <a:pPr algn="just"/>
            <a:endParaRPr lang="en-US" sz="1200" dirty="0">
              <a:latin typeface="Roboto" panose="02000000000000000000" pitchFamily="2" charset="0"/>
              <a:ea typeface="Roboto" panose="02000000000000000000" pitchFamily="2" charset="0"/>
            </a:endParaRPr>
          </a:p>
          <a:p>
            <a:pPr marL="171450" indent="-171450" algn="just">
              <a:buClr>
                <a:srgbClr val="E31E24"/>
              </a:buClr>
              <a:buFont typeface="Wingdings" panose="05000000000000000000" pitchFamily="2" charset="2"/>
              <a:buChar char="§"/>
            </a:pPr>
            <a:r>
              <a:rPr lang="en-US" sz="1200" dirty="0">
                <a:latin typeface="Roboto" panose="02000000000000000000" pitchFamily="2" charset="0"/>
                <a:ea typeface="Roboto" panose="02000000000000000000" pitchFamily="2" charset="0"/>
              </a:rPr>
              <a:t>Mahindra Engineering &amp; Chemical Products (‘Company’)  transferred  trademarks, copyrights, technical know- how,  assets and goodwill pertaining to Sealant and Adhesive Business to Pidilite Industries Ltd. (‘PIL’) for consideration. </a:t>
            </a:r>
          </a:p>
          <a:p>
            <a:pPr marL="171450" indent="-171450" algn="just">
              <a:buClr>
                <a:srgbClr val="E31E24"/>
              </a:buClr>
              <a:buFont typeface="Wingdings" panose="05000000000000000000" pitchFamily="2" charset="2"/>
              <a:buChar char="§"/>
            </a:pPr>
            <a:endParaRPr lang="en-US" sz="1200" dirty="0">
              <a:latin typeface="Roboto" panose="02000000000000000000" pitchFamily="2" charset="0"/>
              <a:ea typeface="Roboto" panose="02000000000000000000" pitchFamily="2" charset="0"/>
            </a:endParaRPr>
          </a:p>
          <a:p>
            <a:pPr marL="171450" indent="-171450" algn="just">
              <a:buClr>
                <a:srgbClr val="E31E24"/>
              </a:buClr>
              <a:buFont typeface="Wingdings" panose="05000000000000000000" pitchFamily="2" charset="2"/>
              <a:buChar char="§"/>
            </a:pPr>
            <a:r>
              <a:rPr lang="en-US" sz="1200" dirty="0">
                <a:latin typeface="Roboto" panose="02000000000000000000" pitchFamily="2" charset="0"/>
                <a:ea typeface="Roboto" panose="02000000000000000000" pitchFamily="2" charset="0"/>
              </a:rPr>
              <a:t>Company and PIL  entered into 9 agreements:</a:t>
            </a:r>
          </a:p>
          <a:p>
            <a:pPr marL="347663" indent="-171450" algn="just">
              <a:buFontTx/>
              <a:buChar char="-"/>
            </a:pPr>
            <a:r>
              <a:rPr lang="en-US" sz="1200" b="0" i="0" u="none" strike="noStrike" baseline="0" dirty="0">
                <a:latin typeface="Roboto" panose="02000000000000000000" pitchFamily="2" charset="0"/>
                <a:ea typeface="Roboto" panose="02000000000000000000" pitchFamily="2" charset="0"/>
              </a:rPr>
              <a:t>Main agreement, </a:t>
            </a:r>
          </a:p>
          <a:p>
            <a:pPr marL="347663" indent="-171450" algn="just">
              <a:buFontTx/>
              <a:buChar char="-"/>
            </a:pPr>
            <a:r>
              <a:rPr lang="en-US" sz="1200" b="0" i="0" u="none" strike="noStrike" baseline="0" dirty="0">
                <a:latin typeface="Roboto" panose="02000000000000000000" pitchFamily="2" charset="0"/>
                <a:ea typeface="Roboto" panose="02000000000000000000" pitchFamily="2" charset="0"/>
              </a:rPr>
              <a:t>Deed of assignment of Trademark, Deed of transfer of part interest in Trademark, Deed of assignment of Goodwill, Deed of  assignment of Copyright, Non-compete agreement,</a:t>
            </a:r>
          </a:p>
          <a:p>
            <a:pPr marL="347663" indent="-171450" algn="just">
              <a:buFontTx/>
              <a:buChar char="-"/>
            </a:pPr>
            <a:r>
              <a:rPr lang="en-US" sz="1200" dirty="0">
                <a:latin typeface="Roboto" panose="02000000000000000000" pitchFamily="2" charset="0"/>
                <a:ea typeface="Roboto" panose="02000000000000000000" pitchFamily="2" charset="0"/>
              </a:rPr>
              <a:t>C</a:t>
            </a:r>
            <a:r>
              <a:rPr lang="en-US" sz="1200" b="0" i="0" u="none" strike="noStrike" baseline="0" dirty="0">
                <a:latin typeface="Roboto" panose="02000000000000000000" pitchFamily="2" charset="0"/>
                <a:ea typeface="Roboto" panose="02000000000000000000" pitchFamily="2" charset="0"/>
              </a:rPr>
              <a:t>ontract manufacturing agreement, </a:t>
            </a:r>
          </a:p>
          <a:p>
            <a:pPr marL="347663" indent="-171450" algn="just">
              <a:buFontTx/>
              <a:buChar char="-"/>
            </a:pPr>
            <a:r>
              <a:rPr lang="en-US" sz="1200" b="0" i="0" u="none" strike="noStrike" baseline="0" dirty="0">
                <a:latin typeface="Roboto" panose="02000000000000000000" pitchFamily="2" charset="0"/>
                <a:ea typeface="Roboto" panose="02000000000000000000" pitchFamily="2" charset="0"/>
              </a:rPr>
              <a:t>Assets purchase agreement, </a:t>
            </a:r>
          </a:p>
          <a:p>
            <a:pPr marL="347663" indent="-171450" algn="just">
              <a:buFontTx/>
              <a:buChar char="-"/>
            </a:pPr>
            <a:r>
              <a:rPr lang="en-US" sz="1200" dirty="0">
                <a:latin typeface="Roboto" panose="02000000000000000000" pitchFamily="2" charset="0"/>
                <a:ea typeface="Roboto" panose="02000000000000000000" pitchFamily="2" charset="0"/>
              </a:rPr>
              <a:t>A</a:t>
            </a:r>
            <a:r>
              <a:rPr lang="en-US" sz="1200" b="0" i="0" u="none" strike="noStrike" baseline="0" dirty="0">
                <a:latin typeface="Roboto" panose="02000000000000000000" pitchFamily="2" charset="0"/>
                <a:ea typeface="Roboto" panose="02000000000000000000" pitchFamily="2" charset="0"/>
              </a:rPr>
              <a:t>greement for purchase of technical know-how.</a:t>
            </a:r>
          </a:p>
          <a:p>
            <a:pPr marL="176213" algn="just"/>
            <a:endParaRPr lang="en-US" sz="1200" dirty="0">
              <a:latin typeface="Roboto" panose="02000000000000000000" pitchFamily="2" charset="0"/>
              <a:ea typeface="Roboto" panose="02000000000000000000" pitchFamily="2" charset="0"/>
            </a:endParaRPr>
          </a:p>
          <a:p>
            <a:pPr marL="171450" indent="-171450" algn="just">
              <a:buClr>
                <a:srgbClr val="E31E24"/>
              </a:buClr>
              <a:buFont typeface="Wingdings" panose="05000000000000000000" pitchFamily="2" charset="2"/>
              <a:buChar char="§"/>
            </a:pPr>
            <a:r>
              <a:rPr lang="en-US" sz="1200" dirty="0">
                <a:latin typeface="Roboto" panose="02000000000000000000" pitchFamily="2" charset="0"/>
                <a:ea typeface="Roboto" panose="02000000000000000000" pitchFamily="2" charset="0"/>
              </a:rPr>
              <a:t>The tax return treated the sale of assets as an </a:t>
            </a:r>
            <a:r>
              <a:rPr lang="en-IN" sz="1200" dirty="0">
                <a:latin typeface="Roboto" panose="02000000000000000000" pitchFamily="2" charset="0"/>
                <a:ea typeface="Roboto" panose="02000000000000000000" pitchFamily="2" charset="0"/>
              </a:rPr>
              <a:t>itemised</a:t>
            </a:r>
            <a:r>
              <a:rPr lang="en-US" sz="1200" dirty="0">
                <a:latin typeface="Roboto" panose="02000000000000000000" pitchFamily="2" charset="0"/>
                <a:ea typeface="Roboto" panose="02000000000000000000" pitchFamily="2" charset="0"/>
              </a:rPr>
              <a:t> sale. Consideration received towards non- compete fee, sale of goodwill, technical know – how, trademarks, and copyright was not offered to tax in the tax return treating it as capital receipt.</a:t>
            </a:r>
          </a:p>
          <a:p>
            <a:pPr marL="171450" indent="-171450" algn="just">
              <a:buClr>
                <a:srgbClr val="E31E24"/>
              </a:buClr>
              <a:buFont typeface="Wingdings" panose="05000000000000000000" pitchFamily="2" charset="2"/>
              <a:buChar char="§"/>
            </a:pPr>
            <a:endParaRPr lang="en-US" sz="1200" dirty="0">
              <a:latin typeface="Roboto" panose="02000000000000000000" pitchFamily="2" charset="0"/>
              <a:ea typeface="Roboto" panose="02000000000000000000" pitchFamily="2" charset="0"/>
            </a:endParaRPr>
          </a:p>
          <a:p>
            <a:pPr marL="171450" indent="-171450" algn="just">
              <a:buClr>
                <a:srgbClr val="E31E24"/>
              </a:buClr>
              <a:buFont typeface="Wingdings" panose="05000000000000000000" pitchFamily="2" charset="2"/>
              <a:buChar char="§"/>
            </a:pPr>
            <a:r>
              <a:rPr lang="en-US" sz="1200" dirty="0">
                <a:latin typeface="Roboto" panose="02000000000000000000" pitchFamily="2" charset="0"/>
                <a:ea typeface="Roboto" panose="02000000000000000000" pitchFamily="2" charset="0"/>
              </a:rPr>
              <a:t>AO passed an order accepting the stand of the assessee.  The Commissioner found AO’s order erroneous and against the interest of revenue and passed an order against it.</a:t>
            </a:r>
          </a:p>
        </p:txBody>
      </p:sp>
      <p:sp>
        <p:nvSpPr>
          <p:cNvPr id="56" name="Thought Bubble: Cloud 55">
            <a:extLst>
              <a:ext uri="{FF2B5EF4-FFF2-40B4-BE49-F238E27FC236}">
                <a16:creationId xmlns:a16="http://schemas.microsoft.com/office/drawing/2014/main" id="{DAD3EC48-AEC6-AEE1-3D41-8D705F2AE9F4}"/>
              </a:ext>
            </a:extLst>
          </p:cNvPr>
          <p:cNvSpPr/>
          <p:nvPr/>
        </p:nvSpPr>
        <p:spPr>
          <a:xfrm>
            <a:off x="7635849" y="3506280"/>
            <a:ext cx="4461996" cy="2921152"/>
          </a:xfrm>
          <a:prstGeom prst="cloudCallout">
            <a:avLst>
              <a:gd name="adj1" fmla="val -25020"/>
              <a:gd name="adj2" fmla="val 58798"/>
            </a:avLst>
          </a:prstGeom>
          <a:solidFill>
            <a:srgbClr val="D9D9D9"/>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US" sz="14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Conclusion – While the act defines slump sale as a sale of an </a:t>
            </a:r>
            <a:r>
              <a:rPr lang="en-US" sz="1400" b="1" kern="0" dirty="0">
                <a:solidFill>
                  <a:prstClr val="black"/>
                </a:solidFill>
                <a:latin typeface="Roboto" panose="02000000000000000000" pitchFamily="2" charset="0"/>
                <a:ea typeface="Roboto" panose="02000000000000000000" pitchFamily="2" charset="0"/>
              </a:rPr>
              <a:t>undertaking for a lumpsum consideration, the Tribunal has looked into the substance of all the agreements read together &amp; considered the transaction to be as slump sale and not itemised sale. </a:t>
            </a:r>
            <a:endParaRPr kumimoji="0" lang="en-IN" sz="14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552B00E6-9D7E-56BE-1348-A04A32B3B664}"/>
              </a:ext>
            </a:extLst>
          </p:cNvPr>
          <p:cNvSpPr txBox="1"/>
          <p:nvPr/>
        </p:nvSpPr>
        <p:spPr>
          <a:xfrm>
            <a:off x="5134519" y="2890057"/>
            <a:ext cx="2797584" cy="461665"/>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rPr>
              <a:t>Sealants and Adhesive Business (transferred by way of 9 agreements)</a:t>
            </a:r>
            <a:endParaRPr lang="en-IN" sz="1200" dirty="0">
              <a:latin typeface="Roboto" panose="02000000000000000000" pitchFamily="2" charset="0"/>
              <a:ea typeface="Roboto" panose="02000000000000000000" pitchFamily="2" charset="0"/>
            </a:endParaRPr>
          </a:p>
        </p:txBody>
      </p:sp>
      <p:sp>
        <p:nvSpPr>
          <p:cNvPr id="58" name="TextBox 57">
            <a:extLst>
              <a:ext uri="{FF2B5EF4-FFF2-40B4-BE49-F238E27FC236}">
                <a16:creationId xmlns:a16="http://schemas.microsoft.com/office/drawing/2014/main" id="{5CFE0D7F-1E2A-F18B-3E58-310475A36FB3}"/>
              </a:ext>
            </a:extLst>
          </p:cNvPr>
          <p:cNvSpPr txBox="1"/>
          <p:nvPr/>
        </p:nvSpPr>
        <p:spPr>
          <a:xfrm>
            <a:off x="5767864" y="1257144"/>
            <a:ext cx="2797584" cy="276999"/>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rPr>
              <a:t>Consideration</a:t>
            </a:r>
            <a:endParaRPr lang="en-IN" sz="1200" dirty="0">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AE2513FB-FAB9-35E5-FE04-BC7D3CDDA10B}"/>
              </a:ext>
            </a:extLst>
          </p:cNvPr>
          <p:cNvSpPr/>
          <p:nvPr/>
        </p:nvSpPr>
        <p:spPr>
          <a:xfrm>
            <a:off x="316088" y="1080844"/>
            <a:ext cx="4065571" cy="5587960"/>
          </a:xfrm>
          <a:prstGeom prst="rect">
            <a:avLst/>
          </a:prstGeom>
          <a:noFill/>
          <a:ln w="9525" cap="flat" cmpd="sng" algn="ctr">
            <a:solidFill>
              <a:srgbClr val="E31E24"/>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IN"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6D055021-E05D-1F47-3BFF-0AB6F2822C2A}"/>
              </a:ext>
            </a:extLst>
          </p:cNvPr>
          <p:cNvSpPr/>
          <p:nvPr/>
        </p:nvSpPr>
        <p:spPr>
          <a:xfrm>
            <a:off x="4556151" y="3576001"/>
            <a:ext cx="2912267" cy="3092805"/>
          </a:xfrm>
          <a:prstGeom prst="rect">
            <a:avLst/>
          </a:prstGeom>
          <a:noFill/>
          <a:ln w="9525" cap="flat" cmpd="sng" algn="ctr">
            <a:solidFill>
              <a:srgbClr val="E31E24"/>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IN" sz="1400" b="1" i="0" u="none" strike="noStrike" kern="0" cap="none" spc="0" normalizeH="0" baseline="0" noProof="0" dirty="0">
              <a:ln>
                <a:noFill/>
              </a:ln>
              <a:solidFill>
                <a:prstClr val="black"/>
              </a:solidFill>
              <a:effectLst/>
              <a:uLnTx/>
              <a:uFillTx/>
              <a:latin typeface="Calibri"/>
              <a:ea typeface="+mn-ea"/>
              <a:cs typeface="+mn-cs"/>
            </a:endParaRPr>
          </a:p>
        </p:txBody>
      </p:sp>
      <p:cxnSp>
        <p:nvCxnSpPr>
          <p:cNvPr id="14" name="Connector: Curved 13">
            <a:extLst>
              <a:ext uri="{FF2B5EF4-FFF2-40B4-BE49-F238E27FC236}">
                <a16:creationId xmlns:a16="http://schemas.microsoft.com/office/drawing/2014/main" id="{04F311A2-B1F9-DF72-BF36-9C4A65EE45F4}"/>
              </a:ext>
            </a:extLst>
          </p:cNvPr>
          <p:cNvCxnSpPr>
            <a:stCxn id="52" idx="0"/>
            <a:endCxn id="51" idx="0"/>
          </p:cNvCxnSpPr>
          <p:nvPr/>
        </p:nvCxnSpPr>
        <p:spPr>
          <a:xfrm rot="16200000" flipV="1">
            <a:off x="6384076" y="690730"/>
            <a:ext cx="11288" cy="2144698"/>
          </a:xfrm>
          <a:prstGeom prst="curvedConnector3">
            <a:avLst>
              <a:gd name="adj1" fmla="val 5086685"/>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18" name="Connector: Curved 17">
            <a:extLst>
              <a:ext uri="{FF2B5EF4-FFF2-40B4-BE49-F238E27FC236}">
                <a16:creationId xmlns:a16="http://schemas.microsoft.com/office/drawing/2014/main" id="{0BDBBAE9-560A-9777-FF44-D5CC6EE7B219}"/>
              </a:ext>
            </a:extLst>
          </p:cNvPr>
          <p:cNvCxnSpPr>
            <a:stCxn id="51" idx="2"/>
            <a:endCxn id="52" idx="2"/>
          </p:cNvCxnSpPr>
          <p:nvPr/>
        </p:nvCxnSpPr>
        <p:spPr>
          <a:xfrm rot="16200000" flipH="1">
            <a:off x="6389720" y="1407987"/>
            <a:ext cx="12700" cy="2144698"/>
          </a:xfrm>
          <a:prstGeom prst="curvedConnector3">
            <a:avLst>
              <a:gd name="adj1" fmla="val 3193543"/>
            </a:avLst>
          </a:prstGeom>
          <a:ln>
            <a:prstDash val="lg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1579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E6F4-CE6D-4097-AC8C-9A88E53704B8}"/>
              </a:ext>
            </a:extLst>
          </p:cNvPr>
          <p:cNvSpPr>
            <a:spLocks noGrp="1"/>
          </p:cNvSpPr>
          <p:nvPr>
            <p:ph type="title"/>
          </p:nvPr>
        </p:nvSpPr>
        <p:spPr>
          <a:xfrm>
            <a:off x="4663440" y="2373592"/>
            <a:ext cx="7345057" cy="767204"/>
          </a:xfrm>
        </p:spPr>
        <p:txBody>
          <a:bodyPr>
            <a:noAutofit/>
          </a:bodyPr>
          <a:lstStyle/>
          <a:p>
            <a:pPr algn="r"/>
            <a:r>
              <a:rPr lang="en-IN" sz="4000" b="1" dirty="0">
                <a:latin typeface="Roboto" panose="02000000000000000000" pitchFamily="2" charset="0"/>
                <a:ea typeface="Roboto" panose="02000000000000000000" pitchFamily="2" charset="0"/>
              </a:rPr>
              <a:t>Major Modes of Transactions</a:t>
            </a:r>
          </a:p>
        </p:txBody>
      </p:sp>
      <p:sp>
        <p:nvSpPr>
          <p:cNvPr id="4" name="Slide Number Placeholder 3">
            <a:extLst>
              <a:ext uri="{FF2B5EF4-FFF2-40B4-BE49-F238E27FC236}">
                <a16:creationId xmlns:a16="http://schemas.microsoft.com/office/drawing/2014/main" id="{57BB5151-A95B-4F4A-B992-72375B2F01C4}"/>
              </a:ext>
            </a:extLst>
          </p:cNvPr>
          <p:cNvSpPr>
            <a:spLocks noGrp="1"/>
          </p:cNvSpPr>
          <p:nvPr>
            <p:ph type="sldNum" sz="quarter" idx="12"/>
          </p:nvPr>
        </p:nvSpPr>
        <p:spPr/>
        <p:txBody>
          <a:bodyPr/>
          <a:lstStyle/>
          <a:p>
            <a:pPr defTabSz="1097280"/>
            <a:fld id="{F60EAE03-AA2C-4BC0-A2CA-F931B03503F8}" type="slidenum">
              <a:rPr lang="en-GB">
                <a:solidFill>
                  <a:prstClr val="black">
                    <a:tint val="75000"/>
                  </a:prstClr>
                </a:solidFill>
                <a:latin typeface="Calibri"/>
              </a:rPr>
              <a:pPr defTabSz="1097280"/>
              <a:t>16</a:t>
            </a:fld>
            <a:endParaRPr lang="en-GB" dirty="0">
              <a:solidFill>
                <a:prstClr val="black">
                  <a:tint val="75000"/>
                </a:prstClr>
              </a:solidFill>
              <a:latin typeface="Calibri"/>
            </a:endParaRPr>
          </a:p>
        </p:txBody>
      </p:sp>
      <p:sp>
        <p:nvSpPr>
          <p:cNvPr id="3" name="Rectangle 2">
            <a:extLst>
              <a:ext uri="{FF2B5EF4-FFF2-40B4-BE49-F238E27FC236}">
                <a16:creationId xmlns:a16="http://schemas.microsoft.com/office/drawing/2014/main" id="{315B7948-178E-681F-E8EE-6E7A3A048ADD}"/>
              </a:ext>
            </a:extLst>
          </p:cNvPr>
          <p:cNvSpPr/>
          <p:nvPr/>
        </p:nvSpPr>
        <p:spPr>
          <a:xfrm>
            <a:off x="0" y="0"/>
            <a:ext cx="12192000" cy="6858000"/>
          </a:xfrm>
          <a:prstGeom prst="rect">
            <a:avLst/>
          </a:prstGeom>
          <a:solidFill>
            <a:srgbClr val="E31E24"/>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itle 1">
            <a:extLst>
              <a:ext uri="{FF2B5EF4-FFF2-40B4-BE49-F238E27FC236}">
                <a16:creationId xmlns:a16="http://schemas.microsoft.com/office/drawing/2014/main" id="{11A0ED97-012A-0638-AB30-D6E18E24AC6C}"/>
              </a:ext>
            </a:extLst>
          </p:cNvPr>
          <p:cNvSpPr txBox="1">
            <a:spLocks/>
          </p:cNvSpPr>
          <p:nvPr/>
        </p:nvSpPr>
        <p:spPr>
          <a:xfrm>
            <a:off x="4756847" y="2950001"/>
            <a:ext cx="7345057" cy="767204"/>
          </a:xfrm>
          <a:prstGeom prst="rect">
            <a:avLst/>
          </a:prstGeom>
        </p:spPr>
        <p:txBody>
          <a:bodyPr vert="horz" lIns="91440" tIns="45720" rIns="91440" bIns="45720" rtlCol="0" anchor="t">
            <a:noAutofit/>
          </a:bodyPr>
          <a:lstStyle>
            <a:lvl1pPr algn="l" defTabSz="1097280" rtl="0" eaLnBrk="1" latinLnBrk="0" hangingPunct="1">
              <a:spcBef>
                <a:spcPct val="0"/>
              </a:spcBef>
              <a:buNone/>
              <a:defRPr sz="1920" kern="1200">
                <a:solidFill>
                  <a:schemeClr val="bg1"/>
                </a:solidFill>
                <a:latin typeface="+mj-lt"/>
                <a:ea typeface="+mj-ea"/>
                <a:cs typeface="+mj-cs"/>
              </a:defRPr>
            </a:lvl1pPr>
          </a:lstStyle>
          <a:p>
            <a:pPr algn="r"/>
            <a:r>
              <a:rPr lang="en-IN" sz="4000" b="1" dirty="0">
                <a:latin typeface="Roboto" panose="02000000000000000000" pitchFamily="2" charset="0"/>
                <a:ea typeface="Roboto" panose="02000000000000000000" pitchFamily="2" charset="0"/>
              </a:rPr>
              <a:t>M&amp;A – Reverse Flipping</a:t>
            </a:r>
          </a:p>
        </p:txBody>
      </p:sp>
      <p:graphicFrame>
        <p:nvGraphicFramePr>
          <p:cNvPr id="6" name="Diagram 5">
            <a:extLst>
              <a:ext uri="{FF2B5EF4-FFF2-40B4-BE49-F238E27FC236}">
                <a16:creationId xmlns:a16="http://schemas.microsoft.com/office/drawing/2014/main" id="{DA95D245-4454-D3E4-52F3-6BD13D04C582}"/>
              </a:ext>
            </a:extLst>
          </p:cNvPr>
          <p:cNvGraphicFramePr/>
          <p:nvPr/>
        </p:nvGraphicFramePr>
        <p:xfrm>
          <a:off x="-1634930" y="7383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456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a:r>
              <a:rPr lang="en-IN" sz="2400" b="1" dirty="0">
                <a:latin typeface="Roboto" panose="02000000000000000000" pitchFamily="2" charset="0"/>
                <a:ea typeface="Roboto" panose="02000000000000000000" pitchFamily="2" charset="0"/>
                <a:cs typeface="Arial" panose="020B0604020202020204" pitchFamily="34" charset="0"/>
              </a:rPr>
              <a:t>Reverse Flipping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Transactions in the News  </a:t>
            </a: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cxnSp>
        <p:nvCxnSpPr>
          <p:cNvPr id="3" name="Straight Connector 2">
            <a:extLst>
              <a:ext uri="{FF2B5EF4-FFF2-40B4-BE49-F238E27FC236}">
                <a16:creationId xmlns:a16="http://schemas.microsoft.com/office/drawing/2014/main" id="{E6434BAC-B498-0313-B45E-7B69D23F1D49}"/>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graphicFrame>
        <p:nvGraphicFramePr>
          <p:cNvPr id="5" name="Table 4">
            <a:extLst>
              <a:ext uri="{FF2B5EF4-FFF2-40B4-BE49-F238E27FC236}">
                <a16:creationId xmlns:a16="http://schemas.microsoft.com/office/drawing/2014/main" id="{BABF709B-CE43-B017-0A92-908A4A2A8264}"/>
              </a:ext>
            </a:extLst>
          </p:cNvPr>
          <p:cNvGraphicFramePr>
            <a:graphicFrameLocks noGrp="1"/>
          </p:cNvGraphicFramePr>
          <p:nvPr>
            <p:extLst>
              <p:ext uri="{D42A27DB-BD31-4B8C-83A1-F6EECF244321}">
                <p14:modId xmlns:p14="http://schemas.microsoft.com/office/powerpoint/2010/main" val="3015464448"/>
              </p:ext>
            </p:extLst>
          </p:nvPr>
        </p:nvGraphicFramePr>
        <p:xfrm>
          <a:off x="622502" y="3809644"/>
          <a:ext cx="10443018" cy="2824236"/>
        </p:xfrm>
        <a:graphic>
          <a:graphicData uri="http://schemas.openxmlformats.org/drawingml/2006/table">
            <a:tbl>
              <a:tblPr firstRow="1" bandRow="1">
                <a:tableStyleId>{5C22544A-7EE6-4342-B048-85BDC9FD1C3A}</a:tableStyleId>
              </a:tblPr>
              <a:tblGrid>
                <a:gridCol w="3481006">
                  <a:extLst>
                    <a:ext uri="{9D8B030D-6E8A-4147-A177-3AD203B41FA5}">
                      <a16:colId xmlns:a16="http://schemas.microsoft.com/office/drawing/2014/main" val="3289156301"/>
                    </a:ext>
                  </a:extLst>
                </a:gridCol>
                <a:gridCol w="3481006">
                  <a:extLst>
                    <a:ext uri="{9D8B030D-6E8A-4147-A177-3AD203B41FA5}">
                      <a16:colId xmlns:a16="http://schemas.microsoft.com/office/drawing/2014/main" val="3612176133"/>
                    </a:ext>
                  </a:extLst>
                </a:gridCol>
                <a:gridCol w="3481006">
                  <a:extLst>
                    <a:ext uri="{9D8B030D-6E8A-4147-A177-3AD203B41FA5}">
                      <a16:colId xmlns:a16="http://schemas.microsoft.com/office/drawing/2014/main" val="3044456804"/>
                    </a:ext>
                  </a:extLst>
                </a:gridCol>
              </a:tblGrid>
              <a:tr h="470706">
                <a:tc gridSpan="3">
                  <a:txBody>
                    <a:bodyPr/>
                    <a:lstStyle/>
                    <a:p>
                      <a:pPr algn="ctr">
                        <a:lnSpc>
                          <a:spcPct val="150000"/>
                        </a:lnSpc>
                      </a:pPr>
                      <a:r>
                        <a:rPr lang="en-US" sz="1300" dirty="0">
                          <a:latin typeface="Roboto" panose="02000000000000000000" pitchFamily="2" charset="0"/>
                          <a:ea typeface="Roboto" panose="02000000000000000000" pitchFamily="2" charset="0"/>
                          <a:cs typeface="Roboto" panose="02000000000000000000" pitchFamily="2" charset="0"/>
                        </a:rPr>
                        <a:t>Reverse Flipping – Contemplated / Ongoing Transactions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just"/>
                      <a:endParaRPr lang="en-US" sz="1400" dirty="0">
                        <a:latin typeface="Roboto" panose="02000000000000000000" pitchFamily="2" charset="0"/>
                        <a:ea typeface="Roboto" panose="02000000000000000000" pitchFamily="2" charset="0"/>
                        <a:cs typeface="Roboto" panose="02000000000000000000" pitchFamily="2" charset="0"/>
                      </a:endParaRPr>
                    </a:p>
                  </a:txBody>
                  <a:tcPr>
                    <a:solidFill>
                      <a:srgbClr val="C00000"/>
                    </a:solidFill>
                  </a:tcPr>
                </a:tc>
                <a:tc hMerge="1">
                  <a:txBody>
                    <a:bodyPr/>
                    <a:lstStyle/>
                    <a:p>
                      <a:pPr algn="just"/>
                      <a:endParaRPr lang="en-US" sz="1400" dirty="0">
                        <a:latin typeface="Roboto" panose="02000000000000000000" pitchFamily="2" charset="0"/>
                        <a:ea typeface="Roboto" panose="02000000000000000000" pitchFamily="2" charset="0"/>
                        <a:cs typeface="Roboto" panose="02000000000000000000" pitchFamily="2" charset="0"/>
                      </a:endParaRPr>
                    </a:p>
                  </a:txBody>
                  <a:tcPr>
                    <a:solidFill>
                      <a:srgbClr val="C00000"/>
                    </a:solidFill>
                  </a:tcPr>
                </a:tc>
                <a:extLst>
                  <a:ext uri="{0D108BD9-81ED-4DB2-BD59-A6C34878D82A}">
                    <a16:rowId xmlns:a16="http://schemas.microsoft.com/office/drawing/2014/main" val="2359748878"/>
                  </a:ext>
                </a:extLst>
              </a:tr>
              <a:tr h="470706">
                <a:tc>
                  <a:txBody>
                    <a:bodyPr/>
                    <a:lstStyle/>
                    <a:p>
                      <a:pPr algn="ctr">
                        <a:lnSpc>
                          <a:spcPct val="150000"/>
                        </a:lnSpc>
                      </a:pPr>
                      <a:r>
                        <a:rPr lang="en-US" sz="1300" b="1" dirty="0">
                          <a:solidFill>
                            <a:schemeClr val="bg1"/>
                          </a:solidFill>
                          <a:latin typeface="Roboto" panose="02000000000000000000" pitchFamily="2" charset="0"/>
                          <a:ea typeface="Roboto" panose="02000000000000000000" pitchFamily="2" charset="0"/>
                          <a:cs typeface="Roboto" panose="02000000000000000000" pitchFamily="2" charset="0"/>
                        </a:rPr>
                        <a:t>Name of Company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50000"/>
                        </a:lnSpc>
                      </a:pPr>
                      <a:r>
                        <a:rPr lang="en-US" sz="1300" b="1" dirty="0">
                          <a:solidFill>
                            <a:schemeClr val="bg1"/>
                          </a:solidFill>
                          <a:latin typeface="Roboto" panose="02000000000000000000" pitchFamily="2" charset="0"/>
                          <a:ea typeface="Roboto" panose="02000000000000000000" pitchFamily="2" charset="0"/>
                          <a:cs typeface="Roboto" panose="02000000000000000000" pitchFamily="2" charset="0"/>
                        </a:rPr>
                        <a:t>Jurisdiction of Foreign 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50000"/>
                        </a:lnSpc>
                      </a:pPr>
                      <a:r>
                        <a:rPr lang="en-US" sz="1300" b="1" dirty="0">
                          <a:solidFill>
                            <a:schemeClr val="bg1"/>
                          </a:solidFill>
                          <a:latin typeface="Roboto" panose="02000000000000000000" pitchFamily="2" charset="0"/>
                          <a:ea typeface="Roboto" panose="02000000000000000000" pitchFamily="2" charset="0"/>
                          <a:cs typeface="Roboto" panose="02000000000000000000" pitchFamily="2" charset="0"/>
                        </a:rPr>
                        <a:t>Mechanics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34291010"/>
                  </a:ext>
                </a:extLst>
              </a:tr>
              <a:tr h="470706">
                <a:tc>
                  <a:txBody>
                    <a:bodyPr/>
                    <a:lstStyle/>
                    <a:p>
                      <a:pPr algn="just">
                        <a:lnSpc>
                          <a:spcPct val="150000"/>
                        </a:lnSpc>
                      </a:pPr>
                      <a:r>
                        <a:rPr lang="en-US" sz="1300" dirty="0" err="1">
                          <a:latin typeface="Roboto" panose="02000000000000000000" pitchFamily="2" charset="0"/>
                          <a:ea typeface="Roboto" panose="02000000000000000000" pitchFamily="2" charset="0"/>
                          <a:cs typeface="Roboto" panose="02000000000000000000" pitchFamily="2" charset="0"/>
                        </a:rPr>
                        <a:t>Razorpay</a:t>
                      </a:r>
                      <a:endParaRPr lang="en-US" sz="13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1300" dirty="0">
                          <a:latin typeface="Roboto" panose="02000000000000000000" pitchFamily="2" charset="0"/>
                          <a:ea typeface="Roboto" panose="02000000000000000000" pitchFamily="2" charset="0"/>
                          <a:cs typeface="Roboto" panose="02000000000000000000" pitchFamily="2" charset="0"/>
                        </a:rPr>
                        <a:t>USA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1300" dirty="0">
                          <a:latin typeface="Roboto" panose="02000000000000000000" pitchFamily="2" charset="0"/>
                          <a:ea typeface="Roboto" panose="02000000000000000000" pitchFamily="2" charset="0"/>
                          <a:cs typeface="Roboto" panose="02000000000000000000" pitchFamily="2" charset="0"/>
                        </a:rPr>
                        <a:t>Inbound Merger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1264644"/>
                  </a:ext>
                </a:extLst>
              </a:tr>
              <a:tr h="470706">
                <a:tc>
                  <a:txBody>
                    <a:bodyPr/>
                    <a:lstStyle/>
                    <a:p>
                      <a:pPr algn="just">
                        <a:lnSpc>
                          <a:spcPct val="150000"/>
                        </a:lnSpc>
                      </a:pPr>
                      <a:r>
                        <a:rPr lang="en-US" sz="1300" dirty="0" err="1">
                          <a:latin typeface="Roboto" panose="02000000000000000000" pitchFamily="2" charset="0"/>
                          <a:ea typeface="Roboto" panose="02000000000000000000" pitchFamily="2" charset="0"/>
                          <a:cs typeface="Roboto" panose="02000000000000000000" pitchFamily="2" charset="0"/>
                        </a:rPr>
                        <a:t>Groww</a:t>
                      </a:r>
                      <a:endParaRPr lang="en-US" sz="13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1300" dirty="0">
                          <a:latin typeface="Roboto" panose="02000000000000000000" pitchFamily="2" charset="0"/>
                          <a:ea typeface="Roboto" panose="02000000000000000000" pitchFamily="2" charset="0"/>
                          <a:cs typeface="Roboto" panose="02000000000000000000" pitchFamily="2" charset="0"/>
                        </a:rPr>
                        <a:t>USA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1300" dirty="0">
                          <a:latin typeface="Roboto" panose="02000000000000000000" pitchFamily="2" charset="0"/>
                          <a:ea typeface="Roboto" panose="02000000000000000000" pitchFamily="2" charset="0"/>
                          <a:cs typeface="Roboto" panose="02000000000000000000" pitchFamily="2" charset="0"/>
                        </a:rPr>
                        <a:t>Inbound Merger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2619812"/>
                  </a:ext>
                </a:extLst>
              </a:tr>
              <a:tr h="470706">
                <a:tc>
                  <a:txBody>
                    <a:bodyPr/>
                    <a:lstStyle/>
                    <a:p>
                      <a:pPr algn="just">
                        <a:lnSpc>
                          <a:spcPct val="150000"/>
                        </a:lnSpc>
                      </a:pPr>
                      <a:r>
                        <a:rPr lang="en-US" sz="1300" dirty="0" err="1">
                          <a:latin typeface="Roboto" panose="02000000000000000000" pitchFamily="2" charset="0"/>
                          <a:ea typeface="Roboto" panose="02000000000000000000" pitchFamily="2" charset="0"/>
                          <a:cs typeface="Roboto" panose="02000000000000000000" pitchFamily="2" charset="0"/>
                        </a:rPr>
                        <a:t>PhonePe</a:t>
                      </a:r>
                      <a:endParaRPr lang="en-US" sz="13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1300" dirty="0">
                          <a:latin typeface="Roboto" panose="02000000000000000000" pitchFamily="2" charset="0"/>
                          <a:ea typeface="Roboto" panose="02000000000000000000" pitchFamily="2" charset="0"/>
                          <a:cs typeface="Roboto" panose="02000000000000000000" pitchFamily="2" charset="0"/>
                        </a:rPr>
                        <a:t>Singapore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1300" dirty="0">
                          <a:latin typeface="Roboto" panose="02000000000000000000" pitchFamily="2" charset="0"/>
                          <a:ea typeface="Roboto" panose="02000000000000000000" pitchFamily="2" charset="0"/>
                          <a:cs typeface="Roboto" panose="02000000000000000000" pitchFamily="2" charset="0"/>
                        </a:rPr>
                        <a:t>Share Swap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907829"/>
                  </a:ext>
                </a:extLst>
              </a:tr>
              <a:tr h="470706">
                <a:tc>
                  <a:txBody>
                    <a:bodyPr/>
                    <a:lstStyle/>
                    <a:p>
                      <a:pPr algn="just">
                        <a:lnSpc>
                          <a:spcPct val="150000"/>
                        </a:lnSpc>
                      </a:pPr>
                      <a:r>
                        <a:rPr lang="en-US" sz="1300" dirty="0">
                          <a:latin typeface="Roboto" panose="02000000000000000000" pitchFamily="2" charset="0"/>
                          <a:ea typeface="Roboto" panose="02000000000000000000" pitchFamily="2" charset="0"/>
                          <a:cs typeface="Roboto" panose="02000000000000000000" pitchFamily="2" charset="0"/>
                        </a:rPr>
                        <a:t>Pine Labs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1300" dirty="0">
                          <a:latin typeface="Roboto" panose="02000000000000000000" pitchFamily="2" charset="0"/>
                          <a:ea typeface="Roboto" panose="02000000000000000000" pitchFamily="2" charset="0"/>
                          <a:cs typeface="Roboto" panose="02000000000000000000" pitchFamily="2" charset="0"/>
                        </a:rPr>
                        <a:t>Singapore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1300" dirty="0">
                          <a:latin typeface="Roboto" panose="02000000000000000000" pitchFamily="2" charset="0"/>
                          <a:ea typeface="Roboto" panose="02000000000000000000" pitchFamily="2" charset="0"/>
                          <a:cs typeface="Roboto" panose="02000000000000000000" pitchFamily="2" charset="0"/>
                        </a:rPr>
                        <a:t>Inbound Merger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0138779"/>
                  </a:ext>
                </a:extLst>
              </a:tr>
            </a:tbl>
          </a:graphicData>
        </a:graphic>
      </p:graphicFrame>
      <p:pic>
        <p:nvPicPr>
          <p:cNvPr id="12" name="Picture 11">
            <a:extLst>
              <a:ext uri="{FF2B5EF4-FFF2-40B4-BE49-F238E27FC236}">
                <a16:creationId xmlns:a16="http://schemas.microsoft.com/office/drawing/2014/main" id="{924BC3AF-DB3B-2D87-8A8E-68BAF6232FA5}"/>
              </a:ext>
            </a:extLst>
          </p:cNvPr>
          <p:cNvPicPr>
            <a:picLocks noChangeAspect="1"/>
          </p:cNvPicPr>
          <p:nvPr/>
        </p:nvPicPr>
        <p:blipFill>
          <a:blip r:embed="rId2"/>
          <a:stretch>
            <a:fillRect/>
          </a:stretch>
        </p:blipFill>
        <p:spPr>
          <a:xfrm>
            <a:off x="542659" y="1185769"/>
            <a:ext cx="5858164" cy="1109721"/>
          </a:xfrm>
          <a:prstGeom prst="rect">
            <a:avLst/>
          </a:prstGeom>
          <a:ln>
            <a:solidFill>
              <a:schemeClr val="tx1"/>
            </a:solidFill>
          </a:ln>
        </p:spPr>
      </p:pic>
      <p:pic>
        <p:nvPicPr>
          <p:cNvPr id="9" name="Picture 8">
            <a:extLst>
              <a:ext uri="{FF2B5EF4-FFF2-40B4-BE49-F238E27FC236}">
                <a16:creationId xmlns:a16="http://schemas.microsoft.com/office/drawing/2014/main" id="{27332F03-1B32-8ECD-3F0E-2888116F837C}"/>
              </a:ext>
            </a:extLst>
          </p:cNvPr>
          <p:cNvPicPr>
            <a:picLocks noChangeAspect="1"/>
          </p:cNvPicPr>
          <p:nvPr/>
        </p:nvPicPr>
        <p:blipFill>
          <a:blip r:embed="rId3"/>
          <a:stretch>
            <a:fillRect/>
          </a:stretch>
        </p:blipFill>
        <p:spPr>
          <a:xfrm>
            <a:off x="3772295" y="1925123"/>
            <a:ext cx="7985973" cy="981113"/>
          </a:xfrm>
          <a:prstGeom prst="rect">
            <a:avLst/>
          </a:prstGeom>
          <a:ln>
            <a:solidFill>
              <a:schemeClr val="tx1"/>
            </a:solidFill>
          </a:ln>
        </p:spPr>
      </p:pic>
      <p:pic>
        <p:nvPicPr>
          <p:cNvPr id="6" name="Picture 5">
            <a:extLst>
              <a:ext uri="{FF2B5EF4-FFF2-40B4-BE49-F238E27FC236}">
                <a16:creationId xmlns:a16="http://schemas.microsoft.com/office/drawing/2014/main" id="{C49AFC65-B2E0-07E3-697C-88A22FA2DECC}"/>
              </a:ext>
            </a:extLst>
          </p:cNvPr>
          <p:cNvPicPr>
            <a:picLocks noChangeAspect="1"/>
          </p:cNvPicPr>
          <p:nvPr/>
        </p:nvPicPr>
        <p:blipFill>
          <a:blip r:embed="rId4"/>
          <a:stretch>
            <a:fillRect/>
          </a:stretch>
        </p:blipFill>
        <p:spPr>
          <a:xfrm>
            <a:off x="425001" y="2556000"/>
            <a:ext cx="6246251" cy="903775"/>
          </a:xfrm>
          <a:prstGeom prst="rect">
            <a:avLst/>
          </a:prstGeom>
          <a:ln>
            <a:solidFill>
              <a:schemeClr val="tx1"/>
            </a:solidFill>
          </a:ln>
        </p:spPr>
      </p:pic>
    </p:spTree>
    <p:extLst>
      <p:ext uri="{BB962C8B-B14F-4D97-AF65-F5344CB8AC3E}">
        <p14:creationId xmlns:p14="http://schemas.microsoft.com/office/powerpoint/2010/main" val="319677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EBB1329C-F6D7-E654-1D42-3B740819A05C}"/>
              </a:ext>
            </a:extLst>
          </p:cNvPr>
          <p:cNvSpPr/>
          <p:nvPr/>
        </p:nvSpPr>
        <p:spPr>
          <a:xfrm>
            <a:off x="8689036" y="4454889"/>
            <a:ext cx="1283279" cy="4731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N" sz="1400" b="1" dirty="0">
                <a:latin typeface="Roboto" panose="02000000000000000000" pitchFamily="2" charset="0"/>
                <a:ea typeface="Roboto" panose="02000000000000000000" pitchFamily="2" charset="0"/>
              </a:rPr>
              <a:t>Indian Business</a:t>
            </a:r>
          </a:p>
        </p:txBody>
      </p:sp>
      <p:sp>
        <p:nvSpPr>
          <p:cNvPr id="35" name="Rectangle: Rounded Corners 34">
            <a:extLst>
              <a:ext uri="{FF2B5EF4-FFF2-40B4-BE49-F238E27FC236}">
                <a16:creationId xmlns:a16="http://schemas.microsoft.com/office/drawing/2014/main" id="{300D23EB-4DAA-4896-1600-EA0E1EB9A2F5}"/>
              </a:ext>
            </a:extLst>
          </p:cNvPr>
          <p:cNvSpPr/>
          <p:nvPr/>
        </p:nvSpPr>
        <p:spPr>
          <a:xfrm>
            <a:off x="8689036" y="2479967"/>
            <a:ext cx="1283279" cy="4731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N" sz="1400" b="1" dirty="0">
                <a:latin typeface="Roboto" panose="02000000000000000000" pitchFamily="2" charset="0"/>
                <a:ea typeface="Roboto" panose="02000000000000000000" pitchFamily="2" charset="0"/>
              </a:rPr>
              <a:t>Overseas Business</a:t>
            </a:r>
          </a:p>
        </p:txBody>
      </p:sp>
      <p:sp>
        <p:nvSpPr>
          <p:cNvPr id="39" name="Rectangle: Rounded Corners 38">
            <a:extLst>
              <a:ext uri="{FF2B5EF4-FFF2-40B4-BE49-F238E27FC236}">
                <a16:creationId xmlns:a16="http://schemas.microsoft.com/office/drawing/2014/main" id="{C7169F9B-C565-A0F2-CC24-798A0514584F}"/>
              </a:ext>
            </a:extLst>
          </p:cNvPr>
          <p:cNvSpPr/>
          <p:nvPr/>
        </p:nvSpPr>
        <p:spPr>
          <a:xfrm>
            <a:off x="7269830" y="3310296"/>
            <a:ext cx="930438" cy="237409"/>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N" sz="1400" dirty="0">
                <a:latin typeface="Roboto" panose="02000000000000000000" pitchFamily="2" charset="0"/>
                <a:ea typeface="Roboto" panose="02000000000000000000" pitchFamily="2" charset="0"/>
              </a:rPr>
              <a:t>India</a:t>
            </a:r>
          </a:p>
        </p:txBody>
      </p:sp>
      <p:cxnSp>
        <p:nvCxnSpPr>
          <p:cNvPr id="7" name="Straight Connector 6">
            <a:extLst>
              <a:ext uri="{FF2B5EF4-FFF2-40B4-BE49-F238E27FC236}">
                <a16:creationId xmlns:a16="http://schemas.microsoft.com/office/drawing/2014/main" id="{878AAB59-DCD6-4E75-AE41-296D858416E2}"/>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a:r>
              <a:rPr lang="en-IN" sz="2400" b="1" dirty="0">
                <a:latin typeface="Roboto" panose="02000000000000000000" pitchFamily="2" charset="0"/>
                <a:ea typeface="Roboto" panose="02000000000000000000" pitchFamily="2" charset="0"/>
                <a:cs typeface="Arial" panose="020B0604020202020204" pitchFamily="34" charset="0"/>
              </a:rPr>
              <a:t>Reverse Flipping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Overseas Listings in India </a:t>
            </a: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sp>
        <p:nvSpPr>
          <p:cNvPr id="9" name="Rectangle: Rounded Corners 8">
            <a:extLst>
              <a:ext uri="{FF2B5EF4-FFF2-40B4-BE49-F238E27FC236}">
                <a16:creationId xmlns:a16="http://schemas.microsoft.com/office/drawing/2014/main" id="{C2E19E4D-3243-93EC-3A05-AFCD19594065}"/>
              </a:ext>
            </a:extLst>
          </p:cNvPr>
          <p:cNvSpPr/>
          <p:nvPr/>
        </p:nvSpPr>
        <p:spPr>
          <a:xfrm>
            <a:off x="8689036" y="2060827"/>
            <a:ext cx="1283279" cy="473188"/>
          </a:xfrm>
          <a:prstGeom prst="round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latin typeface="Roboto" panose="02000000000000000000" pitchFamily="2" charset="0"/>
                <a:ea typeface="Roboto" panose="02000000000000000000" pitchFamily="2" charset="0"/>
              </a:rPr>
              <a:t>Overseas Entity</a:t>
            </a:r>
          </a:p>
        </p:txBody>
      </p:sp>
      <p:sp>
        <p:nvSpPr>
          <p:cNvPr id="15" name="Rectangle: Rounded Corners 14">
            <a:extLst>
              <a:ext uri="{FF2B5EF4-FFF2-40B4-BE49-F238E27FC236}">
                <a16:creationId xmlns:a16="http://schemas.microsoft.com/office/drawing/2014/main" id="{895C1CBB-DB3E-F267-30BA-BAD6ABE582F2}"/>
              </a:ext>
            </a:extLst>
          </p:cNvPr>
          <p:cNvSpPr/>
          <p:nvPr/>
        </p:nvSpPr>
        <p:spPr>
          <a:xfrm>
            <a:off x="8689037" y="4040257"/>
            <a:ext cx="1283279" cy="4731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latin typeface="Roboto" panose="02000000000000000000" pitchFamily="2" charset="0"/>
                <a:ea typeface="Roboto" panose="02000000000000000000" pitchFamily="2" charset="0"/>
              </a:rPr>
              <a:t>Indian Entity</a:t>
            </a:r>
          </a:p>
        </p:txBody>
      </p:sp>
      <p:sp>
        <p:nvSpPr>
          <p:cNvPr id="16" name="Rectangle: Rounded Corners 15">
            <a:extLst>
              <a:ext uri="{FF2B5EF4-FFF2-40B4-BE49-F238E27FC236}">
                <a16:creationId xmlns:a16="http://schemas.microsoft.com/office/drawing/2014/main" id="{53A421A6-B473-10BD-63E1-7BF95DEF44E3}"/>
              </a:ext>
            </a:extLst>
          </p:cNvPr>
          <p:cNvSpPr/>
          <p:nvPr/>
        </p:nvSpPr>
        <p:spPr>
          <a:xfrm>
            <a:off x="7405756" y="1012907"/>
            <a:ext cx="1283279" cy="4731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N" sz="1400" b="1" dirty="0">
                <a:latin typeface="Roboto" panose="02000000000000000000" pitchFamily="2" charset="0"/>
                <a:ea typeface="Roboto" panose="02000000000000000000" pitchFamily="2" charset="0"/>
              </a:rPr>
              <a:t>Foreign Shareholder </a:t>
            </a:r>
          </a:p>
        </p:txBody>
      </p:sp>
      <p:cxnSp>
        <p:nvCxnSpPr>
          <p:cNvPr id="28" name="Straight Arrow Connector 27">
            <a:extLst>
              <a:ext uri="{FF2B5EF4-FFF2-40B4-BE49-F238E27FC236}">
                <a16:creationId xmlns:a16="http://schemas.microsoft.com/office/drawing/2014/main" id="{D91179A7-2EDF-5F66-109B-354E7729E4C9}"/>
              </a:ext>
            </a:extLst>
          </p:cNvPr>
          <p:cNvCxnSpPr>
            <a:cxnSpLocks/>
            <a:stCxn id="35" idx="2"/>
            <a:endCxn id="15" idx="0"/>
          </p:cNvCxnSpPr>
          <p:nvPr/>
        </p:nvCxnSpPr>
        <p:spPr>
          <a:xfrm>
            <a:off x="9330676" y="2953155"/>
            <a:ext cx="1" cy="1087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7C2C182C-D0B8-7219-5B09-AFFD43FF5B9E}"/>
              </a:ext>
            </a:extLst>
          </p:cNvPr>
          <p:cNvCxnSpPr>
            <a:cxnSpLocks/>
          </p:cNvCxnSpPr>
          <p:nvPr/>
        </p:nvCxnSpPr>
        <p:spPr>
          <a:xfrm>
            <a:off x="7535917" y="3287136"/>
            <a:ext cx="339038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0" name="Rectangle: Rounded Corners 39">
            <a:extLst>
              <a:ext uri="{FF2B5EF4-FFF2-40B4-BE49-F238E27FC236}">
                <a16:creationId xmlns:a16="http://schemas.microsoft.com/office/drawing/2014/main" id="{4FCCDA3A-526B-C322-C139-1F968398711E}"/>
              </a:ext>
            </a:extLst>
          </p:cNvPr>
          <p:cNvSpPr/>
          <p:nvPr/>
        </p:nvSpPr>
        <p:spPr>
          <a:xfrm>
            <a:off x="7427549" y="2988482"/>
            <a:ext cx="949139" cy="237409"/>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N" sz="1400" dirty="0">
                <a:latin typeface="Roboto" panose="02000000000000000000" pitchFamily="2" charset="0"/>
                <a:ea typeface="Roboto" panose="02000000000000000000" pitchFamily="2" charset="0"/>
              </a:rPr>
              <a:t>Overseas</a:t>
            </a:r>
          </a:p>
        </p:txBody>
      </p:sp>
      <p:cxnSp>
        <p:nvCxnSpPr>
          <p:cNvPr id="46" name="Straight Connector 45">
            <a:extLst>
              <a:ext uri="{FF2B5EF4-FFF2-40B4-BE49-F238E27FC236}">
                <a16:creationId xmlns:a16="http://schemas.microsoft.com/office/drawing/2014/main" id="{B6E9F4EF-200A-BFE6-C84F-B57764E50C1E}"/>
              </a:ext>
            </a:extLst>
          </p:cNvPr>
          <p:cNvCxnSpPr/>
          <p:nvPr/>
        </p:nvCxnSpPr>
        <p:spPr>
          <a:xfrm>
            <a:off x="7094483" y="914235"/>
            <a:ext cx="0" cy="576120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Cloud 48">
            <a:extLst>
              <a:ext uri="{FF2B5EF4-FFF2-40B4-BE49-F238E27FC236}">
                <a16:creationId xmlns:a16="http://schemas.microsoft.com/office/drawing/2014/main" id="{26E14E72-746E-8ABB-853B-3E9BD4890831}"/>
              </a:ext>
            </a:extLst>
          </p:cNvPr>
          <p:cNvSpPr/>
          <p:nvPr/>
        </p:nvSpPr>
        <p:spPr>
          <a:xfrm>
            <a:off x="7443995" y="5283240"/>
            <a:ext cx="4112125" cy="1157695"/>
          </a:xfrm>
          <a:prstGeom prst="cloud">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a:latin typeface="Roboto" panose="02000000000000000000" pitchFamily="2" charset="0"/>
                <a:ea typeface="Roboto" panose="02000000000000000000" pitchFamily="2" charset="0"/>
              </a:rPr>
              <a:t>Listing opportunities in Indian markets being increasingly explored by foreign Hold Cos. </a:t>
            </a:r>
          </a:p>
        </p:txBody>
      </p:sp>
      <p:sp>
        <p:nvSpPr>
          <p:cNvPr id="53" name="Rectangle: Rounded Corners 52">
            <a:extLst>
              <a:ext uri="{FF2B5EF4-FFF2-40B4-BE49-F238E27FC236}">
                <a16:creationId xmlns:a16="http://schemas.microsoft.com/office/drawing/2014/main" id="{B4C57C9A-9F95-E224-51B1-0D588DD13AFA}"/>
              </a:ext>
            </a:extLst>
          </p:cNvPr>
          <p:cNvSpPr/>
          <p:nvPr/>
        </p:nvSpPr>
        <p:spPr>
          <a:xfrm>
            <a:off x="9987372" y="1011623"/>
            <a:ext cx="1283279" cy="4731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N" sz="1400" b="1" dirty="0">
                <a:latin typeface="Roboto" panose="02000000000000000000" pitchFamily="2" charset="0"/>
                <a:ea typeface="Roboto" panose="02000000000000000000" pitchFamily="2" charset="0"/>
              </a:rPr>
              <a:t>Indian Shareholder </a:t>
            </a:r>
          </a:p>
        </p:txBody>
      </p:sp>
      <p:cxnSp>
        <p:nvCxnSpPr>
          <p:cNvPr id="56" name="Connector: Elbow 55">
            <a:extLst>
              <a:ext uri="{FF2B5EF4-FFF2-40B4-BE49-F238E27FC236}">
                <a16:creationId xmlns:a16="http://schemas.microsoft.com/office/drawing/2014/main" id="{51C9CDF1-C78D-7B08-C193-7E3338F20AA6}"/>
              </a:ext>
            </a:extLst>
          </p:cNvPr>
          <p:cNvCxnSpPr>
            <a:stCxn id="16" idx="2"/>
            <a:endCxn id="9" idx="0"/>
          </p:cNvCxnSpPr>
          <p:nvPr/>
        </p:nvCxnSpPr>
        <p:spPr>
          <a:xfrm rot="16200000" flipH="1">
            <a:off x="8401670" y="1131821"/>
            <a:ext cx="574732" cy="128328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58" name="Connector: Elbow 57">
            <a:extLst>
              <a:ext uri="{FF2B5EF4-FFF2-40B4-BE49-F238E27FC236}">
                <a16:creationId xmlns:a16="http://schemas.microsoft.com/office/drawing/2014/main" id="{2DD5EC6D-ECE8-3675-B8EC-A99B57DEB43E}"/>
              </a:ext>
            </a:extLst>
          </p:cNvPr>
          <p:cNvCxnSpPr>
            <a:stCxn id="53" idx="2"/>
            <a:endCxn id="9" idx="0"/>
          </p:cNvCxnSpPr>
          <p:nvPr/>
        </p:nvCxnSpPr>
        <p:spPr>
          <a:xfrm rot="5400000">
            <a:off x="9691836" y="1123651"/>
            <a:ext cx="576016" cy="129833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D8B6FAF8-431F-EE6C-058B-891A827D0443}"/>
              </a:ext>
            </a:extLst>
          </p:cNvPr>
          <p:cNvSpPr txBox="1"/>
          <p:nvPr/>
        </p:nvSpPr>
        <p:spPr>
          <a:xfrm>
            <a:off x="276473" y="951998"/>
            <a:ext cx="6681302" cy="5670783"/>
          </a:xfrm>
          <a:prstGeom prst="rect">
            <a:avLst/>
          </a:prstGeom>
          <a:noFill/>
        </p:spPr>
        <p:txBody>
          <a:bodyPr wrap="square">
            <a:spAutoFit/>
          </a:bodyPr>
          <a:lstStyle/>
          <a:p>
            <a:pPr indent="269875" algn="just"/>
            <a:r>
              <a:rPr lang="en-IN" sz="1450" b="1" dirty="0">
                <a:latin typeface="Roboto" panose="02000000000000000000" pitchFamily="2" charset="0"/>
                <a:ea typeface="Roboto" panose="02000000000000000000" pitchFamily="2" charset="0"/>
                <a:cs typeface="Roboto" panose="02000000000000000000" pitchFamily="2" charset="0"/>
              </a:rPr>
              <a:t>Structuring Options:</a:t>
            </a:r>
          </a:p>
          <a:p>
            <a:pPr marL="463550" lvl="0" indent="-168275" algn="just">
              <a:buFont typeface="Arial" panose="020B0604020202020204" pitchFamily="34" charset="0"/>
              <a:buChar char="•"/>
            </a:pPr>
            <a:r>
              <a:rPr lang="en-US" sz="1450" b="1" dirty="0">
                <a:latin typeface="Roboto" panose="02000000000000000000" pitchFamily="2" charset="0"/>
                <a:ea typeface="Roboto" panose="02000000000000000000" pitchFamily="2" charset="0"/>
                <a:cs typeface="Roboto" panose="02000000000000000000" pitchFamily="2" charset="0"/>
              </a:rPr>
              <a:t>Option 1: Merger of Overseas Entity with Indian Entity</a:t>
            </a:r>
          </a:p>
          <a:p>
            <a:pPr marL="798513" lvl="0" indent="-285750" algn="just">
              <a:buFont typeface="Courier New" panose="02070309020205020404" pitchFamily="49" charset="0"/>
              <a:buChar char="o"/>
            </a:pPr>
            <a:r>
              <a:rPr lang="en-US" sz="1450" dirty="0">
                <a:latin typeface="Roboto" panose="02000000000000000000" pitchFamily="2" charset="0"/>
                <a:ea typeface="Roboto" panose="02000000000000000000" pitchFamily="2" charset="0"/>
                <a:cs typeface="Roboto" panose="02000000000000000000" pitchFamily="2" charset="0"/>
              </a:rPr>
              <a:t>This will be subject to allowability of outbound merger in the jurisdiction of the transferor company </a:t>
            </a:r>
          </a:p>
          <a:p>
            <a:pPr marL="798513" lvl="0" indent="-285750" algn="just">
              <a:buFont typeface="Courier New" panose="02070309020205020404" pitchFamily="49" charset="0"/>
              <a:buChar char="o"/>
            </a:pPr>
            <a:r>
              <a:rPr lang="en-US" sz="1450" dirty="0">
                <a:latin typeface="Roboto" panose="02000000000000000000" pitchFamily="2" charset="0"/>
                <a:ea typeface="Roboto" panose="02000000000000000000" pitchFamily="2" charset="0"/>
                <a:cs typeface="Roboto" panose="02000000000000000000" pitchFamily="2" charset="0"/>
              </a:rPr>
              <a:t>Merger to be tax neutral subject to laws of the overseas jurisdiction </a:t>
            </a:r>
          </a:p>
          <a:p>
            <a:pPr marL="463550" lvl="0" indent="-168275" algn="just">
              <a:buFont typeface="Arial" panose="020B0604020202020204" pitchFamily="34" charset="0"/>
              <a:buChar char="•"/>
            </a:pPr>
            <a:r>
              <a:rPr lang="en-US" sz="1450" b="1" dirty="0">
                <a:latin typeface="Roboto" panose="02000000000000000000" pitchFamily="2" charset="0"/>
                <a:ea typeface="Roboto" panose="02000000000000000000" pitchFamily="2" charset="0"/>
                <a:cs typeface="Roboto" panose="02000000000000000000" pitchFamily="2" charset="0"/>
              </a:rPr>
              <a:t>Option 2: Liquidation of Overseas Entity </a:t>
            </a:r>
          </a:p>
          <a:p>
            <a:pPr marL="798513" indent="-285750" algn="just">
              <a:buFont typeface="Courier New" panose="02070309020205020404" pitchFamily="49" charset="0"/>
              <a:buChar char="o"/>
            </a:pPr>
            <a:r>
              <a:rPr lang="en-US" sz="1450" dirty="0">
                <a:latin typeface="Roboto" panose="02000000000000000000" pitchFamily="2" charset="0"/>
                <a:ea typeface="Roboto" panose="02000000000000000000" pitchFamily="2" charset="0"/>
                <a:cs typeface="Roboto" panose="02000000000000000000" pitchFamily="2" charset="0"/>
              </a:rPr>
              <a:t>Shares held by Overseas Entity in Indian Entity to be distributed to the shareholders of Overseas Entity</a:t>
            </a:r>
          </a:p>
          <a:p>
            <a:pPr marL="798513" indent="-285750" algn="just">
              <a:buFont typeface="Courier New" panose="02070309020205020404" pitchFamily="49" charset="0"/>
              <a:buChar char="o"/>
            </a:pPr>
            <a:r>
              <a:rPr lang="en-US" sz="1450" dirty="0">
                <a:latin typeface="Roboto" panose="02000000000000000000" pitchFamily="2" charset="0"/>
                <a:ea typeface="Roboto" panose="02000000000000000000" pitchFamily="2" charset="0"/>
                <a:cs typeface="Roboto" panose="02000000000000000000" pitchFamily="2" charset="0"/>
              </a:rPr>
              <a:t>Tax implication in the hands of Overseas Entity upon liquidation as per the law of the overseas jurisdiction </a:t>
            </a:r>
          </a:p>
          <a:p>
            <a:pPr marL="798513" indent="-285750" algn="just">
              <a:buFont typeface="Courier New" panose="02070309020205020404" pitchFamily="49" charset="0"/>
              <a:buChar char="o"/>
            </a:pPr>
            <a:r>
              <a:rPr lang="en-US" sz="1450" dirty="0">
                <a:latin typeface="Roboto" panose="02000000000000000000" pitchFamily="2" charset="0"/>
                <a:ea typeface="Roboto" panose="02000000000000000000" pitchFamily="2" charset="0"/>
                <a:cs typeface="Roboto" panose="02000000000000000000" pitchFamily="2" charset="0"/>
              </a:rPr>
              <a:t>Capital Gain tax implications in the hands of the Shareholders:</a:t>
            </a:r>
          </a:p>
          <a:p>
            <a:pPr marL="1255713" lvl="1" indent="-285750" algn="just">
              <a:buFont typeface="Wingdings" panose="05000000000000000000" pitchFamily="2" charset="2"/>
              <a:buChar char="Ø"/>
            </a:pPr>
            <a:r>
              <a:rPr lang="en-US" sz="1450" dirty="0">
                <a:latin typeface="Roboto" panose="02000000000000000000" pitchFamily="2" charset="0"/>
                <a:ea typeface="Roboto" panose="02000000000000000000" pitchFamily="2" charset="0"/>
                <a:cs typeface="Roboto" panose="02000000000000000000" pitchFamily="2" charset="0"/>
              </a:rPr>
              <a:t>Indian Shareholder </a:t>
            </a:r>
            <a:r>
              <a:rPr lang="en-US" sz="145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Liable to Capital gains tax in India</a:t>
            </a:r>
          </a:p>
          <a:p>
            <a:pPr marL="1255713" lvl="1" indent="-285750" algn="just">
              <a:buFont typeface="Wingdings" panose="05000000000000000000" pitchFamily="2" charset="2"/>
              <a:buChar char="Ø"/>
            </a:pPr>
            <a:r>
              <a:rPr lang="en-US" sz="1450" dirty="0">
                <a:latin typeface="Roboto" panose="02000000000000000000" pitchFamily="2" charset="0"/>
                <a:ea typeface="Roboto" panose="02000000000000000000" pitchFamily="2" charset="0"/>
                <a:cs typeface="Roboto" panose="02000000000000000000" pitchFamily="2" charset="0"/>
              </a:rPr>
              <a:t>Foreign Shareholder </a:t>
            </a:r>
            <a:r>
              <a:rPr lang="en-US" sz="145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Basis the law of the jurisdiction of residency</a:t>
            </a:r>
          </a:p>
          <a:p>
            <a:pPr marL="463550" indent="-168275" algn="just">
              <a:buFont typeface="Arial" panose="020B0604020202020204" pitchFamily="34" charset="0"/>
              <a:buChar char="•"/>
            </a:pPr>
            <a:r>
              <a:rPr lang="en-US" sz="1450" b="1" dirty="0">
                <a:latin typeface="Roboto" panose="02000000000000000000" pitchFamily="2" charset="0"/>
                <a:ea typeface="Roboto" panose="02000000000000000000" pitchFamily="2" charset="0"/>
                <a:cs typeface="Roboto" panose="02000000000000000000" pitchFamily="2" charset="0"/>
              </a:rPr>
              <a:t>Option 3: Transfer + Dividend (future event)</a:t>
            </a:r>
          </a:p>
          <a:p>
            <a:pPr marL="798513" indent="-285750" algn="just">
              <a:buFont typeface="Courier New" panose="02070309020205020404" pitchFamily="49" charset="0"/>
              <a:buChar char="o"/>
            </a:pPr>
            <a:r>
              <a:rPr lang="en-US" sz="1450" dirty="0">
                <a:latin typeface="Roboto" panose="02000000000000000000" pitchFamily="2" charset="0"/>
                <a:ea typeface="Roboto" panose="02000000000000000000" pitchFamily="2" charset="0"/>
                <a:cs typeface="Roboto" panose="02000000000000000000" pitchFamily="2" charset="0"/>
              </a:rPr>
              <a:t>Overseas Entity to transfer its stake in Indian Entity at a future date upon trigger of exit event. </a:t>
            </a:r>
          </a:p>
          <a:p>
            <a:pPr marL="1255713" lvl="1" indent="-285750" algn="just">
              <a:buFont typeface="Wingdings" panose="05000000000000000000" pitchFamily="2" charset="2"/>
              <a:buChar char="Ø"/>
            </a:pPr>
            <a:r>
              <a:rPr lang="en-US" sz="1450" dirty="0">
                <a:latin typeface="Roboto" panose="02000000000000000000" pitchFamily="2" charset="0"/>
                <a:ea typeface="Roboto" panose="02000000000000000000" pitchFamily="2" charset="0"/>
                <a:cs typeface="Roboto" panose="02000000000000000000" pitchFamily="2" charset="0"/>
              </a:rPr>
              <a:t>Capital Gain tax implications in the hands of shareholders similar to Option 2 above</a:t>
            </a:r>
          </a:p>
          <a:p>
            <a:pPr marL="798513" lvl="1" indent="-285750" algn="just">
              <a:buFont typeface="Courier New" panose="02070309020205020404" pitchFamily="49" charset="0"/>
              <a:buChar char="o"/>
            </a:pPr>
            <a:r>
              <a:rPr lang="en-US" sz="1450" dirty="0">
                <a:latin typeface="Roboto" panose="02000000000000000000" pitchFamily="2" charset="0"/>
                <a:ea typeface="Roboto" panose="02000000000000000000" pitchFamily="2" charset="0"/>
                <a:cs typeface="Roboto" panose="02000000000000000000" pitchFamily="2" charset="0"/>
              </a:rPr>
              <a:t>Upstream of proceeds to Shareholders of Overseas Entity as Dividend as under:</a:t>
            </a:r>
          </a:p>
          <a:p>
            <a:pPr marL="1255713" lvl="1" indent="-285750" algn="just">
              <a:buFont typeface="Wingdings" panose="05000000000000000000" pitchFamily="2" charset="2"/>
              <a:buChar char="Ø"/>
              <a:tabLst>
                <a:tab pos="1312863" algn="l"/>
              </a:tabLst>
            </a:pPr>
            <a:r>
              <a:rPr lang="en-US" sz="1450" dirty="0">
                <a:latin typeface="Roboto" panose="02000000000000000000" pitchFamily="2" charset="0"/>
                <a:ea typeface="Roboto" panose="02000000000000000000" pitchFamily="2" charset="0"/>
                <a:cs typeface="Roboto" panose="02000000000000000000" pitchFamily="2" charset="0"/>
              </a:rPr>
              <a:t>Indian Shareholders </a:t>
            </a:r>
            <a:r>
              <a:rPr lang="en-US" sz="145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US" sz="1450" dirty="0">
                <a:latin typeface="Roboto" panose="02000000000000000000" pitchFamily="2" charset="0"/>
                <a:ea typeface="Roboto" panose="02000000000000000000" pitchFamily="2" charset="0"/>
                <a:cs typeface="Roboto" panose="02000000000000000000" pitchFamily="2" charset="0"/>
              </a:rPr>
              <a:t> Taxable in India </a:t>
            </a:r>
          </a:p>
          <a:p>
            <a:pPr marL="1255713" lvl="1" indent="-285750" algn="just">
              <a:buFont typeface="Wingdings" panose="05000000000000000000" pitchFamily="2" charset="2"/>
              <a:buChar char="Ø"/>
              <a:tabLst>
                <a:tab pos="1312863" algn="l"/>
              </a:tabLst>
            </a:pPr>
            <a:r>
              <a:rPr lang="en-US" sz="1450" dirty="0">
                <a:latin typeface="Roboto" panose="02000000000000000000" pitchFamily="2" charset="0"/>
                <a:ea typeface="Roboto" panose="02000000000000000000" pitchFamily="2" charset="0"/>
                <a:cs typeface="Roboto" panose="02000000000000000000" pitchFamily="2" charset="0"/>
              </a:rPr>
              <a:t>Foreign Shareholders </a:t>
            </a:r>
            <a:r>
              <a:rPr lang="en-US" sz="145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Basis the law of the jurisdiction of residency</a:t>
            </a:r>
            <a:endParaRPr lang="en-US" sz="1450" dirty="0">
              <a:latin typeface="Roboto" panose="02000000000000000000" pitchFamily="2" charset="0"/>
              <a:ea typeface="Roboto" panose="02000000000000000000" pitchFamily="2" charset="0"/>
              <a:cs typeface="Roboto" panose="02000000000000000000" pitchFamily="2" charset="0"/>
            </a:endParaRPr>
          </a:p>
          <a:p>
            <a:pPr marL="173038" indent="0" algn="just">
              <a:buFont typeface="Arial" pitchFamily="34" charset="0"/>
              <a:buNone/>
            </a:pPr>
            <a:endParaRPr lang="en-US" sz="1450" dirty="0">
              <a:latin typeface="Roboto" panose="02000000000000000000" pitchFamily="2" charset="0"/>
              <a:ea typeface="Roboto" panose="02000000000000000000" pitchFamily="2" charset="0"/>
              <a:cs typeface="Arial" pitchFamily="34" charset="0"/>
            </a:endParaRPr>
          </a:p>
        </p:txBody>
      </p:sp>
    </p:spTree>
    <p:extLst>
      <p:ext uri="{BB962C8B-B14F-4D97-AF65-F5344CB8AC3E}">
        <p14:creationId xmlns:p14="http://schemas.microsoft.com/office/powerpoint/2010/main" val="12058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a:r>
              <a:rPr lang="en-IN" sz="2400" b="1" dirty="0">
                <a:latin typeface="Roboto" panose="02000000000000000000" pitchFamily="2" charset="0"/>
                <a:ea typeface="Roboto" panose="02000000000000000000" pitchFamily="2" charset="0"/>
                <a:cs typeface="Arial" panose="020B0604020202020204" pitchFamily="34" charset="0"/>
              </a:rPr>
              <a:t>Reverse Flipping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Key Points for Consideration</a:t>
            </a: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cxnSp>
        <p:nvCxnSpPr>
          <p:cNvPr id="3" name="Straight Connector 2">
            <a:extLst>
              <a:ext uri="{FF2B5EF4-FFF2-40B4-BE49-F238E27FC236}">
                <a16:creationId xmlns:a16="http://schemas.microsoft.com/office/drawing/2014/main" id="{E6434BAC-B498-0313-B45E-7B69D23F1D49}"/>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graphicFrame>
        <p:nvGraphicFramePr>
          <p:cNvPr id="13" name="Diagram 12">
            <a:extLst>
              <a:ext uri="{FF2B5EF4-FFF2-40B4-BE49-F238E27FC236}">
                <a16:creationId xmlns:a16="http://schemas.microsoft.com/office/drawing/2014/main" id="{7B859FBD-6279-D9D7-6A41-48D0C77084A1}"/>
              </a:ext>
            </a:extLst>
          </p:cNvPr>
          <p:cNvGraphicFramePr/>
          <p:nvPr>
            <p:extLst>
              <p:ext uri="{D42A27DB-BD31-4B8C-83A1-F6EECF244321}">
                <p14:modId xmlns:p14="http://schemas.microsoft.com/office/powerpoint/2010/main" val="427529911"/>
              </p:ext>
            </p:extLst>
          </p:nvPr>
        </p:nvGraphicFramePr>
        <p:xfrm>
          <a:off x="619932" y="914235"/>
          <a:ext cx="10952136" cy="5601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754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8AAB59-DCD6-4E75-AE41-296D858416E2}"/>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a:r>
              <a:rPr lang="en-US" sz="2400" b="1" dirty="0">
                <a:latin typeface="Roboto" panose="02000000000000000000" pitchFamily="2" charset="0"/>
                <a:ea typeface="Roboto" panose="02000000000000000000" pitchFamily="2" charset="0"/>
                <a:cs typeface="Arial" panose="020B0604020202020204" pitchFamily="34" charset="0"/>
              </a:rPr>
              <a:t>Recent M&amp;A Deals in the News</a:t>
            </a:r>
            <a:endParaRPr lang="en-IN" sz="2400" b="1" dirty="0">
              <a:latin typeface="Roboto" panose="02000000000000000000" pitchFamily="2" charset="0"/>
              <a:ea typeface="Roboto" panose="02000000000000000000" pitchFamily="2" charset="0"/>
              <a:cs typeface="Arial" panose="020B0604020202020204" pitchFamily="34" charset="0"/>
            </a:endParaRP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70DD7152-BFBB-8756-12D6-F168D645A1B5}"/>
              </a:ext>
            </a:extLst>
          </p:cNvPr>
          <p:cNvPicPr>
            <a:picLocks noChangeAspect="1"/>
          </p:cNvPicPr>
          <p:nvPr/>
        </p:nvPicPr>
        <p:blipFill>
          <a:blip r:embed="rId2"/>
          <a:stretch>
            <a:fillRect/>
          </a:stretch>
        </p:blipFill>
        <p:spPr>
          <a:xfrm>
            <a:off x="356459" y="1119255"/>
            <a:ext cx="7382905" cy="1371791"/>
          </a:xfrm>
          <a:prstGeom prst="rect">
            <a:avLst/>
          </a:prstGeom>
          <a:ln>
            <a:solidFill>
              <a:schemeClr val="tx1"/>
            </a:solidFill>
          </a:ln>
        </p:spPr>
      </p:pic>
      <p:pic>
        <p:nvPicPr>
          <p:cNvPr id="5" name="Picture 4">
            <a:extLst>
              <a:ext uri="{FF2B5EF4-FFF2-40B4-BE49-F238E27FC236}">
                <a16:creationId xmlns:a16="http://schemas.microsoft.com/office/drawing/2014/main" id="{082FC472-4920-FAE3-8119-93BB939F4546}"/>
              </a:ext>
            </a:extLst>
          </p:cNvPr>
          <p:cNvPicPr>
            <a:picLocks noChangeAspect="1"/>
          </p:cNvPicPr>
          <p:nvPr/>
        </p:nvPicPr>
        <p:blipFill rotWithShape="1">
          <a:blip r:embed="rId3"/>
          <a:srcRect r="9756"/>
          <a:stretch/>
        </p:blipFill>
        <p:spPr>
          <a:xfrm>
            <a:off x="4756250" y="2225231"/>
            <a:ext cx="6963525" cy="1162212"/>
          </a:xfrm>
          <a:prstGeom prst="rect">
            <a:avLst/>
          </a:prstGeom>
          <a:ln>
            <a:solidFill>
              <a:schemeClr val="tx1"/>
            </a:solidFill>
          </a:ln>
        </p:spPr>
      </p:pic>
      <p:pic>
        <p:nvPicPr>
          <p:cNvPr id="8" name="Picture 7">
            <a:extLst>
              <a:ext uri="{FF2B5EF4-FFF2-40B4-BE49-F238E27FC236}">
                <a16:creationId xmlns:a16="http://schemas.microsoft.com/office/drawing/2014/main" id="{3AD22A0C-1F5F-BBB7-8A96-0EED0A8789E6}"/>
              </a:ext>
            </a:extLst>
          </p:cNvPr>
          <p:cNvPicPr>
            <a:picLocks noChangeAspect="1"/>
          </p:cNvPicPr>
          <p:nvPr/>
        </p:nvPicPr>
        <p:blipFill>
          <a:blip r:embed="rId4"/>
          <a:stretch>
            <a:fillRect/>
          </a:stretch>
        </p:blipFill>
        <p:spPr>
          <a:xfrm>
            <a:off x="356459" y="3253137"/>
            <a:ext cx="6601844" cy="1162212"/>
          </a:xfrm>
          <a:prstGeom prst="rect">
            <a:avLst/>
          </a:prstGeom>
          <a:ln>
            <a:solidFill>
              <a:schemeClr val="tx1"/>
            </a:solidFill>
          </a:ln>
        </p:spPr>
      </p:pic>
      <p:pic>
        <p:nvPicPr>
          <p:cNvPr id="11" name="Picture 10">
            <a:extLst>
              <a:ext uri="{FF2B5EF4-FFF2-40B4-BE49-F238E27FC236}">
                <a16:creationId xmlns:a16="http://schemas.microsoft.com/office/drawing/2014/main" id="{E4C5F4C2-2292-2C4B-2DD4-CEEDBA902771}"/>
              </a:ext>
            </a:extLst>
          </p:cNvPr>
          <p:cNvPicPr>
            <a:picLocks noChangeAspect="1"/>
          </p:cNvPicPr>
          <p:nvPr/>
        </p:nvPicPr>
        <p:blipFill>
          <a:blip r:embed="rId5"/>
          <a:stretch>
            <a:fillRect/>
          </a:stretch>
        </p:blipFill>
        <p:spPr>
          <a:xfrm>
            <a:off x="4176298" y="4149534"/>
            <a:ext cx="7605329" cy="1315434"/>
          </a:xfrm>
          <a:prstGeom prst="rect">
            <a:avLst/>
          </a:prstGeom>
          <a:ln>
            <a:solidFill>
              <a:schemeClr val="tx1"/>
            </a:solidFill>
          </a:ln>
        </p:spPr>
      </p:pic>
      <p:pic>
        <p:nvPicPr>
          <p:cNvPr id="13" name="Picture 12">
            <a:extLst>
              <a:ext uri="{FF2B5EF4-FFF2-40B4-BE49-F238E27FC236}">
                <a16:creationId xmlns:a16="http://schemas.microsoft.com/office/drawing/2014/main" id="{68F09BB4-8845-9186-AED1-57F04F1C3A9E}"/>
              </a:ext>
            </a:extLst>
          </p:cNvPr>
          <p:cNvPicPr>
            <a:picLocks noChangeAspect="1"/>
          </p:cNvPicPr>
          <p:nvPr/>
        </p:nvPicPr>
        <p:blipFill>
          <a:blip r:embed="rId6"/>
          <a:stretch>
            <a:fillRect/>
          </a:stretch>
        </p:blipFill>
        <p:spPr>
          <a:xfrm>
            <a:off x="346852" y="5344536"/>
            <a:ext cx="7605329" cy="1449632"/>
          </a:xfrm>
          <a:prstGeom prst="rect">
            <a:avLst/>
          </a:prstGeom>
          <a:ln>
            <a:solidFill>
              <a:schemeClr val="tx1"/>
            </a:solidFill>
          </a:ln>
        </p:spPr>
      </p:pic>
    </p:spTree>
    <p:extLst>
      <p:ext uri="{BB962C8B-B14F-4D97-AF65-F5344CB8AC3E}">
        <p14:creationId xmlns:p14="http://schemas.microsoft.com/office/powerpoint/2010/main" val="1407148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E6F4-CE6D-4097-AC8C-9A88E53704B8}"/>
              </a:ext>
            </a:extLst>
          </p:cNvPr>
          <p:cNvSpPr>
            <a:spLocks noGrp="1"/>
          </p:cNvSpPr>
          <p:nvPr>
            <p:ph type="title"/>
          </p:nvPr>
        </p:nvSpPr>
        <p:spPr>
          <a:xfrm>
            <a:off x="4663440" y="2373592"/>
            <a:ext cx="7345057" cy="767204"/>
          </a:xfrm>
        </p:spPr>
        <p:txBody>
          <a:bodyPr>
            <a:noAutofit/>
          </a:bodyPr>
          <a:lstStyle/>
          <a:p>
            <a:pPr algn="r"/>
            <a:r>
              <a:rPr lang="en-IN" sz="4000" b="1" dirty="0">
                <a:latin typeface="Roboto" panose="02000000000000000000" pitchFamily="2" charset="0"/>
                <a:ea typeface="Roboto" panose="02000000000000000000" pitchFamily="2" charset="0"/>
              </a:rPr>
              <a:t>Major Modes of Transactions</a:t>
            </a:r>
          </a:p>
        </p:txBody>
      </p:sp>
      <p:sp>
        <p:nvSpPr>
          <p:cNvPr id="4" name="Slide Number Placeholder 3">
            <a:extLst>
              <a:ext uri="{FF2B5EF4-FFF2-40B4-BE49-F238E27FC236}">
                <a16:creationId xmlns:a16="http://schemas.microsoft.com/office/drawing/2014/main" id="{57BB5151-A95B-4F4A-B992-72375B2F01C4}"/>
              </a:ext>
            </a:extLst>
          </p:cNvPr>
          <p:cNvSpPr>
            <a:spLocks noGrp="1"/>
          </p:cNvSpPr>
          <p:nvPr>
            <p:ph type="sldNum" sz="quarter" idx="12"/>
          </p:nvPr>
        </p:nvSpPr>
        <p:spPr/>
        <p:txBody>
          <a:bodyPr/>
          <a:lstStyle/>
          <a:p>
            <a:pPr defTabSz="1097280"/>
            <a:fld id="{F60EAE03-AA2C-4BC0-A2CA-F931B03503F8}" type="slidenum">
              <a:rPr lang="en-GB">
                <a:solidFill>
                  <a:prstClr val="black">
                    <a:tint val="75000"/>
                  </a:prstClr>
                </a:solidFill>
                <a:latin typeface="Calibri"/>
              </a:rPr>
              <a:pPr defTabSz="1097280"/>
              <a:t>20</a:t>
            </a:fld>
            <a:endParaRPr lang="en-GB" dirty="0">
              <a:solidFill>
                <a:prstClr val="black">
                  <a:tint val="75000"/>
                </a:prstClr>
              </a:solidFill>
              <a:latin typeface="Calibri"/>
            </a:endParaRPr>
          </a:p>
        </p:txBody>
      </p:sp>
      <p:sp>
        <p:nvSpPr>
          <p:cNvPr id="3" name="Rectangle 2">
            <a:extLst>
              <a:ext uri="{FF2B5EF4-FFF2-40B4-BE49-F238E27FC236}">
                <a16:creationId xmlns:a16="http://schemas.microsoft.com/office/drawing/2014/main" id="{315B7948-178E-681F-E8EE-6E7A3A048ADD}"/>
              </a:ext>
            </a:extLst>
          </p:cNvPr>
          <p:cNvSpPr/>
          <p:nvPr/>
        </p:nvSpPr>
        <p:spPr>
          <a:xfrm>
            <a:off x="0" y="0"/>
            <a:ext cx="12192000" cy="6858000"/>
          </a:xfrm>
          <a:prstGeom prst="rect">
            <a:avLst/>
          </a:prstGeom>
          <a:solidFill>
            <a:srgbClr val="E31E24"/>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itle 1">
            <a:extLst>
              <a:ext uri="{FF2B5EF4-FFF2-40B4-BE49-F238E27FC236}">
                <a16:creationId xmlns:a16="http://schemas.microsoft.com/office/drawing/2014/main" id="{11A0ED97-012A-0638-AB30-D6E18E24AC6C}"/>
              </a:ext>
            </a:extLst>
          </p:cNvPr>
          <p:cNvSpPr txBox="1">
            <a:spLocks/>
          </p:cNvSpPr>
          <p:nvPr/>
        </p:nvSpPr>
        <p:spPr>
          <a:xfrm>
            <a:off x="3786389" y="2950001"/>
            <a:ext cx="8315515" cy="767204"/>
          </a:xfrm>
          <a:prstGeom prst="rect">
            <a:avLst/>
          </a:prstGeom>
        </p:spPr>
        <p:txBody>
          <a:bodyPr vert="horz" lIns="91440" tIns="45720" rIns="91440" bIns="45720" rtlCol="0" anchor="t">
            <a:noAutofit/>
          </a:bodyPr>
          <a:lstStyle>
            <a:lvl1pPr algn="l" defTabSz="1097280" rtl="0" eaLnBrk="1" latinLnBrk="0" hangingPunct="1">
              <a:spcBef>
                <a:spcPct val="0"/>
              </a:spcBef>
              <a:buNone/>
              <a:defRPr sz="1920" kern="1200">
                <a:solidFill>
                  <a:schemeClr val="bg1"/>
                </a:solidFill>
                <a:latin typeface="+mj-lt"/>
                <a:ea typeface="+mj-ea"/>
                <a:cs typeface="+mj-cs"/>
              </a:defRPr>
            </a:lvl1pPr>
          </a:lstStyle>
          <a:p>
            <a:pPr algn="r"/>
            <a:r>
              <a:rPr lang="en-IN" sz="4000" b="1" dirty="0">
                <a:latin typeface="Roboto" panose="02000000000000000000" pitchFamily="2" charset="0"/>
                <a:ea typeface="Roboto" panose="02000000000000000000" pitchFamily="2" charset="0"/>
              </a:rPr>
              <a:t>M&amp;A – Insolvency and Bankruptcy Code</a:t>
            </a:r>
          </a:p>
        </p:txBody>
      </p:sp>
      <p:graphicFrame>
        <p:nvGraphicFramePr>
          <p:cNvPr id="6" name="Diagram 5">
            <a:extLst>
              <a:ext uri="{FF2B5EF4-FFF2-40B4-BE49-F238E27FC236}">
                <a16:creationId xmlns:a16="http://schemas.microsoft.com/office/drawing/2014/main" id="{DA95D245-4454-D3E4-52F3-6BD13D04C582}"/>
              </a:ext>
            </a:extLst>
          </p:cNvPr>
          <p:cNvGraphicFramePr/>
          <p:nvPr/>
        </p:nvGraphicFramePr>
        <p:xfrm>
          <a:off x="-1634930" y="7383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550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ultidocument 2">
            <a:extLst>
              <a:ext uri="{FF2B5EF4-FFF2-40B4-BE49-F238E27FC236}">
                <a16:creationId xmlns:a16="http://schemas.microsoft.com/office/drawing/2014/main" id="{58C546F8-A617-4FCC-89BE-F8FBFB5CCD38}"/>
              </a:ext>
            </a:extLst>
          </p:cNvPr>
          <p:cNvSpPr/>
          <p:nvPr/>
        </p:nvSpPr>
        <p:spPr>
          <a:xfrm>
            <a:off x="3421922" y="1182351"/>
            <a:ext cx="1550754" cy="950420"/>
          </a:xfrm>
          <a:prstGeom prst="flowChartMultidocument">
            <a:avLst/>
          </a:prstGeom>
          <a:solidFill>
            <a:srgbClr val="5B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latin typeface="Roboto" panose="02000000000000000000" pitchFamily="2" charset="0"/>
                <a:ea typeface="Roboto" panose="02000000000000000000" pitchFamily="2" charset="0"/>
                <a:cs typeface="Roboto" panose="02000000000000000000" pitchFamily="2" charset="0"/>
              </a:rPr>
              <a:t>Erstwhile Stakeholder</a:t>
            </a:r>
          </a:p>
        </p:txBody>
      </p:sp>
      <p:sp>
        <p:nvSpPr>
          <p:cNvPr id="4" name="Rectangle 3">
            <a:extLst>
              <a:ext uri="{FF2B5EF4-FFF2-40B4-BE49-F238E27FC236}">
                <a16:creationId xmlns:a16="http://schemas.microsoft.com/office/drawing/2014/main" id="{6B97B7CC-44E5-496E-865E-CA920D1B116C}"/>
              </a:ext>
            </a:extLst>
          </p:cNvPr>
          <p:cNvSpPr/>
          <p:nvPr/>
        </p:nvSpPr>
        <p:spPr>
          <a:xfrm>
            <a:off x="3285629" y="3083361"/>
            <a:ext cx="1550754" cy="518458"/>
          </a:xfrm>
          <a:prstGeom prst="rect">
            <a:avLst/>
          </a:pr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IN" sz="1400" dirty="0">
                <a:latin typeface="Roboto" panose="02000000000000000000" pitchFamily="2" charset="0"/>
                <a:ea typeface="Roboto" panose="02000000000000000000" pitchFamily="2" charset="0"/>
                <a:cs typeface="Roboto" panose="02000000000000000000" pitchFamily="2" charset="0"/>
              </a:rPr>
              <a:t>Corporate Debtor</a:t>
            </a:r>
          </a:p>
        </p:txBody>
      </p:sp>
      <p:cxnSp>
        <p:nvCxnSpPr>
          <p:cNvPr id="13" name="Straight Arrow Connector 12">
            <a:extLst>
              <a:ext uri="{FF2B5EF4-FFF2-40B4-BE49-F238E27FC236}">
                <a16:creationId xmlns:a16="http://schemas.microsoft.com/office/drawing/2014/main" id="{F8EA401D-C297-4474-A3C4-97D45BE32976}"/>
              </a:ext>
            </a:extLst>
          </p:cNvPr>
          <p:cNvCxnSpPr>
            <a:cxnSpLocks/>
            <a:stCxn id="3" idx="2"/>
            <a:endCxn id="4" idx="0"/>
          </p:cNvCxnSpPr>
          <p:nvPr/>
        </p:nvCxnSpPr>
        <p:spPr>
          <a:xfrm flipH="1">
            <a:off x="4061006" y="2096778"/>
            <a:ext cx="0" cy="986584"/>
          </a:xfrm>
          <a:prstGeom prst="straightConnector1">
            <a:avLst/>
          </a:prstGeom>
          <a:ln w="28575">
            <a:solidFill>
              <a:srgbClr val="FF0000"/>
            </a:solidFill>
            <a:prstDash val="dash"/>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81E06A76-B1A3-4EA3-B7A2-F460364073D9}"/>
              </a:ext>
            </a:extLst>
          </p:cNvPr>
          <p:cNvCxnSpPr>
            <a:cxnSpLocks/>
          </p:cNvCxnSpPr>
          <p:nvPr/>
        </p:nvCxnSpPr>
        <p:spPr>
          <a:xfrm>
            <a:off x="6038764" y="1182350"/>
            <a:ext cx="0" cy="5443805"/>
          </a:xfrm>
          <a:prstGeom prst="straightConnector1">
            <a:avLst/>
          </a:prstGeom>
          <a:ln>
            <a:solidFill>
              <a:schemeClr val="bg1">
                <a:lumMod val="50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38" name="Oval 37">
            <a:extLst>
              <a:ext uri="{FF2B5EF4-FFF2-40B4-BE49-F238E27FC236}">
                <a16:creationId xmlns:a16="http://schemas.microsoft.com/office/drawing/2014/main" id="{3105526A-D654-43F1-A502-472B94CE6F6C}"/>
              </a:ext>
            </a:extLst>
          </p:cNvPr>
          <p:cNvSpPr/>
          <p:nvPr/>
        </p:nvSpPr>
        <p:spPr>
          <a:xfrm>
            <a:off x="1114426" y="1698760"/>
            <a:ext cx="1667827" cy="714103"/>
          </a:xfrm>
          <a:prstGeom prst="ellipse">
            <a:avLst/>
          </a:prstGeom>
          <a:solidFill>
            <a:srgbClr val="5B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latin typeface="Roboto" panose="02000000000000000000" pitchFamily="2" charset="0"/>
                <a:ea typeface="Roboto" panose="02000000000000000000" pitchFamily="2" charset="0"/>
                <a:cs typeface="Roboto" panose="02000000000000000000" pitchFamily="2" charset="0"/>
              </a:rPr>
              <a:t>Resolution Applicant</a:t>
            </a:r>
          </a:p>
        </p:txBody>
      </p:sp>
      <p:sp>
        <p:nvSpPr>
          <p:cNvPr id="39" name="Arrow: Up 38">
            <a:extLst>
              <a:ext uri="{FF2B5EF4-FFF2-40B4-BE49-F238E27FC236}">
                <a16:creationId xmlns:a16="http://schemas.microsoft.com/office/drawing/2014/main" id="{DA3297EF-3EDB-4D98-83AA-0271E57612C1}"/>
              </a:ext>
            </a:extLst>
          </p:cNvPr>
          <p:cNvSpPr/>
          <p:nvPr/>
        </p:nvSpPr>
        <p:spPr>
          <a:xfrm rot="7201225">
            <a:off x="2518032" y="2370158"/>
            <a:ext cx="378904" cy="801676"/>
          </a:xfrm>
          <a:prstGeom prst="upArrow">
            <a:avLst/>
          </a:prstGeom>
          <a:ln w="76200">
            <a:solidFill>
              <a:schemeClr val="bg1">
                <a:lumMod val="85000"/>
              </a:schemeClr>
            </a:solidFill>
            <a:headEnd type="none" w="med" len="med"/>
            <a:tailEnd type="arrow" w="med" len="med"/>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IN" sz="2000">
              <a:latin typeface="Roboto" panose="02000000000000000000" pitchFamily="2" charset="0"/>
              <a:ea typeface="Roboto" panose="02000000000000000000" pitchFamily="2" charset="0"/>
              <a:cs typeface="Roboto" panose="02000000000000000000" pitchFamily="2" charset="0"/>
            </a:endParaRPr>
          </a:p>
        </p:txBody>
      </p:sp>
      <p:sp>
        <p:nvSpPr>
          <p:cNvPr id="26" name="Rectangle: Rounded Corners 25">
            <a:extLst>
              <a:ext uri="{FF2B5EF4-FFF2-40B4-BE49-F238E27FC236}">
                <a16:creationId xmlns:a16="http://schemas.microsoft.com/office/drawing/2014/main" id="{A17E19DC-726C-401B-A058-9CE728A74E23}"/>
              </a:ext>
            </a:extLst>
          </p:cNvPr>
          <p:cNvSpPr/>
          <p:nvPr/>
        </p:nvSpPr>
        <p:spPr>
          <a:xfrm>
            <a:off x="825030" y="5848469"/>
            <a:ext cx="5022948" cy="777686"/>
          </a:xfrm>
          <a:prstGeom prst="roundRect">
            <a:avLst>
              <a:gd name="adj" fmla="val 5682"/>
            </a:avLst>
          </a:prstGeom>
          <a:no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108000" numCol="2" rtlCol="0" anchor="t"/>
          <a:lstStyle/>
          <a:p>
            <a:pPr marL="205740" indent="-205740">
              <a:lnSpc>
                <a:spcPct val="150000"/>
              </a:lnSpc>
              <a:buClr>
                <a:srgbClr val="E31E24"/>
              </a:buClr>
              <a:buFont typeface="Arial" panose="020B0604020202020204" pitchFamily="34" charset="0"/>
              <a:buChar char="•"/>
            </a:pPr>
            <a:r>
              <a:rPr lang="en-US" sz="1200" dirty="0" err="1">
                <a:solidFill>
                  <a:schemeClr val="tx1"/>
                </a:solidFill>
                <a:latin typeface="Roboto" panose="02000000000000000000" pitchFamily="2" charset="0"/>
                <a:ea typeface="Roboto" panose="02000000000000000000" pitchFamily="2" charset="0"/>
                <a:cs typeface="Roboto" panose="02000000000000000000" pitchFamily="2" charset="0"/>
              </a:rPr>
              <a:t>B/f</a:t>
            </a:r>
            <a:r>
              <a:rPr lang="en-US" sz="1200" dirty="0">
                <a:solidFill>
                  <a:schemeClr val="tx1"/>
                </a:solidFill>
                <a:latin typeface="Roboto" panose="02000000000000000000" pitchFamily="2" charset="0"/>
                <a:ea typeface="Roboto" panose="02000000000000000000" pitchFamily="2" charset="0"/>
                <a:cs typeface="Roboto" panose="02000000000000000000" pitchFamily="2" charset="0"/>
              </a:rPr>
              <a:t> Losses of INR 30 Crs</a:t>
            </a:r>
          </a:p>
          <a:p>
            <a:pPr marL="205740" indent="-205740">
              <a:lnSpc>
                <a:spcPct val="150000"/>
              </a:lnSpc>
              <a:buClr>
                <a:srgbClr val="E31E24"/>
              </a:buClr>
              <a:buFont typeface="Arial" panose="020B0604020202020204" pitchFamily="34" charset="0"/>
              <a:buChar char="•"/>
            </a:pPr>
            <a:r>
              <a:rPr lang="en-US" sz="1200" dirty="0">
                <a:solidFill>
                  <a:schemeClr val="tx1"/>
                </a:solidFill>
                <a:latin typeface="Roboto" panose="02000000000000000000" pitchFamily="2" charset="0"/>
                <a:ea typeface="Roboto" panose="02000000000000000000" pitchFamily="2" charset="0"/>
                <a:cs typeface="Roboto" panose="02000000000000000000" pitchFamily="2" charset="0"/>
              </a:rPr>
              <a:t>Bid Value – INR 10 Crs (to bank)</a:t>
            </a:r>
          </a:p>
          <a:p>
            <a:pPr marL="205740" indent="-205740">
              <a:lnSpc>
                <a:spcPct val="150000"/>
              </a:lnSpc>
              <a:buClr>
                <a:srgbClr val="E31E24"/>
              </a:buClr>
              <a:buFont typeface="Arial" panose="020B0604020202020204" pitchFamily="34" charset="0"/>
              <a:buChar char="•"/>
            </a:pPr>
            <a:r>
              <a:rPr lang="en-US" sz="1200" b="1" dirty="0">
                <a:solidFill>
                  <a:schemeClr val="tx1"/>
                </a:solidFill>
                <a:latin typeface="Roboto" panose="02000000000000000000" pitchFamily="2" charset="0"/>
                <a:ea typeface="Roboto" panose="02000000000000000000" pitchFamily="2" charset="0"/>
                <a:cs typeface="Roboto" panose="02000000000000000000" pitchFamily="2" charset="0"/>
              </a:rPr>
              <a:t>Write-back of debt  INR 55 Crs</a:t>
            </a:r>
          </a:p>
        </p:txBody>
      </p:sp>
      <p:graphicFrame>
        <p:nvGraphicFramePr>
          <p:cNvPr id="5" name="Table 4">
            <a:extLst>
              <a:ext uri="{FF2B5EF4-FFF2-40B4-BE49-F238E27FC236}">
                <a16:creationId xmlns:a16="http://schemas.microsoft.com/office/drawing/2014/main" id="{EEC83038-C761-4584-8B83-E8072C3D3883}"/>
              </a:ext>
            </a:extLst>
          </p:cNvPr>
          <p:cNvGraphicFramePr>
            <a:graphicFrameLocks noGrp="1"/>
          </p:cNvGraphicFramePr>
          <p:nvPr/>
        </p:nvGraphicFramePr>
        <p:xfrm>
          <a:off x="911424" y="3810274"/>
          <a:ext cx="4935519" cy="1865376"/>
        </p:xfrm>
        <a:graphic>
          <a:graphicData uri="http://schemas.openxmlformats.org/drawingml/2006/table">
            <a:tbl>
              <a:tblPr>
                <a:tableStyleId>{2D5ABB26-0587-4C30-8999-92F81FD0307C}</a:tableStyleId>
              </a:tblPr>
              <a:tblGrid>
                <a:gridCol w="1651955">
                  <a:extLst>
                    <a:ext uri="{9D8B030D-6E8A-4147-A177-3AD203B41FA5}">
                      <a16:colId xmlns:a16="http://schemas.microsoft.com/office/drawing/2014/main" val="1111877325"/>
                    </a:ext>
                  </a:extLst>
                </a:gridCol>
                <a:gridCol w="777686">
                  <a:extLst>
                    <a:ext uri="{9D8B030D-6E8A-4147-A177-3AD203B41FA5}">
                      <a16:colId xmlns:a16="http://schemas.microsoft.com/office/drawing/2014/main" val="1263442991"/>
                    </a:ext>
                  </a:extLst>
                </a:gridCol>
                <a:gridCol w="1728192">
                  <a:extLst>
                    <a:ext uri="{9D8B030D-6E8A-4147-A177-3AD203B41FA5}">
                      <a16:colId xmlns:a16="http://schemas.microsoft.com/office/drawing/2014/main" val="1399614638"/>
                    </a:ext>
                  </a:extLst>
                </a:gridCol>
                <a:gridCol w="777686">
                  <a:extLst>
                    <a:ext uri="{9D8B030D-6E8A-4147-A177-3AD203B41FA5}">
                      <a16:colId xmlns:a16="http://schemas.microsoft.com/office/drawing/2014/main" val="1974642536"/>
                    </a:ext>
                  </a:extLst>
                </a:gridCol>
              </a:tblGrid>
              <a:tr h="310896">
                <a:tc>
                  <a:txBody>
                    <a:bodyPr/>
                    <a:lstStyle/>
                    <a:p>
                      <a:pPr algn="l" rtl="0" fontAlgn="ctr"/>
                      <a:r>
                        <a:rPr lang="en-IN" sz="1300" b="1" i="0" u="none" strike="noStrike" dirty="0">
                          <a:solidFill>
                            <a:schemeClr val="bg1"/>
                          </a:solidFill>
                          <a:effectLst/>
                          <a:latin typeface="Calibri" panose="020F0502020204030204" pitchFamily="34" charset="0"/>
                        </a:rPr>
                        <a:t>Equity &amp; Liabilities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1E24"/>
                    </a:solidFill>
                  </a:tcPr>
                </a:tc>
                <a:tc>
                  <a:txBody>
                    <a:bodyPr/>
                    <a:lstStyle/>
                    <a:p>
                      <a:pPr algn="ctr" rtl="0" fontAlgn="ctr"/>
                      <a:r>
                        <a:rPr lang="en-IN" sz="1300" b="1" i="0" u="none" strike="noStrike" dirty="0">
                          <a:solidFill>
                            <a:schemeClr val="bg1"/>
                          </a:solidFill>
                          <a:effectLst/>
                          <a:latin typeface="Calibri" panose="020F0502020204030204" pitchFamily="34" charset="0"/>
                        </a:rPr>
                        <a:t>INR Crs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1E24"/>
                    </a:solidFill>
                  </a:tcPr>
                </a:tc>
                <a:tc>
                  <a:txBody>
                    <a:bodyPr/>
                    <a:lstStyle/>
                    <a:p>
                      <a:pPr algn="l" rtl="0" fontAlgn="ctr"/>
                      <a:r>
                        <a:rPr lang="en-IN" sz="1300" b="1" i="0" u="none" strike="noStrike" dirty="0">
                          <a:solidFill>
                            <a:schemeClr val="bg1"/>
                          </a:solidFill>
                          <a:effectLst/>
                          <a:latin typeface="Calibri" panose="020F0502020204030204" pitchFamily="34" charset="0"/>
                        </a:rPr>
                        <a:t>Assets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1E24"/>
                    </a:solidFill>
                  </a:tcPr>
                </a:tc>
                <a:tc>
                  <a:txBody>
                    <a:bodyPr/>
                    <a:lstStyle/>
                    <a:p>
                      <a:pPr algn="ctr" rtl="0" fontAlgn="ctr"/>
                      <a:r>
                        <a:rPr lang="en-IN" sz="1300" b="1" i="0" u="none" strike="noStrike" dirty="0">
                          <a:solidFill>
                            <a:schemeClr val="bg1"/>
                          </a:solidFill>
                          <a:effectLst/>
                          <a:latin typeface="Calibri" panose="020F0502020204030204" pitchFamily="34" charset="0"/>
                        </a:rPr>
                        <a:t>INR Crs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1E24"/>
                    </a:solidFill>
                  </a:tcPr>
                </a:tc>
                <a:extLst>
                  <a:ext uri="{0D108BD9-81ED-4DB2-BD59-A6C34878D82A}">
                    <a16:rowId xmlns:a16="http://schemas.microsoft.com/office/drawing/2014/main" val="220457463"/>
                  </a:ext>
                </a:extLst>
              </a:tr>
              <a:tr h="310896">
                <a:tc>
                  <a:txBody>
                    <a:bodyPr/>
                    <a:lstStyle/>
                    <a:p>
                      <a:pPr algn="l" rtl="0" fontAlgn="ctr"/>
                      <a:r>
                        <a:rPr lang="en-IN" sz="1300" b="0" u="none" strike="noStrike" dirty="0">
                          <a:solidFill>
                            <a:schemeClr val="tx1"/>
                          </a:solidFill>
                          <a:effectLst/>
                        </a:rPr>
                        <a:t>Equity Share Capital</a:t>
                      </a:r>
                      <a:endParaRPr lang="en-IN" sz="1300" b="0" i="0" u="none" strike="noStrike" dirty="0">
                        <a:solidFill>
                          <a:schemeClr val="tx1"/>
                        </a:solidFill>
                        <a:effectLst/>
                        <a:latin typeface="Calibri" panose="020F050202020403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en-IN" sz="1300" b="0" i="0" u="none" strike="noStrike" dirty="0">
                          <a:solidFill>
                            <a:srgbClr val="000000"/>
                          </a:solidFill>
                          <a:effectLst/>
                          <a:latin typeface="Calibri" panose="020F0502020204030204" pitchFamily="34" charset="0"/>
                        </a:rPr>
                        <a:t>10.0</a:t>
                      </a:r>
                    </a:p>
                  </a:txBody>
                  <a:tcPr marL="109728" marR="109728" marT="54864" marB="548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en-IN" sz="1300" u="none" strike="noStrike" dirty="0">
                          <a:effectLst/>
                        </a:rPr>
                        <a:t>Fixed Assets</a:t>
                      </a:r>
                      <a:endParaRPr lang="en-IN" sz="1300" b="0" i="0" u="none" strike="noStrike" dirty="0">
                        <a:solidFill>
                          <a:srgbClr val="000000"/>
                        </a:solidFill>
                        <a:effectLst/>
                        <a:latin typeface="Calibri" panose="020F050202020403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en-IN" sz="1300" b="0" i="0" u="none" strike="noStrike" dirty="0">
                          <a:solidFill>
                            <a:srgbClr val="000000"/>
                          </a:solidFill>
                          <a:effectLst/>
                          <a:latin typeface="Calibri" panose="020F0502020204030204" pitchFamily="34" charset="0"/>
                        </a:rPr>
                        <a:t>20.0</a:t>
                      </a:r>
                    </a:p>
                  </a:txBody>
                  <a:tcPr marL="109728" marR="109728" marT="54864" marB="548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829526990"/>
                  </a:ext>
                </a:extLst>
              </a:tr>
              <a:tr h="310896">
                <a:tc>
                  <a:txBody>
                    <a:bodyPr/>
                    <a:lstStyle/>
                    <a:p>
                      <a:pPr algn="l" rtl="0" fontAlgn="ctr"/>
                      <a:r>
                        <a:rPr lang="en-IN" sz="1300" b="0" u="none" strike="noStrike" dirty="0">
                          <a:solidFill>
                            <a:schemeClr val="tx1"/>
                          </a:solidFill>
                          <a:effectLst/>
                        </a:rPr>
                        <a:t>Reserves</a:t>
                      </a:r>
                      <a:endParaRPr lang="en-IN" sz="1300" b="0" i="0" u="none" strike="noStrike" dirty="0">
                        <a:solidFill>
                          <a:schemeClr val="tx1"/>
                        </a:solidFill>
                        <a:effectLst/>
                        <a:latin typeface="Calibri" panose="020F050202020403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rtl="0" fontAlgn="b"/>
                      <a:r>
                        <a:rPr lang="en-IN" sz="1300" b="0" i="0" u="none" strike="noStrike" dirty="0">
                          <a:solidFill>
                            <a:srgbClr val="000000"/>
                          </a:solidFill>
                          <a:effectLst/>
                          <a:latin typeface="Calibri" panose="020F0502020204030204" pitchFamily="34" charset="0"/>
                        </a:rPr>
                        <a:t>(30.0)</a:t>
                      </a:r>
                    </a:p>
                  </a:txBody>
                  <a:tcPr marL="109728" marR="109728" marT="54864" marB="548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rtl="0" fontAlgn="ctr"/>
                      <a:r>
                        <a:rPr lang="en-US" sz="1300" u="none" strike="noStrike" dirty="0">
                          <a:effectLst/>
                        </a:rPr>
                        <a:t>Investments</a:t>
                      </a:r>
                      <a:endParaRPr lang="en-US" sz="1300" b="0" i="0" u="none" strike="noStrike" dirty="0">
                        <a:solidFill>
                          <a:srgbClr val="000000"/>
                        </a:solidFill>
                        <a:effectLst/>
                        <a:latin typeface="Calibri" panose="020F050202020403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rtl="0" fontAlgn="b"/>
                      <a:r>
                        <a:rPr lang="en-IN" sz="1300" b="0" i="0" u="none" strike="noStrike" dirty="0">
                          <a:solidFill>
                            <a:srgbClr val="000000"/>
                          </a:solidFill>
                          <a:effectLst/>
                          <a:latin typeface="Calibri" panose="020F0502020204030204" pitchFamily="34" charset="0"/>
                        </a:rPr>
                        <a:t>5.0</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74493787"/>
                  </a:ext>
                </a:extLst>
              </a:tr>
              <a:tr h="310896">
                <a:tc>
                  <a:txBody>
                    <a:bodyPr/>
                    <a:lstStyle/>
                    <a:p>
                      <a:pPr marL="0" lvl="0" indent="-274637" algn="l" rtl="0" fontAlgn="ctr"/>
                      <a:r>
                        <a:rPr lang="en-IN" sz="1300" b="0" i="0" u="none" strike="noStrike" dirty="0">
                          <a:solidFill>
                            <a:schemeClr val="tx1"/>
                          </a:solidFill>
                          <a:effectLst/>
                          <a:latin typeface="Calibri" panose="020F0502020204030204" pitchFamily="34" charset="0"/>
                        </a:rPr>
                        <a:t>Borrowings/ Loan</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rtl="0" fontAlgn="b"/>
                      <a:r>
                        <a:rPr lang="en-IN" sz="1300" b="0" i="0" u="none" strike="noStrike" dirty="0">
                          <a:solidFill>
                            <a:srgbClr val="000000"/>
                          </a:solidFill>
                          <a:effectLst/>
                          <a:latin typeface="Calibri" panose="020F0502020204030204" pitchFamily="34" charset="0"/>
                        </a:rPr>
                        <a:t>50.0</a:t>
                      </a:r>
                    </a:p>
                  </a:txBody>
                  <a:tcPr marL="109728" marR="109728" marT="54864" marB="548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rtl="0" fontAlgn="ctr"/>
                      <a:r>
                        <a:rPr lang="en-IN" sz="1300" b="0" i="0" u="none" strike="noStrike" dirty="0">
                          <a:solidFill>
                            <a:srgbClr val="000000"/>
                          </a:solidFill>
                          <a:effectLst/>
                          <a:latin typeface="Calibri" panose="020F0502020204030204" pitchFamily="34" charset="0"/>
                        </a:rPr>
                        <a:t>Trade Receivables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rtl="0" fontAlgn="b"/>
                      <a:r>
                        <a:rPr lang="en-IN" sz="1300" b="0" i="0" u="none" strike="noStrike" dirty="0">
                          <a:solidFill>
                            <a:srgbClr val="000000"/>
                          </a:solidFill>
                          <a:effectLst/>
                          <a:latin typeface="Calibri" panose="020F0502020204030204" pitchFamily="34" charset="0"/>
                        </a:rPr>
                        <a:t>10.0</a:t>
                      </a:r>
                    </a:p>
                  </a:txBody>
                  <a:tcPr marL="109728" marR="109728" marT="54864" marB="548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29986935"/>
                  </a:ext>
                </a:extLst>
              </a:tr>
              <a:tr h="310896">
                <a:tc>
                  <a:txBody>
                    <a:bodyPr/>
                    <a:lstStyle/>
                    <a:p>
                      <a:pPr marL="0" lvl="0" indent="-274637" algn="l" rtl="0" fontAlgn="ctr"/>
                      <a:r>
                        <a:rPr lang="en-IN" sz="1300" b="0" i="0" u="none" strike="noStrike" dirty="0">
                          <a:solidFill>
                            <a:schemeClr val="tx1"/>
                          </a:solidFill>
                          <a:effectLst/>
                          <a:latin typeface="Calibri" panose="020F0502020204030204" pitchFamily="34" charset="0"/>
                        </a:rPr>
                        <a:t>Other Creditors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rtl="0" fontAlgn="b"/>
                      <a:r>
                        <a:rPr lang="en-IN" sz="1300" b="0" i="0" u="none" strike="noStrike" dirty="0">
                          <a:solidFill>
                            <a:srgbClr val="000000"/>
                          </a:solidFill>
                          <a:effectLst/>
                          <a:latin typeface="Calibri" panose="020F0502020204030204" pitchFamily="34" charset="0"/>
                        </a:rPr>
                        <a:t>15.0</a:t>
                      </a:r>
                    </a:p>
                  </a:txBody>
                  <a:tcPr marL="109728" marR="109728" marT="54864" marB="548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rtl="0" fontAlgn="ctr"/>
                      <a:r>
                        <a:rPr lang="en-IN" sz="1300" b="0" i="0" u="none" strike="noStrike" dirty="0">
                          <a:solidFill>
                            <a:srgbClr val="000000"/>
                          </a:solidFill>
                          <a:effectLst/>
                          <a:latin typeface="Calibri" panose="020F0502020204030204" pitchFamily="34" charset="0"/>
                        </a:rPr>
                        <a:t>Inventories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rtl="0" fontAlgn="b"/>
                      <a:r>
                        <a:rPr lang="en-IN" sz="1300" b="0" i="0" u="none" strike="noStrike" dirty="0">
                          <a:solidFill>
                            <a:srgbClr val="000000"/>
                          </a:solidFill>
                          <a:effectLst/>
                          <a:latin typeface="Calibri" panose="020F0502020204030204" pitchFamily="34" charset="0"/>
                        </a:rPr>
                        <a:t>10.0</a:t>
                      </a:r>
                    </a:p>
                  </a:txBody>
                  <a:tcPr marL="109728" marR="109728" marT="54864" marB="548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6006267"/>
                  </a:ext>
                </a:extLst>
              </a:tr>
              <a:tr h="310896">
                <a:tc>
                  <a:txBody>
                    <a:bodyPr/>
                    <a:lstStyle/>
                    <a:p>
                      <a:pPr marL="0" lvl="0" indent="-274637" algn="l" rtl="0" fontAlgn="ctr"/>
                      <a:r>
                        <a:rPr lang="en-IN" sz="1300" b="1" i="0" u="none" strike="noStrike" dirty="0">
                          <a:solidFill>
                            <a:schemeClr val="tx1"/>
                          </a:solidFill>
                          <a:effectLst/>
                          <a:latin typeface="Calibri" panose="020F0502020204030204" pitchFamily="34" charset="0"/>
                        </a:rPr>
                        <a:t>Total Liabilities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0" fontAlgn="b"/>
                      <a:r>
                        <a:rPr lang="en-IN" sz="1300" b="1" i="0" u="none" strike="noStrike" dirty="0">
                          <a:solidFill>
                            <a:srgbClr val="000000"/>
                          </a:solidFill>
                          <a:effectLst/>
                          <a:latin typeface="Calibri" panose="020F0502020204030204" pitchFamily="34" charset="0"/>
                        </a:rPr>
                        <a:t>45.0</a:t>
                      </a:r>
                    </a:p>
                  </a:txBody>
                  <a:tcPr marL="109728" marR="109728" marT="54864" marB="548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ctr"/>
                      <a:r>
                        <a:rPr lang="en-IN" sz="1300" b="1" i="0" u="none" strike="noStrike" dirty="0">
                          <a:solidFill>
                            <a:srgbClr val="000000"/>
                          </a:solidFill>
                          <a:effectLst/>
                          <a:latin typeface="Calibri" panose="020F0502020204030204" pitchFamily="34" charset="0"/>
                        </a:rPr>
                        <a:t>Total Assets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0" fontAlgn="b"/>
                      <a:r>
                        <a:rPr lang="en-IN" sz="1300" b="1" i="0" u="none" strike="noStrike" dirty="0">
                          <a:solidFill>
                            <a:srgbClr val="000000"/>
                          </a:solidFill>
                          <a:effectLst/>
                          <a:latin typeface="Calibri" panose="020F0502020204030204" pitchFamily="34" charset="0"/>
                        </a:rPr>
                        <a:t>45.0</a:t>
                      </a:r>
                    </a:p>
                  </a:txBody>
                  <a:tcPr marL="109728" marR="109728" marT="54864" marB="548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76931922"/>
                  </a:ext>
                </a:extLst>
              </a:tr>
            </a:tbl>
          </a:graphicData>
        </a:graphic>
      </p:graphicFrame>
      <p:sp>
        <p:nvSpPr>
          <p:cNvPr id="6" name="Rectangle: Rounded Corners 5">
            <a:extLst>
              <a:ext uri="{FF2B5EF4-FFF2-40B4-BE49-F238E27FC236}">
                <a16:creationId xmlns:a16="http://schemas.microsoft.com/office/drawing/2014/main" id="{E942EDCF-59F4-4F2A-9014-5F7A2BC89824}"/>
              </a:ext>
            </a:extLst>
          </p:cNvPr>
          <p:cNvSpPr/>
          <p:nvPr/>
        </p:nvSpPr>
        <p:spPr>
          <a:xfrm>
            <a:off x="6251429" y="1271064"/>
            <a:ext cx="5029147" cy="950506"/>
          </a:xfrm>
          <a:prstGeom prst="roundRect">
            <a:avLst/>
          </a:prstGeom>
          <a:solidFill>
            <a:srgbClr val="E31E24"/>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latin typeface="Roboto" panose="02000000000000000000" pitchFamily="2" charset="0"/>
                <a:ea typeface="Roboto" panose="02000000000000000000" pitchFamily="2" charset="0"/>
                <a:cs typeface="Roboto" panose="02000000000000000000" pitchFamily="2" charset="0"/>
              </a:rPr>
              <a:t>Option 1 (routed through P&amp;L)</a:t>
            </a:r>
          </a:p>
          <a:p>
            <a:pPr algn="ctr"/>
            <a:r>
              <a:rPr lang="en-IN" sz="1400" dirty="0">
                <a:latin typeface="Roboto" panose="02000000000000000000" pitchFamily="2" charset="0"/>
                <a:ea typeface="Roboto" panose="02000000000000000000" pitchFamily="2" charset="0"/>
                <a:cs typeface="Roboto" panose="02000000000000000000" pitchFamily="2" charset="0"/>
              </a:rPr>
              <a:t>Extinguishing unsustainable debts through P&amp;L</a:t>
            </a:r>
          </a:p>
        </p:txBody>
      </p:sp>
      <p:sp>
        <p:nvSpPr>
          <p:cNvPr id="8" name="Rectangle: Rounded Corners 7">
            <a:extLst>
              <a:ext uri="{FF2B5EF4-FFF2-40B4-BE49-F238E27FC236}">
                <a16:creationId xmlns:a16="http://schemas.microsoft.com/office/drawing/2014/main" id="{C1989B8B-9ADA-4DD5-B7ED-C5F7580FE626}"/>
              </a:ext>
            </a:extLst>
          </p:cNvPr>
          <p:cNvSpPr/>
          <p:nvPr/>
        </p:nvSpPr>
        <p:spPr>
          <a:xfrm>
            <a:off x="6268820" y="2779368"/>
            <a:ext cx="5076892" cy="950506"/>
          </a:xfrm>
          <a:prstGeom prst="roundRect">
            <a:avLst/>
          </a:prstGeom>
          <a:solidFill>
            <a:srgbClr val="9D9E9E"/>
          </a:solidFill>
          <a:ln>
            <a:solidFill>
              <a:srgbClr val="9D9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Roboto" panose="02000000000000000000" pitchFamily="2" charset="0"/>
                <a:ea typeface="Roboto" panose="02000000000000000000" pitchFamily="2" charset="0"/>
                <a:cs typeface="Roboto" panose="02000000000000000000" pitchFamily="2" charset="0"/>
              </a:rPr>
              <a:t>Option 2 (routed through Balance Sheet)</a:t>
            </a:r>
          </a:p>
          <a:p>
            <a:pPr marL="342900" indent="-34290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Converting unsustainable debts into Equity</a:t>
            </a:r>
          </a:p>
          <a:p>
            <a:pPr marL="342900" indent="-34290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Undertaking Capital reduction to right size the CD </a:t>
            </a:r>
          </a:p>
        </p:txBody>
      </p:sp>
      <p:sp>
        <p:nvSpPr>
          <p:cNvPr id="10" name="Rectangle: Rounded Corners 9">
            <a:extLst>
              <a:ext uri="{FF2B5EF4-FFF2-40B4-BE49-F238E27FC236}">
                <a16:creationId xmlns:a16="http://schemas.microsoft.com/office/drawing/2014/main" id="{0CD00A49-7D56-4AE4-95FD-284D3C4EEF70}"/>
              </a:ext>
            </a:extLst>
          </p:cNvPr>
          <p:cNvSpPr/>
          <p:nvPr/>
        </p:nvSpPr>
        <p:spPr>
          <a:xfrm>
            <a:off x="6316560" y="4287672"/>
            <a:ext cx="5029148" cy="1073030"/>
          </a:xfrm>
          <a:prstGeom prst="roundRect">
            <a:avLst/>
          </a:prstGeom>
          <a:solidFill>
            <a:srgbClr val="EBECEC"/>
          </a:solidFill>
          <a:ln>
            <a:solidFill>
              <a:srgbClr val="EB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tx1"/>
                </a:solidFill>
                <a:latin typeface="Roboto" panose="02000000000000000000" pitchFamily="2" charset="0"/>
                <a:ea typeface="Roboto" panose="02000000000000000000" pitchFamily="2" charset="0"/>
                <a:cs typeface="Roboto" panose="02000000000000000000" pitchFamily="2" charset="0"/>
              </a:rPr>
              <a:t>Option 3 (No adjustment in books of CD)</a:t>
            </a:r>
          </a:p>
          <a:p>
            <a:pPr marL="342900" indent="-342900">
              <a:buFont typeface="Arial" panose="020B0604020202020204" pitchFamily="34" charset="0"/>
              <a:buChar char="•"/>
            </a:pPr>
            <a:r>
              <a:rPr lang="en-IN" sz="1400" dirty="0">
                <a:solidFill>
                  <a:schemeClr val="tx1"/>
                </a:solidFill>
                <a:latin typeface="Roboto" panose="02000000000000000000" pitchFamily="2" charset="0"/>
                <a:ea typeface="Roboto" panose="02000000000000000000" pitchFamily="2" charset="0"/>
                <a:cs typeface="Roboto" panose="02000000000000000000" pitchFamily="2" charset="0"/>
              </a:rPr>
              <a:t>Purchase unsustainable debts from Financial Creditors </a:t>
            </a:r>
          </a:p>
          <a:p>
            <a:pPr marL="342900" indent="-342900">
              <a:buFont typeface="Arial" panose="020B0604020202020204" pitchFamily="34" charset="0"/>
              <a:buChar char="•"/>
            </a:pPr>
            <a:r>
              <a:rPr lang="en-IN" sz="1400" dirty="0">
                <a:solidFill>
                  <a:schemeClr val="tx1"/>
                </a:solidFill>
                <a:latin typeface="Roboto" panose="02000000000000000000" pitchFamily="2" charset="0"/>
                <a:ea typeface="Roboto" panose="02000000000000000000" pitchFamily="2" charset="0"/>
                <a:cs typeface="Roboto" panose="02000000000000000000" pitchFamily="2" charset="0"/>
              </a:rPr>
              <a:t>Can convert Purchased debt to Equity</a:t>
            </a:r>
          </a:p>
        </p:txBody>
      </p:sp>
      <p:sp>
        <p:nvSpPr>
          <p:cNvPr id="25" name="Slide Number Placeholder 62">
            <a:extLst>
              <a:ext uri="{FF2B5EF4-FFF2-40B4-BE49-F238E27FC236}">
                <a16:creationId xmlns:a16="http://schemas.microsoft.com/office/drawing/2014/main" id="{9BE01B57-7E24-42A4-B28F-B134E5C5FCC4}"/>
              </a:ext>
            </a:extLst>
          </p:cNvPr>
          <p:cNvSpPr>
            <a:spLocks noGrp="1"/>
          </p:cNvSpPr>
          <p:nvPr>
            <p:ph type="sldNum" sz="quarter" idx="12"/>
          </p:nvPr>
        </p:nvSpPr>
        <p:spPr>
          <a:xfrm>
            <a:off x="8893075" y="6453337"/>
            <a:ext cx="2560320" cy="365125"/>
          </a:xfrm>
        </p:spPr>
        <p:txBody>
          <a:bodyPr/>
          <a:lstStyle/>
          <a:p>
            <a:fld id="{F60EAE03-AA2C-4BC0-A2CA-F931B03503F8}" type="slidenum">
              <a:rPr lang="en-GB" smtClean="0"/>
              <a:t>21</a:t>
            </a:fld>
            <a:endParaRPr lang="en-GB" dirty="0"/>
          </a:p>
        </p:txBody>
      </p:sp>
      <p:sp>
        <p:nvSpPr>
          <p:cNvPr id="7" name="Rectangle: Rounded Corners 6">
            <a:extLst>
              <a:ext uri="{FF2B5EF4-FFF2-40B4-BE49-F238E27FC236}">
                <a16:creationId xmlns:a16="http://schemas.microsoft.com/office/drawing/2014/main" id="{9E50D6BE-A5A0-4DAB-940B-06410FF6F91B}"/>
              </a:ext>
            </a:extLst>
          </p:cNvPr>
          <p:cNvSpPr/>
          <p:nvPr/>
        </p:nvSpPr>
        <p:spPr>
          <a:xfrm>
            <a:off x="2782254" y="4725231"/>
            <a:ext cx="548629" cy="635471"/>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latin typeface="Roboto" panose="02000000000000000000" pitchFamily="2" charset="0"/>
              <a:ea typeface="Roboto" panose="02000000000000000000" pitchFamily="2" charset="0"/>
              <a:cs typeface="Roboto" panose="02000000000000000000" pitchFamily="2" charset="0"/>
            </a:endParaRPr>
          </a:p>
        </p:txBody>
      </p:sp>
      <p:cxnSp>
        <p:nvCxnSpPr>
          <p:cNvPr id="16" name="Straight Connector 15">
            <a:extLst>
              <a:ext uri="{FF2B5EF4-FFF2-40B4-BE49-F238E27FC236}">
                <a16:creationId xmlns:a16="http://schemas.microsoft.com/office/drawing/2014/main" id="{9DB61500-1E66-8487-C474-AAADCF4429A5}"/>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7" name="Title 6">
            <a:extLst>
              <a:ext uri="{FF2B5EF4-FFF2-40B4-BE49-F238E27FC236}">
                <a16:creationId xmlns:a16="http://schemas.microsoft.com/office/drawing/2014/main" id="{F100ADD3-A1B5-2AD0-B880-5A9BED87EDDE}"/>
              </a:ext>
            </a:extLst>
          </p:cNvPr>
          <p:cNvSpPr txBox="1">
            <a:spLocks/>
          </p:cNvSpPr>
          <p:nvPr/>
        </p:nvSpPr>
        <p:spPr>
          <a:xfrm>
            <a:off x="356459" y="224120"/>
            <a:ext cx="10363200" cy="628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5738" defTabSz="1097280"/>
            <a:r>
              <a:rPr lang="en-US" sz="2400" b="1" dirty="0">
                <a:latin typeface="Roboto" panose="02000000000000000000" pitchFamily="2" charset="0"/>
                <a:ea typeface="Roboto" panose="02000000000000000000" pitchFamily="2" charset="0"/>
              </a:rPr>
              <a:t>IBC | </a:t>
            </a:r>
            <a:r>
              <a:rPr lang="en-US" sz="2400" b="1" i="1" dirty="0">
                <a:solidFill>
                  <a:srgbClr val="C00000"/>
                </a:solidFill>
                <a:latin typeface="Roboto" panose="02000000000000000000" pitchFamily="2" charset="0"/>
                <a:ea typeface="Roboto" panose="02000000000000000000" pitchFamily="2" charset="0"/>
                <a:cs typeface="Arial" panose="020B0604020202020204" pitchFamily="34" charset="0"/>
              </a:rPr>
              <a:t>Write-back of Unsustainable debt of Corporate Debtor</a:t>
            </a:r>
            <a:endPar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95085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89B2FA-4748-482F-990A-B9E9A93CD82A}"/>
              </a:ext>
            </a:extLst>
          </p:cNvPr>
          <p:cNvSpPr>
            <a:spLocks noGrp="1"/>
          </p:cNvSpPr>
          <p:nvPr>
            <p:ph type="sldNum" sz="quarter" idx="12"/>
          </p:nvPr>
        </p:nvSpPr>
        <p:spPr>
          <a:xfrm>
            <a:off x="9120336" y="6407464"/>
            <a:ext cx="2304288" cy="328613"/>
          </a:xfrm>
        </p:spPr>
        <p:txBody>
          <a:bodyPr/>
          <a:lstStyle/>
          <a:p>
            <a:fld id="{F60EAE03-AA2C-4BC0-A2CA-F931B03503F8}" type="slidenum">
              <a:rPr lang="en-GB" smtClean="0"/>
              <a:t>22</a:t>
            </a:fld>
            <a:endParaRPr lang="en-GB" dirty="0"/>
          </a:p>
        </p:txBody>
      </p:sp>
      <p:sp>
        <p:nvSpPr>
          <p:cNvPr id="4" name="TextBox 3">
            <a:extLst>
              <a:ext uri="{FF2B5EF4-FFF2-40B4-BE49-F238E27FC236}">
                <a16:creationId xmlns:a16="http://schemas.microsoft.com/office/drawing/2014/main" id="{F9315825-6720-4FFB-8BED-359BE74C5858}"/>
              </a:ext>
            </a:extLst>
          </p:cNvPr>
          <p:cNvSpPr txBox="1"/>
          <p:nvPr/>
        </p:nvSpPr>
        <p:spPr>
          <a:xfrm>
            <a:off x="1329264" y="1782541"/>
            <a:ext cx="9259981" cy="535531"/>
          </a:xfrm>
          <a:prstGeom prst="rect">
            <a:avLst/>
          </a:prstGeom>
          <a:noFill/>
          <a:ln>
            <a:solidFill>
              <a:srgbClr val="FF0000"/>
            </a:solidFill>
          </a:ln>
        </p:spPr>
        <p:txBody>
          <a:bodyPr wrap="square" rtlCol="0" anchor="ctr" anchorCtr="0">
            <a:spAutoFit/>
          </a:bodyPr>
          <a:lstStyle/>
          <a:p>
            <a:pPr algn="just">
              <a:spcBef>
                <a:spcPts val="648"/>
              </a:spcBef>
            </a:pPr>
            <a:r>
              <a:rPr lang="en-US" sz="1440" dirty="0">
                <a:latin typeface="Roboto" panose="02000000000000000000" pitchFamily="2" charset="0"/>
                <a:ea typeface="Roboto" panose="02000000000000000000" pitchFamily="2" charset="0"/>
                <a:cs typeface="Roboto" panose="02000000000000000000" pitchFamily="2" charset="0"/>
              </a:rPr>
              <a:t>Whether waiver of loan by the Lenders pursuant to resolution plan will be taxable under normal and MAT provisions in the hands of Corporate Debtor?</a:t>
            </a:r>
          </a:p>
        </p:txBody>
      </p:sp>
      <p:sp>
        <p:nvSpPr>
          <p:cNvPr id="18" name="TextBox 17">
            <a:extLst>
              <a:ext uri="{FF2B5EF4-FFF2-40B4-BE49-F238E27FC236}">
                <a16:creationId xmlns:a16="http://schemas.microsoft.com/office/drawing/2014/main" id="{0C20AA79-518A-4DF9-BA29-FD46E74F9B3D}"/>
              </a:ext>
            </a:extLst>
          </p:cNvPr>
          <p:cNvSpPr txBox="1"/>
          <p:nvPr/>
        </p:nvSpPr>
        <p:spPr>
          <a:xfrm>
            <a:off x="937182" y="6526648"/>
            <a:ext cx="3076570" cy="200055"/>
          </a:xfrm>
          <a:prstGeom prst="rect">
            <a:avLst/>
          </a:prstGeom>
          <a:noFill/>
        </p:spPr>
        <p:txBody>
          <a:bodyPr wrap="square" numCol="1">
            <a:spAutoFit/>
          </a:bodyPr>
          <a:lstStyle/>
          <a:p>
            <a:pPr algn="just"/>
            <a:r>
              <a:rPr lang="en-US" sz="700" b="1" baseline="30000" dirty="0">
                <a:latin typeface="Roboto" panose="02000000000000000000" pitchFamily="2" charset="0"/>
                <a:ea typeface="Roboto" panose="02000000000000000000" pitchFamily="2" charset="0"/>
                <a:cs typeface="Roboto" panose="02000000000000000000" pitchFamily="2" charset="0"/>
              </a:rPr>
              <a:t>1 </a:t>
            </a:r>
            <a:r>
              <a:rPr lang="en-US" sz="700" b="1" dirty="0">
                <a:latin typeface="Roboto" panose="02000000000000000000" pitchFamily="2" charset="0"/>
                <a:ea typeface="Roboto" panose="02000000000000000000" pitchFamily="2" charset="0"/>
                <a:cs typeface="Roboto" panose="02000000000000000000" pitchFamily="2" charset="0"/>
              </a:rPr>
              <a:t>CIT vs Mahindra and Mahindra [2018] 404 ITR 1 (SC)</a:t>
            </a:r>
            <a:endParaRPr lang="en-US" sz="1050" b="1" dirty="0">
              <a:latin typeface="Roboto" panose="02000000000000000000" pitchFamily="2" charset="0"/>
              <a:ea typeface="Roboto" panose="02000000000000000000" pitchFamily="2" charset="0"/>
              <a:cs typeface="Roboto" panose="02000000000000000000" pitchFamily="2" charset="0"/>
            </a:endParaRPr>
          </a:p>
        </p:txBody>
      </p:sp>
      <p:sp>
        <p:nvSpPr>
          <p:cNvPr id="5" name="Arrow: Pentagon 4">
            <a:extLst>
              <a:ext uri="{FF2B5EF4-FFF2-40B4-BE49-F238E27FC236}">
                <a16:creationId xmlns:a16="http://schemas.microsoft.com/office/drawing/2014/main" id="{4AA36F6E-943F-420C-B93B-5B7ED6756DFF}"/>
              </a:ext>
            </a:extLst>
          </p:cNvPr>
          <p:cNvSpPr/>
          <p:nvPr/>
        </p:nvSpPr>
        <p:spPr>
          <a:xfrm rot="5400000">
            <a:off x="1837342" y="2800283"/>
            <a:ext cx="667745" cy="2471640"/>
          </a:xfrm>
          <a:prstGeom prst="homePlate">
            <a:avLst/>
          </a:prstGeom>
          <a:solidFill>
            <a:srgbClr val="E41E24"/>
          </a:solidFill>
          <a:ln>
            <a:solidFill>
              <a:srgbClr val="E4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1" name="TextBox 20">
            <a:extLst>
              <a:ext uri="{FF2B5EF4-FFF2-40B4-BE49-F238E27FC236}">
                <a16:creationId xmlns:a16="http://schemas.microsoft.com/office/drawing/2014/main" id="{3F11D36B-73F9-4FDF-B79A-0A9BB0399A0C}"/>
              </a:ext>
            </a:extLst>
          </p:cNvPr>
          <p:cNvSpPr txBox="1"/>
          <p:nvPr/>
        </p:nvSpPr>
        <p:spPr>
          <a:xfrm>
            <a:off x="975839" y="3764432"/>
            <a:ext cx="2308348" cy="461665"/>
          </a:xfrm>
          <a:prstGeom prst="rect">
            <a:avLst/>
          </a:prstGeom>
          <a:noFill/>
        </p:spPr>
        <p:txBody>
          <a:bodyPr wrap="square" rtlCol="0" anchor="ctr" anchorCtr="0">
            <a:spAutoFit/>
          </a:bodyPr>
          <a:lstStyle/>
          <a:p>
            <a:pPr algn="ctr" defTabSz="624078">
              <a:spcBef>
                <a:spcPct val="0"/>
              </a:spcBef>
            </a:pP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Mahindra and Mahindra Ltd</a:t>
            </a:r>
          </a:p>
          <a:p>
            <a:pPr algn="ctr" defTabSz="624078">
              <a:spcBef>
                <a:spcPct val="0"/>
              </a:spcBef>
            </a:pP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 Supreme Court</a:t>
            </a:r>
            <a:r>
              <a:rPr lang="en-US" sz="1200" b="1" baseline="30000" dirty="0">
                <a:solidFill>
                  <a:schemeClr val="bg1"/>
                </a:solidFill>
                <a:latin typeface="Roboto" panose="02000000000000000000" pitchFamily="2" charset="0"/>
                <a:ea typeface="Roboto" panose="02000000000000000000" pitchFamily="2" charset="0"/>
                <a:cs typeface="Roboto" panose="02000000000000000000" pitchFamily="2" charset="0"/>
              </a:rPr>
              <a:t>1</a:t>
            </a:r>
            <a:endParaRPr lang="en-US" sz="12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nvGrpSpPr>
          <p:cNvPr id="9" name="Group 8">
            <a:extLst>
              <a:ext uri="{FF2B5EF4-FFF2-40B4-BE49-F238E27FC236}">
                <a16:creationId xmlns:a16="http://schemas.microsoft.com/office/drawing/2014/main" id="{244B63A2-3AFB-418E-8DE8-AA3BA464D246}"/>
              </a:ext>
            </a:extLst>
          </p:cNvPr>
          <p:cNvGrpSpPr/>
          <p:nvPr/>
        </p:nvGrpSpPr>
        <p:grpSpPr>
          <a:xfrm>
            <a:off x="935393" y="4144301"/>
            <a:ext cx="2471642" cy="2343707"/>
            <a:chOff x="1124030" y="4031298"/>
            <a:chExt cx="2746269" cy="2327430"/>
          </a:xfrm>
          <a:solidFill>
            <a:srgbClr val="F2F2F2"/>
          </a:solidFill>
        </p:grpSpPr>
        <p:sp>
          <p:nvSpPr>
            <p:cNvPr id="7" name="Arrow: Chevron 6">
              <a:extLst>
                <a:ext uri="{FF2B5EF4-FFF2-40B4-BE49-F238E27FC236}">
                  <a16:creationId xmlns:a16="http://schemas.microsoft.com/office/drawing/2014/main" id="{17561CB8-31A9-4AEA-8F6C-6B0ED48699B0}"/>
                </a:ext>
              </a:extLst>
            </p:cNvPr>
            <p:cNvSpPr/>
            <p:nvPr/>
          </p:nvSpPr>
          <p:spPr>
            <a:xfrm rot="5400000">
              <a:off x="2126195" y="3029134"/>
              <a:ext cx="741939" cy="2746268"/>
            </a:xfrm>
            <a:prstGeom prst="chevron">
              <a:avLst/>
            </a:prstGeom>
            <a:grp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F38D9A53-53A5-4483-B0F4-A73A9779C491}"/>
                </a:ext>
              </a:extLst>
            </p:cNvPr>
            <p:cNvSpPr/>
            <p:nvPr/>
          </p:nvSpPr>
          <p:spPr>
            <a:xfrm>
              <a:off x="1124030" y="4402268"/>
              <a:ext cx="2746268" cy="1956460"/>
            </a:xfrm>
            <a:prstGeom prst="rect">
              <a:avLst/>
            </a:prstGeom>
            <a:grp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latin typeface="Roboto" panose="02000000000000000000" pitchFamily="2" charset="0"/>
                <a:ea typeface="Roboto" panose="02000000000000000000" pitchFamily="2" charset="0"/>
                <a:cs typeface="Roboto" panose="02000000000000000000" pitchFamily="2" charset="0"/>
              </a:endParaRPr>
            </a:p>
          </p:txBody>
        </p:sp>
      </p:grpSp>
      <p:sp>
        <p:nvSpPr>
          <p:cNvPr id="10" name="TextBox 9">
            <a:extLst>
              <a:ext uri="{FF2B5EF4-FFF2-40B4-BE49-F238E27FC236}">
                <a16:creationId xmlns:a16="http://schemas.microsoft.com/office/drawing/2014/main" id="{FB646B9C-619D-4836-BD9F-14682C0EE71D}"/>
              </a:ext>
            </a:extLst>
          </p:cNvPr>
          <p:cNvSpPr txBox="1"/>
          <p:nvPr/>
        </p:nvSpPr>
        <p:spPr>
          <a:xfrm>
            <a:off x="1043798" y="4516512"/>
            <a:ext cx="2240389" cy="1938992"/>
          </a:xfrm>
          <a:prstGeom prst="rect">
            <a:avLst/>
          </a:prstGeom>
          <a:noFill/>
        </p:spPr>
        <p:txBody>
          <a:bodyPr wrap="square" rtlCol="0">
            <a:spAutoFit/>
          </a:bodyPr>
          <a:lstStyle/>
          <a:p>
            <a:pPr algn="just" defTabSz="973836">
              <a:buClr>
                <a:schemeClr val="bg1">
                  <a:lumMod val="50000"/>
                </a:schemeClr>
              </a:buClr>
              <a:tabLst>
                <a:tab pos="90870" algn="l"/>
              </a:tabLst>
            </a:pPr>
            <a:r>
              <a:rPr lang="en-US" sz="1000" dirty="0">
                <a:latin typeface="Roboto" panose="02000000000000000000" pitchFamily="2" charset="0"/>
                <a:ea typeface="Roboto" panose="02000000000000000000" pitchFamily="2" charset="0"/>
                <a:cs typeface="Roboto" panose="02000000000000000000" pitchFamily="2" charset="0"/>
              </a:rPr>
              <a:t>Section 28(iv) was not applicable as the amount waived was receipt in the nature of cash/ money (this no longer applies as benefit in the form of cash has been covered under the ambit of section 28(iv) w.e.f. 1.4.24.</a:t>
            </a:r>
          </a:p>
          <a:p>
            <a:pPr algn="just" defTabSz="973836">
              <a:buClr>
                <a:schemeClr val="bg1">
                  <a:lumMod val="50000"/>
                </a:schemeClr>
              </a:buClr>
              <a:tabLst>
                <a:tab pos="90870" algn="l"/>
              </a:tabLst>
            </a:pPr>
            <a:endParaRPr lang="en-US" sz="1000" dirty="0">
              <a:latin typeface="Roboto" panose="02000000000000000000" pitchFamily="2" charset="0"/>
              <a:ea typeface="Roboto" panose="02000000000000000000" pitchFamily="2" charset="0"/>
              <a:cs typeface="Roboto" panose="02000000000000000000" pitchFamily="2" charset="0"/>
            </a:endParaRPr>
          </a:p>
          <a:p>
            <a:pPr algn="just" defTabSz="973836">
              <a:buClr>
                <a:schemeClr val="bg1">
                  <a:lumMod val="50000"/>
                </a:schemeClr>
              </a:buClr>
              <a:tabLst>
                <a:tab pos="90870" algn="l"/>
              </a:tabLst>
            </a:pPr>
            <a:r>
              <a:rPr lang="en-US" sz="1000" dirty="0">
                <a:latin typeface="Roboto" panose="02000000000000000000" pitchFamily="2" charset="0"/>
                <a:ea typeface="Roboto" panose="02000000000000000000" pitchFamily="2" charset="0"/>
                <a:cs typeface="Roboto" panose="02000000000000000000" pitchFamily="2" charset="0"/>
              </a:rPr>
              <a:t>Section 41(1) is also not applicable as waiver of loan does not amount to cessation of trading liability and the </a:t>
            </a:r>
            <a:r>
              <a:rPr lang="en-US" sz="1000" dirty="0" err="1">
                <a:latin typeface="Roboto" panose="02000000000000000000" pitchFamily="2" charset="0"/>
                <a:ea typeface="Roboto" panose="02000000000000000000" pitchFamily="2" charset="0"/>
                <a:cs typeface="Roboto" panose="02000000000000000000" pitchFamily="2" charset="0"/>
              </a:rPr>
              <a:t>assessee</a:t>
            </a:r>
            <a:r>
              <a:rPr lang="en-US" sz="1000" dirty="0">
                <a:latin typeface="Roboto" panose="02000000000000000000" pitchFamily="2" charset="0"/>
                <a:ea typeface="Roboto" panose="02000000000000000000" pitchFamily="2" charset="0"/>
                <a:cs typeface="Roboto" panose="02000000000000000000" pitchFamily="2" charset="0"/>
              </a:rPr>
              <a:t> has not claimed deduction in the earlier years</a:t>
            </a:r>
            <a:endParaRPr lang="en-US" sz="1000" b="1" dirty="0">
              <a:latin typeface="Roboto" panose="02000000000000000000" pitchFamily="2" charset="0"/>
              <a:ea typeface="Roboto" panose="02000000000000000000" pitchFamily="2" charset="0"/>
              <a:cs typeface="Roboto" panose="02000000000000000000" pitchFamily="2" charset="0"/>
            </a:endParaRPr>
          </a:p>
        </p:txBody>
      </p:sp>
      <p:sp>
        <p:nvSpPr>
          <p:cNvPr id="28" name="Arrow: Pentagon 27">
            <a:extLst>
              <a:ext uri="{FF2B5EF4-FFF2-40B4-BE49-F238E27FC236}">
                <a16:creationId xmlns:a16="http://schemas.microsoft.com/office/drawing/2014/main" id="{9DB57DF3-5A63-4B81-A83B-BF228FE3A239}"/>
              </a:ext>
            </a:extLst>
          </p:cNvPr>
          <p:cNvSpPr/>
          <p:nvPr/>
        </p:nvSpPr>
        <p:spPr>
          <a:xfrm rot="5400000">
            <a:off x="4385455" y="2800283"/>
            <a:ext cx="667745" cy="2471640"/>
          </a:xfrm>
          <a:prstGeom prst="homePlate">
            <a:avLst/>
          </a:prstGeom>
          <a:solidFill>
            <a:srgbClr val="E41E24"/>
          </a:solidFill>
          <a:ln>
            <a:solidFill>
              <a:srgbClr val="E4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9" name="TextBox 28">
            <a:extLst>
              <a:ext uri="{FF2B5EF4-FFF2-40B4-BE49-F238E27FC236}">
                <a16:creationId xmlns:a16="http://schemas.microsoft.com/office/drawing/2014/main" id="{C846BABF-2B95-4A76-B185-1FFDD6299D6A}"/>
              </a:ext>
            </a:extLst>
          </p:cNvPr>
          <p:cNvSpPr txBox="1"/>
          <p:nvPr/>
        </p:nvSpPr>
        <p:spPr>
          <a:xfrm>
            <a:off x="3857800" y="3767776"/>
            <a:ext cx="1658393" cy="461665"/>
          </a:xfrm>
          <a:prstGeom prst="rect">
            <a:avLst/>
          </a:prstGeom>
          <a:noFill/>
        </p:spPr>
        <p:txBody>
          <a:bodyPr wrap="square" rtlCol="0" anchor="ctr" anchorCtr="0">
            <a:spAutoFit/>
          </a:bodyPr>
          <a:lstStyle/>
          <a:p>
            <a:pPr algn="ctr" defTabSz="624078">
              <a:spcBef>
                <a:spcPct val="0"/>
              </a:spcBef>
            </a:pPr>
            <a:r>
              <a:rPr lang="en-IN" sz="1200" b="1" dirty="0" err="1">
                <a:solidFill>
                  <a:schemeClr val="bg1"/>
                </a:solidFill>
                <a:latin typeface="Roboto" panose="02000000000000000000" pitchFamily="2" charset="0"/>
                <a:ea typeface="Roboto" panose="02000000000000000000" pitchFamily="2" charset="0"/>
                <a:cs typeface="Roboto" panose="02000000000000000000" pitchFamily="2" charset="0"/>
              </a:rPr>
              <a:t>Rollatainers</a:t>
            </a:r>
            <a:r>
              <a:rPr lang="en-IN" sz="1200" b="1" dirty="0">
                <a:solidFill>
                  <a:schemeClr val="bg1"/>
                </a:solidFill>
                <a:latin typeface="Roboto" panose="02000000000000000000" pitchFamily="2" charset="0"/>
                <a:ea typeface="Roboto" panose="02000000000000000000" pitchFamily="2" charset="0"/>
                <a:cs typeface="Roboto" panose="02000000000000000000" pitchFamily="2" charset="0"/>
              </a:rPr>
              <a:t> Ltd</a:t>
            </a:r>
          </a:p>
          <a:p>
            <a:pPr algn="ctr" defTabSz="624078">
              <a:spcBef>
                <a:spcPct val="0"/>
              </a:spcBef>
            </a:pPr>
            <a:r>
              <a:rPr lang="en-IN" sz="1200" b="1" dirty="0">
                <a:solidFill>
                  <a:schemeClr val="bg1"/>
                </a:solidFill>
                <a:latin typeface="Roboto" panose="02000000000000000000" pitchFamily="2" charset="0"/>
                <a:ea typeface="Roboto" panose="02000000000000000000" pitchFamily="2" charset="0"/>
                <a:cs typeface="Roboto" panose="02000000000000000000" pitchFamily="2" charset="0"/>
              </a:rPr>
              <a:t>-Delhi HC</a:t>
            </a:r>
            <a:r>
              <a:rPr lang="en-IN" sz="1200" b="1" baseline="30000" dirty="0">
                <a:solidFill>
                  <a:schemeClr val="bg1"/>
                </a:solidFill>
                <a:latin typeface="Roboto" panose="02000000000000000000" pitchFamily="2" charset="0"/>
                <a:ea typeface="Roboto" panose="02000000000000000000" pitchFamily="2" charset="0"/>
                <a:cs typeface="Roboto" panose="02000000000000000000" pitchFamily="2" charset="0"/>
              </a:rPr>
              <a:t>2</a:t>
            </a:r>
          </a:p>
        </p:txBody>
      </p:sp>
      <p:grpSp>
        <p:nvGrpSpPr>
          <p:cNvPr id="31" name="Group 30">
            <a:extLst>
              <a:ext uri="{FF2B5EF4-FFF2-40B4-BE49-F238E27FC236}">
                <a16:creationId xmlns:a16="http://schemas.microsoft.com/office/drawing/2014/main" id="{261C1545-9D68-4A9C-9AAF-C4D6A71905F8}"/>
              </a:ext>
            </a:extLst>
          </p:cNvPr>
          <p:cNvGrpSpPr/>
          <p:nvPr/>
        </p:nvGrpSpPr>
        <p:grpSpPr>
          <a:xfrm>
            <a:off x="3483509" y="4144304"/>
            <a:ext cx="2471642" cy="2258325"/>
            <a:chOff x="1124030" y="4031298"/>
            <a:chExt cx="2746269" cy="2327430"/>
          </a:xfrm>
          <a:solidFill>
            <a:srgbClr val="F2F2F2"/>
          </a:solidFill>
        </p:grpSpPr>
        <p:sp>
          <p:nvSpPr>
            <p:cNvPr id="32" name="Arrow: Chevron 31">
              <a:extLst>
                <a:ext uri="{FF2B5EF4-FFF2-40B4-BE49-F238E27FC236}">
                  <a16:creationId xmlns:a16="http://schemas.microsoft.com/office/drawing/2014/main" id="{9A7CBE0E-811D-4D5B-A3E4-86C1B9C57629}"/>
                </a:ext>
              </a:extLst>
            </p:cNvPr>
            <p:cNvSpPr/>
            <p:nvPr/>
          </p:nvSpPr>
          <p:spPr>
            <a:xfrm rot="5400000">
              <a:off x="2126195" y="3029134"/>
              <a:ext cx="741939" cy="2746268"/>
            </a:xfrm>
            <a:prstGeom prst="chevron">
              <a:avLst/>
            </a:prstGeom>
            <a:grp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3" name="Rectangle 32">
              <a:extLst>
                <a:ext uri="{FF2B5EF4-FFF2-40B4-BE49-F238E27FC236}">
                  <a16:creationId xmlns:a16="http://schemas.microsoft.com/office/drawing/2014/main" id="{1C4F03D0-DCAC-4FD8-99DD-4615571FD300}"/>
                </a:ext>
              </a:extLst>
            </p:cNvPr>
            <p:cNvSpPr/>
            <p:nvPr/>
          </p:nvSpPr>
          <p:spPr>
            <a:xfrm>
              <a:off x="1124030" y="4402268"/>
              <a:ext cx="2746268" cy="1956460"/>
            </a:xfrm>
            <a:prstGeom prst="rect">
              <a:avLst/>
            </a:prstGeom>
            <a:grp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latin typeface="Roboto" panose="02000000000000000000" pitchFamily="2" charset="0"/>
                <a:ea typeface="Roboto" panose="02000000000000000000" pitchFamily="2" charset="0"/>
                <a:cs typeface="Roboto" panose="02000000000000000000" pitchFamily="2" charset="0"/>
              </a:endParaRPr>
            </a:p>
          </p:txBody>
        </p:sp>
      </p:grpSp>
      <p:sp>
        <p:nvSpPr>
          <p:cNvPr id="34" name="TextBox 33">
            <a:extLst>
              <a:ext uri="{FF2B5EF4-FFF2-40B4-BE49-F238E27FC236}">
                <a16:creationId xmlns:a16="http://schemas.microsoft.com/office/drawing/2014/main" id="{64EBF5D5-99F4-48CE-93BB-E8E86E6D4A83}"/>
              </a:ext>
            </a:extLst>
          </p:cNvPr>
          <p:cNvSpPr txBox="1"/>
          <p:nvPr/>
        </p:nvSpPr>
        <p:spPr>
          <a:xfrm>
            <a:off x="3566802" y="4531489"/>
            <a:ext cx="2240389" cy="1785104"/>
          </a:xfrm>
          <a:prstGeom prst="rect">
            <a:avLst/>
          </a:prstGeom>
          <a:noFill/>
        </p:spPr>
        <p:txBody>
          <a:bodyPr wrap="square" rtlCol="0">
            <a:spAutoFit/>
          </a:bodyPr>
          <a:lstStyle/>
          <a:p>
            <a:pPr algn="just" defTabSz="973836">
              <a:buClr>
                <a:schemeClr val="bg1">
                  <a:lumMod val="50000"/>
                </a:schemeClr>
              </a:buClr>
              <a:tabLst>
                <a:tab pos="90870" algn="l"/>
              </a:tabLst>
            </a:pPr>
            <a:r>
              <a:rPr lang="en-US" sz="1000" dirty="0">
                <a:latin typeface="Roboto" panose="02000000000000000000" pitchFamily="2" charset="0"/>
                <a:ea typeface="Roboto" panose="02000000000000000000" pitchFamily="2" charset="0"/>
                <a:cs typeface="Roboto" panose="02000000000000000000" pitchFamily="2" charset="0"/>
              </a:rPr>
              <a:t>Waiver of working capital loan utilized towards day to day business operation  was taxable under section 41(1) in the year of waiver.</a:t>
            </a:r>
          </a:p>
          <a:p>
            <a:pPr algn="just" defTabSz="973836">
              <a:buClr>
                <a:schemeClr val="bg1">
                  <a:lumMod val="50000"/>
                </a:schemeClr>
              </a:buClr>
              <a:tabLst>
                <a:tab pos="90870" algn="l"/>
              </a:tabLst>
            </a:pPr>
            <a:endParaRPr lang="en-US" sz="1000" dirty="0">
              <a:latin typeface="Roboto" panose="02000000000000000000" pitchFamily="2" charset="0"/>
              <a:ea typeface="Roboto" panose="02000000000000000000" pitchFamily="2" charset="0"/>
              <a:cs typeface="Roboto" panose="02000000000000000000" pitchFamily="2" charset="0"/>
            </a:endParaRPr>
          </a:p>
          <a:p>
            <a:pPr algn="just" defTabSz="973836">
              <a:buClr>
                <a:schemeClr val="bg1">
                  <a:lumMod val="50000"/>
                </a:schemeClr>
              </a:buClr>
              <a:tabLst>
                <a:tab pos="90870" algn="l"/>
              </a:tabLst>
            </a:pPr>
            <a:r>
              <a:rPr lang="en-US" sz="1000" dirty="0">
                <a:latin typeface="Roboto" panose="02000000000000000000" pitchFamily="2" charset="0"/>
                <a:ea typeface="Roboto" panose="02000000000000000000" pitchFamily="2" charset="0"/>
                <a:cs typeface="Roboto" panose="02000000000000000000" pitchFamily="2" charset="0"/>
              </a:rPr>
              <a:t>Section 28(iv) was not applicable as the amount waived was receipt in the nature of cash/ money. (this no longer applies as benefit in the form of cash has been covered under the ambit of section 28(iv) w.e.f. 1.4.24.</a:t>
            </a:r>
          </a:p>
        </p:txBody>
      </p:sp>
      <p:sp>
        <p:nvSpPr>
          <p:cNvPr id="35" name="Arrow: Pentagon 34">
            <a:extLst>
              <a:ext uri="{FF2B5EF4-FFF2-40B4-BE49-F238E27FC236}">
                <a16:creationId xmlns:a16="http://schemas.microsoft.com/office/drawing/2014/main" id="{1A55E3DF-155C-4A82-82DB-ECAFBFFD718C}"/>
              </a:ext>
            </a:extLst>
          </p:cNvPr>
          <p:cNvSpPr/>
          <p:nvPr/>
        </p:nvSpPr>
        <p:spPr>
          <a:xfrm rot="5400000">
            <a:off x="6952220" y="2799650"/>
            <a:ext cx="667745" cy="2471640"/>
          </a:xfrm>
          <a:prstGeom prst="homePlate">
            <a:avLst/>
          </a:prstGeom>
          <a:solidFill>
            <a:srgbClr val="E41E24"/>
          </a:solidFill>
          <a:ln>
            <a:solidFill>
              <a:srgbClr val="E4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6" name="TextBox 35">
            <a:extLst>
              <a:ext uri="{FF2B5EF4-FFF2-40B4-BE49-F238E27FC236}">
                <a16:creationId xmlns:a16="http://schemas.microsoft.com/office/drawing/2014/main" id="{7C779FD1-A44C-4536-996C-0F79182A0B86}"/>
              </a:ext>
            </a:extLst>
          </p:cNvPr>
          <p:cNvSpPr txBox="1"/>
          <p:nvPr/>
        </p:nvSpPr>
        <p:spPr>
          <a:xfrm>
            <a:off x="6243965" y="3792735"/>
            <a:ext cx="2155102" cy="461665"/>
          </a:xfrm>
          <a:prstGeom prst="rect">
            <a:avLst/>
          </a:prstGeom>
          <a:noFill/>
        </p:spPr>
        <p:txBody>
          <a:bodyPr wrap="square" rtlCol="0" anchor="ctr" anchorCtr="0">
            <a:spAutoFit/>
          </a:bodyPr>
          <a:lstStyle/>
          <a:p>
            <a:pPr algn="ctr" defTabSz="624078">
              <a:spcBef>
                <a:spcPct val="0"/>
              </a:spcBef>
            </a:pP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Sri </a:t>
            </a:r>
            <a:r>
              <a:rPr lang="en-US" sz="1200" b="1" dirty="0" err="1">
                <a:solidFill>
                  <a:schemeClr val="bg1"/>
                </a:solidFill>
                <a:latin typeface="Roboto" panose="02000000000000000000" pitchFamily="2" charset="0"/>
                <a:ea typeface="Roboto" panose="02000000000000000000" pitchFamily="2" charset="0"/>
                <a:cs typeface="Roboto" panose="02000000000000000000" pitchFamily="2" charset="0"/>
              </a:rPr>
              <a:t>Vasavi</a:t>
            </a: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 Polymers (P.) Ltd.</a:t>
            </a:r>
          </a:p>
          <a:p>
            <a:pPr algn="ctr" defTabSz="624078">
              <a:spcBef>
                <a:spcPct val="0"/>
              </a:spcBef>
            </a:pP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 Vizag ITAT</a:t>
            </a:r>
            <a:r>
              <a:rPr lang="en-US" sz="1200" b="1" baseline="30000" dirty="0">
                <a:solidFill>
                  <a:schemeClr val="bg1"/>
                </a:solidFill>
                <a:latin typeface="Roboto" panose="02000000000000000000" pitchFamily="2" charset="0"/>
                <a:ea typeface="Roboto" panose="02000000000000000000" pitchFamily="2" charset="0"/>
                <a:cs typeface="Roboto" panose="02000000000000000000" pitchFamily="2" charset="0"/>
              </a:rPr>
              <a:t>3</a:t>
            </a:r>
          </a:p>
        </p:txBody>
      </p:sp>
      <p:grpSp>
        <p:nvGrpSpPr>
          <p:cNvPr id="37" name="Group 36">
            <a:extLst>
              <a:ext uri="{FF2B5EF4-FFF2-40B4-BE49-F238E27FC236}">
                <a16:creationId xmlns:a16="http://schemas.microsoft.com/office/drawing/2014/main" id="{E8BB5614-24BA-45C3-A668-220B5FE9DF9F}"/>
              </a:ext>
            </a:extLst>
          </p:cNvPr>
          <p:cNvGrpSpPr/>
          <p:nvPr/>
        </p:nvGrpSpPr>
        <p:grpSpPr>
          <a:xfrm>
            <a:off x="6050274" y="4143672"/>
            <a:ext cx="2471642" cy="2344336"/>
            <a:chOff x="1124030" y="4031298"/>
            <a:chExt cx="2746269" cy="2327430"/>
          </a:xfrm>
          <a:solidFill>
            <a:srgbClr val="F2F2F2"/>
          </a:solidFill>
        </p:grpSpPr>
        <p:sp>
          <p:nvSpPr>
            <p:cNvPr id="38" name="Arrow: Chevron 37">
              <a:extLst>
                <a:ext uri="{FF2B5EF4-FFF2-40B4-BE49-F238E27FC236}">
                  <a16:creationId xmlns:a16="http://schemas.microsoft.com/office/drawing/2014/main" id="{591EBE28-E10C-493C-8FA6-ED620826B004}"/>
                </a:ext>
              </a:extLst>
            </p:cNvPr>
            <p:cNvSpPr/>
            <p:nvPr/>
          </p:nvSpPr>
          <p:spPr>
            <a:xfrm rot="5400000">
              <a:off x="2126195" y="3029134"/>
              <a:ext cx="741939" cy="2746268"/>
            </a:xfrm>
            <a:prstGeom prst="chevron">
              <a:avLst/>
            </a:prstGeom>
            <a:grp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9" name="Rectangle 38">
              <a:extLst>
                <a:ext uri="{FF2B5EF4-FFF2-40B4-BE49-F238E27FC236}">
                  <a16:creationId xmlns:a16="http://schemas.microsoft.com/office/drawing/2014/main" id="{EF8A4824-75AD-4AD4-AC41-9DC1C268FAF1}"/>
                </a:ext>
              </a:extLst>
            </p:cNvPr>
            <p:cNvSpPr/>
            <p:nvPr/>
          </p:nvSpPr>
          <p:spPr>
            <a:xfrm>
              <a:off x="1124030" y="4402268"/>
              <a:ext cx="2746268" cy="1956460"/>
            </a:xfrm>
            <a:prstGeom prst="rect">
              <a:avLst/>
            </a:prstGeom>
            <a:grp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latin typeface="Roboto" panose="02000000000000000000" pitchFamily="2" charset="0"/>
                <a:ea typeface="Roboto" panose="02000000000000000000" pitchFamily="2" charset="0"/>
                <a:cs typeface="Roboto" panose="02000000000000000000" pitchFamily="2" charset="0"/>
              </a:endParaRPr>
            </a:p>
          </p:txBody>
        </p:sp>
      </p:grpSp>
      <p:sp>
        <p:nvSpPr>
          <p:cNvPr id="40" name="TextBox 39">
            <a:extLst>
              <a:ext uri="{FF2B5EF4-FFF2-40B4-BE49-F238E27FC236}">
                <a16:creationId xmlns:a16="http://schemas.microsoft.com/office/drawing/2014/main" id="{CB899227-8898-4465-B38E-CD14E27CFFF7}"/>
              </a:ext>
            </a:extLst>
          </p:cNvPr>
          <p:cNvSpPr txBox="1"/>
          <p:nvPr/>
        </p:nvSpPr>
        <p:spPr>
          <a:xfrm>
            <a:off x="6201321" y="4432780"/>
            <a:ext cx="2240389" cy="2092881"/>
          </a:xfrm>
          <a:prstGeom prst="rect">
            <a:avLst/>
          </a:prstGeom>
          <a:noFill/>
        </p:spPr>
        <p:txBody>
          <a:bodyPr wrap="square" rtlCol="0">
            <a:spAutoFit/>
          </a:bodyPr>
          <a:lstStyle/>
          <a:p>
            <a:pPr algn="just" defTabSz="973836">
              <a:buClr>
                <a:schemeClr val="bg1">
                  <a:lumMod val="50000"/>
                </a:schemeClr>
              </a:buClr>
              <a:tabLst>
                <a:tab pos="90870" algn="l"/>
              </a:tabLst>
            </a:pPr>
            <a:r>
              <a:rPr lang="en-US" sz="1000" dirty="0">
                <a:latin typeface="Roboto" panose="02000000000000000000" pitchFamily="2" charset="0"/>
                <a:ea typeface="Roboto" panose="02000000000000000000" pitchFamily="2" charset="0"/>
                <a:cs typeface="Roboto" panose="02000000000000000000" pitchFamily="2" charset="0"/>
              </a:rPr>
              <a:t>An amount can be brought to tax under section 41(1) only when benefit received by </a:t>
            </a:r>
            <a:r>
              <a:rPr lang="en-US" sz="1000" dirty="0" err="1">
                <a:latin typeface="Roboto" panose="02000000000000000000" pitchFamily="2" charset="0"/>
                <a:ea typeface="Roboto" panose="02000000000000000000" pitchFamily="2" charset="0"/>
                <a:cs typeface="Roboto" panose="02000000000000000000" pitchFamily="2" charset="0"/>
              </a:rPr>
              <a:t>assessee</a:t>
            </a:r>
            <a:r>
              <a:rPr lang="en-US" sz="1000" dirty="0">
                <a:latin typeface="Roboto" panose="02000000000000000000" pitchFamily="2" charset="0"/>
                <a:ea typeface="Roboto" panose="02000000000000000000" pitchFamily="2" charset="0"/>
                <a:cs typeface="Roboto" panose="02000000000000000000" pitchFamily="2" charset="0"/>
              </a:rPr>
              <a:t> relating to such expenditure has been claimed and allowed in earlier years</a:t>
            </a:r>
          </a:p>
          <a:p>
            <a:pPr algn="just" defTabSz="973836">
              <a:buClr>
                <a:schemeClr val="bg1">
                  <a:lumMod val="50000"/>
                </a:schemeClr>
              </a:buClr>
              <a:tabLst>
                <a:tab pos="90870" algn="l"/>
              </a:tabLst>
            </a:pPr>
            <a:r>
              <a:rPr lang="en-US" sz="1000" dirty="0">
                <a:latin typeface="Roboto" panose="02000000000000000000" pitchFamily="2" charset="0"/>
                <a:ea typeface="Roboto" panose="02000000000000000000" pitchFamily="2" charset="0"/>
                <a:cs typeface="Roboto" panose="02000000000000000000" pitchFamily="2" charset="0"/>
              </a:rPr>
              <a:t>Section 28(iv) of the IT Act does not apply in the present case since the receipt was in the nature of cash or money. (this no longer applies as benefit in the form of cash has been covered under the ambit of section 28(iv) w.e.f. 1.4.24.</a:t>
            </a:r>
          </a:p>
        </p:txBody>
      </p:sp>
      <p:sp>
        <p:nvSpPr>
          <p:cNvPr id="41" name="TextBox 40">
            <a:extLst>
              <a:ext uri="{FF2B5EF4-FFF2-40B4-BE49-F238E27FC236}">
                <a16:creationId xmlns:a16="http://schemas.microsoft.com/office/drawing/2014/main" id="{8AD43508-5049-4C55-A936-A195C8E2FF0B}"/>
              </a:ext>
            </a:extLst>
          </p:cNvPr>
          <p:cNvSpPr txBox="1"/>
          <p:nvPr/>
        </p:nvSpPr>
        <p:spPr>
          <a:xfrm>
            <a:off x="3489115" y="6477263"/>
            <a:ext cx="2558936" cy="200055"/>
          </a:xfrm>
          <a:prstGeom prst="rect">
            <a:avLst/>
          </a:prstGeom>
          <a:noFill/>
        </p:spPr>
        <p:txBody>
          <a:bodyPr wrap="square" numCol="1">
            <a:spAutoFit/>
          </a:bodyPr>
          <a:lstStyle/>
          <a:p>
            <a:pPr algn="just"/>
            <a:r>
              <a:rPr lang="en-US" sz="700" b="1" baseline="30000" dirty="0">
                <a:latin typeface="Roboto" panose="02000000000000000000" pitchFamily="2" charset="0"/>
                <a:ea typeface="Roboto" panose="02000000000000000000" pitchFamily="2" charset="0"/>
                <a:cs typeface="Roboto" panose="02000000000000000000" pitchFamily="2" charset="0"/>
              </a:rPr>
              <a:t>2</a:t>
            </a:r>
            <a:r>
              <a:rPr lang="en-US" sz="700" b="1" dirty="0">
                <a:latin typeface="Roboto" panose="02000000000000000000" pitchFamily="2" charset="0"/>
                <a:ea typeface="Roboto" panose="02000000000000000000" pitchFamily="2" charset="0"/>
                <a:cs typeface="Roboto" panose="02000000000000000000" pitchFamily="2" charset="0"/>
              </a:rPr>
              <a:t>Rollatainers vs CIT </a:t>
            </a:r>
            <a:r>
              <a:rPr lang="pt-BR" sz="700" b="1" dirty="0">
                <a:latin typeface="Roboto" panose="02000000000000000000" pitchFamily="2" charset="0"/>
                <a:ea typeface="Roboto" panose="02000000000000000000" pitchFamily="2" charset="0"/>
                <a:cs typeface="Roboto" panose="02000000000000000000" pitchFamily="2" charset="0"/>
              </a:rPr>
              <a:t>[2011] 15 taxmann.com 111 (Delhi HC)</a:t>
            </a:r>
            <a:endParaRPr lang="en-US" sz="700" b="1" dirty="0">
              <a:latin typeface="Roboto" panose="02000000000000000000" pitchFamily="2" charset="0"/>
              <a:ea typeface="Roboto" panose="02000000000000000000" pitchFamily="2" charset="0"/>
              <a:cs typeface="Roboto" panose="02000000000000000000" pitchFamily="2" charset="0"/>
            </a:endParaRPr>
          </a:p>
        </p:txBody>
      </p:sp>
      <p:sp>
        <p:nvSpPr>
          <p:cNvPr id="42" name="TextBox 41">
            <a:extLst>
              <a:ext uri="{FF2B5EF4-FFF2-40B4-BE49-F238E27FC236}">
                <a16:creationId xmlns:a16="http://schemas.microsoft.com/office/drawing/2014/main" id="{9C1098C7-2D17-4532-A1F2-21BEC63580D6}"/>
              </a:ext>
            </a:extLst>
          </p:cNvPr>
          <p:cNvSpPr txBox="1"/>
          <p:nvPr/>
        </p:nvSpPr>
        <p:spPr>
          <a:xfrm>
            <a:off x="6010352" y="6461206"/>
            <a:ext cx="2553749" cy="307777"/>
          </a:xfrm>
          <a:prstGeom prst="rect">
            <a:avLst/>
          </a:prstGeom>
          <a:noFill/>
        </p:spPr>
        <p:txBody>
          <a:bodyPr wrap="square" numCol="1">
            <a:spAutoFit/>
          </a:bodyPr>
          <a:lstStyle/>
          <a:p>
            <a:pPr algn="just"/>
            <a:r>
              <a:rPr lang="en-US" sz="700" baseline="30000" dirty="0">
                <a:latin typeface="Roboto" panose="02000000000000000000" pitchFamily="2" charset="0"/>
                <a:ea typeface="Roboto" panose="02000000000000000000" pitchFamily="2" charset="0"/>
                <a:cs typeface="Roboto" panose="02000000000000000000" pitchFamily="2" charset="0"/>
              </a:rPr>
              <a:t>3</a:t>
            </a:r>
            <a:r>
              <a:rPr lang="en-US" sz="700" b="1" dirty="0">
                <a:latin typeface="Roboto" panose="02000000000000000000" pitchFamily="2" charset="0"/>
                <a:ea typeface="Roboto" panose="02000000000000000000" pitchFamily="2" charset="0"/>
                <a:cs typeface="Roboto" panose="02000000000000000000" pitchFamily="2" charset="0"/>
              </a:rPr>
              <a:t>ITO vs M/s Sri </a:t>
            </a:r>
            <a:r>
              <a:rPr lang="en-US" sz="700" b="1" dirty="0" err="1">
                <a:latin typeface="Roboto" panose="02000000000000000000" pitchFamily="2" charset="0"/>
                <a:ea typeface="Roboto" panose="02000000000000000000" pitchFamily="2" charset="0"/>
                <a:cs typeface="Roboto" panose="02000000000000000000" pitchFamily="2" charset="0"/>
              </a:rPr>
              <a:t>Vasavi</a:t>
            </a:r>
            <a:r>
              <a:rPr lang="en-US" sz="700" b="1" dirty="0">
                <a:latin typeface="Roboto" panose="02000000000000000000" pitchFamily="2" charset="0"/>
                <a:ea typeface="Roboto" panose="02000000000000000000" pitchFamily="2" charset="0"/>
                <a:cs typeface="Roboto" panose="02000000000000000000" pitchFamily="2" charset="0"/>
              </a:rPr>
              <a:t> Polymers </a:t>
            </a:r>
            <a:r>
              <a:rPr lang="en-US" sz="700" b="1" dirty="0" err="1">
                <a:latin typeface="Roboto" panose="02000000000000000000" pitchFamily="2" charset="0"/>
                <a:ea typeface="Roboto" panose="02000000000000000000" pitchFamily="2" charset="0"/>
                <a:cs typeface="Roboto" panose="02000000000000000000" pitchFamily="2" charset="0"/>
              </a:rPr>
              <a:t>P.Ltd</a:t>
            </a:r>
            <a:r>
              <a:rPr lang="en-US" sz="700" b="1" dirty="0">
                <a:latin typeface="Roboto" panose="02000000000000000000" pitchFamily="2" charset="0"/>
                <a:ea typeface="Roboto" panose="02000000000000000000" pitchFamily="2" charset="0"/>
                <a:cs typeface="Roboto" panose="02000000000000000000" pitchFamily="2" charset="0"/>
              </a:rPr>
              <a:t>. [2020] 117 taxmann.com 236 (ITAT Visakhapatnam)</a:t>
            </a:r>
            <a:endParaRPr lang="en-US" sz="1050" b="1" dirty="0">
              <a:latin typeface="Roboto" panose="02000000000000000000" pitchFamily="2" charset="0"/>
              <a:ea typeface="Roboto" panose="02000000000000000000" pitchFamily="2" charset="0"/>
              <a:cs typeface="Roboto" panose="02000000000000000000" pitchFamily="2" charset="0"/>
            </a:endParaRPr>
          </a:p>
        </p:txBody>
      </p:sp>
      <p:sp>
        <p:nvSpPr>
          <p:cNvPr id="43" name="Rounded Rectangle 2">
            <a:extLst>
              <a:ext uri="{FF2B5EF4-FFF2-40B4-BE49-F238E27FC236}">
                <a16:creationId xmlns:a16="http://schemas.microsoft.com/office/drawing/2014/main" id="{CF1A0EB9-A907-4086-BBC7-1F6AC2B0CE56}"/>
              </a:ext>
            </a:extLst>
          </p:cNvPr>
          <p:cNvSpPr/>
          <p:nvPr/>
        </p:nvSpPr>
        <p:spPr>
          <a:xfrm>
            <a:off x="1132400" y="1135140"/>
            <a:ext cx="9653710" cy="53392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2000" algn="just"/>
            <a:r>
              <a:rPr lang="en-US" sz="1560" b="1" dirty="0">
                <a:solidFill>
                  <a:schemeClr val="tx1"/>
                </a:solidFill>
                <a:latin typeface="Roboto" panose="02000000000000000000" pitchFamily="2" charset="0"/>
                <a:ea typeface="Roboto" panose="02000000000000000000" pitchFamily="2" charset="0"/>
                <a:cs typeface="Roboto" panose="02000000000000000000" pitchFamily="2" charset="0"/>
              </a:rPr>
              <a:t>Trigger Point</a:t>
            </a:r>
            <a:r>
              <a:rPr lang="en-US" sz="960" b="1" dirty="0">
                <a:solidFill>
                  <a:schemeClr val="bg1"/>
                </a:solidFill>
                <a:latin typeface="Roboto" panose="02000000000000000000" pitchFamily="2" charset="0"/>
                <a:ea typeface="Roboto" panose="02000000000000000000" pitchFamily="2" charset="0"/>
                <a:cs typeface="Roboto" panose="02000000000000000000" pitchFamily="2" charset="0"/>
              </a:rPr>
              <a:t>	</a:t>
            </a:r>
          </a:p>
        </p:txBody>
      </p:sp>
      <p:sp>
        <p:nvSpPr>
          <p:cNvPr id="44" name="Oval 43">
            <a:extLst>
              <a:ext uri="{FF2B5EF4-FFF2-40B4-BE49-F238E27FC236}">
                <a16:creationId xmlns:a16="http://schemas.microsoft.com/office/drawing/2014/main" id="{BE0F60C2-E8CF-4EAF-81FD-BA4265AE003B}"/>
              </a:ext>
            </a:extLst>
          </p:cNvPr>
          <p:cNvSpPr/>
          <p:nvPr/>
        </p:nvSpPr>
        <p:spPr>
          <a:xfrm>
            <a:off x="1142487" y="1123591"/>
            <a:ext cx="531634" cy="531634"/>
          </a:xfrm>
          <a:prstGeom prst="ellipse">
            <a:avLst/>
          </a:prstGeom>
          <a:solidFill>
            <a:srgbClr val="E4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dirty="0">
              <a:latin typeface="Roboto" panose="02000000000000000000" pitchFamily="2" charset="0"/>
              <a:ea typeface="Roboto" panose="02000000000000000000" pitchFamily="2" charset="0"/>
              <a:cs typeface="Roboto" panose="02000000000000000000" pitchFamily="2" charset="0"/>
            </a:endParaRPr>
          </a:p>
        </p:txBody>
      </p:sp>
      <p:pic>
        <p:nvPicPr>
          <p:cNvPr id="45" name="Graphic 44" descr="Lightbulb and gear">
            <a:extLst>
              <a:ext uri="{FF2B5EF4-FFF2-40B4-BE49-F238E27FC236}">
                <a16:creationId xmlns:a16="http://schemas.microsoft.com/office/drawing/2014/main" id="{141B123E-4FC2-47E8-9A57-3CF2A7563E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4680" y="1177884"/>
            <a:ext cx="423049" cy="423049"/>
          </a:xfrm>
          <a:prstGeom prst="rect">
            <a:avLst/>
          </a:prstGeom>
        </p:spPr>
      </p:pic>
      <p:sp>
        <p:nvSpPr>
          <p:cNvPr id="46" name="Rounded Rectangle 2">
            <a:extLst>
              <a:ext uri="{FF2B5EF4-FFF2-40B4-BE49-F238E27FC236}">
                <a16:creationId xmlns:a16="http://schemas.microsoft.com/office/drawing/2014/main" id="{C4F8C069-7B2E-4FF4-81C6-A3305B68F990}"/>
              </a:ext>
            </a:extLst>
          </p:cNvPr>
          <p:cNvSpPr/>
          <p:nvPr/>
        </p:nvSpPr>
        <p:spPr>
          <a:xfrm>
            <a:off x="1132400" y="2411409"/>
            <a:ext cx="9653710" cy="53392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2000" algn="just"/>
            <a:r>
              <a:rPr lang="en-US" sz="1560" b="1" dirty="0">
                <a:solidFill>
                  <a:schemeClr val="tx1"/>
                </a:solidFill>
                <a:latin typeface="Roboto" panose="02000000000000000000" pitchFamily="2" charset="0"/>
                <a:ea typeface="Roboto" panose="02000000000000000000" pitchFamily="2" charset="0"/>
                <a:cs typeface="Roboto" panose="02000000000000000000" pitchFamily="2" charset="0"/>
              </a:rPr>
              <a:t>Landmark Judgements</a:t>
            </a:r>
          </a:p>
        </p:txBody>
      </p:sp>
      <p:sp>
        <p:nvSpPr>
          <p:cNvPr id="47" name="TextBox 46">
            <a:extLst>
              <a:ext uri="{FF2B5EF4-FFF2-40B4-BE49-F238E27FC236}">
                <a16:creationId xmlns:a16="http://schemas.microsoft.com/office/drawing/2014/main" id="{B0E67F52-56C6-41A3-A308-ED4E798EC4B3}"/>
              </a:ext>
            </a:extLst>
          </p:cNvPr>
          <p:cNvSpPr txBox="1"/>
          <p:nvPr/>
        </p:nvSpPr>
        <p:spPr>
          <a:xfrm>
            <a:off x="1324240" y="3057055"/>
            <a:ext cx="9265004" cy="535531"/>
          </a:xfrm>
          <a:prstGeom prst="rect">
            <a:avLst/>
          </a:prstGeom>
          <a:noFill/>
          <a:ln>
            <a:solidFill>
              <a:srgbClr val="FF0000"/>
            </a:solidFill>
          </a:ln>
        </p:spPr>
        <p:txBody>
          <a:bodyPr wrap="square" rtlCol="0" anchor="ctr" anchorCtr="0">
            <a:spAutoFit/>
          </a:bodyPr>
          <a:lstStyle/>
          <a:p>
            <a:pPr algn="just">
              <a:spcBef>
                <a:spcPts val="864"/>
              </a:spcBef>
              <a:buClr>
                <a:srgbClr val="E31E24"/>
              </a:buClr>
            </a:pPr>
            <a:r>
              <a:rPr lang="en-US" sz="1440" dirty="0">
                <a:latin typeface="Roboto" panose="02000000000000000000" pitchFamily="2" charset="0"/>
                <a:ea typeface="Roboto" panose="02000000000000000000" pitchFamily="2" charset="0"/>
                <a:cs typeface="Roboto" panose="02000000000000000000" pitchFamily="2" charset="0"/>
              </a:rPr>
              <a:t>The tax authorities has contended in past that waiver of loan shall be taxable either under section 41(1) or 28(iv) of the IT Act. Landmark judgments on the same are discussed below:</a:t>
            </a:r>
          </a:p>
        </p:txBody>
      </p:sp>
      <p:sp>
        <p:nvSpPr>
          <p:cNvPr id="48" name="Oval 47">
            <a:extLst>
              <a:ext uri="{FF2B5EF4-FFF2-40B4-BE49-F238E27FC236}">
                <a16:creationId xmlns:a16="http://schemas.microsoft.com/office/drawing/2014/main" id="{E07A1381-C8A8-4889-91D8-99119BE35FFF}"/>
              </a:ext>
            </a:extLst>
          </p:cNvPr>
          <p:cNvSpPr/>
          <p:nvPr/>
        </p:nvSpPr>
        <p:spPr>
          <a:xfrm>
            <a:off x="1130543" y="2397573"/>
            <a:ext cx="531634" cy="531634"/>
          </a:xfrm>
          <a:prstGeom prst="ellipse">
            <a:avLst/>
          </a:prstGeom>
          <a:solidFill>
            <a:srgbClr val="E4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dirty="0">
              <a:latin typeface="Roboto" panose="02000000000000000000" pitchFamily="2" charset="0"/>
              <a:ea typeface="Roboto" panose="02000000000000000000" pitchFamily="2" charset="0"/>
              <a:cs typeface="Roboto" panose="02000000000000000000" pitchFamily="2" charset="0"/>
            </a:endParaRPr>
          </a:p>
        </p:txBody>
      </p:sp>
      <p:pic>
        <p:nvPicPr>
          <p:cNvPr id="50" name="Graphic 49" descr="Court with solid fill">
            <a:extLst>
              <a:ext uri="{FF2B5EF4-FFF2-40B4-BE49-F238E27FC236}">
                <a16:creationId xmlns:a16="http://schemas.microsoft.com/office/drawing/2014/main" id="{EF91A977-EFA6-4823-8444-B1ECD25719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680" y="2424589"/>
            <a:ext cx="423360" cy="423360"/>
          </a:xfrm>
          <a:prstGeom prst="rect">
            <a:avLst/>
          </a:prstGeom>
        </p:spPr>
      </p:pic>
      <p:sp>
        <p:nvSpPr>
          <p:cNvPr id="58" name="Arrow: Pentagon 57">
            <a:extLst>
              <a:ext uri="{FF2B5EF4-FFF2-40B4-BE49-F238E27FC236}">
                <a16:creationId xmlns:a16="http://schemas.microsoft.com/office/drawing/2014/main" id="{F538193D-ADE2-4EF1-B1E8-C3B46369B136}"/>
              </a:ext>
            </a:extLst>
          </p:cNvPr>
          <p:cNvSpPr/>
          <p:nvPr/>
        </p:nvSpPr>
        <p:spPr>
          <a:xfrm rot="5400000">
            <a:off x="9501710" y="2799650"/>
            <a:ext cx="667745" cy="2471640"/>
          </a:xfrm>
          <a:prstGeom prst="homePlate">
            <a:avLst/>
          </a:prstGeom>
          <a:solidFill>
            <a:srgbClr val="E41E24"/>
          </a:solidFill>
          <a:ln>
            <a:solidFill>
              <a:srgbClr val="E4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9" name="TextBox 58">
            <a:extLst>
              <a:ext uri="{FF2B5EF4-FFF2-40B4-BE49-F238E27FC236}">
                <a16:creationId xmlns:a16="http://schemas.microsoft.com/office/drawing/2014/main" id="{12406171-BB4B-4462-951A-77D27EC46347}"/>
              </a:ext>
            </a:extLst>
          </p:cNvPr>
          <p:cNvSpPr txBox="1"/>
          <p:nvPr/>
        </p:nvSpPr>
        <p:spPr>
          <a:xfrm>
            <a:off x="8793455" y="3792735"/>
            <a:ext cx="2155102" cy="461665"/>
          </a:xfrm>
          <a:prstGeom prst="rect">
            <a:avLst/>
          </a:prstGeom>
          <a:noFill/>
        </p:spPr>
        <p:txBody>
          <a:bodyPr wrap="square" rtlCol="0" anchor="ctr" anchorCtr="0">
            <a:spAutoFit/>
          </a:bodyPr>
          <a:lstStyle/>
          <a:p>
            <a:pPr algn="ctr" defTabSz="624078">
              <a:spcBef>
                <a:spcPct val="0"/>
              </a:spcBef>
            </a:pP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JSW Steel Limited</a:t>
            </a:r>
          </a:p>
          <a:p>
            <a:pPr algn="ctr" defTabSz="624078">
              <a:spcBef>
                <a:spcPct val="0"/>
              </a:spcBef>
            </a:pP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 Mumbai ITAT</a:t>
            </a:r>
            <a:r>
              <a:rPr lang="en-US" sz="1200" b="1" baseline="30000" dirty="0">
                <a:solidFill>
                  <a:schemeClr val="bg1"/>
                </a:solidFill>
                <a:latin typeface="Roboto" panose="02000000000000000000" pitchFamily="2" charset="0"/>
                <a:ea typeface="Roboto" panose="02000000000000000000" pitchFamily="2" charset="0"/>
                <a:cs typeface="Roboto" panose="02000000000000000000" pitchFamily="2" charset="0"/>
              </a:rPr>
              <a:t>4</a:t>
            </a:r>
            <a:endParaRPr lang="en-US" sz="12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nvGrpSpPr>
          <p:cNvPr id="60" name="Group 59">
            <a:extLst>
              <a:ext uri="{FF2B5EF4-FFF2-40B4-BE49-F238E27FC236}">
                <a16:creationId xmlns:a16="http://schemas.microsoft.com/office/drawing/2014/main" id="{B96B73AE-7EBC-4986-8CD7-E8C454FB66B1}"/>
              </a:ext>
            </a:extLst>
          </p:cNvPr>
          <p:cNvGrpSpPr/>
          <p:nvPr/>
        </p:nvGrpSpPr>
        <p:grpSpPr>
          <a:xfrm>
            <a:off x="8599764" y="4143672"/>
            <a:ext cx="2471642" cy="2094688"/>
            <a:chOff x="1124030" y="4031298"/>
            <a:chExt cx="2746269" cy="2327430"/>
          </a:xfrm>
          <a:solidFill>
            <a:srgbClr val="F2F2F2"/>
          </a:solidFill>
        </p:grpSpPr>
        <p:sp>
          <p:nvSpPr>
            <p:cNvPr id="61" name="Arrow: Chevron 60">
              <a:extLst>
                <a:ext uri="{FF2B5EF4-FFF2-40B4-BE49-F238E27FC236}">
                  <a16:creationId xmlns:a16="http://schemas.microsoft.com/office/drawing/2014/main" id="{1A5B1159-CC81-487A-B3A4-8E8EC0AFB2FA}"/>
                </a:ext>
              </a:extLst>
            </p:cNvPr>
            <p:cNvSpPr/>
            <p:nvPr/>
          </p:nvSpPr>
          <p:spPr>
            <a:xfrm rot="5400000">
              <a:off x="2126195" y="3029134"/>
              <a:ext cx="741939" cy="2746268"/>
            </a:xfrm>
            <a:prstGeom prst="chevron">
              <a:avLst/>
            </a:prstGeom>
            <a:grp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62" name="Rectangle 61">
              <a:extLst>
                <a:ext uri="{FF2B5EF4-FFF2-40B4-BE49-F238E27FC236}">
                  <a16:creationId xmlns:a16="http://schemas.microsoft.com/office/drawing/2014/main" id="{EDE5F5EE-C6F7-464D-A1AC-BAE273856343}"/>
                </a:ext>
              </a:extLst>
            </p:cNvPr>
            <p:cNvSpPr/>
            <p:nvPr/>
          </p:nvSpPr>
          <p:spPr>
            <a:xfrm>
              <a:off x="1124030" y="4402268"/>
              <a:ext cx="2746268" cy="1956460"/>
            </a:xfrm>
            <a:prstGeom prst="rect">
              <a:avLst/>
            </a:prstGeom>
            <a:grp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latin typeface="Roboto" panose="02000000000000000000" pitchFamily="2" charset="0"/>
                <a:ea typeface="Roboto" panose="02000000000000000000" pitchFamily="2" charset="0"/>
                <a:cs typeface="Roboto" panose="02000000000000000000" pitchFamily="2" charset="0"/>
              </a:endParaRPr>
            </a:p>
          </p:txBody>
        </p:sp>
      </p:grpSp>
      <p:sp>
        <p:nvSpPr>
          <p:cNvPr id="63" name="TextBox 62">
            <a:extLst>
              <a:ext uri="{FF2B5EF4-FFF2-40B4-BE49-F238E27FC236}">
                <a16:creationId xmlns:a16="http://schemas.microsoft.com/office/drawing/2014/main" id="{79776DD3-7F1B-4329-985F-65B141566715}"/>
              </a:ext>
            </a:extLst>
          </p:cNvPr>
          <p:cNvSpPr txBox="1"/>
          <p:nvPr/>
        </p:nvSpPr>
        <p:spPr>
          <a:xfrm>
            <a:off x="8750811" y="4432780"/>
            <a:ext cx="2240389" cy="1323439"/>
          </a:xfrm>
          <a:prstGeom prst="rect">
            <a:avLst/>
          </a:prstGeom>
          <a:noFill/>
        </p:spPr>
        <p:txBody>
          <a:bodyPr wrap="square" rtlCol="0">
            <a:spAutoFit/>
          </a:bodyPr>
          <a:lstStyle/>
          <a:p>
            <a:pPr algn="just" defTabSz="973836">
              <a:buClr>
                <a:schemeClr val="bg1">
                  <a:lumMod val="50000"/>
                </a:schemeClr>
              </a:buClr>
              <a:tabLst>
                <a:tab pos="90870" algn="l"/>
              </a:tabLst>
            </a:pPr>
            <a:r>
              <a:rPr lang="en-US" sz="1000" dirty="0">
                <a:latin typeface="Roboto" panose="02000000000000000000" pitchFamily="2" charset="0"/>
                <a:ea typeface="Roboto" panose="02000000000000000000" pitchFamily="2" charset="0"/>
                <a:cs typeface="Roboto" panose="02000000000000000000" pitchFamily="2" charset="0"/>
              </a:rPr>
              <a:t>It was held that a receipt which could never enter the stream of taxation either under the normal provisions of the Act or under 115JB, then the said receipt neither constitutes profit nor revenue nor income nor any kind of gain which needs to be included in the net profit</a:t>
            </a:r>
          </a:p>
        </p:txBody>
      </p:sp>
      <p:sp>
        <p:nvSpPr>
          <p:cNvPr id="64" name="TextBox 63">
            <a:extLst>
              <a:ext uri="{FF2B5EF4-FFF2-40B4-BE49-F238E27FC236}">
                <a16:creationId xmlns:a16="http://schemas.microsoft.com/office/drawing/2014/main" id="{45FD808D-E3A0-47E8-9F50-2B0586A09516}"/>
              </a:ext>
            </a:extLst>
          </p:cNvPr>
          <p:cNvSpPr txBox="1"/>
          <p:nvPr/>
        </p:nvSpPr>
        <p:spPr>
          <a:xfrm>
            <a:off x="8559842" y="6476973"/>
            <a:ext cx="2553749" cy="307777"/>
          </a:xfrm>
          <a:prstGeom prst="rect">
            <a:avLst/>
          </a:prstGeom>
          <a:noFill/>
        </p:spPr>
        <p:txBody>
          <a:bodyPr wrap="square" numCol="1">
            <a:spAutoFit/>
          </a:bodyPr>
          <a:lstStyle/>
          <a:p>
            <a:r>
              <a:rPr lang="en-IN" sz="700" b="1" baseline="30000" dirty="0">
                <a:latin typeface="Roboto" panose="02000000000000000000" pitchFamily="2" charset="0"/>
                <a:ea typeface="Roboto" panose="02000000000000000000" pitchFamily="2" charset="0"/>
                <a:cs typeface="Roboto" panose="02000000000000000000" pitchFamily="2" charset="0"/>
              </a:rPr>
              <a:t>4</a:t>
            </a:r>
            <a:r>
              <a:rPr lang="en-IN" sz="700" b="1" dirty="0">
                <a:latin typeface="Roboto" panose="02000000000000000000" pitchFamily="2" charset="0"/>
                <a:ea typeface="Roboto" panose="02000000000000000000" pitchFamily="2" charset="0"/>
                <a:cs typeface="Roboto" panose="02000000000000000000" pitchFamily="2" charset="0"/>
              </a:rPr>
              <a:t> </a:t>
            </a:r>
            <a:r>
              <a:rPr lang="en-US" sz="700" b="1" dirty="0">
                <a:latin typeface="Roboto" panose="02000000000000000000" pitchFamily="2" charset="0"/>
                <a:ea typeface="Roboto" panose="02000000000000000000" pitchFamily="2" charset="0"/>
                <a:cs typeface="Roboto" panose="02000000000000000000" pitchFamily="2" charset="0"/>
              </a:rPr>
              <a:t>JSW Steel Limited vs ACIT </a:t>
            </a:r>
            <a:r>
              <a:rPr lang="pt-BR" sz="700" b="1" dirty="0">
                <a:solidFill>
                  <a:srgbClr val="212529"/>
                </a:solidFill>
                <a:latin typeface="Roboto" panose="02000000000000000000" pitchFamily="2" charset="0"/>
                <a:ea typeface="Roboto" panose="02000000000000000000" pitchFamily="2" charset="0"/>
                <a:cs typeface="Roboto" panose="02000000000000000000" pitchFamily="2" charset="0"/>
              </a:rPr>
              <a:t>[2017] 82 taxmann.com 210 (Mumbai)</a:t>
            </a:r>
            <a:endParaRPr lang="en-IN" sz="700" b="1" dirty="0">
              <a:latin typeface="Roboto" panose="02000000000000000000" pitchFamily="2" charset="0"/>
              <a:ea typeface="Roboto" panose="02000000000000000000" pitchFamily="2" charset="0"/>
              <a:cs typeface="Roboto" panose="02000000000000000000" pitchFamily="2" charset="0"/>
            </a:endParaRPr>
          </a:p>
        </p:txBody>
      </p:sp>
      <p:cxnSp>
        <p:nvCxnSpPr>
          <p:cNvPr id="12" name="Straight Connector 11">
            <a:extLst>
              <a:ext uri="{FF2B5EF4-FFF2-40B4-BE49-F238E27FC236}">
                <a16:creationId xmlns:a16="http://schemas.microsoft.com/office/drawing/2014/main" id="{8F38D9A0-96E8-18CD-45F2-F9E7E99BB170}"/>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3" name="Title 6">
            <a:extLst>
              <a:ext uri="{FF2B5EF4-FFF2-40B4-BE49-F238E27FC236}">
                <a16:creationId xmlns:a16="http://schemas.microsoft.com/office/drawing/2014/main" id="{1C71A15C-ECBD-6AD8-6761-552BB44BF961}"/>
              </a:ext>
            </a:extLst>
          </p:cNvPr>
          <p:cNvSpPr txBox="1">
            <a:spLocks/>
          </p:cNvSpPr>
          <p:nvPr/>
        </p:nvSpPr>
        <p:spPr>
          <a:xfrm>
            <a:off x="356459" y="224120"/>
            <a:ext cx="10363200" cy="628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5738" defTabSz="1097280"/>
            <a:r>
              <a:rPr lang="en-US" sz="2400" b="1" dirty="0">
                <a:latin typeface="Roboto" panose="02000000000000000000" pitchFamily="2" charset="0"/>
                <a:ea typeface="Roboto" panose="02000000000000000000" pitchFamily="2" charset="0"/>
              </a:rPr>
              <a:t>IBC | </a:t>
            </a:r>
            <a:r>
              <a:rPr lang="en-US" sz="2400" b="1" i="1" dirty="0">
                <a:solidFill>
                  <a:srgbClr val="C00000"/>
                </a:solidFill>
                <a:latin typeface="Roboto" panose="02000000000000000000" pitchFamily="2" charset="0"/>
                <a:ea typeface="Roboto" panose="02000000000000000000" pitchFamily="2" charset="0"/>
                <a:cs typeface="Roboto" panose="02000000000000000000" pitchFamily="2" charset="0"/>
              </a:rPr>
              <a:t>Write Back of Loans - Tax Implications</a:t>
            </a:r>
            <a:endParaRPr lang="en-IN" sz="2400" b="1" i="1" dirty="0">
              <a:solidFill>
                <a:srgbClr val="C0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0497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312B5D-7B48-49F3-A3F9-6710F4F7DFBD}"/>
              </a:ext>
            </a:extLst>
          </p:cNvPr>
          <p:cNvSpPr>
            <a:spLocks noGrp="1"/>
          </p:cNvSpPr>
          <p:nvPr>
            <p:ph type="sldNum" sz="quarter" idx="12"/>
          </p:nvPr>
        </p:nvSpPr>
        <p:spPr>
          <a:xfrm>
            <a:off x="9774161" y="6443160"/>
            <a:ext cx="2304288" cy="328613"/>
          </a:xfrm>
        </p:spPr>
        <p:txBody>
          <a:bodyPr/>
          <a:lstStyle/>
          <a:p>
            <a:fld id="{F60EAE03-AA2C-4BC0-A2CA-F931B03503F8}" type="slidenum">
              <a:rPr lang="en-GB" smtClean="0"/>
              <a:t>23</a:t>
            </a:fld>
            <a:endParaRPr lang="en-GB"/>
          </a:p>
        </p:txBody>
      </p:sp>
      <p:sp>
        <p:nvSpPr>
          <p:cNvPr id="12" name="TextBox 11">
            <a:extLst>
              <a:ext uri="{FF2B5EF4-FFF2-40B4-BE49-F238E27FC236}">
                <a16:creationId xmlns:a16="http://schemas.microsoft.com/office/drawing/2014/main" id="{4A80E428-FCBE-4F1A-93C5-ED86600FD876}"/>
              </a:ext>
            </a:extLst>
          </p:cNvPr>
          <p:cNvSpPr txBox="1"/>
          <p:nvPr/>
        </p:nvSpPr>
        <p:spPr>
          <a:xfrm>
            <a:off x="1336484" y="1859296"/>
            <a:ext cx="9140648" cy="1323439"/>
          </a:xfrm>
          <a:prstGeom prst="rect">
            <a:avLst/>
          </a:prstGeom>
          <a:noFill/>
          <a:ln>
            <a:solidFill>
              <a:srgbClr val="FF0000"/>
            </a:solidFill>
          </a:ln>
        </p:spPr>
        <p:txBody>
          <a:bodyPr wrap="square" rtlCol="0" anchor="ctr" anchorCtr="0">
            <a:spAutoFit/>
          </a:bodyPr>
          <a:lstStyle/>
          <a:p>
            <a:pPr marL="246888" indent="-246888" algn="just">
              <a:spcBef>
                <a:spcPts val="1200"/>
              </a:spcBef>
              <a:buClr>
                <a:srgbClr val="E31E24"/>
              </a:buClr>
              <a:buFont typeface="Wingdings" panose="05000000000000000000" pitchFamily="2" charset="2"/>
              <a:buChar char="Ø"/>
            </a:pPr>
            <a:r>
              <a:rPr lang="en-US" sz="1400" b="1" dirty="0">
                <a:latin typeface="Roboto" panose="02000000000000000000" pitchFamily="2" charset="0"/>
                <a:ea typeface="Roboto" panose="02000000000000000000" pitchFamily="2" charset="0"/>
                <a:cs typeface="Roboto" panose="02000000000000000000" pitchFamily="2" charset="0"/>
              </a:rPr>
              <a:t>Extract of Section 194R</a:t>
            </a:r>
          </a:p>
          <a:p>
            <a:pPr marL="282575" algn="just">
              <a:spcBef>
                <a:spcPts val="1200"/>
              </a:spcBef>
              <a:buClr>
                <a:srgbClr val="E31E24"/>
              </a:buClr>
            </a:pPr>
            <a:r>
              <a:rPr lang="en-US" sz="1400" i="1" dirty="0">
                <a:latin typeface="Roboto" panose="02000000000000000000" pitchFamily="2" charset="0"/>
                <a:ea typeface="Roboto" panose="02000000000000000000" pitchFamily="2" charset="0"/>
                <a:cs typeface="Roboto" panose="02000000000000000000" pitchFamily="2" charset="0"/>
              </a:rPr>
              <a:t>“(1) Any person responsible for providing to a resident, any benefit or perquisite, whether convertible into money or not, arising from business or the exercise of a profession, by such resident, shall, before providing such benefit or perquisite, as the case may be, to such resident, ensure that tax has been deducted in respect of such benefit or perquisite at the rate of ten per cent of the value or aggregate of value of such benefit or perquisite”</a:t>
            </a:r>
            <a:endParaRPr lang="en-US" sz="1400" b="1" i="1" dirty="0">
              <a:latin typeface="Roboto" panose="02000000000000000000" pitchFamily="2" charset="0"/>
              <a:ea typeface="Roboto" panose="02000000000000000000" pitchFamily="2" charset="0"/>
              <a:cs typeface="Roboto" panose="02000000000000000000" pitchFamily="2" charset="0"/>
            </a:endParaRPr>
          </a:p>
        </p:txBody>
      </p:sp>
      <p:sp>
        <p:nvSpPr>
          <p:cNvPr id="13" name="Rounded Rectangle 2">
            <a:extLst>
              <a:ext uri="{FF2B5EF4-FFF2-40B4-BE49-F238E27FC236}">
                <a16:creationId xmlns:a16="http://schemas.microsoft.com/office/drawing/2014/main" id="{050EA898-D960-4350-819C-343C7BB96266}"/>
              </a:ext>
            </a:extLst>
          </p:cNvPr>
          <p:cNvSpPr/>
          <p:nvPr/>
        </p:nvSpPr>
        <p:spPr>
          <a:xfrm>
            <a:off x="1106643" y="1088991"/>
            <a:ext cx="9370489" cy="53392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2000" algn="just"/>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Implications of Section 194R on write back of loans (Inserted from 1</a:t>
            </a:r>
            <a:r>
              <a:rPr lang="en-US" sz="1400" b="1" baseline="30000" dirty="0">
                <a:solidFill>
                  <a:schemeClr val="tx1"/>
                </a:solidFill>
                <a:latin typeface="Roboto" panose="02000000000000000000" pitchFamily="2" charset="0"/>
                <a:ea typeface="Roboto" panose="02000000000000000000" pitchFamily="2" charset="0"/>
                <a:cs typeface="Roboto" panose="02000000000000000000" pitchFamily="2" charset="0"/>
              </a:rPr>
              <a:t>st</a:t>
            </a:r>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 July 2022)</a:t>
            </a:r>
          </a:p>
        </p:txBody>
      </p:sp>
      <p:sp>
        <p:nvSpPr>
          <p:cNvPr id="14" name="Oval 13">
            <a:extLst>
              <a:ext uri="{FF2B5EF4-FFF2-40B4-BE49-F238E27FC236}">
                <a16:creationId xmlns:a16="http://schemas.microsoft.com/office/drawing/2014/main" id="{D6141291-FC5C-44B6-B6E1-00FBCBF99808}"/>
              </a:ext>
            </a:extLst>
          </p:cNvPr>
          <p:cNvSpPr/>
          <p:nvPr/>
        </p:nvSpPr>
        <p:spPr>
          <a:xfrm>
            <a:off x="1116729" y="1077442"/>
            <a:ext cx="531634" cy="531634"/>
          </a:xfrm>
          <a:prstGeom prst="ellipse">
            <a:avLst/>
          </a:prstGeom>
          <a:solidFill>
            <a:srgbClr val="E4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Roboto" panose="02000000000000000000" pitchFamily="2" charset="0"/>
              <a:ea typeface="Roboto" panose="02000000000000000000" pitchFamily="2" charset="0"/>
              <a:cs typeface="Roboto" panose="02000000000000000000" pitchFamily="2" charset="0"/>
            </a:endParaRPr>
          </a:p>
        </p:txBody>
      </p:sp>
      <p:pic>
        <p:nvPicPr>
          <p:cNvPr id="16" name="Graphic 15" descr="Classroom with solid fill">
            <a:extLst>
              <a:ext uri="{FF2B5EF4-FFF2-40B4-BE49-F238E27FC236}">
                <a16:creationId xmlns:a16="http://schemas.microsoft.com/office/drawing/2014/main" id="{43781958-FDFE-4F78-9525-E19598295F5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0866" y="1131579"/>
            <a:ext cx="423360" cy="423360"/>
          </a:xfrm>
          <a:prstGeom prst="rect">
            <a:avLst/>
          </a:prstGeom>
        </p:spPr>
      </p:pic>
      <p:sp>
        <p:nvSpPr>
          <p:cNvPr id="20" name="TextBox 19">
            <a:extLst>
              <a:ext uri="{FF2B5EF4-FFF2-40B4-BE49-F238E27FC236}">
                <a16:creationId xmlns:a16="http://schemas.microsoft.com/office/drawing/2014/main" id="{199B8F24-DD42-4590-B75A-9D3F586C905E}"/>
              </a:ext>
            </a:extLst>
          </p:cNvPr>
          <p:cNvSpPr txBox="1"/>
          <p:nvPr/>
        </p:nvSpPr>
        <p:spPr>
          <a:xfrm>
            <a:off x="1365160" y="4121499"/>
            <a:ext cx="9106058" cy="2321661"/>
          </a:xfrm>
          <a:prstGeom prst="rect">
            <a:avLst/>
          </a:prstGeom>
          <a:noFill/>
          <a:ln>
            <a:solidFill>
              <a:srgbClr val="FF0000"/>
            </a:solidFill>
          </a:ln>
        </p:spPr>
        <p:txBody>
          <a:bodyPr wrap="square" rtlCol="0" anchor="ctr" anchorCtr="0">
            <a:spAutoFit/>
          </a:bodyPr>
          <a:lstStyle/>
          <a:p>
            <a:pPr marL="246888" indent="-246888" algn="just">
              <a:lnSpc>
                <a:spcPct val="150000"/>
              </a:lnSpc>
              <a:spcBef>
                <a:spcPts val="720"/>
              </a:spcBef>
              <a:buClr>
                <a:srgbClr val="E31E24"/>
              </a:buClr>
              <a:buFont typeface="Wingdings" panose="05000000000000000000" pitchFamily="2" charset="2"/>
              <a:buChar char="Ø"/>
            </a:pPr>
            <a:r>
              <a:rPr lang="en-US" sz="1440" dirty="0"/>
              <a:t>Waiver or remission of loan cannot constitute revenue income as it is a capital transaction </a:t>
            </a:r>
          </a:p>
          <a:p>
            <a:pPr marL="246888" indent="-246888" algn="just">
              <a:lnSpc>
                <a:spcPct val="150000"/>
              </a:lnSpc>
              <a:spcBef>
                <a:spcPts val="720"/>
              </a:spcBef>
              <a:buClr>
                <a:srgbClr val="E31E24"/>
              </a:buClr>
              <a:buFont typeface="Wingdings" panose="05000000000000000000" pitchFamily="2" charset="2"/>
              <a:buChar char="Ø"/>
            </a:pPr>
            <a:r>
              <a:rPr lang="en-US" sz="1440" dirty="0"/>
              <a:t>Waiver or remission is not in course of business or exercise of profession (but pursuant to OTS)</a:t>
            </a:r>
          </a:p>
          <a:p>
            <a:pPr marL="246888" indent="-246888" algn="just">
              <a:lnSpc>
                <a:spcPct val="150000"/>
              </a:lnSpc>
              <a:spcBef>
                <a:spcPts val="720"/>
              </a:spcBef>
              <a:buClr>
                <a:srgbClr val="E31E24"/>
              </a:buClr>
              <a:buFont typeface="Wingdings" panose="05000000000000000000" pitchFamily="2" charset="2"/>
              <a:buChar char="Ø"/>
            </a:pPr>
            <a:r>
              <a:rPr lang="en-US" sz="1440" dirty="0"/>
              <a:t>At the time of execution of the business transaction, the one party should give to the other party some irretrievable benefit or advantage and since waiver of loan is not agreed at the time of its grant, it cannot be treated as a benefit. </a:t>
            </a:r>
          </a:p>
          <a:p>
            <a:pPr marL="246888" indent="-246888" algn="just">
              <a:lnSpc>
                <a:spcPct val="150000"/>
              </a:lnSpc>
              <a:spcBef>
                <a:spcPts val="720"/>
              </a:spcBef>
              <a:buClr>
                <a:srgbClr val="E31E24"/>
              </a:buClr>
              <a:buFont typeface="Wingdings" panose="05000000000000000000" pitchFamily="2" charset="2"/>
              <a:buChar char="Ø"/>
            </a:pPr>
            <a:r>
              <a:rPr lang="en-US" sz="1440" dirty="0"/>
              <a:t>Income should be real income and not fictional income (as there is a remission of liability but no accrual or receipt of income perse).</a:t>
            </a:r>
          </a:p>
        </p:txBody>
      </p:sp>
      <p:sp>
        <p:nvSpPr>
          <p:cNvPr id="25" name="Rounded Rectangle 2">
            <a:extLst>
              <a:ext uri="{FF2B5EF4-FFF2-40B4-BE49-F238E27FC236}">
                <a16:creationId xmlns:a16="http://schemas.microsoft.com/office/drawing/2014/main" id="{9EF0C3AA-D2CF-4D2C-B975-B0C186A07F24}"/>
              </a:ext>
            </a:extLst>
          </p:cNvPr>
          <p:cNvSpPr/>
          <p:nvPr/>
        </p:nvSpPr>
        <p:spPr>
          <a:xfrm>
            <a:off x="1106643" y="3548828"/>
            <a:ext cx="9370489" cy="53392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2000" algn="just"/>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Potential arguments for non-applicability of Section 194R:</a:t>
            </a:r>
          </a:p>
        </p:txBody>
      </p:sp>
      <p:sp>
        <p:nvSpPr>
          <p:cNvPr id="26" name="Oval 25">
            <a:extLst>
              <a:ext uri="{FF2B5EF4-FFF2-40B4-BE49-F238E27FC236}">
                <a16:creationId xmlns:a16="http://schemas.microsoft.com/office/drawing/2014/main" id="{3DB55E40-3A65-4074-AF1B-6170D1864C8B}"/>
              </a:ext>
            </a:extLst>
          </p:cNvPr>
          <p:cNvSpPr/>
          <p:nvPr/>
        </p:nvSpPr>
        <p:spPr>
          <a:xfrm>
            <a:off x="1116729" y="3537279"/>
            <a:ext cx="531634" cy="531634"/>
          </a:xfrm>
          <a:prstGeom prst="ellipse">
            <a:avLst/>
          </a:prstGeom>
          <a:solidFill>
            <a:srgbClr val="E4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Roboto" panose="02000000000000000000" pitchFamily="2" charset="0"/>
              <a:ea typeface="Roboto" panose="02000000000000000000" pitchFamily="2" charset="0"/>
              <a:cs typeface="Roboto" panose="02000000000000000000" pitchFamily="2" charset="0"/>
            </a:endParaRPr>
          </a:p>
        </p:txBody>
      </p:sp>
      <p:pic>
        <p:nvPicPr>
          <p:cNvPr id="28" name="Graphic 27" descr="Clipboard with solid fill">
            <a:extLst>
              <a:ext uri="{FF2B5EF4-FFF2-40B4-BE49-F238E27FC236}">
                <a16:creationId xmlns:a16="http://schemas.microsoft.com/office/drawing/2014/main" id="{45ADA4E2-19DB-4F94-BEC8-91AF00F51CC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0866" y="3588115"/>
            <a:ext cx="423360" cy="423360"/>
          </a:xfrm>
          <a:prstGeom prst="rect">
            <a:avLst/>
          </a:prstGeom>
        </p:spPr>
      </p:pic>
      <p:cxnSp>
        <p:nvCxnSpPr>
          <p:cNvPr id="4" name="Straight Connector 3">
            <a:extLst>
              <a:ext uri="{FF2B5EF4-FFF2-40B4-BE49-F238E27FC236}">
                <a16:creationId xmlns:a16="http://schemas.microsoft.com/office/drawing/2014/main" id="{0CAC9C79-808E-1A23-4AC6-7A1C57B73A0D}"/>
              </a:ext>
            </a:extLst>
          </p:cNvPr>
          <p:cNvCxnSpPr>
            <a:cxnSpLocks/>
          </p:cNvCxnSpPr>
          <p:nvPr/>
        </p:nvCxnSpPr>
        <p:spPr>
          <a:xfrm>
            <a:off x="619932" y="888478"/>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5" name="Title 6">
            <a:extLst>
              <a:ext uri="{FF2B5EF4-FFF2-40B4-BE49-F238E27FC236}">
                <a16:creationId xmlns:a16="http://schemas.microsoft.com/office/drawing/2014/main" id="{037FC20C-F36D-D33A-B26A-CB3322CF5067}"/>
              </a:ext>
            </a:extLst>
          </p:cNvPr>
          <p:cNvSpPr txBox="1">
            <a:spLocks/>
          </p:cNvSpPr>
          <p:nvPr/>
        </p:nvSpPr>
        <p:spPr>
          <a:xfrm>
            <a:off x="356459" y="198363"/>
            <a:ext cx="10363200" cy="628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5738" defTabSz="1097280"/>
            <a:r>
              <a:rPr lang="en-US" sz="2400" b="1" dirty="0">
                <a:latin typeface="Roboto" panose="02000000000000000000" pitchFamily="2" charset="0"/>
                <a:ea typeface="Roboto" panose="02000000000000000000" pitchFamily="2" charset="0"/>
              </a:rPr>
              <a:t>IBC | </a:t>
            </a:r>
            <a:r>
              <a:rPr lang="en-US" sz="2400" b="1" i="1" dirty="0">
                <a:solidFill>
                  <a:srgbClr val="C00000"/>
                </a:solidFill>
                <a:latin typeface="Roboto" panose="02000000000000000000" pitchFamily="2" charset="0"/>
                <a:ea typeface="Roboto" panose="02000000000000000000" pitchFamily="2" charset="0"/>
                <a:cs typeface="Roboto" panose="02000000000000000000" pitchFamily="2" charset="0"/>
              </a:rPr>
              <a:t>Write Back of Loans - Implication u/s 194R</a:t>
            </a:r>
            <a:endParaRPr lang="en-IN" sz="2400" b="1" i="1" dirty="0">
              <a:solidFill>
                <a:srgbClr val="C0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5206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E6F4-CE6D-4097-AC8C-9A88E53704B8}"/>
              </a:ext>
            </a:extLst>
          </p:cNvPr>
          <p:cNvSpPr>
            <a:spLocks noGrp="1"/>
          </p:cNvSpPr>
          <p:nvPr>
            <p:ph type="title"/>
          </p:nvPr>
        </p:nvSpPr>
        <p:spPr>
          <a:xfrm>
            <a:off x="4663440" y="2373592"/>
            <a:ext cx="7345057" cy="767204"/>
          </a:xfrm>
        </p:spPr>
        <p:txBody>
          <a:bodyPr>
            <a:noAutofit/>
          </a:bodyPr>
          <a:lstStyle/>
          <a:p>
            <a:pPr algn="r"/>
            <a:r>
              <a:rPr lang="en-IN" sz="4000" b="1" dirty="0">
                <a:latin typeface="Roboto" panose="02000000000000000000" pitchFamily="2" charset="0"/>
                <a:ea typeface="Roboto" panose="02000000000000000000" pitchFamily="2" charset="0"/>
              </a:rPr>
              <a:t>Major Modes of Transactions</a:t>
            </a:r>
          </a:p>
        </p:txBody>
      </p:sp>
      <p:sp>
        <p:nvSpPr>
          <p:cNvPr id="4" name="Slide Number Placeholder 3">
            <a:extLst>
              <a:ext uri="{FF2B5EF4-FFF2-40B4-BE49-F238E27FC236}">
                <a16:creationId xmlns:a16="http://schemas.microsoft.com/office/drawing/2014/main" id="{57BB5151-A95B-4F4A-B992-72375B2F01C4}"/>
              </a:ext>
            </a:extLst>
          </p:cNvPr>
          <p:cNvSpPr>
            <a:spLocks noGrp="1"/>
          </p:cNvSpPr>
          <p:nvPr>
            <p:ph type="sldNum" sz="quarter" idx="12"/>
          </p:nvPr>
        </p:nvSpPr>
        <p:spPr/>
        <p:txBody>
          <a:bodyPr/>
          <a:lstStyle/>
          <a:p>
            <a:pPr defTabSz="1097280"/>
            <a:fld id="{F60EAE03-AA2C-4BC0-A2CA-F931B03503F8}" type="slidenum">
              <a:rPr lang="en-GB">
                <a:solidFill>
                  <a:prstClr val="black">
                    <a:tint val="75000"/>
                  </a:prstClr>
                </a:solidFill>
                <a:latin typeface="Calibri"/>
              </a:rPr>
              <a:pPr defTabSz="1097280"/>
              <a:t>24</a:t>
            </a:fld>
            <a:endParaRPr lang="en-GB" dirty="0">
              <a:solidFill>
                <a:prstClr val="black">
                  <a:tint val="75000"/>
                </a:prstClr>
              </a:solidFill>
              <a:latin typeface="Calibri"/>
            </a:endParaRPr>
          </a:p>
        </p:txBody>
      </p:sp>
      <p:sp>
        <p:nvSpPr>
          <p:cNvPr id="3" name="Rectangle 2">
            <a:extLst>
              <a:ext uri="{FF2B5EF4-FFF2-40B4-BE49-F238E27FC236}">
                <a16:creationId xmlns:a16="http://schemas.microsoft.com/office/drawing/2014/main" id="{315B7948-178E-681F-E8EE-6E7A3A048ADD}"/>
              </a:ext>
            </a:extLst>
          </p:cNvPr>
          <p:cNvSpPr/>
          <p:nvPr/>
        </p:nvSpPr>
        <p:spPr>
          <a:xfrm>
            <a:off x="0" y="0"/>
            <a:ext cx="12192000" cy="6858000"/>
          </a:xfrm>
          <a:prstGeom prst="rect">
            <a:avLst/>
          </a:prstGeom>
          <a:solidFill>
            <a:srgbClr val="E31E24"/>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itle 1">
            <a:extLst>
              <a:ext uri="{FF2B5EF4-FFF2-40B4-BE49-F238E27FC236}">
                <a16:creationId xmlns:a16="http://schemas.microsoft.com/office/drawing/2014/main" id="{11A0ED97-012A-0638-AB30-D6E18E24AC6C}"/>
              </a:ext>
            </a:extLst>
          </p:cNvPr>
          <p:cNvSpPr txBox="1">
            <a:spLocks/>
          </p:cNvSpPr>
          <p:nvPr/>
        </p:nvSpPr>
        <p:spPr>
          <a:xfrm>
            <a:off x="3786389" y="2950001"/>
            <a:ext cx="8315515" cy="767204"/>
          </a:xfrm>
          <a:prstGeom prst="rect">
            <a:avLst/>
          </a:prstGeom>
        </p:spPr>
        <p:txBody>
          <a:bodyPr vert="horz" lIns="91440" tIns="45720" rIns="91440" bIns="45720" rtlCol="0" anchor="t">
            <a:noAutofit/>
          </a:bodyPr>
          <a:lstStyle>
            <a:lvl1pPr algn="l" defTabSz="1097280" rtl="0" eaLnBrk="1" latinLnBrk="0" hangingPunct="1">
              <a:spcBef>
                <a:spcPct val="0"/>
              </a:spcBef>
              <a:buNone/>
              <a:defRPr sz="1920" kern="1200">
                <a:solidFill>
                  <a:schemeClr val="bg1"/>
                </a:solidFill>
                <a:latin typeface="+mj-lt"/>
                <a:ea typeface="+mj-ea"/>
                <a:cs typeface="+mj-cs"/>
              </a:defRPr>
            </a:lvl1pPr>
          </a:lstStyle>
          <a:p>
            <a:pPr algn="r"/>
            <a:r>
              <a:rPr lang="en-IN" sz="4000" b="1" dirty="0">
                <a:latin typeface="Roboto" panose="02000000000000000000" pitchFamily="2" charset="0"/>
                <a:ea typeface="Roboto" panose="02000000000000000000" pitchFamily="2" charset="0"/>
              </a:rPr>
              <a:t>Initial Public Offer</a:t>
            </a:r>
          </a:p>
        </p:txBody>
      </p:sp>
      <p:graphicFrame>
        <p:nvGraphicFramePr>
          <p:cNvPr id="6" name="Diagram 5">
            <a:extLst>
              <a:ext uri="{FF2B5EF4-FFF2-40B4-BE49-F238E27FC236}">
                <a16:creationId xmlns:a16="http://schemas.microsoft.com/office/drawing/2014/main" id="{DA95D245-4454-D3E4-52F3-6BD13D04C582}"/>
              </a:ext>
            </a:extLst>
          </p:cNvPr>
          <p:cNvGraphicFramePr/>
          <p:nvPr/>
        </p:nvGraphicFramePr>
        <p:xfrm>
          <a:off x="-1634930" y="7383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98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8AAB59-DCD6-4E75-AE41-296D858416E2}"/>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a:r>
              <a:rPr lang="en-IN" sz="2400" b="1" dirty="0">
                <a:latin typeface="Roboto" panose="02000000000000000000" pitchFamily="2" charset="0"/>
                <a:ea typeface="Roboto" panose="02000000000000000000" pitchFamily="2" charset="0"/>
                <a:cs typeface="Arial" panose="020B0604020202020204" pitchFamily="34" charset="0"/>
              </a:rPr>
              <a:t>Initial Public Offer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Why IPO</a:t>
            </a: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grpSp>
        <p:nvGrpSpPr>
          <p:cNvPr id="32" name="Group 31">
            <a:extLst>
              <a:ext uri="{FF2B5EF4-FFF2-40B4-BE49-F238E27FC236}">
                <a16:creationId xmlns:a16="http://schemas.microsoft.com/office/drawing/2014/main" id="{56A6E9C1-2007-D14A-2AAB-63115A3BD2C7}"/>
              </a:ext>
            </a:extLst>
          </p:cNvPr>
          <p:cNvGrpSpPr/>
          <p:nvPr/>
        </p:nvGrpSpPr>
        <p:grpSpPr>
          <a:xfrm>
            <a:off x="1925535" y="1226783"/>
            <a:ext cx="7225048" cy="5162393"/>
            <a:chOff x="2868984" y="1171830"/>
            <a:chExt cx="6040193" cy="4940960"/>
          </a:xfrm>
        </p:grpSpPr>
        <p:sp>
          <p:nvSpPr>
            <p:cNvPr id="2" name="Freeform 25">
              <a:extLst>
                <a:ext uri="{FF2B5EF4-FFF2-40B4-BE49-F238E27FC236}">
                  <a16:creationId xmlns:a16="http://schemas.microsoft.com/office/drawing/2014/main" id="{9C198708-2FE6-6EB9-3832-E3B81ACAEEF0}"/>
                </a:ext>
              </a:extLst>
            </p:cNvPr>
            <p:cNvSpPr>
              <a:spLocks noChangeArrowheads="1"/>
            </p:cNvSpPr>
            <p:nvPr/>
          </p:nvSpPr>
          <p:spPr bwMode="auto">
            <a:xfrm>
              <a:off x="5482891" y="2642600"/>
              <a:ext cx="406191" cy="1311001"/>
            </a:xfrm>
            <a:custGeom>
              <a:avLst/>
              <a:gdLst>
                <a:gd name="connsiteX0" fmla="*/ 163732 w 1082895"/>
                <a:gd name="connsiteY0" fmla="*/ 0 h 3495092"/>
                <a:gd name="connsiteX1" fmla="*/ 169734 w 1082895"/>
                <a:gd name="connsiteY1" fmla="*/ 17521 h 3495092"/>
                <a:gd name="connsiteX2" fmla="*/ 213381 w 1082895"/>
                <a:gd name="connsiteY2" fmla="*/ 99075 h 3495092"/>
                <a:gd name="connsiteX3" fmla="*/ 901283 w 1082895"/>
                <a:gd name="connsiteY3" fmla="*/ 787421 h 3495092"/>
                <a:gd name="connsiteX4" fmla="*/ 1082895 w 1082895"/>
                <a:gd name="connsiteY4" fmla="*/ 1226291 h 3495092"/>
                <a:gd name="connsiteX5" fmla="*/ 1082895 w 1082895"/>
                <a:gd name="connsiteY5" fmla="*/ 3495092 h 3495092"/>
                <a:gd name="connsiteX6" fmla="*/ 916309 w 1082895"/>
                <a:gd name="connsiteY6" fmla="*/ 3495092 h 3495092"/>
                <a:gd name="connsiteX7" fmla="*/ 916309 w 1082895"/>
                <a:gd name="connsiteY7" fmla="*/ 1226291 h 3495092"/>
                <a:gd name="connsiteX8" fmla="*/ 784347 w 1082895"/>
                <a:gd name="connsiteY8" fmla="*/ 904976 h 3495092"/>
                <a:gd name="connsiteX9" fmla="*/ 65740 w 1082895"/>
                <a:gd name="connsiteY9" fmla="*/ 186587 h 3495092"/>
                <a:gd name="connsiteX10" fmla="*/ 0 w 1082895"/>
                <a:gd name="connsiteY10" fmla="*/ 151594 h 3495092"/>
                <a:gd name="connsiteX11" fmla="*/ 4589 w 1082895"/>
                <a:gd name="connsiteY11" fmla="*/ 149103 h 3495092"/>
                <a:gd name="connsiteX12" fmla="*/ 117733 w 1082895"/>
                <a:gd name="connsiteY12" fmla="*/ 55751 h 34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895" h="3495092">
                  <a:moveTo>
                    <a:pt x="163732" y="0"/>
                  </a:moveTo>
                  <a:lnTo>
                    <a:pt x="169734" y="17521"/>
                  </a:lnTo>
                  <a:cubicBezTo>
                    <a:pt x="182759" y="46828"/>
                    <a:pt x="197702" y="74094"/>
                    <a:pt x="213381" y="99075"/>
                  </a:cubicBezTo>
                  <a:lnTo>
                    <a:pt x="901283" y="787421"/>
                  </a:lnTo>
                  <a:cubicBezTo>
                    <a:pt x="1018220" y="904323"/>
                    <a:pt x="1082895" y="1060409"/>
                    <a:pt x="1082895" y="1226291"/>
                  </a:cubicBezTo>
                  <a:lnTo>
                    <a:pt x="1082895" y="3495092"/>
                  </a:lnTo>
                  <a:lnTo>
                    <a:pt x="916309" y="3495092"/>
                  </a:lnTo>
                  <a:lnTo>
                    <a:pt x="916309" y="1226291"/>
                  </a:lnTo>
                  <a:cubicBezTo>
                    <a:pt x="916309" y="1104165"/>
                    <a:pt x="869926" y="990529"/>
                    <a:pt x="784347" y="904976"/>
                  </a:cubicBezTo>
                  <a:lnTo>
                    <a:pt x="65740" y="186587"/>
                  </a:lnTo>
                  <a:lnTo>
                    <a:pt x="0" y="151594"/>
                  </a:lnTo>
                  <a:lnTo>
                    <a:pt x="4589" y="149103"/>
                  </a:lnTo>
                  <a:cubicBezTo>
                    <a:pt x="45261" y="121626"/>
                    <a:pt x="83146" y="90338"/>
                    <a:pt x="117733" y="55751"/>
                  </a:cubicBezTo>
                  <a:close/>
                </a:path>
              </a:pathLst>
            </a:custGeom>
            <a:solidFill>
              <a:schemeClr val="bg1">
                <a:lumMod val="75000"/>
              </a:schemeClr>
            </a:solidFill>
            <a:ln>
              <a:noFill/>
            </a:ln>
            <a:effectLst/>
          </p:spPr>
          <p:txBody>
            <a:bodyPr wrap="square" anchor="ctr">
              <a:noAutofit/>
            </a:bodyPr>
            <a:lstStyle/>
            <a:p>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3" name="Freeform 23">
              <a:extLst>
                <a:ext uri="{FF2B5EF4-FFF2-40B4-BE49-F238E27FC236}">
                  <a16:creationId xmlns:a16="http://schemas.microsoft.com/office/drawing/2014/main" id="{BEA1DD35-8B44-0B01-2E53-822FD4AE8756}"/>
                </a:ext>
              </a:extLst>
            </p:cNvPr>
            <p:cNvSpPr>
              <a:spLocks noChangeArrowheads="1"/>
            </p:cNvSpPr>
            <p:nvPr/>
          </p:nvSpPr>
          <p:spPr bwMode="auto">
            <a:xfrm>
              <a:off x="3467082" y="1171830"/>
              <a:ext cx="1699081" cy="1149772"/>
            </a:xfrm>
            <a:custGeom>
              <a:avLst/>
              <a:gdLst>
                <a:gd name="connsiteX0" fmla="*/ 276884 w 4529703"/>
                <a:gd name="connsiteY0" fmla="*/ 0 h 3065261"/>
                <a:gd name="connsiteX1" fmla="*/ 3183515 w 4529703"/>
                <a:gd name="connsiteY1" fmla="*/ 0 h 3065261"/>
                <a:gd name="connsiteX2" fmla="*/ 4291052 w 4529703"/>
                <a:gd name="connsiteY2" fmla="*/ 1107371 h 3065261"/>
                <a:gd name="connsiteX3" fmla="*/ 4291052 w 4529703"/>
                <a:gd name="connsiteY3" fmla="*/ 2374805 h 3065261"/>
                <a:gd name="connsiteX4" fmla="*/ 4479072 w 4529703"/>
                <a:gd name="connsiteY4" fmla="*/ 2766979 h 3065261"/>
                <a:gd name="connsiteX5" fmla="*/ 4529703 w 4529703"/>
                <a:gd name="connsiteY5" fmla="*/ 2799066 h 3065261"/>
                <a:gd name="connsiteX6" fmla="*/ 4523803 w 4529703"/>
                <a:gd name="connsiteY6" fmla="*/ 2802268 h 3065261"/>
                <a:gd name="connsiteX7" fmla="*/ 4317307 w 4529703"/>
                <a:gd name="connsiteY7" fmla="*/ 3008764 h 3065261"/>
                <a:gd name="connsiteX8" fmla="*/ 4286642 w 4529703"/>
                <a:gd name="connsiteY8" fmla="*/ 3065261 h 3065261"/>
                <a:gd name="connsiteX9" fmla="*/ 4257294 w 4529703"/>
                <a:gd name="connsiteY9" fmla="*/ 3014625 h 3065261"/>
                <a:gd name="connsiteX10" fmla="*/ 3914255 w 4529703"/>
                <a:gd name="connsiteY10" fmla="*/ 2847152 h 3065261"/>
                <a:gd name="connsiteX11" fmla="*/ 1107537 w 4529703"/>
                <a:gd name="connsiteY11" fmla="*/ 2847152 h 3065261"/>
                <a:gd name="connsiteX12" fmla="*/ 0 w 4529703"/>
                <a:gd name="connsiteY12" fmla="*/ 1739128 h 3065261"/>
                <a:gd name="connsiteX13" fmla="*/ 0 w 4529703"/>
                <a:gd name="connsiteY13" fmla="*/ 277006 h 3065261"/>
                <a:gd name="connsiteX14" fmla="*/ 276884 w 4529703"/>
                <a:gd name="connsiteY14" fmla="*/ 0 h 306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29703" h="3065261">
                  <a:moveTo>
                    <a:pt x="276884" y="0"/>
                  </a:moveTo>
                  <a:lnTo>
                    <a:pt x="3183515" y="0"/>
                  </a:lnTo>
                  <a:cubicBezTo>
                    <a:pt x="3794750" y="0"/>
                    <a:pt x="4291052" y="495867"/>
                    <a:pt x="4291052" y="1107371"/>
                  </a:cubicBezTo>
                  <a:lnTo>
                    <a:pt x="4291052" y="2374805"/>
                  </a:lnTo>
                  <a:cubicBezTo>
                    <a:pt x="4300848" y="2449119"/>
                    <a:pt x="4339978" y="2647207"/>
                    <a:pt x="4479072" y="2766979"/>
                  </a:cubicBezTo>
                  <a:lnTo>
                    <a:pt x="4529703" y="2799066"/>
                  </a:lnTo>
                  <a:lnTo>
                    <a:pt x="4523803" y="2802268"/>
                  </a:lnTo>
                  <a:cubicBezTo>
                    <a:pt x="4442460" y="2857223"/>
                    <a:pt x="4372261" y="2927421"/>
                    <a:pt x="4317307" y="3008764"/>
                  </a:cubicBezTo>
                  <a:lnTo>
                    <a:pt x="4286642" y="3065261"/>
                  </a:lnTo>
                  <a:lnTo>
                    <a:pt x="4257294" y="3014625"/>
                  </a:lnTo>
                  <a:cubicBezTo>
                    <a:pt x="4191711" y="2926622"/>
                    <a:pt x="4085675" y="2854502"/>
                    <a:pt x="3914255" y="2847152"/>
                  </a:cubicBezTo>
                  <a:lnTo>
                    <a:pt x="1107537" y="2847152"/>
                  </a:lnTo>
                  <a:cubicBezTo>
                    <a:pt x="496302" y="2847152"/>
                    <a:pt x="0" y="2350632"/>
                    <a:pt x="0" y="1739128"/>
                  </a:cubicBezTo>
                  <a:lnTo>
                    <a:pt x="0" y="277006"/>
                  </a:lnTo>
                  <a:cubicBezTo>
                    <a:pt x="0" y="123477"/>
                    <a:pt x="124076" y="0"/>
                    <a:pt x="276884" y="0"/>
                  </a:cubicBezTo>
                  <a:close/>
                </a:path>
              </a:pathLst>
            </a:custGeom>
            <a:solidFill>
              <a:srgbClr val="898989"/>
            </a:solidFill>
            <a:ln>
              <a:noFill/>
            </a:ln>
            <a:effectLst/>
          </p:spPr>
          <p:txBody>
            <a:bodyPr wrap="square" anchor="ctr">
              <a:noAutofit/>
            </a:bodyPr>
            <a:lstStyle/>
            <a:p>
              <a:pPr algn="ct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Raising funds for Company</a:t>
              </a:r>
              <a:endParaRPr lang="en-US"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Freeform 75">
              <a:extLst>
                <a:ext uri="{FF2B5EF4-FFF2-40B4-BE49-F238E27FC236}">
                  <a16:creationId xmlns:a16="http://schemas.microsoft.com/office/drawing/2014/main" id="{6117E8CE-DC08-B910-A89C-C44ACA2EAD0F}"/>
                </a:ext>
              </a:extLst>
            </p:cNvPr>
            <p:cNvSpPr>
              <a:spLocks noChangeArrowheads="1"/>
            </p:cNvSpPr>
            <p:nvPr/>
          </p:nvSpPr>
          <p:spPr bwMode="auto">
            <a:xfrm>
              <a:off x="5102799" y="2239260"/>
              <a:ext cx="442962" cy="442962"/>
            </a:xfrm>
            <a:custGeom>
              <a:avLst/>
              <a:gdLst>
                <a:gd name="T0" fmla="*/ 1809 w 1810"/>
                <a:gd name="T1" fmla="*/ 903 h 1809"/>
                <a:gd name="T2" fmla="*/ 1809 w 1810"/>
                <a:gd name="T3" fmla="*/ 903 h 1809"/>
                <a:gd name="T4" fmla="*/ 1759 w 1810"/>
                <a:gd name="T5" fmla="*/ 1201 h 1809"/>
                <a:gd name="T6" fmla="*/ 1759 w 1810"/>
                <a:gd name="T7" fmla="*/ 1201 h 1809"/>
                <a:gd name="T8" fmla="*/ 1152 w 1810"/>
                <a:gd name="T9" fmla="*/ 1774 h 1809"/>
                <a:gd name="T10" fmla="*/ 1152 w 1810"/>
                <a:gd name="T11" fmla="*/ 1774 h 1809"/>
                <a:gd name="T12" fmla="*/ 905 w 1810"/>
                <a:gd name="T13" fmla="*/ 1808 h 1809"/>
                <a:gd name="T14" fmla="*/ 905 w 1810"/>
                <a:gd name="T15" fmla="*/ 1808 h 1809"/>
                <a:gd name="T16" fmla="*/ 0 w 1810"/>
                <a:gd name="T17" fmla="*/ 903 h 1809"/>
                <a:gd name="T18" fmla="*/ 0 w 1810"/>
                <a:gd name="T19" fmla="*/ 903 h 1809"/>
                <a:gd name="T20" fmla="*/ 9 w 1810"/>
                <a:gd name="T21" fmla="*/ 786 h 1809"/>
                <a:gd name="T22" fmla="*/ 9 w 1810"/>
                <a:gd name="T23" fmla="*/ 786 h 1809"/>
                <a:gd name="T24" fmla="*/ 757 w 1810"/>
                <a:gd name="T25" fmla="*/ 12 h 1809"/>
                <a:gd name="T26" fmla="*/ 757 w 1810"/>
                <a:gd name="T27" fmla="*/ 12 h 1809"/>
                <a:gd name="T28" fmla="*/ 905 w 1810"/>
                <a:gd name="T29" fmla="*/ 0 h 1809"/>
                <a:gd name="T30" fmla="*/ 905 w 1810"/>
                <a:gd name="T31" fmla="*/ 0 h 1809"/>
                <a:gd name="T32" fmla="*/ 1809 w 1810"/>
                <a:gd name="T33" fmla="*/ 903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09">
                  <a:moveTo>
                    <a:pt x="1809" y="903"/>
                  </a:moveTo>
                  <a:lnTo>
                    <a:pt x="1809" y="903"/>
                  </a:lnTo>
                  <a:cubicBezTo>
                    <a:pt x="1809" y="1008"/>
                    <a:pt x="1792" y="1108"/>
                    <a:pt x="1759" y="1201"/>
                  </a:cubicBezTo>
                  <a:lnTo>
                    <a:pt x="1759" y="1201"/>
                  </a:lnTo>
                  <a:cubicBezTo>
                    <a:pt x="1663" y="1477"/>
                    <a:pt x="1436" y="1693"/>
                    <a:pt x="1152" y="1774"/>
                  </a:cubicBezTo>
                  <a:lnTo>
                    <a:pt x="1152" y="1774"/>
                  </a:lnTo>
                  <a:cubicBezTo>
                    <a:pt x="1073" y="1796"/>
                    <a:pt x="991" y="1808"/>
                    <a:pt x="905" y="1808"/>
                  </a:cubicBezTo>
                  <a:lnTo>
                    <a:pt x="905" y="1808"/>
                  </a:lnTo>
                  <a:cubicBezTo>
                    <a:pt x="406" y="1808"/>
                    <a:pt x="0" y="1404"/>
                    <a:pt x="0" y="903"/>
                  </a:cubicBezTo>
                  <a:lnTo>
                    <a:pt x="0" y="903"/>
                  </a:lnTo>
                  <a:cubicBezTo>
                    <a:pt x="0" y="864"/>
                    <a:pt x="3" y="824"/>
                    <a:pt x="9" y="786"/>
                  </a:cubicBezTo>
                  <a:lnTo>
                    <a:pt x="9" y="786"/>
                  </a:lnTo>
                  <a:cubicBezTo>
                    <a:pt x="60" y="390"/>
                    <a:pt x="366" y="76"/>
                    <a:pt x="757" y="12"/>
                  </a:cubicBezTo>
                  <a:lnTo>
                    <a:pt x="757" y="12"/>
                  </a:lnTo>
                  <a:cubicBezTo>
                    <a:pt x="806" y="4"/>
                    <a:pt x="855" y="0"/>
                    <a:pt x="905" y="0"/>
                  </a:cubicBezTo>
                  <a:lnTo>
                    <a:pt x="905" y="0"/>
                  </a:lnTo>
                  <a:cubicBezTo>
                    <a:pt x="1404" y="0"/>
                    <a:pt x="1809" y="404"/>
                    <a:pt x="1809" y="903"/>
                  </a:cubicBezTo>
                </a:path>
              </a:pathLst>
            </a:custGeom>
            <a:solidFill>
              <a:srgbClr val="E31E24"/>
            </a:solidFill>
            <a:ln>
              <a:noFill/>
            </a:ln>
            <a:effectLst/>
          </p:spPr>
          <p:txBody>
            <a:bodyPr wrap="none" anchor="ctr"/>
            <a:lstStyle/>
            <a:p>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5" name="Freeform 39">
              <a:extLst>
                <a:ext uri="{FF2B5EF4-FFF2-40B4-BE49-F238E27FC236}">
                  <a16:creationId xmlns:a16="http://schemas.microsoft.com/office/drawing/2014/main" id="{A08A2F9B-7B4F-9E06-AEC5-9703A412D8C1}"/>
                </a:ext>
              </a:extLst>
            </p:cNvPr>
            <p:cNvSpPr>
              <a:spLocks noChangeArrowheads="1"/>
            </p:cNvSpPr>
            <p:nvPr/>
          </p:nvSpPr>
          <p:spPr bwMode="auto">
            <a:xfrm>
              <a:off x="5826664" y="3256580"/>
              <a:ext cx="407676" cy="130852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chemeClr val="bg1">
                <a:lumMod val="75000"/>
              </a:schemeClr>
            </a:solidFill>
            <a:ln>
              <a:noFill/>
            </a:ln>
            <a:effectLst/>
          </p:spPr>
          <p:txBody>
            <a:bodyPr wrap="square" anchor="ctr">
              <a:noAutofit/>
            </a:bodyPr>
            <a:lstStyle/>
            <a:p>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6" name="Freeform 41">
              <a:extLst>
                <a:ext uri="{FF2B5EF4-FFF2-40B4-BE49-F238E27FC236}">
                  <a16:creationId xmlns:a16="http://schemas.microsoft.com/office/drawing/2014/main" id="{988FBC58-2C17-D3C6-B4CB-E4DAF34885FA}"/>
                </a:ext>
              </a:extLst>
            </p:cNvPr>
            <p:cNvSpPr>
              <a:spLocks noChangeArrowheads="1"/>
            </p:cNvSpPr>
            <p:nvPr/>
          </p:nvSpPr>
          <p:spPr bwMode="auto">
            <a:xfrm>
              <a:off x="6549469" y="1785494"/>
              <a:ext cx="1609524" cy="1148520"/>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rgbClr val="E31E24"/>
            </a:solidFill>
            <a:ln>
              <a:noFill/>
            </a:ln>
            <a:effectLst/>
          </p:spPr>
          <p:txBody>
            <a:bodyPr wrap="square" anchor="ctr">
              <a:noAutofit/>
            </a:bodyPr>
            <a:lstStyle/>
            <a:p>
              <a:pPr algn="ctr"/>
              <a:r>
                <a:rPr kumimoji="0" lang="en-US" sz="1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market perception</a:t>
              </a:r>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8" name="Freeform 27">
              <a:extLst>
                <a:ext uri="{FF2B5EF4-FFF2-40B4-BE49-F238E27FC236}">
                  <a16:creationId xmlns:a16="http://schemas.microsoft.com/office/drawing/2014/main" id="{20017CE3-000B-411A-4E91-AC77E56E7C41}"/>
                </a:ext>
              </a:extLst>
            </p:cNvPr>
            <p:cNvSpPr>
              <a:spLocks noChangeArrowheads="1"/>
            </p:cNvSpPr>
            <p:nvPr/>
          </p:nvSpPr>
          <p:spPr bwMode="auto">
            <a:xfrm>
              <a:off x="3467081" y="2365602"/>
              <a:ext cx="1699673" cy="1150894"/>
            </a:xfrm>
            <a:custGeom>
              <a:avLst/>
              <a:gdLst>
                <a:gd name="connsiteX0" fmla="*/ 276884 w 4531282"/>
                <a:gd name="connsiteY0" fmla="*/ 0 h 3068252"/>
                <a:gd name="connsiteX1" fmla="*/ 3183515 w 4531282"/>
                <a:gd name="connsiteY1" fmla="*/ 0 h 3068252"/>
                <a:gd name="connsiteX2" fmla="*/ 4291052 w 4531282"/>
                <a:gd name="connsiteY2" fmla="*/ 1108241 h 3068252"/>
                <a:gd name="connsiteX3" fmla="*/ 4291052 w 4531282"/>
                <a:gd name="connsiteY3" fmla="*/ 2375921 h 3068252"/>
                <a:gd name="connsiteX4" fmla="*/ 4479072 w 4531282"/>
                <a:gd name="connsiteY4" fmla="*/ 2767107 h 3068252"/>
                <a:gd name="connsiteX5" fmla="*/ 4531282 w 4531282"/>
                <a:gd name="connsiteY5" fmla="*/ 2800130 h 3068252"/>
                <a:gd name="connsiteX6" fmla="*/ 4527345 w 4531282"/>
                <a:gd name="connsiteY6" fmla="*/ 2802267 h 3068252"/>
                <a:gd name="connsiteX7" fmla="*/ 4320849 w 4531282"/>
                <a:gd name="connsiteY7" fmla="*/ 3008763 h 3068252"/>
                <a:gd name="connsiteX8" fmla="*/ 4288559 w 4531282"/>
                <a:gd name="connsiteY8" fmla="*/ 3068252 h 3068252"/>
                <a:gd name="connsiteX9" fmla="*/ 4257294 w 4531282"/>
                <a:gd name="connsiteY9" fmla="*/ 3014272 h 3068252"/>
                <a:gd name="connsiteX10" fmla="*/ 3914255 w 4531282"/>
                <a:gd name="connsiteY10" fmla="*/ 2847054 h 3068252"/>
                <a:gd name="connsiteX11" fmla="*/ 1107537 w 4531282"/>
                <a:gd name="connsiteY11" fmla="*/ 2847054 h 3068252"/>
                <a:gd name="connsiteX12" fmla="*/ 0 w 4531282"/>
                <a:gd name="connsiteY12" fmla="*/ 1738814 h 3068252"/>
                <a:gd name="connsiteX13" fmla="*/ 0 w 4531282"/>
                <a:gd name="connsiteY13" fmla="*/ 277060 h 3068252"/>
                <a:gd name="connsiteX14" fmla="*/ 276884 w 4531282"/>
                <a:gd name="connsiteY14" fmla="*/ 0 h 30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1282" h="3068252">
                  <a:moveTo>
                    <a:pt x="276884" y="0"/>
                  </a:moveTo>
                  <a:lnTo>
                    <a:pt x="3183515" y="0"/>
                  </a:lnTo>
                  <a:cubicBezTo>
                    <a:pt x="3794750" y="0"/>
                    <a:pt x="4291052" y="495964"/>
                    <a:pt x="4291052" y="1108241"/>
                  </a:cubicBezTo>
                  <a:lnTo>
                    <a:pt x="4291052" y="2375921"/>
                  </a:lnTo>
                  <a:cubicBezTo>
                    <a:pt x="4300848" y="2449842"/>
                    <a:pt x="4339978" y="2647560"/>
                    <a:pt x="4479072" y="2767107"/>
                  </a:cubicBezTo>
                  <a:lnTo>
                    <a:pt x="4531282" y="2800130"/>
                  </a:lnTo>
                  <a:lnTo>
                    <a:pt x="4527345" y="2802267"/>
                  </a:lnTo>
                  <a:cubicBezTo>
                    <a:pt x="4446002" y="2857222"/>
                    <a:pt x="4375803" y="2927420"/>
                    <a:pt x="4320849" y="3008763"/>
                  </a:cubicBezTo>
                  <a:lnTo>
                    <a:pt x="4288559" y="3068252"/>
                  </a:lnTo>
                  <a:lnTo>
                    <a:pt x="4257294" y="3014272"/>
                  </a:lnTo>
                  <a:cubicBezTo>
                    <a:pt x="4191711" y="2926233"/>
                    <a:pt x="4085675" y="2854161"/>
                    <a:pt x="3914255" y="2847054"/>
                  </a:cubicBezTo>
                  <a:lnTo>
                    <a:pt x="1107537" y="2847054"/>
                  </a:lnTo>
                  <a:cubicBezTo>
                    <a:pt x="496302" y="2847054"/>
                    <a:pt x="0" y="2351090"/>
                    <a:pt x="0" y="1738814"/>
                  </a:cubicBezTo>
                  <a:lnTo>
                    <a:pt x="0" y="277060"/>
                  </a:lnTo>
                  <a:cubicBezTo>
                    <a:pt x="0" y="124155"/>
                    <a:pt x="124076" y="0"/>
                    <a:pt x="276884" y="0"/>
                  </a:cubicBezTo>
                  <a:close/>
                </a:path>
              </a:pathLst>
            </a:custGeom>
            <a:solidFill>
              <a:srgbClr val="898989"/>
            </a:solidFill>
            <a:ln>
              <a:noFill/>
            </a:ln>
            <a:effectLst/>
          </p:spPr>
          <p:txBody>
            <a:bodyPr wrap="square" anchor="ctr">
              <a:noAutofit/>
            </a:bodyPr>
            <a:lstStyle/>
            <a:p>
              <a:pPr algn="ct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Exit for the financial investors</a:t>
              </a:r>
            </a:p>
          </p:txBody>
        </p:sp>
        <p:sp>
          <p:nvSpPr>
            <p:cNvPr id="11" name="Freeform 29">
              <a:extLst>
                <a:ext uri="{FF2B5EF4-FFF2-40B4-BE49-F238E27FC236}">
                  <a16:creationId xmlns:a16="http://schemas.microsoft.com/office/drawing/2014/main" id="{E2EE8E2A-8F68-D0AB-C676-082ACE06CF52}"/>
                </a:ext>
              </a:extLst>
            </p:cNvPr>
            <p:cNvSpPr>
              <a:spLocks noChangeArrowheads="1"/>
            </p:cNvSpPr>
            <p:nvPr/>
          </p:nvSpPr>
          <p:spPr bwMode="auto">
            <a:xfrm>
              <a:off x="5482791" y="3842165"/>
              <a:ext cx="406290" cy="1310675"/>
            </a:xfrm>
            <a:custGeom>
              <a:avLst/>
              <a:gdLst>
                <a:gd name="connsiteX0" fmla="*/ 164443 w 1083158"/>
                <a:gd name="connsiteY0" fmla="*/ 0 h 3494223"/>
                <a:gd name="connsiteX1" fmla="*/ 169997 w 1083158"/>
                <a:gd name="connsiteY1" fmla="*/ 16231 h 3494223"/>
                <a:gd name="connsiteX2" fmla="*/ 213644 w 1083158"/>
                <a:gd name="connsiteY2" fmla="*/ 98138 h 3494223"/>
                <a:gd name="connsiteX3" fmla="*/ 901546 w 1083158"/>
                <a:gd name="connsiteY3" fmla="*/ 785713 h 3494223"/>
                <a:gd name="connsiteX4" fmla="*/ 1083158 w 1083158"/>
                <a:gd name="connsiteY4" fmla="*/ 1223854 h 3494223"/>
                <a:gd name="connsiteX5" fmla="*/ 1083158 w 1083158"/>
                <a:gd name="connsiteY5" fmla="*/ 3494223 h 3494223"/>
                <a:gd name="connsiteX6" fmla="*/ 916572 w 1083158"/>
                <a:gd name="connsiteY6" fmla="*/ 3494223 h 3494223"/>
                <a:gd name="connsiteX7" fmla="*/ 916572 w 1083158"/>
                <a:gd name="connsiteY7" fmla="*/ 1223854 h 3494223"/>
                <a:gd name="connsiteX8" fmla="*/ 784610 w 1083158"/>
                <a:gd name="connsiteY8" fmla="*/ 903247 h 3494223"/>
                <a:gd name="connsiteX9" fmla="*/ 66003 w 1083158"/>
                <a:gd name="connsiteY9" fmla="*/ 184982 h 3494223"/>
                <a:gd name="connsiteX10" fmla="*/ 0 w 1083158"/>
                <a:gd name="connsiteY10" fmla="*/ 149909 h 3494223"/>
                <a:gd name="connsiteX11" fmla="*/ 8394 w 1083158"/>
                <a:gd name="connsiteY11" fmla="*/ 145353 h 3494223"/>
                <a:gd name="connsiteX12" fmla="*/ 121538 w 1083158"/>
                <a:gd name="connsiteY12" fmla="*/ 52001 h 349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158" h="3494223">
                  <a:moveTo>
                    <a:pt x="164443" y="0"/>
                  </a:moveTo>
                  <a:lnTo>
                    <a:pt x="169997" y="16231"/>
                  </a:lnTo>
                  <a:cubicBezTo>
                    <a:pt x="183022" y="45615"/>
                    <a:pt x="197966" y="72999"/>
                    <a:pt x="213644" y="98138"/>
                  </a:cubicBezTo>
                  <a:lnTo>
                    <a:pt x="901546" y="785713"/>
                  </a:lnTo>
                  <a:cubicBezTo>
                    <a:pt x="1018483" y="902594"/>
                    <a:pt x="1083158" y="1058653"/>
                    <a:pt x="1083158" y="1223854"/>
                  </a:cubicBezTo>
                  <a:lnTo>
                    <a:pt x="1083158" y="3494223"/>
                  </a:lnTo>
                  <a:lnTo>
                    <a:pt x="916572" y="3494223"/>
                  </a:lnTo>
                  <a:lnTo>
                    <a:pt x="916572" y="1223854"/>
                  </a:lnTo>
                  <a:cubicBezTo>
                    <a:pt x="916572" y="1103055"/>
                    <a:pt x="870189" y="988786"/>
                    <a:pt x="784610" y="903247"/>
                  </a:cubicBezTo>
                  <a:lnTo>
                    <a:pt x="66003" y="184982"/>
                  </a:lnTo>
                  <a:lnTo>
                    <a:pt x="0" y="149909"/>
                  </a:lnTo>
                  <a:lnTo>
                    <a:pt x="8394" y="145353"/>
                  </a:lnTo>
                  <a:cubicBezTo>
                    <a:pt x="49066" y="117876"/>
                    <a:pt x="86951" y="86588"/>
                    <a:pt x="121538" y="52001"/>
                  </a:cubicBezTo>
                  <a:close/>
                </a:path>
              </a:pathLst>
            </a:custGeom>
            <a:solidFill>
              <a:schemeClr val="bg1">
                <a:lumMod val="75000"/>
              </a:schemeClr>
            </a:solidFill>
            <a:ln>
              <a:noFill/>
            </a:ln>
            <a:effectLst/>
          </p:spPr>
          <p:txBody>
            <a:bodyPr wrap="square" anchor="ctr">
              <a:noAutofit/>
            </a:bodyPr>
            <a:lstStyle/>
            <a:p>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12" name="Freeform 384">
              <a:extLst>
                <a:ext uri="{FF2B5EF4-FFF2-40B4-BE49-F238E27FC236}">
                  <a16:creationId xmlns:a16="http://schemas.microsoft.com/office/drawing/2014/main" id="{8DC4D525-9C0E-A59D-1197-44668DF74AF3}"/>
                </a:ext>
              </a:extLst>
            </p:cNvPr>
            <p:cNvSpPr>
              <a:spLocks noChangeArrowheads="1"/>
            </p:cNvSpPr>
            <p:nvPr/>
          </p:nvSpPr>
          <p:spPr bwMode="auto">
            <a:xfrm>
              <a:off x="5102799" y="3437417"/>
              <a:ext cx="442962" cy="442962"/>
            </a:xfrm>
            <a:custGeom>
              <a:avLst/>
              <a:gdLst>
                <a:gd name="T0" fmla="*/ 1809 w 1810"/>
                <a:gd name="T1" fmla="*/ 904 h 1810"/>
                <a:gd name="T2" fmla="*/ 1809 w 1810"/>
                <a:gd name="T3" fmla="*/ 904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4 h 1810"/>
                <a:gd name="T18" fmla="*/ 0 w 1810"/>
                <a:gd name="T19" fmla="*/ 904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4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4"/>
                  </a:moveTo>
                  <a:lnTo>
                    <a:pt x="1809" y="904"/>
                  </a:lnTo>
                  <a:cubicBezTo>
                    <a:pt x="1809" y="1008"/>
                    <a:pt x="1792" y="1108"/>
                    <a:pt x="1759" y="1201"/>
                  </a:cubicBezTo>
                  <a:lnTo>
                    <a:pt x="1759" y="1201"/>
                  </a:lnTo>
                  <a:cubicBezTo>
                    <a:pt x="1663" y="1478"/>
                    <a:pt x="1436" y="1693"/>
                    <a:pt x="1152" y="1774"/>
                  </a:cubicBezTo>
                  <a:lnTo>
                    <a:pt x="1152" y="1774"/>
                  </a:lnTo>
                  <a:cubicBezTo>
                    <a:pt x="1073" y="1797"/>
                    <a:pt x="991" y="1809"/>
                    <a:pt x="905" y="1809"/>
                  </a:cubicBezTo>
                  <a:lnTo>
                    <a:pt x="905" y="1809"/>
                  </a:lnTo>
                  <a:cubicBezTo>
                    <a:pt x="406" y="1809"/>
                    <a:pt x="0" y="1403"/>
                    <a:pt x="0" y="904"/>
                  </a:cubicBezTo>
                  <a:lnTo>
                    <a:pt x="0" y="904"/>
                  </a:lnTo>
                  <a:cubicBezTo>
                    <a:pt x="0" y="863"/>
                    <a:pt x="3" y="824"/>
                    <a:pt x="9" y="786"/>
                  </a:cubicBezTo>
                  <a:lnTo>
                    <a:pt x="9" y="786"/>
                  </a:lnTo>
                  <a:cubicBezTo>
                    <a:pt x="60" y="391"/>
                    <a:pt x="366" y="75"/>
                    <a:pt x="757" y="12"/>
                  </a:cubicBezTo>
                  <a:lnTo>
                    <a:pt x="757" y="12"/>
                  </a:lnTo>
                  <a:cubicBezTo>
                    <a:pt x="806" y="4"/>
                    <a:pt x="855" y="0"/>
                    <a:pt x="905" y="0"/>
                  </a:cubicBezTo>
                  <a:lnTo>
                    <a:pt x="905" y="0"/>
                  </a:lnTo>
                  <a:cubicBezTo>
                    <a:pt x="1404" y="0"/>
                    <a:pt x="1809" y="405"/>
                    <a:pt x="1809" y="904"/>
                  </a:cubicBezTo>
                </a:path>
              </a:pathLst>
            </a:custGeom>
            <a:solidFill>
              <a:srgbClr val="E31E24"/>
            </a:solidFill>
            <a:ln>
              <a:noFill/>
            </a:ln>
            <a:effectLst/>
          </p:spPr>
          <p:txBody>
            <a:bodyPr wrap="none" anchor="ctr"/>
            <a:lstStyle/>
            <a:p>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13" name="Freeform 37">
              <a:extLst>
                <a:ext uri="{FF2B5EF4-FFF2-40B4-BE49-F238E27FC236}">
                  <a16:creationId xmlns:a16="http://schemas.microsoft.com/office/drawing/2014/main" id="{DABDDB5A-77E7-18C4-2BB4-2C9695476AF2}"/>
                </a:ext>
              </a:extLst>
            </p:cNvPr>
            <p:cNvSpPr>
              <a:spLocks noChangeArrowheads="1"/>
            </p:cNvSpPr>
            <p:nvPr/>
          </p:nvSpPr>
          <p:spPr bwMode="auto">
            <a:xfrm>
              <a:off x="5826664" y="4606121"/>
              <a:ext cx="408034" cy="906490"/>
            </a:xfrm>
            <a:custGeom>
              <a:avLst/>
              <a:gdLst>
                <a:gd name="connsiteX0" fmla="*/ 920794 w 1087807"/>
                <a:gd name="connsiteY0" fmla="*/ 0 h 2416678"/>
                <a:gd name="connsiteX1" fmla="*/ 965817 w 1087807"/>
                <a:gd name="connsiteY1" fmla="*/ 54568 h 2416678"/>
                <a:gd name="connsiteX2" fmla="*/ 1078961 w 1087807"/>
                <a:gd name="connsiteY2" fmla="*/ 147920 h 2416678"/>
                <a:gd name="connsiteX3" fmla="*/ 1087807 w 1087807"/>
                <a:gd name="connsiteY3" fmla="*/ 152721 h 2416678"/>
                <a:gd name="connsiteX4" fmla="*/ 1016821 w 1087807"/>
                <a:gd name="connsiteY4" fmla="*/ 190597 h 2416678"/>
                <a:gd name="connsiteX5" fmla="*/ 298912 w 1087807"/>
                <a:gd name="connsiteY5" fmla="*/ 908456 h 2416678"/>
                <a:gd name="connsiteX6" fmla="*/ 166425 w 1087807"/>
                <a:gd name="connsiteY6" fmla="*/ 1229826 h 2416678"/>
                <a:gd name="connsiteX7" fmla="*/ 166425 w 1087807"/>
                <a:gd name="connsiteY7" fmla="*/ 2333722 h 2416678"/>
                <a:gd name="connsiteX8" fmla="*/ 83539 w 1087807"/>
                <a:gd name="connsiteY8" fmla="*/ 2416678 h 2416678"/>
                <a:gd name="connsiteX9" fmla="*/ 0 w 1087807"/>
                <a:gd name="connsiteY9" fmla="*/ 2333722 h 2416678"/>
                <a:gd name="connsiteX10" fmla="*/ 0 w 1087807"/>
                <a:gd name="connsiteY10" fmla="*/ 1229826 h 2416678"/>
                <a:gd name="connsiteX11" fmla="*/ 182088 w 1087807"/>
                <a:gd name="connsiteY11" fmla="*/ 791534 h 2416678"/>
                <a:gd name="connsiteX12" fmla="*/ 869976 w 1087807"/>
                <a:gd name="connsiteY12" fmla="*/ 103069 h 2416678"/>
                <a:gd name="connsiteX13" fmla="*/ 913479 w 1087807"/>
                <a:gd name="connsiteY13" fmla="*/ 21512 h 24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807" h="2416678">
                  <a:moveTo>
                    <a:pt x="920794" y="0"/>
                  </a:moveTo>
                  <a:lnTo>
                    <a:pt x="965817" y="54568"/>
                  </a:lnTo>
                  <a:cubicBezTo>
                    <a:pt x="1000404" y="89155"/>
                    <a:pt x="1038289" y="120443"/>
                    <a:pt x="1078961" y="147920"/>
                  </a:cubicBezTo>
                  <a:lnTo>
                    <a:pt x="1087807" y="152721"/>
                  </a:lnTo>
                  <a:lnTo>
                    <a:pt x="1016821" y="190597"/>
                  </a:lnTo>
                  <a:lnTo>
                    <a:pt x="298912" y="908456"/>
                  </a:lnTo>
                  <a:cubicBezTo>
                    <a:pt x="213415" y="994024"/>
                    <a:pt x="166425" y="1108986"/>
                    <a:pt x="166425" y="1229826"/>
                  </a:cubicBezTo>
                  <a:lnTo>
                    <a:pt x="166425" y="2333722"/>
                  </a:lnTo>
                  <a:cubicBezTo>
                    <a:pt x="166425" y="2379446"/>
                    <a:pt x="129224" y="2416678"/>
                    <a:pt x="83539" y="2416678"/>
                  </a:cubicBezTo>
                  <a:cubicBezTo>
                    <a:pt x="37201" y="2416678"/>
                    <a:pt x="0" y="2379446"/>
                    <a:pt x="0" y="2333722"/>
                  </a:cubicBezTo>
                  <a:lnTo>
                    <a:pt x="0" y="1229826"/>
                  </a:lnTo>
                  <a:cubicBezTo>
                    <a:pt x="0" y="1064569"/>
                    <a:pt x="65265" y="908456"/>
                    <a:pt x="182088" y="791534"/>
                  </a:cubicBezTo>
                  <a:lnTo>
                    <a:pt x="869976" y="103069"/>
                  </a:lnTo>
                  <a:cubicBezTo>
                    <a:pt x="885640" y="78085"/>
                    <a:pt x="900528" y="50814"/>
                    <a:pt x="913479" y="21512"/>
                  </a:cubicBezTo>
                  <a:close/>
                </a:path>
              </a:pathLst>
            </a:custGeom>
            <a:solidFill>
              <a:schemeClr val="bg1">
                <a:lumMod val="75000"/>
              </a:schemeClr>
            </a:solidFill>
            <a:ln>
              <a:noFill/>
            </a:ln>
            <a:effectLst/>
          </p:spPr>
          <p:txBody>
            <a:bodyPr wrap="square" anchor="ctr">
              <a:noAutofit/>
            </a:bodyPr>
            <a:lstStyle/>
            <a:p>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14" name="Freeform 35">
              <a:extLst>
                <a:ext uri="{FF2B5EF4-FFF2-40B4-BE49-F238E27FC236}">
                  <a16:creationId xmlns:a16="http://schemas.microsoft.com/office/drawing/2014/main" id="{49E10F02-5D0C-6CBC-6E8B-289B5D438EBE}"/>
                </a:ext>
              </a:extLst>
            </p:cNvPr>
            <p:cNvSpPr>
              <a:spLocks noChangeArrowheads="1"/>
            </p:cNvSpPr>
            <p:nvPr/>
          </p:nvSpPr>
          <p:spPr bwMode="auto">
            <a:xfrm>
              <a:off x="6549393" y="3135987"/>
              <a:ext cx="1613920" cy="1147610"/>
            </a:xfrm>
            <a:custGeom>
              <a:avLst/>
              <a:gdLst>
                <a:gd name="connsiteX0" fmla="*/ 1344930 w 4302666"/>
                <a:gd name="connsiteY0" fmla="*/ 0 h 3059496"/>
                <a:gd name="connsiteX1" fmla="*/ 4025704 w 4302666"/>
                <a:gd name="connsiteY1" fmla="*/ 0 h 3059496"/>
                <a:gd name="connsiteX2" fmla="*/ 4302666 w 4302666"/>
                <a:gd name="connsiteY2" fmla="*/ 276877 h 3059496"/>
                <a:gd name="connsiteX3" fmla="*/ 4302666 w 4302666"/>
                <a:gd name="connsiteY3" fmla="*/ 1737008 h 3059496"/>
                <a:gd name="connsiteX4" fmla="*/ 3194822 w 4302666"/>
                <a:gd name="connsiteY4" fmla="*/ 2844514 h 3059496"/>
                <a:gd name="connsiteX5" fmla="*/ 613335 w 4302666"/>
                <a:gd name="connsiteY5" fmla="*/ 2844514 h 3059496"/>
                <a:gd name="connsiteX6" fmla="*/ 270235 w 4302666"/>
                <a:gd name="connsiteY6" fmla="*/ 3011908 h 3059496"/>
                <a:gd name="connsiteX7" fmla="*/ 242658 w 4302666"/>
                <a:gd name="connsiteY7" fmla="*/ 3059496 h 3059496"/>
                <a:gd name="connsiteX8" fmla="*/ 213557 w 4302666"/>
                <a:gd name="connsiteY8" fmla="*/ 3005882 h 3059496"/>
                <a:gd name="connsiteX9" fmla="*/ 7061 w 4302666"/>
                <a:gd name="connsiteY9" fmla="*/ 2799386 h 3059496"/>
                <a:gd name="connsiteX10" fmla="*/ 0 w 4302666"/>
                <a:gd name="connsiteY10" fmla="*/ 2795553 h 3059496"/>
                <a:gd name="connsiteX11" fmla="*/ 48648 w 4302666"/>
                <a:gd name="connsiteY11" fmla="*/ 2764744 h 3059496"/>
                <a:gd name="connsiteX12" fmla="*/ 236433 w 4302666"/>
                <a:gd name="connsiteY12" fmla="*/ 2373040 h 3059496"/>
                <a:gd name="connsiteX13" fmla="*/ 236433 w 4302666"/>
                <a:gd name="connsiteY13" fmla="*/ 1106200 h 3059496"/>
                <a:gd name="connsiteX14" fmla="*/ 1344930 w 4302666"/>
                <a:gd name="connsiteY14" fmla="*/ 0 h 30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02666" h="3059496">
                  <a:moveTo>
                    <a:pt x="1344930" y="0"/>
                  </a:moveTo>
                  <a:lnTo>
                    <a:pt x="4025704" y="0"/>
                  </a:lnTo>
                  <a:cubicBezTo>
                    <a:pt x="4178556" y="0"/>
                    <a:pt x="4302666" y="123419"/>
                    <a:pt x="4302666" y="276877"/>
                  </a:cubicBezTo>
                  <a:lnTo>
                    <a:pt x="4302666" y="1737008"/>
                  </a:lnTo>
                  <a:cubicBezTo>
                    <a:pt x="4302666" y="2348879"/>
                    <a:pt x="3806226" y="2844514"/>
                    <a:pt x="3194822" y="2844514"/>
                  </a:cubicBezTo>
                  <a:lnTo>
                    <a:pt x="613335" y="2844514"/>
                  </a:lnTo>
                  <a:cubicBezTo>
                    <a:pt x="441867" y="2851860"/>
                    <a:pt x="335802" y="2923946"/>
                    <a:pt x="270235" y="3011908"/>
                  </a:cubicBezTo>
                  <a:lnTo>
                    <a:pt x="242658" y="3059496"/>
                  </a:lnTo>
                  <a:lnTo>
                    <a:pt x="213557" y="3005882"/>
                  </a:lnTo>
                  <a:cubicBezTo>
                    <a:pt x="158603" y="2924539"/>
                    <a:pt x="88404" y="2854340"/>
                    <a:pt x="7061" y="2799386"/>
                  </a:cubicBezTo>
                  <a:lnTo>
                    <a:pt x="0" y="2795553"/>
                  </a:lnTo>
                  <a:lnTo>
                    <a:pt x="48648" y="2764744"/>
                  </a:lnTo>
                  <a:cubicBezTo>
                    <a:pt x="187749" y="2645060"/>
                    <a:pt x="226635" y="2447320"/>
                    <a:pt x="236433" y="2373040"/>
                  </a:cubicBezTo>
                  <a:lnTo>
                    <a:pt x="236433" y="1106200"/>
                  </a:lnTo>
                  <a:cubicBezTo>
                    <a:pt x="236433" y="494982"/>
                    <a:pt x="732872" y="0"/>
                    <a:pt x="1344930" y="0"/>
                  </a:cubicBezTo>
                  <a:close/>
                </a:path>
              </a:pathLst>
            </a:custGeom>
            <a:solidFill>
              <a:srgbClr val="E31E24"/>
            </a:solidFill>
            <a:ln>
              <a:noFill/>
            </a:ln>
            <a:effectLst/>
          </p:spPr>
          <p:txBody>
            <a:bodyPr wrap="square" anchor="ctr">
              <a:noAutofit/>
            </a:bodyPr>
            <a:lstStyle/>
            <a:p>
              <a:pPr algn="ct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Management control and corporate governance</a:t>
              </a:r>
            </a:p>
          </p:txBody>
        </p:sp>
        <p:sp>
          <p:nvSpPr>
            <p:cNvPr id="17" name="Freeform 545">
              <a:extLst>
                <a:ext uri="{FF2B5EF4-FFF2-40B4-BE49-F238E27FC236}">
                  <a16:creationId xmlns:a16="http://schemas.microsoft.com/office/drawing/2014/main" id="{BB76C5E3-4679-00CE-148E-85243D50DA43}"/>
                </a:ext>
              </a:extLst>
            </p:cNvPr>
            <p:cNvSpPr>
              <a:spLocks noChangeArrowheads="1"/>
            </p:cNvSpPr>
            <p:nvPr/>
          </p:nvSpPr>
          <p:spPr bwMode="auto">
            <a:xfrm>
              <a:off x="6170229" y="4202337"/>
              <a:ext cx="442962" cy="442962"/>
            </a:xfrm>
            <a:custGeom>
              <a:avLst/>
              <a:gdLst>
                <a:gd name="T0" fmla="*/ 1809 w 1810"/>
                <a:gd name="T1" fmla="*/ 905 h 1810"/>
                <a:gd name="T2" fmla="*/ 1809 w 1810"/>
                <a:gd name="T3" fmla="*/ 905 h 1810"/>
                <a:gd name="T4" fmla="*/ 905 w 1810"/>
                <a:gd name="T5" fmla="*/ 1809 h 1810"/>
                <a:gd name="T6" fmla="*/ 905 w 1810"/>
                <a:gd name="T7" fmla="*/ 1809 h 1810"/>
                <a:gd name="T8" fmla="*/ 658 w 1810"/>
                <a:gd name="T9" fmla="*/ 1775 h 1810"/>
                <a:gd name="T10" fmla="*/ 658 w 1810"/>
                <a:gd name="T11" fmla="*/ 1775 h 1810"/>
                <a:gd name="T12" fmla="*/ 51 w 1810"/>
                <a:gd name="T13" fmla="*/ 1201 h 1810"/>
                <a:gd name="T14" fmla="*/ 51 w 1810"/>
                <a:gd name="T15" fmla="*/ 1201 h 1810"/>
                <a:gd name="T16" fmla="*/ 0 w 1810"/>
                <a:gd name="T17" fmla="*/ 905 h 1810"/>
                <a:gd name="T18" fmla="*/ 0 w 1810"/>
                <a:gd name="T19" fmla="*/ 905 h 1810"/>
                <a:gd name="T20" fmla="*/ 905 w 1810"/>
                <a:gd name="T21" fmla="*/ 0 h 1810"/>
                <a:gd name="T22" fmla="*/ 905 w 1810"/>
                <a:gd name="T23" fmla="*/ 0 h 1810"/>
                <a:gd name="T24" fmla="*/ 1051 w 1810"/>
                <a:gd name="T25" fmla="*/ 12 h 1810"/>
                <a:gd name="T26" fmla="*/ 1051 w 1810"/>
                <a:gd name="T27" fmla="*/ 13 h 1810"/>
                <a:gd name="T28" fmla="*/ 1051 w 1810"/>
                <a:gd name="T29" fmla="*/ 13 h 1810"/>
                <a:gd name="T30" fmla="*/ 1801 w 1810"/>
                <a:gd name="T31" fmla="*/ 786 h 1810"/>
                <a:gd name="T32" fmla="*/ 1801 w 1810"/>
                <a:gd name="T33" fmla="*/ 786 h 1810"/>
                <a:gd name="T34" fmla="*/ 1809 w 1810"/>
                <a:gd name="T35"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10">
                  <a:moveTo>
                    <a:pt x="1809" y="905"/>
                  </a:moveTo>
                  <a:lnTo>
                    <a:pt x="1809" y="905"/>
                  </a:lnTo>
                  <a:cubicBezTo>
                    <a:pt x="1809" y="1404"/>
                    <a:pt x="1404" y="1809"/>
                    <a:pt x="905" y="1809"/>
                  </a:cubicBezTo>
                  <a:lnTo>
                    <a:pt x="905" y="1809"/>
                  </a:lnTo>
                  <a:cubicBezTo>
                    <a:pt x="819" y="1809"/>
                    <a:pt x="736" y="1797"/>
                    <a:pt x="658" y="1775"/>
                  </a:cubicBezTo>
                  <a:lnTo>
                    <a:pt x="658" y="1775"/>
                  </a:lnTo>
                  <a:cubicBezTo>
                    <a:pt x="373" y="1694"/>
                    <a:pt x="146" y="1479"/>
                    <a:pt x="51" y="1201"/>
                  </a:cubicBezTo>
                  <a:lnTo>
                    <a:pt x="51" y="1201"/>
                  </a:lnTo>
                  <a:cubicBezTo>
                    <a:pt x="18" y="1108"/>
                    <a:pt x="0" y="1009"/>
                    <a:pt x="0" y="905"/>
                  </a:cubicBezTo>
                  <a:lnTo>
                    <a:pt x="0" y="905"/>
                  </a:lnTo>
                  <a:cubicBezTo>
                    <a:pt x="0" y="405"/>
                    <a:pt x="405" y="0"/>
                    <a:pt x="905" y="0"/>
                  </a:cubicBezTo>
                  <a:lnTo>
                    <a:pt x="905" y="0"/>
                  </a:lnTo>
                  <a:cubicBezTo>
                    <a:pt x="954" y="0"/>
                    <a:pt x="1003" y="4"/>
                    <a:pt x="1051" y="12"/>
                  </a:cubicBezTo>
                  <a:lnTo>
                    <a:pt x="1051" y="13"/>
                  </a:lnTo>
                  <a:lnTo>
                    <a:pt x="1051" y="13"/>
                  </a:lnTo>
                  <a:cubicBezTo>
                    <a:pt x="1442" y="76"/>
                    <a:pt x="1750" y="391"/>
                    <a:pt x="1801" y="786"/>
                  </a:cubicBezTo>
                  <a:lnTo>
                    <a:pt x="1801" y="786"/>
                  </a:lnTo>
                  <a:cubicBezTo>
                    <a:pt x="1806" y="825"/>
                    <a:pt x="1809" y="864"/>
                    <a:pt x="1809" y="905"/>
                  </a:cubicBezTo>
                </a:path>
              </a:pathLst>
            </a:custGeom>
            <a:solidFill>
              <a:srgbClr val="898989"/>
            </a:solidFill>
            <a:ln>
              <a:noFill/>
            </a:ln>
            <a:effectLst/>
          </p:spPr>
          <p:txBody>
            <a:bodyPr wrap="none" anchor="ctr"/>
            <a:lstStyle/>
            <a:p>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18" name="Freeform 31">
              <a:extLst>
                <a:ext uri="{FF2B5EF4-FFF2-40B4-BE49-F238E27FC236}">
                  <a16:creationId xmlns:a16="http://schemas.microsoft.com/office/drawing/2014/main" id="{6AB22386-AB11-559F-25A9-3B35B34C12B6}"/>
                </a:ext>
              </a:extLst>
            </p:cNvPr>
            <p:cNvSpPr>
              <a:spLocks noChangeArrowheads="1"/>
            </p:cNvSpPr>
            <p:nvPr/>
          </p:nvSpPr>
          <p:spPr bwMode="auto">
            <a:xfrm>
              <a:off x="3467081" y="3552769"/>
              <a:ext cx="1699390" cy="1150823"/>
            </a:xfrm>
            <a:custGeom>
              <a:avLst/>
              <a:gdLst>
                <a:gd name="connsiteX0" fmla="*/ 276884 w 4530526"/>
                <a:gd name="connsiteY0" fmla="*/ 0 h 3068062"/>
                <a:gd name="connsiteX1" fmla="*/ 3183515 w 4530526"/>
                <a:gd name="connsiteY1" fmla="*/ 0 h 3068062"/>
                <a:gd name="connsiteX2" fmla="*/ 4291052 w 4530526"/>
                <a:gd name="connsiteY2" fmla="*/ 1108024 h 3068062"/>
                <a:gd name="connsiteX3" fmla="*/ 4291052 w 4530526"/>
                <a:gd name="connsiteY3" fmla="*/ 2374805 h 3068062"/>
                <a:gd name="connsiteX4" fmla="*/ 4479072 w 4530526"/>
                <a:gd name="connsiteY4" fmla="*/ 2767139 h 3068062"/>
                <a:gd name="connsiteX5" fmla="*/ 4530526 w 4530526"/>
                <a:gd name="connsiteY5" fmla="*/ 2799809 h 3068062"/>
                <a:gd name="connsiteX6" fmla="*/ 4527345 w 4530526"/>
                <a:gd name="connsiteY6" fmla="*/ 2801536 h 3068062"/>
                <a:gd name="connsiteX7" fmla="*/ 4320849 w 4530526"/>
                <a:gd name="connsiteY7" fmla="*/ 3008032 h 3068062"/>
                <a:gd name="connsiteX8" fmla="*/ 4288266 w 4530526"/>
                <a:gd name="connsiteY8" fmla="*/ 3068062 h 3068062"/>
                <a:gd name="connsiteX9" fmla="*/ 4257294 w 4530526"/>
                <a:gd name="connsiteY9" fmla="*/ 3014624 h 3068062"/>
                <a:gd name="connsiteX10" fmla="*/ 3914255 w 4530526"/>
                <a:gd name="connsiteY10" fmla="*/ 2847152 h 3068062"/>
                <a:gd name="connsiteX11" fmla="*/ 1107537 w 4530526"/>
                <a:gd name="connsiteY11" fmla="*/ 2847152 h 3068062"/>
                <a:gd name="connsiteX12" fmla="*/ 0 w 4530526"/>
                <a:gd name="connsiteY12" fmla="*/ 1739128 h 3068062"/>
                <a:gd name="connsiteX13" fmla="*/ 0 w 4530526"/>
                <a:gd name="connsiteY13" fmla="*/ 277659 h 3068062"/>
                <a:gd name="connsiteX14" fmla="*/ 276884 w 4530526"/>
                <a:gd name="connsiteY14" fmla="*/ 0 h 306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0526" h="3068062">
                  <a:moveTo>
                    <a:pt x="276884" y="0"/>
                  </a:moveTo>
                  <a:lnTo>
                    <a:pt x="3183515" y="0"/>
                  </a:lnTo>
                  <a:cubicBezTo>
                    <a:pt x="3794750" y="0"/>
                    <a:pt x="4291052" y="495867"/>
                    <a:pt x="4291052" y="1108024"/>
                  </a:cubicBezTo>
                  <a:lnTo>
                    <a:pt x="4291052" y="2374805"/>
                  </a:lnTo>
                  <a:cubicBezTo>
                    <a:pt x="4300848" y="2449119"/>
                    <a:pt x="4339978" y="2647207"/>
                    <a:pt x="4479072" y="2767139"/>
                  </a:cubicBezTo>
                  <a:lnTo>
                    <a:pt x="4530526" y="2799809"/>
                  </a:lnTo>
                  <a:lnTo>
                    <a:pt x="4527345" y="2801536"/>
                  </a:lnTo>
                  <a:cubicBezTo>
                    <a:pt x="4446002" y="2856490"/>
                    <a:pt x="4375803" y="2926689"/>
                    <a:pt x="4320849" y="3008032"/>
                  </a:cubicBezTo>
                  <a:lnTo>
                    <a:pt x="4288266" y="3068062"/>
                  </a:lnTo>
                  <a:lnTo>
                    <a:pt x="4257294" y="3014624"/>
                  </a:lnTo>
                  <a:cubicBezTo>
                    <a:pt x="4191711" y="2926622"/>
                    <a:pt x="4085675" y="2854502"/>
                    <a:pt x="3914255" y="2847152"/>
                  </a:cubicBezTo>
                  <a:lnTo>
                    <a:pt x="1107537" y="2847152"/>
                  </a:lnTo>
                  <a:cubicBezTo>
                    <a:pt x="496302" y="2847152"/>
                    <a:pt x="0" y="2350632"/>
                    <a:pt x="0" y="1739128"/>
                  </a:cubicBezTo>
                  <a:lnTo>
                    <a:pt x="0" y="277659"/>
                  </a:lnTo>
                  <a:cubicBezTo>
                    <a:pt x="0" y="124130"/>
                    <a:pt x="124076" y="0"/>
                    <a:pt x="276884" y="0"/>
                  </a:cubicBezTo>
                  <a:close/>
                </a:path>
              </a:pathLst>
            </a:custGeom>
            <a:solidFill>
              <a:srgbClr val="898989"/>
            </a:solidFill>
            <a:ln>
              <a:noFill/>
            </a:ln>
            <a:effectLst/>
          </p:spPr>
          <p:txBody>
            <a:bodyPr wrap="square" anchor="ctr">
              <a:noAutofit/>
            </a:bodyPr>
            <a:lstStyle/>
            <a:p>
              <a:pPr algn="ctr"/>
              <a:r>
                <a:rPr lang="en-IN" sz="1200" b="1" dirty="0">
                  <a:solidFill>
                    <a:schemeClr val="bg1"/>
                  </a:solidFill>
                  <a:latin typeface="Roboto" panose="02000000000000000000" pitchFamily="2" charset="0"/>
                  <a:ea typeface="Roboto" panose="02000000000000000000" pitchFamily="2" charset="0"/>
                  <a:cs typeface="Roboto" panose="02000000000000000000" pitchFamily="2" charset="0"/>
                </a:rPr>
                <a:t>Value unlocking / price discovery</a:t>
              </a:r>
              <a:endParaRPr lang="en-US" sz="12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9" name="Freeform 33">
              <a:extLst>
                <a:ext uri="{FF2B5EF4-FFF2-40B4-BE49-F238E27FC236}">
                  <a16:creationId xmlns:a16="http://schemas.microsoft.com/office/drawing/2014/main" id="{0BB46DA8-BACA-0A6A-D8E2-CBD3E283550F}"/>
                </a:ext>
              </a:extLst>
            </p:cNvPr>
            <p:cNvSpPr>
              <a:spLocks noChangeArrowheads="1"/>
            </p:cNvSpPr>
            <p:nvPr/>
          </p:nvSpPr>
          <p:spPr bwMode="auto">
            <a:xfrm>
              <a:off x="5482711" y="5021394"/>
              <a:ext cx="406371" cy="491217"/>
            </a:xfrm>
            <a:custGeom>
              <a:avLst/>
              <a:gdLst>
                <a:gd name="connsiteX0" fmla="*/ 164054 w 1083373"/>
                <a:gd name="connsiteY0" fmla="*/ 0 h 1309570"/>
                <a:gd name="connsiteX1" fmla="*/ 170212 w 1083373"/>
                <a:gd name="connsiteY1" fmla="*/ 17944 h 1309570"/>
                <a:gd name="connsiteX2" fmla="*/ 213859 w 1083373"/>
                <a:gd name="connsiteY2" fmla="*/ 99138 h 1309570"/>
                <a:gd name="connsiteX3" fmla="*/ 901761 w 1083373"/>
                <a:gd name="connsiteY3" fmla="*/ 787640 h 1309570"/>
                <a:gd name="connsiteX4" fmla="*/ 1083373 w 1083373"/>
                <a:gd name="connsiteY4" fmla="*/ 1226610 h 1309570"/>
                <a:gd name="connsiteX5" fmla="*/ 1000406 w 1083373"/>
                <a:gd name="connsiteY5" fmla="*/ 1309570 h 1309570"/>
                <a:gd name="connsiteX6" fmla="*/ 916787 w 1083373"/>
                <a:gd name="connsiteY6" fmla="*/ 1226610 h 1309570"/>
                <a:gd name="connsiteX7" fmla="*/ 784825 w 1083373"/>
                <a:gd name="connsiteY7" fmla="*/ 905221 h 1309570"/>
                <a:gd name="connsiteX8" fmla="*/ 66218 w 1083373"/>
                <a:gd name="connsiteY8" fmla="*/ 187323 h 1309570"/>
                <a:gd name="connsiteX9" fmla="*/ 8801 w 1083373"/>
                <a:gd name="connsiteY9" fmla="*/ 153465 h 1309570"/>
                <a:gd name="connsiteX10" fmla="*/ 0 w 1083373"/>
                <a:gd name="connsiteY10" fmla="*/ 149294 h 1309570"/>
                <a:gd name="connsiteX11" fmla="*/ 8609 w 1083373"/>
                <a:gd name="connsiteY11" fmla="*/ 144621 h 1309570"/>
                <a:gd name="connsiteX12" fmla="*/ 121753 w 1083373"/>
                <a:gd name="connsiteY12" fmla="*/ 51269 h 130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373" h="1309570">
                  <a:moveTo>
                    <a:pt x="164054" y="0"/>
                  </a:moveTo>
                  <a:lnTo>
                    <a:pt x="170212" y="17944"/>
                  </a:lnTo>
                  <a:cubicBezTo>
                    <a:pt x="183237" y="47165"/>
                    <a:pt x="198181" y="74315"/>
                    <a:pt x="213859" y="99138"/>
                  </a:cubicBezTo>
                  <a:lnTo>
                    <a:pt x="901761" y="787640"/>
                  </a:lnTo>
                  <a:cubicBezTo>
                    <a:pt x="1018698" y="905221"/>
                    <a:pt x="1083373" y="1060690"/>
                    <a:pt x="1083373" y="1226610"/>
                  </a:cubicBezTo>
                  <a:cubicBezTo>
                    <a:pt x="1083373" y="1272336"/>
                    <a:pt x="1046136" y="1309570"/>
                    <a:pt x="1000406" y="1309570"/>
                  </a:cubicBezTo>
                  <a:cubicBezTo>
                    <a:pt x="954024" y="1309570"/>
                    <a:pt x="916787" y="1272336"/>
                    <a:pt x="916787" y="1226610"/>
                  </a:cubicBezTo>
                  <a:cubicBezTo>
                    <a:pt x="916787" y="1105109"/>
                    <a:pt x="870404" y="990794"/>
                    <a:pt x="784825" y="905221"/>
                  </a:cubicBezTo>
                  <a:lnTo>
                    <a:pt x="66218" y="187323"/>
                  </a:lnTo>
                  <a:cubicBezTo>
                    <a:pt x="46701" y="174585"/>
                    <a:pt x="27511" y="163358"/>
                    <a:pt x="8801" y="153465"/>
                  </a:cubicBezTo>
                  <a:lnTo>
                    <a:pt x="0" y="149294"/>
                  </a:lnTo>
                  <a:lnTo>
                    <a:pt x="8609" y="144621"/>
                  </a:lnTo>
                  <a:cubicBezTo>
                    <a:pt x="49281" y="117144"/>
                    <a:pt x="87166" y="85856"/>
                    <a:pt x="121753" y="51269"/>
                  </a:cubicBezTo>
                  <a:close/>
                </a:path>
              </a:pathLst>
            </a:custGeom>
            <a:solidFill>
              <a:schemeClr val="bg1">
                <a:lumMod val="75000"/>
              </a:schemeClr>
            </a:solidFill>
            <a:ln>
              <a:noFill/>
            </a:ln>
            <a:effectLst/>
          </p:spPr>
          <p:txBody>
            <a:bodyPr wrap="square" anchor="ctr">
              <a:noAutofit/>
            </a:bodyPr>
            <a:lstStyle/>
            <a:p>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20" name="Freeform 698">
              <a:extLst>
                <a:ext uri="{FF2B5EF4-FFF2-40B4-BE49-F238E27FC236}">
                  <a16:creationId xmlns:a16="http://schemas.microsoft.com/office/drawing/2014/main" id="{CC6AE975-4352-F322-9731-D0CA62E4A6CE}"/>
                </a:ext>
              </a:extLst>
            </p:cNvPr>
            <p:cNvSpPr>
              <a:spLocks noChangeArrowheads="1"/>
            </p:cNvSpPr>
            <p:nvPr/>
          </p:nvSpPr>
          <p:spPr bwMode="auto">
            <a:xfrm>
              <a:off x="5102799" y="4617208"/>
              <a:ext cx="442962" cy="442962"/>
            </a:xfrm>
            <a:custGeom>
              <a:avLst/>
              <a:gdLst>
                <a:gd name="T0" fmla="*/ 1809 w 1810"/>
                <a:gd name="T1" fmla="*/ 905 h 1810"/>
                <a:gd name="T2" fmla="*/ 1809 w 1810"/>
                <a:gd name="T3" fmla="*/ 905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5 h 1810"/>
                <a:gd name="T18" fmla="*/ 0 w 1810"/>
                <a:gd name="T19" fmla="*/ 905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5"/>
                  </a:moveTo>
                  <a:lnTo>
                    <a:pt x="1809" y="905"/>
                  </a:lnTo>
                  <a:cubicBezTo>
                    <a:pt x="1809" y="1008"/>
                    <a:pt x="1792" y="1108"/>
                    <a:pt x="1759" y="1201"/>
                  </a:cubicBezTo>
                  <a:lnTo>
                    <a:pt x="1759" y="1201"/>
                  </a:lnTo>
                  <a:cubicBezTo>
                    <a:pt x="1663" y="1478"/>
                    <a:pt x="1436" y="1694"/>
                    <a:pt x="1152" y="1774"/>
                  </a:cubicBezTo>
                  <a:lnTo>
                    <a:pt x="1152" y="1774"/>
                  </a:lnTo>
                  <a:cubicBezTo>
                    <a:pt x="1073" y="1797"/>
                    <a:pt x="991" y="1809"/>
                    <a:pt x="905" y="1809"/>
                  </a:cubicBezTo>
                  <a:lnTo>
                    <a:pt x="905" y="1809"/>
                  </a:lnTo>
                  <a:cubicBezTo>
                    <a:pt x="406" y="1809"/>
                    <a:pt x="0" y="1404"/>
                    <a:pt x="0" y="905"/>
                  </a:cubicBezTo>
                  <a:lnTo>
                    <a:pt x="0" y="905"/>
                  </a:lnTo>
                  <a:cubicBezTo>
                    <a:pt x="0" y="864"/>
                    <a:pt x="3" y="825"/>
                    <a:pt x="9" y="786"/>
                  </a:cubicBezTo>
                  <a:lnTo>
                    <a:pt x="9" y="786"/>
                  </a:lnTo>
                  <a:cubicBezTo>
                    <a:pt x="60" y="391"/>
                    <a:pt x="366" y="76"/>
                    <a:pt x="757" y="12"/>
                  </a:cubicBezTo>
                  <a:lnTo>
                    <a:pt x="757" y="12"/>
                  </a:lnTo>
                  <a:cubicBezTo>
                    <a:pt x="806" y="4"/>
                    <a:pt x="855" y="0"/>
                    <a:pt x="905" y="0"/>
                  </a:cubicBezTo>
                  <a:lnTo>
                    <a:pt x="905" y="0"/>
                  </a:lnTo>
                  <a:cubicBezTo>
                    <a:pt x="1404" y="0"/>
                    <a:pt x="1809" y="405"/>
                    <a:pt x="1809" y="905"/>
                  </a:cubicBezTo>
                </a:path>
              </a:pathLst>
            </a:custGeom>
            <a:solidFill>
              <a:srgbClr val="E31E24"/>
            </a:solidFill>
            <a:ln>
              <a:noFill/>
            </a:ln>
            <a:effectLst/>
          </p:spPr>
          <p:txBody>
            <a:bodyPr wrap="none" anchor="ctr"/>
            <a:lstStyle/>
            <a:p>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21" name="Freeform 715">
              <a:extLst>
                <a:ext uri="{FF2B5EF4-FFF2-40B4-BE49-F238E27FC236}">
                  <a16:creationId xmlns:a16="http://schemas.microsoft.com/office/drawing/2014/main" id="{479A8740-7BE8-A49C-42ED-A41F1299A54C}"/>
                </a:ext>
              </a:extLst>
            </p:cNvPr>
            <p:cNvSpPr>
              <a:spLocks noChangeArrowheads="1"/>
            </p:cNvSpPr>
            <p:nvPr/>
          </p:nvSpPr>
          <p:spPr bwMode="auto">
            <a:xfrm>
              <a:off x="6257275" y="2941049"/>
              <a:ext cx="268871" cy="268872"/>
            </a:xfrm>
            <a:custGeom>
              <a:avLst/>
              <a:gdLst/>
              <a:ahLst/>
              <a:cxnLst/>
              <a:rect l="0" t="0" r="r" b="b"/>
              <a:pathLst>
                <a:path w="309203" h="309204">
                  <a:moveTo>
                    <a:pt x="39549" y="222656"/>
                  </a:moveTo>
                  <a:lnTo>
                    <a:pt x="9348" y="252822"/>
                  </a:lnTo>
                  <a:lnTo>
                    <a:pt x="9348" y="280833"/>
                  </a:lnTo>
                  <a:cubicBezTo>
                    <a:pt x="9348" y="291248"/>
                    <a:pt x="17977" y="299508"/>
                    <a:pt x="28044" y="299508"/>
                  </a:cubicBezTo>
                  <a:lnTo>
                    <a:pt x="116850" y="299508"/>
                  </a:lnTo>
                  <a:lnTo>
                    <a:pt x="39549" y="222656"/>
                  </a:lnTo>
                  <a:close/>
                  <a:moveTo>
                    <a:pt x="110378" y="152268"/>
                  </a:moveTo>
                  <a:lnTo>
                    <a:pt x="46380" y="216191"/>
                  </a:lnTo>
                  <a:lnTo>
                    <a:pt x="130153" y="299508"/>
                  </a:lnTo>
                  <a:lnTo>
                    <a:pt x="159635" y="299508"/>
                  </a:lnTo>
                  <a:lnTo>
                    <a:pt x="208891" y="251026"/>
                  </a:lnTo>
                  <a:lnTo>
                    <a:pt x="143815" y="186025"/>
                  </a:lnTo>
                  <a:lnTo>
                    <a:pt x="110378" y="152268"/>
                  </a:lnTo>
                  <a:close/>
                  <a:moveTo>
                    <a:pt x="9348" y="51714"/>
                  </a:moveTo>
                  <a:lnTo>
                    <a:pt x="9348" y="239534"/>
                  </a:lnTo>
                  <a:lnTo>
                    <a:pt x="36313" y="212600"/>
                  </a:lnTo>
                  <a:lnTo>
                    <a:pt x="103547" y="145804"/>
                  </a:lnTo>
                  <a:lnTo>
                    <a:pt x="55009" y="96963"/>
                  </a:lnTo>
                  <a:lnTo>
                    <a:pt x="9348" y="51714"/>
                  </a:lnTo>
                  <a:close/>
                  <a:moveTo>
                    <a:pt x="244294" y="42760"/>
                  </a:moveTo>
                  <a:cubicBezTo>
                    <a:pt x="231320" y="42760"/>
                    <a:pt x="220508" y="53268"/>
                    <a:pt x="220508" y="66676"/>
                  </a:cubicBezTo>
                  <a:cubicBezTo>
                    <a:pt x="220508" y="79721"/>
                    <a:pt x="231320" y="90592"/>
                    <a:pt x="244294" y="90592"/>
                  </a:cubicBezTo>
                  <a:cubicBezTo>
                    <a:pt x="257269" y="90592"/>
                    <a:pt x="268081" y="79721"/>
                    <a:pt x="268081" y="66676"/>
                  </a:cubicBezTo>
                  <a:cubicBezTo>
                    <a:pt x="268081" y="53268"/>
                    <a:pt x="257269" y="42760"/>
                    <a:pt x="244294" y="42760"/>
                  </a:cubicBezTo>
                  <a:close/>
                  <a:moveTo>
                    <a:pt x="244294" y="33338"/>
                  </a:moveTo>
                  <a:cubicBezTo>
                    <a:pt x="262315" y="33338"/>
                    <a:pt x="277452" y="48195"/>
                    <a:pt x="277452" y="66676"/>
                  </a:cubicBezTo>
                  <a:cubicBezTo>
                    <a:pt x="277452" y="84794"/>
                    <a:pt x="262315" y="99651"/>
                    <a:pt x="244294" y="99651"/>
                  </a:cubicBezTo>
                  <a:cubicBezTo>
                    <a:pt x="225914" y="99651"/>
                    <a:pt x="211137" y="84794"/>
                    <a:pt x="211137" y="66676"/>
                  </a:cubicBezTo>
                  <a:cubicBezTo>
                    <a:pt x="211137" y="48195"/>
                    <a:pt x="225914" y="33338"/>
                    <a:pt x="244294" y="33338"/>
                  </a:cubicBezTo>
                  <a:close/>
                  <a:moveTo>
                    <a:pt x="243681" y="9375"/>
                  </a:moveTo>
                  <a:cubicBezTo>
                    <a:pt x="212361" y="9375"/>
                    <a:pt x="187160" y="34975"/>
                    <a:pt x="187160" y="65984"/>
                  </a:cubicBezTo>
                  <a:cubicBezTo>
                    <a:pt x="187160" y="87618"/>
                    <a:pt x="200120" y="107810"/>
                    <a:pt x="220281" y="117185"/>
                  </a:cubicBezTo>
                  <a:cubicBezTo>
                    <a:pt x="221361" y="117545"/>
                    <a:pt x="222081" y="118988"/>
                    <a:pt x="222801" y="120069"/>
                  </a:cubicBezTo>
                  <a:lnTo>
                    <a:pt x="243681" y="204082"/>
                  </a:lnTo>
                  <a:lnTo>
                    <a:pt x="264561" y="120069"/>
                  </a:lnTo>
                  <a:cubicBezTo>
                    <a:pt x="264921" y="118988"/>
                    <a:pt x="266001" y="117545"/>
                    <a:pt x="267441" y="117185"/>
                  </a:cubicBezTo>
                  <a:cubicBezTo>
                    <a:pt x="287242" y="107810"/>
                    <a:pt x="300202" y="87618"/>
                    <a:pt x="300202" y="65984"/>
                  </a:cubicBezTo>
                  <a:cubicBezTo>
                    <a:pt x="300202" y="34975"/>
                    <a:pt x="274642" y="9375"/>
                    <a:pt x="243681" y="9375"/>
                  </a:cubicBezTo>
                  <a:close/>
                  <a:moveTo>
                    <a:pt x="28044" y="9337"/>
                  </a:moveTo>
                  <a:cubicBezTo>
                    <a:pt x="17977" y="9337"/>
                    <a:pt x="9348" y="17956"/>
                    <a:pt x="9348" y="28011"/>
                  </a:cubicBezTo>
                  <a:lnTo>
                    <a:pt x="9348" y="38426"/>
                  </a:lnTo>
                  <a:lnTo>
                    <a:pt x="58245" y="87267"/>
                  </a:lnTo>
                  <a:lnTo>
                    <a:pt x="136265" y="9337"/>
                  </a:lnTo>
                  <a:lnTo>
                    <a:pt x="28044" y="9337"/>
                  </a:lnTo>
                  <a:close/>
                  <a:moveTo>
                    <a:pt x="243681" y="0"/>
                  </a:moveTo>
                  <a:cubicBezTo>
                    <a:pt x="280042" y="0"/>
                    <a:pt x="309202" y="29566"/>
                    <a:pt x="309202" y="65984"/>
                  </a:cubicBezTo>
                  <a:cubicBezTo>
                    <a:pt x="309202" y="90863"/>
                    <a:pt x="295162" y="113579"/>
                    <a:pt x="273202" y="124757"/>
                  </a:cubicBezTo>
                  <a:lnTo>
                    <a:pt x="248361" y="224634"/>
                  </a:lnTo>
                  <a:cubicBezTo>
                    <a:pt x="247641" y="226797"/>
                    <a:pt x="245841" y="228240"/>
                    <a:pt x="243681" y="228240"/>
                  </a:cubicBezTo>
                  <a:cubicBezTo>
                    <a:pt x="241521" y="228240"/>
                    <a:pt x="239361" y="226797"/>
                    <a:pt x="239001" y="224634"/>
                  </a:cubicBezTo>
                  <a:lnTo>
                    <a:pt x="213801" y="124757"/>
                  </a:lnTo>
                  <a:cubicBezTo>
                    <a:pt x="191840" y="113579"/>
                    <a:pt x="177800" y="90863"/>
                    <a:pt x="177800" y="65984"/>
                  </a:cubicBezTo>
                  <a:cubicBezTo>
                    <a:pt x="177800" y="29566"/>
                    <a:pt x="207320" y="0"/>
                    <a:pt x="243681" y="0"/>
                  </a:cubicBezTo>
                  <a:close/>
                  <a:moveTo>
                    <a:pt x="28044" y="0"/>
                  </a:moveTo>
                  <a:lnTo>
                    <a:pt x="183005" y="0"/>
                  </a:lnTo>
                  <a:cubicBezTo>
                    <a:pt x="185162" y="0"/>
                    <a:pt x="187319" y="2155"/>
                    <a:pt x="187319" y="4668"/>
                  </a:cubicBezTo>
                  <a:cubicBezTo>
                    <a:pt x="187319" y="7182"/>
                    <a:pt x="185162" y="9337"/>
                    <a:pt x="183005" y="9337"/>
                  </a:cubicBezTo>
                  <a:lnTo>
                    <a:pt x="149568" y="9337"/>
                  </a:lnTo>
                  <a:lnTo>
                    <a:pt x="64717" y="94090"/>
                  </a:lnTo>
                  <a:lnTo>
                    <a:pt x="147051" y="176329"/>
                  </a:lnTo>
                  <a:lnTo>
                    <a:pt x="191274" y="132157"/>
                  </a:lnTo>
                  <a:cubicBezTo>
                    <a:pt x="193072" y="130361"/>
                    <a:pt x="195948" y="130361"/>
                    <a:pt x="198105" y="132157"/>
                  </a:cubicBezTo>
                  <a:cubicBezTo>
                    <a:pt x="199543" y="133953"/>
                    <a:pt x="199543" y="136826"/>
                    <a:pt x="198105" y="138621"/>
                  </a:cubicBezTo>
                  <a:lnTo>
                    <a:pt x="153882" y="182793"/>
                  </a:lnTo>
                  <a:lnTo>
                    <a:pt x="215363" y="244203"/>
                  </a:lnTo>
                  <a:lnTo>
                    <a:pt x="222194" y="237380"/>
                  </a:lnTo>
                  <a:cubicBezTo>
                    <a:pt x="223992" y="235584"/>
                    <a:pt x="226868" y="235584"/>
                    <a:pt x="228666" y="237380"/>
                  </a:cubicBezTo>
                  <a:cubicBezTo>
                    <a:pt x="230823" y="239175"/>
                    <a:pt x="230823" y="242407"/>
                    <a:pt x="228666" y="243844"/>
                  </a:cubicBezTo>
                  <a:lnTo>
                    <a:pt x="218599" y="254258"/>
                  </a:lnTo>
                  <a:lnTo>
                    <a:pt x="173297" y="299508"/>
                  </a:lnTo>
                  <a:lnTo>
                    <a:pt x="281159" y="299508"/>
                  </a:lnTo>
                  <a:cubicBezTo>
                    <a:pt x="291585" y="299508"/>
                    <a:pt x="300214" y="291248"/>
                    <a:pt x="300214" y="280833"/>
                  </a:cubicBezTo>
                  <a:lnTo>
                    <a:pt x="300214" y="173097"/>
                  </a:lnTo>
                  <a:lnTo>
                    <a:pt x="275766" y="197158"/>
                  </a:lnTo>
                  <a:cubicBezTo>
                    <a:pt x="274687" y="198235"/>
                    <a:pt x="273608" y="198594"/>
                    <a:pt x="272170" y="198594"/>
                  </a:cubicBezTo>
                  <a:cubicBezTo>
                    <a:pt x="271092" y="198594"/>
                    <a:pt x="270013" y="198235"/>
                    <a:pt x="268934" y="197158"/>
                  </a:cubicBezTo>
                  <a:cubicBezTo>
                    <a:pt x="267496" y="195362"/>
                    <a:pt x="267496" y="192489"/>
                    <a:pt x="268934" y="190694"/>
                  </a:cubicBezTo>
                  <a:lnTo>
                    <a:pt x="300214" y="159809"/>
                  </a:lnTo>
                  <a:lnTo>
                    <a:pt x="300214" y="126411"/>
                  </a:lnTo>
                  <a:cubicBezTo>
                    <a:pt x="300214" y="123897"/>
                    <a:pt x="302012" y="121742"/>
                    <a:pt x="304529" y="121742"/>
                  </a:cubicBezTo>
                  <a:cubicBezTo>
                    <a:pt x="307405" y="121742"/>
                    <a:pt x="309203" y="123897"/>
                    <a:pt x="309203" y="126411"/>
                  </a:cubicBezTo>
                  <a:lnTo>
                    <a:pt x="309203" y="280833"/>
                  </a:lnTo>
                  <a:cubicBezTo>
                    <a:pt x="309203" y="296276"/>
                    <a:pt x="296978" y="309204"/>
                    <a:pt x="281159" y="309204"/>
                  </a:cubicBezTo>
                  <a:lnTo>
                    <a:pt x="28044" y="309204"/>
                  </a:lnTo>
                  <a:cubicBezTo>
                    <a:pt x="12584" y="309204"/>
                    <a:pt x="0" y="296276"/>
                    <a:pt x="0" y="280833"/>
                  </a:cubicBezTo>
                  <a:lnTo>
                    <a:pt x="0" y="28011"/>
                  </a:lnTo>
                  <a:cubicBezTo>
                    <a:pt x="0" y="12569"/>
                    <a:pt x="12584" y="0"/>
                    <a:pt x="28044" y="0"/>
                  </a:cubicBezTo>
                  <a:close/>
                </a:path>
              </a:pathLst>
            </a:custGeom>
            <a:solidFill>
              <a:srgbClr val="898989"/>
            </a:solidFill>
            <a:ln>
              <a:noFill/>
            </a:ln>
            <a:effectLst/>
          </p:spPr>
          <p:txBody>
            <a:bodyPr anchor="ctr"/>
            <a:lstStyle/>
            <a:p>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23" name="Freeform 545">
              <a:extLst>
                <a:ext uri="{FF2B5EF4-FFF2-40B4-BE49-F238E27FC236}">
                  <a16:creationId xmlns:a16="http://schemas.microsoft.com/office/drawing/2014/main" id="{42840B67-C6A5-2E2A-5C8F-33BFDAC709DA}"/>
                </a:ext>
              </a:extLst>
            </p:cNvPr>
            <p:cNvSpPr>
              <a:spLocks noChangeArrowheads="1"/>
            </p:cNvSpPr>
            <p:nvPr/>
          </p:nvSpPr>
          <p:spPr bwMode="auto">
            <a:xfrm>
              <a:off x="6164432" y="2873490"/>
              <a:ext cx="442962" cy="442962"/>
            </a:xfrm>
            <a:custGeom>
              <a:avLst/>
              <a:gdLst>
                <a:gd name="T0" fmla="*/ 1809 w 1810"/>
                <a:gd name="T1" fmla="*/ 905 h 1810"/>
                <a:gd name="T2" fmla="*/ 1809 w 1810"/>
                <a:gd name="T3" fmla="*/ 905 h 1810"/>
                <a:gd name="T4" fmla="*/ 905 w 1810"/>
                <a:gd name="T5" fmla="*/ 1809 h 1810"/>
                <a:gd name="T6" fmla="*/ 905 w 1810"/>
                <a:gd name="T7" fmla="*/ 1809 h 1810"/>
                <a:gd name="T8" fmla="*/ 658 w 1810"/>
                <a:gd name="T9" fmla="*/ 1775 h 1810"/>
                <a:gd name="T10" fmla="*/ 658 w 1810"/>
                <a:gd name="T11" fmla="*/ 1775 h 1810"/>
                <a:gd name="T12" fmla="*/ 51 w 1810"/>
                <a:gd name="T13" fmla="*/ 1201 h 1810"/>
                <a:gd name="T14" fmla="*/ 51 w 1810"/>
                <a:gd name="T15" fmla="*/ 1201 h 1810"/>
                <a:gd name="T16" fmla="*/ 0 w 1810"/>
                <a:gd name="T17" fmla="*/ 905 h 1810"/>
                <a:gd name="T18" fmla="*/ 0 w 1810"/>
                <a:gd name="T19" fmla="*/ 905 h 1810"/>
                <a:gd name="T20" fmla="*/ 905 w 1810"/>
                <a:gd name="T21" fmla="*/ 0 h 1810"/>
                <a:gd name="T22" fmla="*/ 905 w 1810"/>
                <a:gd name="T23" fmla="*/ 0 h 1810"/>
                <a:gd name="T24" fmla="*/ 1051 w 1810"/>
                <a:gd name="T25" fmla="*/ 12 h 1810"/>
                <a:gd name="T26" fmla="*/ 1051 w 1810"/>
                <a:gd name="T27" fmla="*/ 13 h 1810"/>
                <a:gd name="T28" fmla="*/ 1051 w 1810"/>
                <a:gd name="T29" fmla="*/ 13 h 1810"/>
                <a:gd name="T30" fmla="*/ 1801 w 1810"/>
                <a:gd name="T31" fmla="*/ 786 h 1810"/>
                <a:gd name="T32" fmla="*/ 1801 w 1810"/>
                <a:gd name="T33" fmla="*/ 786 h 1810"/>
                <a:gd name="T34" fmla="*/ 1809 w 1810"/>
                <a:gd name="T35"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10">
                  <a:moveTo>
                    <a:pt x="1809" y="905"/>
                  </a:moveTo>
                  <a:lnTo>
                    <a:pt x="1809" y="905"/>
                  </a:lnTo>
                  <a:cubicBezTo>
                    <a:pt x="1809" y="1404"/>
                    <a:pt x="1404" y="1809"/>
                    <a:pt x="905" y="1809"/>
                  </a:cubicBezTo>
                  <a:lnTo>
                    <a:pt x="905" y="1809"/>
                  </a:lnTo>
                  <a:cubicBezTo>
                    <a:pt x="819" y="1809"/>
                    <a:pt x="736" y="1797"/>
                    <a:pt x="658" y="1775"/>
                  </a:cubicBezTo>
                  <a:lnTo>
                    <a:pt x="658" y="1775"/>
                  </a:lnTo>
                  <a:cubicBezTo>
                    <a:pt x="373" y="1694"/>
                    <a:pt x="146" y="1479"/>
                    <a:pt x="51" y="1201"/>
                  </a:cubicBezTo>
                  <a:lnTo>
                    <a:pt x="51" y="1201"/>
                  </a:lnTo>
                  <a:cubicBezTo>
                    <a:pt x="18" y="1108"/>
                    <a:pt x="0" y="1009"/>
                    <a:pt x="0" y="905"/>
                  </a:cubicBezTo>
                  <a:lnTo>
                    <a:pt x="0" y="905"/>
                  </a:lnTo>
                  <a:cubicBezTo>
                    <a:pt x="0" y="405"/>
                    <a:pt x="405" y="0"/>
                    <a:pt x="905" y="0"/>
                  </a:cubicBezTo>
                  <a:lnTo>
                    <a:pt x="905" y="0"/>
                  </a:lnTo>
                  <a:cubicBezTo>
                    <a:pt x="954" y="0"/>
                    <a:pt x="1003" y="4"/>
                    <a:pt x="1051" y="12"/>
                  </a:cubicBezTo>
                  <a:lnTo>
                    <a:pt x="1051" y="13"/>
                  </a:lnTo>
                  <a:lnTo>
                    <a:pt x="1051" y="13"/>
                  </a:lnTo>
                  <a:cubicBezTo>
                    <a:pt x="1442" y="76"/>
                    <a:pt x="1750" y="391"/>
                    <a:pt x="1801" y="786"/>
                  </a:cubicBezTo>
                  <a:lnTo>
                    <a:pt x="1801" y="786"/>
                  </a:lnTo>
                  <a:cubicBezTo>
                    <a:pt x="1806" y="825"/>
                    <a:pt x="1809" y="864"/>
                    <a:pt x="1809" y="905"/>
                  </a:cubicBezTo>
                </a:path>
              </a:pathLst>
            </a:custGeom>
            <a:solidFill>
              <a:srgbClr val="898989"/>
            </a:solidFill>
            <a:ln>
              <a:noFill/>
            </a:ln>
            <a:effectLst/>
          </p:spPr>
          <p:txBody>
            <a:bodyPr wrap="none" anchor="ctr"/>
            <a:lstStyle/>
            <a:p>
              <a:endParaRPr lang="en-US" sz="1200" dirty="0">
                <a:latin typeface="Roboto" panose="02000000000000000000" pitchFamily="2" charset="0"/>
                <a:ea typeface="Roboto" panose="02000000000000000000" pitchFamily="2" charset="0"/>
                <a:cs typeface="Roboto" panose="02000000000000000000" pitchFamily="2" charset="0"/>
              </a:endParaRPr>
            </a:p>
          </p:txBody>
        </p:sp>
        <p:pic>
          <p:nvPicPr>
            <p:cNvPr id="24" name="Graphic 23" descr="Mathematics">
              <a:extLst>
                <a:ext uri="{FF2B5EF4-FFF2-40B4-BE49-F238E27FC236}">
                  <a16:creationId xmlns:a16="http://schemas.microsoft.com/office/drawing/2014/main" id="{D2C11C23-564F-9B1A-B5A1-4795FAEA88D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7577" y="2323958"/>
              <a:ext cx="320492" cy="320492"/>
            </a:xfrm>
            <a:prstGeom prst="rect">
              <a:avLst/>
            </a:prstGeom>
          </p:spPr>
        </p:pic>
        <p:pic>
          <p:nvPicPr>
            <p:cNvPr id="25" name="Graphic 24" descr="Mathematics">
              <a:extLst>
                <a:ext uri="{FF2B5EF4-FFF2-40B4-BE49-F238E27FC236}">
                  <a16:creationId xmlns:a16="http://schemas.microsoft.com/office/drawing/2014/main" id="{D4AD5924-9F02-CF3F-B536-FFE9DF9D06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62813" y="3515634"/>
              <a:ext cx="320492" cy="320492"/>
            </a:xfrm>
            <a:prstGeom prst="rect">
              <a:avLst/>
            </a:prstGeom>
          </p:spPr>
        </p:pic>
        <p:pic>
          <p:nvPicPr>
            <p:cNvPr id="26" name="Graphic 25" descr="Mathematics">
              <a:extLst>
                <a:ext uri="{FF2B5EF4-FFF2-40B4-BE49-F238E27FC236}">
                  <a16:creationId xmlns:a16="http://schemas.microsoft.com/office/drawing/2014/main" id="{47545FDA-D41D-1766-C884-6D8F1452FA4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62813" y="4667762"/>
              <a:ext cx="320492" cy="320492"/>
            </a:xfrm>
            <a:prstGeom prst="rect">
              <a:avLst/>
            </a:prstGeom>
          </p:spPr>
        </p:pic>
        <p:pic>
          <p:nvPicPr>
            <p:cNvPr id="27" name="Graphic 26" descr="Mathematics">
              <a:extLst>
                <a:ext uri="{FF2B5EF4-FFF2-40B4-BE49-F238E27FC236}">
                  <a16:creationId xmlns:a16="http://schemas.microsoft.com/office/drawing/2014/main" id="{15825995-0B2F-6C07-5B4F-2EB80B77AB3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5494" y="2941049"/>
              <a:ext cx="320492" cy="320492"/>
            </a:xfrm>
            <a:prstGeom prst="rect">
              <a:avLst/>
            </a:prstGeom>
          </p:spPr>
        </p:pic>
        <p:pic>
          <p:nvPicPr>
            <p:cNvPr id="29" name="Graphic 28" descr="Mathematics">
              <a:extLst>
                <a:ext uri="{FF2B5EF4-FFF2-40B4-BE49-F238E27FC236}">
                  <a16:creationId xmlns:a16="http://schemas.microsoft.com/office/drawing/2014/main" id="{EB87A0F1-F3D1-1055-A8A7-2D73022B6E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7747" y="4262644"/>
              <a:ext cx="320492" cy="320492"/>
            </a:xfrm>
            <a:prstGeom prst="rect">
              <a:avLst/>
            </a:prstGeom>
          </p:spPr>
        </p:pic>
        <p:sp>
          <p:nvSpPr>
            <p:cNvPr id="30" name="Rectangle: Rounded Corners 29">
              <a:extLst>
                <a:ext uri="{FF2B5EF4-FFF2-40B4-BE49-F238E27FC236}">
                  <a16:creationId xmlns:a16="http://schemas.microsoft.com/office/drawing/2014/main" id="{86265F24-B66A-C14B-182F-62BB8A99707B}"/>
                </a:ext>
              </a:extLst>
            </p:cNvPr>
            <p:cNvSpPr/>
            <p:nvPr/>
          </p:nvSpPr>
          <p:spPr>
            <a:xfrm>
              <a:off x="2868984" y="5586634"/>
              <a:ext cx="6040193" cy="5261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200" b="1" dirty="0">
                  <a:latin typeface="Roboto" panose="02000000000000000000" pitchFamily="2" charset="0"/>
                  <a:ea typeface="Roboto" panose="02000000000000000000" pitchFamily="2" charset="0"/>
                  <a:cs typeface="Roboto" panose="02000000000000000000" pitchFamily="2" charset="0"/>
                </a:rPr>
                <a:t>PE investor vis-à-vis IPO</a:t>
              </a:r>
            </a:p>
          </p:txBody>
        </p:sp>
      </p:grpSp>
    </p:spTree>
    <p:extLst>
      <p:ext uri="{BB962C8B-B14F-4D97-AF65-F5344CB8AC3E}">
        <p14:creationId xmlns:p14="http://schemas.microsoft.com/office/powerpoint/2010/main" val="4023447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8AAB59-DCD6-4E75-AE41-296D858416E2}"/>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a:r>
              <a:rPr lang="en-IN" sz="2400" b="1" dirty="0">
                <a:latin typeface="Roboto" panose="02000000000000000000" pitchFamily="2" charset="0"/>
                <a:ea typeface="Roboto" panose="02000000000000000000" pitchFamily="2" charset="0"/>
                <a:cs typeface="Arial" panose="020B0604020202020204" pitchFamily="34" charset="0"/>
              </a:rPr>
              <a:t>Initial Public Offer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M&amp;A in IPO – Key Triggers</a:t>
            </a: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sp>
        <p:nvSpPr>
          <p:cNvPr id="43" name="Rectangle 6">
            <a:extLst>
              <a:ext uri="{FF2B5EF4-FFF2-40B4-BE49-F238E27FC236}">
                <a16:creationId xmlns:a16="http://schemas.microsoft.com/office/drawing/2014/main" id="{2F69DF3B-3F5D-2426-6806-BE5E1E9BE39D}"/>
              </a:ext>
            </a:extLst>
          </p:cNvPr>
          <p:cNvSpPr>
            <a:spLocks noChangeArrowheads="1"/>
          </p:cNvSpPr>
          <p:nvPr/>
        </p:nvSpPr>
        <p:spPr bwMode="auto">
          <a:xfrm>
            <a:off x="856444" y="1779513"/>
            <a:ext cx="3291840" cy="706513"/>
          </a:xfrm>
          <a:prstGeom prst="round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lnSpc>
                <a:spcPct val="150000"/>
              </a:lnSpc>
            </a:pPr>
            <a:r>
              <a:rPr lang="en-US" altLang="en-US" sz="1320" b="1" dirty="0">
                <a:latin typeface="Roboto" panose="02000000000000000000" pitchFamily="2" charset="0"/>
                <a:ea typeface="Roboto" panose="02000000000000000000" pitchFamily="2" charset="0"/>
                <a:cs typeface="Roboto" panose="02000000000000000000" pitchFamily="2" charset="0"/>
              </a:rPr>
              <a:t>Leaner business structure</a:t>
            </a:r>
          </a:p>
        </p:txBody>
      </p:sp>
      <p:sp>
        <p:nvSpPr>
          <p:cNvPr id="44" name="Rectangle 6">
            <a:extLst>
              <a:ext uri="{FF2B5EF4-FFF2-40B4-BE49-F238E27FC236}">
                <a16:creationId xmlns:a16="http://schemas.microsoft.com/office/drawing/2014/main" id="{FC1C9CB6-471C-599D-64E7-A85E6B6C545B}"/>
              </a:ext>
            </a:extLst>
          </p:cNvPr>
          <p:cNvSpPr>
            <a:spLocks noChangeArrowheads="1"/>
          </p:cNvSpPr>
          <p:nvPr/>
        </p:nvSpPr>
        <p:spPr bwMode="auto">
          <a:xfrm>
            <a:off x="856444" y="2927358"/>
            <a:ext cx="3291840" cy="706513"/>
          </a:xfrm>
          <a:prstGeom prst="round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lnSpc>
                <a:spcPct val="150000"/>
              </a:lnSpc>
            </a:pPr>
            <a:r>
              <a:rPr lang="en-US" altLang="en-US" sz="1320" b="1" dirty="0">
                <a:latin typeface="Roboto" panose="02000000000000000000" pitchFamily="2" charset="0"/>
                <a:ea typeface="Roboto" panose="02000000000000000000" pitchFamily="2" charset="0"/>
                <a:cs typeface="Roboto" panose="02000000000000000000" pitchFamily="2" charset="0"/>
              </a:rPr>
              <a:t>Non-Core businesses/ Unrelated businesses</a:t>
            </a:r>
          </a:p>
        </p:txBody>
      </p:sp>
      <p:sp>
        <p:nvSpPr>
          <p:cNvPr id="45" name="Rectangle 6">
            <a:extLst>
              <a:ext uri="{FF2B5EF4-FFF2-40B4-BE49-F238E27FC236}">
                <a16:creationId xmlns:a16="http://schemas.microsoft.com/office/drawing/2014/main" id="{84C50374-60DB-DF39-8478-A60C2C7EB5E1}"/>
              </a:ext>
            </a:extLst>
          </p:cNvPr>
          <p:cNvSpPr>
            <a:spLocks noChangeArrowheads="1"/>
          </p:cNvSpPr>
          <p:nvPr/>
        </p:nvSpPr>
        <p:spPr bwMode="auto">
          <a:xfrm>
            <a:off x="856444" y="4086234"/>
            <a:ext cx="3291840" cy="706513"/>
          </a:xfrm>
          <a:prstGeom prst="round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lnSpc>
                <a:spcPct val="150000"/>
              </a:lnSpc>
            </a:pPr>
            <a:r>
              <a:rPr lang="en-US" altLang="en-US" sz="1320" b="1" dirty="0">
                <a:latin typeface="Roboto" panose="02000000000000000000" pitchFamily="2" charset="0"/>
                <a:ea typeface="Roboto" panose="02000000000000000000" pitchFamily="2" charset="0"/>
                <a:cs typeface="Roboto" panose="02000000000000000000" pitchFamily="2" charset="0"/>
              </a:rPr>
              <a:t>Surplus Real Estate/ other assets</a:t>
            </a:r>
          </a:p>
        </p:txBody>
      </p:sp>
      <p:sp>
        <p:nvSpPr>
          <p:cNvPr id="46" name="Rectangle 9">
            <a:extLst>
              <a:ext uri="{FF2B5EF4-FFF2-40B4-BE49-F238E27FC236}">
                <a16:creationId xmlns:a16="http://schemas.microsoft.com/office/drawing/2014/main" id="{32510225-C152-A96E-5582-F6A2F9D2565C}"/>
              </a:ext>
            </a:extLst>
          </p:cNvPr>
          <p:cNvSpPr>
            <a:spLocks noChangeArrowheads="1"/>
          </p:cNvSpPr>
          <p:nvPr/>
        </p:nvSpPr>
        <p:spPr bwMode="auto">
          <a:xfrm>
            <a:off x="4503568" y="1662716"/>
            <a:ext cx="3291840" cy="939757"/>
          </a:xfrm>
          <a:prstGeom prst="roundRect">
            <a:avLst/>
          </a:prstGeom>
          <a:solidFill>
            <a:schemeClr val="accent2">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just" eaLnBrk="1" hangingPunct="1">
              <a:lnSpc>
                <a:spcPct val="150000"/>
              </a:lnSpc>
            </a:pPr>
            <a:r>
              <a:rPr lang="en-US" altLang="en-US" sz="1320" dirty="0">
                <a:solidFill>
                  <a:schemeClr val="tx1"/>
                </a:solidFill>
                <a:latin typeface="Roboto" panose="02000000000000000000" pitchFamily="2" charset="0"/>
                <a:ea typeface="Roboto" panose="02000000000000000000" pitchFamily="2" charset="0"/>
                <a:cs typeface="Roboto" panose="02000000000000000000" pitchFamily="2" charset="0"/>
              </a:rPr>
              <a:t>Multiple entities with similar businesses/ tiered structure resulting in value discounting</a:t>
            </a:r>
          </a:p>
        </p:txBody>
      </p:sp>
      <p:sp>
        <p:nvSpPr>
          <p:cNvPr id="47" name="AutoShape 10">
            <a:extLst>
              <a:ext uri="{FF2B5EF4-FFF2-40B4-BE49-F238E27FC236}">
                <a16:creationId xmlns:a16="http://schemas.microsoft.com/office/drawing/2014/main" id="{4330572A-9431-9326-F7B3-F0E1F7641176}"/>
              </a:ext>
            </a:extLst>
          </p:cNvPr>
          <p:cNvSpPr>
            <a:spLocks noChangeArrowheads="1"/>
          </p:cNvSpPr>
          <p:nvPr/>
        </p:nvSpPr>
        <p:spPr bwMode="auto">
          <a:xfrm>
            <a:off x="870744" y="1062360"/>
            <a:ext cx="3291840" cy="542306"/>
          </a:xfrm>
          <a:prstGeom prst="downArrowCallout">
            <a:avLst>
              <a:gd name="adj1" fmla="val 109950"/>
              <a:gd name="adj2" fmla="val 109950"/>
              <a:gd name="adj3" fmla="val 16667"/>
              <a:gd name="adj4" fmla="val 66667"/>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lnSpc>
                <a:spcPct val="150000"/>
              </a:lnSpc>
            </a:pPr>
            <a:r>
              <a:rPr lang="en-US" altLang="en-US" sz="1320" b="1" dirty="0">
                <a:latin typeface="Roboto" panose="02000000000000000000" pitchFamily="2" charset="0"/>
                <a:ea typeface="Roboto" panose="02000000000000000000" pitchFamily="2" charset="0"/>
                <a:cs typeface="Roboto" panose="02000000000000000000" pitchFamily="2" charset="0"/>
              </a:rPr>
              <a:t>Promoter/ Investor considerations</a:t>
            </a:r>
          </a:p>
        </p:txBody>
      </p:sp>
      <p:sp>
        <p:nvSpPr>
          <p:cNvPr id="48" name="Rectangle 11">
            <a:extLst>
              <a:ext uri="{FF2B5EF4-FFF2-40B4-BE49-F238E27FC236}">
                <a16:creationId xmlns:a16="http://schemas.microsoft.com/office/drawing/2014/main" id="{47FE8B5C-B2E5-E5C4-ACC6-D2E94A2578D9}"/>
              </a:ext>
            </a:extLst>
          </p:cNvPr>
          <p:cNvSpPr>
            <a:spLocks noChangeArrowheads="1"/>
          </p:cNvSpPr>
          <p:nvPr/>
        </p:nvSpPr>
        <p:spPr bwMode="auto">
          <a:xfrm>
            <a:off x="4507378" y="2781053"/>
            <a:ext cx="3291840" cy="924280"/>
          </a:xfrm>
          <a:prstGeom prst="roundRect">
            <a:avLst/>
          </a:prstGeom>
          <a:solidFill>
            <a:schemeClr val="accent2">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just" eaLnBrk="1" hangingPunct="1">
              <a:lnSpc>
                <a:spcPct val="150000"/>
              </a:lnSpc>
            </a:pPr>
            <a:r>
              <a:rPr lang="en-US" altLang="en-US" sz="1320" dirty="0">
                <a:solidFill>
                  <a:schemeClr val="tx1"/>
                </a:solidFill>
                <a:latin typeface="Roboto" panose="02000000000000000000" pitchFamily="2" charset="0"/>
                <a:ea typeface="Roboto" panose="02000000000000000000" pitchFamily="2" charset="0"/>
                <a:cs typeface="Roboto" panose="02000000000000000000" pitchFamily="2" charset="0"/>
              </a:rPr>
              <a:t>Presence of unrelated businesses in the entity</a:t>
            </a:r>
          </a:p>
        </p:txBody>
      </p:sp>
      <p:sp>
        <p:nvSpPr>
          <p:cNvPr id="49" name="Rectangle 12">
            <a:extLst>
              <a:ext uri="{FF2B5EF4-FFF2-40B4-BE49-F238E27FC236}">
                <a16:creationId xmlns:a16="http://schemas.microsoft.com/office/drawing/2014/main" id="{CB18AEB9-3490-F09D-C3DD-E51B96CDBB9C}"/>
              </a:ext>
            </a:extLst>
          </p:cNvPr>
          <p:cNvSpPr>
            <a:spLocks noChangeArrowheads="1"/>
          </p:cNvSpPr>
          <p:nvPr/>
        </p:nvSpPr>
        <p:spPr bwMode="auto">
          <a:xfrm>
            <a:off x="4501248" y="3915545"/>
            <a:ext cx="3291840" cy="924280"/>
          </a:xfrm>
          <a:prstGeom prst="roundRect">
            <a:avLst/>
          </a:prstGeom>
          <a:solidFill>
            <a:schemeClr val="accent2">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just">
              <a:lnSpc>
                <a:spcPct val="150000"/>
              </a:lnSpc>
            </a:pPr>
            <a:r>
              <a:rPr lang="en-US" altLang="en-US" sz="1320" dirty="0">
                <a:solidFill>
                  <a:schemeClr val="tx1"/>
                </a:solidFill>
                <a:latin typeface="Roboto" panose="02000000000000000000" pitchFamily="2" charset="0"/>
                <a:ea typeface="Roboto" panose="02000000000000000000" pitchFamily="2" charset="0"/>
                <a:cs typeface="Roboto" panose="02000000000000000000" pitchFamily="2" charset="0"/>
              </a:rPr>
              <a:t>Existence of surplus real estate / other assets having substantial market value</a:t>
            </a:r>
          </a:p>
        </p:txBody>
      </p:sp>
      <p:sp>
        <p:nvSpPr>
          <p:cNvPr id="50" name="AutoShape 16">
            <a:extLst>
              <a:ext uri="{FF2B5EF4-FFF2-40B4-BE49-F238E27FC236}">
                <a16:creationId xmlns:a16="http://schemas.microsoft.com/office/drawing/2014/main" id="{561F0984-BB57-39D5-FA03-1919112C21F3}"/>
              </a:ext>
            </a:extLst>
          </p:cNvPr>
          <p:cNvSpPr>
            <a:spLocks noChangeArrowheads="1"/>
          </p:cNvSpPr>
          <p:nvPr/>
        </p:nvSpPr>
        <p:spPr bwMode="auto">
          <a:xfrm>
            <a:off x="4569868" y="1062359"/>
            <a:ext cx="3291840" cy="441198"/>
          </a:xfrm>
          <a:prstGeom prst="downArrowCallout">
            <a:avLst>
              <a:gd name="adj1" fmla="val 129920"/>
              <a:gd name="adj2" fmla="val 144447"/>
              <a:gd name="adj3" fmla="val 16667"/>
              <a:gd name="adj4" fmla="val 66667"/>
            </a:avLst>
          </a:prstGeom>
          <a:solidFill>
            <a:schemeClr val="accent2">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pPr>
            <a:r>
              <a:rPr lang="en-US" altLang="en-US" sz="1320" dirty="0">
                <a:ln w="0"/>
                <a:solidFill>
                  <a:schemeClr val="tx1"/>
                </a:solidFill>
                <a:effectLst>
                  <a:outerShdw blurRad="38100" dist="19050" dir="2700000" algn="tl" rotWithShape="0">
                    <a:schemeClr val="dk1">
                      <a:alpha val="40000"/>
                    </a:schemeClr>
                  </a:outerShdw>
                </a:effectLst>
                <a:latin typeface="Roboto" panose="02000000000000000000" pitchFamily="2" charset="0"/>
                <a:ea typeface="Roboto" panose="02000000000000000000" pitchFamily="2" charset="0"/>
                <a:cs typeface="Roboto" panose="02000000000000000000" pitchFamily="2" charset="0"/>
              </a:rPr>
              <a:t>Trigger Points</a:t>
            </a:r>
          </a:p>
        </p:txBody>
      </p:sp>
      <p:sp>
        <p:nvSpPr>
          <p:cNvPr id="51" name="AutoShape 16">
            <a:extLst>
              <a:ext uri="{FF2B5EF4-FFF2-40B4-BE49-F238E27FC236}">
                <a16:creationId xmlns:a16="http://schemas.microsoft.com/office/drawing/2014/main" id="{ADA26234-A253-FEB6-EA84-95F3886F309B}"/>
              </a:ext>
            </a:extLst>
          </p:cNvPr>
          <p:cNvSpPr>
            <a:spLocks noChangeArrowheads="1"/>
          </p:cNvSpPr>
          <p:nvPr/>
        </p:nvSpPr>
        <p:spPr bwMode="auto">
          <a:xfrm>
            <a:off x="8156270" y="1062359"/>
            <a:ext cx="3291840" cy="441198"/>
          </a:xfrm>
          <a:prstGeom prst="downArrowCallout">
            <a:avLst>
              <a:gd name="adj1" fmla="val 129920"/>
              <a:gd name="adj2" fmla="val 144447"/>
              <a:gd name="adj3" fmla="val 16667"/>
              <a:gd name="adj4" fmla="val 66667"/>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pPr>
            <a:r>
              <a:rPr lang="en-US" altLang="en-US" sz="1320" dirty="0">
                <a:ln w="0"/>
                <a:solidFill>
                  <a:schemeClr val="tx1"/>
                </a:solidFill>
                <a:effectLst>
                  <a:outerShdw blurRad="38100" dist="19050" dir="2700000" algn="tl" rotWithShape="0">
                    <a:schemeClr val="dk1">
                      <a:alpha val="40000"/>
                    </a:schemeClr>
                  </a:outerShdw>
                </a:effectLst>
                <a:latin typeface="Roboto" panose="02000000000000000000" pitchFamily="2" charset="0"/>
                <a:ea typeface="Roboto" panose="02000000000000000000" pitchFamily="2" charset="0"/>
                <a:cs typeface="Roboto" panose="02000000000000000000" pitchFamily="2" charset="0"/>
              </a:rPr>
              <a:t>Possible Steps to </a:t>
            </a:r>
            <a:r>
              <a:rPr lang="en-US" altLang="en-US" sz="1320">
                <a:ln w="0"/>
                <a:solidFill>
                  <a:schemeClr val="tx1"/>
                </a:solidFill>
                <a:effectLst>
                  <a:outerShdw blurRad="38100" dist="19050" dir="2700000" algn="tl" rotWithShape="0">
                    <a:schemeClr val="dk1">
                      <a:alpha val="40000"/>
                    </a:schemeClr>
                  </a:outerShdw>
                </a:effectLst>
                <a:latin typeface="Roboto" panose="02000000000000000000" pitchFamily="2" charset="0"/>
                <a:ea typeface="Roboto" panose="02000000000000000000" pitchFamily="2" charset="0"/>
                <a:cs typeface="Roboto" panose="02000000000000000000" pitchFamily="2" charset="0"/>
              </a:rPr>
              <a:t>be undertaken</a:t>
            </a:r>
            <a:endParaRPr lang="en-US" altLang="en-US" sz="1320" dirty="0">
              <a:ln w="0"/>
              <a:solidFill>
                <a:schemeClr val="tx1"/>
              </a:solidFill>
              <a:effectLst>
                <a:outerShdw blurRad="38100" dist="19050" dir="2700000" algn="tl" rotWithShape="0">
                  <a:schemeClr val="dk1">
                    <a:alpha val="40000"/>
                  </a:scheme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52" name="Rectangle 9">
            <a:extLst>
              <a:ext uri="{FF2B5EF4-FFF2-40B4-BE49-F238E27FC236}">
                <a16:creationId xmlns:a16="http://schemas.microsoft.com/office/drawing/2014/main" id="{C603B47E-0263-84E0-8571-C22666C150CC}"/>
              </a:ext>
            </a:extLst>
          </p:cNvPr>
          <p:cNvSpPr>
            <a:spLocks noChangeArrowheads="1"/>
          </p:cNvSpPr>
          <p:nvPr/>
        </p:nvSpPr>
        <p:spPr bwMode="auto">
          <a:xfrm>
            <a:off x="8150692" y="1672151"/>
            <a:ext cx="3291840" cy="930322"/>
          </a:xfrm>
          <a:prstGeom prst="roundRect">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just" eaLnBrk="1" hangingPunct="1">
              <a:lnSpc>
                <a:spcPct val="150000"/>
              </a:lnSpc>
            </a:pPr>
            <a:r>
              <a:rPr lang="en-US" altLang="en-US" sz="1320" dirty="0">
                <a:solidFill>
                  <a:schemeClr val="tx1"/>
                </a:solidFill>
                <a:latin typeface="Roboto" panose="02000000000000000000" pitchFamily="2" charset="0"/>
                <a:ea typeface="Roboto" panose="02000000000000000000" pitchFamily="2" charset="0"/>
                <a:cs typeface="Roboto" panose="02000000000000000000" pitchFamily="2" charset="0"/>
              </a:rPr>
              <a:t>Consolidation of business into a single entity by way of Amalgamation or Slump Sale</a:t>
            </a:r>
          </a:p>
        </p:txBody>
      </p:sp>
      <p:sp>
        <p:nvSpPr>
          <p:cNvPr id="53" name="Rectangle 11">
            <a:extLst>
              <a:ext uri="{FF2B5EF4-FFF2-40B4-BE49-F238E27FC236}">
                <a16:creationId xmlns:a16="http://schemas.microsoft.com/office/drawing/2014/main" id="{1AA081F3-BAE4-9578-60F2-CFEF8A0FB7BE}"/>
              </a:ext>
            </a:extLst>
          </p:cNvPr>
          <p:cNvSpPr>
            <a:spLocks noChangeArrowheads="1"/>
          </p:cNvSpPr>
          <p:nvPr/>
        </p:nvSpPr>
        <p:spPr bwMode="auto">
          <a:xfrm>
            <a:off x="8150692" y="2781053"/>
            <a:ext cx="3291840" cy="924280"/>
          </a:xfrm>
          <a:prstGeom prst="roundRect">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just" eaLnBrk="1" hangingPunct="1">
              <a:lnSpc>
                <a:spcPct val="150000"/>
              </a:lnSpc>
            </a:pPr>
            <a:r>
              <a:rPr lang="en-US" altLang="en-US" sz="1320" dirty="0">
                <a:solidFill>
                  <a:schemeClr val="tx1"/>
                </a:solidFill>
                <a:latin typeface="Roboto" panose="02000000000000000000" pitchFamily="2" charset="0"/>
                <a:ea typeface="Roboto" panose="02000000000000000000" pitchFamily="2" charset="0"/>
                <a:cs typeface="Roboto" panose="02000000000000000000" pitchFamily="2" charset="0"/>
              </a:rPr>
              <a:t>Segregation of unrelated business to another group Co. by way of Demerger or Slump Sale</a:t>
            </a:r>
          </a:p>
        </p:txBody>
      </p:sp>
      <p:sp>
        <p:nvSpPr>
          <p:cNvPr id="54" name="Rectangle 12">
            <a:extLst>
              <a:ext uri="{FF2B5EF4-FFF2-40B4-BE49-F238E27FC236}">
                <a16:creationId xmlns:a16="http://schemas.microsoft.com/office/drawing/2014/main" id="{EA6504FF-6483-FA99-76BB-3C2B49E2DB06}"/>
              </a:ext>
            </a:extLst>
          </p:cNvPr>
          <p:cNvSpPr>
            <a:spLocks noChangeArrowheads="1"/>
          </p:cNvSpPr>
          <p:nvPr/>
        </p:nvSpPr>
        <p:spPr bwMode="auto">
          <a:xfrm>
            <a:off x="8150692" y="3915545"/>
            <a:ext cx="3291840" cy="924280"/>
          </a:xfrm>
          <a:prstGeom prst="roundRect">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just">
              <a:lnSpc>
                <a:spcPct val="150000"/>
              </a:lnSpc>
            </a:pPr>
            <a:r>
              <a:rPr lang="en-US" altLang="en-US" sz="1320" dirty="0">
                <a:solidFill>
                  <a:schemeClr val="tx1"/>
                </a:solidFill>
                <a:latin typeface="Roboto" panose="02000000000000000000" pitchFamily="2" charset="0"/>
                <a:ea typeface="Roboto" panose="02000000000000000000" pitchFamily="2" charset="0"/>
                <a:cs typeface="Roboto" panose="02000000000000000000" pitchFamily="2" charset="0"/>
              </a:rPr>
              <a:t>Extraction of surplus real estate / other assets into another group co. </a:t>
            </a:r>
          </a:p>
        </p:txBody>
      </p:sp>
      <p:sp>
        <p:nvSpPr>
          <p:cNvPr id="56" name="Rectangle 6">
            <a:extLst>
              <a:ext uri="{FF2B5EF4-FFF2-40B4-BE49-F238E27FC236}">
                <a16:creationId xmlns:a16="http://schemas.microsoft.com/office/drawing/2014/main" id="{F1688BDF-5FBF-DEA9-33FB-869AF8049A8B}"/>
              </a:ext>
            </a:extLst>
          </p:cNvPr>
          <p:cNvSpPr>
            <a:spLocks noChangeArrowheads="1"/>
          </p:cNvSpPr>
          <p:nvPr/>
        </p:nvSpPr>
        <p:spPr bwMode="auto">
          <a:xfrm>
            <a:off x="842155" y="5220666"/>
            <a:ext cx="3291840" cy="706513"/>
          </a:xfrm>
          <a:prstGeom prst="round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lnSpc>
                <a:spcPct val="150000"/>
              </a:lnSpc>
            </a:pPr>
            <a:r>
              <a:rPr lang="en-US" altLang="en-US" sz="1320" b="1" dirty="0">
                <a:latin typeface="Roboto" panose="02000000000000000000" pitchFamily="2" charset="0"/>
                <a:ea typeface="Roboto" panose="02000000000000000000" pitchFamily="2" charset="0"/>
                <a:cs typeface="Roboto" panose="02000000000000000000" pitchFamily="2" charset="0"/>
              </a:rPr>
              <a:t>Surplus Cash / Bank balance</a:t>
            </a:r>
          </a:p>
        </p:txBody>
      </p:sp>
      <p:sp>
        <p:nvSpPr>
          <p:cNvPr id="57" name="Rectangle 12">
            <a:extLst>
              <a:ext uri="{FF2B5EF4-FFF2-40B4-BE49-F238E27FC236}">
                <a16:creationId xmlns:a16="http://schemas.microsoft.com/office/drawing/2014/main" id="{0BD4651E-0114-1524-2E70-7B7D8BC1E9EA}"/>
              </a:ext>
            </a:extLst>
          </p:cNvPr>
          <p:cNvSpPr>
            <a:spLocks noChangeArrowheads="1"/>
          </p:cNvSpPr>
          <p:nvPr/>
        </p:nvSpPr>
        <p:spPr bwMode="auto">
          <a:xfrm>
            <a:off x="4486960" y="5049977"/>
            <a:ext cx="3291840" cy="924280"/>
          </a:xfrm>
          <a:prstGeom prst="roundRect">
            <a:avLst/>
          </a:prstGeom>
          <a:solidFill>
            <a:schemeClr val="accent2">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just">
              <a:lnSpc>
                <a:spcPct val="150000"/>
              </a:lnSpc>
            </a:pPr>
            <a:r>
              <a:rPr lang="en-US" altLang="en-US" sz="1320" dirty="0">
                <a:solidFill>
                  <a:schemeClr val="tx1"/>
                </a:solidFill>
                <a:latin typeface="Roboto" panose="02000000000000000000" pitchFamily="2" charset="0"/>
                <a:ea typeface="Roboto" panose="02000000000000000000" pitchFamily="2" charset="0"/>
                <a:cs typeface="Roboto" panose="02000000000000000000" pitchFamily="2" charset="0"/>
              </a:rPr>
              <a:t>Availability of surplus cash balance (not required for core business)</a:t>
            </a:r>
          </a:p>
        </p:txBody>
      </p:sp>
      <p:sp>
        <p:nvSpPr>
          <p:cNvPr id="58" name="Rectangle 12">
            <a:extLst>
              <a:ext uri="{FF2B5EF4-FFF2-40B4-BE49-F238E27FC236}">
                <a16:creationId xmlns:a16="http://schemas.microsoft.com/office/drawing/2014/main" id="{80858F9D-6B23-7A30-29B1-5A7AA574DB46}"/>
              </a:ext>
            </a:extLst>
          </p:cNvPr>
          <p:cNvSpPr>
            <a:spLocks noChangeArrowheads="1"/>
          </p:cNvSpPr>
          <p:nvPr/>
        </p:nvSpPr>
        <p:spPr bwMode="auto">
          <a:xfrm>
            <a:off x="8136403" y="5049977"/>
            <a:ext cx="3291840" cy="924280"/>
          </a:xfrm>
          <a:prstGeom prst="roundRect">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just">
              <a:lnSpc>
                <a:spcPct val="150000"/>
              </a:lnSpc>
            </a:pPr>
            <a:r>
              <a:rPr lang="en-US" altLang="en-US" sz="1320" dirty="0">
                <a:solidFill>
                  <a:schemeClr val="tx1"/>
                </a:solidFill>
                <a:latin typeface="Roboto" panose="02000000000000000000" pitchFamily="2" charset="0"/>
                <a:ea typeface="Roboto" panose="02000000000000000000" pitchFamily="2" charset="0"/>
                <a:cs typeface="Roboto" panose="02000000000000000000" pitchFamily="2" charset="0"/>
              </a:rPr>
              <a:t>Can be extracted by way of Buyback / Dividend</a:t>
            </a:r>
          </a:p>
        </p:txBody>
      </p:sp>
    </p:spTree>
    <p:extLst>
      <p:ext uri="{BB962C8B-B14F-4D97-AF65-F5344CB8AC3E}">
        <p14:creationId xmlns:p14="http://schemas.microsoft.com/office/powerpoint/2010/main" val="1627526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E6F4-CE6D-4097-AC8C-9A88E53704B8}"/>
              </a:ext>
            </a:extLst>
          </p:cNvPr>
          <p:cNvSpPr>
            <a:spLocks noGrp="1"/>
          </p:cNvSpPr>
          <p:nvPr>
            <p:ph type="title"/>
          </p:nvPr>
        </p:nvSpPr>
        <p:spPr>
          <a:xfrm>
            <a:off x="4663440" y="2373592"/>
            <a:ext cx="7345057" cy="767204"/>
          </a:xfrm>
        </p:spPr>
        <p:txBody>
          <a:bodyPr>
            <a:noAutofit/>
          </a:bodyPr>
          <a:lstStyle/>
          <a:p>
            <a:pPr algn="r"/>
            <a:r>
              <a:rPr lang="en-IN" sz="4000" b="1" dirty="0">
                <a:latin typeface="Roboto" panose="02000000000000000000" pitchFamily="2" charset="0"/>
                <a:ea typeface="Roboto" panose="02000000000000000000" pitchFamily="2" charset="0"/>
              </a:rPr>
              <a:t>Major Modes of Transactions</a:t>
            </a:r>
          </a:p>
        </p:txBody>
      </p:sp>
      <p:sp>
        <p:nvSpPr>
          <p:cNvPr id="4" name="Slide Number Placeholder 3">
            <a:extLst>
              <a:ext uri="{FF2B5EF4-FFF2-40B4-BE49-F238E27FC236}">
                <a16:creationId xmlns:a16="http://schemas.microsoft.com/office/drawing/2014/main" id="{57BB5151-A95B-4F4A-B992-72375B2F01C4}"/>
              </a:ext>
            </a:extLst>
          </p:cNvPr>
          <p:cNvSpPr>
            <a:spLocks noGrp="1"/>
          </p:cNvSpPr>
          <p:nvPr>
            <p:ph type="sldNum" sz="quarter" idx="12"/>
          </p:nvPr>
        </p:nvSpPr>
        <p:spPr/>
        <p:txBody>
          <a:bodyPr/>
          <a:lstStyle/>
          <a:p>
            <a:pPr defTabSz="1097280"/>
            <a:fld id="{F60EAE03-AA2C-4BC0-A2CA-F931B03503F8}" type="slidenum">
              <a:rPr lang="en-GB">
                <a:solidFill>
                  <a:prstClr val="black">
                    <a:tint val="75000"/>
                  </a:prstClr>
                </a:solidFill>
                <a:latin typeface="Calibri"/>
              </a:rPr>
              <a:pPr defTabSz="1097280"/>
              <a:t>27</a:t>
            </a:fld>
            <a:endParaRPr lang="en-GB" dirty="0">
              <a:solidFill>
                <a:prstClr val="black">
                  <a:tint val="75000"/>
                </a:prstClr>
              </a:solidFill>
              <a:latin typeface="Calibri"/>
            </a:endParaRPr>
          </a:p>
        </p:txBody>
      </p:sp>
      <p:sp>
        <p:nvSpPr>
          <p:cNvPr id="3" name="Rectangle 2">
            <a:extLst>
              <a:ext uri="{FF2B5EF4-FFF2-40B4-BE49-F238E27FC236}">
                <a16:creationId xmlns:a16="http://schemas.microsoft.com/office/drawing/2014/main" id="{315B7948-178E-681F-E8EE-6E7A3A048ADD}"/>
              </a:ext>
            </a:extLst>
          </p:cNvPr>
          <p:cNvSpPr/>
          <p:nvPr/>
        </p:nvSpPr>
        <p:spPr>
          <a:xfrm>
            <a:off x="0" y="0"/>
            <a:ext cx="12192000" cy="6858000"/>
          </a:xfrm>
          <a:prstGeom prst="rect">
            <a:avLst/>
          </a:prstGeom>
          <a:solidFill>
            <a:srgbClr val="E31E24"/>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itle 1">
            <a:extLst>
              <a:ext uri="{FF2B5EF4-FFF2-40B4-BE49-F238E27FC236}">
                <a16:creationId xmlns:a16="http://schemas.microsoft.com/office/drawing/2014/main" id="{11A0ED97-012A-0638-AB30-D6E18E24AC6C}"/>
              </a:ext>
            </a:extLst>
          </p:cNvPr>
          <p:cNvSpPr txBox="1">
            <a:spLocks/>
          </p:cNvSpPr>
          <p:nvPr/>
        </p:nvSpPr>
        <p:spPr>
          <a:xfrm>
            <a:off x="4756847" y="2950001"/>
            <a:ext cx="7345057" cy="767204"/>
          </a:xfrm>
          <a:prstGeom prst="rect">
            <a:avLst/>
          </a:prstGeom>
        </p:spPr>
        <p:txBody>
          <a:bodyPr vert="horz" lIns="91440" tIns="45720" rIns="91440" bIns="45720" rtlCol="0" anchor="t">
            <a:noAutofit/>
          </a:bodyPr>
          <a:lstStyle>
            <a:lvl1pPr algn="l" defTabSz="1097280" rtl="0" eaLnBrk="1" latinLnBrk="0" hangingPunct="1">
              <a:spcBef>
                <a:spcPct val="0"/>
              </a:spcBef>
              <a:buNone/>
              <a:defRPr sz="1920" kern="1200">
                <a:solidFill>
                  <a:schemeClr val="bg1"/>
                </a:solidFill>
                <a:latin typeface="+mj-lt"/>
                <a:ea typeface="+mj-ea"/>
                <a:cs typeface="+mj-cs"/>
              </a:defRPr>
            </a:lvl1pPr>
          </a:lstStyle>
          <a:p>
            <a:pPr algn="r"/>
            <a:r>
              <a:rPr lang="en-IN" sz="4000" b="1" dirty="0">
                <a:latin typeface="Roboto" panose="02000000000000000000" pitchFamily="2" charset="0"/>
                <a:ea typeface="Roboto" panose="02000000000000000000" pitchFamily="2" charset="0"/>
              </a:rPr>
              <a:t>Family Settlement</a:t>
            </a:r>
          </a:p>
        </p:txBody>
      </p:sp>
      <p:graphicFrame>
        <p:nvGraphicFramePr>
          <p:cNvPr id="6" name="Diagram 5">
            <a:extLst>
              <a:ext uri="{FF2B5EF4-FFF2-40B4-BE49-F238E27FC236}">
                <a16:creationId xmlns:a16="http://schemas.microsoft.com/office/drawing/2014/main" id="{DA95D245-4454-D3E4-52F3-6BD13D04C582}"/>
              </a:ext>
            </a:extLst>
          </p:cNvPr>
          <p:cNvGraphicFramePr/>
          <p:nvPr/>
        </p:nvGraphicFramePr>
        <p:xfrm>
          <a:off x="-1634930" y="7383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45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5A72ECD-E878-5FA6-F58F-EEF9CE4F9F22}"/>
              </a:ext>
            </a:extLst>
          </p:cNvPr>
          <p:cNvSpPr>
            <a:spLocks noGrp="1"/>
          </p:cNvSpPr>
          <p:nvPr>
            <p:ph type="sldNum" sz="quarter" idx="12"/>
          </p:nvPr>
        </p:nvSpPr>
        <p:spPr>
          <a:xfrm>
            <a:off x="8947211" y="6520260"/>
            <a:ext cx="2560320" cy="365125"/>
          </a:xfrm>
        </p:spPr>
        <p:txBody>
          <a:bodyPr/>
          <a:lstStyle/>
          <a:p>
            <a:fld id="{F60EAE03-AA2C-4BC0-A2CA-F931B03503F8}" type="slidenum">
              <a:rPr lang="en-GB" sz="1080">
                <a:latin typeface="Roboto" panose="02000000000000000000" pitchFamily="2" charset="0"/>
                <a:ea typeface="Roboto" panose="02000000000000000000" pitchFamily="2" charset="0"/>
                <a:cs typeface="Times New Roman" panose="02020603050405020304" pitchFamily="18" charset="0"/>
              </a:rPr>
              <a:t>28</a:t>
            </a:fld>
            <a:endParaRPr lang="en-GB" sz="1080" dirty="0">
              <a:latin typeface="Roboto" panose="02000000000000000000" pitchFamily="2" charset="0"/>
              <a:ea typeface="Roboto" panose="02000000000000000000" pitchFamily="2"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6D7DF59-296F-23E3-C736-0D4D262329B8}"/>
              </a:ext>
            </a:extLst>
          </p:cNvPr>
          <p:cNvSpPr/>
          <p:nvPr/>
        </p:nvSpPr>
        <p:spPr>
          <a:xfrm>
            <a:off x="4432945" y="1179402"/>
            <a:ext cx="1400916" cy="510377"/>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Phirojsha Godrej</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7" name="Rectangle: Rounded Corners 6">
            <a:extLst>
              <a:ext uri="{FF2B5EF4-FFF2-40B4-BE49-F238E27FC236}">
                <a16:creationId xmlns:a16="http://schemas.microsoft.com/office/drawing/2014/main" id="{684CDFBE-2E90-C3EB-22CE-0C8837C11D91}"/>
              </a:ext>
            </a:extLst>
          </p:cNvPr>
          <p:cNvSpPr/>
          <p:nvPr/>
        </p:nvSpPr>
        <p:spPr>
          <a:xfrm>
            <a:off x="6114049" y="1179402"/>
            <a:ext cx="1400916" cy="510377"/>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Ardeshir Godrej</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8" name="Rectangle: Rounded Corners 7">
            <a:extLst>
              <a:ext uri="{FF2B5EF4-FFF2-40B4-BE49-F238E27FC236}">
                <a16:creationId xmlns:a16="http://schemas.microsoft.com/office/drawing/2014/main" id="{A69CBF01-7228-97EA-8C2B-B62FD1F5DE75}"/>
              </a:ext>
            </a:extLst>
          </p:cNvPr>
          <p:cNvSpPr/>
          <p:nvPr/>
        </p:nvSpPr>
        <p:spPr>
          <a:xfrm>
            <a:off x="1948049" y="2178960"/>
            <a:ext cx="1400916" cy="473164"/>
          </a:xfrm>
          <a:prstGeom prst="round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solidFill>
                  <a:schemeClr val="tx1"/>
                </a:solidFill>
                <a:latin typeface="Roboto" panose="02000000000000000000" pitchFamily="2" charset="0"/>
                <a:ea typeface="Roboto" panose="02000000000000000000" pitchFamily="2" charset="0"/>
                <a:cs typeface="Roboto" panose="02000000000000000000" pitchFamily="2" charset="0"/>
              </a:rPr>
              <a:t>Burjor</a:t>
            </a:r>
            <a:endParaRPr lang="en-IN" sz="126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Rounded Corners 8">
            <a:extLst>
              <a:ext uri="{FF2B5EF4-FFF2-40B4-BE49-F238E27FC236}">
                <a16:creationId xmlns:a16="http://schemas.microsoft.com/office/drawing/2014/main" id="{81A9C353-681A-85F1-4262-C03AE62FE8C8}"/>
              </a:ext>
            </a:extLst>
          </p:cNvPr>
          <p:cNvSpPr/>
          <p:nvPr/>
        </p:nvSpPr>
        <p:spPr>
          <a:xfrm>
            <a:off x="4945848" y="2178960"/>
            <a:ext cx="1400916" cy="473164"/>
          </a:xfrm>
          <a:prstGeom prst="round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solidFill>
                  <a:schemeClr val="tx1"/>
                </a:solidFill>
                <a:latin typeface="Roboto" panose="02000000000000000000" pitchFamily="2" charset="0"/>
                <a:ea typeface="Roboto" panose="02000000000000000000" pitchFamily="2" charset="0"/>
                <a:cs typeface="Roboto" panose="02000000000000000000" pitchFamily="2" charset="0"/>
              </a:rPr>
              <a:t>Dosa</a:t>
            </a:r>
            <a:endParaRPr lang="en-IN" sz="126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Rounded Corners 9">
            <a:extLst>
              <a:ext uri="{FF2B5EF4-FFF2-40B4-BE49-F238E27FC236}">
                <a16:creationId xmlns:a16="http://schemas.microsoft.com/office/drawing/2014/main" id="{BD81C5EE-0630-55A9-F5F5-ED178D988018}"/>
              </a:ext>
            </a:extLst>
          </p:cNvPr>
          <p:cNvSpPr/>
          <p:nvPr/>
        </p:nvSpPr>
        <p:spPr>
          <a:xfrm>
            <a:off x="6831331" y="2178960"/>
            <a:ext cx="1400916" cy="473164"/>
          </a:xfrm>
          <a:prstGeom prst="round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solidFill>
                  <a:schemeClr val="tx1"/>
                </a:solidFill>
                <a:latin typeface="Roboto" panose="02000000000000000000" pitchFamily="2" charset="0"/>
                <a:ea typeface="Roboto" panose="02000000000000000000" pitchFamily="2" charset="0"/>
                <a:cs typeface="Roboto" panose="02000000000000000000" pitchFamily="2" charset="0"/>
              </a:rPr>
              <a:t>Sohrab</a:t>
            </a:r>
            <a:endParaRPr lang="en-IN" sz="126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Rounded Corners 10">
            <a:extLst>
              <a:ext uri="{FF2B5EF4-FFF2-40B4-BE49-F238E27FC236}">
                <a16:creationId xmlns:a16="http://schemas.microsoft.com/office/drawing/2014/main" id="{1B38A4C8-705A-955B-2136-1700563B89F1}"/>
              </a:ext>
            </a:extLst>
          </p:cNvPr>
          <p:cNvSpPr/>
          <p:nvPr/>
        </p:nvSpPr>
        <p:spPr>
          <a:xfrm>
            <a:off x="8826455" y="2178960"/>
            <a:ext cx="1400916" cy="473164"/>
          </a:xfrm>
          <a:prstGeom prst="round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solidFill>
                  <a:schemeClr val="tx1"/>
                </a:solidFill>
                <a:latin typeface="Roboto" panose="02000000000000000000" pitchFamily="2" charset="0"/>
                <a:ea typeface="Roboto" panose="02000000000000000000" pitchFamily="2" charset="0"/>
                <a:cs typeface="Roboto" panose="02000000000000000000" pitchFamily="2" charset="0"/>
              </a:rPr>
              <a:t>Naval</a:t>
            </a:r>
            <a:endParaRPr lang="en-IN" sz="126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Rounded Corners 11">
            <a:extLst>
              <a:ext uri="{FF2B5EF4-FFF2-40B4-BE49-F238E27FC236}">
                <a16:creationId xmlns:a16="http://schemas.microsoft.com/office/drawing/2014/main" id="{1A03B464-DC1E-B9BF-08F8-D2A120563485}"/>
              </a:ext>
            </a:extLst>
          </p:cNvPr>
          <p:cNvSpPr/>
          <p:nvPr/>
        </p:nvSpPr>
        <p:spPr>
          <a:xfrm>
            <a:off x="2920715" y="3677542"/>
            <a:ext cx="1400916" cy="414914"/>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Nadir</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Rounded Corners 12">
            <a:extLst>
              <a:ext uri="{FF2B5EF4-FFF2-40B4-BE49-F238E27FC236}">
                <a16:creationId xmlns:a16="http://schemas.microsoft.com/office/drawing/2014/main" id="{15A8BA6C-F11B-7B71-04F2-D711B7D387E2}"/>
              </a:ext>
            </a:extLst>
          </p:cNvPr>
          <p:cNvSpPr/>
          <p:nvPr/>
        </p:nvSpPr>
        <p:spPr>
          <a:xfrm>
            <a:off x="917574" y="3677542"/>
            <a:ext cx="1400916" cy="414914"/>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Adi</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Rounded Corners 14">
            <a:extLst>
              <a:ext uri="{FF2B5EF4-FFF2-40B4-BE49-F238E27FC236}">
                <a16:creationId xmlns:a16="http://schemas.microsoft.com/office/drawing/2014/main" id="{B52E09E1-E6A8-4A51-A5F1-B5C7035FB969}"/>
              </a:ext>
            </a:extLst>
          </p:cNvPr>
          <p:cNvSpPr/>
          <p:nvPr/>
        </p:nvSpPr>
        <p:spPr>
          <a:xfrm>
            <a:off x="2912875" y="4784202"/>
            <a:ext cx="1400916" cy="391788"/>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Sohrab</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B719F13E-DCF7-FF75-5584-893132EF2C26}"/>
              </a:ext>
            </a:extLst>
          </p:cNvPr>
          <p:cNvSpPr/>
          <p:nvPr/>
        </p:nvSpPr>
        <p:spPr>
          <a:xfrm>
            <a:off x="2912875" y="5945150"/>
            <a:ext cx="1400916" cy="391788"/>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Hormazd</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Rounded Corners 16">
            <a:extLst>
              <a:ext uri="{FF2B5EF4-FFF2-40B4-BE49-F238E27FC236}">
                <a16:creationId xmlns:a16="http://schemas.microsoft.com/office/drawing/2014/main" id="{E6941D33-FC85-CD42-39F4-E5BA0FE18692}"/>
              </a:ext>
            </a:extLst>
          </p:cNvPr>
          <p:cNvSpPr/>
          <p:nvPr/>
        </p:nvSpPr>
        <p:spPr>
          <a:xfrm>
            <a:off x="893062" y="5351236"/>
            <a:ext cx="1400916" cy="391788"/>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Nisaba</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Rounded Corners 17">
            <a:extLst>
              <a:ext uri="{FF2B5EF4-FFF2-40B4-BE49-F238E27FC236}">
                <a16:creationId xmlns:a16="http://schemas.microsoft.com/office/drawing/2014/main" id="{4DC39C1D-E6AD-3CA4-0DC1-E5734CF31C11}"/>
              </a:ext>
            </a:extLst>
          </p:cNvPr>
          <p:cNvSpPr/>
          <p:nvPr/>
        </p:nvSpPr>
        <p:spPr>
          <a:xfrm>
            <a:off x="2920715" y="5364676"/>
            <a:ext cx="1400916" cy="391788"/>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Burjis</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Rounded Corners 18">
            <a:extLst>
              <a:ext uri="{FF2B5EF4-FFF2-40B4-BE49-F238E27FC236}">
                <a16:creationId xmlns:a16="http://schemas.microsoft.com/office/drawing/2014/main" id="{FF06E9E7-1C27-8FB2-D2C2-CE50C80C639B}"/>
              </a:ext>
            </a:extLst>
          </p:cNvPr>
          <p:cNvSpPr/>
          <p:nvPr/>
        </p:nvSpPr>
        <p:spPr>
          <a:xfrm>
            <a:off x="890050" y="4770762"/>
            <a:ext cx="1400916" cy="391788"/>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Tanya</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Rounded Corners 19">
            <a:extLst>
              <a:ext uri="{FF2B5EF4-FFF2-40B4-BE49-F238E27FC236}">
                <a16:creationId xmlns:a16="http://schemas.microsoft.com/office/drawing/2014/main" id="{534133CF-E3DE-640F-A531-74BBAEDB4EA0}"/>
              </a:ext>
            </a:extLst>
          </p:cNvPr>
          <p:cNvSpPr/>
          <p:nvPr/>
        </p:nvSpPr>
        <p:spPr>
          <a:xfrm>
            <a:off x="890050" y="5931710"/>
            <a:ext cx="1400916" cy="391788"/>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Phirojsha</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Rounded Corners 21">
            <a:extLst>
              <a:ext uri="{FF2B5EF4-FFF2-40B4-BE49-F238E27FC236}">
                <a16:creationId xmlns:a16="http://schemas.microsoft.com/office/drawing/2014/main" id="{7DE8793D-0F67-BB97-7115-B8F31922D2FC}"/>
              </a:ext>
            </a:extLst>
          </p:cNvPr>
          <p:cNvSpPr/>
          <p:nvPr/>
        </p:nvSpPr>
        <p:spPr>
          <a:xfrm>
            <a:off x="7835458" y="3677542"/>
            <a:ext cx="1400916" cy="414720"/>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Jamshyd</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Rounded Corners 22">
            <a:extLst>
              <a:ext uri="{FF2B5EF4-FFF2-40B4-BE49-F238E27FC236}">
                <a16:creationId xmlns:a16="http://schemas.microsoft.com/office/drawing/2014/main" id="{3084F040-2C64-DA64-9654-789D8E7C49B5}"/>
              </a:ext>
            </a:extLst>
          </p:cNvPr>
          <p:cNvSpPr/>
          <p:nvPr/>
        </p:nvSpPr>
        <p:spPr>
          <a:xfrm>
            <a:off x="7872222" y="4801796"/>
            <a:ext cx="1400916" cy="414720"/>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Raika</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24" name="Rectangle: Rounded Corners 23">
            <a:extLst>
              <a:ext uri="{FF2B5EF4-FFF2-40B4-BE49-F238E27FC236}">
                <a16:creationId xmlns:a16="http://schemas.microsoft.com/office/drawing/2014/main" id="{9AAC2CBF-271B-36EB-6010-A8ABB5C00970}"/>
              </a:ext>
            </a:extLst>
          </p:cNvPr>
          <p:cNvSpPr/>
          <p:nvPr/>
        </p:nvSpPr>
        <p:spPr>
          <a:xfrm>
            <a:off x="9783952" y="4813262"/>
            <a:ext cx="1400916" cy="391788"/>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Freyan</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25" name="Rectangle: Rounded Corners 24">
            <a:extLst>
              <a:ext uri="{FF2B5EF4-FFF2-40B4-BE49-F238E27FC236}">
                <a16:creationId xmlns:a16="http://schemas.microsoft.com/office/drawing/2014/main" id="{EDCE8FBA-ED1B-C42F-D67E-35F576529207}"/>
              </a:ext>
            </a:extLst>
          </p:cNvPr>
          <p:cNvSpPr/>
          <p:nvPr/>
        </p:nvSpPr>
        <p:spPr>
          <a:xfrm>
            <a:off x="9779231" y="5461331"/>
            <a:ext cx="1400916" cy="391788"/>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Nyrika</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26" name="Rectangle: Rounded Corners 25">
            <a:extLst>
              <a:ext uri="{FF2B5EF4-FFF2-40B4-BE49-F238E27FC236}">
                <a16:creationId xmlns:a16="http://schemas.microsoft.com/office/drawing/2014/main" id="{03F8AB74-0D95-6704-D1C2-E7F59E4E2857}"/>
              </a:ext>
            </a:extLst>
          </p:cNvPr>
          <p:cNvSpPr/>
          <p:nvPr/>
        </p:nvSpPr>
        <p:spPr>
          <a:xfrm>
            <a:off x="9779231" y="3677542"/>
            <a:ext cx="1400916" cy="391788"/>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Smita</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30" name="Rectangle: Rounded Corners 29">
            <a:extLst>
              <a:ext uri="{FF2B5EF4-FFF2-40B4-BE49-F238E27FC236}">
                <a16:creationId xmlns:a16="http://schemas.microsoft.com/office/drawing/2014/main" id="{C677409C-B263-5024-E102-89D4C0A5E1D2}"/>
              </a:ext>
            </a:extLst>
          </p:cNvPr>
          <p:cNvSpPr/>
          <p:nvPr/>
        </p:nvSpPr>
        <p:spPr>
          <a:xfrm>
            <a:off x="7873681" y="5461331"/>
            <a:ext cx="1400916" cy="391788"/>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Navroze</a:t>
            </a:r>
            <a:endParaRPr lang="en-IN" sz="1260" b="1" dirty="0">
              <a:latin typeface="Roboto" panose="02000000000000000000" pitchFamily="2" charset="0"/>
              <a:ea typeface="Roboto" panose="02000000000000000000" pitchFamily="2" charset="0"/>
              <a:cs typeface="Roboto" panose="02000000000000000000" pitchFamily="2" charset="0"/>
            </a:endParaRPr>
          </a:p>
        </p:txBody>
      </p:sp>
      <p:sp>
        <p:nvSpPr>
          <p:cNvPr id="33" name="Rectangle: Rounded Corners 32">
            <a:extLst>
              <a:ext uri="{FF2B5EF4-FFF2-40B4-BE49-F238E27FC236}">
                <a16:creationId xmlns:a16="http://schemas.microsoft.com/office/drawing/2014/main" id="{3D9BA101-51B2-14A2-C6BA-ACC2BDDC012C}"/>
              </a:ext>
            </a:extLst>
          </p:cNvPr>
          <p:cNvSpPr/>
          <p:nvPr/>
        </p:nvSpPr>
        <p:spPr>
          <a:xfrm>
            <a:off x="4945848" y="3677542"/>
            <a:ext cx="1400916" cy="393120"/>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0" b="1" dirty="0">
                <a:latin typeface="Roboto" panose="02000000000000000000" pitchFamily="2" charset="0"/>
                <a:ea typeface="Roboto" panose="02000000000000000000" pitchFamily="2" charset="0"/>
                <a:cs typeface="Roboto" panose="02000000000000000000" pitchFamily="2" charset="0"/>
              </a:rPr>
              <a:t>Rishad</a:t>
            </a:r>
            <a:endParaRPr lang="en-IN" sz="1260" b="1" dirty="0">
              <a:latin typeface="Roboto" panose="02000000000000000000" pitchFamily="2" charset="0"/>
              <a:ea typeface="Roboto" panose="02000000000000000000" pitchFamily="2" charset="0"/>
              <a:cs typeface="Roboto" panose="02000000000000000000" pitchFamily="2" charset="0"/>
            </a:endParaRPr>
          </a:p>
        </p:txBody>
      </p:sp>
      <p:cxnSp>
        <p:nvCxnSpPr>
          <p:cNvPr id="36" name="Connector: Elbow 35">
            <a:extLst>
              <a:ext uri="{FF2B5EF4-FFF2-40B4-BE49-F238E27FC236}">
                <a16:creationId xmlns:a16="http://schemas.microsoft.com/office/drawing/2014/main" id="{090827B0-F657-CEFF-CE9F-BE6F5B8F067C}"/>
              </a:ext>
            </a:extLst>
          </p:cNvPr>
          <p:cNvCxnSpPr>
            <a:cxnSpLocks/>
            <a:stCxn id="5" idx="2"/>
            <a:endCxn id="8" idx="0"/>
          </p:cNvCxnSpPr>
          <p:nvPr/>
        </p:nvCxnSpPr>
        <p:spPr>
          <a:xfrm rot="5400000">
            <a:off x="3646366" y="691922"/>
            <a:ext cx="489181" cy="248489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83771E30-B21B-047D-D03D-184BA34C0C71}"/>
              </a:ext>
            </a:extLst>
          </p:cNvPr>
          <p:cNvCxnSpPr>
            <a:cxnSpLocks/>
            <a:stCxn id="5" idx="2"/>
            <a:endCxn id="9" idx="0"/>
          </p:cNvCxnSpPr>
          <p:nvPr/>
        </p:nvCxnSpPr>
        <p:spPr>
          <a:xfrm rot="16200000" flipH="1">
            <a:off x="5145265" y="1677917"/>
            <a:ext cx="489181" cy="51290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7A571B4-3CB6-E014-9D65-840A2CED0D69}"/>
              </a:ext>
            </a:extLst>
          </p:cNvPr>
          <p:cNvCxnSpPr>
            <a:cxnSpLocks/>
            <a:stCxn id="5" idx="2"/>
            <a:endCxn id="10" idx="0"/>
          </p:cNvCxnSpPr>
          <p:nvPr/>
        </p:nvCxnSpPr>
        <p:spPr>
          <a:xfrm rot="16200000" flipH="1">
            <a:off x="6088006" y="735176"/>
            <a:ext cx="489181" cy="239838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2DE9C483-7058-CBD5-9043-F5B11F02AF9A}"/>
              </a:ext>
            </a:extLst>
          </p:cNvPr>
          <p:cNvCxnSpPr>
            <a:cxnSpLocks/>
            <a:stCxn id="5" idx="2"/>
            <a:endCxn id="11" idx="0"/>
          </p:cNvCxnSpPr>
          <p:nvPr/>
        </p:nvCxnSpPr>
        <p:spPr>
          <a:xfrm rot="16200000" flipH="1">
            <a:off x="7085569" y="-262386"/>
            <a:ext cx="489181" cy="439351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71B87A23-1378-A497-939B-F0346F0DA1AD}"/>
              </a:ext>
            </a:extLst>
          </p:cNvPr>
          <p:cNvSpPr/>
          <p:nvPr/>
        </p:nvSpPr>
        <p:spPr>
          <a:xfrm>
            <a:off x="2737045" y="4522337"/>
            <a:ext cx="1777452" cy="2073830"/>
          </a:xfrm>
          <a:prstGeom prst="rect">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160" dirty="0"/>
          </a:p>
        </p:txBody>
      </p:sp>
      <p:sp>
        <p:nvSpPr>
          <p:cNvPr id="52" name="Rectangle 51">
            <a:extLst>
              <a:ext uri="{FF2B5EF4-FFF2-40B4-BE49-F238E27FC236}">
                <a16:creationId xmlns:a16="http://schemas.microsoft.com/office/drawing/2014/main" id="{02D61674-502B-0259-4928-179089CD845C}"/>
              </a:ext>
            </a:extLst>
          </p:cNvPr>
          <p:cNvSpPr/>
          <p:nvPr/>
        </p:nvSpPr>
        <p:spPr>
          <a:xfrm>
            <a:off x="729306" y="4508897"/>
            <a:ext cx="1777452" cy="2073830"/>
          </a:xfrm>
          <a:prstGeom prst="rect">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160" dirty="0"/>
          </a:p>
        </p:txBody>
      </p:sp>
      <p:sp>
        <p:nvSpPr>
          <p:cNvPr id="53" name="Rectangle 52">
            <a:extLst>
              <a:ext uri="{FF2B5EF4-FFF2-40B4-BE49-F238E27FC236}">
                <a16:creationId xmlns:a16="http://schemas.microsoft.com/office/drawing/2014/main" id="{22B373B7-1447-0590-414C-411249A6272F}"/>
              </a:ext>
            </a:extLst>
          </p:cNvPr>
          <p:cNvSpPr/>
          <p:nvPr/>
        </p:nvSpPr>
        <p:spPr>
          <a:xfrm>
            <a:off x="7647190" y="4581568"/>
            <a:ext cx="1777452" cy="1534212"/>
          </a:xfrm>
          <a:prstGeom prst="rect">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160" dirty="0"/>
          </a:p>
        </p:txBody>
      </p:sp>
      <p:sp>
        <p:nvSpPr>
          <p:cNvPr id="54" name="Rectangle 53">
            <a:extLst>
              <a:ext uri="{FF2B5EF4-FFF2-40B4-BE49-F238E27FC236}">
                <a16:creationId xmlns:a16="http://schemas.microsoft.com/office/drawing/2014/main" id="{0948215A-34DF-CDAF-D701-C36A1101C67D}"/>
              </a:ext>
            </a:extLst>
          </p:cNvPr>
          <p:cNvSpPr/>
          <p:nvPr/>
        </p:nvSpPr>
        <p:spPr>
          <a:xfrm>
            <a:off x="9589534" y="4592076"/>
            <a:ext cx="1777452" cy="1534212"/>
          </a:xfrm>
          <a:prstGeom prst="rect">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160" dirty="0"/>
          </a:p>
        </p:txBody>
      </p:sp>
      <p:cxnSp>
        <p:nvCxnSpPr>
          <p:cNvPr id="56" name="Straight Arrow Connector 55">
            <a:extLst>
              <a:ext uri="{FF2B5EF4-FFF2-40B4-BE49-F238E27FC236}">
                <a16:creationId xmlns:a16="http://schemas.microsoft.com/office/drawing/2014/main" id="{30840B05-79E1-6068-A67C-703D62A5F9F3}"/>
              </a:ext>
            </a:extLst>
          </p:cNvPr>
          <p:cNvCxnSpPr>
            <a:stCxn id="13" idx="2"/>
            <a:endCxn id="52" idx="0"/>
          </p:cNvCxnSpPr>
          <p:nvPr/>
        </p:nvCxnSpPr>
        <p:spPr>
          <a:xfrm>
            <a:off x="1618032" y="4092456"/>
            <a:ext cx="0" cy="4164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D593B42-3C62-4048-6257-5BD7965D1FC3}"/>
              </a:ext>
            </a:extLst>
          </p:cNvPr>
          <p:cNvCxnSpPr>
            <a:cxnSpLocks/>
            <a:stCxn id="12" idx="2"/>
            <a:endCxn id="51" idx="0"/>
          </p:cNvCxnSpPr>
          <p:nvPr/>
        </p:nvCxnSpPr>
        <p:spPr>
          <a:xfrm>
            <a:off x="3621173" y="4092456"/>
            <a:ext cx="4598" cy="4298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75A57D31-DC01-59DD-9A30-6B3E40DC0A0A}"/>
              </a:ext>
            </a:extLst>
          </p:cNvPr>
          <p:cNvCxnSpPr>
            <a:cxnSpLocks/>
            <a:stCxn id="8" idx="2"/>
            <a:endCxn id="13" idx="0"/>
          </p:cNvCxnSpPr>
          <p:nvPr/>
        </p:nvCxnSpPr>
        <p:spPr>
          <a:xfrm rot="5400000">
            <a:off x="1620562" y="2649596"/>
            <a:ext cx="1025418" cy="103047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A28A94F8-1A31-71E9-F734-C8454CCA3BC7}"/>
              </a:ext>
            </a:extLst>
          </p:cNvPr>
          <p:cNvCxnSpPr>
            <a:cxnSpLocks/>
            <a:stCxn id="8" idx="2"/>
            <a:endCxn id="12" idx="0"/>
          </p:cNvCxnSpPr>
          <p:nvPr/>
        </p:nvCxnSpPr>
        <p:spPr>
          <a:xfrm rot="16200000" flipH="1">
            <a:off x="2622131" y="2678499"/>
            <a:ext cx="1025418" cy="97266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02CAB78-DE67-990A-EB90-0A1AD242AAE5}"/>
              </a:ext>
            </a:extLst>
          </p:cNvPr>
          <p:cNvCxnSpPr>
            <a:cxnSpLocks/>
            <a:stCxn id="9" idx="2"/>
            <a:endCxn id="33" idx="0"/>
          </p:cNvCxnSpPr>
          <p:nvPr/>
        </p:nvCxnSpPr>
        <p:spPr>
          <a:xfrm>
            <a:off x="5646306" y="2652124"/>
            <a:ext cx="0" cy="10254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FF6E184-10A5-C717-72BA-F6E349997DB1}"/>
              </a:ext>
            </a:extLst>
          </p:cNvPr>
          <p:cNvCxnSpPr>
            <a:cxnSpLocks/>
            <a:stCxn id="22" idx="2"/>
            <a:endCxn id="53" idx="0"/>
          </p:cNvCxnSpPr>
          <p:nvPr/>
        </p:nvCxnSpPr>
        <p:spPr>
          <a:xfrm>
            <a:off x="8535916" y="4092262"/>
            <a:ext cx="0" cy="4893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A08D383-AF5F-61B3-09A6-E846983BDABB}"/>
              </a:ext>
            </a:extLst>
          </p:cNvPr>
          <p:cNvCxnSpPr>
            <a:cxnSpLocks/>
            <a:stCxn id="26" idx="2"/>
            <a:endCxn id="54" idx="0"/>
          </p:cNvCxnSpPr>
          <p:nvPr/>
        </p:nvCxnSpPr>
        <p:spPr>
          <a:xfrm flipH="1">
            <a:off x="10478260" y="4069330"/>
            <a:ext cx="1429" cy="5227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7E48F467-5CB6-E60F-3C0F-C50076F67506}"/>
              </a:ext>
            </a:extLst>
          </p:cNvPr>
          <p:cNvCxnSpPr>
            <a:cxnSpLocks/>
            <a:stCxn id="11" idx="2"/>
            <a:endCxn id="22" idx="0"/>
          </p:cNvCxnSpPr>
          <p:nvPr/>
        </p:nvCxnSpPr>
        <p:spPr>
          <a:xfrm rot="5400000">
            <a:off x="8518707" y="2669335"/>
            <a:ext cx="1025418" cy="99099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22469019-E402-C801-8124-D1095B8D92A7}"/>
              </a:ext>
            </a:extLst>
          </p:cNvPr>
          <p:cNvCxnSpPr>
            <a:cxnSpLocks/>
            <a:stCxn id="11" idx="2"/>
            <a:endCxn id="26" idx="0"/>
          </p:cNvCxnSpPr>
          <p:nvPr/>
        </p:nvCxnSpPr>
        <p:spPr>
          <a:xfrm rot="16200000" flipH="1">
            <a:off x="9490593" y="2688444"/>
            <a:ext cx="1025418" cy="95277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B80A93D-A52E-2686-B281-A7F66FE92025}"/>
              </a:ext>
            </a:extLst>
          </p:cNvPr>
          <p:cNvSpPr/>
          <p:nvPr/>
        </p:nvSpPr>
        <p:spPr>
          <a:xfrm>
            <a:off x="794591" y="3472528"/>
            <a:ext cx="3624448" cy="774504"/>
          </a:xfrm>
          <a:prstGeom prst="rect">
            <a:avLst/>
          </a:prstGeom>
          <a:noFill/>
          <a:ln w="2222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160"/>
          </a:p>
        </p:txBody>
      </p:sp>
      <p:sp>
        <p:nvSpPr>
          <p:cNvPr id="4" name="Rectangle 3">
            <a:extLst>
              <a:ext uri="{FF2B5EF4-FFF2-40B4-BE49-F238E27FC236}">
                <a16:creationId xmlns:a16="http://schemas.microsoft.com/office/drawing/2014/main" id="{9BD3B88D-2DE1-AD0A-C65F-F0C921B8F3BD}"/>
              </a:ext>
            </a:extLst>
          </p:cNvPr>
          <p:cNvSpPr/>
          <p:nvPr/>
        </p:nvSpPr>
        <p:spPr>
          <a:xfrm>
            <a:off x="7742538" y="3474790"/>
            <a:ext cx="3624448" cy="774504"/>
          </a:xfrm>
          <a:prstGeom prst="rect">
            <a:avLst/>
          </a:prstGeom>
          <a:noFill/>
          <a:ln w="2222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160"/>
          </a:p>
        </p:txBody>
      </p:sp>
      <p:sp>
        <p:nvSpPr>
          <p:cNvPr id="14" name="TextBox 13">
            <a:extLst>
              <a:ext uri="{FF2B5EF4-FFF2-40B4-BE49-F238E27FC236}">
                <a16:creationId xmlns:a16="http://schemas.microsoft.com/office/drawing/2014/main" id="{5FA49BF6-8188-745F-AAAA-4122E1DE0551}"/>
              </a:ext>
            </a:extLst>
          </p:cNvPr>
          <p:cNvSpPr txBox="1"/>
          <p:nvPr/>
        </p:nvSpPr>
        <p:spPr>
          <a:xfrm>
            <a:off x="1746564" y="2875093"/>
            <a:ext cx="1720501" cy="646331"/>
          </a:xfrm>
          <a:prstGeom prst="rect">
            <a:avLst/>
          </a:prstGeom>
          <a:solidFill>
            <a:schemeClr val="bg1"/>
          </a:solidFill>
          <a:ln>
            <a:solidFill>
              <a:schemeClr val="bg1"/>
            </a:solidFill>
          </a:ln>
        </p:spPr>
        <p:txBody>
          <a:bodyPr wrap="square" rtlCol="0">
            <a:spAutoFit/>
          </a:bodyPr>
          <a:lstStyle/>
          <a:p>
            <a:pPr algn="ctr"/>
            <a:r>
              <a:rPr lang="en-US" sz="1200" b="1" dirty="0">
                <a:solidFill>
                  <a:srgbClr val="002060"/>
                </a:solidFill>
                <a:latin typeface="Roboto" panose="02000000000000000000" pitchFamily="2" charset="0"/>
                <a:ea typeface="Roboto" panose="02000000000000000000" pitchFamily="2" charset="0"/>
                <a:cs typeface="Roboto" panose="02000000000000000000" pitchFamily="2" charset="0"/>
              </a:rPr>
              <a:t>Group A</a:t>
            </a:r>
          </a:p>
          <a:p>
            <a:pPr algn="ctr"/>
            <a:r>
              <a:rPr lang="en-US" sz="1200" b="1" dirty="0">
                <a:solidFill>
                  <a:srgbClr val="002060"/>
                </a:solidFill>
                <a:latin typeface="Roboto" panose="02000000000000000000" pitchFamily="2" charset="0"/>
                <a:ea typeface="Roboto" panose="02000000000000000000" pitchFamily="2" charset="0"/>
                <a:cs typeface="Roboto" panose="02000000000000000000" pitchFamily="2" charset="0"/>
              </a:rPr>
              <a:t>Godrej Industries Group</a:t>
            </a:r>
            <a:endParaRPr lang="en-IN" sz="1200" b="1"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
        <p:nvSpPr>
          <p:cNvPr id="38" name="TextBox 37">
            <a:extLst>
              <a:ext uri="{FF2B5EF4-FFF2-40B4-BE49-F238E27FC236}">
                <a16:creationId xmlns:a16="http://schemas.microsoft.com/office/drawing/2014/main" id="{BDC748E9-26D7-F55D-F0CC-261FFBD4FF0C}"/>
              </a:ext>
            </a:extLst>
          </p:cNvPr>
          <p:cNvSpPr txBox="1"/>
          <p:nvPr/>
        </p:nvSpPr>
        <p:spPr>
          <a:xfrm>
            <a:off x="8667468" y="2841354"/>
            <a:ext cx="1720501" cy="646331"/>
          </a:xfrm>
          <a:prstGeom prst="rect">
            <a:avLst/>
          </a:prstGeom>
          <a:solidFill>
            <a:schemeClr val="bg1"/>
          </a:solidFill>
          <a:ln>
            <a:solidFill>
              <a:schemeClr val="bg1"/>
            </a:solidFill>
          </a:ln>
        </p:spPr>
        <p:txBody>
          <a:bodyPr wrap="square" rtlCol="0">
            <a:spAutoFit/>
          </a:bodyPr>
          <a:lstStyle/>
          <a:p>
            <a:pPr algn="ctr"/>
            <a:r>
              <a:rPr lang="en-US" sz="1200" b="1" dirty="0">
                <a:solidFill>
                  <a:srgbClr val="002060"/>
                </a:solidFill>
                <a:latin typeface="Roboto" panose="02000000000000000000" pitchFamily="2" charset="0"/>
                <a:ea typeface="Roboto" panose="02000000000000000000" pitchFamily="2" charset="0"/>
                <a:cs typeface="Roboto" panose="02000000000000000000" pitchFamily="2" charset="0"/>
              </a:rPr>
              <a:t>Group B</a:t>
            </a:r>
          </a:p>
          <a:p>
            <a:pPr algn="ctr"/>
            <a:r>
              <a:rPr lang="en-US" sz="1200" b="1" dirty="0">
                <a:solidFill>
                  <a:srgbClr val="002060"/>
                </a:solidFill>
                <a:latin typeface="Roboto" panose="02000000000000000000" pitchFamily="2" charset="0"/>
                <a:ea typeface="Roboto" panose="02000000000000000000" pitchFamily="2" charset="0"/>
                <a:cs typeface="Roboto" panose="02000000000000000000" pitchFamily="2" charset="0"/>
              </a:rPr>
              <a:t>Godrej Enterprises Group</a:t>
            </a:r>
            <a:endParaRPr lang="en-IN" sz="1200" b="1"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
        <p:nvSpPr>
          <p:cNvPr id="28" name="Title 6">
            <a:extLst>
              <a:ext uri="{FF2B5EF4-FFF2-40B4-BE49-F238E27FC236}">
                <a16:creationId xmlns:a16="http://schemas.microsoft.com/office/drawing/2014/main" id="{D074FDC9-A1CC-586B-D4C9-9A662552AA6D}"/>
              </a:ext>
            </a:extLst>
          </p:cNvPr>
          <p:cNvSpPr txBox="1">
            <a:spLocks/>
          </p:cNvSpPr>
          <p:nvPr/>
        </p:nvSpPr>
        <p:spPr>
          <a:xfrm>
            <a:off x="356459" y="224120"/>
            <a:ext cx="10363200" cy="628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5738"/>
            <a:r>
              <a:rPr lang="en-IN" sz="2400" b="1" dirty="0">
                <a:latin typeface="Roboto" panose="02000000000000000000" pitchFamily="2" charset="0"/>
                <a:ea typeface="Roboto" panose="02000000000000000000" pitchFamily="2" charset="0"/>
                <a:cs typeface="Arial" panose="020B0604020202020204" pitchFamily="34" charset="0"/>
              </a:rPr>
              <a:t>Godrej Family Settlement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Family Structure</a:t>
            </a:r>
          </a:p>
        </p:txBody>
      </p:sp>
      <p:cxnSp>
        <p:nvCxnSpPr>
          <p:cNvPr id="29" name="Straight Connector 28">
            <a:extLst>
              <a:ext uri="{FF2B5EF4-FFF2-40B4-BE49-F238E27FC236}">
                <a16:creationId xmlns:a16="http://schemas.microsoft.com/office/drawing/2014/main" id="{5B1B5774-1835-A651-A635-CA55C3F07FC9}"/>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31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Rounded Corners 136">
            <a:extLst>
              <a:ext uri="{FF2B5EF4-FFF2-40B4-BE49-F238E27FC236}">
                <a16:creationId xmlns:a16="http://schemas.microsoft.com/office/drawing/2014/main" id="{31BCD33A-936A-D125-E397-8BC67ECF6A89}"/>
              </a:ext>
            </a:extLst>
          </p:cNvPr>
          <p:cNvSpPr/>
          <p:nvPr/>
        </p:nvSpPr>
        <p:spPr>
          <a:xfrm>
            <a:off x="455867" y="4912617"/>
            <a:ext cx="3951589" cy="1625346"/>
          </a:xfrm>
          <a:prstGeom prst="roundRect">
            <a:avLst/>
          </a:prstGeom>
          <a:ln>
            <a:prstDash val="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 name="Slide Number Placeholder 4">
            <a:extLst>
              <a:ext uri="{FF2B5EF4-FFF2-40B4-BE49-F238E27FC236}">
                <a16:creationId xmlns:a16="http://schemas.microsoft.com/office/drawing/2014/main" id="{D5A72ECD-E878-5FA6-F58F-EEF9CE4F9F22}"/>
              </a:ext>
            </a:extLst>
          </p:cNvPr>
          <p:cNvSpPr>
            <a:spLocks noGrp="1"/>
          </p:cNvSpPr>
          <p:nvPr>
            <p:ph type="sldNum" sz="quarter" idx="12"/>
          </p:nvPr>
        </p:nvSpPr>
        <p:spPr>
          <a:xfrm>
            <a:off x="8947211" y="6520260"/>
            <a:ext cx="2560320" cy="365125"/>
          </a:xfrm>
        </p:spPr>
        <p:txBody>
          <a:bodyPr/>
          <a:lstStyle/>
          <a:p>
            <a:fld id="{F60EAE03-AA2C-4BC0-A2CA-F931B03503F8}" type="slidenum">
              <a:rPr lang="en-GB" sz="1080">
                <a:latin typeface="Roboto" panose="02000000000000000000" pitchFamily="2" charset="0"/>
                <a:ea typeface="Roboto" panose="02000000000000000000" pitchFamily="2" charset="0"/>
                <a:cs typeface="Times New Roman" panose="02020603050405020304" pitchFamily="18" charset="0"/>
              </a:rPr>
              <a:t>29</a:t>
            </a:fld>
            <a:endParaRPr lang="en-GB" sz="1080" dirty="0">
              <a:latin typeface="Roboto" panose="02000000000000000000" pitchFamily="2" charset="0"/>
              <a:ea typeface="Roboto" panose="02000000000000000000" pitchFamily="2" charset="0"/>
              <a:cs typeface="Times New Roman" panose="02020603050405020304" pitchFamily="18" charset="0"/>
            </a:endParaRPr>
          </a:p>
        </p:txBody>
      </p:sp>
      <p:sp>
        <p:nvSpPr>
          <p:cNvPr id="49" name="Rectangle 48">
            <a:extLst>
              <a:ext uri="{FF2B5EF4-FFF2-40B4-BE49-F238E27FC236}">
                <a16:creationId xmlns:a16="http://schemas.microsoft.com/office/drawing/2014/main" id="{9685A8CB-AB67-0640-F6DE-1CF13A91BD5A}"/>
              </a:ext>
            </a:extLst>
          </p:cNvPr>
          <p:cNvSpPr/>
          <p:nvPr/>
        </p:nvSpPr>
        <p:spPr>
          <a:xfrm>
            <a:off x="5279095" y="1115280"/>
            <a:ext cx="1641782" cy="43204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Promoters </a:t>
            </a:r>
          </a:p>
          <a:p>
            <a:pPr algn="ctr"/>
            <a:r>
              <a:rPr lang="en-US" sz="1080" b="1" dirty="0">
                <a:latin typeface="Roboto" panose="02000000000000000000" pitchFamily="2" charset="0"/>
                <a:ea typeface="Roboto" panose="02000000000000000000" pitchFamily="2" charset="0"/>
                <a:cs typeface="Roboto" panose="02000000000000000000" pitchFamily="2" charset="0"/>
              </a:rPr>
              <a:t>(Group B)</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50" name="Rectangle 49">
            <a:extLst>
              <a:ext uri="{FF2B5EF4-FFF2-40B4-BE49-F238E27FC236}">
                <a16:creationId xmlns:a16="http://schemas.microsoft.com/office/drawing/2014/main" id="{215ED797-F6E8-B76A-8865-01954DD658A5}"/>
              </a:ext>
            </a:extLst>
          </p:cNvPr>
          <p:cNvSpPr/>
          <p:nvPr/>
        </p:nvSpPr>
        <p:spPr>
          <a:xfrm>
            <a:off x="8559608" y="1115970"/>
            <a:ext cx="1641782" cy="43204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Public</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51" name="Rectangle 50">
            <a:extLst>
              <a:ext uri="{FF2B5EF4-FFF2-40B4-BE49-F238E27FC236}">
                <a16:creationId xmlns:a16="http://schemas.microsoft.com/office/drawing/2014/main" id="{E62C330C-FD3B-E8AD-18DE-9F22260EC564}"/>
              </a:ext>
            </a:extLst>
          </p:cNvPr>
          <p:cNvSpPr/>
          <p:nvPr/>
        </p:nvSpPr>
        <p:spPr>
          <a:xfrm>
            <a:off x="5275108" y="2270897"/>
            <a:ext cx="1641782" cy="43204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solidFill>
                  <a:schemeClr val="bg1"/>
                </a:solidFill>
                <a:latin typeface="Roboto" panose="02000000000000000000" pitchFamily="2" charset="0"/>
                <a:ea typeface="Roboto" panose="02000000000000000000" pitchFamily="2" charset="0"/>
                <a:cs typeface="Roboto" panose="02000000000000000000" pitchFamily="2" charset="0"/>
              </a:rPr>
              <a:t>Godrej Industries Limited</a:t>
            </a:r>
            <a:endParaRPr lang="en-IN" sz="108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2" name="Rectangle 51">
            <a:extLst>
              <a:ext uri="{FF2B5EF4-FFF2-40B4-BE49-F238E27FC236}">
                <a16:creationId xmlns:a16="http://schemas.microsoft.com/office/drawing/2014/main" id="{09B40756-E6CB-2CFF-91F4-5406431BF14B}"/>
              </a:ext>
            </a:extLst>
          </p:cNvPr>
          <p:cNvSpPr/>
          <p:nvPr/>
        </p:nvSpPr>
        <p:spPr>
          <a:xfrm>
            <a:off x="1216132" y="3415854"/>
            <a:ext cx="1215886" cy="82044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Godrej Consumer Products Limited</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53" name="Rectangle 52">
            <a:extLst>
              <a:ext uri="{FF2B5EF4-FFF2-40B4-BE49-F238E27FC236}">
                <a16:creationId xmlns:a16="http://schemas.microsoft.com/office/drawing/2014/main" id="{6736C5C9-8CE0-013E-967B-2C8CA2C3A8D5}"/>
              </a:ext>
            </a:extLst>
          </p:cNvPr>
          <p:cNvSpPr/>
          <p:nvPr/>
        </p:nvSpPr>
        <p:spPr>
          <a:xfrm>
            <a:off x="4909184" y="3400723"/>
            <a:ext cx="1215886" cy="82044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Godrej Properties Limited</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54" name="Rectangle 53">
            <a:extLst>
              <a:ext uri="{FF2B5EF4-FFF2-40B4-BE49-F238E27FC236}">
                <a16:creationId xmlns:a16="http://schemas.microsoft.com/office/drawing/2014/main" id="{053C4F2B-D437-F11B-3649-F422F0EE7ABE}"/>
              </a:ext>
            </a:extLst>
          </p:cNvPr>
          <p:cNvSpPr/>
          <p:nvPr/>
        </p:nvSpPr>
        <p:spPr>
          <a:xfrm>
            <a:off x="7669376" y="3400724"/>
            <a:ext cx="1215886" cy="82044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Godrej Agrovet Limited</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55" name="Rectangle 54">
            <a:extLst>
              <a:ext uri="{FF2B5EF4-FFF2-40B4-BE49-F238E27FC236}">
                <a16:creationId xmlns:a16="http://schemas.microsoft.com/office/drawing/2014/main" id="{0A80A1B1-0018-E2E1-C484-88A7D3C3C08F}"/>
              </a:ext>
            </a:extLst>
          </p:cNvPr>
          <p:cNvSpPr/>
          <p:nvPr/>
        </p:nvSpPr>
        <p:spPr>
          <a:xfrm>
            <a:off x="10480968" y="3400723"/>
            <a:ext cx="1215886" cy="820447"/>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Other Entities</a:t>
            </a:r>
            <a:endParaRPr lang="en-IN" sz="1080" b="1" dirty="0">
              <a:latin typeface="Roboto" panose="02000000000000000000" pitchFamily="2" charset="0"/>
              <a:ea typeface="Roboto" panose="02000000000000000000" pitchFamily="2" charset="0"/>
              <a:cs typeface="Roboto" panose="02000000000000000000" pitchFamily="2" charset="0"/>
            </a:endParaRPr>
          </a:p>
        </p:txBody>
      </p:sp>
      <p:cxnSp>
        <p:nvCxnSpPr>
          <p:cNvPr id="64" name="Connector: Elbow 63">
            <a:extLst>
              <a:ext uri="{FF2B5EF4-FFF2-40B4-BE49-F238E27FC236}">
                <a16:creationId xmlns:a16="http://schemas.microsoft.com/office/drawing/2014/main" id="{7A87C3E3-6538-B6E0-B47E-ACA102528106}"/>
              </a:ext>
            </a:extLst>
          </p:cNvPr>
          <p:cNvCxnSpPr>
            <a:stCxn id="49" idx="2"/>
            <a:endCxn id="51" idx="0"/>
          </p:cNvCxnSpPr>
          <p:nvPr/>
        </p:nvCxnSpPr>
        <p:spPr>
          <a:xfrm rot="5400000">
            <a:off x="5736209" y="1907119"/>
            <a:ext cx="723569" cy="398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52C8E0E1-8CA8-1865-9CAA-74E9C5C62BF2}"/>
              </a:ext>
            </a:extLst>
          </p:cNvPr>
          <p:cNvCxnSpPr>
            <a:cxnSpLocks/>
            <a:stCxn id="50" idx="2"/>
            <a:endCxn id="51" idx="0"/>
          </p:cNvCxnSpPr>
          <p:nvPr/>
        </p:nvCxnSpPr>
        <p:spPr>
          <a:xfrm rot="5400000">
            <a:off x="7376810" y="267207"/>
            <a:ext cx="722879" cy="328450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42A04FC9-25FB-BC1E-9AE1-A5C3F73E8CAA}"/>
              </a:ext>
            </a:extLst>
          </p:cNvPr>
          <p:cNvSpPr txBox="1"/>
          <p:nvPr/>
        </p:nvSpPr>
        <p:spPr>
          <a:xfrm>
            <a:off x="1839306" y="3071339"/>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23.74%</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78" name="TextBox 77">
            <a:extLst>
              <a:ext uri="{FF2B5EF4-FFF2-40B4-BE49-F238E27FC236}">
                <a16:creationId xmlns:a16="http://schemas.microsoft.com/office/drawing/2014/main" id="{682C237A-2471-A53D-85C5-876E65F2991D}"/>
              </a:ext>
            </a:extLst>
          </p:cNvPr>
          <p:cNvSpPr txBox="1"/>
          <p:nvPr/>
        </p:nvSpPr>
        <p:spPr>
          <a:xfrm>
            <a:off x="5496140" y="3091343"/>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47.34%</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79" name="TextBox 78">
            <a:extLst>
              <a:ext uri="{FF2B5EF4-FFF2-40B4-BE49-F238E27FC236}">
                <a16:creationId xmlns:a16="http://schemas.microsoft.com/office/drawing/2014/main" id="{A63D3404-4823-F2C4-4BC2-BC20144AAB33}"/>
              </a:ext>
            </a:extLst>
          </p:cNvPr>
          <p:cNvSpPr txBox="1"/>
          <p:nvPr/>
        </p:nvSpPr>
        <p:spPr>
          <a:xfrm>
            <a:off x="8251471" y="3104081"/>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64.90%</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84" name="TextBox 83">
            <a:extLst>
              <a:ext uri="{FF2B5EF4-FFF2-40B4-BE49-F238E27FC236}">
                <a16:creationId xmlns:a16="http://schemas.microsoft.com/office/drawing/2014/main" id="{425F699C-91C5-DA3D-1B2F-7D201C375459}"/>
              </a:ext>
            </a:extLst>
          </p:cNvPr>
          <p:cNvSpPr txBox="1"/>
          <p:nvPr/>
        </p:nvSpPr>
        <p:spPr>
          <a:xfrm>
            <a:off x="6156322" y="1605460"/>
            <a:ext cx="691277" cy="258532"/>
          </a:xfrm>
          <a:prstGeom prst="rect">
            <a:avLst/>
          </a:prstGeom>
          <a:noFill/>
        </p:spPr>
        <p:txBody>
          <a:bodyPr wrap="square" rtlCol="0">
            <a:spAutoFit/>
          </a:bodyPr>
          <a:lstStyle/>
          <a:p>
            <a:r>
              <a:rPr lang="en-US" sz="1080" b="1" strike="sngStrike" dirty="0">
                <a:solidFill>
                  <a:srgbClr val="FF0000"/>
                </a:solidFill>
                <a:latin typeface="Roboto" panose="02000000000000000000" pitchFamily="2" charset="0"/>
                <a:ea typeface="Roboto" panose="02000000000000000000" pitchFamily="2" charset="0"/>
                <a:cs typeface="Roboto" panose="02000000000000000000" pitchFamily="2" charset="0"/>
              </a:rPr>
              <a:t>34.05%</a:t>
            </a:r>
            <a:endParaRPr lang="en-IN" sz="1080" b="1" strike="sngStrike"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85" name="TextBox 84">
            <a:extLst>
              <a:ext uri="{FF2B5EF4-FFF2-40B4-BE49-F238E27FC236}">
                <a16:creationId xmlns:a16="http://schemas.microsoft.com/office/drawing/2014/main" id="{C75FF848-3F7C-27FB-6BFB-BE82E0AAD0E9}"/>
              </a:ext>
            </a:extLst>
          </p:cNvPr>
          <p:cNvSpPr txBox="1"/>
          <p:nvPr/>
        </p:nvSpPr>
        <p:spPr>
          <a:xfrm>
            <a:off x="8767869" y="1595538"/>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32.84%</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86" name="Rectangle 85">
            <a:extLst>
              <a:ext uri="{FF2B5EF4-FFF2-40B4-BE49-F238E27FC236}">
                <a16:creationId xmlns:a16="http://schemas.microsoft.com/office/drawing/2014/main" id="{E209B6A7-761C-F491-5EE2-362E55D3BBFF}"/>
              </a:ext>
            </a:extLst>
          </p:cNvPr>
          <p:cNvSpPr/>
          <p:nvPr/>
        </p:nvSpPr>
        <p:spPr>
          <a:xfrm>
            <a:off x="10169440" y="5836329"/>
            <a:ext cx="311982" cy="172819"/>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80" dirty="0">
              <a:latin typeface="Roboto" panose="02000000000000000000" pitchFamily="2" charset="0"/>
              <a:ea typeface="Roboto" panose="02000000000000000000" pitchFamily="2" charset="0"/>
              <a:cs typeface="Roboto" panose="02000000000000000000" pitchFamily="2" charset="0"/>
            </a:endParaRPr>
          </a:p>
        </p:txBody>
      </p:sp>
      <p:sp>
        <p:nvSpPr>
          <p:cNvPr id="88" name="Rectangle 87">
            <a:extLst>
              <a:ext uri="{FF2B5EF4-FFF2-40B4-BE49-F238E27FC236}">
                <a16:creationId xmlns:a16="http://schemas.microsoft.com/office/drawing/2014/main" id="{9381445C-676C-968B-A1C4-4616F4F82B93}"/>
              </a:ext>
            </a:extLst>
          </p:cNvPr>
          <p:cNvSpPr/>
          <p:nvPr/>
        </p:nvSpPr>
        <p:spPr>
          <a:xfrm>
            <a:off x="10169438" y="5484688"/>
            <a:ext cx="311982" cy="17281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80" dirty="0">
              <a:latin typeface="Roboto" panose="02000000000000000000" pitchFamily="2" charset="0"/>
              <a:ea typeface="Roboto" panose="02000000000000000000" pitchFamily="2" charset="0"/>
              <a:cs typeface="Roboto" panose="02000000000000000000" pitchFamily="2" charset="0"/>
            </a:endParaRPr>
          </a:p>
        </p:txBody>
      </p:sp>
      <p:sp>
        <p:nvSpPr>
          <p:cNvPr id="89" name="TextBox 88">
            <a:extLst>
              <a:ext uri="{FF2B5EF4-FFF2-40B4-BE49-F238E27FC236}">
                <a16:creationId xmlns:a16="http://schemas.microsoft.com/office/drawing/2014/main" id="{DF04AC53-8D79-13C9-ACE9-9984A346510C}"/>
              </a:ext>
            </a:extLst>
          </p:cNvPr>
          <p:cNvSpPr txBox="1"/>
          <p:nvPr/>
        </p:nvSpPr>
        <p:spPr>
          <a:xfrm>
            <a:off x="10526398" y="5474049"/>
            <a:ext cx="1209734" cy="240066"/>
          </a:xfrm>
          <a:prstGeom prst="rect">
            <a:avLst/>
          </a:prstGeom>
          <a:noFill/>
        </p:spPr>
        <p:txBody>
          <a:bodyPr wrap="square" rtlCol="0">
            <a:spAutoFit/>
          </a:bodyPr>
          <a:lstStyle/>
          <a:p>
            <a:r>
              <a:rPr lang="en-US" sz="960" b="1" dirty="0">
                <a:latin typeface="Roboto" panose="02000000000000000000" pitchFamily="2" charset="0"/>
                <a:ea typeface="Roboto" panose="02000000000000000000" pitchFamily="2" charset="0"/>
                <a:cs typeface="Roboto" panose="02000000000000000000" pitchFamily="2" charset="0"/>
              </a:rPr>
              <a:t>Listed</a:t>
            </a:r>
            <a:endParaRPr lang="en-IN" sz="960" b="1" dirty="0">
              <a:latin typeface="Roboto" panose="02000000000000000000" pitchFamily="2" charset="0"/>
              <a:ea typeface="Roboto" panose="02000000000000000000" pitchFamily="2" charset="0"/>
              <a:cs typeface="Roboto" panose="02000000000000000000" pitchFamily="2" charset="0"/>
            </a:endParaRPr>
          </a:p>
        </p:txBody>
      </p:sp>
      <p:sp>
        <p:nvSpPr>
          <p:cNvPr id="90" name="TextBox 89">
            <a:extLst>
              <a:ext uri="{FF2B5EF4-FFF2-40B4-BE49-F238E27FC236}">
                <a16:creationId xmlns:a16="http://schemas.microsoft.com/office/drawing/2014/main" id="{D5AF70FC-F25C-5BFC-1DB2-F4615CB1A942}"/>
              </a:ext>
            </a:extLst>
          </p:cNvPr>
          <p:cNvSpPr txBox="1"/>
          <p:nvPr/>
        </p:nvSpPr>
        <p:spPr>
          <a:xfrm>
            <a:off x="10509829" y="5781010"/>
            <a:ext cx="1209734" cy="240066"/>
          </a:xfrm>
          <a:prstGeom prst="rect">
            <a:avLst/>
          </a:prstGeom>
          <a:noFill/>
        </p:spPr>
        <p:txBody>
          <a:bodyPr wrap="square" rtlCol="0">
            <a:spAutoFit/>
          </a:bodyPr>
          <a:lstStyle/>
          <a:p>
            <a:r>
              <a:rPr lang="en-US" sz="960" b="1" dirty="0">
                <a:latin typeface="Roboto" panose="02000000000000000000" pitchFamily="2" charset="0"/>
                <a:ea typeface="Roboto" panose="02000000000000000000" pitchFamily="2" charset="0"/>
                <a:cs typeface="Roboto" panose="02000000000000000000" pitchFamily="2" charset="0"/>
              </a:rPr>
              <a:t>Unlisted</a:t>
            </a:r>
            <a:endParaRPr lang="en-IN" sz="960" b="1" dirty="0">
              <a:latin typeface="Roboto" panose="02000000000000000000" pitchFamily="2" charset="0"/>
              <a:ea typeface="Roboto" panose="02000000000000000000" pitchFamily="2" charset="0"/>
              <a:cs typeface="Roboto" panose="02000000000000000000" pitchFamily="2" charset="0"/>
            </a:endParaRPr>
          </a:p>
        </p:txBody>
      </p:sp>
      <p:sp>
        <p:nvSpPr>
          <p:cNvPr id="93" name="Rectangle 92">
            <a:extLst>
              <a:ext uri="{FF2B5EF4-FFF2-40B4-BE49-F238E27FC236}">
                <a16:creationId xmlns:a16="http://schemas.microsoft.com/office/drawing/2014/main" id="{F414C06D-FCDA-9D89-C645-8CED81783699}"/>
              </a:ext>
            </a:extLst>
          </p:cNvPr>
          <p:cNvSpPr/>
          <p:nvPr/>
        </p:nvSpPr>
        <p:spPr>
          <a:xfrm>
            <a:off x="1654140" y="5041200"/>
            <a:ext cx="1587100" cy="638362"/>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80" b="1" dirty="0">
                <a:latin typeface="Roboto" panose="02000000000000000000" pitchFamily="2" charset="0"/>
                <a:ea typeface="Roboto" panose="02000000000000000000" pitchFamily="2" charset="0"/>
                <a:cs typeface="Roboto" panose="02000000000000000000" pitchFamily="2" charset="0"/>
              </a:rPr>
              <a:t>Godrej &amp; Boyce Manufacturing Company Limited</a:t>
            </a:r>
          </a:p>
        </p:txBody>
      </p:sp>
      <p:cxnSp>
        <p:nvCxnSpPr>
          <p:cNvPr id="95" name="Connector: Elbow 94">
            <a:extLst>
              <a:ext uri="{FF2B5EF4-FFF2-40B4-BE49-F238E27FC236}">
                <a16:creationId xmlns:a16="http://schemas.microsoft.com/office/drawing/2014/main" id="{5DD39A1D-0405-FCFC-48ED-96247D83DDE6}"/>
              </a:ext>
            </a:extLst>
          </p:cNvPr>
          <p:cNvCxnSpPr>
            <a:cxnSpLocks/>
            <a:stCxn id="93" idx="0"/>
            <a:endCxn id="52" idx="2"/>
          </p:cNvCxnSpPr>
          <p:nvPr/>
        </p:nvCxnSpPr>
        <p:spPr>
          <a:xfrm rot="16200000" flipV="1">
            <a:off x="1733434" y="4326943"/>
            <a:ext cx="804899" cy="62361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2E0AB2A4-9E09-82D4-DE20-648D0D925B6B}"/>
              </a:ext>
            </a:extLst>
          </p:cNvPr>
          <p:cNvCxnSpPr>
            <a:cxnSpLocks/>
            <a:stCxn id="93" idx="0"/>
            <a:endCxn id="53" idx="2"/>
          </p:cNvCxnSpPr>
          <p:nvPr/>
        </p:nvCxnSpPr>
        <p:spPr>
          <a:xfrm rot="5400000" flipH="1" flipV="1">
            <a:off x="3572393" y="3096467"/>
            <a:ext cx="820030" cy="306943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2D254875-B2A6-F62E-CF59-2D7D9CD34138}"/>
              </a:ext>
            </a:extLst>
          </p:cNvPr>
          <p:cNvSpPr txBox="1"/>
          <p:nvPr/>
        </p:nvSpPr>
        <p:spPr>
          <a:xfrm>
            <a:off x="1779271" y="4610036"/>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7.33%</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110" name="TextBox 109">
            <a:extLst>
              <a:ext uri="{FF2B5EF4-FFF2-40B4-BE49-F238E27FC236}">
                <a16:creationId xmlns:a16="http://schemas.microsoft.com/office/drawing/2014/main" id="{118F39CA-CAFF-7C29-1631-9DCB736483D4}"/>
              </a:ext>
            </a:extLst>
          </p:cNvPr>
          <p:cNvSpPr txBox="1"/>
          <p:nvPr/>
        </p:nvSpPr>
        <p:spPr>
          <a:xfrm>
            <a:off x="2694633" y="4610830"/>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3.83%</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111" name="Rectangle 110">
            <a:extLst>
              <a:ext uri="{FF2B5EF4-FFF2-40B4-BE49-F238E27FC236}">
                <a16:creationId xmlns:a16="http://schemas.microsoft.com/office/drawing/2014/main" id="{9F1D9484-BD6E-14F2-7A72-FB601E2C6A9C}"/>
              </a:ext>
            </a:extLst>
          </p:cNvPr>
          <p:cNvSpPr/>
          <p:nvPr/>
        </p:nvSpPr>
        <p:spPr>
          <a:xfrm>
            <a:off x="1102226" y="2270945"/>
            <a:ext cx="1247233" cy="587317"/>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80" b="1" dirty="0">
                <a:latin typeface="Roboto" panose="02000000000000000000" pitchFamily="2" charset="0"/>
                <a:ea typeface="Roboto" panose="02000000000000000000" pitchFamily="2" charset="0"/>
                <a:cs typeface="Roboto" panose="02000000000000000000" pitchFamily="2" charset="0"/>
              </a:rPr>
              <a:t>Godrej Seeds &amp; Genetics Limited</a:t>
            </a:r>
          </a:p>
        </p:txBody>
      </p:sp>
      <p:sp>
        <p:nvSpPr>
          <p:cNvPr id="113" name="Rectangle 112">
            <a:extLst>
              <a:ext uri="{FF2B5EF4-FFF2-40B4-BE49-F238E27FC236}">
                <a16:creationId xmlns:a16="http://schemas.microsoft.com/office/drawing/2014/main" id="{8D893655-F4CA-F3F3-4100-E74F69BE58F9}"/>
              </a:ext>
            </a:extLst>
          </p:cNvPr>
          <p:cNvSpPr/>
          <p:nvPr/>
        </p:nvSpPr>
        <p:spPr>
          <a:xfrm>
            <a:off x="5228282" y="4822448"/>
            <a:ext cx="1247233" cy="587317"/>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80" b="1" dirty="0">
                <a:latin typeface="Roboto" panose="02000000000000000000" pitchFamily="2" charset="0"/>
                <a:ea typeface="Roboto" panose="02000000000000000000" pitchFamily="2" charset="0"/>
                <a:cs typeface="Roboto" panose="02000000000000000000" pitchFamily="2" charset="0"/>
              </a:rPr>
              <a:t>Innovia Multiventures Private Limited</a:t>
            </a:r>
          </a:p>
        </p:txBody>
      </p:sp>
      <p:cxnSp>
        <p:nvCxnSpPr>
          <p:cNvPr id="115" name="Straight Arrow Connector 114">
            <a:extLst>
              <a:ext uri="{FF2B5EF4-FFF2-40B4-BE49-F238E27FC236}">
                <a16:creationId xmlns:a16="http://schemas.microsoft.com/office/drawing/2014/main" id="{CE86E92D-4092-AFDC-B8C7-667F2634F114}"/>
              </a:ext>
            </a:extLst>
          </p:cNvPr>
          <p:cNvCxnSpPr>
            <a:cxnSpLocks/>
          </p:cNvCxnSpPr>
          <p:nvPr/>
        </p:nvCxnSpPr>
        <p:spPr>
          <a:xfrm>
            <a:off x="1654140" y="2872479"/>
            <a:ext cx="0" cy="543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1FD63AEB-A0F3-6BDD-1ED2-0E01B033DD90}"/>
              </a:ext>
            </a:extLst>
          </p:cNvPr>
          <p:cNvSpPr txBox="1"/>
          <p:nvPr/>
        </p:nvSpPr>
        <p:spPr>
          <a:xfrm>
            <a:off x="1089604" y="2909307"/>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27.42%</a:t>
            </a:r>
            <a:endParaRPr lang="en-IN" sz="1080" b="1" dirty="0">
              <a:latin typeface="Roboto" panose="02000000000000000000" pitchFamily="2" charset="0"/>
              <a:ea typeface="Roboto" panose="02000000000000000000" pitchFamily="2" charset="0"/>
              <a:cs typeface="Roboto" panose="02000000000000000000" pitchFamily="2" charset="0"/>
            </a:endParaRPr>
          </a:p>
        </p:txBody>
      </p:sp>
      <p:cxnSp>
        <p:nvCxnSpPr>
          <p:cNvPr id="118" name="Straight Arrow Connector 117">
            <a:extLst>
              <a:ext uri="{FF2B5EF4-FFF2-40B4-BE49-F238E27FC236}">
                <a16:creationId xmlns:a16="http://schemas.microsoft.com/office/drawing/2014/main" id="{A3AF2723-4864-BB2C-F5F3-F7C1747F2B3E}"/>
              </a:ext>
            </a:extLst>
          </p:cNvPr>
          <p:cNvCxnSpPr>
            <a:cxnSpLocks/>
            <a:stCxn id="113" idx="0"/>
          </p:cNvCxnSpPr>
          <p:nvPr/>
        </p:nvCxnSpPr>
        <p:spPr>
          <a:xfrm flipH="1" flipV="1">
            <a:off x="5851898" y="4221170"/>
            <a:ext cx="1" cy="601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E29F18D-A383-F4FA-AB99-5C13A8E067EA}"/>
              </a:ext>
            </a:extLst>
          </p:cNvPr>
          <p:cNvSpPr txBox="1"/>
          <p:nvPr/>
        </p:nvSpPr>
        <p:spPr>
          <a:xfrm>
            <a:off x="3738811" y="5649483"/>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2.68%</a:t>
            </a:r>
            <a:endParaRPr lang="en-IN" sz="1080" b="1" dirty="0">
              <a:latin typeface="Roboto" panose="02000000000000000000" pitchFamily="2" charset="0"/>
              <a:ea typeface="Roboto" panose="02000000000000000000" pitchFamily="2" charset="0"/>
              <a:cs typeface="Roboto" panose="02000000000000000000" pitchFamily="2" charset="0"/>
            </a:endParaRPr>
          </a:p>
        </p:txBody>
      </p:sp>
      <p:cxnSp>
        <p:nvCxnSpPr>
          <p:cNvPr id="4" name="Straight Arrow Connector 3">
            <a:extLst>
              <a:ext uri="{FF2B5EF4-FFF2-40B4-BE49-F238E27FC236}">
                <a16:creationId xmlns:a16="http://schemas.microsoft.com/office/drawing/2014/main" id="{0B8B1A0B-57A8-5A00-1B4F-D87831A6DEBA}"/>
              </a:ext>
            </a:extLst>
          </p:cNvPr>
          <p:cNvCxnSpPr>
            <a:cxnSpLocks/>
            <a:stCxn id="54" idx="2"/>
            <a:endCxn id="5" idx="0"/>
          </p:cNvCxnSpPr>
          <p:nvPr/>
        </p:nvCxnSpPr>
        <p:spPr>
          <a:xfrm flipH="1">
            <a:off x="8272339" y="4221171"/>
            <a:ext cx="4980" cy="630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48F9701-C640-F04D-7E53-D200977919F0}"/>
              </a:ext>
            </a:extLst>
          </p:cNvPr>
          <p:cNvSpPr/>
          <p:nvPr/>
        </p:nvSpPr>
        <p:spPr>
          <a:xfrm>
            <a:off x="7664396" y="4852008"/>
            <a:ext cx="1215886" cy="82044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err="1">
                <a:latin typeface="Roboto" panose="02000000000000000000" pitchFamily="2" charset="0"/>
                <a:ea typeface="Roboto" panose="02000000000000000000" pitchFamily="2" charset="0"/>
                <a:cs typeface="Roboto" panose="02000000000000000000" pitchFamily="2" charset="0"/>
              </a:rPr>
              <a:t>Astec</a:t>
            </a:r>
            <a:r>
              <a:rPr lang="en-US" sz="1080" b="1" dirty="0">
                <a:latin typeface="Roboto" panose="02000000000000000000" pitchFamily="2" charset="0"/>
                <a:ea typeface="Roboto" panose="02000000000000000000" pitchFamily="2" charset="0"/>
                <a:cs typeface="Roboto" panose="02000000000000000000" pitchFamily="2" charset="0"/>
              </a:rPr>
              <a:t> Lifesciences Limited</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13DF5C5C-F4BE-6A27-27C7-C5698521F59A}"/>
              </a:ext>
            </a:extLst>
          </p:cNvPr>
          <p:cNvSpPr txBox="1"/>
          <p:nvPr/>
        </p:nvSpPr>
        <p:spPr>
          <a:xfrm>
            <a:off x="8254460" y="4560610"/>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64.76%</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8" name="Title 6">
            <a:extLst>
              <a:ext uri="{FF2B5EF4-FFF2-40B4-BE49-F238E27FC236}">
                <a16:creationId xmlns:a16="http://schemas.microsoft.com/office/drawing/2014/main" id="{3D177964-5649-6187-1615-C9066A19F926}"/>
              </a:ext>
            </a:extLst>
          </p:cNvPr>
          <p:cNvSpPr txBox="1">
            <a:spLocks/>
          </p:cNvSpPr>
          <p:nvPr/>
        </p:nvSpPr>
        <p:spPr>
          <a:xfrm>
            <a:off x="356459" y="224120"/>
            <a:ext cx="10363200" cy="628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5738"/>
            <a:r>
              <a:rPr lang="en-IN" sz="2400" b="1" dirty="0">
                <a:latin typeface="Roboto" panose="02000000000000000000" pitchFamily="2" charset="0"/>
                <a:ea typeface="Roboto" panose="02000000000000000000" pitchFamily="2" charset="0"/>
                <a:cs typeface="Arial" panose="020B0604020202020204" pitchFamily="34" charset="0"/>
              </a:rPr>
              <a:t>Godrej Family Settlement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Key Mechanics (1/2)</a:t>
            </a:r>
          </a:p>
        </p:txBody>
      </p:sp>
      <p:cxnSp>
        <p:nvCxnSpPr>
          <p:cNvPr id="9" name="Straight Connector 8">
            <a:extLst>
              <a:ext uri="{FF2B5EF4-FFF2-40B4-BE49-F238E27FC236}">
                <a16:creationId xmlns:a16="http://schemas.microsoft.com/office/drawing/2014/main" id="{8BF12752-9CB1-C759-571E-C1A8E4AF4434}"/>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3" name="Rectangle 2">
            <a:extLst>
              <a:ext uri="{FF2B5EF4-FFF2-40B4-BE49-F238E27FC236}">
                <a16:creationId xmlns:a16="http://schemas.microsoft.com/office/drawing/2014/main" id="{5348CF5F-CCD8-1023-02D3-7573CEBDD525}"/>
              </a:ext>
            </a:extLst>
          </p:cNvPr>
          <p:cNvSpPr/>
          <p:nvPr/>
        </p:nvSpPr>
        <p:spPr>
          <a:xfrm>
            <a:off x="597845" y="5943765"/>
            <a:ext cx="1587100" cy="488980"/>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80" b="1">
                <a:latin typeface="Roboto" panose="02000000000000000000" pitchFamily="2" charset="0"/>
                <a:ea typeface="Roboto" panose="02000000000000000000" pitchFamily="2" charset="0"/>
                <a:cs typeface="Roboto" panose="02000000000000000000" pitchFamily="2" charset="0"/>
              </a:rPr>
              <a:t>Godrej Infotech Limited</a:t>
            </a:r>
          </a:p>
        </p:txBody>
      </p:sp>
      <p:sp>
        <p:nvSpPr>
          <p:cNvPr id="11" name="Rectangle 10">
            <a:extLst>
              <a:ext uri="{FF2B5EF4-FFF2-40B4-BE49-F238E27FC236}">
                <a16:creationId xmlns:a16="http://schemas.microsoft.com/office/drawing/2014/main" id="{A24D0BE0-5932-B3B2-588E-E2076AE88E17}"/>
              </a:ext>
            </a:extLst>
          </p:cNvPr>
          <p:cNvSpPr/>
          <p:nvPr/>
        </p:nvSpPr>
        <p:spPr>
          <a:xfrm>
            <a:off x="2570275" y="5938504"/>
            <a:ext cx="1587100" cy="488980"/>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80" b="1">
                <a:latin typeface="Roboto" panose="02000000000000000000" pitchFamily="2" charset="0"/>
                <a:ea typeface="Roboto" panose="02000000000000000000" pitchFamily="2" charset="0"/>
                <a:cs typeface="Roboto" panose="02000000000000000000" pitchFamily="2" charset="0"/>
              </a:rPr>
              <a:t>Godrej Holdings Private Limited</a:t>
            </a:r>
          </a:p>
        </p:txBody>
      </p:sp>
      <p:cxnSp>
        <p:nvCxnSpPr>
          <p:cNvPr id="13" name="Connector: Elbow 12">
            <a:extLst>
              <a:ext uri="{FF2B5EF4-FFF2-40B4-BE49-F238E27FC236}">
                <a16:creationId xmlns:a16="http://schemas.microsoft.com/office/drawing/2014/main" id="{1EC61DE8-AD08-743A-EB47-A954878F852A}"/>
              </a:ext>
            </a:extLst>
          </p:cNvPr>
          <p:cNvCxnSpPr>
            <a:stCxn id="93" idx="2"/>
            <a:endCxn id="3" idx="0"/>
          </p:cNvCxnSpPr>
          <p:nvPr/>
        </p:nvCxnSpPr>
        <p:spPr>
          <a:xfrm rot="5400000">
            <a:off x="1787442" y="5283516"/>
            <a:ext cx="264203" cy="105629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7885A0A1-5116-00B1-CE71-C2CAC3B609D9}"/>
              </a:ext>
            </a:extLst>
          </p:cNvPr>
          <p:cNvCxnSpPr>
            <a:cxnSpLocks/>
            <a:stCxn id="93" idx="2"/>
            <a:endCxn id="11" idx="0"/>
          </p:cNvCxnSpPr>
          <p:nvPr/>
        </p:nvCxnSpPr>
        <p:spPr>
          <a:xfrm rot="16200000" flipH="1">
            <a:off x="2776286" y="5350965"/>
            <a:ext cx="258942" cy="91613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CBD34FBA-480D-6CD1-596B-0A1194B75B4D}"/>
              </a:ext>
            </a:extLst>
          </p:cNvPr>
          <p:cNvSpPr/>
          <p:nvPr/>
        </p:nvSpPr>
        <p:spPr>
          <a:xfrm>
            <a:off x="1835918" y="1116661"/>
            <a:ext cx="1641782" cy="43204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Promoters </a:t>
            </a:r>
          </a:p>
          <a:p>
            <a:pPr algn="ctr"/>
            <a:r>
              <a:rPr lang="en-US" sz="1080" b="1" dirty="0">
                <a:latin typeface="Roboto" panose="02000000000000000000" pitchFamily="2" charset="0"/>
                <a:ea typeface="Roboto" panose="02000000000000000000" pitchFamily="2" charset="0"/>
                <a:cs typeface="Roboto" panose="02000000000000000000" pitchFamily="2" charset="0"/>
              </a:rPr>
              <a:t>(Group A)</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44F46A9E-E571-5BD0-37E2-75253ECE863A}"/>
              </a:ext>
            </a:extLst>
          </p:cNvPr>
          <p:cNvSpPr txBox="1"/>
          <p:nvPr/>
        </p:nvSpPr>
        <p:spPr>
          <a:xfrm>
            <a:off x="2618962" y="1524875"/>
            <a:ext cx="874196" cy="4247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33.11% </a:t>
            </a:r>
            <a:r>
              <a:rPr lang="en-US" sz="1080" b="1" dirty="0">
                <a:solidFill>
                  <a:srgbClr val="FF0000"/>
                </a:solidFill>
                <a:latin typeface="Roboto" panose="02000000000000000000" pitchFamily="2" charset="0"/>
                <a:ea typeface="Roboto" panose="02000000000000000000" pitchFamily="2" charset="0"/>
                <a:cs typeface="Roboto" panose="02000000000000000000" pitchFamily="2" charset="0"/>
              </a:rPr>
              <a:t>+ 34.05%</a:t>
            </a:r>
            <a:endParaRPr lang="en-IN" sz="108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cxnSp>
        <p:nvCxnSpPr>
          <p:cNvPr id="20" name="Connector: Elbow 19">
            <a:extLst>
              <a:ext uri="{FF2B5EF4-FFF2-40B4-BE49-F238E27FC236}">
                <a16:creationId xmlns:a16="http://schemas.microsoft.com/office/drawing/2014/main" id="{507C3C49-B702-363D-2B78-98B74DCE4534}"/>
              </a:ext>
            </a:extLst>
          </p:cNvPr>
          <p:cNvCxnSpPr>
            <a:cxnSpLocks/>
            <a:stCxn id="6" idx="2"/>
            <a:endCxn id="51" idx="0"/>
          </p:cNvCxnSpPr>
          <p:nvPr/>
        </p:nvCxnSpPr>
        <p:spPr>
          <a:xfrm rot="16200000" flipH="1">
            <a:off x="4015310" y="190208"/>
            <a:ext cx="722188" cy="343919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21EAB88B-4798-ED36-ECD2-1A82E4245FDF}"/>
              </a:ext>
            </a:extLst>
          </p:cNvPr>
          <p:cNvSpPr txBox="1"/>
          <p:nvPr/>
        </p:nvSpPr>
        <p:spPr>
          <a:xfrm>
            <a:off x="5946252" y="1555575"/>
            <a:ext cx="308425" cy="369332"/>
          </a:xfrm>
          <a:prstGeom prst="rect">
            <a:avLst/>
          </a:prstGeom>
          <a:noFill/>
        </p:spPr>
        <p:txBody>
          <a:bodyPr wrap="square" rtlCol="0">
            <a:spAutoFit/>
          </a:bodyPr>
          <a:lstStyle/>
          <a:p>
            <a:r>
              <a:rPr lang="en-US" dirty="0">
                <a:solidFill>
                  <a:srgbClr val="FF0000"/>
                </a:solidFill>
                <a:latin typeface="Roboto" panose="02000000000000000000" pitchFamily="2" charset="0"/>
                <a:ea typeface="Roboto" panose="02000000000000000000" pitchFamily="2" charset="0"/>
                <a:cs typeface="Roboto" panose="02000000000000000000" pitchFamily="2" charset="0"/>
              </a:rPr>
              <a:t>X</a:t>
            </a:r>
            <a:endParaRPr lang="en-IN"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cxnSp>
        <p:nvCxnSpPr>
          <p:cNvPr id="24" name="Straight Arrow Connector 23">
            <a:extLst>
              <a:ext uri="{FF2B5EF4-FFF2-40B4-BE49-F238E27FC236}">
                <a16:creationId xmlns:a16="http://schemas.microsoft.com/office/drawing/2014/main" id="{869C6714-07FE-054D-03FC-CEA81C3EB18E}"/>
              </a:ext>
            </a:extLst>
          </p:cNvPr>
          <p:cNvCxnSpPr>
            <a:stCxn id="49" idx="1"/>
            <a:endCxn id="6" idx="3"/>
          </p:cNvCxnSpPr>
          <p:nvPr/>
        </p:nvCxnSpPr>
        <p:spPr>
          <a:xfrm flipH="1">
            <a:off x="3477700" y="1331304"/>
            <a:ext cx="1801395" cy="1381"/>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2734B78B-6C91-0844-F36F-C57445C784EB}"/>
              </a:ext>
            </a:extLst>
          </p:cNvPr>
          <p:cNvSpPr txBox="1"/>
          <p:nvPr/>
        </p:nvSpPr>
        <p:spPr>
          <a:xfrm>
            <a:off x="3716311" y="1481984"/>
            <a:ext cx="1356276" cy="290098"/>
          </a:xfrm>
          <a:prstGeom prst="rect">
            <a:avLst/>
          </a:prstGeom>
          <a:noFill/>
        </p:spPr>
        <p:txBody>
          <a:bodyPr wrap="square" rtlCol="0">
            <a:spAutoFit/>
          </a:bodyPr>
          <a:lstStyle/>
          <a:p>
            <a:r>
              <a:rPr lang="en-IN" sz="1080" dirty="0">
                <a:latin typeface="Roboto" panose="02000000000000000000" pitchFamily="2" charset="0"/>
                <a:ea typeface="Roboto" panose="02000000000000000000" pitchFamily="2" charset="0"/>
                <a:cs typeface="Roboto" panose="02000000000000000000" pitchFamily="2" charset="0"/>
              </a:rPr>
              <a:t>Transfer of shares</a:t>
            </a:r>
          </a:p>
        </p:txBody>
      </p:sp>
      <p:cxnSp>
        <p:nvCxnSpPr>
          <p:cNvPr id="30" name="Connector: Elbow 29">
            <a:extLst>
              <a:ext uri="{FF2B5EF4-FFF2-40B4-BE49-F238E27FC236}">
                <a16:creationId xmlns:a16="http://schemas.microsoft.com/office/drawing/2014/main" id="{76A127FA-6780-0DA8-FCC9-460A24AB721D}"/>
              </a:ext>
            </a:extLst>
          </p:cNvPr>
          <p:cNvCxnSpPr>
            <a:stCxn id="6" idx="1"/>
            <a:endCxn id="111" idx="0"/>
          </p:cNvCxnSpPr>
          <p:nvPr/>
        </p:nvCxnSpPr>
        <p:spPr>
          <a:xfrm rot="10800000" flipV="1">
            <a:off x="1725844" y="1332685"/>
            <a:ext cx="110075" cy="938260"/>
          </a:xfrm>
          <a:prstGeom prst="bentConnector2">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2D42A449-3247-8339-8286-BD43EDC33080}"/>
              </a:ext>
            </a:extLst>
          </p:cNvPr>
          <p:cNvSpPr txBox="1"/>
          <p:nvPr/>
        </p:nvSpPr>
        <p:spPr>
          <a:xfrm>
            <a:off x="1018378" y="1671081"/>
            <a:ext cx="805697" cy="4247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30.72% </a:t>
            </a:r>
            <a:r>
              <a:rPr lang="en-US" sz="1080" b="1" dirty="0">
                <a:solidFill>
                  <a:srgbClr val="FF0000"/>
                </a:solidFill>
                <a:latin typeface="Roboto" panose="02000000000000000000" pitchFamily="2" charset="0"/>
                <a:ea typeface="Roboto" panose="02000000000000000000" pitchFamily="2" charset="0"/>
                <a:cs typeface="Roboto" panose="02000000000000000000" pitchFamily="2" charset="0"/>
              </a:rPr>
              <a:t>+ 30.71%</a:t>
            </a:r>
            <a:endParaRPr lang="en-IN" sz="108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cxnSp>
        <p:nvCxnSpPr>
          <p:cNvPr id="46" name="Connector: Elbow 45">
            <a:extLst>
              <a:ext uri="{FF2B5EF4-FFF2-40B4-BE49-F238E27FC236}">
                <a16:creationId xmlns:a16="http://schemas.microsoft.com/office/drawing/2014/main" id="{6837D433-D4B3-76F1-564E-7AEF6292562E}"/>
              </a:ext>
            </a:extLst>
          </p:cNvPr>
          <p:cNvCxnSpPr>
            <a:cxnSpLocks/>
            <a:stCxn id="51" idx="2"/>
            <a:endCxn id="55" idx="0"/>
          </p:cNvCxnSpPr>
          <p:nvPr/>
        </p:nvCxnSpPr>
        <p:spPr>
          <a:xfrm rot="16200000" flipH="1">
            <a:off x="8243566" y="555378"/>
            <a:ext cx="697778" cy="499291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7" name="Connector: Elbow 56">
            <a:extLst>
              <a:ext uri="{FF2B5EF4-FFF2-40B4-BE49-F238E27FC236}">
                <a16:creationId xmlns:a16="http://schemas.microsoft.com/office/drawing/2014/main" id="{C245D9C6-7423-30C9-F34B-87A18A7F6EB8}"/>
              </a:ext>
            </a:extLst>
          </p:cNvPr>
          <p:cNvCxnSpPr>
            <a:stCxn id="51" idx="2"/>
            <a:endCxn id="54" idx="0"/>
          </p:cNvCxnSpPr>
          <p:nvPr/>
        </p:nvCxnSpPr>
        <p:spPr>
          <a:xfrm rot="16200000" flipH="1">
            <a:off x="6837770" y="1961174"/>
            <a:ext cx="697779" cy="218132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nector: Elbow 66">
            <a:extLst>
              <a:ext uri="{FF2B5EF4-FFF2-40B4-BE49-F238E27FC236}">
                <a16:creationId xmlns:a16="http://schemas.microsoft.com/office/drawing/2014/main" id="{CEEF9A66-5ECC-8582-A16B-A17359E88115}"/>
              </a:ext>
            </a:extLst>
          </p:cNvPr>
          <p:cNvCxnSpPr>
            <a:stCxn id="51" idx="2"/>
            <a:endCxn id="53" idx="0"/>
          </p:cNvCxnSpPr>
          <p:nvPr/>
        </p:nvCxnSpPr>
        <p:spPr>
          <a:xfrm rot="5400000">
            <a:off x="5457674" y="2762398"/>
            <a:ext cx="697778" cy="57887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75" name="Connector: Elbow 74">
            <a:extLst>
              <a:ext uri="{FF2B5EF4-FFF2-40B4-BE49-F238E27FC236}">
                <a16:creationId xmlns:a16="http://schemas.microsoft.com/office/drawing/2014/main" id="{CF21AB9C-45AF-687D-3ECE-01A9764CA7CC}"/>
              </a:ext>
            </a:extLst>
          </p:cNvPr>
          <p:cNvCxnSpPr>
            <a:cxnSpLocks/>
            <a:stCxn id="51" idx="2"/>
            <a:endCxn id="52" idx="0"/>
          </p:cNvCxnSpPr>
          <p:nvPr/>
        </p:nvCxnSpPr>
        <p:spPr>
          <a:xfrm rot="5400000">
            <a:off x="3603583" y="923437"/>
            <a:ext cx="712909" cy="427192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99" name="Connector: Elbow 98">
            <a:extLst>
              <a:ext uri="{FF2B5EF4-FFF2-40B4-BE49-F238E27FC236}">
                <a16:creationId xmlns:a16="http://schemas.microsoft.com/office/drawing/2014/main" id="{9D9B1EA2-46B2-9EF4-6EF8-A5DF919A0AE2}"/>
              </a:ext>
            </a:extLst>
          </p:cNvPr>
          <p:cNvCxnSpPr>
            <a:cxnSpLocks/>
            <a:stCxn id="49" idx="0"/>
            <a:endCxn id="111" idx="1"/>
          </p:cNvCxnSpPr>
          <p:nvPr/>
        </p:nvCxnSpPr>
        <p:spPr>
          <a:xfrm rot="16200000" flipH="1" flipV="1">
            <a:off x="2876444" y="-658938"/>
            <a:ext cx="1449324" cy="4997760"/>
          </a:xfrm>
          <a:prstGeom prst="bentConnector4">
            <a:avLst>
              <a:gd name="adj1" fmla="val -7775"/>
              <a:gd name="adj2" fmla="val 104574"/>
            </a:avLst>
          </a:prstGeom>
          <a:ln>
            <a:tailEnd type="triangle"/>
          </a:ln>
        </p:spPr>
        <p:style>
          <a:lnRef idx="1">
            <a:schemeClr val="dk1"/>
          </a:lnRef>
          <a:fillRef idx="0">
            <a:schemeClr val="dk1"/>
          </a:fillRef>
          <a:effectRef idx="0">
            <a:schemeClr val="dk1"/>
          </a:effectRef>
          <a:fontRef idx="minor">
            <a:schemeClr val="tx1"/>
          </a:fontRef>
        </p:style>
      </p:cxnSp>
      <p:sp>
        <p:nvSpPr>
          <p:cNvPr id="104" name="TextBox 103">
            <a:extLst>
              <a:ext uri="{FF2B5EF4-FFF2-40B4-BE49-F238E27FC236}">
                <a16:creationId xmlns:a16="http://schemas.microsoft.com/office/drawing/2014/main" id="{C1A94391-6BD8-2CCE-BD87-CFB0A360A0E4}"/>
              </a:ext>
            </a:extLst>
          </p:cNvPr>
          <p:cNvSpPr txBox="1"/>
          <p:nvPr/>
        </p:nvSpPr>
        <p:spPr>
          <a:xfrm>
            <a:off x="279789" y="1909112"/>
            <a:ext cx="691277" cy="258532"/>
          </a:xfrm>
          <a:prstGeom prst="rect">
            <a:avLst/>
          </a:prstGeom>
          <a:noFill/>
        </p:spPr>
        <p:txBody>
          <a:bodyPr wrap="square" rtlCol="0">
            <a:spAutoFit/>
          </a:bodyPr>
          <a:lstStyle/>
          <a:p>
            <a:r>
              <a:rPr lang="en-US" sz="1080" b="1" strike="sngStrike" dirty="0">
                <a:solidFill>
                  <a:srgbClr val="FF0000"/>
                </a:solidFill>
                <a:latin typeface="Roboto" panose="02000000000000000000" pitchFamily="2" charset="0"/>
                <a:ea typeface="Roboto" panose="02000000000000000000" pitchFamily="2" charset="0"/>
                <a:cs typeface="Roboto" panose="02000000000000000000" pitchFamily="2" charset="0"/>
              </a:rPr>
              <a:t>30.71%</a:t>
            </a:r>
          </a:p>
        </p:txBody>
      </p:sp>
      <p:sp>
        <p:nvSpPr>
          <p:cNvPr id="105" name="TextBox 104">
            <a:extLst>
              <a:ext uri="{FF2B5EF4-FFF2-40B4-BE49-F238E27FC236}">
                <a16:creationId xmlns:a16="http://schemas.microsoft.com/office/drawing/2014/main" id="{448F697A-D259-881C-09C4-7CAA29E65700}"/>
              </a:ext>
            </a:extLst>
          </p:cNvPr>
          <p:cNvSpPr txBox="1"/>
          <p:nvPr/>
        </p:nvSpPr>
        <p:spPr>
          <a:xfrm>
            <a:off x="728107" y="1461367"/>
            <a:ext cx="308425" cy="369332"/>
          </a:xfrm>
          <a:prstGeom prst="rect">
            <a:avLst/>
          </a:prstGeom>
          <a:noFill/>
        </p:spPr>
        <p:txBody>
          <a:bodyPr wrap="square" rtlCol="0">
            <a:spAutoFit/>
          </a:bodyPr>
          <a:lstStyle/>
          <a:p>
            <a:r>
              <a:rPr lang="en-US" dirty="0">
                <a:solidFill>
                  <a:srgbClr val="FF0000"/>
                </a:solidFill>
                <a:latin typeface="Roboto" panose="02000000000000000000" pitchFamily="2" charset="0"/>
                <a:ea typeface="Roboto" panose="02000000000000000000" pitchFamily="2" charset="0"/>
                <a:cs typeface="Roboto" panose="02000000000000000000" pitchFamily="2" charset="0"/>
              </a:rPr>
              <a:t>X</a:t>
            </a:r>
            <a:endParaRPr lang="en-IN"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106" name="Rectangle 105">
            <a:extLst>
              <a:ext uri="{FF2B5EF4-FFF2-40B4-BE49-F238E27FC236}">
                <a16:creationId xmlns:a16="http://schemas.microsoft.com/office/drawing/2014/main" id="{DEFB349B-C73D-A7DB-7FF7-37AC030EB264}"/>
              </a:ext>
            </a:extLst>
          </p:cNvPr>
          <p:cNvSpPr/>
          <p:nvPr/>
        </p:nvSpPr>
        <p:spPr>
          <a:xfrm>
            <a:off x="5943280" y="5905165"/>
            <a:ext cx="1409719" cy="43204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Promoters </a:t>
            </a:r>
          </a:p>
          <a:p>
            <a:pPr algn="ctr"/>
            <a:r>
              <a:rPr lang="en-US" sz="1080" b="1" dirty="0">
                <a:latin typeface="Roboto" panose="02000000000000000000" pitchFamily="2" charset="0"/>
                <a:ea typeface="Roboto" panose="02000000000000000000" pitchFamily="2" charset="0"/>
                <a:cs typeface="Roboto" panose="02000000000000000000" pitchFamily="2" charset="0"/>
              </a:rPr>
              <a:t>(Group B)</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107" name="Rectangle 106">
            <a:extLst>
              <a:ext uri="{FF2B5EF4-FFF2-40B4-BE49-F238E27FC236}">
                <a16:creationId xmlns:a16="http://schemas.microsoft.com/office/drawing/2014/main" id="{72987547-0DCB-0DCC-DCA1-2A9F3CDA3627}"/>
              </a:ext>
            </a:extLst>
          </p:cNvPr>
          <p:cNvSpPr/>
          <p:nvPr/>
        </p:nvSpPr>
        <p:spPr>
          <a:xfrm>
            <a:off x="4508959" y="5903934"/>
            <a:ext cx="1332819" cy="43204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Promoters </a:t>
            </a:r>
          </a:p>
          <a:p>
            <a:pPr algn="ctr"/>
            <a:r>
              <a:rPr lang="en-US" sz="1080" b="1" dirty="0">
                <a:latin typeface="Roboto" panose="02000000000000000000" pitchFamily="2" charset="0"/>
                <a:ea typeface="Roboto" panose="02000000000000000000" pitchFamily="2" charset="0"/>
                <a:cs typeface="Roboto" panose="02000000000000000000" pitchFamily="2" charset="0"/>
              </a:rPr>
              <a:t>(Group A)</a:t>
            </a:r>
            <a:endParaRPr lang="en-IN" sz="1080" b="1" dirty="0">
              <a:latin typeface="Roboto" panose="02000000000000000000" pitchFamily="2" charset="0"/>
              <a:ea typeface="Roboto" panose="02000000000000000000" pitchFamily="2" charset="0"/>
              <a:cs typeface="Roboto" panose="02000000000000000000" pitchFamily="2" charset="0"/>
            </a:endParaRPr>
          </a:p>
        </p:txBody>
      </p:sp>
      <p:cxnSp>
        <p:nvCxnSpPr>
          <p:cNvPr id="112" name="Connector: Elbow 111">
            <a:extLst>
              <a:ext uri="{FF2B5EF4-FFF2-40B4-BE49-F238E27FC236}">
                <a16:creationId xmlns:a16="http://schemas.microsoft.com/office/drawing/2014/main" id="{325A800C-F319-BBA4-5D5A-FF02C03FA265}"/>
              </a:ext>
            </a:extLst>
          </p:cNvPr>
          <p:cNvCxnSpPr>
            <a:cxnSpLocks/>
            <a:stCxn id="107" idx="0"/>
            <a:endCxn id="113" idx="2"/>
          </p:cNvCxnSpPr>
          <p:nvPr/>
        </p:nvCxnSpPr>
        <p:spPr>
          <a:xfrm rot="5400000" flipH="1" flipV="1">
            <a:off x="5266550" y="5318585"/>
            <a:ext cx="494169" cy="676530"/>
          </a:xfrm>
          <a:prstGeom prst="bentConnector3">
            <a:avLst>
              <a:gd name="adj1" fmla="val 55212"/>
            </a:avLst>
          </a:prstGeom>
          <a:ln>
            <a:tailEnd type="triangle"/>
          </a:ln>
        </p:spPr>
        <p:style>
          <a:lnRef idx="1">
            <a:schemeClr val="dk1"/>
          </a:lnRef>
          <a:fillRef idx="0">
            <a:schemeClr val="dk1"/>
          </a:fillRef>
          <a:effectRef idx="0">
            <a:schemeClr val="dk1"/>
          </a:effectRef>
          <a:fontRef idx="minor">
            <a:schemeClr val="tx1"/>
          </a:fontRef>
        </p:style>
      </p:cxnSp>
      <p:cxnSp>
        <p:nvCxnSpPr>
          <p:cNvPr id="116" name="Connector: Elbow 115">
            <a:extLst>
              <a:ext uri="{FF2B5EF4-FFF2-40B4-BE49-F238E27FC236}">
                <a16:creationId xmlns:a16="http://schemas.microsoft.com/office/drawing/2014/main" id="{7C8B07D4-F3F5-AB8E-F48A-80AB72C6D8EC}"/>
              </a:ext>
            </a:extLst>
          </p:cNvPr>
          <p:cNvCxnSpPr>
            <a:cxnSpLocks/>
            <a:stCxn id="106" idx="0"/>
            <a:endCxn id="113" idx="2"/>
          </p:cNvCxnSpPr>
          <p:nvPr/>
        </p:nvCxnSpPr>
        <p:spPr>
          <a:xfrm rot="16200000" flipV="1">
            <a:off x="6002320" y="5259344"/>
            <a:ext cx="495400" cy="796241"/>
          </a:xfrm>
          <a:prstGeom prst="bentConnector3">
            <a:avLst>
              <a:gd name="adj1" fmla="val 55198"/>
            </a:avLst>
          </a:prstGeom>
          <a:ln>
            <a:tailEnd type="triangle"/>
          </a:ln>
        </p:spPr>
        <p:style>
          <a:lnRef idx="1">
            <a:schemeClr val="dk1"/>
          </a:lnRef>
          <a:fillRef idx="0">
            <a:schemeClr val="dk1"/>
          </a:fillRef>
          <a:effectRef idx="0">
            <a:schemeClr val="dk1"/>
          </a:effectRef>
          <a:fontRef idx="minor">
            <a:schemeClr val="tx1"/>
          </a:fontRef>
        </p:style>
      </p:cxnSp>
      <p:sp>
        <p:nvSpPr>
          <p:cNvPr id="121" name="TextBox 120">
            <a:extLst>
              <a:ext uri="{FF2B5EF4-FFF2-40B4-BE49-F238E27FC236}">
                <a16:creationId xmlns:a16="http://schemas.microsoft.com/office/drawing/2014/main" id="{937E8DBB-8CC0-115B-9986-908AF6DA6A66}"/>
              </a:ext>
            </a:extLst>
          </p:cNvPr>
          <p:cNvSpPr txBox="1"/>
          <p:nvPr/>
        </p:nvSpPr>
        <p:spPr>
          <a:xfrm>
            <a:off x="6204169" y="5637217"/>
            <a:ext cx="454093" cy="258532"/>
          </a:xfrm>
          <a:prstGeom prst="rect">
            <a:avLst/>
          </a:prstGeom>
          <a:noFill/>
        </p:spPr>
        <p:txBody>
          <a:bodyPr wrap="square" rtlCol="0">
            <a:spAutoFit/>
          </a:bodyPr>
          <a:lstStyle/>
          <a:p>
            <a:r>
              <a:rPr lang="en-US" sz="1080" b="1" strike="sngStrike" dirty="0">
                <a:solidFill>
                  <a:srgbClr val="FF0000"/>
                </a:solidFill>
                <a:latin typeface="Roboto" panose="02000000000000000000" pitchFamily="2" charset="0"/>
                <a:ea typeface="Roboto" panose="02000000000000000000" pitchFamily="2" charset="0"/>
                <a:cs typeface="Roboto" panose="02000000000000000000" pitchFamily="2" charset="0"/>
              </a:rPr>
              <a:t>40%</a:t>
            </a:r>
            <a:endParaRPr lang="en-IN" sz="1080" b="1" strike="sngStrike"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126" name="TextBox 125">
            <a:extLst>
              <a:ext uri="{FF2B5EF4-FFF2-40B4-BE49-F238E27FC236}">
                <a16:creationId xmlns:a16="http://schemas.microsoft.com/office/drawing/2014/main" id="{80F21C79-C2FC-3A2A-F8B2-76D98F28DBA9}"/>
              </a:ext>
            </a:extLst>
          </p:cNvPr>
          <p:cNvSpPr txBox="1"/>
          <p:nvPr/>
        </p:nvSpPr>
        <p:spPr>
          <a:xfrm>
            <a:off x="5121811" y="5636605"/>
            <a:ext cx="866021"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40%</a:t>
            </a:r>
            <a:r>
              <a:rPr lang="en-US" sz="1080" b="1" dirty="0">
                <a:solidFill>
                  <a:srgbClr val="FF0000"/>
                </a:solidFill>
                <a:latin typeface="Roboto" panose="02000000000000000000" pitchFamily="2" charset="0"/>
                <a:ea typeface="Roboto" panose="02000000000000000000" pitchFamily="2" charset="0"/>
                <a:cs typeface="Roboto" panose="02000000000000000000" pitchFamily="2" charset="0"/>
              </a:rPr>
              <a:t> + 40%</a:t>
            </a:r>
            <a:endParaRPr lang="en-IN" sz="108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136" name="TextBox 135">
            <a:extLst>
              <a:ext uri="{FF2B5EF4-FFF2-40B4-BE49-F238E27FC236}">
                <a16:creationId xmlns:a16="http://schemas.microsoft.com/office/drawing/2014/main" id="{2CD1E66B-3B2E-0E33-2EE4-8C084F9B6C8C}"/>
              </a:ext>
            </a:extLst>
          </p:cNvPr>
          <p:cNvSpPr txBox="1"/>
          <p:nvPr/>
        </p:nvSpPr>
        <p:spPr>
          <a:xfrm>
            <a:off x="6019149" y="5451939"/>
            <a:ext cx="308425" cy="369332"/>
          </a:xfrm>
          <a:prstGeom prst="rect">
            <a:avLst/>
          </a:prstGeom>
          <a:noFill/>
        </p:spPr>
        <p:txBody>
          <a:bodyPr wrap="square" rtlCol="0">
            <a:spAutoFit/>
          </a:bodyPr>
          <a:lstStyle/>
          <a:p>
            <a:r>
              <a:rPr lang="en-US" dirty="0">
                <a:solidFill>
                  <a:srgbClr val="FF0000"/>
                </a:solidFill>
                <a:latin typeface="Roboto" panose="02000000000000000000" pitchFamily="2" charset="0"/>
                <a:ea typeface="Roboto" panose="02000000000000000000" pitchFamily="2" charset="0"/>
                <a:cs typeface="Roboto" panose="02000000000000000000" pitchFamily="2" charset="0"/>
              </a:rPr>
              <a:t>X</a:t>
            </a:r>
            <a:endParaRPr lang="en-IN"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cxnSp>
        <p:nvCxnSpPr>
          <p:cNvPr id="139" name="Connector: Elbow 138">
            <a:extLst>
              <a:ext uri="{FF2B5EF4-FFF2-40B4-BE49-F238E27FC236}">
                <a16:creationId xmlns:a16="http://schemas.microsoft.com/office/drawing/2014/main" id="{DD74C527-40F6-E839-0BE1-78DB5ECE6D98}"/>
              </a:ext>
            </a:extLst>
          </p:cNvPr>
          <p:cNvCxnSpPr>
            <a:cxnSpLocks/>
          </p:cNvCxnSpPr>
          <p:nvPr/>
        </p:nvCxnSpPr>
        <p:spPr>
          <a:xfrm rot="16200000" flipV="1">
            <a:off x="4508219" y="5407139"/>
            <a:ext cx="463357" cy="63463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43" name="Connector: Elbow 142">
            <a:extLst>
              <a:ext uri="{FF2B5EF4-FFF2-40B4-BE49-F238E27FC236}">
                <a16:creationId xmlns:a16="http://schemas.microsoft.com/office/drawing/2014/main" id="{6C6F8CEE-47DC-A731-C78D-1CE500BCAB12}"/>
              </a:ext>
            </a:extLst>
          </p:cNvPr>
          <p:cNvCxnSpPr>
            <a:stCxn id="106" idx="2"/>
            <a:endCxn id="137" idx="2"/>
          </p:cNvCxnSpPr>
          <p:nvPr/>
        </p:nvCxnSpPr>
        <p:spPr>
          <a:xfrm rot="5400000">
            <a:off x="4439526" y="4329349"/>
            <a:ext cx="200750" cy="4216478"/>
          </a:xfrm>
          <a:prstGeom prst="bentConnector3">
            <a:avLst>
              <a:gd name="adj1" fmla="val 194627"/>
            </a:avLst>
          </a:prstGeom>
          <a:ln>
            <a:tailEnd type="triangle"/>
          </a:ln>
        </p:spPr>
        <p:style>
          <a:lnRef idx="1">
            <a:schemeClr val="dk1"/>
          </a:lnRef>
          <a:fillRef idx="0">
            <a:schemeClr val="dk1"/>
          </a:fillRef>
          <a:effectRef idx="0">
            <a:schemeClr val="dk1"/>
          </a:effectRef>
          <a:fontRef idx="minor">
            <a:schemeClr val="tx1"/>
          </a:fontRef>
        </p:style>
      </p:cxnSp>
      <p:sp>
        <p:nvSpPr>
          <p:cNvPr id="145" name="TextBox 144">
            <a:extLst>
              <a:ext uri="{FF2B5EF4-FFF2-40B4-BE49-F238E27FC236}">
                <a16:creationId xmlns:a16="http://schemas.microsoft.com/office/drawing/2014/main" id="{5B9B0920-336E-13BE-ED16-34708679CCB8}"/>
              </a:ext>
            </a:extLst>
          </p:cNvPr>
          <p:cNvSpPr txBox="1"/>
          <p:nvPr/>
        </p:nvSpPr>
        <p:spPr>
          <a:xfrm>
            <a:off x="4674144" y="5648159"/>
            <a:ext cx="384634" cy="258532"/>
          </a:xfrm>
          <a:prstGeom prst="rect">
            <a:avLst/>
          </a:prstGeom>
          <a:noFill/>
        </p:spPr>
        <p:txBody>
          <a:bodyPr wrap="square" rtlCol="0">
            <a:spAutoFit/>
          </a:bodyPr>
          <a:lstStyle/>
          <a:p>
            <a:r>
              <a:rPr lang="en-US" sz="1080" b="1" strike="sngStrike" dirty="0">
                <a:solidFill>
                  <a:srgbClr val="FF0000"/>
                </a:solidFill>
                <a:latin typeface="Roboto" panose="02000000000000000000" pitchFamily="2" charset="0"/>
                <a:ea typeface="Roboto" panose="02000000000000000000" pitchFamily="2" charset="0"/>
                <a:cs typeface="Roboto" panose="02000000000000000000" pitchFamily="2" charset="0"/>
              </a:rPr>
              <a:t>X%</a:t>
            </a:r>
            <a:endParaRPr lang="en-IN" sz="1080" b="1" strike="sngStrike"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146" name="TextBox 145">
            <a:extLst>
              <a:ext uri="{FF2B5EF4-FFF2-40B4-BE49-F238E27FC236}">
                <a16:creationId xmlns:a16="http://schemas.microsoft.com/office/drawing/2014/main" id="{0767D15F-2AAA-0858-CC62-1FA5D5A94AFC}"/>
              </a:ext>
            </a:extLst>
          </p:cNvPr>
          <p:cNvSpPr txBox="1"/>
          <p:nvPr/>
        </p:nvSpPr>
        <p:spPr>
          <a:xfrm>
            <a:off x="5927843" y="6467079"/>
            <a:ext cx="835556"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Y% </a:t>
            </a:r>
            <a:r>
              <a:rPr lang="en-US" sz="1080" b="1" dirty="0">
                <a:solidFill>
                  <a:srgbClr val="FF0000"/>
                </a:solidFill>
                <a:latin typeface="Roboto" panose="02000000000000000000" pitchFamily="2" charset="0"/>
                <a:ea typeface="Roboto" panose="02000000000000000000" pitchFamily="2" charset="0"/>
                <a:cs typeface="Roboto" panose="02000000000000000000" pitchFamily="2" charset="0"/>
              </a:rPr>
              <a:t>+ X%</a:t>
            </a:r>
            <a:endParaRPr lang="en-IN" sz="108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147" name="TextBox 146">
            <a:extLst>
              <a:ext uri="{FF2B5EF4-FFF2-40B4-BE49-F238E27FC236}">
                <a16:creationId xmlns:a16="http://schemas.microsoft.com/office/drawing/2014/main" id="{FFC6B768-F5C0-CD90-D91C-7041E033F8B3}"/>
              </a:ext>
            </a:extLst>
          </p:cNvPr>
          <p:cNvSpPr txBox="1"/>
          <p:nvPr/>
        </p:nvSpPr>
        <p:spPr>
          <a:xfrm>
            <a:off x="4637251" y="5318364"/>
            <a:ext cx="308425" cy="369332"/>
          </a:xfrm>
          <a:prstGeom prst="rect">
            <a:avLst/>
          </a:prstGeom>
          <a:noFill/>
        </p:spPr>
        <p:txBody>
          <a:bodyPr wrap="square" rtlCol="0">
            <a:spAutoFit/>
          </a:bodyPr>
          <a:lstStyle/>
          <a:p>
            <a:r>
              <a:rPr lang="en-US" dirty="0">
                <a:solidFill>
                  <a:srgbClr val="FF0000"/>
                </a:solidFill>
                <a:latin typeface="Roboto" panose="02000000000000000000" pitchFamily="2" charset="0"/>
                <a:ea typeface="Roboto" panose="02000000000000000000" pitchFamily="2" charset="0"/>
                <a:cs typeface="Roboto" panose="02000000000000000000" pitchFamily="2" charset="0"/>
              </a:rPr>
              <a:t>X</a:t>
            </a:r>
            <a:endParaRPr lang="en-IN"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149" name="Oval 148">
            <a:extLst>
              <a:ext uri="{FF2B5EF4-FFF2-40B4-BE49-F238E27FC236}">
                <a16:creationId xmlns:a16="http://schemas.microsoft.com/office/drawing/2014/main" id="{50061AB7-F3CB-BB23-13DC-86FE925BA795}"/>
              </a:ext>
            </a:extLst>
          </p:cNvPr>
          <p:cNvSpPr/>
          <p:nvPr/>
        </p:nvSpPr>
        <p:spPr>
          <a:xfrm>
            <a:off x="4199018" y="1177436"/>
            <a:ext cx="309941" cy="246663"/>
          </a:xfrm>
          <a:prstGeom prst="ellipse">
            <a:avLst/>
          </a:prstGeom>
          <a:solidFill>
            <a:srgbClr val="C00000"/>
          </a:soli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US" sz="1200" b="1"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1</a:t>
            </a:r>
          </a:p>
        </p:txBody>
      </p:sp>
      <p:sp>
        <p:nvSpPr>
          <p:cNvPr id="150" name="Oval 149">
            <a:extLst>
              <a:ext uri="{FF2B5EF4-FFF2-40B4-BE49-F238E27FC236}">
                <a16:creationId xmlns:a16="http://schemas.microsoft.com/office/drawing/2014/main" id="{777EDB0E-8476-3745-EBAD-751DB235A63A}"/>
              </a:ext>
            </a:extLst>
          </p:cNvPr>
          <p:cNvSpPr/>
          <p:nvPr/>
        </p:nvSpPr>
        <p:spPr>
          <a:xfrm>
            <a:off x="705650" y="1186785"/>
            <a:ext cx="309941" cy="246663"/>
          </a:xfrm>
          <a:prstGeom prst="ellipse">
            <a:avLst/>
          </a:prstGeom>
          <a:solidFill>
            <a:srgbClr val="C00000"/>
          </a:soli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US" sz="1200" b="1"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2</a:t>
            </a:r>
          </a:p>
        </p:txBody>
      </p:sp>
      <p:sp>
        <p:nvSpPr>
          <p:cNvPr id="151" name="Oval 150">
            <a:extLst>
              <a:ext uri="{FF2B5EF4-FFF2-40B4-BE49-F238E27FC236}">
                <a16:creationId xmlns:a16="http://schemas.microsoft.com/office/drawing/2014/main" id="{BBE48A2F-6296-2A0E-1931-C8EB3332D003}"/>
              </a:ext>
            </a:extLst>
          </p:cNvPr>
          <p:cNvSpPr/>
          <p:nvPr/>
        </p:nvSpPr>
        <p:spPr>
          <a:xfrm>
            <a:off x="6577922" y="5369447"/>
            <a:ext cx="309941" cy="246663"/>
          </a:xfrm>
          <a:prstGeom prst="ellipse">
            <a:avLst/>
          </a:prstGeom>
          <a:solidFill>
            <a:srgbClr val="C00000"/>
          </a:soli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US" sz="1200" b="1"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3</a:t>
            </a:r>
          </a:p>
        </p:txBody>
      </p:sp>
      <p:sp>
        <p:nvSpPr>
          <p:cNvPr id="152" name="Oval 151">
            <a:extLst>
              <a:ext uri="{FF2B5EF4-FFF2-40B4-BE49-F238E27FC236}">
                <a16:creationId xmlns:a16="http://schemas.microsoft.com/office/drawing/2014/main" id="{72029985-48E0-9EC6-8F86-512B8F9E04DC}"/>
              </a:ext>
            </a:extLst>
          </p:cNvPr>
          <p:cNvSpPr/>
          <p:nvPr/>
        </p:nvSpPr>
        <p:spPr>
          <a:xfrm>
            <a:off x="4303237" y="6478948"/>
            <a:ext cx="309941" cy="246663"/>
          </a:xfrm>
          <a:prstGeom prst="ellipse">
            <a:avLst/>
          </a:prstGeom>
          <a:solidFill>
            <a:srgbClr val="C00000"/>
          </a:soli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US" sz="1200" b="1"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4</a:t>
            </a:r>
          </a:p>
        </p:txBody>
      </p:sp>
    </p:spTree>
    <p:extLst>
      <p:ext uri="{BB962C8B-B14F-4D97-AF65-F5344CB8AC3E}">
        <p14:creationId xmlns:p14="http://schemas.microsoft.com/office/powerpoint/2010/main" val="145666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8AAB59-DCD6-4E75-AE41-296D858416E2}"/>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a:r>
              <a:rPr lang="en-IN" sz="2400" b="1" dirty="0">
                <a:latin typeface="Roboto" panose="02000000000000000000" pitchFamily="2" charset="0"/>
                <a:ea typeface="Roboto" panose="02000000000000000000" pitchFamily="2" charset="0"/>
              </a:rPr>
              <a:t>M&amp;A Deal Activity </a:t>
            </a:r>
            <a:r>
              <a:rPr lang="en-GB" sz="2400" b="1" dirty="0">
                <a:latin typeface="Roboto" panose="02000000000000000000" pitchFamily="2" charset="0"/>
                <a:ea typeface="Roboto" panose="02000000000000000000" pitchFamily="2" charset="0"/>
              </a:rPr>
              <a:t>|</a:t>
            </a:r>
            <a:r>
              <a:rPr lang="en-IN" sz="2400" b="1" dirty="0">
                <a:latin typeface="Roboto" panose="02000000000000000000" pitchFamily="2" charset="0"/>
                <a:ea typeface="Roboto" panose="02000000000000000000" pitchFamily="2" charset="0"/>
              </a:rPr>
              <a:t> </a:t>
            </a:r>
            <a:r>
              <a:rPr lang="en-US" sz="2400" b="1" i="1" dirty="0">
                <a:solidFill>
                  <a:srgbClr val="C00000"/>
                </a:solidFill>
                <a:latin typeface="Roboto" panose="02000000000000000000" pitchFamily="2" charset="0"/>
                <a:ea typeface="Roboto" panose="02000000000000000000" pitchFamily="2" charset="0"/>
                <a:cs typeface="Arial" panose="020B0604020202020204" pitchFamily="34" charset="0"/>
              </a:rPr>
              <a:t>April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‘24 Snapshot</a:t>
            </a: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FD9B61DF-BF1F-DBBD-1B7E-8E2908635675}"/>
              </a:ext>
            </a:extLst>
          </p:cNvPr>
          <p:cNvSpPr txBox="1"/>
          <p:nvPr/>
        </p:nvSpPr>
        <p:spPr>
          <a:xfrm>
            <a:off x="619932" y="6599468"/>
            <a:ext cx="5185411" cy="258532"/>
          </a:xfrm>
          <a:prstGeom prst="rect">
            <a:avLst/>
          </a:prstGeom>
          <a:noFill/>
        </p:spPr>
        <p:txBody>
          <a:bodyPr wrap="square" rtlCol="0">
            <a:spAutoFit/>
          </a:bodyPr>
          <a:lstStyle/>
          <a:p>
            <a:r>
              <a:rPr lang="en-IN" sz="1080" i="1" dirty="0"/>
              <a:t>*Source – Grant Thornton </a:t>
            </a:r>
            <a:r>
              <a:rPr lang="en-IN" sz="1080" i="1" dirty="0" err="1"/>
              <a:t>Dealtracker</a:t>
            </a:r>
            <a:r>
              <a:rPr lang="en-IN" sz="1080" i="1" dirty="0"/>
              <a:t> April 2024</a:t>
            </a:r>
          </a:p>
        </p:txBody>
      </p:sp>
      <p:pic>
        <p:nvPicPr>
          <p:cNvPr id="4" name="Picture 3">
            <a:extLst>
              <a:ext uri="{FF2B5EF4-FFF2-40B4-BE49-F238E27FC236}">
                <a16:creationId xmlns:a16="http://schemas.microsoft.com/office/drawing/2014/main" id="{D1B6A2F6-A6B8-4DE2-876C-9186F25E344C}"/>
              </a:ext>
            </a:extLst>
          </p:cNvPr>
          <p:cNvPicPr>
            <a:picLocks noChangeAspect="1"/>
          </p:cNvPicPr>
          <p:nvPr/>
        </p:nvPicPr>
        <p:blipFill>
          <a:blip r:embed="rId2"/>
          <a:stretch>
            <a:fillRect/>
          </a:stretch>
        </p:blipFill>
        <p:spPr>
          <a:xfrm>
            <a:off x="665736" y="4175248"/>
            <a:ext cx="9258164" cy="2429214"/>
          </a:xfrm>
          <a:prstGeom prst="rect">
            <a:avLst/>
          </a:prstGeom>
        </p:spPr>
      </p:pic>
      <p:pic>
        <p:nvPicPr>
          <p:cNvPr id="8" name="Picture 7">
            <a:extLst>
              <a:ext uri="{FF2B5EF4-FFF2-40B4-BE49-F238E27FC236}">
                <a16:creationId xmlns:a16="http://schemas.microsoft.com/office/drawing/2014/main" id="{95EE334A-D0F8-8018-F894-9507B4CC3600}"/>
              </a:ext>
            </a:extLst>
          </p:cNvPr>
          <p:cNvPicPr>
            <a:picLocks noChangeAspect="1"/>
          </p:cNvPicPr>
          <p:nvPr/>
        </p:nvPicPr>
        <p:blipFill rotWithShape="1">
          <a:blip r:embed="rId3"/>
          <a:srcRect l="1662"/>
          <a:stretch/>
        </p:blipFill>
        <p:spPr>
          <a:xfrm>
            <a:off x="619932" y="1009255"/>
            <a:ext cx="9303968" cy="2953168"/>
          </a:xfrm>
          <a:prstGeom prst="rect">
            <a:avLst/>
          </a:prstGeom>
        </p:spPr>
      </p:pic>
      <p:cxnSp>
        <p:nvCxnSpPr>
          <p:cNvPr id="20" name="Straight Connector 19">
            <a:extLst>
              <a:ext uri="{FF2B5EF4-FFF2-40B4-BE49-F238E27FC236}">
                <a16:creationId xmlns:a16="http://schemas.microsoft.com/office/drawing/2014/main" id="{6AC50A30-2D59-54F1-6C1B-C933430AA128}"/>
              </a:ext>
            </a:extLst>
          </p:cNvPr>
          <p:cNvCxnSpPr>
            <a:cxnSpLocks/>
          </p:cNvCxnSpPr>
          <p:nvPr/>
        </p:nvCxnSpPr>
        <p:spPr>
          <a:xfrm>
            <a:off x="0" y="4097974"/>
            <a:ext cx="1219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7375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Rounded Corners 136">
            <a:extLst>
              <a:ext uri="{FF2B5EF4-FFF2-40B4-BE49-F238E27FC236}">
                <a16:creationId xmlns:a16="http://schemas.microsoft.com/office/drawing/2014/main" id="{31BCD33A-936A-D125-E397-8BC67ECF6A89}"/>
              </a:ext>
            </a:extLst>
          </p:cNvPr>
          <p:cNvSpPr/>
          <p:nvPr/>
        </p:nvSpPr>
        <p:spPr>
          <a:xfrm>
            <a:off x="455867" y="4912617"/>
            <a:ext cx="3951589" cy="1625346"/>
          </a:xfrm>
          <a:prstGeom prst="roundRect">
            <a:avLst/>
          </a:prstGeom>
          <a:ln>
            <a:prstDash val="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 name="Slide Number Placeholder 4">
            <a:extLst>
              <a:ext uri="{FF2B5EF4-FFF2-40B4-BE49-F238E27FC236}">
                <a16:creationId xmlns:a16="http://schemas.microsoft.com/office/drawing/2014/main" id="{D5A72ECD-E878-5FA6-F58F-EEF9CE4F9F22}"/>
              </a:ext>
            </a:extLst>
          </p:cNvPr>
          <p:cNvSpPr>
            <a:spLocks noGrp="1"/>
          </p:cNvSpPr>
          <p:nvPr>
            <p:ph type="sldNum" sz="quarter" idx="12"/>
          </p:nvPr>
        </p:nvSpPr>
        <p:spPr>
          <a:xfrm>
            <a:off x="8947211" y="6520260"/>
            <a:ext cx="2560320" cy="365125"/>
          </a:xfrm>
        </p:spPr>
        <p:txBody>
          <a:bodyPr/>
          <a:lstStyle/>
          <a:p>
            <a:fld id="{F60EAE03-AA2C-4BC0-A2CA-F931B03503F8}" type="slidenum">
              <a:rPr lang="en-GB" sz="1080">
                <a:latin typeface="Roboto" panose="02000000000000000000" pitchFamily="2" charset="0"/>
                <a:ea typeface="Roboto" panose="02000000000000000000" pitchFamily="2" charset="0"/>
                <a:cs typeface="Times New Roman" panose="02020603050405020304" pitchFamily="18" charset="0"/>
              </a:rPr>
              <a:t>30</a:t>
            </a:fld>
            <a:endParaRPr lang="en-GB" sz="1080" dirty="0">
              <a:latin typeface="Roboto" panose="02000000000000000000" pitchFamily="2" charset="0"/>
              <a:ea typeface="Roboto" panose="02000000000000000000" pitchFamily="2" charset="0"/>
              <a:cs typeface="Times New Roman" panose="02020603050405020304" pitchFamily="18" charset="0"/>
            </a:endParaRPr>
          </a:p>
        </p:txBody>
      </p:sp>
      <p:sp>
        <p:nvSpPr>
          <p:cNvPr id="50" name="Rectangle 49">
            <a:extLst>
              <a:ext uri="{FF2B5EF4-FFF2-40B4-BE49-F238E27FC236}">
                <a16:creationId xmlns:a16="http://schemas.microsoft.com/office/drawing/2014/main" id="{215ED797-F6E8-B76A-8865-01954DD658A5}"/>
              </a:ext>
            </a:extLst>
          </p:cNvPr>
          <p:cNvSpPr/>
          <p:nvPr/>
        </p:nvSpPr>
        <p:spPr>
          <a:xfrm>
            <a:off x="8559608" y="1115970"/>
            <a:ext cx="1641782" cy="43204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Public</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51" name="Rectangle 50">
            <a:extLst>
              <a:ext uri="{FF2B5EF4-FFF2-40B4-BE49-F238E27FC236}">
                <a16:creationId xmlns:a16="http://schemas.microsoft.com/office/drawing/2014/main" id="{E62C330C-FD3B-E8AD-18DE-9F22260EC564}"/>
              </a:ext>
            </a:extLst>
          </p:cNvPr>
          <p:cNvSpPr/>
          <p:nvPr/>
        </p:nvSpPr>
        <p:spPr>
          <a:xfrm>
            <a:off x="5275108" y="2270897"/>
            <a:ext cx="1641782" cy="43204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solidFill>
                  <a:schemeClr val="bg1"/>
                </a:solidFill>
                <a:latin typeface="Roboto" panose="02000000000000000000" pitchFamily="2" charset="0"/>
                <a:ea typeface="Roboto" panose="02000000000000000000" pitchFamily="2" charset="0"/>
                <a:cs typeface="Roboto" panose="02000000000000000000" pitchFamily="2" charset="0"/>
              </a:rPr>
              <a:t>Godrej Industries Limited</a:t>
            </a:r>
            <a:endParaRPr lang="en-IN" sz="108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2" name="Rectangle 51">
            <a:extLst>
              <a:ext uri="{FF2B5EF4-FFF2-40B4-BE49-F238E27FC236}">
                <a16:creationId xmlns:a16="http://schemas.microsoft.com/office/drawing/2014/main" id="{09B40756-E6CB-2CFF-91F4-5406431BF14B}"/>
              </a:ext>
            </a:extLst>
          </p:cNvPr>
          <p:cNvSpPr/>
          <p:nvPr/>
        </p:nvSpPr>
        <p:spPr>
          <a:xfrm>
            <a:off x="1216132" y="3415854"/>
            <a:ext cx="1215886" cy="82044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Godrej Consumer Products Limited</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53" name="Rectangle 52">
            <a:extLst>
              <a:ext uri="{FF2B5EF4-FFF2-40B4-BE49-F238E27FC236}">
                <a16:creationId xmlns:a16="http://schemas.microsoft.com/office/drawing/2014/main" id="{6736C5C9-8CE0-013E-967B-2C8CA2C3A8D5}"/>
              </a:ext>
            </a:extLst>
          </p:cNvPr>
          <p:cNvSpPr/>
          <p:nvPr/>
        </p:nvSpPr>
        <p:spPr>
          <a:xfrm>
            <a:off x="4909184" y="3400723"/>
            <a:ext cx="1215886" cy="82044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Godrej Properties Limited</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54" name="Rectangle 53">
            <a:extLst>
              <a:ext uri="{FF2B5EF4-FFF2-40B4-BE49-F238E27FC236}">
                <a16:creationId xmlns:a16="http://schemas.microsoft.com/office/drawing/2014/main" id="{053C4F2B-D437-F11B-3649-F422F0EE7ABE}"/>
              </a:ext>
            </a:extLst>
          </p:cNvPr>
          <p:cNvSpPr/>
          <p:nvPr/>
        </p:nvSpPr>
        <p:spPr>
          <a:xfrm>
            <a:off x="7669376" y="3400724"/>
            <a:ext cx="1215886" cy="82044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Godrej Agrovet Limited</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55" name="Rectangle 54">
            <a:extLst>
              <a:ext uri="{FF2B5EF4-FFF2-40B4-BE49-F238E27FC236}">
                <a16:creationId xmlns:a16="http://schemas.microsoft.com/office/drawing/2014/main" id="{0A80A1B1-0018-E2E1-C484-88A7D3C3C08F}"/>
              </a:ext>
            </a:extLst>
          </p:cNvPr>
          <p:cNvSpPr/>
          <p:nvPr/>
        </p:nvSpPr>
        <p:spPr>
          <a:xfrm>
            <a:off x="10480968" y="3400723"/>
            <a:ext cx="1215886" cy="820447"/>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Other Entities</a:t>
            </a:r>
            <a:endParaRPr lang="en-IN" sz="1080" b="1" dirty="0">
              <a:latin typeface="Roboto" panose="02000000000000000000" pitchFamily="2" charset="0"/>
              <a:ea typeface="Roboto" panose="02000000000000000000" pitchFamily="2" charset="0"/>
              <a:cs typeface="Roboto" panose="02000000000000000000" pitchFamily="2" charset="0"/>
            </a:endParaRPr>
          </a:p>
        </p:txBody>
      </p:sp>
      <p:cxnSp>
        <p:nvCxnSpPr>
          <p:cNvPr id="65" name="Connector: Elbow 64">
            <a:extLst>
              <a:ext uri="{FF2B5EF4-FFF2-40B4-BE49-F238E27FC236}">
                <a16:creationId xmlns:a16="http://schemas.microsoft.com/office/drawing/2014/main" id="{52C8E0E1-8CA8-1865-9CAA-74E9C5C62BF2}"/>
              </a:ext>
            </a:extLst>
          </p:cNvPr>
          <p:cNvCxnSpPr>
            <a:cxnSpLocks/>
          </p:cNvCxnSpPr>
          <p:nvPr/>
        </p:nvCxnSpPr>
        <p:spPr>
          <a:xfrm rot="5400000">
            <a:off x="7492721" y="267207"/>
            <a:ext cx="722879" cy="328450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42A04FC9-25FB-BC1E-9AE1-A5C3F73E8CAA}"/>
              </a:ext>
            </a:extLst>
          </p:cNvPr>
          <p:cNvSpPr txBox="1"/>
          <p:nvPr/>
        </p:nvSpPr>
        <p:spPr>
          <a:xfrm>
            <a:off x="1839306" y="3071339"/>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23.74%</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78" name="TextBox 77">
            <a:extLst>
              <a:ext uri="{FF2B5EF4-FFF2-40B4-BE49-F238E27FC236}">
                <a16:creationId xmlns:a16="http://schemas.microsoft.com/office/drawing/2014/main" id="{682C237A-2471-A53D-85C5-876E65F2991D}"/>
              </a:ext>
            </a:extLst>
          </p:cNvPr>
          <p:cNvSpPr txBox="1"/>
          <p:nvPr/>
        </p:nvSpPr>
        <p:spPr>
          <a:xfrm>
            <a:off x="5496140" y="3091343"/>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47.34%</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79" name="TextBox 78">
            <a:extLst>
              <a:ext uri="{FF2B5EF4-FFF2-40B4-BE49-F238E27FC236}">
                <a16:creationId xmlns:a16="http://schemas.microsoft.com/office/drawing/2014/main" id="{A63D3404-4823-F2C4-4BC2-BC20144AAB33}"/>
              </a:ext>
            </a:extLst>
          </p:cNvPr>
          <p:cNvSpPr txBox="1"/>
          <p:nvPr/>
        </p:nvSpPr>
        <p:spPr>
          <a:xfrm>
            <a:off x="8251471" y="3104081"/>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64.90%</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85" name="TextBox 84">
            <a:extLst>
              <a:ext uri="{FF2B5EF4-FFF2-40B4-BE49-F238E27FC236}">
                <a16:creationId xmlns:a16="http://schemas.microsoft.com/office/drawing/2014/main" id="{C75FF848-3F7C-27FB-6BFB-BE82E0AAD0E9}"/>
              </a:ext>
            </a:extLst>
          </p:cNvPr>
          <p:cNvSpPr txBox="1"/>
          <p:nvPr/>
        </p:nvSpPr>
        <p:spPr>
          <a:xfrm>
            <a:off x="6230733" y="1956588"/>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32.84%</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86" name="Rectangle 85">
            <a:extLst>
              <a:ext uri="{FF2B5EF4-FFF2-40B4-BE49-F238E27FC236}">
                <a16:creationId xmlns:a16="http://schemas.microsoft.com/office/drawing/2014/main" id="{E209B6A7-761C-F491-5EE2-362E55D3BBFF}"/>
              </a:ext>
            </a:extLst>
          </p:cNvPr>
          <p:cNvSpPr/>
          <p:nvPr/>
        </p:nvSpPr>
        <p:spPr>
          <a:xfrm>
            <a:off x="10169440" y="5836329"/>
            <a:ext cx="311982" cy="172819"/>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80" dirty="0">
              <a:latin typeface="Roboto" panose="02000000000000000000" pitchFamily="2" charset="0"/>
              <a:ea typeface="Roboto" panose="02000000000000000000" pitchFamily="2" charset="0"/>
              <a:cs typeface="Roboto" panose="02000000000000000000" pitchFamily="2" charset="0"/>
            </a:endParaRPr>
          </a:p>
        </p:txBody>
      </p:sp>
      <p:sp>
        <p:nvSpPr>
          <p:cNvPr id="88" name="Rectangle 87">
            <a:extLst>
              <a:ext uri="{FF2B5EF4-FFF2-40B4-BE49-F238E27FC236}">
                <a16:creationId xmlns:a16="http://schemas.microsoft.com/office/drawing/2014/main" id="{9381445C-676C-968B-A1C4-4616F4F82B93}"/>
              </a:ext>
            </a:extLst>
          </p:cNvPr>
          <p:cNvSpPr/>
          <p:nvPr/>
        </p:nvSpPr>
        <p:spPr>
          <a:xfrm>
            <a:off x="10169438" y="5484688"/>
            <a:ext cx="311982" cy="17281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80" dirty="0">
              <a:latin typeface="Roboto" panose="02000000000000000000" pitchFamily="2" charset="0"/>
              <a:ea typeface="Roboto" panose="02000000000000000000" pitchFamily="2" charset="0"/>
              <a:cs typeface="Roboto" panose="02000000000000000000" pitchFamily="2" charset="0"/>
            </a:endParaRPr>
          </a:p>
        </p:txBody>
      </p:sp>
      <p:sp>
        <p:nvSpPr>
          <p:cNvPr id="89" name="TextBox 88">
            <a:extLst>
              <a:ext uri="{FF2B5EF4-FFF2-40B4-BE49-F238E27FC236}">
                <a16:creationId xmlns:a16="http://schemas.microsoft.com/office/drawing/2014/main" id="{DF04AC53-8D79-13C9-ACE9-9984A346510C}"/>
              </a:ext>
            </a:extLst>
          </p:cNvPr>
          <p:cNvSpPr txBox="1"/>
          <p:nvPr/>
        </p:nvSpPr>
        <p:spPr>
          <a:xfrm>
            <a:off x="10526398" y="5474049"/>
            <a:ext cx="1209734" cy="240066"/>
          </a:xfrm>
          <a:prstGeom prst="rect">
            <a:avLst/>
          </a:prstGeom>
          <a:noFill/>
        </p:spPr>
        <p:txBody>
          <a:bodyPr wrap="square" rtlCol="0">
            <a:spAutoFit/>
          </a:bodyPr>
          <a:lstStyle/>
          <a:p>
            <a:r>
              <a:rPr lang="en-US" sz="960" b="1" dirty="0">
                <a:latin typeface="Roboto" panose="02000000000000000000" pitchFamily="2" charset="0"/>
                <a:ea typeface="Roboto" panose="02000000000000000000" pitchFamily="2" charset="0"/>
                <a:cs typeface="Roboto" panose="02000000000000000000" pitchFamily="2" charset="0"/>
              </a:rPr>
              <a:t>Listed</a:t>
            </a:r>
            <a:endParaRPr lang="en-IN" sz="960" b="1" dirty="0">
              <a:latin typeface="Roboto" panose="02000000000000000000" pitchFamily="2" charset="0"/>
              <a:ea typeface="Roboto" panose="02000000000000000000" pitchFamily="2" charset="0"/>
              <a:cs typeface="Roboto" panose="02000000000000000000" pitchFamily="2" charset="0"/>
            </a:endParaRPr>
          </a:p>
        </p:txBody>
      </p:sp>
      <p:sp>
        <p:nvSpPr>
          <p:cNvPr id="90" name="TextBox 89">
            <a:extLst>
              <a:ext uri="{FF2B5EF4-FFF2-40B4-BE49-F238E27FC236}">
                <a16:creationId xmlns:a16="http://schemas.microsoft.com/office/drawing/2014/main" id="{D5AF70FC-F25C-5BFC-1DB2-F4615CB1A942}"/>
              </a:ext>
            </a:extLst>
          </p:cNvPr>
          <p:cNvSpPr txBox="1"/>
          <p:nvPr/>
        </p:nvSpPr>
        <p:spPr>
          <a:xfrm>
            <a:off x="10509829" y="5781010"/>
            <a:ext cx="1209734" cy="240066"/>
          </a:xfrm>
          <a:prstGeom prst="rect">
            <a:avLst/>
          </a:prstGeom>
          <a:noFill/>
        </p:spPr>
        <p:txBody>
          <a:bodyPr wrap="square" rtlCol="0">
            <a:spAutoFit/>
          </a:bodyPr>
          <a:lstStyle/>
          <a:p>
            <a:r>
              <a:rPr lang="en-US" sz="960" b="1" dirty="0">
                <a:latin typeface="Roboto" panose="02000000000000000000" pitchFamily="2" charset="0"/>
                <a:ea typeface="Roboto" panose="02000000000000000000" pitchFamily="2" charset="0"/>
                <a:cs typeface="Roboto" panose="02000000000000000000" pitchFamily="2" charset="0"/>
              </a:rPr>
              <a:t>Unlisted</a:t>
            </a:r>
            <a:endParaRPr lang="en-IN" sz="960" b="1" dirty="0">
              <a:latin typeface="Roboto" panose="02000000000000000000" pitchFamily="2" charset="0"/>
              <a:ea typeface="Roboto" panose="02000000000000000000" pitchFamily="2" charset="0"/>
              <a:cs typeface="Roboto" panose="02000000000000000000" pitchFamily="2" charset="0"/>
            </a:endParaRPr>
          </a:p>
        </p:txBody>
      </p:sp>
      <p:sp>
        <p:nvSpPr>
          <p:cNvPr id="93" name="Rectangle 92">
            <a:extLst>
              <a:ext uri="{FF2B5EF4-FFF2-40B4-BE49-F238E27FC236}">
                <a16:creationId xmlns:a16="http://schemas.microsoft.com/office/drawing/2014/main" id="{F414C06D-FCDA-9D89-C645-8CED81783699}"/>
              </a:ext>
            </a:extLst>
          </p:cNvPr>
          <p:cNvSpPr/>
          <p:nvPr/>
        </p:nvSpPr>
        <p:spPr>
          <a:xfrm>
            <a:off x="1654140" y="5041200"/>
            <a:ext cx="1587100" cy="638362"/>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80" b="1" dirty="0">
                <a:latin typeface="Roboto" panose="02000000000000000000" pitchFamily="2" charset="0"/>
                <a:ea typeface="Roboto" panose="02000000000000000000" pitchFamily="2" charset="0"/>
                <a:cs typeface="Roboto" panose="02000000000000000000" pitchFamily="2" charset="0"/>
              </a:rPr>
              <a:t>Godrej &amp; Boyce Manufacturing Company Limited</a:t>
            </a:r>
          </a:p>
        </p:txBody>
      </p:sp>
      <p:cxnSp>
        <p:nvCxnSpPr>
          <p:cNvPr id="95" name="Connector: Elbow 94">
            <a:extLst>
              <a:ext uri="{FF2B5EF4-FFF2-40B4-BE49-F238E27FC236}">
                <a16:creationId xmlns:a16="http://schemas.microsoft.com/office/drawing/2014/main" id="{5DD39A1D-0405-FCFC-48ED-96247D83DDE6}"/>
              </a:ext>
            </a:extLst>
          </p:cNvPr>
          <p:cNvCxnSpPr>
            <a:cxnSpLocks/>
            <a:stCxn id="93" idx="0"/>
            <a:endCxn id="52" idx="2"/>
          </p:cNvCxnSpPr>
          <p:nvPr/>
        </p:nvCxnSpPr>
        <p:spPr>
          <a:xfrm rot="16200000" flipV="1">
            <a:off x="1733434" y="4326943"/>
            <a:ext cx="804899" cy="62361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2E0AB2A4-9E09-82D4-DE20-648D0D925B6B}"/>
              </a:ext>
            </a:extLst>
          </p:cNvPr>
          <p:cNvCxnSpPr>
            <a:cxnSpLocks/>
            <a:stCxn id="93" idx="0"/>
            <a:endCxn id="53" idx="2"/>
          </p:cNvCxnSpPr>
          <p:nvPr/>
        </p:nvCxnSpPr>
        <p:spPr>
          <a:xfrm rot="5400000" flipH="1" flipV="1">
            <a:off x="3572393" y="3096467"/>
            <a:ext cx="820030" cy="306943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2D254875-B2A6-F62E-CF59-2D7D9CD34138}"/>
              </a:ext>
            </a:extLst>
          </p:cNvPr>
          <p:cNvSpPr txBox="1"/>
          <p:nvPr/>
        </p:nvSpPr>
        <p:spPr>
          <a:xfrm>
            <a:off x="1779271" y="4610036"/>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7.33%</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110" name="TextBox 109">
            <a:extLst>
              <a:ext uri="{FF2B5EF4-FFF2-40B4-BE49-F238E27FC236}">
                <a16:creationId xmlns:a16="http://schemas.microsoft.com/office/drawing/2014/main" id="{118F39CA-CAFF-7C29-1631-9DCB736483D4}"/>
              </a:ext>
            </a:extLst>
          </p:cNvPr>
          <p:cNvSpPr txBox="1"/>
          <p:nvPr/>
        </p:nvSpPr>
        <p:spPr>
          <a:xfrm>
            <a:off x="2694633" y="4610830"/>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3.83%</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111" name="Rectangle 110">
            <a:extLst>
              <a:ext uri="{FF2B5EF4-FFF2-40B4-BE49-F238E27FC236}">
                <a16:creationId xmlns:a16="http://schemas.microsoft.com/office/drawing/2014/main" id="{9F1D9484-BD6E-14F2-7A72-FB601E2C6A9C}"/>
              </a:ext>
            </a:extLst>
          </p:cNvPr>
          <p:cNvSpPr/>
          <p:nvPr/>
        </p:nvSpPr>
        <p:spPr>
          <a:xfrm>
            <a:off x="1102226" y="2270945"/>
            <a:ext cx="1247233" cy="587317"/>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80" b="1" dirty="0">
                <a:latin typeface="Roboto" panose="02000000000000000000" pitchFamily="2" charset="0"/>
                <a:ea typeface="Roboto" panose="02000000000000000000" pitchFamily="2" charset="0"/>
                <a:cs typeface="Roboto" panose="02000000000000000000" pitchFamily="2" charset="0"/>
              </a:rPr>
              <a:t>Godrej Seeds &amp; Genetics Limited</a:t>
            </a:r>
          </a:p>
        </p:txBody>
      </p:sp>
      <p:sp>
        <p:nvSpPr>
          <p:cNvPr id="113" name="Rectangle 112">
            <a:extLst>
              <a:ext uri="{FF2B5EF4-FFF2-40B4-BE49-F238E27FC236}">
                <a16:creationId xmlns:a16="http://schemas.microsoft.com/office/drawing/2014/main" id="{8D893655-F4CA-F3F3-4100-E74F69BE58F9}"/>
              </a:ext>
            </a:extLst>
          </p:cNvPr>
          <p:cNvSpPr/>
          <p:nvPr/>
        </p:nvSpPr>
        <p:spPr>
          <a:xfrm>
            <a:off x="3103455" y="2270945"/>
            <a:ext cx="1247233" cy="587317"/>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80" b="1" dirty="0">
                <a:latin typeface="Roboto" panose="02000000000000000000" pitchFamily="2" charset="0"/>
                <a:ea typeface="Roboto" panose="02000000000000000000" pitchFamily="2" charset="0"/>
                <a:cs typeface="Roboto" panose="02000000000000000000" pitchFamily="2" charset="0"/>
              </a:rPr>
              <a:t>Innovia Multiventures Private Limited</a:t>
            </a:r>
          </a:p>
        </p:txBody>
      </p:sp>
      <p:cxnSp>
        <p:nvCxnSpPr>
          <p:cNvPr id="115" name="Straight Arrow Connector 114">
            <a:extLst>
              <a:ext uri="{FF2B5EF4-FFF2-40B4-BE49-F238E27FC236}">
                <a16:creationId xmlns:a16="http://schemas.microsoft.com/office/drawing/2014/main" id="{CE86E92D-4092-AFDC-B8C7-667F2634F114}"/>
              </a:ext>
            </a:extLst>
          </p:cNvPr>
          <p:cNvCxnSpPr>
            <a:cxnSpLocks/>
          </p:cNvCxnSpPr>
          <p:nvPr/>
        </p:nvCxnSpPr>
        <p:spPr>
          <a:xfrm>
            <a:off x="1654140" y="2872479"/>
            <a:ext cx="0" cy="543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1FD63AEB-A0F3-6BDD-1ED2-0E01B033DD90}"/>
              </a:ext>
            </a:extLst>
          </p:cNvPr>
          <p:cNvSpPr txBox="1"/>
          <p:nvPr/>
        </p:nvSpPr>
        <p:spPr>
          <a:xfrm>
            <a:off x="1089604" y="2909307"/>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27.42%</a:t>
            </a:r>
            <a:endParaRPr lang="en-IN" sz="1080" b="1" dirty="0">
              <a:latin typeface="Roboto" panose="02000000000000000000" pitchFamily="2" charset="0"/>
              <a:ea typeface="Roboto" panose="02000000000000000000" pitchFamily="2" charset="0"/>
              <a:cs typeface="Roboto" panose="02000000000000000000" pitchFamily="2" charset="0"/>
            </a:endParaRPr>
          </a:p>
        </p:txBody>
      </p:sp>
      <p:cxnSp>
        <p:nvCxnSpPr>
          <p:cNvPr id="4" name="Straight Arrow Connector 3">
            <a:extLst>
              <a:ext uri="{FF2B5EF4-FFF2-40B4-BE49-F238E27FC236}">
                <a16:creationId xmlns:a16="http://schemas.microsoft.com/office/drawing/2014/main" id="{0B8B1A0B-57A8-5A00-1B4F-D87831A6DEBA}"/>
              </a:ext>
            </a:extLst>
          </p:cNvPr>
          <p:cNvCxnSpPr>
            <a:cxnSpLocks/>
            <a:stCxn id="54" idx="2"/>
            <a:endCxn id="5" idx="0"/>
          </p:cNvCxnSpPr>
          <p:nvPr/>
        </p:nvCxnSpPr>
        <p:spPr>
          <a:xfrm flipH="1">
            <a:off x="8272339" y="4221171"/>
            <a:ext cx="4980" cy="630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48F9701-C640-F04D-7E53-D200977919F0}"/>
              </a:ext>
            </a:extLst>
          </p:cNvPr>
          <p:cNvSpPr/>
          <p:nvPr/>
        </p:nvSpPr>
        <p:spPr>
          <a:xfrm>
            <a:off x="7664396" y="4852008"/>
            <a:ext cx="1215886" cy="82044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err="1">
                <a:latin typeface="Roboto" panose="02000000000000000000" pitchFamily="2" charset="0"/>
                <a:ea typeface="Roboto" panose="02000000000000000000" pitchFamily="2" charset="0"/>
                <a:cs typeface="Roboto" panose="02000000000000000000" pitchFamily="2" charset="0"/>
              </a:rPr>
              <a:t>Astec</a:t>
            </a:r>
            <a:r>
              <a:rPr lang="en-US" sz="1080" b="1" dirty="0">
                <a:latin typeface="Roboto" panose="02000000000000000000" pitchFamily="2" charset="0"/>
                <a:ea typeface="Roboto" panose="02000000000000000000" pitchFamily="2" charset="0"/>
                <a:cs typeface="Roboto" panose="02000000000000000000" pitchFamily="2" charset="0"/>
              </a:rPr>
              <a:t> Lifesciences Limited</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13DF5C5C-F4BE-6A27-27C7-C5698521F59A}"/>
              </a:ext>
            </a:extLst>
          </p:cNvPr>
          <p:cNvSpPr txBox="1"/>
          <p:nvPr/>
        </p:nvSpPr>
        <p:spPr>
          <a:xfrm>
            <a:off x="8254460" y="4560610"/>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64.76%</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8" name="Title 6">
            <a:extLst>
              <a:ext uri="{FF2B5EF4-FFF2-40B4-BE49-F238E27FC236}">
                <a16:creationId xmlns:a16="http://schemas.microsoft.com/office/drawing/2014/main" id="{3D177964-5649-6187-1615-C9066A19F926}"/>
              </a:ext>
            </a:extLst>
          </p:cNvPr>
          <p:cNvSpPr txBox="1">
            <a:spLocks/>
          </p:cNvSpPr>
          <p:nvPr/>
        </p:nvSpPr>
        <p:spPr>
          <a:xfrm>
            <a:off x="356459" y="224120"/>
            <a:ext cx="10363200" cy="628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5738"/>
            <a:r>
              <a:rPr lang="en-IN" sz="2400" b="1" dirty="0">
                <a:latin typeface="Roboto" panose="02000000000000000000" pitchFamily="2" charset="0"/>
                <a:ea typeface="Roboto" panose="02000000000000000000" pitchFamily="2" charset="0"/>
                <a:cs typeface="Arial" panose="020B0604020202020204" pitchFamily="34" charset="0"/>
              </a:rPr>
              <a:t>Godrej Family Settlement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Resultant Structure </a:t>
            </a:r>
          </a:p>
        </p:txBody>
      </p:sp>
      <p:cxnSp>
        <p:nvCxnSpPr>
          <p:cNvPr id="9" name="Straight Connector 8">
            <a:extLst>
              <a:ext uri="{FF2B5EF4-FFF2-40B4-BE49-F238E27FC236}">
                <a16:creationId xmlns:a16="http://schemas.microsoft.com/office/drawing/2014/main" id="{8BF12752-9CB1-C759-571E-C1A8E4AF4434}"/>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3" name="Rectangle 2">
            <a:extLst>
              <a:ext uri="{FF2B5EF4-FFF2-40B4-BE49-F238E27FC236}">
                <a16:creationId xmlns:a16="http://schemas.microsoft.com/office/drawing/2014/main" id="{5348CF5F-CCD8-1023-02D3-7573CEBDD525}"/>
              </a:ext>
            </a:extLst>
          </p:cNvPr>
          <p:cNvSpPr/>
          <p:nvPr/>
        </p:nvSpPr>
        <p:spPr>
          <a:xfrm>
            <a:off x="597845" y="5943765"/>
            <a:ext cx="1587100" cy="488980"/>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80" b="1" dirty="0">
                <a:latin typeface="Roboto" panose="02000000000000000000" pitchFamily="2" charset="0"/>
                <a:ea typeface="Roboto" panose="02000000000000000000" pitchFamily="2" charset="0"/>
                <a:cs typeface="Roboto" panose="02000000000000000000" pitchFamily="2" charset="0"/>
              </a:rPr>
              <a:t>Godrej Infotech Limited</a:t>
            </a:r>
          </a:p>
        </p:txBody>
      </p:sp>
      <p:sp>
        <p:nvSpPr>
          <p:cNvPr id="11" name="Rectangle 10">
            <a:extLst>
              <a:ext uri="{FF2B5EF4-FFF2-40B4-BE49-F238E27FC236}">
                <a16:creationId xmlns:a16="http://schemas.microsoft.com/office/drawing/2014/main" id="{A24D0BE0-5932-B3B2-588E-E2076AE88E17}"/>
              </a:ext>
            </a:extLst>
          </p:cNvPr>
          <p:cNvSpPr/>
          <p:nvPr/>
        </p:nvSpPr>
        <p:spPr>
          <a:xfrm>
            <a:off x="2570275" y="5938504"/>
            <a:ext cx="1587100" cy="488980"/>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80" b="1" dirty="0">
                <a:latin typeface="Roboto" panose="02000000000000000000" pitchFamily="2" charset="0"/>
                <a:ea typeface="Roboto" panose="02000000000000000000" pitchFamily="2" charset="0"/>
                <a:cs typeface="Roboto" panose="02000000000000000000" pitchFamily="2" charset="0"/>
              </a:rPr>
              <a:t>Godrej Holdings Private Limited</a:t>
            </a:r>
          </a:p>
        </p:txBody>
      </p:sp>
      <p:cxnSp>
        <p:nvCxnSpPr>
          <p:cNvPr id="13" name="Connector: Elbow 12">
            <a:extLst>
              <a:ext uri="{FF2B5EF4-FFF2-40B4-BE49-F238E27FC236}">
                <a16:creationId xmlns:a16="http://schemas.microsoft.com/office/drawing/2014/main" id="{1EC61DE8-AD08-743A-EB47-A954878F852A}"/>
              </a:ext>
            </a:extLst>
          </p:cNvPr>
          <p:cNvCxnSpPr>
            <a:stCxn id="93" idx="2"/>
            <a:endCxn id="3" idx="0"/>
          </p:cNvCxnSpPr>
          <p:nvPr/>
        </p:nvCxnSpPr>
        <p:spPr>
          <a:xfrm rot="5400000">
            <a:off x="1787442" y="5283516"/>
            <a:ext cx="264203" cy="105629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7885A0A1-5116-00B1-CE71-C2CAC3B609D9}"/>
              </a:ext>
            </a:extLst>
          </p:cNvPr>
          <p:cNvCxnSpPr>
            <a:cxnSpLocks/>
            <a:stCxn id="93" idx="2"/>
            <a:endCxn id="11" idx="0"/>
          </p:cNvCxnSpPr>
          <p:nvPr/>
        </p:nvCxnSpPr>
        <p:spPr>
          <a:xfrm rot="16200000" flipH="1">
            <a:off x="2776286" y="5350965"/>
            <a:ext cx="258942" cy="91613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CBD34FBA-480D-6CD1-596B-0A1194B75B4D}"/>
              </a:ext>
            </a:extLst>
          </p:cNvPr>
          <p:cNvSpPr/>
          <p:nvPr/>
        </p:nvSpPr>
        <p:spPr>
          <a:xfrm>
            <a:off x="1835918" y="1116661"/>
            <a:ext cx="1641782" cy="43204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Promoters </a:t>
            </a:r>
          </a:p>
          <a:p>
            <a:pPr algn="ctr"/>
            <a:r>
              <a:rPr lang="en-US" sz="1080" b="1" dirty="0">
                <a:latin typeface="Roboto" panose="02000000000000000000" pitchFamily="2" charset="0"/>
                <a:ea typeface="Roboto" panose="02000000000000000000" pitchFamily="2" charset="0"/>
                <a:cs typeface="Roboto" panose="02000000000000000000" pitchFamily="2" charset="0"/>
              </a:rPr>
              <a:t>(Group A)</a:t>
            </a:r>
            <a:endParaRPr lang="en-IN" sz="1080" b="1" dirty="0">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44F46A9E-E571-5BD0-37E2-75253ECE863A}"/>
              </a:ext>
            </a:extLst>
          </p:cNvPr>
          <p:cNvSpPr txBox="1"/>
          <p:nvPr/>
        </p:nvSpPr>
        <p:spPr>
          <a:xfrm>
            <a:off x="5399971" y="1916852"/>
            <a:ext cx="874196"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67.16%</a:t>
            </a:r>
            <a:endParaRPr lang="en-IN" sz="108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cxnSp>
        <p:nvCxnSpPr>
          <p:cNvPr id="20" name="Connector: Elbow 19">
            <a:extLst>
              <a:ext uri="{FF2B5EF4-FFF2-40B4-BE49-F238E27FC236}">
                <a16:creationId xmlns:a16="http://schemas.microsoft.com/office/drawing/2014/main" id="{507C3C49-B702-363D-2B78-98B74DCE4534}"/>
              </a:ext>
            </a:extLst>
          </p:cNvPr>
          <p:cNvCxnSpPr>
            <a:cxnSpLocks/>
            <a:stCxn id="6" idx="2"/>
            <a:endCxn id="51" idx="0"/>
          </p:cNvCxnSpPr>
          <p:nvPr/>
        </p:nvCxnSpPr>
        <p:spPr>
          <a:xfrm rot="16200000" flipH="1">
            <a:off x="4015310" y="190208"/>
            <a:ext cx="722188" cy="343919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2D42A449-3247-8339-8286-BD43EDC33080}"/>
              </a:ext>
            </a:extLst>
          </p:cNvPr>
          <p:cNvSpPr txBox="1"/>
          <p:nvPr/>
        </p:nvSpPr>
        <p:spPr>
          <a:xfrm>
            <a:off x="1763083" y="1928188"/>
            <a:ext cx="707465"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61.43%</a:t>
            </a:r>
            <a:endParaRPr lang="en-IN" sz="108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cxnSp>
        <p:nvCxnSpPr>
          <p:cNvPr id="46" name="Connector: Elbow 45">
            <a:extLst>
              <a:ext uri="{FF2B5EF4-FFF2-40B4-BE49-F238E27FC236}">
                <a16:creationId xmlns:a16="http://schemas.microsoft.com/office/drawing/2014/main" id="{6837D433-D4B3-76F1-564E-7AEF6292562E}"/>
              </a:ext>
            </a:extLst>
          </p:cNvPr>
          <p:cNvCxnSpPr>
            <a:cxnSpLocks/>
            <a:stCxn id="51" idx="2"/>
            <a:endCxn id="55" idx="0"/>
          </p:cNvCxnSpPr>
          <p:nvPr/>
        </p:nvCxnSpPr>
        <p:spPr>
          <a:xfrm rot="16200000" flipH="1">
            <a:off x="8243566" y="555378"/>
            <a:ext cx="697778" cy="499291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7" name="Connector: Elbow 56">
            <a:extLst>
              <a:ext uri="{FF2B5EF4-FFF2-40B4-BE49-F238E27FC236}">
                <a16:creationId xmlns:a16="http://schemas.microsoft.com/office/drawing/2014/main" id="{C245D9C6-7423-30C9-F34B-87A18A7F6EB8}"/>
              </a:ext>
            </a:extLst>
          </p:cNvPr>
          <p:cNvCxnSpPr>
            <a:stCxn id="51" idx="2"/>
            <a:endCxn id="54" idx="0"/>
          </p:cNvCxnSpPr>
          <p:nvPr/>
        </p:nvCxnSpPr>
        <p:spPr>
          <a:xfrm rot="16200000" flipH="1">
            <a:off x="6837770" y="1961174"/>
            <a:ext cx="697779" cy="218132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nector: Elbow 66">
            <a:extLst>
              <a:ext uri="{FF2B5EF4-FFF2-40B4-BE49-F238E27FC236}">
                <a16:creationId xmlns:a16="http://schemas.microsoft.com/office/drawing/2014/main" id="{CEEF9A66-5ECC-8582-A16B-A17359E88115}"/>
              </a:ext>
            </a:extLst>
          </p:cNvPr>
          <p:cNvCxnSpPr>
            <a:stCxn id="51" idx="2"/>
            <a:endCxn id="53" idx="0"/>
          </p:cNvCxnSpPr>
          <p:nvPr/>
        </p:nvCxnSpPr>
        <p:spPr>
          <a:xfrm rot="5400000">
            <a:off x="5457674" y="2762398"/>
            <a:ext cx="697778" cy="57887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75" name="Connector: Elbow 74">
            <a:extLst>
              <a:ext uri="{FF2B5EF4-FFF2-40B4-BE49-F238E27FC236}">
                <a16:creationId xmlns:a16="http://schemas.microsoft.com/office/drawing/2014/main" id="{CF21AB9C-45AF-687D-3ECE-01A9764CA7CC}"/>
              </a:ext>
            </a:extLst>
          </p:cNvPr>
          <p:cNvCxnSpPr>
            <a:cxnSpLocks/>
            <a:stCxn id="51" idx="2"/>
            <a:endCxn id="52" idx="0"/>
          </p:cNvCxnSpPr>
          <p:nvPr/>
        </p:nvCxnSpPr>
        <p:spPr>
          <a:xfrm rot="5400000">
            <a:off x="3603583" y="923437"/>
            <a:ext cx="712909" cy="427192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07" name="Rectangle 106">
            <a:extLst>
              <a:ext uri="{FF2B5EF4-FFF2-40B4-BE49-F238E27FC236}">
                <a16:creationId xmlns:a16="http://schemas.microsoft.com/office/drawing/2014/main" id="{72987547-0DCB-0DCC-DCA1-2A9F3CDA3627}"/>
              </a:ext>
            </a:extLst>
          </p:cNvPr>
          <p:cNvSpPr/>
          <p:nvPr/>
        </p:nvSpPr>
        <p:spPr>
          <a:xfrm>
            <a:off x="5300534" y="5571097"/>
            <a:ext cx="1332819" cy="43204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80" b="1" dirty="0">
                <a:latin typeface="Roboto" panose="02000000000000000000" pitchFamily="2" charset="0"/>
                <a:ea typeface="Roboto" panose="02000000000000000000" pitchFamily="2" charset="0"/>
                <a:cs typeface="Roboto" panose="02000000000000000000" pitchFamily="2" charset="0"/>
              </a:rPr>
              <a:t>Promoters </a:t>
            </a:r>
          </a:p>
          <a:p>
            <a:pPr algn="ctr"/>
            <a:r>
              <a:rPr lang="en-US" sz="1080" b="1" dirty="0">
                <a:latin typeface="Roboto" panose="02000000000000000000" pitchFamily="2" charset="0"/>
                <a:ea typeface="Roboto" panose="02000000000000000000" pitchFamily="2" charset="0"/>
                <a:cs typeface="Roboto" panose="02000000000000000000" pitchFamily="2" charset="0"/>
              </a:rPr>
              <a:t>(Group B)</a:t>
            </a:r>
            <a:endParaRPr lang="en-IN" sz="1080" b="1" dirty="0">
              <a:latin typeface="Roboto" panose="02000000000000000000" pitchFamily="2" charset="0"/>
              <a:ea typeface="Roboto" panose="02000000000000000000" pitchFamily="2" charset="0"/>
              <a:cs typeface="Roboto" panose="02000000000000000000" pitchFamily="2" charset="0"/>
            </a:endParaRPr>
          </a:p>
        </p:txBody>
      </p:sp>
      <p:cxnSp>
        <p:nvCxnSpPr>
          <p:cNvPr id="116" name="Connector: Elbow 115">
            <a:extLst>
              <a:ext uri="{FF2B5EF4-FFF2-40B4-BE49-F238E27FC236}">
                <a16:creationId xmlns:a16="http://schemas.microsoft.com/office/drawing/2014/main" id="{7C8B07D4-F3F5-AB8E-F48A-80AB72C6D8EC}"/>
              </a:ext>
            </a:extLst>
          </p:cNvPr>
          <p:cNvCxnSpPr>
            <a:cxnSpLocks/>
          </p:cNvCxnSpPr>
          <p:nvPr/>
        </p:nvCxnSpPr>
        <p:spPr>
          <a:xfrm rot="16200000" flipH="1">
            <a:off x="4286474" y="2234464"/>
            <a:ext cx="542461" cy="1790055"/>
          </a:xfrm>
          <a:prstGeom prst="bentConnector3">
            <a:avLst>
              <a:gd name="adj1" fmla="val 26258"/>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or: Elbow 13">
            <a:extLst>
              <a:ext uri="{FF2B5EF4-FFF2-40B4-BE49-F238E27FC236}">
                <a16:creationId xmlns:a16="http://schemas.microsoft.com/office/drawing/2014/main" id="{8F9CB35E-A10C-2F38-BCAA-A4685AEF2E2A}"/>
              </a:ext>
            </a:extLst>
          </p:cNvPr>
          <p:cNvCxnSpPr>
            <a:stCxn id="6" idx="2"/>
            <a:endCxn id="111" idx="0"/>
          </p:cNvCxnSpPr>
          <p:nvPr/>
        </p:nvCxnSpPr>
        <p:spPr>
          <a:xfrm rot="5400000">
            <a:off x="1830208" y="1444344"/>
            <a:ext cx="722236" cy="93096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nector: Elbow 24">
            <a:extLst>
              <a:ext uri="{FF2B5EF4-FFF2-40B4-BE49-F238E27FC236}">
                <a16:creationId xmlns:a16="http://schemas.microsoft.com/office/drawing/2014/main" id="{FD77E2FA-2176-D875-83D9-CD5E9EE04E74}"/>
              </a:ext>
            </a:extLst>
          </p:cNvPr>
          <p:cNvCxnSpPr>
            <a:stCxn id="6" idx="2"/>
            <a:endCxn id="113" idx="0"/>
          </p:cNvCxnSpPr>
          <p:nvPr/>
        </p:nvCxnSpPr>
        <p:spPr>
          <a:xfrm rot="16200000" flipH="1">
            <a:off x="2830822" y="1374695"/>
            <a:ext cx="722236" cy="107026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AE06F537-5F47-0958-4B59-2D43861F1173}"/>
              </a:ext>
            </a:extLst>
          </p:cNvPr>
          <p:cNvSpPr txBox="1"/>
          <p:nvPr/>
        </p:nvSpPr>
        <p:spPr>
          <a:xfrm>
            <a:off x="3291905" y="1920874"/>
            <a:ext cx="551078"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80%</a:t>
            </a:r>
            <a:endParaRPr lang="en-IN" sz="108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36" name="TextBox 35">
            <a:extLst>
              <a:ext uri="{FF2B5EF4-FFF2-40B4-BE49-F238E27FC236}">
                <a16:creationId xmlns:a16="http://schemas.microsoft.com/office/drawing/2014/main" id="{A651980A-93B8-8B22-1C70-3CECB74EF6CD}"/>
              </a:ext>
            </a:extLst>
          </p:cNvPr>
          <p:cNvSpPr txBox="1"/>
          <p:nvPr/>
        </p:nvSpPr>
        <p:spPr>
          <a:xfrm>
            <a:off x="4938074" y="3104081"/>
            <a:ext cx="691277" cy="258532"/>
          </a:xfrm>
          <a:prstGeom prst="rect">
            <a:avLst/>
          </a:prstGeom>
          <a:noFill/>
        </p:spPr>
        <p:txBody>
          <a:bodyPr wrap="square" rtlCol="0">
            <a:spAutoFit/>
          </a:bodyPr>
          <a:lstStyle/>
          <a:p>
            <a:r>
              <a:rPr lang="en-US" sz="1080" b="1" dirty="0">
                <a:latin typeface="Roboto" panose="02000000000000000000" pitchFamily="2" charset="0"/>
                <a:ea typeface="Roboto" panose="02000000000000000000" pitchFamily="2" charset="0"/>
                <a:cs typeface="Roboto" panose="02000000000000000000" pitchFamily="2" charset="0"/>
              </a:rPr>
              <a:t>2.68%</a:t>
            </a:r>
            <a:endParaRPr lang="en-IN" sz="1080" b="1" dirty="0">
              <a:latin typeface="Roboto" panose="02000000000000000000" pitchFamily="2" charset="0"/>
              <a:ea typeface="Roboto" panose="02000000000000000000" pitchFamily="2" charset="0"/>
              <a:cs typeface="Roboto" panose="02000000000000000000" pitchFamily="2" charset="0"/>
            </a:endParaRPr>
          </a:p>
        </p:txBody>
      </p:sp>
      <p:cxnSp>
        <p:nvCxnSpPr>
          <p:cNvPr id="41" name="Straight Arrow Connector 40">
            <a:extLst>
              <a:ext uri="{FF2B5EF4-FFF2-40B4-BE49-F238E27FC236}">
                <a16:creationId xmlns:a16="http://schemas.microsoft.com/office/drawing/2014/main" id="{3220BA13-6B06-A292-A311-01C1B7215EBC}"/>
              </a:ext>
            </a:extLst>
          </p:cNvPr>
          <p:cNvCxnSpPr>
            <a:cxnSpLocks/>
            <a:stCxn id="107" idx="1"/>
          </p:cNvCxnSpPr>
          <p:nvPr/>
        </p:nvCxnSpPr>
        <p:spPr>
          <a:xfrm flipH="1" flipV="1">
            <a:off x="4430088" y="5778749"/>
            <a:ext cx="870446" cy="83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443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5A72ECD-E878-5FA6-F58F-EEF9CE4F9F22}"/>
              </a:ext>
            </a:extLst>
          </p:cNvPr>
          <p:cNvSpPr>
            <a:spLocks noGrp="1"/>
          </p:cNvSpPr>
          <p:nvPr>
            <p:ph type="sldNum" sz="quarter" idx="12"/>
          </p:nvPr>
        </p:nvSpPr>
        <p:spPr>
          <a:xfrm>
            <a:off x="8947211" y="6520260"/>
            <a:ext cx="2560320" cy="365125"/>
          </a:xfrm>
        </p:spPr>
        <p:txBody>
          <a:bodyPr/>
          <a:lstStyle/>
          <a:p>
            <a:fld id="{F60EAE03-AA2C-4BC0-A2CA-F931B03503F8}" type="slidenum">
              <a:rPr lang="en-GB" sz="1080">
                <a:latin typeface="Roboto" panose="02000000000000000000" pitchFamily="2" charset="0"/>
                <a:ea typeface="Roboto" panose="02000000000000000000" pitchFamily="2" charset="0"/>
                <a:cs typeface="Times New Roman" panose="02020603050405020304" pitchFamily="18" charset="0"/>
              </a:rPr>
              <a:t>31</a:t>
            </a:fld>
            <a:endParaRPr lang="en-GB" sz="1080" dirty="0">
              <a:latin typeface="Roboto" panose="02000000000000000000" pitchFamily="2" charset="0"/>
              <a:ea typeface="Roboto" panose="02000000000000000000" pitchFamily="2" charset="0"/>
              <a:cs typeface="Times New Roman" panose="02020603050405020304" pitchFamily="18" charset="0"/>
            </a:endParaRPr>
          </a:p>
        </p:txBody>
      </p:sp>
      <p:sp>
        <p:nvSpPr>
          <p:cNvPr id="31" name="Title 6">
            <a:extLst>
              <a:ext uri="{FF2B5EF4-FFF2-40B4-BE49-F238E27FC236}">
                <a16:creationId xmlns:a16="http://schemas.microsoft.com/office/drawing/2014/main" id="{ADCD892E-AE08-0DDF-73F5-B7D769F6796E}"/>
              </a:ext>
            </a:extLst>
          </p:cNvPr>
          <p:cNvSpPr txBox="1">
            <a:spLocks/>
          </p:cNvSpPr>
          <p:nvPr/>
        </p:nvSpPr>
        <p:spPr>
          <a:xfrm>
            <a:off x="356459" y="224120"/>
            <a:ext cx="10363200" cy="628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5738"/>
            <a:r>
              <a:rPr lang="en-IN" sz="2400" b="1" dirty="0">
                <a:latin typeface="Roboto" panose="02000000000000000000" pitchFamily="2" charset="0"/>
                <a:ea typeface="Roboto" panose="02000000000000000000" pitchFamily="2" charset="0"/>
                <a:cs typeface="Arial" panose="020B0604020202020204" pitchFamily="34" charset="0"/>
              </a:rPr>
              <a:t>Godrej Family Settlement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Watch out for…</a:t>
            </a:r>
            <a:r>
              <a:rPr lang="en-IN" sz="2400" b="1" dirty="0">
                <a:latin typeface="Roboto" panose="02000000000000000000" pitchFamily="2" charset="0"/>
                <a:ea typeface="Roboto" panose="02000000000000000000" pitchFamily="2" charset="0"/>
                <a:cs typeface="Arial" panose="020B0604020202020204" pitchFamily="34" charset="0"/>
              </a:rPr>
              <a:t> </a:t>
            </a:r>
            <a:endPar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endParaRPr>
          </a:p>
        </p:txBody>
      </p:sp>
      <p:cxnSp>
        <p:nvCxnSpPr>
          <p:cNvPr id="32" name="Straight Connector 31">
            <a:extLst>
              <a:ext uri="{FF2B5EF4-FFF2-40B4-BE49-F238E27FC236}">
                <a16:creationId xmlns:a16="http://schemas.microsoft.com/office/drawing/2014/main" id="{FF2923CD-6236-9AAE-05EB-DB89037DE477}"/>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graphicFrame>
        <p:nvGraphicFramePr>
          <p:cNvPr id="6" name="Diagram 5">
            <a:extLst>
              <a:ext uri="{FF2B5EF4-FFF2-40B4-BE49-F238E27FC236}">
                <a16:creationId xmlns:a16="http://schemas.microsoft.com/office/drawing/2014/main" id="{9D1A05FD-BF63-9716-4D31-03260FA9BD63}"/>
              </a:ext>
            </a:extLst>
          </p:cNvPr>
          <p:cNvGraphicFramePr/>
          <p:nvPr>
            <p:extLst>
              <p:ext uri="{D42A27DB-BD31-4B8C-83A1-F6EECF244321}">
                <p14:modId xmlns:p14="http://schemas.microsoft.com/office/powerpoint/2010/main" val="800633953"/>
              </p:ext>
            </p:extLst>
          </p:nvPr>
        </p:nvGraphicFramePr>
        <p:xfrm>
          <a:off x="687732" y="946669"/>
          <a:ext cx="10967648" cy="5687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79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E6F4-CE6D-4097-AC8C-9A88E53704B8}"/>
              </a:ext>
            </a:extLst>
          </p:cNvPr>
          <p:cNvSpPr>
            <a:spLocks noGrp="1"/>
          </p:cNvSpPr>
          <p:nvPr>
            <p:ph type="title"/>
          </p:nvPr>
        </p:nvSpPr>
        <p:spPr>
          <a:xfrm>
            <a:off x="4663440" y="2373592"/>
            <a:ext cx="7345057" cy="767204"/>
          </a:xfrm>
        </p:spPr>
        <p:txBody>
          <a:bodyPr>
            <a:noAutofit/>
          </a:bodyPr>
          <a:lstStyle/>
          <a:p>
            <a:pPr algn="r"/>
            <a:r>
              <a:rPr lang="en-IN" sz="4000" b="1" dirty="0">
                <a:latin typeface="Roboto" panose="02000000000000000000" pitchFamily="2" charset="0"/>
                <a:ea typeface="Roboto" panose="02000000000000000000" pitchFamily="2" charset="0"/>
              </a:rPr>
              <a:t>Major Modes of Transactions</a:t>
            </a:r>
          </a:p>
        </p:txBody>
      </p:sp>
      <p:sp>
        <p:nvSpPr>
          <p:cNvPr id="4" name="Slide Number Placeholder 3">
            <a:extLst>
              <a:ext uri="{FF2B5EF4-FFF2-40B4-BE49-F238E27FC236}">
                <a16:creationId xmlns:a16="http://schemas.microsoft.com/office/drawing/2014/main" id="{57BB5151-A95B-4F4A-B992-72375B2F01C4}"/>
              </a:ext>
            </a:extLst>
          </p:cNvPr>
          <p:cNvSpPr>
            <a:spLocks noGrp="1"/>
          </p:cNvSpPr>
          <p:nvPr>
            <p:ph type="sldNum" sz="quarter" idx="12"/>
          </p:nvPr>
        </p:nvSpPr>
        <p:spPr/>
        <p:txBody>
          <a:bodyPr/>
          <a:lstStyle/>
          <a:p>
            <a:pPr defTabSz="1097280"/>
            <a:fld id="{F60EAE03-AA2C-4BC0-A2CA-F931B03503F8}" type="slidenum">
              <a:rPr lang="en-GB">
                <a:solidFill>
                  <a:prstClr val="black">
                    <a:tint val="75000"/>
                  </a:prstClr>
                </a:solidFill>
                <a:latin typeface="Calibri"/>
              </a:rPr>
              <a:pPr defTabSz="1097280"/>
              <a:t>32</a:t>
            </a:fld>
            <a:endParaRPr lang="en-GB" dirty="0">
              <a:solidFill>
                <a:prstClr val="black">
                  <a:tint val="75000"/>
                </a:prstClr>
              </a:solidFill>
              <a:latin typeface="Calibri"/>
            </a:endParaRPr>
          </a:p>
        </p:txBody>
      </p:sp>
      <p:sp>
        <p:nvSpPr>
          <p:cNvPr id="3" name="Rectangle 2">
            <a:extLst>
              <a:ext uri="{FF2B5EF4-FFF2-40B4-BE49-F238E27FC236}">
                <a16:creationId xmlns:a16="http://schemas.microsoft.com/office/drawing/2014/main" id="{315B7948-178E-681F-E8EE-6E7A3A048ADD}"/>
              </a:ext>
            </a:extLst>
          </p:cNvPr>
          <p:cNvSpPr/>
          <p:nvPr/>
        </p:nvSpPr>
        <p:spPr>
          <a:xfrm>
            <a:off x="0" y="0"/>
            <a:ext cx="12192000" cy="6858000"/>
          </a:xfrm>
          <a:prstGeom prst="rect">
            <a:avLst/>
          </a:prstGeom>
          <a:solidFill>
            <a:srgbClr val="E31E24"/>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itle 1">
            <a:extLst>
              <a:ext uri="{FF2B5EF4-FFF2-40B4-BE49-F238E27FC236}">
                <a16:creationId xmlns:a16="http://schemas.microsoft.com/office/drawing/2014/main" id="{11A0ED97-012A-0638-AB30-D6E18E24AC6C}"/>
              </a:ext>
            </a:extLst>
          </p:cNvPr>
          <p:cNvSpPr txBox="1">
            <a:spLocks/>
          </p:cNvSpPr>
          <p:nvPr/>
        </p:nvSpPr>
        <p:spPr>
          <a:xfrm>
            <a:off x="4756847" y="2950001"/>
            <a:ext cx="7345057" cy="767204"/>
          </a:xfrm>
          <a:prstGeom prst="rect">
            <a:avLst/>
          </a:prstGeom>
        </p:spPr>
        <p:txBody>
          <a:bodyPr vert="horz" lIns="91440" tIns="45720" rIns="91440" bIns="45720" rtlCol="0" anchor="t">
            <a:noAutofit/>
          </a:bodyPr>
          <a:lstStyle>
            <a:lvl1pPr algn="l" defTabSz="1097280" rtl="0" eaLnBrk="1" latinLnBrk="0" hangingPunct="1">
              <a:spcBef>
                <a:spcPct val="0"/>
              </a:spcBef>
              <a:buNone/>
              <a:defRPr sz="1920" kern="1200">
                <a:solidFill>
                  <a:schemeClr val="bg1"/>
                </a:solidFill>
                <a:latin typeface="+mj-lt"/>
                <a:ea typeface="+mj-ea"/>
                <a:cs typeface="+mj-cs"/>
              </a:defRPr>
            </a:lvl1pPr>
          </a:lstStyle>
          <a:p>
            <a:pPr algn="r"/>
            <a:r>
              <a:rPr lang="en-IN" sz="4000" b="1" dirty="0">
                <a:latin typeface="Roboto" panose="02000000000000000000" pitchFamily="2" charset="0"/>
                <a:ea typeface="Roboto" panose="02000000000000000000" pitchFamily="2" charset="0"/>
              </a:rPr>
              <a:t>M&amp;A - Other Key Factors</a:t>
            </a:r>
          </a:p>
        </p:txBody>
      </p:sp>
      <p:graphicFrame>
        <p:nvGraphicFramePr>
          <p:cNvPr id="6" name="Diagram 5">
            <a:extLst>
              <a:ext uri="{FF2B5EF4-FFF2-40B4-BE49-F238E27FC236}">
                <a16:creationId xmlns:a16="http://schemas.microsoft.com/office/drawing/2014/main" id="{DA95D245-4454-D3E4-52F3-6BD13D04C582}"/>
              </a:ext>
            </a:extLst>
          </p:cNvPr>
          <p:cNvGraphicFramePr/>
          <p:nvPr/>
        </p:nvGraphicFramePr>
        <p:xfrm>
          <a:off x="-1634930" y="7383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52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4">
            <a:extLst>
              <a:ext uri="{FF2B5EF4-FFF2-40B4-BE49-F238E27FC236}">
                <a16:creationId xmlns:a16="http://schemas.microsoft.com/office/drawing/2014/main" id="{AEE5D61D-72C1-8F5E-7E50-D1604F5729CB}"/>
              </a:ext>
            </a:extLst>
          </p:cNvPr>
          <p:cNvSpPr>
            <a:spLocks/>
          </p:cNvSpPr>
          <p:nvPr/>
        </p:nvSpPr>
        <p:spPr bwMode="auto">
          <a:xfrm rot="16200000">
            <a:off x="3341833" y="1254040"/>
            <a:ext cx="2285406" cy="223477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E31E24"/>
          </a:solidFill>
          <a:ln>
            <a:noFill/>
          </a:ln>
        </p:spPr>
        <p:txBody>
          <a:bodyPr vert="horz" wrap="square" lIns="68580" tIns="34290" rIns="68580" bIns="34290" numCol="1" anchor="t" anchorCtr="0" compatLnSpc="1">
            <a:prstTxWarp prst="textNoShape">
              <a:avLst/>
            </a:prstTxWarp>
          </a:bodyPr>
          <a:lstStyle/>
          <a:p>
            <a:endParaRPr lang="id-ID" sz="2700" dirty="0">
              <a:latin typeface="Lato Light" panose="020F0502020204030203" pitchFamily="34" charset="0"/>
            </a:endParaRPr>
          </a:p>
        </p:txBody>
      </p:sp>
      <p:cxnSp>
        <p:nvCxnSpPr>
          <p:cNvPr id="7" name="Straight Connector 6">
            <a:extLst>
              <a:ext uri="{FF2B5EF4-FFF2-40B4-BE49-F238E27FC236}">
                <a16:creationId xmlns:a16="http://schemas.microsoft.com/office/drawing/2014/main" id="{878AAB59-DCD6-4E75-AE41-296D858416E2}"/>
              </a:ext>
            </a:extLst>
          </p:cNvPr>
          <p:cNvCxnSpPr>
            <a:cxnSpLocks/>
          </p:cNvCxnSpPr>
          <p:nvPr/>
        </p:nvCxnSpPr>
        <p:spPr>
          <a:xfrm>
            <a:off x="619932" y="879309"/>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02073"/>
            <a:ext cx="10363200" cy="628871"/>
          </a:xfrm>
        </p:spPr>
        <p:txBody>
          <a:bodyPr vert="horz" lIns="91440" tIns="45720" rIns="91440" bIns="45720" rtlCol="0" anchor="ctr">
            <a:normAutofit/>
          </a:bodyPr>
          <a:lstStyle/>
          <a:p>
            <a:pPr marL="185738"/>
            <a:r>
              <a:rPr lang="en-IN" sz="2400" b="1" dirty="0">
                <a:latin typeface="Roboto" panose="02000000000000000000" pitchFamily="2" charset="0"/>
                <a:ea typeface="Roboto" panose="02000000000000000000" pitchFamily="2" charset="0"/>
              </a:rPr>
              <a:t>Section 56(2)(viib) | </a:t>
            </a:r>
            <a:r>
              <a:rPr lang="en-IN" sz="2400" b="1" i="1" dirty="0">
                <a:solidFill>
                  <a:srgbClr val="C00000"/>
                </a:solidFill>
                <a:latin typeface="Roboto" panose="02000000000000000000" pitchFamily="2" charset="0"/>
                <a:ea typeface="Roboto" panose="02000000000000000000" pitchFamily="2" charset="0"/>
                <a:cs typeface="Roboto" panose="02000000000000000000" pitchFamily="2" charset="0"/>
              </a:rPr>
              <a:t>Exemptions to Start-up and AIFs</a:t>
            </a:r>
          </a:p>
        </p:txBody>
      </p:sp>
      <p:cxnSp>
        <p:nvCxnSpPr>
          <p:cNvPr id="78" name="Straight Connector 77">
            <a:extLst>
              <a:ext uri="{FF2B5EF4-FFF2-40B4-BE49-F238E27FC236}">
                <a16:creationId xmlns:a16="http://schemas.microsoft.com/office/drawing/2014/main" id="{E5F9827F-560E-850D-CDCC-60B3C5AE3452}"/>
              </a:ext>
            </a:extLst>
          </p:cNvPr>
          <p:cNvCxnSpPr>
            <a:cxnSpLocks/>
          </p:cNvCxnSpPr>
          <p:nvPr/>
        </p:nvCxnSpPr>
        <p:spPr>
          <a:xfrm flipH="1" flipV="1">
            <a:off x="3568356" y="3824290"/>
            <a:ext cx="410516" cy="571263"/>
          </a:xfrm>
          <a:prstGeom prst="line">
            <a:avLst/>
          </a:prstGeom>
          <a:noFill/>
          <a:ln w="12700" cap="flat" cmpd="sng" algn="ctr">
            <a:solidFill>
              <a:srgbClr val="898989"/>
            </a:solidFill>
            <a:prstDash val="solid"/>
            <a:tailEnd type="oval"/>
          </a:ln>
          <a:effectLst/>
        </p:spPr>
      </p:cxnSp>
      <p:cxnSp>
        <p:nvCxnSpPr>
          <p:cNvPr id="79" name="Straight Connector 78">
            <a:extLst>
              <a:ext uri="{FF2B5EF4-FFF2-40B4-BE49-F238E27FC236}">
                <a16:creationId xmlns:a16="http://schemas.microsoft.com/office/drawing/2014/main" id="{24050203-386C-8CCE-7F9D-BF55CBAD71A8}"/>
              </a:ext>
            </a:extLst>
          </p:cNvPr>
          <p:cNvCxnSpPr>
            <a:cxnSpLocks/>
          </p:cNvCxnSpPr>
          <p:nvPr/>
        </p:nvCxnSpPr>
        <p:spPr>
          <a:xfrm flipH="1">
            <a:off x="1787180" y="3824290"/>
            <a:ext cx="1781176" cy="0"/>
          </a:xfrm>
          <a:prstGeom prst="line">
            <a:avLst/>
          </a:prstGeom>
          <a:noFill/>
          <a:ln w="12700" cap="flat" cmpd="sng" algn="ctr">
            <a:solidFill>
              <a:srgbClr val="898989"/>
            </a:solidFill>
            <a:prstDash val="solid"/>
            <a:tailEnd type="oval"/>
          </a:ln>
          <a:effectLst/>
        </p:spPr>
      </p:cxnSp>
      <p:cxnSp>
        <p:nvCxnSpPr>
          <p:cNvPr id="80" name="Straight Connector 79">
            <a:extLst>
              <a:ext uri="{FF2B5EF4-FFF2-40B4-BE49-F238E27FC236}">
                <a16:creationId xmlns:a16="http://schemas.microsoft.com/office/drawing/2014/main" id="{C1B57F8E-BDDA-74F2-E6F9-44720DA2BF65}"/>
              </a:ext>
            </a:extLst>
          </p:cNvPr>
          <p:cNvCxnSpPr>
            <a:cxnSpLocks/>
          </p:cNvCxnSpPr>
          <p:nvPr/>
        </p:nvCxnSpPr>
        <p:spPr>
          <a:xfrm flipH="1" flipV="1">
            <a:off x="3251435" y="1917157"/>
            <a:ext cx="693593" cy="349411"/>
          </a:xfrm>
          <a:prstGeom prst="line">
            <a:avLst/>
          </a:prstGeom>
          <a:noFill/>
          <a:ln w="12700" cap="flat" cmpd="sng" algn="ctr">
            <a:solidFill>
              <a:srgbClr val="898989"/>
            </a:solidFill>
            <a:prstDash val="solid"/>
            <a:tailEnd type="oval"/>
          </a:ln>
          <a:effectLst/>
        </p:spPr>
      </p:cxnSp>
      <p:sp>
        <p:nvSpPr>
          <p:cNvPr id="81" name="Freeform 1">
            <a:extLst>
              <a:ext uri="{FF2B5EF4-FFF2-40B4-BE49-F238E27FC236}">
                <a16:creationId xmlns:a16="http://schemas.microsoft.com/office/drawing/2014/main" id="{3789C527-9B48-8E1C-4D02-71B83824BC48}"/>
              </a:ext>
            </a:extLst>
          </p:cNvPr>
          <p:cNvSpPr>
            <a:spLocks/>
          </p:cNvSpPr>
          <p:nvPr/>
        </p:nvSpPr>
        <p:spPr bwMode="auto">
          <a:xfrm>
            <a:off x="5745336" y="1849178"/>
            <a:ext cx="1629878" cy="1713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ysClr val="windowText" lastClr="00000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82" name="Freeform 2">
            <a:extLst>
              <a:ext uri="{FF2B5EF4-FFF2-40B4-BE49-F238E27FC236}">
                <a16:creationId xmlns:a16="http://schemas.microsoft.com/office/drawing/2014/main" id="{C3424009-7981-B847-8E65-46ED538DF987}"/>
              </a:ext>
            </a:extLst>
          </p:cNvPr>
          <p:cNvSpPr>
            <a:spLocks/>
          </p:cNvSpPr>
          <p:nvPr/>
        </p:nvSpPr>
        <p:spPr bwMode="auto">
          <a:xfrm>
            <a:off x="5862817" y="1969182"/>
            <a:ext cx="1385922" cy="145923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83" name="Oval 82">
            <a:extLst>
              <a:ext uri="{FF2B5EF4-FFF2-40B4-BE49-F238E27FC236}">
                <a16:creationId xmlns:a16="http://schemas.microsoft.com/office/drawing/2014/main" id="{03606B3A-44FC-190A-94BC-4C62DA0E5A4F}"/>
              </a:ext>
            </a:extLst>
          </p:cNvPr>
          <p:cNvSpPr>
            <a:spLocks noChangeArrowheads="1"/>
          </p:cNvSpPr>
          <p:nvPr/>
        </p:nvSpPr>
        <p:spPr bwMode="auto">
          <a:xfrm>
            <a:off x="6038452" y="2153853"/>
            <a:ext cx="1034651" cy="108855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84" name="Freeform 5">
            <a:extLst>
              <a:ext uri="{FF2B5EF4-FFF2-40B4-BE49-F238E27FC236}">
                <a16:creationId xmlns:a16="http://schemas.microsoft.com/office/drawing/2014/main" id="{75BAC4E7-13B8-A798-9358-B3FDE325CE2E}"/>
              </a:ext>
            </a:extLst>
          </p:cNvPr>
          <p:cNvSpPr>
            <a:spLocks/>
          </p:cNvSpPr>
          <p:nvPr/>
        </p:nvSpPr>
        <p:spPr bwMode="auto">
          <a:xfrm rot="16200000">
            <a:off x="3651822" y="1545045"/>
            <a:ext cx="1901925" cy="181136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85" name="Oval 84">
            <a:extLst>
              <a:ext uri="{FF2B5EF4-FFF2-40B4-BE49-F238E27FC236}">
                <a16:creationId xmlns:a16="http://schemas.microsoft.com/office/drawing/2014/main" id="{10C23CAE-9EA4-ED9C-C876-8EECFDB2DBAE}"/>
              </a:ext>
            </a:extLst>
          </p:cNvPr>
          <p:cNvSpPr>
            <a:spLocks noChangeArrowheads="1"/>
          </p:cNvSpPr>
          <p:nvPr/>
        </p:nvSpPr>
        <p:spPr bwMode="auto">
          <a:xfrm rot="16200000">
            <a:off x="3892017" y="1775112"/>
            <a:ext cx="1419869" cy="1351229"/>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86" name="Freeform 7">
            <a:extLst>
              <a:ext uri="{FF2B5EF4-FFF2-40B4-BE49-F238E27FC236}">
                <a16:creationId xmlns:a16="http://schemas.microsoft.com/office/drawing/2014/main" id="{4BD183DB-2360-9740-FF80-0E531AE52E78}"/>
              </a:ext>
            </a:extLst>
          </p:cNvPr>
          <p:cNvSpPr>
            <a:spLocks/>
          </p:cNvSpPr>
          <p:nvPr/>
        </p:nvSpPr>
        <p:spPr bwMode="auto">
          <a:xfrm flipV="1">
            <a:off x="5745336" y="3638373"/>
            <a:ext cx="2450923" cy="2577015"/>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ysClr val="window" lastClr="FFFFFF">
              <a:lumMod val="50000"/>
            </a:sys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87" name="Freeform 8">
            <a:extLst>
              <a:ext uri="{FF2B5EF4-FFF2-40B4-BE49-F238E27FC236}">
                <a16:creationId xmlns:a16="http://schemas.microsoft.com/office/drawing/2014/main" id="{B2699636-3306-4F37-07E8-F01FFEBE66DE}"/>
              </a:ext>
            </a:extLst>
          </p:cNvPr>
          <p:cNvSpPr>
            <a:spLocks/>
          </p:cNvSpPr>
          <p:nvPr/>
        </p:nvSpPr>
        <p:spPr bwMode="auto">
          <a:xfrm flipV="1">
            <a:off x="5921999" y="3840608"/>
            <a:ext cx="2084074" cy="219432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88" name="Oval 87">
            <a:extLst>
              <a:ext uri="{FF2B5EF4-FFF2-40B4-BE49-F238E27FC236}">
                <a16:creationId xmlns:a16="http://schemas.microsoft.com/office/drawing/2014/main" id="{4DB6E2F9-F402-D1CD-EFC8-217BDEAC4566}"/>
              </a:ext>
            </a:extLst>
          </p:cNvPr>
          <p:cNvSpPr>
            <a:spLocks noChangeArrowheads="1"/>
          </p:cNvSpPr>
          <p:nvPr/>
        </p:nvSpPr>
        <p:spPr bwMode="auto">
          <a:xfrm flipV="1">
            <a:off x="6186110" y="4120326"/>
            <a:ext cx="1555853" cy="1636907"/>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89" name="Freeform 10">
            <a:extLst>
              <a:ext uri="{FF2B5EF4-FFF2-40B4-BE49-F238E27FC236}">
                <a16:creationId xmlns:a16="http://schemas.microsoft.com/office/drawing/2014/main" id="{D4365709-248F-3503-BD3C-2BB125390D0B}"/>
              </a:ext>
            </a:extLst>
          </p:cNvPr>
          <p:cNvSpPr>
            <a:spLocks/>
          </p:cNvSpPr>
          <p:nvPr/>
        </p:nvSpPr>
        <p:spPr bwMode="auto">
          <a:xfrm rot="5400000" flipV="1">
            <a:off x="3807530" y="3685219"/>
            <a:ext cx="1914721" cy="1821036"/>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ysClr val="window" lastClr="FFFFFF">
              <a:lumMod val="65000"/>
            </a:sys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90" name="Freeform 11">
            <a:extLst>
              <a:ext uri="{FF2B5EF4-FFF2-40B4-BE49-F238E27FC236}">
                <a16:creationId xmlns:a16="http://schemas.microsoft.com/office/drawing/2014/main" id="{E063AEB7-0309-A2CC-0059-BD65DFA549C1}"/>
              </a:ext>
            </a:extLst>
          </p:cNvPr>
          <p:cNvSpPr>
            <a:spLocks/>
          </p:cNvSpPr>
          <p:nvPr/>
        </p:nvSpPr>
        <p:spPr bwMode="auto">
          <a:xfrm rot="5400000" flipV="1">
            <a:off x="3943128" y="3815148"/>
            <a:ext cx="1628131" cy="1550608"/>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91" name="Oval 90">
            <a:extLst>
              <a:ext uri="{FF2B5EF4-FFF2-40B4-BE49-F238E27FC236}">
                <a16:creationId xmlns:a16="http://schemas.microsoft.com/office/drawing/2014/main" id="{452B7215-A437-1594-54EA-8E8F43399DBA}"/>
              </a:ext>
            </a:extLst>
          </p:cNvPr>
          <p:cNvSpPr>
            <a:spLocks noChangeArrowheads="1"/>
          </p:cNvSpPr>
          <p:nvPr/>
        </p:nvSpPr>
        <p:spPr bwMode="auto">
          <a:xfrm rot="5400000" flipV="1">
            <a:off x="4148749" y="4012103"/>
            <a:ext cx="1215471" cy="115671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dirty="0">
              <a:ln>
                <a:noFill/>
              </a:ln>
              <a:solidFill>
                <a:prstClr val="black"/>
              </a:solidFill>
              <a:effectLst/>
              <a:uLnTx/>
              <a:uFillTx/>
              <a:latin typeface="Lato Light" panose="020F0502020204030203" pitchFamily="34" charset="0"/>
            </a:endParaRPr>
          </a:p>
        </p:txBody>
      </p:sp>
      <p:cxnSp>
        <p:nvCxnSpPr>
          <p:cNvPr id="92" name="Straight Connector 91">
            <a:extLst>
              <a:ext uri="{FF2B5EF4-FFF2-40B4-BE49-F238E27FC236}">
                <a16:creationId xmlns:a16="http://schemas.microsoft.com/office/drawing/2014/main" id="{92833BD1-18D1-EDEB-0FF0-DD7091909CF8}"/>
              </a:ext>
            </a:extLst>
          </p:cNvPr>
          <p:cNvCxnSpPr>
            <a:cxnSpLocks/>
          </p:cNvCxnSpPr>
          <p:nvPr/>
        </p:nvCxnSpPr>
        <p:spPr>
          <a:xfrm flipH="1">
            <a:off x="1501387" y="1917157"/>
            <a:ext cx="1717426" cy="0"/>
          </a:xfrm>
          <a:prstGeom prst="line">
            <a:avLst/>
          </a:prstGeom>
          <a:noFill/>
          <a:ln w="12700" cap="flat" cmpd="sng" algn="ctr">
            <a:solidFill>
              <a:srgbClr val="898989"/>
            </a:solidFill>
            <a:prstDash val="solid"/>
            <a:tailEnd type="oval"/>
          </a:ln>
          <a:effectLst/>
        </p:spPr>
      </p:cxnSp>
      <p:cxnSp>
        <p:nvCxnSpPr>
          <p:cNvPr id="93" name="Straight Connector 92">
            <a:extLst>
              <a:ext uri="{FF2B5EF4-FFF2-40B4-BE49-F238E27FC236}">
                <a16:creationId xmlns:a16="http://schemas.microsoft.com/office/drawing/2014/main" id="{B495747D-37D6-90E8-4EB5-1ECF53B8AC0F}"/>
              </a:ext>
            </a:extLst>
          </p:cNvPr>
          <p:cNvCxnSpPr>
            <a:cxnSpLocks/>
          </p:cNvCxnSpPr>
          <p:nvPr/>
        </p:nvCxnSpPr>
        <p:spPr>
          <a:xfrm flipV="1">
            <a:off x="7248738" y="1265984"/>
            <a:ext cx="523365" cy="982148"/>
          </a:xfrm>
          <a:prstGeom prst="line">
            <a:avLst/>
          </a:prstGeom>
          <a:noFill/>
          <a:ln w="12700" cap="flat" cmpd="sng" algn="ctr">
            <a:solidFill>
              <a:srgbClr val="898989"/>
            </a:solidFill>
            <a:prstDash val="solid"/>
            <a:tailEnd type="oval"/>
          </a:ln>
          <a:effectLst/>
        </p:spPr>
      </p:cxnSp>
      <p:cxnSp>
        <p:nvCxnSpPr>
          <p:cNvPr id="94" name="Straight Connector 93">
            <a:extLst>
              <a:ext uri="{FF2B5EF4-FFF2-40B4-BE49-F238E27FC236}">
                <a16:creationId xmlns:a16="http://schemas.microsoft.com/office/drawing/2014/main" id="{DC4AFBF0-8606-2D94-78F2-A4A1E25B3AA7}"/>
              </a:ext>
            </a:extLst>
          </p:cNvPr>
          <p:cNvCxnSpPr>
            <a:cxnSpLocks/>
          </p:cNvCxnSpPr>
          <p:nvPr/>
        </p:nvCxnSpPr>
        <p:spPr>
          <a:xfrm>
            <a:off x="7772103" y="1265984"/>
            <a:ext cx="1643741" cy="0"/>
          </a:xfrm>
          <a:prstGeom prst="line">
            <a:avLst/>
          </a:prstGeom>
          <a:noFill/>
          <a:ln w="12700" cap="flat" cmpd="sng" algn="ctr">
            <a:solidFill>
              <a:srgbClr val="898989"/>
            </a:solidFill>
            <a:prstDash val="solid"/>
            <a:tailEnd type="oval"/>
          </a:ln>
          <a:effectLst/>
        </p:spPr>
      </p:cxnSp>
      <p:cxnSp>
        <p:nvCxnSpPr>
          <p:cNvPr id="95" name="Straight Connector 94">
            <a:extLst>
              <a:ext uri="{FF2B5EF4-FFF2-40B4-BE49-F238E27FC236}">
                <a16:creationId xmlns:a16="http://schemas.microsoft.com/office/drawing/2014/main" id="{165AA06B-D4F9-1C87-989D-1B3D94905B7D}"/>
              </a:ext>
            </a:extLst>
          </p:cNvPr>
          <p:cNvCxnSpPr>
            <a:cxnSpLocks/>
          </p:cNvCxnSpPr>
          <p:nvPr/>
        </p:nvCxnSpPr>
        <p:spPr>
          <a:xfrm>
            <a:off x="7865328" y="4954810"/>
            <a:ext cx="540036" cy="224796"/>
          </a:xfrm>
          <a:prstGeom prst="line">
            <a:avLst/>
          </a:prstGeom>
          <a:noFill/>
          <a:ln w="12700" cap="flat" cmpd="sng" algn="ctr">
            <a:solidFill>
              <a:srgbClr val="898989"/>
            </a:solidFill>
            <a:prstDash val="solid"/>
            <a:tailEnd type="oval"/>
          </a:ln>
          <a:effectLst/>
        </p:spPr>
      </p:cxnSp>
      <p:cxnSp>
        <p:nvCxnSpPr>
          <p:cNvPr id="96" name="Straight Connector 95">
            <a:extLst>
              <a:ext uri="{FF2B5EF4-FFF2-40B4-BE49-F238E27FC236}">
                <a16:creationId xmlns:a16="http://schemas.microsoft.com/office/drawing/2014/main" id="{8918A9F3-53C6-3F3E-691D-24527D9B339C}"/>
              </a:ext>
            </a:extLst>
          </p:cNvPr>
          <p:cNvCxnSpPr>
            <a:cxnSpLocks/>
          </p:cNvCxnSpPr>
          <p:nvPr/>
        </p:nvCxnSpPr>
        <p:spPr>
          <a:xfrm>
            <a:off x="8405363" y="5179606"/>
            <a:ext cx="1962704" cy="0"/>
          </a:xfrm>
          <a:prstGeom prst="line">
            <a:avLst/>
          </a:prstGeom>
          <a:noFill/>
          <a:ln w="12700" cap="flat" cmpd="sng" algn="ctr">
            <a:solidFill>
              <a:srgbClr val="898989"/>
            </a:solidFill>
            <a:prstDash val="solid"/>
            <a:tailEnd type="oval"/>
          </a:ln>
          <a:effectLst/>
        </p:spPr>
      </p:cxnSp>
      <p:sp>
        <p:nvSpPr>
          <p:cNvPr id="97" name="TextBox 96">
            <a:extLst>
              <a:ext uri="{FF2B5EF4-FFF2-40B4-BE49-F238E27FC236}">
                <a16:creationId xmlns:a16="http://schemas.microsoft.com/office/drawing/2014/main" id="{32358998-064B-2032-4673-2136302DDBB6}"/>
              </a:ext>
            </a:extLst>
          </p:cNvPr>
          <p:cNvSpPr txBox="1"/>
          <p:nvPr/>
        </p:nvSpPr>
        <p:spPr>
          <a:xfrm>
            <a:off x="2096439" y="3478398"/>
            <a:ext cx="1359668" cy="307777"/>
          </a:xfrm>
          <a:prstGeom prst="rect">
            <a:avLst/>
          </a:prstGeom>
          <a:noFill/>
        </p:spPr>
        <p:txBody>
          <a:bodyPr wrap="non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1E24"/>
                </a:solidFill>
                <a:effectLst/>
                <a:uLnTx/>
                <a:uFillTx/>
                <a:latin typeface="Roboto" panose="02000000000000000000" pitchFamily="2" charset="0"/>
                <a:ea typeface="Roboto" panose="02000000000000000000" pitchFamily="2" charset="0"/>
                <a:cs typeface="Poppins" pitchFamily="2" charset="77"/>
              </a:rPr>
              <a:t>Consideration </a:t>
            </a:r>
          </a:p>
        </p:txBody>
      </p:sp>
      <p:sp>
        <p:nvSpPr>
          <p:cNvPr id="98" name="Subtitle 2">
            <a:extLst>
              <a:ext uri="{FF2B5EF4-FFF2-40B4-BE49-F238E27FC236}">
                <a16:creationId xmlns:a16="http://schemas.microsoft.com/office/drawing/2014/main" id="{2FFA5CCD-FD88-43AA-0E2E-DE39DF69C76A}"/>
              </a:ext>
            </a:extLst>
          </p:cNvPr>
          <p:cNvSpPr txBox="1">
            <a:spLocks/>
          </p:cNvSpPr>
          <p:nvPr/>
        </p:nvSpPr>
        <p:spPr>
          <a:xfrm>
            <a:off x="740230" y="1983826"/>
            <a:ext cx="2478584" cy="590208"/>
          </a:xfrm>
          <a:prstGeom prst="rect">
            <a:avLst/>
          </a:prstGeom>
        </p:spPr>
        <p:txBody>
          <a:bodyPr vert="horz" wrap="square" lIns="68598" tIns="40790" rIns="68598"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636" rtl="0" eaLnBrk="1" fontAlgn="auto" latinLnBrk="0" hangingPunct="1">
              <a:lnSpc>
                <a:spcPct val="100000"/>
              </a:lnSpc>
              <a:spcBef>
                <a:spcPts val="0"/>
              </a:spcBef>
              <a:spcAft>
                <a:spcPts val="0"/>
              </a:spcAft>
              <a:buClrTx/>
              <a:buSzTx/>
              <a:buFont typeface="Arial"/>
              <a:buNone/>
              <a:tabLst/>
              <a:defRPr/>
            </a:pPr>
            <a:r>
              <a:rPr kumimoji="0" lang="en-US" sz="11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Open Sans Light" panose="020B0306030504020204" pitchFamily="34" charset="0"/>
              </a:rPr>
              <a:t>56(2)(</a:t>
            </a:r>
            <a:r>
              <a:rPr lang="en-US" sz="1100" dirty="0">
                <a:solidFill>
                  <a:prstClr val="black"/>
                </a:solidFill>
                <a:latin typeface="Roboto" panose="02000000000000000000" pitchFamily="2" charset="0"/>
                <a:ea typeface="Roboto" panose="02000000000000000000" pitchFamily="2" charset="0"/>
                <a:cs typeface="Open Sans Light" panose="020B0306030504020204" pitchFamily="34" charset="0"/>
              </a:rPr>
              <a:t>viib) shall not apply to Companies which have obtained </a:t>
            </a:r>
            <a:r>
              <a:rPr kumimoji="0" lang="en-US" sz="11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Open Sans Light" panose="020B0306030504020204" pitchFamily="34" charset="0"/>
              </a:rPr>
              <a:t>registration with DPIIT as start up</a:t>
            </a:r>
          </a:p>
        </p:txBody>
      </p:sp>
      <p:sp>
        <p:nvSpPr>
          <p:cNvPr id="99" name="TextBox 98">
            <a:extLst>
              <a:ext uri="{FF2B5EF4-FFF2-40B4-BE49-F238E27FC236}">
                <a16:creationId xmlns:a16="http://schemas.microsoft.com/office/drawing/2014/main" id="{6247FEF5-0CC4-929C-723D-EC853954AAB3}"/>
              </a:ext>
            </a:extLst>
          </p:cNvPr>
          <p:cNvSpPr txBox="1"/>
          <p:nvPr/>
        </p:nvSpPr>
        <p:spPr>
          <a:xfrm>
            <a:off x="7772103" y="927348"/>
            <a:ext cx="2069797" cy="307777"/>
          </a:xfrm>
          <a:prstGeom prst="rect">
            <a:avLst/>
          </a:prstGeom>
          <a:noFill/>
        </p:spPr>
        <p:txBody>
          <a:bodyPr wrap="non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a:solidFill>
                  <a:srgbClr val="E31E24"/>
                </a:solidFill>
                <a:latin typeface="Roboto" panose="02000000000000000000" pitchFamily="2" charset="0"/>
                <a:ea typeface="Roboto" panose="02000000000000000000" pitchFamily="2" charset="0"/>
                <a:cs typeface="Poppins" pitchFamily="2" charset="77"/>
              </a:rPr>
              <a:t>Prohibited Investments</a:t>
            </a:r>
            <a:endParaRPr kumimoji="0" lang="en-US" sz="1400" b="1" i="0" u="none" strike="noStrike" kern="0" cap="none" spc="0" normalizeH="0" baseline="0" noProof="0" dirty="0">
              <a:ln>
                <a:noFill/>
              </a:ln>
              <a:solidFill>
                <a:srgbClr val="E31E24"/>
              </a:solidFill>
              <a:effectLst/>
              <a:uLnTx/>
              <a:uFillTx/>
              <a:latin typeface="Roboto" panose="02000000000000000000" pitchFamily="2" charset="0"/>
              <a:ea typeface="Roboto" panose="02000000000000000000" pitchFamily="2" charset="0"/>
              <a:cs typeface="Poppins" pitchFamily="2" charset="77"/>
            </a:endParaRPr>
          </a:p>
        </p:txBody>
      </p:sp>
      <p:sp>
        <p:nvSpPr>
          <p:cNvPr id="100" name="TextBox 99">
            <a:extLst>
              <a:ext uri="{FF2B5EF4-FFF2-40B4-BE49-F238E27FC236}">
                <a16:creationId xmlns:a16="http://schemas.microsoft.com/office/drawing/2014/main" id="{7982BEAD-2A3B-E449-6D89-534D782C9F49}"/>
              </a:ext>
            </a:extLst>
          </p:cNvPr>
          <p:cNvSpPr txBox="1"/>
          <p:nvPr/>
        </p:nvSpPr>
        <p:spPr>
          <a:xfrm>
            <a:off x="1001486" y="1579343"/>
            <a:ext cx="2317168" cy="307777"/>
          </a:xfrm>
          <a:prstGeom prst="rect">
            <a:avLst/>
          </a:prstGeom>
          <a:noFill/>
        </p:spPr>
        <p:txBody>
          <a:bodyPr wrap="square"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1E24"/>
                </a:solidFill>
                <a:effectLst/>
                <a:uLnTx/>
                <a:uFillTx/>
                <a:latin typeface="Roboto" panose="02000000000000000000" pitchFamily="2" charset="0"/>
                <a:ea typeface="Roboto" panose="02000000000000000000" pitchFamily="2" charset="0"/>
                <a:cs typeface="Poppins" pitchFamily="2" charset="77"/>
              </a:rPr>
              <a:t>Registration as Start up</a:t>
            </a:r>
          </a:p>
        </p:txBody>
      </p:sp>
      <p:sp>
        <p:nvSpPr>
          <p:cNvPr id="101" name="TextBox 100">
            <a:extLst>
              <a:ext uri="{FF2B5EF4-FFF2-40B4-BE49-F238E27FC236}">
                <a16:creationId xmlns:a16="http://schemas.microsoft.com/office/drawing/2014/main" id="{1452E0B6-8C7F-AEDE-ACAC-DA78AB840BB9}"/>
              </a:ext>
            </a:extLst>
          </p:cNvPr>
          <p:cNvSpPr txBox="1"/>
          <p:nvPr/>
        </p:nvSpPr>
        <p:spPr>
          <a:xfrm>
            <a:off x="8294648" y="4881435"/>
            <a:ext cx="1705916" cy="307777"/>
          </a:xfrm>
          <a:prstGeom prst="rect">
            <a:avLst/>
          </a:prstGeom>
          <a:noFill/>
        </p:spPr>
        <p:txBody>
          <a:bodyPr wrap="none" rtlCol="0" anchor="ctr" anchorCtr="0">
            <a:spAutoFit/>
          </a:bodyPr>
          <a:lstStyle>
            <a:defPPr>
              <a:defRPr lang="en-US"/>
            </a:defPPr>
            <a:lvl1pPr marR="0" lvl="0" indent="0" algn="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E31E24"/>
                </a:solidFill>
                <a:effectLst/>
                <a:uLnTx/>
                <a:uFillTx/>
                <a:latin typeface="Roboto" panose="02000000000000000000" pitchFamily="2" charset="0"/>
                <a:ea typeface="Roboto" panose="02000000000000000000" pitchFamily="2" charset="0"/>
                <a:cs typeface="Poppins" pitchFamily="2" charset="77"/>
              </a:defRPr>
            </a:lvl1pPr>
          </a:lstStyle>
          <a:p>
            <a:r>
              <a:rPr lang="en-US" dirty="0"/>
              <a:t>Investment by VCF</a:t>
            </a:r>
          </a:p>
        </p:txBody>
      </p:sp>
      <p:sp>
        <p:nvSpPr>
          <p:cNvPr id="111" name="Subtitle 2">
            <a:extLst>
              <a:ext uri="{FF2B5EF4-FFF2-40B4-BE49-F238E27FC236}">
                <a16:creationId xmlns:a16="http://schemas.microsoft.com/office/drawing/2014/main" id="{057D67AB-F989-7A80-6DEA-70DA6B757685}"/>
              </a:ext>
            </a:extLst>
          </p:cNvPr>
          <p:cNvSpPr txBox="1">
            <a:spLocks/>
          </p:cNvSpPr>
          <p:nvPr/>
        </p:nvSpPr>
        <p:spPr>
          <a:xfrm>
            <a:off x="7772103" y="1333241"/>
            <a:ext cx="3679668" cy="2282979"/>
          </a:xfrm>
          <a:prstGeom prst="rect">
            <a:avLst/>
          </a:prstGeom>
        </p:spPr>
        <p:txBody>
          <a:bodyPr vert="horz" wrap="square" lIns="68598" tIns="40790" rIns="68598"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indent="0" algn="just" defTabSz="914400" eaLnBrk="1" fontAlgn="auto" latinLnBrk="0" hangingPunct="1">
              <a:lnSpc>
                <a:spcPct val="100000"/>
              </a:lnSpc>
              <a:spcBef>
                <a:spcPts val="0"/>
              </a:spcBef>
              <a:spcAft>
                <a:spcPts val="0"/>
              </a:spcAft>
              <a:buClrTx/>
              <a:buSzTx/>
              <a:buFontTx/>
              <a:buNone/>
              <a:tabLst/>
            </a:pPr>
            <a:r>
              <a:rPr kumimoji="0" lang="en-IN" sz="1100" i="0" u="none" strike="noStrike" kern="0" cap="none" spc="0" normalizeH="0" baseline="0" noProof="0" dirty="0">
                <a:ln>
                  <a:noFill/>
                </a:ln>
                <a:solidFill>
                  <a:schemeClr val="tx1"/>
                </a:solidFill>
                <a:effectLst/>
                <a:uLnTx/>
                <a:uFillTx/>
                <a:latin typeface="Roboto" panose="02000000000000000000" pitchFamily="2" charset="0"/>
                <a:ea typeface="Roboto" panose="02000000000000000000" pitchFamily="2" charset="0"/>
              </a:rPr>
              <a:t>Should not hold the following assets – </a:t>
            </a:r>
          </a:p>
          <a:p>
            <a:pPr marL="285750" marR="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pPr>
            <a:r>
              <a:rPr lang="en-US" sz="1100" b="0" i="0" dirty="0">
                <a:solidFill>
                  <a:schemeClr val="tx1"/>
                </a:solidFill>
                <a:effectLst/>
                <a:latin typeface="Roboto" panose="02000000000000000000" pitchFamily="2" charset="0"/>
                <a:ea typeface="Roboto" panose="02000000000000000000" pitchFamily="2" charset="0"/>
              </a:rPr>
              <a:t>residential building / land (except for renting or stock-in-trade in course of business)</a:t>
            </a:r>
          </a:p>
          <a:p>
            <a:pPr marL="285750" marR="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pPr>
            <a:r>
              <a:rPr lang="en-US" sz="1100" b="0" i="0" dirty="0">
                <a:solidFill>
                  <a:schemeClr val="tx1"/>
                </a:solidFill>
                <a:effectLst/>
                <a:latin typeface="Roboto" panose="02000000000000000000" pitchFamily="2" charset="0"/>
                <a:ea typeface="Roboto" panose="02000000000000000000" pitchFamily="2" charset="0"/>
              </a:rPr>
              <a:t>land or building (except used for its business or used for purposes of renting or stock-in-trade)</a:t>
            </a:r>
          </a:p>
          <a:p>
            <a:pPr marL="285750" marR="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pPr>
            <a:r>
              <a:rPr lang="en-US" sz="1100" b="0" i="0" dirty="0">
                <a:solidFill>
                  <a:schemeClr val="tx1"/>
                </a:solidFill>
                <a:effectLst/>
                <a:latin typeface="Roboto" panose="02000000000000000000" pitchFamily="2" charset="0"/>
                <a:ea typeface="Roboto" panose="02000000000000000000" pitchFamily="2" charset="0"/>
              </a:rPr>
              <a:t>loans and advances (except in course of business)</a:t>
            </a:r>
          </a:p>
          <a:p>
            <a:pPr marL="285750" marR="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pPr>
            <a:r>
              <a:rPr lang="en-US" sz="1100" b="0" i="0" dirty="0">
                <a:solidFill>
                  <a:schemeClr val="tx1"/>
                </a:solidFill>
                <a:effectLst/>
                <a:latin typeface="Roboto" panose="02000000000000000000" pitchFamily="2" charset="0"/>
                <a:ea typeface="Roboto" panose="02000000000000000000" pitchFamily="2" charset="0"/>
              </a:rPr>
              <a:t>capital contribution made to any other entity;</a:t>
            </a:r>
          </a:p>
          <a:p>
            <a:pPr marL="285750" marR="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pPr>
            <a:r>
              <a:rPr lang="en-US" sz="1100" b="0" i="0" dirty="0">
                <a:solidFill>
                  <a:schemeClr val="tx1"/>
                </a:solidFill>
                <a:effectLst/>
                <a:latin typeface="Roboto" panose="02000000000000000000" pitchFamily="2" charset="0"/>
                <a:ea typeface="Roboto" panose="02000000000000000000" pitchFamily="2" charset="0"/>
              </a:rPr>
              <a:t>shares and securities;</a:t>
            </a:r>
          </a:p>
          <a:p>
            <a:pPr marL="285750" marR="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pPr>
            <a:r>
              <a:rPr lang="en-US" sz="1100" b="0" i="0" dirty="0">
                <a:solidFill>
                  <a:schemeClr val="tx1"/>
                </a:solidFill>
                <a:effectLst/>
                <a:latin typeface="Roboto" panose="02000000000000000000" pitchFamily="2" charset="0"/>
                <a:ea typeface="Roboto" panose="02000000000000000000" pitchFamily="2" charset="0"/>
              </a:rPr>
              <a:t>modes of transport exceeding INR 10 Lakhs (other than in the ordinary course of business);</a:t>
            </a:r>
          </a:p>
          <a:p>
            <a:pPr marL="285750" marR="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pPr>
            <a:r>
              <a:rPr lang="en-US" sz="1100" b="0" i="0" dirty="0">
                <a:solidFill>
                  <a:schemeClr val="tx1"/>
                </a:solidFill>
                <a:effectLst/>
                <a:latin typeface="Roboto" panose="02000000000000000000" pitchFamily="2" charset="0"/>
                <a:ea typeface="Roboto" panose="02000000000000000000" pitchFamily="2" charset="0"/>
              </a:rPr>
              <a:t>jewelry (except stock in trade)</a:t>
            </a:r>
          </a:p>
          <a:p>
            <a:pPr marL="285750" marR="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pPr>
            <a:r>
              <a:rPr lang="en-US" sz="1100" b="0" i="0" dirty="0">
                <a:solidFill>
                  <a:schemeClr val="tx1"/>
                </a:solidFill>
                <a:effectLst/>
                <a:latin typeface="Roboto" panose="02000000000000000000" pitchFamily="2" charset="0"/>
                <a:ea typeface="Roboto" panose="02000000000000000000" pitchFamily="2" charset="0"/>
              </a:rPr>
              <a:t>archaeological collections, drawings, paintings, sculptures, any work of art and bullion</a:t>
            </a:r>
          </a:p>
        </p:txBody>
      </p:sp>
      <p:sp>
        <p:nvSpPr>
          <p:cNvPr id="112" name="Subtitle 2">
            <a:extLst>
              <a:ext uri="{FF2B5EF4-FFF2-40B4-BE49-F238E27FC236}">
                <a16:creationId xmlns:a16="http://schemas.microsoft.com/office/drawing/2014/main" id="{FC35E8DC-1C4F-DAE0-0189-1C37383C1273}"/>
              </a:ext>
            </a:extLst>
          </p:cNvPr>
          <p:cNvSpPr txBox="1">
            <a:spLocks/>
          </p:cNvSpPr>
          <p:nvPr/>
        </p:nvSpPr>
        <p:spPr>
          <a:xfrm>
            <a:off x="394255" y="3857576"/>
            <a:ext cx="3140661" cy="2790810"/>
          </a:xfrm>
          <a:prstGeom prst="rect">
            <a:avLst/>
          </a:prstGeom>
        </p:spPr>
        <p:txBody>
          <a:bodyPr vert="horz" wrap="square" lIns="68598" tIns="40790" rIns="68598" bIns="40790" rtlCol="0">
            <a:spAutoFit/>
          </a:bodyPr>
          <a:lstStyle>
            <a:defPPr>
              <a:defRPr lang="en-US"/>
            </a:defPPr>
            <a:lvl1pPr marR="0" indent="0" algn="just" fontAlgn="auto">
              <a:lnSpc>
                <a:spcPct val="100000"/>
              </a:lnSpc>
              <a:spcBef>
                <a:spcPts val="0"/>
              </a:spcBef>
              <a:spcAft>
                <a:spcPts val="0"/>
              </a:spcAft>
              <a:buClrTx/>
              <a:buSzTx/>
              <a:buFontTx/>
              <a:buNone/>
              <a:tabLst/>
              <a:defRPr kumimoji="0" sz="1100" i="0" u="none" strike="noStrike" kern="0" cap="none" spc="0" normalizeH="0" baseline="0">
                <a:ln>
                  <a:noFill/>
                </a:ln>
                <a:effectLst/>
                <a:uLnTx/>
                <a:uFillTx/>
                <a:latin typeface="Roboto" panose="02000000000000000000" pitchFamily="2" charset="0"/>
                <a:ea typeface="Roboto" panose="02000000000000000000" pitchFamily="2" charset="0"/>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Consideration received by eligible Start-ups for shares issued or proposed to be issued shall be exempt up to an aggregate limit of Rs. 25 crore.</a:t>
            </a:r>
          </a:p>
          <a:p>
            <a:endParaRPr lang="en-US" dirty="0"/>
          </a:p>
          <a:p>
            <a:r>
              <a:rPr lang="en-US" dirty="0"/>
              <a:t>The aggregate limit of Rs. 25 crore will exclude consideration received by eligible Start-up for the following classes of persons:</a:t>
            </a:r>
          </a:p>
          <a:p>
            <a:r>
              <a:rPr lang="en-US" dirty="0"/>
              <a:t> i.    Non-Residents </a:t>
            </a:r>
          </a:p>
          <a:p>
            <a:r>
              <a:rPr lang="en-US" dirty="0"/>
              <a:t>ii. Alternative Investment Funds (Category-I) registered with SEBI</a:t>
            </a:r>
          </a:p>
          <a:p>
            <a:pPr defTabSz="927100">
              <a:tabLst>
                <a:tab pos="2065338" algn="l"/>
                <a:tab pos="2782888" algn="l"/>
              </a:tabLst>
            </a:pPr>
            <a:r>
              <a:rPr lang="en-US" dirty="0"/>
              <a:t> iii. Listed company having a net worth of Rs.100 Crores or turnover of at least Rs. 250 crore provided that its shares are frequently traded.</a:t>
            </a:r>
            <a:br>
              <a:rPr lang="en-US" dirty="0"/>
            </a:br>
            <a:br>
              <a:rPr lang="en-US" dirty="0"/>
            </a:br>
            <a:br>
              <a:rPr lang="en-US" dirty="0"/>
            </a:br>
            <a:endParaRPr lang="en-US" dirty="0"/>
          </a:p>
        </p:txBody>
      </p:sp>
      <p:sp>
        <p:nvSpPr>
          <p:cNvPr id="114" name="Subtitle 2">
            <a:extLst>
              <a:ext uri="{FF2B5EF4-FFF2-40B4-BE49-F238E27FC236}">
                <a16:creationId xmlns:a16="http://schemas.microsoft.com/office/drawing/2014/main" id="{2B2B547B-472E-867E-F1CF-DB479997EC84}"/>
              </a:ext>
            </a:extLst>
          </p:cNvPr>
          <p:cNvSpPr txBox="1">
            <a:spLocks/>
          </p:cNvSpPr>
          <p:nvPr/>
        </p:nvSpPr>
        <p:spPr>
          <a:xfrm>
            <a:off x="8280646" y="5252981"/>
            <a:ext cx="2888997" cy="590208"/>
          </a:xfrm>
          <a:prstGeom prst="rect">
            <a:avLst/>
          </a:prstGeom>
        </p:spPr>
        <p:txBody>
          <a:bodyPr vert="horz" wrap="square" lIns="68598" tIns="40790" rIns="68598" bIns="40790" rtlCol="0">
            <a:spAutoFit/>
          </a:bodyPr>
          <a:lstStyle>
            <a:defPPr>
              <a:defRPr lang="en-US"/>
            </a:defPPr>
            <a:lvl1pPr marR="0" indent="0" algn="just" fontAlgn="auto">
              <a:lnSpc>
                <a:spcPct val="100000"/>
              </a:lnSpc>
              <a:spcBef>
                <a:spcPts val="0"/>
              </a:spcBef>
              <a:spcAft>
                <a:spcPts val="0"/>
              </a:spcAft>
              <a:buClrTx/>
              <a:buSzTx/>
              <a:buFontTx/>
              <a:buNone/>
              <a:tabLst/>
              <a:defRPr kumimoji="0" sz="1100" i="0" u="none" strike="noStrike" kern="0" cap="none" spc="0" normalizeH="0" baseline="0">
                <a:ln>
                  <a:noFill/>
                </a:ln>
                <a:effectLst/>
                <a:uLnTx/>
                <a:uFillTx/>
                <a:latin typeface="Roboto" panose="02000000000000000000" pitchFamily="2" charset="0"/>
                <a:ea typeface="Roboto" panose="02000000000000000000" pitchFamily="2" charset="0"/>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venture capital undertaking from a venture capital company or a venture capital fund or a specified fund </a:t>
            </a:r>
          </a:p>
        </p:txBody>
      </p:sp>
      <p:pic>
        <p:nvPicPr>
          <p:cNvPr id="117" name="Graphic 116" descr="Box with solid fill">
            <a:extLst>
              <a:ext uri="{FF2B5EF4-FFF2-40B4-BE49-F238E27FC236}">
                <a16:creationId xmlns:a16="http://schemas.microsoft.com/office/drawing/2014/main" id="{62AEA10C-A655-C353-82D0-B60E1E4079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1432" y="2258552"/>
            <a:ext cx="914400" cy="914400"/>
          </a:xfrm>
          <a:prstGeom prst="rect">
            <a:avLst/>
          </a:prstGeom>
        </p:spPr>
      </p:pic>
      <p:pic>
        <p:nvPicPr>
          <p:cNvPr id="119" name="Graphic 118" descr="Document with solid fill">
            <a:extLst>
              <a:ext uri="{FF2B5EF4-FFF2-40B4-BE49-F238E27FC236}">
                <a16:creationId xmlns:a16="http://schemas.microsoft.com/office/drawing/2014/main" id="{9C9FA201-8DA9-26E9-AF70-7A92716299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4097" y="1949789"/>
            <a:ext cx="914400" cy="914400"/>
          </a:xfrm>
          <a:prstGeom prst="rect">
            <a:avLst/>
          </a:prstGeom>
        </p:spPr>
      </p:pic>
      <p:sp>
        <p:nvSpPr>
          <p:cNvPr id="126" name="Graphic 120" descr="Pin with solid fill">
            <a:extLst>
              <a:ext uri="{FF2B5EF4-FFF2-40B4-BE49-F238E27FC236}">
                <a16:creationId xmlns:a16="http://schemas.microsoft.com/office/drawing/2014/main" id="{550F54F1-8975-D557-88E2-5EDEEC8ADAB1}"/>
              </a:ext>
            </a:extLst>
          </p:cNvPr>
          <p:cNvSpPr/>
          <p:nvPr/>
        </p:nvSpPr>
        <p:spPr>
          <a:xfrm>
            <a:off x="6540396" y="4606476"/>
            <a:ext cx="834817" cy="798042"/>
          </a:xfrm>
          <a:custGeom>
            <a:avLst/>
            <a:gdLst>
              <a:gd name="connsiteX0" fmla="*/ 330035 w 676876"/>
              <a:gd name="connsiteY0" fmla="*/ 653885 h 677265"/>
              <a:gd name="connsiteX1" fmla="*/ 466243 w 676876"/>
              <a:gd name="connsiteY1" fmla="*/ 517678 h 677265"/>
              <a:gd name="connsiteX2" fmla="*/ 659600 w 676876"/>
              <a:gd name="connsiteY2" fmla="*/ 674840 h 677265"/>
              <a:gd name="connsiteX3" fmla="*/ 673888 w 676876"/>
              <a:gd name="connsiteY3" fmla="*/ 673888 h 677265"/>
              <a:gd name="connsiteX4" fmla="*/ 674840 w 676876"/>
              <a:gd name="connsiteY4" fmla="*/ 659600 h 677265"/>
              <a:gd name="connsiteX5" fmla="*/ 517678 w 676876"/>
              <a:gd name="connsiteY5" fmla="*/ 467195 h 677265"/>
              <a:gd name="connsiteX6" fmla="*/ 653885 w 676876"/>
              <a:gd name="connsiteY6" fmla="*/ 330988 h 677265"/>
              <a:gd name="connsiteX7" fmla="*/ 662458 w 676876"/>
              <a:gd name="connsiteY7" fmla="*/ 290983 h 677265"/>
              <a:gd name="connsiteX8" fmla="*/ 630073 w 676876"/>
              <a:gd name="connsiteY8" fmla="*/ 266218 h 677265"/>
              <a:gd name="connsiteX9" fmla="*/ 497675 w 676876"/>
              <a:gd name="connsiteY9" fmla="*/ 300508 h 677265"/>
              <a:gd name="connsiteX10" fmla="*/ 295745 w 676876"/>
              <a:gd name="connsiteY10" fmla="*/ 138583 h 677265"/>
              <a:gd name="connsiteX11" fmla="*/ 317653 w 676876"/>
              <a:gd name="connsiteY11" fmla="*/ 30950 h 677265"/>
              <a:gd name="connsiteX12" fmla="*/ 262408 w 676876"/>
              <a:gd name="connsiteY12" fmla="*/ 8090 h 677265"/>
              <a:gd name="connsiteX13" fmla="*/ 8090 w 676876"/>
              <a:gd name="connsiteY13" fmla="*/ 262408 h 677265"/>
              <a:gd name="connsiteX14" fmla="*/ 30950 w 676876"/>
              <a:gd name="connsiteY14" fmla="*/ 317653 h 677265"/>
              <a:gd name="connsiteX15" fmla="*/ 138583 w 676876"/>
              <a:gd name="connsiteY15" fmla="*/ 295745 h 677265"/>
              <a:gd name="connsiteX16" fmla="*/ 300508 w 676876"/>
              <a:gd name="connsiteY16" fmla="*/ 497675 h 677265"/>
              <a:gd name="connsiteX17" fmla="*/ 266218 w 676876"/>
              <a:gd name="connsiteY17" fmla="*/ 630073 h 677265"/>
              <a:gd name="connsiteX18" fmla="*/ 290983 w 676876"/>
              <a:gd name="connsiteY18" fmla="*/ 662458 h 677265"/>
              <a:gd name="connsiteX19" fmla="*/ 330035 w 676876"/>
              <a:gd name="connsiteY19" fmla="*/ 653885 h 67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876" h="677265">
                <a:moveTo>
                  <a:pt x="330035" y="653885"/>
                </a:moveTo>
                <a:lnTo>
                  <a:pt x="466243" y="517678"/>
                </a:lnTo>
                <a:lnTo>
                  <a:pt x="659600" y="674840"/>
                </a:lnTo>
                <a:cubicBezTo>
                  <a:pt x="663410" y="678650"/>
                  <a:pt x="670078" y="677698"/>
                  <a:pt x="673888" y="673888"/>
                </a:cubicBezTo>
                <a:cubicBezTo>
                  <a:pt x="677698" y="670078"/>
                  <a:pt x="677698" y="664363"/>
                  <a:pt x="674840" y="659600"/>
                </a:cubicBezTo>
                <a:lnTo>
                  <a:pt x="517678" y="467195"/>
                </a:lnTo>
                <a:lnTo>
                  <a:pt x="653885" y="330988"/>
                </a:lnTo>
                <a:cubicBezTo>
                  <a:pt x="664363" y="320510"/>
                  <a:pt x="667220" y="305270"/>
                  <a:pt x="662458" y="290983"/>
                </a:cubicBezTo>
                <a:cubicBezTo>
                  <a:pt x="657695" y="276695"/>
                  <a:pt x="644360" y="267170"/>
                  <a:pt x="630073" y="266218"/>
                </a:cubicBezTo>
                <a:cubicBezTo>
                  <a:pt x="591973" y="262408"/>
                  <a:pt x="545300" y="274790"/>
                  <a:pt x="497675" y="300508"/>
                </a:cubicBezTo>
                <a:lnTo>
                  <a:pt x="295745" y="138583"/>
                </a:lnTo>
                <a:cubicBezTo>
                  <a:pt x="312890" y="105245"/>
                  <a:pt x="320510" y="68098"/>
                  <a:pt x="317653" y="30950"/>
                </a:cubicBezTo>
                <a:cubicBezTo>
                  <a:pt x="313843" y="4280"/>
                  <a:pt x="280505" y="-10007"/>
                  <a:pt x="262408" y="8090"/>
                </a:cubicBezTo>
                <a:lnTo>
                  <a:pt x="8090" y="262408"/>
                </a:lnTo>
                <a:cubicBezTo>
                  <a:pt x="-10007" y="280505"/>
                  <a:pt x="4280" y="313843"/>
                  <a:pt x="30950" y="317653"/>
                </a:cubicBezTo>
                <a:cubicBezTo>
                  <a:pt x="68098" y="320510"/>
                  <a:pt x="105245" y="313843"/>
                  <a:pt x="138583" y="295745"/>
                </a:cubicBezTo>
                <a:lnTo>
                  <a:pt x="300508" y="497675"/>
                </a:lnTo>
                <a:cubicBezTo>
                  <a:pt x="274790" y="545300"/>
                  <a:pt x="263360" y="591973"/>
                  <a:pt x="266218" y="630073"/>
                </a:cubicBezTo>
                <a:cubicBezTo>
                  <a:pt x="267170" y="644360"/>
                  <a:pt x="276695" y="657695"/>
                  <a:pt x="290983" y="662458"/>
                </a:cubicBezTo>
                <a:cubicBezTo>
                  <a:pt x="304318" y="668173"/>
                  <a:pt x="319558" y="664363"/>
                  <a:pt x="330035" y="653885"/>
                </a:cubicBezTo>
                <a:close/>
              </a:path>
            </a:pathLst>
          </a:custGeom>
          <a:solidFill>
            <a:srgbClr val="E31E24"/>
          </a:solidFill>
          <a:ln w="9525" cap="flat">
            <a:noFill/>
            <a:prstDash val="solid"/>
            <a:miter/>
          </a:ln>
        </p:spPr>
        <p:txBody>
          <a:bodyPr rtlCol="0" anchor="ctr"/>
          <a:lstStyle/>
          <a:p>
            <a:endParaRPr lang="en-IN" dirty="0"/>
          </a:p>
        </p:txBody>
      </p:sp>
      <p:sp>
        <p:nvSpPr>
          <p:cNvPr id="131" name="Graphic 124" descr="Rupee with solid fill">
            <a:extLst>
              <a:ext uri="{FF2B5EF4-FFF2-40B4-BE49-F238E27FC236}">
                <a16:creationId xmlns:a16="http://schemas.microsoft.com/office/drawing/2014/main" id="{ACF27CFF-D585-4BD8-3571-9C7E75E89767}"/>
              </a:ext>
            </a:extLst>
          </p:cNvPr>
          <p:cNvSpPr/>
          <p:nvPr/>
        </p:nvSpPr>
        <p:spPr>
          <a:xfrm>
            <a:off x="4483217" y="4264834"/>
            <a:ext cx="533400" cy="729805"/>
          </a:xfrm>
          <a:custGeom>
            <a:avLst/>
            <a:gdLst>
              <a:gd name="connsiteX0" fmla="*/ 533400 w 533400"/>
              <a:gd name="connsiteY0" fmla="*/ 0 h 729805"/>
              <a:gd name="connsiteX1" fmla="*/ 0 w 533400"/>
              <a:gd name="connsiteY1" fmla="*/ 0 h 729805"/>
              <a:gd name="connsiteX2" fmla="*/ 0 w 533400"/>
              <a:gd name="connsiteY2" fmla="*/ 57150 h 729805"/>
              <a:gd name="connsiteX3" fmla="*/ 171450 w 533400"/>
              <a:gd name="connsiteY3" fmla="*/ 57150 h 729805"/>
              <a:gd name="connsiteX4" fmla="*/ 301752 w 533400"/>
              <a:gd name="connsiteY4" fmla="*/ 170879 h 729805"/>
              <a:gd name="connsiteX5" fmla="*/ 0 w 533400"/>
              <a:gd name="connsiteY5" fmla="*/ 170879 h 729805"/>
              <a:gd name="connsiteX6" fmla="*/ 0 w 533400"/>
              <a:gd name="connsiteY6" fmla="*/ 229172 h 729805"/>
              <a:gd name="connsiteX7" fmla="*/ 301752 w 533400"/>
              <a:gd name="connsiteY7" fmla="*/ 229172 h 729805"/>
              <a:gd name="connsiteX8" fmla="*/ 166688 w 533400"/>
              <a:gd name="connsiteY8" fmla="*/ 342900 h 729805"/>
              <a:gd name="connsiteX9" fmla="*/ 0 w 533400"/>
              <a:gd name="connsiteY9" fmla="*/ 342900 h 729805"/>
              <a:gd name="connsiteX10" fmla="*/ 0 w 533400"/>
              <a:gd name="connsiteY10" fmla="*/ 392811 h 729805"/>
              <a:gd name="connsiteX11" fmla="*/ 336995 w 533400"/>
              <a:gd name="connsiteY11" fmla="*/ 729806 h 729805"/>
              <a:gd name="connsiteX12" fmla="*/ 377381 w 533400"/>
              <a:gd name="connsiteY12" fmla="*/ 689420 h 729805"/>
              <a:gd name="connsiteX13" fmla="*/ 88011 w 533400"/>
              <a:gd name="connsiteY13" fmla="*/ 400050 h 729805"/>
              <a:gd name="connsiteX14" fmla="*/ 166688 w 533400"/>
              <a:gd name="connsiteY14" fmla="*/ 400050 h 729805"/>
              <a:gd name="connsiteX15" fmla="*/ 359569 w 533400"/>
              <a:gd name="connsiteY15" fmla="*/ 229172 h 729805"/>
              <a:gd name="connsiteX16" fmla="*/ 533400 w 533400"/>
              <a:gd name="connsiteY16" fmla="*/ 229172 h 729805"/>
              <a:gd name="connsiteX17" fmla="*/ 533400 w 533400"/>
              <a:gd name="connsiteY17" fmla="*/ 170879 h 729805"/>
              <a:gd name="connsiteX18" fmla="*/ 359569 w 533400"/>
              <a:gd name="connsiteY18" fmla="*/ 170879 h 729805"/>
              <a:gd name="connsiteX19" fmla="*/ 301943 w 533400"/>
              <a:gd name="connsiteY19" fmla="*/ 57150 h 729805"/>
              <a:gd name="connsiteX20" fmla="*/ 533400 w 533400"/>
              <a:gd name="connsiteY20" fmla="*/ 57150 h 72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00" h="729805">
                <a:moveTo>
                  <a:pt x="533400" y="0"/>
                </a:moveTo>
                <a:lnTo>
                  <a:pt x="0" y="0"/>
                </a:lnTo>
                <a:lnTo>
                  <a:pt x="0" y="57150"/>
                </a:lnTo>
                <a:lnTo>
                  <a:pt x="171450" y="57150"/>
                </a:lnTo>
                <a:cubicBezTo>
                  <a:pt x="235648" y="61127"/>
                  <a:pt x="289131" y="107808"/>
                  <a:pt x="301752" y="170879"/>
                </a:cubicBezTo>
                <a:lnTo>
                  <a:pt x="0" y="170879"/>
                </a:lnTo>
                <a:lnTo>
                  <a:pt x="0" y="229172"/>
                </a:lnTo>
                <a:lnTo>
                  <a:pt x="301752" y="229172"/>
                </a:lnTo>
                <a:cubicBezTo>
                  <a:pt x="288322" y="293180"/>
                  <a:pt x="231934" y="342900"/>
                  <a:pt x="166688" y="342900"/>
                </a:cubicBezTo>
                <a:lnTo>
                  <a:pt x="0" y="342900"/>
                </a:lnTo>
                <a:lnTo>
                  <a:pt x="0" y="392811"/>
                </a:lnTo>
                <a:lnTo>
                  <a:pt x="336995" y="729806"/>
                </a:lnTo>
                <a:lnTo>
                  <a:pt x="377381" y="689420"/>
                </a:lnTo>
                <a:lnTo>
                  <a:pt x="88011" y="400050"/>
                </a:lnTo>
                <a:lnTo>
                  <a:pt x="166688" y="400050"/>
                </a:lnTo>
                <a:cubicBezTo>
                  <a:pt x="262890" y="400050"/>
                  <a:pt x="345281" y="323850"/>
                  <a:pt x="359569" y="229172"/>
                </a:cubicBezTo>
                <a:lnTo>
                  <a:pt x="533400" y="229172"/>
                </a:lnTo>
                <a:lnTo>
                  <a:pt x="533400" y="170879"/>
                </a:lnTo>
                <a:lnTo>
                  <a:pt x="359569" y="170879"/>
                </a:lnTo>
                <a:cubicBezTo>
                  <a:pt x="353074" y="127764"/>
                  <a:pt x="332867" y="87886"/>
                  <a:pt x="301943" y="57150"/>
                </a:cubicBezTo>
                <a:lnTo>
                  <a:pt x="533400" y="57150"/>
                </a:lnTo>
                <a:close/>
              </a:path>
            </a:pathLst>
          </a:custGeom>
          <a:solidFill>
            <a:srgbClr val="E31E24"/>
          </a:solidFill>
          <a:ln w="9525" cap="flat">
            <a:noFill/>
            <a:prstDash val="solid"/>
            <a:miter/>
          </a:ln>
        </p:spPr>
        <p:txBody>
          <a:bodyPr rtlCol="0" anchor="ctr"/>
          <a:lstStyle/>
          <a:p>
            <a:endParaRPr lang="en-IN"/>
          </a:p>
        </p:txBody>
      </p:sp>
    </p:spTree>
    <p:extLst>
      <p:ext uri="{BB962C8B-B14F-4D97-AF65-F5344CB8AC3E}">
        <p14:creationId xmlns:p14="http://schemas.microsoft.com/office/powerpoint/2010/main" val="279616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B51C0D2-A863-4FFE-AE26-34148EEC1C27}"/>
              </a:ext>
            </a:extLst>
          </p:cNvPr>
          <p:cNvGrpSpPr/>
          <p:nvPr/>
        </p:nvGrpSpPr>
        <p:grpSpPr>
          <a:xfrm>
            <a:off x="665889" y="1153924"/>
            <a:ext cx="10629129" cy="1089404"/>
            <a:chOff x="620230" y="985292"/>
            <a:chExt cx="2160240" cy="907837"/>
          </a:xfrm>
        </p:grpSpPr>
        <p:sp>
          <p:nvSpPr>
            <p:cNvPr id="3" name="Rectangle 2">
              <a:extLst>
                <a:ext uri="{FF2B5EF4-FFF2-40B4-BE49-F238E27FC236}">
                  <a16:creationId xmlns:a16="http://schemas.microsoft.com/office/drawing/2014/main" id="{A59777BD-6D37-4CF1-A6D4-D1B1B5D58A17}"/>
                </a:ext>
              </a:extLst>
            </p:cNvPr>
            <p:cNvSpPr/>
            <p:nvPr/>
          </p:nvSpPr>
          <p:spPr>
            <a:xfrm>
              <a:off x="620230" y="1238977"/>
              <a:ext cx="2160240" cy="654152"/>
            </a:xfrm>
            <a:prstGeom prst="rect">
              <a:avLst/>
            </a:prstGeom>
            <a:solidFill>
              <a:schemeClr val="bg1">
                <a:lumMod val="95000"/>
              </a:schemeClr>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rPr>
                <a:t>To tax any excess premium received by a closely held company upon the issue of shares</a:t>
              </a:r>
            </a:p>
            <a:p>
              <a:pPr algn="just"/>
              <a:endParaRPr lang="en-US" sz="1320" b="1" u="sng"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just"/>
              <a:r>
                <a:rPr lang="en-US" sz="1320" b="1" u="sng" dirty="0">
                  <a:solidFill>
                    <a:schemeClr val="tx1"/>
                  </a:solidFill>
                  <a:latin typeface="Roboto" panose="02000000000000000000" pitchFamily="2" charset="0"/>
                  <a:ea typeface="Roboto" panose="02000000000000000000" pitchFamily="2" charset="0"/>
                  <a:cs typeface="Roboto" panose="02000000000000000000" pitchFamily="2" charset="0"/>
                </a:rPr>
                <a:t>Not applicable - </a:t>
              </a: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rPr>
                <a:t>Money received by registered Start-up or Money received from following prescribed entities:</a:t>
              </a:r>
              <a:endParaRPr lang="en-GB" sz="132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6" name="Rectangle 5">
              <a:extLst>
                <a:ext uri="{FF2B5EF4-FFF2-40B4-BE49-F238E27FC236}">
                  <a16:creationId xmlns:a16="http://schemas.microsoft.com/office/drawing/2014/main" id="{71D67C19-E148-447C-B098-7B39699C2828}"/>
                </a:ext>
              </a:extLst>
            </p:cNvPr>
            <p:cNvSpPr/>
            <p:nvPr/>
          </p:nvSpPr>
          <p:spPr>
            <a:xfrm>
              <a:off x="620230" y="985292"/>
              <a:ext cx="2160240" cy="253684"/>
            </a:xfrm>
            <a:prstGeom prst="rect">
              <a:avLst/>
            </a:prstGeom>
            <a:solidFill>
              <a:srgbClr val="E31E24"/>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20" b="1" dirty="0">
                  <a:solidFill>
                    <a:schemeClr val="bg1"/>
                  </a:solidFill>
                  <a:latin typeface="Roboto" panose="02000000000000000000" pitchFamily="2" charset="0"/>
                  <a:ea typeface="Roboto" panose="02000000000000000000" pitchFamily="2" charset="0"/>
                  <a:cs typeface="Roboto" panose="02000000000000000000" pitchFamily="2" charset="0"/>
                </a:rPr>
                <a:t>Provision under Sec 56 (2) (</a:t>
              </a:r>
              <a:r>
                <a:rPr lang="en-GB" sz="1320" b="1" dirty="0" err="1">
                  <a:solidFill>
                    <a:schemeClr val="bg1"/>
                  </a:solidFill>
                  <a:latin typeface="Roboto" panose="02000000000000000000" pitchFamily="2" charset="0"/>
                  <a:ea typeface="Roboto" panose="02000000000000000000" pitchFamily="2" charset="0"/>
                  <a:cs typeface="Roboto" panose="02000000000000000000" pitchFamily="2" charset="0"/>
                </a:rPr>
                <a:t>viib</a:t>
              </a:r>
              <a:r>
                <a:rPr lang="en-GB" sz="1320" b="1"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sp>
        <p:nvSpPr>
          <p:cNvPr id="7" name="Title 1">
            <a:extLst>
              <a:ext uri="{FF2B5EF4-FFF2-40B4-BE49-F238E27FC236}">
                <a16:creationId xmlns:a16="http://schemas.microsoft.com/office/drawing/2014/main" id="{1B82D1DE-639D-41D6-8DE5-4B9D4F148C6F}"/>
              </a:ext>
            </a:extLst>
          </p:cNvPr>
          <p:cNvSpPr txBox="1">
            <a:spLocks/>
          </p:cNvSpPr>
          <p:nvPr/>
        </p:nvSpPr>
        <p:spPr>
          <a:xfrm>
            <a:off x="438566" y="231309"/>
            <a:ext cx="9875520" cy="648000"/>
          </a:xfrm>
          <a:prstGeom prst="rect">
            <a:avLst/>
          </a:prstGeom>
        </p:spPr>
        <p:txBody>
          <a:bodyPr vert="horz" lIns="109728" tIns="54864" rIns="109728" bIns="54864" rtlCol="0" anchor="t">
            <a:normAutofit/>
          </a:bodyPr>
          <a:lstStyle>
            <a:lvl1pPr algn="l" defTabSz="914400" rtl="0" eaLnBrk="1" latinLnBrk="0" hangingPunct="1">
              <a:spcBef>
                <a:spcPct val="0"/>
              </a:spcBef>
              <a:buNone/>
              <a:defRPr lang="en-GB" sz="1600" kern="1200" dirty="0">
                <a:solidFill>
                  <a:schemeClr val="tx1"/>
                </a:solidFill>
                <a:latin typeface="+mj-lt"/>
                <a:ea typeface="+mj-ea"/>
                <a:cs typeface="+mj-cs"/>
              </a:defRPr>
            </a:lvl1pPr>
          </a:lstStyle>
          <a:p>
            <a:pPr marL="185738">
              <a:lnSpc>
                <a:spcPct val="90000"/>
              </a:lnSpc>
            </a:pPr>
            <a:r>
              <a:rPr lang="en-IN" sz="2400" b="1" dirty="0">
                <a:latin typeface="Roboto" panose="02000000000000000000" pitchFamily="2" charset="0"/>
                <a:ea typeface="Roboto" panose="02000000000000000000" pitchFamily="2" charset="0"/>
              </a:rPr>
              <a:t>Section 56(2)(</a:t>
            </a:r>
            <a:r>
              <a:rPr lang="en-IN" sz="2400" b="1" dirty="0" err="1">
                <a:latin typeface="Roboto" panose="02000000000000000000" pitchFamily="2" charset="0"/>
                <a:ea typeface="Roboto" panose="02000000000000000000" pitchFamily="2" charset="0"/>
              </a:rPr>
              <a:t>viib</a:t>
            </a:r>
            <a:r>
              <a:rPr lang="en-IN" sz="2400" b="1" dirty="0">
                <a:latin typeface="Roboto" panose="02000000000000000000" pitchFamily="2" charset="0"/>
                <a:ea typeface="Roboto" panose="02000000000000000000" pitchFamily="2" charset="0"/>
              </a:rPr>
              <a:t>) | </a:t>
            </a:r>
            <a:r>
              <a:rPr lang="en-US" sz="2400" b="1" i="1" dirty="0">
                <a:solidFill>
                  <a:srgbClr val="C00000"/>
                </a:solidFill>
                <a:latin typeface="Roboto" panose="02000000000000000000" pitchFamily="2" charset="0"/>
                <a:ea typeface="Roboto" panose="02000000000000000000" pitchFamily="2" charset="0"/>
                <a:cs typeface="Roboto" panose="02000000000000000000" pitchFamily="2" charset="0"/>
              </a:rPr>
              <a:t>Valuation on Primary Infusion </a:t>
            </a:r>
            <a:r>
              <a:rPr lang="en-IN" sz="2400" b="1" i="1" dirty="0">
                <a:solidFill>
                  <a:srgbClr val="C00000"/>
                </a:solidFill>
                <a:latin typeface="Roboto" panose="02000000000000000000" pitchFamily="2" charset="0"/>
                <a:ea typeface="Roboto" panose="02000000000000000000" pitchFamily="2" charset="0"/>
                <a:cs typeface="Roboto" panose="02000000000000000000" pitchFamily="2" charset="0"/>
              </a:rPr>
              <a:t>- </a:t>
            </a:r>
            <a:r>
              <a:rPr lang="en-US" sz="2400" b="1" i="1" dirty="0">
                <a:solidFill>
                  <a:srgbClr val="C00000"/>
                </a:solidFill>
                <a:latin typeface="Roboto" panose="02000000000000000000" pitchFamily="2" charset="0"/>
                <a:ea typeface="Roboto" panose="02000000000000000000" pitchFamily="2" charset="0"/>
                <a:cs typeface="Roboto" panose="02000000000000000000" pitchFamily="2" charset="0"/>
              </a:rPr>
              <a:t>Angel Tax</a:t>
            </a:r>
            <a:endParaRPr lang="en-IN" sz="2400" b="1" i="1" dirty="0">
              <a:solidFill>
                <a:srgbClr val="C00000"/>
              </a:solidFill>
              <a:latin typeface="Roboto" panose="02000000000000000000" pitchFamily="2" charset="0"/>
              <a:ea typeface="Roboto" panose="02000000000000000000" pitchFamily="2" charset="0"/>
              <a:cs typeface="Roboto" panose="02000000000000000000" pitchFamily="2" charset="0"/>
            </a:endParaRPr>
          </a:p>
        </p:txBody>
      </p:sp>
      <p:sp>
        <p:nvSpPr>
          <p:cNvPr id="21" name="Slide Number Placeholder 1">
            <a:extLst>
              <a:ext uri="{FF2B5EF4-FFF2-40B4-BE49-F238E27FC236}">
                <a16:creationId xmlns:a16="http://schemas.microsoft.com/office/drawing/2014/main" id="{EE50DFA8-CD17-4887-879F-E20ECA97E7C1}"/>
              </a:ext>
            </a:extLst>
          </p:cNvPr>
          <p:cNvSpPr>
            <a:spLocks noGrp="1"/>
          </p:cNvSpPr>
          <p:nvPr>
            <p:ph type="sldNum" sz="quarter" idx="12"/>
          </p:nvPr>
        </p:nvSpPr>
        <p:spPr>
          <a:xfrm>
            <a:off x="9033926" y="6433850"/>
            <a:ext cx="2560320" cy="365125"/>
          </a:xfrm>
        </p:spPr>
        <p:txBody>
          <a:bodyPr/>
          <a:lstStyle/>
          <a:p>
            <a:fld id="{F60EAE03-AA2C-4BC0-A2CA-F931B03503F8}" type="slidenum">
              <a:rPr lang="en-GB" sz="1680"/>
              <a:t>34</a:t>
            </a:fld>
            <a:endParaRPr lang="en-GB" sz="1680" dirty="0"/>
          </a:p>
        </p:txBody>
      </p:sp>
      <p:grpSp>
        <p:nvGrpSpPr>
          <p:cNvPr id="2" name="Group 1">
            <a:extLst>
              <a:ext uri="{FF2B5EF4-FFF2-40B4-BE49-F238E27FC236}">
                <a16:creationId xmlns:a16="http://schemas.microsoft.com/office/drawing/2014/main" id="{06FD7A68-596B-974D-B37C-AD23474239A8}"/>
              </a:ext>
            </a:extLst>
          </p:cNvPr>
          <p:cNvGrpSpPr/>
          <p:nvPr/>
        </p:nvGrpSpPr>
        <p:grpSpPr>
          <a:xfrm>
            <a:off x="665889" y="2365250"/>
            <a:ext cx="5235040" cy="3742079"/>
            <a:chOff x="6337421" y="1129792"/>
            <a:chExt cx="2160240" cy="1363385"/>
          </a:xfrm>
        </p:grpSpPr>
        <p:sp>
          <p:nvSpPr>
            <p:cNvPr id="4" name="Rectangle 3">
              <a:extLst>
                <a:ext uri="{FF2B5EF4-FFF2-40B4-BE49-F238E27FC236}">
                  <a16:creationId xmlns:a16="http://schemas.microsoft.com/office/drawing/2014/main" id="{7228418C-1556-5B81-92E8-1613A8B49F59}"/>
                </a:ext>
              </a:extLst>
            </p:cNvPr>
            <p:cNvSpPr/>
            <p:nvPr/>
          </p:nvSpPr>
          <p:spPr>
            <a:xfrm>
              <a:off x="6337421" y="1259941"/>
              <a:ext cx="2160240" cy="1233236"/>
            </a:xfrm>
            <a:prstGeom prst="rect">
              <a:avLst/>
            </a:prstGeom>
            <a:solidFill>
              <a:schemeClr val="bg1">
                <a:lumMod val="95000"/>
              </a:schemeClr>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4320" indent="-274320" algn="just">
                <a:buAutoNum type="arabicPeriod"/>
              </a:pPr>
              <a:endParaRPr lang="en-US" sz="132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rPr>
                <a:t>Venture Capital Funds;</a:t>
              </a:r>
            </a:p>
            <a:p>
              <a:pPr marL="274320" indent="-274320" algn="just">
                <a:buAutoNum type="arabicPeriod"/>
              </a:pPr>
              <a:endParaRPr lang="en-US" sz="132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rPr>
                <a:t>Alternative Investment Funds (Category I and II) </a:t>
              </a:r>
            </a:p>
            <a:p>
              <a:pPr marL="274320" indent="-274320" algn="just">
                <a:buAutoNum type="arabicPeriod"/>
              </a:pPr>
              <a:endParaRPr lang="en-US" sz="132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rPr>
                <a:t>Government related investors like Central Bank, SWFs, International and multilateral organization; </a:t>
              </a:r>
            </a:p>
            <a:p>
              <a:pPr marL="274320" indent="-274320" algn="just">
                <a:buAutoNum type="arabicPeriod"/>
              </a:pPr>
              <a:endParaRPr lang="en-US" sz="132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rPr>
                <a:t>Banking and Insurance entities; </a:t>
              </a:r>
            </a:p>
            <a:p>
              <a:pPr marL="274320" indent="-274320" algn="just">
                <a:buAutoNum type="arabicPeriod"/>
              </a:pPr>
              <a:endParaRPr lang="en-US" sz="132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rPr>
                <a:t>Cat I Foreign Portfolio Investors; </a:t>
              </a:r>
            </a:p>
            <a:p>
              <a:pPr marL="274320" indent="-274320" algn="just">
                <a:buAutoNum type="arabicPeriod"/>
              </a:pPr>
              <a:endParaRPr lang="en-US" sz="132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rPr>
                <a:t>Pension Funds; </a:t>
              </a:r>
            </a:p>
            <a:p>
              <a:pPr marL="274320" indent="-274320" algn="just">
                <a:buAutoNum type="arabicPeriod"/>
              </a:pPr>
              <a:endParaRPr lang="en-US" sz="132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rPr>
                <a:t>Investment Funds with more than 50 investors; </a:t>
              </a:r>
            </a:p>
          </p:txBody>
        </p:sp>
        <p:sp>
          <p:nvSpPr>
            <p:cNvPr id="12" name="Rectangle 11">
              <a:extLst>
                <a:ext uri="{FF2B5EF4-FFF2-40B4-BE49-F238E27FC236}">
                  <a16:creationId xmlns:a16="http://schemas.microsoft.com/office/drawing/2014/main" id="{4A617259-AC03-1A81-DC83-82D0C3E3CD10}"/>
                </a:ext>
              </a:extLst>
            </p:cNvPr>
            <p:cNvSpPr/>
            <p:nvPr/>
          </p:nvSpPr>
          <p:spPr>
            <a:xfrm>
              <a:off x="6337421" y="1129792"/>
              <a:ext cx="2160240" cy="108909"/>
            </a:xfrm>
            <a:prstGeom prst="rect">
              <a:avLst/>
            </a:prstGeom>
            <a:solidFill>
              <a:srgbClr val="E31E24"/>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20" b="1" dirty="0">
                  <a:solidFill>
                    <a:schemeClr val="bg1"/>
                  </a:solidFill>
                  <a:latin typeface="Roboto" panose="02000000000000000000" pitchFamily="2" charset="0"/>
                  <a:ea typeface="Roboto" panose="02000000000000000000" pitchFamily="2" charset="0"/>
                  <a:cs typeface="Roboto" panose="02000000000000000000" pitchFamily="2" charset="0"/>
                </a:rPr>
                <a:t>Prescribed entities</a:t>
              </a:r>
            </a:p>
          </p:txBody>
        </p:sp>
      </p:grpSp>
      <p:grpSp>
        <p:nvGrpSpPr>
          <p:cNvPr id="5" name="Group 4">
            <a:extLst>
              <a:ext uri="{FF2B5EF4-FFF2-40B4-BE49-F238E27FC236}">
                <a16:creationId xmlns:a16="http://schemas.microsoft.com/office/drawing/2014/main" id="{3FFCE6D9-84C8-3778-E2DE-046B17CB7914}"/>
              </a:ext>
            </a:extLst>
          </p:cNvPr>
          <p:cNvGrpSpPr/>
          <p:nvPr/>
        </p:nvGrpSpPr>
        <p:grpSpPr>
          <a:xfrm>
            <a:off x="6177534" y="2365250"/>
            <a:ext cx="5117483" cy="3742079"/>
            <a:chOff x="6337421" y="1129792"/>
            <a:chExt cx="2160240" cy="1363385"/>
          </a:xfrm>
        </p:grpSpPr>
        <p:sp>
          <p:nvSpPr>
            <p:cNvPr id="8" name="Rectangle 7">
              <a:extLst>
                <a:ext uri="{FF2B5EF4-FFF2-40B4-BE49-F238E27FC236}">
                  <a16:creationId xmlns:a16="http://schemas.microsoft.com/office/drawing/2014/main" id="{87DD49A1-B3DD-B068-5E4C-753360D90C91}"/>
                </a:ext>
              </a:extLst>
            </p:cNvPr>
            <p:cNvSpPr/>
            <p:nvPr/>
          </p:nvSpPr>
          <p:spPr>
            <a:xfrm>
              <a:off x="6337421" y="1259941"/>
              <a:ext cx="2160240" cy="1233236"/>
            </a:xfrm>
            <a:prstGeom prst="rect">
              <a:avLst/>
            </a:prstGeom>
            <a:solidFill>
              <a:schemeClr val="bg1">
                <a:lumMod val="95000"/>
              </a:schemeClr>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320" b="1" dirty="0">
                  <a:solidFill>
                    <a:schemeClr val="tx1"/>
                  </a:solidFill>
                  <a:latin typeface="Roboto" panose="02000000000000000000" pitchFamily="2" charset="0"/>
                  <a:ea typeface="Roboto" panose="02000000000000000000" pitchFamily="2" charset="0"/>
                  <a:cs typeface="Roboto" panose="02000000000000000000" pitchFamily="2" charset="0"/>
                </a:rPr>
                <a:t>At the option of the </a:t>
              </a:r>
              <a:r>
                <a:rPr lang="en-US" sz="1320" b="1" dirty="0" err="1">
                  <a:solidFill>
                    <a:schemeClr val="tx1"/>
                  </a:solidFill>
                  <a:latin typeface="Roboto" panose="02000000000000000000" pitchFamily="2" charset="0"/>
                  <a:ea typeface="Roboto" panose="02000000000000000000" pitchFamily="2" charset="0"/>
                  <a:cs typeface="Roboto" panose="02000000000000000000" pitchFamily="2" charset="0"/>
                </a:rPr>
                <a:t>assessee</a:t>
              </a: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rPr>
                <a:t>Net asset method</a:t>
              </a: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rPr>
                <a:t>Discounted Cash Flow method (as per the merchant banker)</a:t>
              </a: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Receipt of consideration from a (</a:t>
              </a:r>
              <a:r>
                <a:rPr lang="en-US" sz="1320" dirty="0" err="1">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i</a:t>
              </a: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VCF or (ii) venture capital company or (iii) specified fund  The price of equity shares corresponding to such consideration to be taken as fair market value (FMV shall not exceed the aggregate investment value)</a:t>
              </a:r>
            </a:p>
            <a:p>
              <a:pPr marL="209550" indent="-209550" algn="just"/>
              <a:endParaRPr lang="en-US" sz="1320" b="1"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209550" indent="-209550" algn="just"/>
              <a:r>
                <a:rPr lang="en-US" sz="1320" b="1"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the option of the non-resident assessee (in addition to the three aforesaid valuation methods):</a:t>
              </a: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Comparable Company Multiple Method</a:t>
              </a: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Probability Weighted Expected Return Method</a:t>
              </a: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Option Pricing Method</a:t>
              </a: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Milestone Analysis Method</a:t>
              </a:r>
            </a:p>
            <a:p>
              <a:pPr marL="274320" indent="-274320" algn="just">
                <a:buAutoNum type="arabicPeriod"/>
              </a:pPr>
              <a:r>
                <a:rPr lang="en-US" sz="132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Replacement Cost Methods </a:t>
              </a:r>
            </a:p>
          </p:txBody>
        </p:sp>
        <p:sp>
          <p:nvSpPr>
            <p:cNvPr id="9" name="Rectangle 8">
              <a:extLst>
                <a:ext uri="{FF2B5EF4-FFF2-40B4-BE49-F238E27FC236}">
                  <a16:creationId xmlns:a16="http://schemas.microsoft.com/office/drawing/2014/main" id="{90903579-EFEC-7730-A1F1-371C165981CF}"/>
                </a:ext>
              </a:extLst>
            </p:cNvPr>
            <p:cNvSpPr/>
            <p:nvPr/>
          </p:nvSpPr>
          <p:spPr>
            <a:xfrm>
              <a:off x="6337421" y="1129792"/>
              <a:ext cx="2160240" cy="108909"/>
            </a:xfrm>
            <a:prstGeom prst="rect">
              <a:avLst/>
            </a:prstGeom>
            <a:solidFill>
              <a:srgbClr val="E31E24"/>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20" b="1" dirty="0">
                  <a:solidFill>
                    <a:schemeClr val="bg1"/>
                  </a:solidFill>
                  <a:latin typeface="Roboto" panose="02000000000000000000" pitchFamily="2" charset="0"/>
                  <a:ea typeface="Roboto" panose="02000000000000000000" pitchFamily="2" charset="0"/>
                  <a:cs typeface="Roboto" panose="02000000000000000000" pitchFamily="2" charset="0"/>
                </a:rPr>
                <a:t>Methodologies Prescribed (Valuation Price)</a:t>
              </a:r>
            </a:p>
          </p:txBody>
        </p:sp>
      </p:grpSp>
      <p:sp>
        <p:nvSpPr>
          <p:cNvPr id="10" name="Content Placeholder 2">
            <a:extLst>
              <a:ext uri="{FF2B5EF4-FFF2-40B4-BE49-F238E27FC236}">
                <a16:creationId xmlns:a16="http://schemas.microsoft.com/office/drawing/2014/main" id="{6644557A-CB26-3471-ACA4-EECB45CBCED3}"/>
              </a:ext>
            </a:extLst>
          </p:cNvPr>
          <p:cNvSpPr txBox="1">
            <a:spLocks/>
          </p:cNvSpPr>
          <p:nvPr/>
        </p:nvSpPr>
        <p:spPr>
          <a:xfrm>
            <a:off x="665889" y="6207583"/>
            <a:ext cx="10629128" cy="555395"/>
          </a:xfrm>
          <a:prstGeom prst="rect">
            <a:avLst/>
          </a:prstGeom>
          <a:ln/>
        </p:spPr>
        <p:style>
          <a:lnRef idx="2">
            <a:schemeClr val="dk1"/>
          </a:lnRef>
          <a:fillRef idx="1">
            <a:schemeClr val="lt1"/>
          </a:fillRef>
          <a:effectRef idx="0">
            <a:schemeClr val="dk1"/>
          </a:effectRef>
          <a:fontRef idx="minor">
            <a:schemeClr val="dk1"/>
          </a:fontRef>
        </p:style>
        <p:txBody>
          <a:bodyPr vert="horz" lIns="109728" tIns="54864" rIns="109728" bIns="54864"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Bef>
                <a:spcPts val="0"/>
              </a:spcBef>
              <a:spcAft>
                <a:spcPts val="720"/>
              </a:spcAft>
              <a:buNone/>
            </a:pPr>
            <a:r>
              <a:rPr lang="en-IN" sz="1680" b="1" dirty="0"/>
              <a:t>Further, for the consideration received from any investor, by an amount not exceeding 10% of the Valuation Price, the issue price shall be deemed to be the fair market value of such shares. </a:t>
            </a:r>
            <a:r>
              <a:rPr lang="en-IN" sz="1440" b="1" dirty="0"/>
              <a:t> </a:t>
            </a:r>
          </a:p>
        </p:txBody>
      </p:sp>
      <p:cxnSp>
        <p:nvCxnSpPr>
          <p:cNvPr id="11" name="Straight Connector 10">
            <a:extLst>
              <a:ext uri="{FF2B5EF4-FFF2-40B4-BE49-F238E27FC236}">
                <a16:creationId xmlns:a16="http://schemas.microsoft.com/office/drawing/2014/main" id="{EAFD3B7A-2057-ACFA-BCF6-37A6391CA264}"/>
              </a:ext>
            </a:extLst>
          </p:cNvPr>
          <p:cNvCxnSpPr>
            <a:cxnSpLocks/>
          </p:cNvCxnSpPr>
          <p:nvPr/>
        </p:nvCxnSpPr>
        <p:spPr>
          <a:xfrm>
            <a:off x="619932" y="879309"/>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4999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8AAB59-DCD6-4E75-AE41-296D858416E2}"/>
              </a:ext>
            </a:extLst>
          </p:cNvPr>
          <p:cNvCxnSpPr>
            <a:cxnSpLocks/>
          </p:cNvCxnSpPr>
          <p:nvPr/>
        </p:nvCxnSpPr>
        <p:spPr>
          <a:xfrm>
            <a:off x="619932" y="879309"/>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189194"/>
            <a:ext cx="10363200" cy="628871"/>
          </a:xfrm>
        </p:spPr>
        <p:txBody>
          <a:bodyPr vert="horz" lIns="91440" tIns="45720" rIns="91440" bIns="45720" rtlCol="0" anchor="ctr">
            <a:normAutofit/>
          </a:bodyPr>
          <a:lstStyle/>
          <a:p>
            <a:pPr marL="185738"/>
            <a:r>
              <a:rPr lang="en-US" sz="2400" b="1" dirty="0">
                <a:latin typeface="Roboto" panose="02000000000000000000" pitchFamily="2" charset="0"/>
                <a:ea typeface="Roboto" panose="02000000000000000000" pitchFamily="2" charset="0"/>
                <a:cs typeface="Arial" panose="020B0604020202020204" pitchFamily="34" charset="0"/>
              </a:rPr>
              <a:t>Section 281</a:t>
            </a:r>
            <a:endParaRPr lang="en-IN" sz="2000" b="1" dirty="0">
              <a:latin typeface="Roboto" panose="02000000000000000000" pitchFamily="2" charset="0"/>
              <a:ea typeface="Roboto" panose="02000000000000000000" pitchFamily="2" charset="0"/>
              <a:cs typeface="Arial" panose="020B0604020202020204" pitchFamily="34" charset="0"/>
            </a:endParaRP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579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graphicFrame>
        <p:nvGraphicFramePr>
          <p:cNvPr id="2" name="Diagram 1">
            <a:extLst>
              <a:ext uri="{FF2B5EF4-FFF2-40B4-BE49-F238E27FC236}">
                <a16:creationId xmlns:a16="http://schemas.microsoft.com/office/drawing/2014/main" id="{78E2E125-FB7D-A7B5-77B6-FC8F16B77FDF}"/>
              </a:ext>
            </a:extLst>
          </p:cNvPr>
          <p:cNvGraphicFramePr/>
          <p:nvPr>
            <p:extLst>
              <p:ext uri="{D42A27DB-BD31-4B8C-83A1-F6EECF244321}">
                <p14:modId xmlns:p14="http://schemas.microsoft.com/office/powerpoint/2010/main" val="812863204"/>
              </p:ext>
            </p:extLst>
          </p:nvPr>
        </p:nvGraphicFramePr>
        <p:xfrm>
          <a:off x="223918" y="345799"/>
          <a:ext cx="8713591" cy="5045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Top Corners Rounded 3">
            <a:extLst>
              <a:ext uri="{FF2B5EF4-FFF2-40B4-BE49-F238E27FC236}">
                <a16:creationId xmlns:a16="http://schemas.microsoft.com/office/drawing/2014/main" id="{8F6B1744-3F23-7C77-DC3B-DB5DE1222C81}"/>
              </a:ext>
            </a:extLst>
          </p:cNvPr>
          <p:cNvSpPr/>
          <p:nvPr/>
        </p:nvSpPr>
        <p:spPr>
          <a:xfrm>
            <a:off x="9045837" y="1005834"/>
            <a:ext cx="2743201" cy="1053593"/>
          </a:xfrm>
          <a:prstGeom prst="round2SameRect">
            <a:avLst/>
          </a:prstGeom>
          <a:solidFill>
            <a:schemeClr val="bg1">
              <a:lumMod val="95000"/>
            </a:schemeClr>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1200" b="0" i="0" dirty="0">
                <a:solidFill>
                  <a:srgbClr val="000000"/>
                </a:solidFill>
                <a:effectLst/>
                <a:latin typeface="Roboto" panose="02000000000000000000" pitchFamily="2" charset="0"/>
                <a:ea typeface="Roboto" panose="02000000000000000000" pitchFamily="2" charset="0"/>
              </a:rPr>
              <a:t>The Income Tax Department can deem any transaction by sale, gift, exchange or mortgage as void if one fails to get prior permission and certificate.</a:t>
            </a:r>
            <a:endParaRPr kumimoji="0" lang="en-IN" sz="12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14" name="Flowchart: Alternate Process 13">
            <a:extLst>
              <a:ext uri="{FF2B5EF4-FFF2-40B4-BE49-F238E27FC236}">
                <a16:creationId xmlns:a16="http://schemas.microsoft.com/office/drawing/2014/main" id="{C94BC4CD-ED82-37B2-2095-AAB3E9CF0E4C}"/>
              </a:ext>
            </a:extLst>
          </p:cNvPr>
          <p:cNvSpPr/>
          <p:nvPr/>
        </p:nvSpPr>
        <p:spPr>
          <a:xfrm>
            <a:off x="356459" y="4857565"/>
            <a:ext cx="4038259" cy="1599220"/>
          </a:xfrm>
          <a:prstGeom prst="flowChartAlternateProcess">
            <a:avLst/>
          </a:prstGeom>
          <a:solidFill>
            <a:schemeClr val="bg1">
              <a:lumMod val="95000"/>
            </a:schemeClr>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US" sz="1400" b="1" i="0" u="none" strike="noStrike" kern="0" cap="none" spc="0" normalizeH="0" baseline="0" noProof="0" dirty="0">
                <a:ln>
                  <a:noFill/>
                </a:ln>
                <a:solidFill>
                  <a:srgbClr val="E31E24"/>
                </a:solidFill>
                <a:effectLst/>
                <a:uLnTx/>
                <a:uFillTx/>
                <a:latin typeface="Roboto" panose="02000000000000000000" pitchFamily="2" charset="0"/>
                <a:ea typeface="Roboto" panose="02000000000000000000" pitchFamily="2" charset="0"/>
              </a:rPr>
              <a:t>Details of Section 281 Application Form </a:t>
            </a:r>
          </a:p>
          <a:p>
            <a:pPr marL="0" marR="0" indent="0" algn="ctr" defTabSz="914400" eaLnBrk="1" fontAlgn="auto" latinLnBrk="0" hangingPunct="1">
              <a:lnSpc>
                <a:spcPct val="100000"/>
              </a:lnSpc>
              <a:spcBef>
                <a:spcPts val="0"/>
              </a:spcBef>
              <a:spcAft>
                <a:spcPts val="0"/>
              </a:spcAft>
              <a:buClrTx/>
              <a:buSzTx/>
              <a:buFontTx/>
              <a:buNone/>
              <a:tabLst/>
            </a:pPr>
            <a:endParaRPr kumimoji="0" lang="en-US" sz="1400" i="0" u="none" strike="noStrike" kern="0" cap="none" spc="0" normalizeH="0" baseline="0" noProof="0" dirty="0">
              <a:ln>
                <a:noFill/>
              </a:ln>
              <a:solidFill>
                <a:srgbClr val="E31E24"/>
              </a:solidFill>
              <a:effectLst/>
              <a:uLnTx/>
              <a:uFillTx/>
              <a:latin typeface="Roboto" panose="02000000000000000000" pitchFamily="2" charset="0"/>
              <a:ea typeface="Roboto" panose="02000000000000000000" pitchFamily="2" charset="0"/>
            </a:endParaRPr>
          </a:p>
          <a:p>
            <a:pPr marL="0" marR="0" indent="0" defTabSz="914400" eaLnBrk="1" fontAlgn="auto" latinLnBrk="0" hangingPunct="1">
              <a:lnSpc>
                <a:spcPct val="100000"/>
              </a:lnSpc>
              <a:spcBef>
                <a:spcPts val="0"/>
              </a:spcBef>
              <a:spcAft>
                <a:spcPts val="0"/>
              </a:spcAft>
              <a:buClrTx/>
              <a:buSzTx/>
              <a:buFontTx/>
              <a:buNone/>
              <a:tabLst/>
            </a:pPr>
            <a:r>
              <a:rPr lang="en-US" sz="1200" b="1" kern="0" dirty="0">
                <a:latin typeface="Roboto" panose="02000000000000000000" pitchFamily="2" charset="0"/>
                <a:ea typeface="Roboto" panose="02000000000000000000" pitchFamily="2" charset="0"/>
              </a:rPr>
              <a:t>PART A :</a:t>
            </a:r>
            <a:r>
              <a:rPr lang="en-US" sz="1200" kern="0" dirty="0">
                <a:latin typeface="Roboto" panose="02000000000000000000" pitchFamily="2" charset="0"/>
                <a:ea typeface="Roboto" panose="02000000000000000000" pitchFamily="2" charset="0"/>
              </a:rPr>
              <a:t> General Particulars	           </a:t>
            </a:r>
            <a:r>
              <a:rPr lang="en-US" sz="1200" b="1" kern="0" dirty="0">
                <a:latin typeface="Roboto" panose="02000000000000000000" pitchFamily="2" charset="0"/>
                <a:ea typeface="Roboto" panose="02000000000000000000" pitchFamily="2" charset="0"/>
              </a:rPr>
              <a:t> </a:t>
            </a:r>
          </a:p>
          <a:p>
            <a:pPr marL="0" marR="0" indent="0" defTabSz="914400" eaLnBrk="1" fontAlgn="auto" latinLnBrk="0" hangingPunct="1">
              <a:lnSpc>
                <a:spcPct val="100000"/>
              </a:lnSpc>
              <a:spcBef>
                <a:spcPts val="0"/>
              </a:spcBef>
              <a:spcAft>
                <a:spcPts val="0"/>
              </a:spcAft>
              <a:buClrTx/>
              <a:buSzTx/>
              <a:buFontTx/>
              <a:buNone/>
              <a:tabLst/>
            </a:pPr>
            <a:r>
              <a:rPr lang="en-US" sz="1200" b="1" kern="0" dirty="0">
                <a:latin typeface="Roboto" panose="02000000000000000000" pitchFamily="2" charset="0"/>
                <a:ea typeface="Roboto" panose="02000000000000000000" pitchFamily="2" charset="0"/>
              </a:rPr>
              <a:t>PART B :</a:t>
            </a:r>
            <a:r>
              <a:rPr lang="en-US" sz="1200" kern="0" dirty="0">
                <a:latin typeface="Roboto" panose="02000000000000000000" pitchFamily="2" charset="0"/>
                <a:ea typeface="Roboto" panose="02000000000000000000" pitchFamily="2" charset="0"/>
              </a:rPr>
              <a:t> Status of outstanding Demand</a:t>
            </a:r>
          </a:p>
          <a:p>
            <a:pPr marL="0" marR="0" indent="0" defTabSz="914400" eaLnBrk="1" fontAlgn="auto" latinLnBrk="0" hangingPunct="1">
              <a:lnSpc>
                <a:spcPct val="100000"/>
              </a:lnSpc>
              <a:spcBef>
                <a:spcPts val="0"/>
              </a:spcBef>
              <a:spcAft>
                <a:spcPts val="0"/>
              </a:spcAft>
              <a:buClrTx/>
              <a:buSzTx/>
              <a:buFontTx/>
              <a:buNone/>
              <a:tabLst/>
            </a:pPr>
            <a:r>
              <a:rPr kumimoji="0" lang="en-US" sz="1200" b="1" i="0" u="none" strike="noStrike" kern="0" cap="none" spc="0" normalizeH="0" baseline="0" noProof="0" dirty="0">
                <a:ln>
                  <a:noFill/>
                </a:ln>
                <a:effectLst/>
                <a:uLnTx/>
                <a:uFillTx/>
                <a:latin typeface="Roboto" panose="02000000000000000000" pitchFamily="2" charset="0"/>
                <a:ea typeface="Roboto" panose="02000000000000000000" pitchFamily="2" charset="0"/>
              </a:rPr>
              <a:t>P</a:t>
            </a:r>
            <a:r>
              <a:rPr lang="en-US" sz="1200" b="1" kern="0" dirty="0">
                <a:latin typeface="Roboto" panose="02000000000000000000" pitchFamily="2" charset="0"/>
                <a:ea typeface="Roboto" panose="02000000000000000000" pitchFamily="2" charset="0"/>
              </a:rPr>
              <a:t>ART C :</a:t>
            </a:r>
            <a:r>
              <a:rPr lang="en-US" sz="1200" kern="0" dirty="0">
                <a:latin typeface="Roboto" panose="02000000000000000000" pitchFamily="2" charset="0"/>
                <a:ea typeface="Roboto" panose="02000000000000000000" pitchFamily="2" charset="0"/>
              </a:rPr>
              <a:t> Particulars of Assets 	</a:t>
            </a:r>
            <a:r>
              <a:rPr lang="en-US" sz="1200" b="1" kern="0" dirty="0">
                <a:latin typeface="Roboto" panose="02000000000000000000" pitchFamily="2" charset="0"/>
                <a:ea typeface="Roboto" panose="02000000000000000000" pitchFamily="2" charset="0"/>
              </a:rPr>
              <a:t>	</a:t>
            </a:r>
          </a:p>
          <a:p>
            <a:pPr marL="0" marR="0" indent="0" defTabSz="914400" eaLnBrk="1" fontAlgn="auto" latinLnBrk="0" hangingPunct="1">
              <a:lnSpc>
                <a:spcPct val="100000"/>
              </a:lnSpc>
              <a:spcBef>
                <a:spcPts val="0"/>
              </a:spcBef>
              <a:spcAft>
                <a:spcPts val="0"/>
              </a:spcAft>
              <a:buClrTx/>
              <a:buSzTx/>
              <a:buFontTx/>
              <a:buNone/>
              <a:tabLst/>
            </a:pPr>
            <a:r>
              <a:rPr lang="en-US" sz="1200" b="1" kern="0" dirty="0">
                <a:latin typeface="Roboto" panose="02000000000000000000" pitchFamily="2" charset="0"/>
                <a:ea typeface="Roboto" panose="02000000000000000000" pitchFamily="2" charset="0"/>
              </a:rPr>
              <a:t>PART D :</a:t>
            </a:r>
            <a:r>
              <a:rPr lang="en-US" sz="1200" kern="0" dirty="0">
                <a:latin typeface="Roboto" panose="02000000000000000000" pitchFamily="2" charset="0"/>
                <a:ea typeface="Roboto" panose="02000000000000000000" pitchFamily="2" charset="0"/>
              </a:rPr>
              <a:t> Particulars of Proposed Transaction</a:t>
            </a:r>
            <a:endParaRPr kumimoji="0" lang="en-IN" sz="1200" i="0" u="none" strike="noStrike" kern="0" cap="none" spc="0" normalizeH="0" baseline="0" noProof="0" dirty="0">
              <a:ln>
                <a:noFill/>
              </a:ln>
              <a:effectLst/>
              <a:uLnTx/>
              <a:uFillTx/>
              <a:latin typeface="Roboto" panose="02000000000000000000" pitchFamily="2" charset="0"/>
              <a:ea typeface="Roboto" panose="02000000000000000000" pitchFamily="2" charset="0"/>
            </a:endParaRPr>
          </a:p>
        </p:txBody>
      </p:sp>
      <p:sp>
        <p:nvSpPr>
          <p:cNvPr id="16" name="Flowchart: Alternate Process 15">
            <a:extLst>
              <a:ext uri="{FF2B5EF4-FFF2-40B4-BE49-F238E27FC236}">
                <a16:creationId xmlns:a16="http://schemas.microsoft.com/office/drawing/2014/main" id="{95BCEFB4-784E-8801-1252-1BA5B3CC6AA1}"/>
              </a:ext>
            </a:extLst>
          </p:cNvPr>
          <p:cNvSpPr/>
          <p:nvPr/>
        </p:nvSpPr>
        <p:spPr>
          <a:xfrm>
            <a:off x="4611373" y="4857565"/>
            <a:ext cx="7177672" cy="1600385"/>
          </a:xfrm>
          <a:prstGeom prst="flowChartAlternateProcess">
            <a:avLst/>
          </a:prstGeom>
          <a:solidFill>
            <a:schemeClr val="bg1">
              <a:lumMod val="95000"/>
            </a:schemeClr>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lang="en-US" sz="1400" b="1" kern="0" dirty="0">
              <a:solidFill>
                <a:srgbClr val="E31E24"/>
              </a:solidFill>
              <a:latin typeface="Roboto" panose="02000000000000000000" pitchFamily="2" charset="0"/>
              <a:ea typeface="Roboto" panose="02000000000000000000" pitchFamily="2" charset="0"/>
            </a:endParaRPr>
          </a:p>
          <a:p>
            <a:pPr marL="0" marR="0" indent="0" algn="ctr" defTabSz="914400" eaLnBrk="1" fontAlgn="auto" latinLnBrk="0" hangingPunct="1">
              <a:lnSpc>
                <a:spcPct val="100000"/>
              </a:lnSpc>
              <a:spcBef>
                <a:spcPts val="0"/>
              </a:spcBef>
              <a:spcAft>
                <a:spcPts val="0"/>
              </a:spcAft>
              <a:buClrTx/>
              <a:buSzTx/>
              <a:buFontTx/>
              <a:buNone/>
              <a:tabLst/>
            </a:pPr>
            <a:r>
              <a:rPr lang="en-US" sz="1400" b="1" kern="0" dirty="0">
                <a:solidFill>
                  <a:srgbClr val="E31E24"/>
                </a:solidFill>
                <a:latin typeface="Roboto" panose="02000000000000000000" pitchFamily="2" charset="0"/>
                <a:ea typeface="Roboto" panose="02000000000000000000" pitchFamily="2" charset="0"/>
              </a:rPr>
              <a:t>Procedure for obtaining certificate u/s</a:t>
            </a:r>
            <a:r>
              <a:rPr kumimoji="0" lang="en-US" sz="1400" b="1" i="0" u="none" strike="noStrike" kern="0" cap="none" spc="0" normalizeH="0" baseline="0" noProof="0" dirty="0">
                <a:ln>
                  <a:noFill/>
                </a:ln>
                <a:solidFill>
                  <a:srgbClr val="E31E24"/>
                </a:solidFill>
                <a:effectLst/>
                <a:uLnTx/>
                <a:uFillTx/>
                <a:latin typeface="Roboto" panose="02000000000000000000" pitchFamily="2" charset="0"/>
                <a:ea typeface="Roboto" panose="02000000000000000000" pitchFamily="2" charset="0"/>
              </a:rPr>
              <a:t> 281</a:t>
            </a:r>
            <a:endParaRPr kumimoji="0" lang="en-US" sz="1600" b="1" i="0" u="none" strike="noStrike" kern="0" cap="none" spc="0" normalizeH="0" baseline="0" noProof="0" dirty="0">
              <a:ln>
                <a:noFill/>
              </a:ln>
              <a:solidFill>
                <a:srgbClr val="E31E24"/>
              </a:solidFill>
              <a:effectLst/>
              <a:uLnTx/>
              <a:uFillTx/>
              <a:latin typeface="Roboto" panose="02000000000000000000" pitchFamily="2" charset="0"/>
              <a:ea typeface="Roboto" panose="02000000000000000000" pitchFamily="2" charset="0"/>
            </a:endParaRPr>
          </a:p>
          <a:p>
            <a:pPr marL="0" marR="0" indent="0" algn="ctr" defTabSz="9144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dirty="0">
              <a:ln>
                <a:noFill/>
              </a:ln>
              <a:solidFill>
                <a:srgbClr val="E31E24"/>
              </a:solidFill>
              <a:effectLst/>
              <a:uLnTx/>
              <a:uFillTx/>
              <a:latin typeface="Roboto" panose="02000000000000000000" pitchFamily="2" charset="0"/>
              <a:ea typeface="Roboto" panose="02000000000000000000" pitchFamily="2" charset="0"/>
            </a:endParaRPr>
          </a:p>
          <a:p>
            <a:pPr marL="176213" indent="-176213" algn="just" fontAlgn="base">
              <a:buFont typeface="Arial" panose="020B0604020202020204" pitchFamily="34" charset="0"/>
              <a:buChar char="•"/>
            </a:pPr>
            <a:r>
              <a:rPr lang="en-US" sz="1200" b="0" i="0" dirty="0" err="1">
                <a:solidFill>
                  <a:srgbClr val="000000"/>
                </a:solidFill>
                <a:effectLst/>
                <a:latin typeface="Roboto" panose="02000000000000000000" pitchFamily="2" charset="0"/>
                <a:ea typeface="Roboto" panose="02000000000000000000" pitchFamily="2" charset="0"/>
              </a:rPr>
              <a:t>Assessees</a:t>
            </a:r>
            <a:r>
              <a:rPr lang="en-US" sz="1200" b="0" i="0" dirty="0">
                <a:solidFill>
                  <a:srgbClr val="000000"/>
                </a:solidFill>
                <a:effectLst/>
                <a:latin typeface="Roboto" panose="02000000000000000000" pitchFamily="2" charset="0"/>
                <a:ea typeface="Roboto" panose="02000000000000000000" pitchFamily="2" charset="0"/>
              </a:rPr>
              <a:t> should send the application form in a prescribed format, titled ‘Application u/s 281 of the IT Act, 1961.’ </a:t>
            </a:r>
          </a:p>
          <a:p>
            <a:pPr marL="176213" indent="-176213" algn="just" fontAlgn="base">
              <a:buFont typeface="Arial" panose="020B0604020202020204" pitchFamily="34" charset="0"/>
              <a:buChar char="•"/>
            </a:pPr>
            <a:r>
              <a:rPr lang="en-US" sz="1200" b="0" i="0" dirty="0">
                <a:solidFill>
                  <a:srgbClr val="000000"/>
                </a:solidFill>
                <a:effectLst/>
                <a:latin typeface="Roboto" panose="02000000000000000000" pitchFamily="2" charset="0"/>
                <a:ea typeface="Roboto" panose="02000000000000000000" pitchFamily="2" charset="0"/>
              </a:rPr>
              <a:t>The filing of the form should take place at least 30 days before the proposed transaction date. </a:t>
            </a:r>
          </a:p>
          <a:p>
            <a:pPr marL="176213" indent="-176213" algn="just" fontAlgn="base">
              <a:buFont typeface="Arial" panose="020B0604020202020204" pitchFamily="34" charset="0"/>
              <a:buChar char="•"/>
            </a:pPr>
            <a:r>
              <a:rPr lang="en-US" sz="1200" b="0" i="0" dirty="0">
                <a:solidFill>
                  <a:srgbClr val="000000"/>
                </a:solidFill>
                <a:effectLst/>
                <a:latin typeface="Roboto" panose="02000000000000000000" pitchFamily="2" charset="0"/>
                <a:ea typeface="Roboto" panose="02000000000000000000" pitchFamily="2" charset="0"/>
              </a:rPr>
              <a:t>An Assessing Officer can grant prior permission or a no-objection certificate subject to fulfillment of certain conditions.</a:t>
            </a:r>
          </a:p>
          <a:p>
            <a:pPr algn="just" fontAlgn="base">
              <a:buFont typeface="Arial" panose="020B0604020202020204" pitchFamily="34" charset="0"/>
              <a:buChar char="•"/>
            </a:pPr>
            <a:endParaRPr kumimoji="0" lang="en-US" sz="1200" i="0" u="none" strike="noStrike" kern="0" cap="none" spc="0" normalizeH="0" baseline="0" noProof="0" dirty="0">
              <a:ln>
                <a:noFill/>
              </a:ln>
              <a:solidFill>
                <a:srgbClr val="E31E24"/>
              </a:solidFill>
              <a:effectLst/>
              <a:uLnTx/>
              <a:uFillTx/>
              <a:latin typeface="Roboto" panose="02000000000000000000" pitchFamily="2" charset="0"/>
              <a:ea typeface="Roboto" panose="02000000000000000000" pitchFamily="2" charset="0"/>
            </a:endParaRPr>
          </a:p>
        </p:txBody>
      </p:sp>
      <p:sp>
        <p:nvSpPr>
          <p:cNvPr id="19" name="Rectangle: Top Corners Rounded 18">
            <a:extLst>
              <a:ext uri="{FF2B5EF4-FFF2-40B4-BE49-F238E27FC236}">
                <a16:creationId xmlns:a16="http://schemas.microsoft.com/office/drawing/2014/main" id="{4B5FDCEE-1964-F8E3-5EF3-4C3A3593E110}"/>
              </a:ext>
            </a:extLst>
          </p:cNvPr>
          <p:cNvSpPr/>
          <p:nvPr/>
        </p:nvSpPr>
        <p:spPr>
          <a:xfrm>
            <a:off x="9045837" y="2254965"/>
            <a:ext cx="2743201" cy="1600384"/>
          </a:xfrm>
          <a:prstGeom prst="round2SameRect">
            <a:avLst/>
          </a:prstGeom>
          <a:solidFill>
            <a:schemeClr val="bg1">
              <a:lumMod val="95000"/>
            </a:schemeClr>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just"/>
            <a:r>
              <a:rPr lang="en-US" sz="1200" b="0" i="0" dirty="0">
                <a:latin typeface="Roboto" panose="02000000000000000000" pitchFamily="2" charset="0"/>
                <a:ea typeface="Roboto" panose="02000000000000000000" pitchFamily="2" charset="0"/>
              </a:rPr>
              <a:t>In most cases, in a M &amp; A or in a secondary sale of securities, the purchaser insists on Section 281 Certificate to de-risk a possibility of a tax claim which in turn would impact legal title of the assets transferred.</a:t>
            </a:r>
            <a:endParaRPr lang="en-IN" sz="1200" dirty="0"/>
          </a:p>
        </p:txBody>
      </p:sp>
      <p:sp>
        <p:nvSpPr>
          <p:cNvPr id="20" name="Rectangle: Top Corners Rounded 19">
            <a:extLst>
              <a:ext uri="{FF2B5EF4-FFF2-40B4-BE49-F238E27FC236}">
                <a16:creationId xmlns:a16="http://schemas.microsoft.com/office/drawing/2014/main" id="{B46E9E86-F5A3-8F01-56AA-DABF28D7BA4F}"/>
              </a:ext>
            </a:extLst>
          </p:cNvPr>
          <p:cNvSpPr/>
          <p:nvPr/>
        </p:nvSpPr>
        <p:spPr>
          <a:xfrm>
            <a:off x="9045837" y="4090220"/>
            <a:ext cx="2743201" cy="612050"/>
          </a:xfrm>
          <a:prstGeom prst="round2SameRect">
            <a:avLst/>
          </a:prstGeom>
          <a:solidFill>
            <a:schemeClr val="bg1">
              <a:lumMod val="95000"/>
            </a:schemeClr>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just"/>
            <a:r>
              <a:rPr lang="en-US" sz="1200" b="1" dirty="0">
                <a:latin typeface="Roboto" panose="02000000000000000000" pitchFamily="2" charset="0"/>
                <a:ea typeface="Roboto" panose="02000000000000000000" pitchFamily="2" charset="0"/>
              </a:rPr>
              <a:t>Requirement of 281 Certification in case of Slump Sale?</a:t>
            </a:r>
            <a:r>
              <a:rPr lang="en-US" sz="1200" b="1" dirty="0"/>
              <a:t> </a:t>
            </a:r>
            <a:endParaRPr lang="en-IN" sz="1200" b="1" dirty="0"/>
          </a:p>
        </p:txBody>
      </p:sp>
    </p:spTree>
    <p:extLst>
      <p:ext uri="{BB962C8B-B14F-4D97-AF65-F5344CB8AC3E}">
        <p14:creationId xmlns:p14="http://schemas.microsoft.com/office/powerpoint/2010/main" val="2954801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E6F4-CE6D-4097-AC8C-9A88E53704B8}"/>
              </a:ext>
            </a:extLst>
          </p:cNvPr>
          <p:cNvSpPr>
            <a:spLocks noGrp="1"/>
          </p:cNvSpPr>
          <p:nvPr>
            <p:ph type="title"/>
          </p:nvPr>
        </p:nvSpPr>
        <p:spPr>
          <a:xfrm>
            <a:off x="4663440" y="2373592"/>
            <a:ext cx="7345057" cy="767204"/>
          </a:xfrm>
        </p:spPr>
        <p:txBody>
          <a:bodyPr>
            <a:noAutofit/>
          </a:bodyPr>
          <a:lstStyle/>
          <a:p>
            <a:pPr algn="r"/>
            <a:r>
              <a:rPr lang="en-IN" sz="4000" b="1" dirty="0">
                <a:latin typeface="Roboto" panose="02000000000000000000" pitchFamily="2" charset="0"/>
                <a:ea typeface="Roboto" panose="02000000000000000000" pitchFamily="2" charset="0"/>
              </a:rPr>
              <a:t>Major Modes of Transactions</a:t>
            </a:r>
          </a:p>
        </p:txBody>
      </p:sp>
      <p:sp>
        <p:nvSpPr>
          <p:cNvPr id="4" name="Slide Number Placeholder 3">
            <a:extLst>
              <a:ext uri="{FF2B5EF4-FFF2-40B4-BE49-F238E27FC236}">
                <a16:creationId xmlns:a16="http://schemas.microsoft.com/office/drawing/2014/main" id="{57BB5151-A95B-4F4A-B992-72375B2F01C4}"/>
              </a:ext>
            </a:extLst>
          </p:cNvPr>
          <p:cNvSpPr>
            <a:spLocks noGrp="1"/>
          </p:cNvSpPr>
          <p:nvPr>
            <p:ph type="sldNum" sz="quarter" idx="12"/>
          </p:nvPr>
        </p:nvSpPr>
        <p:spPr/>
        <p:txBody>
          <a:bodyPr/>
          <a:lstStyle/>
          <a:p>
            <a:pPr defTabSz="1097280"/>
            <a:fld id="{F60EAE03-AA2C-4BC0-A2CA-F931B03503F8}" type="slidenum">
              <a:rPr lang="en-GB">
                <a:solidFill>
                  <a:prstClr val="black">
                    <a:tint val="75000"/>
                  </a:prstClr>
                </a:solidFill>
                <a:latin typeface="Calibri"/>
              </a:rPr>
              <a:pPr defTabSz="1097280"/>
              <a:t>36</a:t>
            </a:fld>
            <a:endParaRPr lang="en-GB" dirty="0">
              <a:solidFill>
                <a:prstClr val="black">
                  <a:tint val="75000"/>
                </a:prstClr>
              </a:solidFill>
              <a:latin typeface="Calibri"/>
            </a:endParaRPr>
          </a:p>
        </p:txBody>
      </p:sp>
      <p:sp>
        <p:nvSpPr>
          <p:cNvPr id="3" name="Rectangle 2">
            <a:extLst>
              <a:ext uri="{FF2B5EF4-FFF2-40B4-BE49-F238E27FC236}">
                <a16:creationId xmlns:a16="http://schemas.microsoft.com/office/drawing/2014/main" id="{315B7948-178E-681F-E8EE-6E7A3A048ADD}"/>
              </a:ext>
            </a:extLst>
          </p:cNvPr>
          <p:cNvSpPr/>
          <p:nvPr/>
        </p:nvSpPr>
        <p:spPr>
          <a:xfrm>
            <a:off x="0" y="0"/>
            <a:ext cx="12192000" cy="6858000"/>
          </a:xfrm>
          <a:prstGeom prst="rect">
            <a:avLst/>
          </a:prstGeom>
          <a:solidFill>
            <a:srgbClr val="E31E24"/>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itle 1">
            <a:extLst>
              <a:ext uri="{FF2B5EF4-FFF2-40B4-BE49-F238E27FC236}">
                <a16:creationId xmlns:a16="http://schemas.microsoft.com/office/drawing/2014/main" id="{11A0ED97-012A-0638-AB30-D6E18E24AC6C}"/>
              </a:ext>
            </a:extLst>
          </p:cNvPr>
          <p:cNvSpPr txBox="1">
            <a:spLocks/>
          </p:cNvSpPr>
          <p:nvPr/>
        </p:nvSpPr>
        <p:spPr>
          <a:xfrm>
            <a:off x="3786389" y="2950001"/>
            <a:ext cx="8315515" cy="767204"/>
          </a:xfrm>
          <a:prstGeom prst="rect">
            <a:avLst/>
          </a:prstGeom>
        </p:spPr>
        <p:txBody>
          <a:bodyPr vert="horz" lIns="91440" tIns="45720" rIns="91440" bIns="45720" rtlCol="0" anchor="t">
            <a:noAutofit/>
          </a:bodyPr>
          <a:lstStyle>
            <a:lvl1pPr algn="l" defTabSz="1097280" rtl="0" eaLnBrk="1" latinLnBrk="0" hangingPunct="1">
              <a:spcBef>
                <a:spcPct val="0"/>
              </a:spcBef>
              <a:buNone/>
              <a:defRPr sz="1920" kern="1200">
                <a:solidFill>
                  <a:schemeClr val="bg1"/>
                </a:solidFill>
                <a:latin typeface="+mj-lt"/>
                <a:ea typeface="+mj-ea"/>
                <a:cs typeface="+mj-cs"/>
              </a:defRPr>
            </a:lvl1pPr>
          </a:lstStyle>
          <a:p>
            <a:pPr algn="r"/>
            <a:r>
              <a:rPr lang="en-IN" sz="4000" b="1" dirty="0">
                <a:latin typeface="Roboto" panose="02000000000000000000" pitchFamily="2" charset="0"/>
                <a:ea typeface="Roboto" panose="02000000000000000000" pitchFamily="2" charset="0"/>
              </a:rPr>
              <a:t>Overseas Direct Investment</a:t>
            </a:r>
          </a:p>
        </p:txBody>
      </p:sp>
      <p:graphicFrame>
        <p:nvGraphicFramePr>
          <p:cNvPr id="6" name="Diagram 5">
            <a:extLst>
              <a:ext uri="{FF2B5EF4-FFF2-40B4-BE49-F238E27FC236}">
                <a16:creationId xmlns:a16="http://schemas.microsoft.com/office/drawing/2014/main" id="{DA95D245-4454-D3E4-52F3-6BD13D04C582}"/>
              </a:ext>
            </a:extLst>
          </p:cNvPr>
          <p:cNvGraphicFramePr/>
          <p:nvPr/>
        </p:nvGraphicFramePr>
        <p:xfrm>
          <a:off x="-1634930" y="7383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73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8620">
            <a:extLst>
              <a:ext uri="{FF2B5EF4-FFF2-40B4-BE49-F238E27FC236}">
                <a16:creationId xmlns:a16="http://schemas.microsoft.com/office/drawing/2014/main" id="{D932C434-11D0-6258-BA58-DD6DD88091B5}"/>
              </a:ext>
            </a:extLst>
          </p:cNvPr>
          <p:cNvSpPr/>
          <p:nvPr/>
        </p:nvSpPr>
        <p:spPr>
          <a:xfrm flipV="1">
            <a:off x="5874889" y="4873616"/>
            <a:ext cx="0" cy="648000"/>
          </a:xfrm>
          <a:prstGeom prst="line">
            <a:avLst/>
          </a:prstGeom>
          <a:noFill/>
          <a:ln w="38100" cap="flat">
            <a:solidFill>
              <a:schemeClr val="bg1">
                <a:lumMod val="85000"/>
              </a:schemeClr>
            </a:solidFill>
            <a:prstDash val="solid"/>
            <a:miter lim="400000"/>
          </a:ln>
          <a:effectLst/>
        </p:spPr>
        <p:txBody>
          <a:bodyPr wrap="square" lIns="32155" tIns="32155" rIns="32155" bIns="32155" numCol="1" anchor="ctr">
            <a:noAutofit/>
          </a:bodyPr>
          <a:lstStyle/>
          <a:p>
            <a:endParaRPr sz="1400" dirty="0">
              <a:latin typeface="Roboto" panose="02000000000000000000" pitchFamily="2" charset="0"/>
              <a:ea typeface="Roboto" panose="02000000000000000000" pitchFamily="2" charset="0"/>
            </a:endParaRPr>
          </a:p>
        </p:txBody>
      </p:sp>
      <p:sp>
        <p:nvSpPr>
          <p:cNvPr id="3" name="Shape 48622">
            <a:extLst>
              <a:ext uri="{FF2B5EF4-FFF2-40B4-BE49-F238E27FC236}">
                <a16:creationId xmlns:a16="http://schemas.microsoft.com/office/drawing/2014/main" id="{79E64EC1-E4A7-FC32-76AF-967F1636C02C}"/>
              </a:ext>
            </a:extLst>
          </p:cNvPr>
          <p:cNvSpPr/>
          <p:nvPr/>
        </p:nvSpPr>
        <p:spPr>
          <a:xfrm>
            <a:off x="5348595" y="1716020"/>
            <a:ext cx="1052588" cy="210353"/>
          </a:xfrm>
          <a:prstGeom prst="rect">
            <a:avLst/>
          </a:prstGeom>
          <a:solidFill>
            <a:srgbClr val="E31E24"/>
          </a:solidFill>
          <a:ln w="12700" cap="flat">
            <a:noFill/>
            <a:miter lim="400000"/>
          </a:ln>
          <a:effectLst/>
        </p:spPr>
        <p:txBody>
          <a:bodyPr wrap="square" lIns="0" tIns="0" rIns="0" bIns="0" numCol="1" anchor="t">
            <a:noAutofit/>
          </a:bodyPr>
          <a:lstStyle/>
          <a:p>
            <a:endParaRPr sz="1400" dirty="0">
              <a:latin typeface="Roboto" panose="02000000000000000000" pitchFamily="2" charset="0"/>
              <a:ea typeface="Roboto" panose="02000000000000000000" pitchFamily="2" charset="0"/>
            </a:endParaRPr>
          </a:p>
        </p:txBody>
      </p:sp>
      <p:sp>
        <p:nvSpPr>
          <p:cNvPr id="16" name="Shape 48623">
            <a:extLst>
              <a:ext uri="{FF2B5EF4-FFF2-40B4-BE49-F238E27FC236}">
                <a16:creationId xmlns:a16="http://schemas.microsoft.com/office/drawing/2014/main" id="{F12657DE-1393-4036-71F4-3D35E0D0EFC0}"/>
              </a:ext>
            </a:extLst>
          </p:cNvPr>
          <p:cNvSpPr/>
          <p:nvPr/>
        </p:nvSpPr>
        <p:spPr>
          <a:xfrm>
            <a:off x="5348595" y="4663267"/>
            <a:ext cx="1052588" cy="210353"/>
          </a:xfrm>
          <a:prstGeom prst="rect">
            <a:avLst/>
          </a:prstGeom>
          <a:solidFill>
            <a:srgbClr val="E31E24"/>
          </a:solidFill>
          <a:ln w="12700" cap="flat">
            <a:noFill/>
            <a:miter lim="400000"/>
          </a:ln>
          <a:effectLst/>
        </p:spPr>
        <p:txBody>
          <a:bodyPr wrap="square" lIns="0" tIns="0" rIns="0" bIns="0" numCol="1" anchor="t">
            <a:noAutofit/>
          </a:bodyPr>
          <a:lstStyle/>
          <a:p>
            <a:endParaRPr sz="1400" dirty="0">
              <a:latin typeface="Roboto" panose="02000000000000000000" pitchFamily="2" charset="0"/>
              <a:ea typeface="Roboto" panose="02000000000000000000" pitchFamily="2" charset="0"/>
            </a:endParaRPr>
          </a:p>
        </p:txBody>
      </p:sp>
      <p:sp>
        <p:nvSpPr>
          <p:cNvPr id="17" name="Shape 48624">
            <a:extLst>
              <a:ext uri="{FF2B5EF4-FFF2-40B4-BE49-F238E27FC236}">
                <a16:creationId xmlns:a16="http://schemas.microsoft.com/office/drawing/2014/main" id="{844B4965-F4AF-17A9-36E5-C09356D51EA7}"/>
              </a:ext>
            </a:extLst>
          </p:cNvPr>
          <p:cNvSpPr/>
          <p:nvPr/>
        </p:nvSpPr>
        <p:spPr>
          <a:xfrm>
            <a:off x="4296090" y="2768525"/>
            <a:ext cx="210353" cy="1052588"/>
          </a:xfrm>
          <a:prstGeom prst="rect">
            <a:avLst/>
          </a:prstGeom>
          <a:solidFill>
            <a:srgbClr val="E31E24"/>
          </a:solidFill>
          <a:ln w="12700" cap="flat">
            <a:noFill/>
            <a:miter lim="400000"/>
          </a:ln>
          <a:effectLst/>
        </p:spPr>
        <p:txBody>
          <a:bodyPr wrap="square" lIns="0" tIns="0" rIns="0" bIns="0" numCol="1" anchor="ctr">
            <a:noAutofit/>
          </a:bodyPr>
          <a:lstStyle/>
          <a:p>
            <a:endParaRPr sz="1400" dirty="0">
              <a:latin typeface="Roboto" panose="02000000000000000000" pitchFamily="2" charset="0"/>
              <a:ea typeface="Roboto" panose="02000000000000000000" pitchFamily="2" charset="0"/>
            </a:endParaRPr>
          </a:p>
        </p:txBody>
      </p:sp>
      <p:sp>
        <p:nvSpPr>
          <p:cNvPr id="18" name="Shape 48625">
            <a:extLst>
              <a:ext uri="{FF2B5EF4-FFF2-40B4-BE49-F238E27FC236}">
                <a16:creationId xmlns:a16="http://schemas.microsoft.com/office/drawing/2014/main" id="{4A3D1DAC-FB99-48E1-B114-6B432A56A998}"/>
              </a:ext>
            </a:extLst>
          </p:cNvPr>
          <p:cNvSpPr/>
          <p:nvPr/>
        </p:nvSpPr>
        <p:spPr>
          <a:xfrm>
            <a:off x="7243335" y="2768525"/>
            <a:ext cx="210353" cy="1052588"/>
          </a:xfrm>
          <a:prstGeom prst="rect">
            <a:avLst/>
          </a:prstGeom>
          <a:solidFill>
            <a:srgbClr val="E31E24"/>
          </a:solidFill>
          <a:ln w="12700" cap="flat">
            <a:noFill/>
            <a:miter lim="400000"/>
          </a:ln>
          <a:effectLst/>
        </p:spPr>
        <p:txBody>
          <a:bodyPr wrap="square" lIns="0" tIns="0" rIns="0" bIns="0" numCol="1" anchor="t">
            <a:noAutofit/>
          </a:bodyPr>
          <a:lstStyle/>
          <a:p>
            <a:endParaRPr sz="1400" dirty="0">
              <a:latin typeface="Roboto" panose="02000000000000000000" pitchFamily="2" charset="0"/>
              <a:ea typeface="Roboto" panose="02000000000000000000" pitchFamily="2" charset="0"/>
            </a:endParaRPr>
          </a:p>
        </p:txBody>
      </p:sp>
      <p:sp>
        <p:nvSpPr>
          <p:cNvPr id="19" name="Shape 48626">
            <a:extLst>
              <a:ext uri="{FF2B5EF4-FFF2-40B4-BE49-F238E27FC236}">
                <a16:creationId xmlns:a16="http://schemas.microsoft.com/office/drawing/2014/main" id="{69B9891C-ED08-6D81-D5C4-DF9D9A18F7AB}"/>
              </a:ext>
            </a:extLst>
          </p:cNvPr>
          <p:cNvSpPr/>
          <p:nvPr/>
        </p:nvSpPr>
        <p:spPr>
          <a:xfrm>
            <a:off x="4386363" y="1806293"/>
            <a:ext cx="893035" cy="893035"/>
          </a:xfrm>
          <a:custGeom>
            <a:avLst/>
            <a:gdLst/>
            <a:ahLst/>
            <a:cxnLst>
              <a:cxn ang="0">
                <a:pos x="wd2" y="hd2"/>
              </a:cxn>
              <a:cxn ang="5400000">
                <a:pos x="wd2" y="hd2"/>
              </a:cxn>
              <a:cxn ang="10800000">
                <a:pos x="wd2" y="hd2"/>
              </a:cxn>
              <a:cxn ang="16200000">
                <a:pos x="wd2" y="hd2"/>
              </a:cxn>
            </a:cxnLst>
            <a:rect l="0" t="0" r="r" b="b"/>
            <a:pathLst>
              <a:path w="21600" h="21600" extrusionOk="0">
                <a:moveTo>
                  <a:pt x="0" y="18002"/>
                </a:moveTo>
                <a:lnTo>
                  <a:pt x="18002" y="0"/>
                </a:lnTo>
                <a:lnTo>
                  <a:pt x="21600" y="3598"/>
                </a:lnTo>
                <a:lnTo>
                  <a:pt x="3598" y="21600"/>
                </a:lnTo>
                <a:close/>
              </a:path>
            </a:pathLst>
          </a:custGeom>
          <a:solidFill>
            <a:srgbClr val="898989"/>
          </a:solidFill>
          <a:ln w="12700" cap="flat">
            <a:noFill/>
            <a:miter lim="400000"/>
          </a:ln>
          <a:effectLst/>
        </p:spPr>
        <p:txBody>
          <a:bodyPr wrap="square" lIns="0" tIns="0" rIns="0" bIns="0" numCol="1" anchor="ctr">
            <a:noAutofit/>
          </a:bodyPr>
          <a:lstStyle/>
          <a:p>
            <a:endParaRPr sz="1400" dirty="0">
              <a:latin typeface="Roboto" panose="02000000000000000000" pitchFamily="2" charset="0"/>
              <a:ea typeface="Roboto" panose="02000000000000000000" pitchFamily="2" charset="0"/>
            </a:endParaRPr>
          </a:p>
        </p:txBody>
      </p:sp>
      <p:sp>
        <p:nvSpPr>
          <p:cNvPr id="20" name="Shape 48627">
            <a:extLst>
              <a:ext uri="{FF2B5EF4-FFF2-40B4-BE49-F238E27FC236}">
                <a16:creationId xmlns:a16="http://schemas.microsoft.com/office/drawing/2014/main" id="{21B0E8E7-3A07-8773-881B-D6C6E6D6801D}"/>
              </a:ext>
            </a:extLst>
          </p:cNvPr>
          <p:cNvSpPr/>
          <p:nvPr/>
        </p:nvSpPr>
        <p:spPr>
          <a:xfrm>
            <a:off x="6470381" y="3890312"/>
            <a:ext cx="893034" cy="893035"/>
          </a:xfrm>
          <a:custGeom>
            <a:avLst/>
            <a:gdLst/>
            <a:ahLst/>
            <a:cxnLst>
              <a:cxn ang="0">
                <a:pos x="wd2" y="hd2"/>
              </a:cxn>
              <a:cxn ang="5400000">
                <a:pos x="wd2" y="hd2"/>
              </a:cxn>
              <a:cxn ang="10800000">
                <a:pos x="wd2" y="hd2"/>
              </a:cxn>
              <a:cxn ang="16200000">
                <a:pos x="wd2" y="hd2"/>
              </a:cxn>
            </a:cxnLst>
            <a:rect l="0" t="0" r="r" b="b"/>
            <a:pathLst>
              <a:path w="21600" h="21600" extrusionOk="0">
                <a:moveTo>
                  <a:pt x="0" y="18002"/>
                </a:moveTo>
                <a:lnTo>
                  <a:pt x="18002" y="0"/>
                </a:lnTo>
                <a:lnTo>
                  <a:pt x="21600" y="3598"/>
                </a:lnTo>
                <a:lnTo>
                  <a:pt x="3598" y="21600"/>
                </a:lnTo>
                <a:close/>
              </a:path>
            </a:pathLst>
          </a:custGeom>
          <a:solidFill>
            <a:srgbClr val="898989"/>
          </a:solidFill>
          <a:ln w="12700" cap="flat">
            <a:noFill/>
            <a:miter lim="400000"/>
          </a:ln>
          <a:effectLst/>
        </p:spPr>
        <p:txBody>
          <a:bodyPr wrap="square" lIns="0" tIns="0" rIns="0" bIns="0" numCol="1" anchor="t">
            <a:noAutofit/>
          </a:bodyPr>
          <a:lstStyle/>
          <a:p>
            <a:endParaRPr sz="1400" dirty="0">
              <a:latin typeface="Roboto" panose="02000000000000000000" pitchFamily="2" charset="0"/>
              <a:ea typeface="Roboto" panose="02000000000000000000" pitchFamily="2" charset="0"/>
            </a:endParaRPr>
          </a:p>
        </p:txBody>
      </p:sp>
      <p:sp>
        <p:nvSpPr>
          <p:cNvPr id="22" name="Shape 48628">
            <a:extLst>
              <a:ext uri="{FF2B5EF4-FFF2-40B4-BE49-F238E27FC236}">
                <a16:creationId xmlns:a16="http://schemas.microsoft.com/office/drawing/2014/main" id="{1AA8ADCE-72DB-D03B-4B5C-A7DE26F49377}"/>
              </a:ext>
            </a:extLst>
          </p:cNvPr>
          <p:cNvSpPr/>
          <p:nvPr/>
        </p:nvSpPr>
        <p:spPr>
          <a:xfrm>
            <a:off x="4386363" y="3890312"/>
            <a:ext cx="893035" cy="893035"/>
          </a:xfrm>
          <a:custGeom>
            <a:avLst/>
            <a:gdLst/>
            <a:ahLst/>
            <a:cxnLst>
              <a:cxn ang="0">
                <a:pos x="wd2" y="hd2"/>
              </a:cxn>
              <a:cxn ang="5400000">
                <a:pos x="wd2" y="hd2"/>
              </a:cxn>
              <a:cxn ang="10800000">
                <a:pos x="wd2" y="hd2"/>
              </a:cxn>
              <a:cxn ang="16200000">
                <a:pos x="wd2" y="hd2"/>
              </a:cxn>
            </a:cxnLst>
            <a:rect l="0" t="0" r="r" b="b"/>
            <a:pathLst>
              <a:path w="21600" h="21600" extrusionOk="0">
                <a:moveTo>
                  <a:pt x="18002" y="21600"/>
                </a:moveTo>
                <a:lnTo>
                  <a:pt x="0" y="3598"/>
                </a:lnTo>
                <a:lnTo>
                  <a:pt x="3598" y="0"/>
                </a:lnTo>
                <a:lnTo>
                  <a:pt x="21600" y="18002"/>
                </a:lnTo>
                <a:close/>
              </a:path>
            </a:pathLst>
          </a:custGeom>
          <a:solidFill>
            <a:srgbClr val="898989"/>
          </a:solidFill>
          <a:ln w="12700" cap="flat">
            <a:noFill/>
            <a:miter lim="400000"/>
          </a:ln>
          <a:effectLst/>
        </p:spPr>
        <p:txBody>
          <a:bodyPr wrap="square" lIns="0" tIns="0" rIns="0" bIns="0" numCol="1" anchor="t">
            <a:noAutofit/>
          </a:bodyPr>
          <a:lstStyle/>
          <a:p>
            <a:endParaRPr sz="1400" dirty="0">
              <a:latin typeface="Roboto" panose="02000000000000000000" pitchFamily="2" charset="0"/>
              <a:ea typeface="Roboto" panose="02000000000000000000" pitchFamily="2" charset="0"/>
            </a:endParaRPr>
          </a:p>
        </p:txBody>
      </p:sp>
      <p:sp>
        <p:nvSpPr>
          <p:cNvPr id="24" name="Shape 48629">
            <a:extLst>
              <a:ext uri="{FF2B5EF4-FFF2-40B4-BE49-F238E27FC236}">
                <a16:creationId xmlns:a16="http://schemas.microsoft.com/office/drawing/2014/main" id="{0BB022EF-F28F-FFEF-CAE2-A39527771F69}"/>
              </a:ext>
            </a:extLst>
          </p:cNvPr>
          <p:cNvSpPr/>
          <p:nvPr/>
        </p:nvSpPr>
        <p:spPr>
          <a:xfrm>
            <a:off x="6470381" y="1806293"/>
            <a:ext cx="893034" cy="893035"/>
          </a:xfrm>
          <a:custGeom>
            <a:avLst/>
            <a:gdLst/>
            <a:ahLst/>
            <a:cxnLst>
              <a:cxn ang="0">
                <a:pos x="wd2" y="hd2"/>
              </a:cxn>
              <a:cxn ang="5400000">
                <a:pos x="wd2" y="hd2"/>
              </a:cxn>
              <a:cxn ang="10800000">
                <a:pos x="wd2" y="hd2"/>
              </a:cxn>
              <a:cxn ang="16200000">
                <a:pos x="wd2" y="hd2"/>
              </a:cxn>
            </a:cxnLst>
            <a:rect l="0" t="0" r="r" b="b"/>
            <a:pathLst>
              <a:path w="21600" h="21600" extrusionOk="0">
                <a:moveTo>
                  <a:pt x="18002" y="21600"/>
                </a:moveTo>
                <a:lnTo>
                  <a:pt x="0" y="3598"/>
                </a:lnTo>
                <a:lnTo>
                  <a:pt x="3598" y="0"/>
                </a:lnTo>
                <a:lnTo>
                  <a:pt x="21600" y="18002"/>
                </a:lnTo>
                <a:close/>
              </a:path>
            </a:pathLst>
          </a:custGeom>
          <a:solidFill>
            <a:srgbClr val="898989"/>
          </a:solidFill>
          <a:ln w="12700" cap="flat">
            <a:noFill/>
            <a:miter lim="400000"/>
          </a:ln>
          <a:effectLst/>
        </p:spPr>
        <p:txBody>
          <a:bodyPr wrap="square" lIns="0" tIns="0" rIns="0" bIns="0" numCol="1" anchor="t">
            <a:noAutofit/>
          </a:bodyPr>
          <a:lstStyle/>
          <a:p>
            <a:endParaRPr sz="1400" dirty="0">
              <a:latin typeface="Roboto" panose="02000000000000000000" pitchFamily="2" charset="0"/>
              <a:ea typeface="Roboto" panose="02000000000000000000" pitchFamily="2" charset="0"/>
            </a:endParaRPr>
          </a:p>
        </p:txBody>
      </p:sp>
      <p:sp>
        <p:nvSpPr>
          <p:cNvPr id="25" name="TextBox 24">
            <a:extLst>
              <a:ext uri="{FF2B5EF4-FFF2-40B4-BE49-F238E27FC236}">
                <a16:creationId xmlns:a16="http://schemas.microsoft.com/office/drawing/2014/main" id="{D37FD422-8C34-69D5-7060-B6A367140676}"/>
              </a:ext>
            </a:extLst>
          </p:cNvPr>
          <p:cNvSpPr txBox="1"/>
          <p:nvPr/>
        </p:nvSpPr>
        <p:spPr>
          <a:xfrm>
            <a:off x="8176368" y="1279228"/>
            <a:ext cx="2950776" cy="978729"/>
          </a:xfrm>
          <a:prstGeom prst="rect">
            <a:avLst/>
          </a:prstGeom>
          <a:noFill/>
        </p:spPr>
        <p:txBody>
          <a:bodyPr wrap="square" rtlCol="0" anchor="t">
            <a:spAutoFit/>
          </a:bodyPr>
          <a:lstStyle/>
          <a:p>
            <a:r>
              <a:rPr lang="en-US" sz="1400" b="1" i="1" dirty="0">
                <a:solidFill>
                  <a:srgbClr val="E31E24"/>
                </a:solidFill>
                <a:latin typeface="Roboto" panose="02000000000000000000" pitchFamily="2" charset="0"/>
                <a:ea typeface="Roboto" panose="02000000000000000000" pitchFamily="2" charset="0"/>
                <a:cs typeface="Poppins" pitchFamily="2" charset="77"/>
              </a:rPr>
              <a:t>Limits of Investment unchanged; </a:t>
            </a:r>
            <a:r>
              <a:rPr lang="en-US" sz="1400" i="1" dirty="0">
                <a:latin typeface="Roboto" panose="02000000000000000000" pitchFamily="2" charset="0"/>
                <a:ea typeface="Roboto" panose="02000000000000000000" pitchFamily="2" charset="0"/>
                <a:cs typeface="Poppins" pitchFamily="2" charset="77"/>
              </a:rPr>
              <a:t>400% of net worth; or</a:t>
            </a:r>
          </a:p>
          <a:p>
            <a:r>
              <a:rPr lang="en-US" sz="1400" i="1" dirty="0">
                <a:latin typeface="Roboto" panose="02000000000000000000" pitchFamily="2" charset="0"/>
                <a:ea typeface="Roboto" panose="02000000000000000000" pitchFamily="2" charset="0"/>
                <a:cs typeface="Poppins" pitchFamily="2" charset="77"/>
              </a:rPr>
              <a:t>USD 1 billion;</a:t>
            </a:r>
          </a:p>
          <a:p>
            <a:r>
              <a:rPr lang="en-US" sz="1400" i="1" dirty="0">
                <a:latin typeface="Roboto" panose="02000000000000000000" pitchFamily="2" charset="0"/>
                <a:ea typeface="Roboto" panose="02000000000000000000" pitchFamily="2" charset="0"/>
                <a:cs typeface="Poppins" pitchFamily="2" charset="77"/>
              </a:rPr>
              <a:t>whichever is lower</a:t>
            </a:r>
          </a:p>
        </p:txBody>
      </p:sp>
      <p:cxnSp>
        <p:nvCxnSpPr>
          <p:cNvPr id="26" name="Straight Connector 25">
            <a:extLst>
              <a:ext uri="{FF2B5EF4-FFF2-40B4-BE49-F238E27FC236}">
                <a16:creationId xmlns:a16="http://schemas.microsoft.com/office/drawing/2014/main" id="{B0B9A92B-D6BC-58C4-B983-078B39913EE5}"/>
              </a:ext>
            </a:extLst>
          </p:cNvPr>
          <p:cNvCxnSpPr>
            <a:cxnSpLocks/>
          </p:cNvCxnSpPr>
          <p:nvPr/>
        </p:nvCxnSpPr>
        <p:spPr>
          <a:xfrm>
            <a:off x="3689870" y="1775049"/>
            <a:ext cx="102090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36576AA-18A1-7ED8-66AA-1030CC209FE8}"/>
              </a:ext>
            </a:extLst>
          </p:cNvPr>
          <p:cNvCxnSpPr>
            <a:cxnSpLocks/>
          </p:cNvCxnSpPr>
          <p:nvPr/>
        </p:nvCxnSpPr>
        <p:spPr>
          <a:xfrm>
            <a:off x="4710777" y="1769211"/>
            <a:ext cx="0" cy="43948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9659698-899E-FB01-4292-0D8246CB7106}"/>
              </a:ext>
            </a:extLst>
          </p:cNvPr>
          <p:cNvCxnSpPr>
            <a:cxnSpLocks/>
          </p:cNvCxnSpPr>
          <p:nvPr/>
        </p:nvCxnSpPr>
        <p:spPr>
          <a:xfrm flipH="1">
            <a:off x="7038999" y="1775049"/>
            <a:ext cx="102073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CEE124E-CB19-7ECE-4A78-A6A2463288B6}"/>
              </a:ext>
            </a:extLst>
          </p:cNvPr>
          <p:cNvCxnSpPr>
            <a:cxnSpLocks/>
          </p:cNvCxnSpPr>
          <p:nvPr/>
        </p:nvCxnSpPr>
        <p:spPr>
          <a:xfrm flipH="1">
            <a:off x="7038999" y="1769211"/>
            <a:ext cx="0" cy="43948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B705A3-08FB-D596-552D-7D0BC6B20BEE}"/>
              </a:ext>
            </a:extLst>
          </p:cNvPr>
          <p:cNvCxnSpPr>
            <a:cxnSpLocks/>
          </p:cNvCxnSpPr>
          <p:nvPr/>
        </p:nvCxnSpPr>
        <p:spPr>
          <a:xfrm flipV="1">
            <a:off x="3689870" y="4810568"/>
            <a:ext cx="102090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A857E9-B1F9-E736-0607-C3678E04BA2A}"/>
              </a:ext>
            </a:extLst>
          </p:cNvPr>
          <p:cNvCxnSpPr>
            <a:cxnSpLocks/>
          </p:cNvCxnSpPr>
          <p:nvPr/>
        </p:nvCxnSpPr>
        <p:spPr>
          <a:xfrm flipV="1">
            <a:off x="4710777" y="4376020"/>
            <a:ext cx="0" cy="440399"/>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94AB0E-9EC9-C0D2-EF4C-96E9E52F857B}"/>
              </a:ext>
            </a:extLst>
          </p:cNvPr>
          <p:cNvCxnSpPr>
            <a:cxnSpLocks/>
          </p:cNvCxnSpPr>
          <p:nvPr/>
        </p:nvCxnSpPr>
        <p:spPr>
          <a:xfrm flipH="1" flipV="1">
            <a:off x="7038999" y="4810568"/>
            <a:ext cx="102073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9FA2984-9023-6593-D96D-FF2540A12C1A}"/>
              </a:ext>
            </a:extLst>
          </p:cNvPr>
          <p:cNvCxnSpPr>
            <a:cxnSpLocks/>
          </p:cNvCxnSpPr>
          <p:nvPr/>
        </p:nvCxnSpPr>
        <p:spPr>
          <a:xfrm flipH="1" flipV="1">
            <a:off x="7038999" y="4376020"/>
            <a:ext cx="0" cy="440399"/>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A5B6FDE-47E7-0AFC-7D6B-6C5D004869C0}"/>
              </a:ext>
            </a:extLst>
          </p:cNvPr>
          <p:cNvCxnSpPr>
            <a:cxnSpLocks/>
          </p:cNvCxnSpPr>
          <p:nvPr/>
        </p:nvCxnSpPr>
        <p:spPr>
          <a:xfrm>
            <a:off x="3689871" y="3296043"/>
            <a:ext cx="56217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AF1A7B-9BC9-B1DA-5A1B-9DDC5F04539A}"/>
              </a:ext>
            </a:extLst>
          </p:cNvPr>
          <p:cNvCxnSpPr>
            <a:cxnSpLocks/>
          </p:cNvCxnSpPr>
          <p:nvPr/>
        </p:nvCxnSpPr>
        <p:spPr>
          <a:xfrm>
            <a:off x="7479920" y="3296043"/>
            <a:ext cx="56217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A8F239A-78B8-B043-402F-BE2FD809ABBD}"/>
              </a:ext>
            </a:extLst>
          </p:cNvPr>
          <p:cNvSpPr txBox="1"/>
          <p:nvPr/>
        </p:nvSpPr>
        <p:spPr>
          <a:xfrm>
            <a:off x="4604522" y="2868091"/>
            <a:ext cx="2546107" cy="707886"/>
          </a:xfrm>
          <a:prstGeom prst="rect">
            <a:avLst/>
          </a:prstGeom>
          <a:noFill/>
        </p:spPr>
        <p:txBody>
          <a:bodyPr wrap="square" rtlCol="0" anchor="ctr">
            <a:spAutoFit/>
          </a:bodyPr>
          <a:lstStyle/>
          <a:p>
            <a:pPr algn="ctr"/>
            <a:r>
              <a:rPr lang="en-US" sz="2000" b="1" dirty="0">
                <a:solidFill>
                  <a:srgbClr val="898989"/>
                </a:solidFill>
                <a:latin typeface="Roboto" panose="02000000000000000000" pitchFamily="2" charset="0"/>
                <a:ea typeface="Roboto" panose="02000000000000000000" pitchFamily="2" charset="0"/>
                <a:cs typeface="Poppins" pitchFamily="2" charset="77"/>
              </a:rPr>
              <a:t>ODI REGULATORY FRAMEWORK</a:t>
            </a:r>
          </a:p>
        </p:txBody>
      </p:sp>
      <p:sp>
        <p:nvSpPr>
          <p:cNvPr id="37" name="TextBox 36">
            <a:extLst>
              <a:ext uri="{FF2B5EF4-FFF2-40B4-BE49-F238E27FC236}">
                <a16:creationId xmlns:a16="http://schemas.microsoft.com/office/drawing/2014/main" id="{CECA209C-49D8-6187-351A-4352AE30DBBD}"/>
              </a:ext>
            </a:extLst>
          </p:cNvPr>
          <p:cNvSpPr txBox="1"/>
          <p:nvPr/>
        </p:nvSpPr>
        <p:spPr>
          <a:xfrm>
            <a:off x="8176368" y="2796220"/>
            <a:ext cx="2950776" cy="978729"/>
          </a:xfrm>
          <a:prstGeom prst="rect">
            <a:avLst/>
          </a:prstGeom>
          <a:noFill/>
        </p:spPr>
        <p:txBody>
          <a:bodyPr wrap="square" rtlCol="0" anchor="t">
            <a:spAutoFit/>
          </a:bodyPr>
          <a:lstStyle/>
          <a:p>
            <a:r>
              <a:rPr lang="en-US" sz="1400" i="1" dirty="0">
                <a:latin typeface="Roboto" panose="02000000000000000000" pitchFamily="2" charset="0"/>
                <a:ea typeface="Roboto" panose="02000000000000000000" pitchFamily="2" charset="0"/>
                <a:cs typeface="Poppins" pitchFamily="2" charset="77"/>
              </a:rPr>
              <a:t>Investments in Startups can </a:t>
            </a:r>
            <a:r>
              <a:rPr lang="en-US" sz="1400" b="1" i="1" dirty="0">
                <a:solidFill>
                  <a:srgbClr val="E31E24"/>
                </a:solidFill>
                <a:latin typeface="Roboto" panose="02000000000000000000" pitchFamily="2" charset="0"/>
                <a:ea typeface="Roboto" panose="02000000000000000000" pitchFamily="2" charset="0"/>
                <a:cs typeface="Poppins" pitchFamily="2" charset="77"/>
              </a:rPr>
              <a:t>only be made from internal accruals</a:t>
            </a:r>
            <a:r>
              <a:rPr lang="en-US" sz="1400" i="1" dirty="0">
                <a:latin typeface="Roboto" panose="02000000000000000000" pitchFamily="2" charset="0"/>
                <a:ea typeface="Roboto" panose="02000000000000000000" pitchFamily="2" charset="0"/>
                <a:cs typeface="Poppins" pitchFamily="2" charset="77"/>
              </a:rPr>
              <a:t> from the Indian Entity or Group / Associate Companies</a:t>
            </a:r>
          </a:p>
        </p:txBody>
      </p:sp>
      <p:sp>
        <p:nvSpPr>
          <p:cNvPr id="38" name="TextBox 37">
            <a:extLst>
              <a:ext uri="{FF2B5EF4-FFF2-40B4-BE49-F238E27FC236}">
                <a16:creationId xmlns:a16="http://schemas.microsoft.com/office/drawing/2014/main" id="{6EEE4AEF-7DA9-793D-2140-6E1B082BFB62}"/>
              </a:ext>
            </a:extLst>
          </p:cNvPr>
          <p:cNvSpPr txBox="1"/>
          <p:nvPr/>
        </p:nvSpPr>
        <p:spPr>
          <a:xfrm>
            <a:off x="8176369" y="4061277"/>
            <a:ext cx="2950776" cy="1421928"/>
          </a:xfrm>
          <a:prstGeom prst="rect">
            <a:avLst/>
          </a:prstGeom>
          <a:noFill/>
        </p:spPr>
        <p:txBody>
          <a:bodyPr wrap="square" rtlCol="0" anchor="t">
            <a:spAutoFit/>
          </a:bodyPr>
          <a:lstStyle/>
          <a:p>
            <a:r>
              <a:rPr lang="en-US" sz="1400" b="1" i="1" dirty="0">
                <a:solidFill>
                  <a:srgbClr val="E31E24"/>
                </a:solidFill>
                <a:latin typeface="Roboto" panose="02000000000000000000" pitchFamily="2" charset="0"/>
                <a:ea typeface="Roboto" panose="02000000000000000000" pitchFamily="2" charset="0"/>
                <a:cs typeface="Poppins" pitchFamily="2" charset="77"/>
              </a:rPr>
              <a:t>Cash OPI Investments still not permissible for Unlisted Entities; </a:t>
            </a:r>
            <a:r>
              <a:rPr lang="en-US" sz="1400" i="1" dirty="0">
                <a:latin typeface="Roboto" panose="02000000000000000000" pitchFamily="2" charset="0"/>
                <a:ea typeface="Roboto" panose="02000000000000000000" pitchFamily="2" charset="0"/>
                <a:cs typeface="Poppins" pitchFamily="2" charset="77"/>
              </a:rPr>
              <a:t>OPI by way of swap, M&amp;A, capitalization of profits and rights / bonus allotment allowed </a:t>
            </a:r>
            <a:r>
              <a:rPr lang="en-US" sz="1400" i="1" dirty="0" err="1">
                <a:latin typeface="Roboto" panose="02000000000000000000" pitchFamily="2" charset="0"/>
                <a:ea typeface="Roboto" panose="02000000000000000000" pitchFamily="2" charset="0"/>
                <a:cs typeface="Poppins" pitchFamily="2" charset="77"/>
              </a:rPr>
              <a:t>upto</a:t>
            </a:r>
            <a:r>
              <a:rPr lang="en-US" sz="1400" i="1" dirty="0">
                <a:latin typeface="Roboto" panose="02000000000000000000" pitchFamily="2" charset="0"/>
                <a:ea typeface="Roboto" panose="02000000000000000000" pitchFamily="2" charset="0"/>
                <a:cs typeface="Poppins" pitchFamily="2" charset="77"/>
              </a:rPr>
              <a:t> 50% of net worth</a:t>
            </a:r>
          </a:p>
        </p:txBody>
      </p:sp>
      <p:sp>
        <p:nvSpPr>
          <p:cNvPr id="39" name="TextBox 38">
            <a:extLst>
              <a:ext uri="{FF2B5EF4-FFF2-40B4-BE49-F238E27FC236}">
                <a16:creationId xmlns:a16="http://schemas.microsoft.com/office/drawing/2014/main" id="{E974106F-12A7-23B4-B904-95F5AA64BA84}"/>
              </a:ext>
            </a:extLst>
          </p:cNvPr>
          <p:cNvSpPr txBox="1"/>
          <p:nvPr/>
        </p:nvSpPr>
        <p:spPr>
          <a:xfrm>
            <a:off x="2182470" y="5618739"/>
            <a:ext cx="7409033" cy="757130"/>
          </a:xfrm>
          <a:prstGeom prst="rect">
            <a:avLst/>
          </a:prstGeom>
          <a:noFill/>
        </p:spPr>
        <p:txBody>
          <a:bodyPr wrap="square" rtlCol="0" anchor="t">
            <a:spAutoFit/>
          </a:bodyPr>
          <a:lstStyle/>
          <a:p>
            <a:pPr algn="ctr"/>
            <a:r>
              <a:rPr lang="en-US" sz="1400" b="1" i="1" dirty="0">
                <a:solidFill>
                  <a:srgbClr val="E31E24"/>
                </a:solidFill>
                <a:latin typeface="Roboto" panose="02000000000000000000" pitchFamily="2" charset="0"/>
                <a:ea typeface="Roboto" panose="02000000000000000000" pitchFamily="2" charset="0"/>
                <a:cs typeface="Poppins" pitchFamily="2" charset="77"/>
              </a:rPr>
              <a:t>Amended definition of “Net Worth”:</a:t>
            </a:r>
          </a:p>
          <a:p>
            <a:pPr marL="205740" indent="-205740">
              <a:buFont typeface="Arial" panose="020B0604020202020204" pitchFamily="34" charset="0"/>
              <a:buChar char="•"/>
            </a:pPr>
            <a:r>
              <a:rPr lang="en-US" sz="1400" i="1" dirty="0">
                <a:latin typeface="Roboto" panose="02000000000000000000" pitchFamily="2" charset="0"/>
                <a:ea typeface="Roboto" panose="02000000000000000000" pitchFamily="2" charset="0"/>
                <a:cs typeface="Poppins" pitchFamily="2" charset="77"/>
              </a:rPr>
              <a:t>Now Securities Premium is included (as it refers to 2(57) of Companies Act, 2013)</a:t>
            </a:r>
          </a:p>
          <a:p>
            <a:pPr marL="205740" indent="-205740">
              <a:buFont typeface="Arial" panose="020B0604020202020204" pitchFamily="34" charset="0"/>
              <a:buChar char="•"/>
            </a:pPr>
            <a:r>
              <a:rPr lang="en-US" sz="1400" i="1" dirty="0">
                <a:latin typeface="Roboto" panose="02000000000000000000" pitchFamily="2" charset="0"/>
                <a:ea typeface="Roboto" panose="02000000000000000000" pitchFamily="2" charset="0"/>
                <a:cs typeface="Poppins" pitchFamily="2" charset="77"/>
              </a:rPr>
              <a:t>Net Worth of Holding / Subsidiary Companies may not be considered from now onwards</a:t>
            </a:r>
          </a:p>
        </p:txBody>
      </p:sp>
      <p:sp>
        <p:nvSpPr>
          <p:cNvPr id="40" name="TextBox 39">
            <a:extLst>
              <a:ext uri="{FF2B5EF4-FFF2-40B4-BE49-F238E27FC236}">
                <a16:creationId xmlns:a16="http://schemas.microsoft.com/office/drawing/2014/main" id="{54E86B32-8BCA-511A-988A-FF088A30ED6E}"/>
              </a:ext>
            </a:extLst>
          </p:cNvPr>
          <p:cNvSpPr txBox="1"/>
          <p:nvPr/>
        </p:nvSpPr>
        <p:spPr>
          <a:xfrm>
            <a:off x="945473" y="4159045"/>
            <a:ext cx="2627935" cy="1200329"/>
          </a:xfrm>
          <a:prstGeom prst="rect">
            <a:avLst/>
          </a:prstGeom>
          <a:noFill/>
        </p:spPr>
        <p:txBody>
          <a:bodyPr wrap="square" rtlCol="0" anchor="t">
            <a:spAutoFit/>
          </a:bodyPr>
          <a:lstStyle/>
          <a:p>
            <a:pPr algn="r"/>
            <a:r>
              <a:rPr lang="en-US" sz="1400" b="1" i="1" dirty="0">
                <a:solidFill>
                  <a:srgbClr val="E31E24"/>
                </a:solidFill>
                <a:latin typeface="Roboto" panose="02000000000000000000" pitchFamily="2" charset="0"/>
                <a:ea typeface="Roboto" panose="02000000000000000000" pitchFamily="2" charset="0"/>
                <a:cs typeface="Poppins" pitchFamily="2" charset="77"/>
              </a:rPr>
              <a:t>Corporate Guarantees now under Automatic Route </a:t>
            </a:r>
            <a:r>
              <a:rPr lang="en-US" sz="1400" i="1" dirty="0">
                <a:latin typeface="Roboto" panose="02000000000000000000" pitchFamily="2" charset="0"/>
                <a:ea typeface="Roboto" panose="02000000000000000000" pitchFamily="2" charset="0"/>
                <a:cs typeface="Poppins" pitchFamily="2" charset="77"/>
              </a:rPr>
              <a:t>to Second Level SDS</a:t>
            </a:r>
          </a:p>
          <a:p>
            <a:pPr algn="r"/>
            <a:r>
              <a:rPr lang="en-US" sz="1400" i="1" dirty="0">
                <a:latin typeface="Roboto" panose="02000000000000000000" pitchFamily="2" charset="0"/>
                <a:ea typeface="Roboto" panose="02000000000000000000" pitchFamily="2" charset="0"/>
                <a:cs typeface="Poppins" pitchFamily="2" charset="77"/>
              </a:rPr>
              <a:t>(earlier under Approval Route if 51% stake held)</a:t>
            </a:r>
          </a:p>
        </p:txBody>
      </p:sp>
      <p:sp>
        <p:nvSpPr>
          <p:cNvPr id="41" name="TextBox 40">
            <a:extLst>
              <a:ext uri="{FF2B5EF4-FFF2-40B4-BE49-F238E27FC236}">
                <a16:creationId xmlns:a16="http://schemas.microsoft.com/office/drawing/2014/main" id="{CC2607DB-169D-1731-8E85-BF1960C8CB00}"/>
              </a:ext>
            </a:extLst>
          </p:cNvPr>
          <p:cNvSpPr txBox="1"/>
          <p:nvPr/>
        </p:nvSpPr>
        <p:spPr>
          <a:xfrm>
            <a:off x="949056" y="1279228"/>
            <a:ext cx="2624183" cy="978729"/>
          </a:xfrm>
          <a:prstGeom prst="rect">
            <a:avLst/>
          </a:prstGeom>
          <a:noFill/>
        </p:spPr>
        <p:txBody>
          <a:bodyPr wrap="square" rtlCol="0" anchor="t">
            <a:spAutoFit/>
          </a:bodyPr>
          <a:lstStyle/>
          <a:p>
            <a:pPr algn="r"/>
            <a:r>
              <a:rPr lang="en-US" sz="1400" b="1" i="1" dirty="0">
                <a:solidFill>
                  <a:srgbClr val="E31E24"/>
                </a:solidFill>
                <a:latin typeface="Roboto" panose="02000000000000000000" pitchFamily="2" charset="0"/>
                <a:ea typeface="Roboto" panose="02000000000000000000" pitchFamily="2" charset="0"/>
                <a:cs typeface="Poppins" pitchFamily="2" charset="77"/>
              </a:rPr>
              <a:t>Relaxations with respect to Round Tripped Structures</a:t>
            </a:r>
            <a:r>
              <a:rPr lang="en-US" sz="1400" i="1" dirty="0">
                <a:latin typeface="Roboto" panose="02000000000000000000" pitchFamily="2" charset="0"/>
                <a:ea typeface="Roboto" panose="02000000000000000000" pitchFamily="2" charset="0"/>
                <a:cs typeface="Poppins" pitchFamily="2" charset="77"/>
              </a:rPr>
              <a:t> subject to compliance with prescribed conditions</a:t>
            </a:r>
          </a:p>
        </p:txBody>
      </p:sp>
      <p:sp>
        <p:nvSpPr>
          <p:cNvPr id="42" name="TextBox 41">
            <a:extLst>
              <a:ext uri="{FF2B5EF4-FFF2-40B4-BE49-F238E27FC236}">
                <a16:creationId xmlns:a16="http://schemas.microsoft.com/office/drawing/2014/main" id="{B3643BEB-F80D-E1B7-2D2B-3161ADFC4976}"/>
              </a:ext>
            </a:extLst>
          </p:cNvPr>
          <p:cNvSpPr txBox="1"/>
          <p:nvPr/>
        </p:nvSpPr>
        <p:spPr>
          <a:xfrm>
            <a:off x="949227" y="2689359"/>
            <a:ext cx="2627935" cy="1200329"/>
          </a:xfrm>
          <a:prstGeom prst="rect">
            <a:avLst/>
          </a:prstGeom>
          <a:noFill/>
        </p:spPr>
        <p:txBody>
          <a:bodyPr wrap="square" rtlCol="0" anchor="t">
            <a:spAutoFit/>
          </a:bodyPr>
          <a:lstStyle/>
          <a:p>
            <a:pPr algn="r"/>
            <a:r>
              <a:rPr lang="en-US" sz="1400" b="1" i="1" dirty="0">
                <a:solidFill>
                  <a:srgbClr val="E31E24"/>
                </a:solidFill>
                <a:latin typeface="Roboto" panose="02000000000000000000" pitchFamily="2" charset="0"/>
                <a:ea typeface="Roboto" panose="02000000000000000000" pitchFamily="2" charset="0"/>
                <a:cs typeface="Poppins" pitchFamily="2" charset="77"/>
              </a:rPr>
              <a:t>ODI on Deferred Basis now permissible</a:t>
            </a:r>
            <a:r>
              <a:rPr lang="en-US" sz="1400" i="1" dirty="0">
                <a:latin typeface="Roboto" panose="02000000000000000000" pitchFamily="2" charset="0"/>
                <a:ea typeface="Roboto" panose="02000000000000000000" pitchFamily="2" charset="0"/>
                <a:cs typeface="Poppins" pitchFamily="2" charset="77"/>
              </a:rPr>
              <a:t> </a:t>
            </a:r>
            <a:r>
              <a:rPr lang="en-US" sz="1400" i="1" dirty="0" err="1">
                <a:latin typeface="Roboto" panose="02000000000000000000" pitchFamily="2" charset="0"/>
                <a:ea typeface="Roboto" panose="02000000000000000000" pitchFamily="2" charset="0"/>
                <a:cs typeface="Poppins" pitchFamily="2" charset="77"/>
              </a:rPr>
              <a:t>upto</a:t>
            </a:r>
            <a:r>
              <a:rPr lang="en-US" sz="1400" i="1" dirty="0">
                <a:latin typeface="Roboto" panose="02000000000000000000" pitchFamily="2" charset="0"/>
                <a:ea typeface="Roboto" panose="02000000000000000000" pitchFamily="2" charset="0"/>
                <a:cs typeface="Poppins" pitchFamily="2" charset="77"/>
              </a:rPr>
              <a:t> definite period provided in Agreement and subject to Pricing Guidelines</a:t>
            </a:r>
          </a:p>
        </p:txBody>
      </p:sp>
      <p:cxnSp>
        <p:nvCxnSpPr>
          <p:cNvPr id="4" name="Straight Connector 3">
            <a:extLst>
              <a:ext uri="{FF2B5EF4-FFF2-40B4-BE49-F238E27FC236}">
                <a16:creationId xmlns:a16="http://schemas.microsoft.com/office/drawing/2014/main" id="{8E5345E9-A566-BE38-365A-D7D48AA46658}"/>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5" name="Title 6">
            <a:extLst>
              <a:ext uri="{FF2B5EF4-FFF2-40B4-BE49-F238E27FC236}">
                <a16:creationId xmlns:a16="http://schemas.microsoft.com/office/drawing/2014/main" id="{BEBF9738-1A6C-4E6A-6362-2E00DB1F13DA}"/>
              </a:ext>
            </a:extLst>
          </p:cNvPr>
          <p:cNvSpPr txBox="1">
            <a:spLocks/>
          </p:cNvSpPr>
          <p:nvPr/>
        </p:nvSpPr>
        <p:spPr>
          <a:xfrm>
            <a:off x="356459" y="224120"/>
            <a:ext cx="10363200" cy="628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5738"/>
            <a:r>
              <a:rPr lang="en-IN" sz="2400" b="1" dirty="0">
                <a:latin typeface="Roboto" panose="02000000000000000000" pitchFamily="2" charset="0"/>
                <a:ea typeface="Roboto" panose="02000000000000000000" pitchFamily="2" charset="0"/>
                <a:cs typeface="Arial" panose="020B0604020202020204" pitchFamily="34" charset="0"/>
              </a:rPr>
              <a:t>Overseas Direct Investment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Summary</a:t>
            </a:r>
          </a:p>
        </p:txBody>
      </p:sp>
    </p:spTree>
    <p:extLst>
      <p:ext uri="{BB962C8B-B14F-4D97-AF65-F5344CB8AC3E}">
        <p14:creationId xmlns:p14="http://schemas.microsoft.com/office/powerpoint/2010/main" val="174273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5BB5A68-C24B-3712-95B5-00E38633CAFC}"/>
              </a:ext>
            </a:extLst>
          </p:cNvPr>
          <p:cNvSpPr>
            <a:spLocks noGrp="1"/>
          </p:cNvSpPr>
          <p:nvPr>
            <p:ph idx="1"/>
          </p:nvPr>
        </p:nvSpPr>
        <p:spPr>
          <a:xfrm>
            <a:off x="645918" y="1038054"/>
            <a:ext cx="6310675" cy="4770490"/>
          </a:xfrm>
        </p:spPr>
        <p:txBody>
          <a:bodyPr>
            <a:noAutofit/>
          </a:bodyPr>
          <a:lstStyle/>
          <a:p>
            <a:pPr marL="0" lvl="1" indent="0" algn="just">
              <a:buNone/>
            </a:pPr>
            <a:r>
              <a:rPr lang="en-IN" sz="1400" b="1" i="1" u="sng" dirty="0">
                <a:latin typeface="Roboto" panose="02000000000000000000" pitchFamily="2" charset="0"/>
                <a:ea typeface="Roboto" panose="02000000000000000000" pitchFamily="2" charset="0"/>
              </a:rPr>
              <a:t>Permissibility of Round Tripping</a:t>
            </a:r>
          </a:p>
          <a:p>
            <a:pPr marL="0" indent="0" algn="just">
              <a:lnSpc>
                <a:spcPct val="100000"/>
              </a:lnSpc>
              <a:buNone/>
            </a:pPr>
            <a:r>
              <a:rPr lang="en-US" sz="1400" i="1" u="sng" dirty="0">
                <a:latin typeface="Roboto" panose="02000000000000000000" pitchFamily="2" charset="0"/>
                <a:ea typeface="Roboto" panose="02000000000000000000" pitchFamily="2" charset="0"/>
              </a:rPr>
              <a:t>Erstwhile Law</a:t>
            </a:r>
          </a:p>
          <a:p>
            <a:pPr marL="205740" indent="-205740" algn="just">
              <a:lnSpc>
                <a:spcPct val="100000"/>
              </a:lnSpc>
            </a:pPr>
            <a:r>
              <a:rPr lang="en-US" sz="1400" dirty="0">
                <a:latin typeface="Roboto" panose="02000000000000000000" pitchFamily="2" charset="0"/>
                <a:ea typeface="Roboto" panose="02000000000000000000" pitchFamily="2" charset="0"/>
              </a:rPr>
              <a:t>FAQ 64 placed a blanket prohibition on any and every scenario of Round Tripping i.e. on investments by Indian Party, in JV / WOS, having direct / indirect investment in India.</a:t>
            </a:r>
          </a:p>
          <a:p>
            <a:pPr marL="0" indent="0" algn="just">
              <a:lnSpc>
                <a:spcPct val="100000"/>
              </a:lnSpc>
              <a:buNone/>
            </a:pPr>
            <a:endParaRPr lang="en-US" sz="1400" dirty="0">
              <a:latin typeface="Roboto" panose="02000000000000000000" pitchFamily="2" charset="0"/>
              <a:ea typeface="Roboto" panose="02000000000000000000" pitchFamily="2" charset="0"/>
            </a:endParaRPr>
          </a:p>
          <a:p>
            <a:pPr marL="0" indent="0" algn="just">
              <a:lnSpc>
                <a:spcPct val="100000"/>
              </a:lnSpc>
              <a:buNone/>
            </a:pPr>
            <a:r>
              <a:rPr lang="en-US" sz="1400" i="1" u="sng" dirty="0">
                <a:latin typeface="Roboto" panose="02000000000000000000" pitchFamily="2" charset="0"/>
                <a:ea typeface="Roboto" panose="02000000000000000000" pitchFamily="2" charset="0"/>
              </a:rPr>
              <a:t>New Law</a:t>
            </a:r>
          </a:p>
          <a:p>
            <a:pPr marL="205740" indent="-205740" algn="just">
              <a:lnSpc>
                <a:spcPct val="100000"/>
              </a:lnSpc>
            </a:pPr>
            <a:r>
              <a:rPr lang="en-US" sz="1400" dirty="0">
                <a:latin typeface="Roboto" panose="02000000000000000000" pitchFamily="2" charset="0"/>
                <a:ea typeface="Roboto" panose="02000000000000000000" pitchFamily="2" charset="0"/>
              </a:rPr>
              <a:t>Rule 19(3) restricts round tripped structures having more than two layers of subsidiaries:</a:t>
            </a:r>
          </a:p>
          <a:p>
            <a:pPr marL="209550" indent="0" algn="just">
              <a:lnSpc>
                <a:spcPct val="100000"/>
              </a:lnSpc>
              <a:buNone/>
            </a:pPr>
            <a:r>
              <a:rPr lang="en-US" sz="1400" dirty="0">
                <a:latin typeface="Roboto" panose="02000000000000000000" pitchFamily="2" charset="0"/>
                <a:ea typeface="Roboto" panose="02000000000000000000" pitchFamily="2" charset="0"/>
              </a:rPr>
              <a:t>“</a:t>
            </a:r>
            <a:r>
              <a:rPr lang="en-IN" sz="1400" i="1" dirty="0">
                <a:solidFill>
                  <a:srgbClr val="E31E24"/>
                </a:solidFill>
                <a:latin typeface="Roboto" panose="02000000000000000000" pitchFamily="2" charset="0"/>
                <a:ea typeface="Calibri" panose="020F0502020204030204" pitchFamily="34" charset="0"/>
                <a:cs typeface="Times New Roman" panose="02020603050405020304" pitchFamily="18" charset="0"/>
              </a:rPr>
              <a:t>(3) No person resident in India shall make financial commitment in a foreign entity that has invested or invests into India, at the time of making such financial commitment or at any time thereafter, either directly or indirectly, </a:t>
            </a:r>
            <a:r>
              <a:rPr lang="en-IN" sz="1400" i="1" u="sng" dirty="0">
                <a:solidFill>
                  <a:srgbClr val="E31E24"/>
                </a:solidFill>
                <a:latin typeface="Roboto" panose="02000000000000000000" pitchFamily="2" charset="0"/>
                <a:ea typeface="Calibri" panose="020F0502020204030204" pitchFamily="34" charset="0"/>
                <a:cs typeface="Times New Roman" panose="02020603050405020304" pitchFamily="18" charset="0"/>
              </a:rPr>
              <a:t>resulting in a structure with more than two layers of subsidiaries</a:t>
            </a:r>
            <a:r>
              <a:rPr lang="en-IN" sz="1400" i="1" dirty="0">
                <a:solidFill>
                  <a:srgbClr val="E31E24"/>
                </a:solidFill>
                <a:latin typeface="Roboto" panose="02000000000000000000" pitchFamily="2" charset="0"/>
                <a:ea typeface="Calibri" panose="020F0502020204030204" pitchFamily="34" charset="0"/>
                <a:cs typeface="Times New Roman" panose="02020603050405020304" pitchFamily="18" charset="0"/>
              </a:rPr>
              <a:t>:</a:t>
            </a:r>
            <a:r>
              <a:rPr lang="en-US" sz="1400" dirty="0">
                <a:latin typeface="Roboto" panose="02000000000000000000" pitchFamily="2" charset="0"/>
                <a:ea typeface="Roboto" panose="02000000000000000000" pitchFamily="2" charset="0"/>
              </a:rPr>
              <a:t>”.</a:t>
            </a:r>
          </a:p>
          <a:p>
            <a:pPr marL="205740" indent="-205740" algn="just">
              <a:lnSpc>
                <a:spcPct val="100000"/>
              </a:lnSpc>
            </a:pPr>
            <a:r>
              <a:rPr lang="en-US" sz="1400" dirty="0">
                <a:latin typeface="Roboto" panose="02000000000000000000" pitchFamily="2" charset="0"/>
                <a:ea typeface="Roboto" panose="02000000000000000000" pitchFamily="2" charset="0"/>
              </a:rPr>
              <a:t>Effectively, round tripping </a:t>
            </a:r>
            <a:r>
              <a:rPr lang="en-US" sz="1400" dirty="0" err="1">
                <a:latin typeface="Roboto" panose="02000000000000000000" pitchFamily="2" charset="0"/>
                <a:ea typeface="Roboto" panose="02000000000000000000" pitchFamily="2" charset="0"/>
              </a:rPr>
              <a:t>upto</a:t>
            </a:r>
            <a:r>
              <a:rPr lang="en-US" sz="1400" dirty="0">
                <a:latin typeface="Roboto" panose="02000000000000000000" pitchFamily="2" charset="0"/>
                <a:ea typeface="Roboto" panose="02000000000000000000" pitchFamily="2" charset="0"/>
              </a:rPr>
              <a:t> </a:t>
            </a:r>
            <a:r>
              <a:rPr lang="en-US" sz="1400" b="1" dirty="0">
                <a:latin typeface="Roboto" panose="02000000000000000000" pitchFamily="2" charset="0"/>
                <a:ea typeface="Roboto" panose="02000000000000000000" pitchFamily="2" charset="0"/>
              </a:rPr>
              <a:t>two layers of subsidiaries</a:t>
            </a:r>
            <a:r>
              <a:rPr lang="en-US" sz="1400" dirty="0">
                <a:latin typeface="Roboto" panose="02000000000000000000" pitchFamily="2" charset="0"/>
                <a:ea typeface="Roboto" panose="02000000000000000000" pitchFamily="2" charset="0"/>
              </a:rPr>
              <a:t> is permissible under the new law.</a:t>
            </a:r>
          </a:p>
          <a:p>
            <a:pPr marL="205740" indent="-205740" algn="just" defTabSz="1097280">
              <a:lnSpc>
                <a:spcPct val="100000"/>
              </a:lnSpc>
              <a:spcBef>
                <a:spcPct val="20000"/>
              </a:spcBef>
              <a:defRPr/>
            </a:pPr>
            <a:r>
              <a:rPr lang="en-US" sz="1400" dirty="0">
                <a:solidFill>
                  <a:prstClr val="black"/>
                </a:solidFill>
                <a:latin typeface="Roboto" panose="02000000000000000000" pitchFamily="2" charset="0"/>
                <a:ea typeface="Roboto" panose="02000000000000000000" pitchFamily="2" charset="0"/>
              </a:rPr>
              <a:t>Round Tripping guidelines are applicable </a:t>
            </a:r>
            <a:r>
              <a:rPr lang="en-US" sz="1400" i="1" dirty="0">
                <a:solidFill>
                  <a:prstClr val="black"/>
                </a:solidFill>
                <a:latin typeface="Roboto" panose="02000000000000000000" pitchFamily="2" charset="0"/>
                <a:ea typeface="Roboto" panose="02000000000000000000" pitchFamily="2" charset="0"/>
              </a:rPr>
              <a:t>qua</a:t>
            </a:r>
            <a:r>
              <a:rPr lang="en-US" sz="1400" dirty="0">
                <a:solidFill>
                  <a:prstClr val="black"/>
                </a:solidFill>
                <a:latin typeface="Roboto" panose="02000000000000000000" pitchFamily="2" charset="0"/>
                <a:ea typeface="Roboto" panose="02000000000000000000" pitchFamily="2" charset="0"/>
              </a:rPr>
              <a:t> financial commitment and not only with respect to equity investments. </a:t>
            </a:r>
          </a:p>
          <a:p>
            <a:pPr marL="205740" indent="-205740" algn="just" defTabSz="1097280">
              <a:lnSpc>
                <a:spcPct val="100000"/>
              </a:lnSpc>
              <a:spcBef>
                <a:spcPct val="20000"/>
              </a:spcBef>
              <a:defRPr/>
            </a:pPr>
            <a:r>
              <a:rPr lang="en-US" sz="1400" dirty="0">
                <a:solidFill>
                  <a:prstClr val="black"/>
                </a:solidFill>
                <a:latin typeface="Roboto" panose="02000000000000000000" pitchFamily="2" charset="0"/>
                <a:ea typeface="Roboto" panose="02000000000000000000" pitchFamily="2" charset="0"/>
              </a:rPr>
              <a:t>Above restriction is not applicable to certain financial and insurance companies</a:t>
            </a:r>
          </a:p>
          <a:p>
            <a:pPr marL="0" indent="0" algn="just">
              <a:lnSpc>
                <a:spcPct val="100000"/>
              </a:lnSpc>
              <a:buNone/>
            </a:pPr>
            <a:endParaRPr lang="en-US" sz="1400" dirty="0">
              <a:latin typeface="Roboto" panose="02000000000000000000" pitchFamily="2" charset="0"/>
              <a:ea typeface="Roboto" panose="02000000000000000000" pitchFamily="2" charset="0"/>
            </a:endParaRPr>
          </a:p>
        </p:txBody>
      </p:sp>
      <p:sp>
        <p:nvSpPr>
          <p:cNvPr id="2" name="Rectangle: Rounded Corners 1">
            <a:extLst>
              <a:ext uri="{FF2B5EF4-FFF2-40B4-BE49-F238E27FC236}">
                <a16:creationId xmlns:a16="http://schemas.microsoft.com/office/drawing/2014/main" id="{DAE46038-C541-1A1F-1B4F-DD32BB18BD6E}"/>
              </a:ext>
            </a:extLst>
          </p:cNvPr>
          <p:cNvSpPr/>
          <p:nvPr/>
        </p:nvSpPr>
        <p:spPr>
          <a:xfrm>
            <a:off x="8000679" y="1594726"/>
            <a:ext cx="1032716" cy="488160"/>
          </a:xfrm>
          <a:prstGeom prst="round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latin typeface="Roboto" panose="02000000000000000000" pitchFamily="2" charset="0"/>
                <a:ea typeface="Roboto" panose="02000000000000000000" pitchFamily="2" charset="0"/>
              </a:rPr>
              <a:t>Indian Entity</a:t>
            </a:r>
          </a:p>
        </p:txBody>
      </p:sp>
      <p:sp>
        <p:nvSpPr>
          <p:cNvPr id="3" name="Rectangle: Rounded Corners 2">
            <a:extLst>
              <a:ext uri="{FF2B5EF4-FFF2-40B4-BE49-F238E27FC236}">
                <a16:creationId xmlns:a16="http://schemas.microsoft.com/office/drawing/2014/main" id="{18E712C9-3F48-009A-4EB5-A311C958CFB0}"/>
              </a:ext>
            </a:extLst>
          </p:cNvPr>
          <p:cNvSpPr/>
          <p:nvPr/>
        </p:nvSpPr>
        <p:spPr>
          <a:xfrm>
            <a:off x="7997780" y="3541549"/>
            <a:ext cx="1032716" cy="488160"/>
          </a:xfrm>
          <a:prstGeom prst="roundRect">
            <a:avLst/>
          </a:pr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latin typeface="Roboto" panose="02000000000000000000" pitchFamily="2" charset="0"/>
                <a:ea typeface="Roboto" panose="02000000000000000000" pitchFamily="2" charset="0"/>
              </a:rPr>
              <a:t>Foreign Entity 2</a:t>
            </a:r>
          </a:p>
        </p:txBody>
      </p:sp>
      <p:sp>
        <p:nvSpPr>
          <p:cNvPr id="4" name="Rectangle: Rounded Corners 3">
            <a:extLst>
              <a:ext uri="{FF2B5EF4-FFF2-40B4-BE49-F238E27FC236}">
                <a16:creationId xmlns:a16="http://schemas.microsoft.com/office/drawing/2014/main" id="{9C62268F-40B9-3393-6E17-A058D234D75D}"/>
              </a:ext>
            </a:extLst>
          </p:cNvPr>
          <p:cNvSpPr/>
          <p:nvPr/>
        </p:nvSpPr>
        <p:spPr>
          <a:xfrm>
            <a:off x="8000678" y="2569864"/>
            <a:ext cx="1032716" cy="488160"/>
          </a:xfrm>
          <a:prstGeom prst="roundRect">
            <a:avLst/>
          </a:pr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latin typeface="Roboto" panose="02000000000000000000" pitchFamily="2" charset="0"/>
                <a:ea typeface="Roboto" panose="02000000000000000000" pitchFamily="2" charset="0"/>
              </a:rPr>
              <a:t>Foreign Entity 1</a:t>
            </a:r>
          </a:p>
        </p:txBody>
      </p:sp>
      <p:cxnSp>
        <p:nvCxnSpPr>
          <p:cNvPr id="6" name="Straight Arrow Connector 5">
            <a:extLst>
              <a:ext uri="{FF2B5EF4-FFF2-40B4-BE49-F238E27FC236}">
                <a16:creationId xmlns:a16="http://schemas.microsoft.com/office/drawing/2014/main" id="{2D61599C-FEF6-7D19-816C-D21CDB4016C0}"/>
              </a:ext>
            </a:extLst>
          </p:cNvPr>
          <p:cNvCxnSpPr>
            <a:cxnSpLocks/>
            <a:stCxn id="4" idx="2"/>
            <a:endCxn id="3" idx="0"/>
          </p:cNvCxnSpPr>
          <p:nvPr/>
        </p:nvCxnSpPr>
        <p:spPr>
          <a:xfrm flipH="1">
            <a:off x="8514138" y="3058025"/>
            <a:ext cx="2898" cy="483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3854D08-2AC3-FB2F-1D83-105B5E7F37FA}"/>
              </a:ext>
            </a:extLst>
          </p:cNvPr>
          <p:cNvCxnSpPr>
            <a:cxnSpLocks/>
            <a:stCxn id="2" idx="2"/>
            <a:endCxn id="4" idx="0"/>
          </p:cNvCxnSpPr>
          <p:nvPr/>
        </p:nvCxnSpPr>
        <p:spPr>
          <a:xfrm flipH="1">
            <a:off x="8517037" y="2082887"/>
            <a:ext cx="1" cy="4869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3BA5D368-2DD0-161B-A756-CF320585199B}"/>
              </a:ext>
            </a:extLst>
          </p:cNvPr>
          <p:cNvSpPr/>
          <p:nvPr/>
        </p:nvSpPr>
        <p:spPr>
          <a:xfrm>
            <a:off x="8000678" y="4501605"/>
            <a:ext cx="1032716" cy="4881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latin typeface="Roboto" panose="02000000000000000000" pitchFamily="2" charset="0"/>
                <a:ea typeface="Roboto" panose="02000000000000000000" pitchFamily="2" charset="0"/>
              </a:rPr>
              <a:t>India Co</a:t>
            </a:r>
          </a:p>
        </p:txBody>
      </p:sp>
      <p:cxnSp>
        <p:nvCxnSpPr>
          <p:cNvPr id="10" name="Straight Arrow Connector 9">
            <a:extLst>
              <a:ext uri="{FF2B5EF4-FFF2-40B4-BE49-F238E27FC236}">
                <a16:creationId xmlns:a16="http://schemas.microsoft.com/office/drawing/2014/main" id="{1EFC049C-A839-5670-700D-D90A676BD077}"/>
              </a:ext>
            </a:extLst>
          </p:cNvPr>
          <p:cNvCxnSpPr>
            <a:cxnSpLocks/>
            <a:stCxn id="3" idx="2"/>
            <a:endCxn id="9" idx="0"/>
          </p:cNvCxnSpPr>
          <p:nvPr/>
        </p:nvCxnSpPr>
        <p:spPr>
          <a:xfrm>
            <a:off x="8514138" y="4029709"/>
            <a:ext cx="2898" cy="471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BF3107-1F13-FEF4-1DCF-DD8B893F2B64}"/>
              </a:ext>
            </a:extLst>
          </p:cNvPr>
          <p:cNvCxnSpPr>
            <a:cxnSpLocks/>
          </p:cNvCxnSpPr>
          <p:nvPr/>
        </p:nvCxnSpPr>
        <p:spPr>
          <a:xfrm>
            <a:off x="7221396" y="914235"/>
            <a:ext cx="3503" cy="5945983"/>
          </a:xfrm>
          <a:prstGeom prst="line">
            <a:avLst/>
          </a:prstGeom>
          <a:ln>
            <a:solidFill>
              <a:srgbClr val="E31E24"/>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A31A2105-3792-BE09-C1AA-314974F2AB20}"/>
              </a:ext>
            </a:extLst>
          </p:cNvPr>
          <p:cNvSpPr/>
          <p:nvPr/>
        </p:nvSpPr>
        <p:spPr>
          <a:xfrm>
            <a:off x="10070307" y="1594726"/>
            <a:ext cx="1032716" cy="488160"/>
          </a:xfrm>
          <a:prstGeom prst="round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latin typeface="Roboto" panose="02000000000000000000" pitchFamily="2" charset="0"/>
                <a:ea typeface="Roboto" panose="02000000000000000000" pitchFamily="2" charset="0"/>
              </a:rPr>
              <a:t>Indian Entity</a:t>
            </a:r>
          </a:p>
        </p:txBody>
      </p:sp>
      <p:sp>
        <p:nvSpPr>
          <p:cNvPr id="21" name="Rectangle: Rounded Corners 20">
            <a:extLst>
              <a:ext uri="{FF2B5EF4-FFF2-40B4-BE49-F238E27FC236}">
                <a16:creationId xmlns:a16="http://schemas.microsoft.com/office/drawing/2014/main" id="{0A580970-6BBC-6C98-7DAB-33153555C335}"/>
              </a:ext>
            </a:extLst>
          </p:cNvPr>
          <p:cNvSpPr/>
          <p:nvPr/>
        </p:nvSpPr>
        <p:spPr>
          <a:xfrm>
            <a:off x="10067408" y="3541549"/>
            <a:ext cx="1032716" cy="4881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latin typeface="Roboto" panose="02000000000000000000" pitchFamily="2" charset="0"/>
                <a:ea typeface="Roboto" panose="02000000000000000000" pitchFamily="2" charset="0"/>
              </a:rPr>
              <a:t>India Co</a:t>
            </a:r>
          </a:p>
        </p:txBody>
      </p:sp>
      <p:sp>
        <p:nvSpPr>
          <p:cNvPr id="22" name="Rectangle: Rounded Corners 21">
            <a:extLst>
              <a:ext uri="{FF2B5EF4-FFF2-40B4-BE49-F238E27FC236}">
                <a16:creationId xmlns:a16="http://schemas.microsoft.com/office/drawing/2014/main" id="{AAED9DB2-0787-5895-6850-0C60544F4195}"/>
              </a:ext>
            </a:extLst>
          </p:cNvPr>
          <p:cNvSpPr/>
          <p:nvPr/>
        </p:nvSpPr>
        <p:spPr>
          <a:xfrm>
            <a:off x="10070306" y="2569864"/>
            <a:ext cx="1032716" cy="488160"/>
          </a:xfrm>
          <a:prstGeom prst="roundRect">
            <a:avLst/>
          </a:pr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latin typeface="Roboto" panose="02000000000000000000" pitchFamily="2" charset="0"/>
                <a:ea typeface="Roboto" panose="02000000000000000000" pitchFamily="2" charset="0"/>
              </a:rPr>
              <a:t>Foreign Entity 1</a:t>
            </a:r>
          </a:p>
        </p:txBody>
      </p:sp>
      <p:cxnSp>
        <p:nvCxnSpPr>
          <p:cNvPr id="23" name="Straight Arrow Connector 22">
            <a:extLst>
              <a:ext uri="{FF2B5EF4-FFF2-40B4-BE49-F238E27FC236}">
                <a16:creationId xmlns:a16="http://schemas.microsoft.com/office/drawing/2014/main" id="{7C70A5DF-3174-9C95-C32E-F9FB3A628F07}"/>
              </a:ext>
            </a:extLst>
          </p:cNvPr>
          <p:cNvCxnSpPr>
            <a:cxnSpLocks/>
            <a:stCxn id="22" idx="2"/>
            <a:endCxn id="21" idx="0"/>
          </p:cNvCxnSpPr>
          <p:nvPr/>
        </p:nvCxnSpPr>
        <p:spPr>
          <a:xfrm flipH="1">
            <a:off x="10583766" y="3058025"/>
            <a:ext cx="2898" cy="483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7C0D0F2-51D3-67AB-10DB-3BB790661FCF}"/>
              </a:ext>
            </a:extLst>
          </p:cNvPr>
          <p:cNvCxnSpPr>
            <a:cxnSpLocks/>
            <a:stCxn id="20" idx="2"/>
            <a:endCxn id="22" idx="0"/>
          </p:cNvCxnSpPr>
          <p:nvPr/>
        </p:nvCxnSpPr>
        <p:spPr>
          <a:xfrm flipH="1">
            <a:off x="10586665" y="2082887"/>
            <a:ext cx="1" cy="4869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a16="http://schemas.microsoft.com/office/drawing/2014/main" id="{C905BE86-D22D-D2D6-BC92-E8D07860F1EB}"/>
              </a:ext>
            </a:extLst>
          </p:cNvPr>
          <p:cNvSpPr/>
          <p:nvPr/>
        </p:nvSpPr>
        <p:spPr>
          <a:xfrm>
            <a:off x="7721583" y="5502831"/>
            <a:ext cx="4048390" cy="1169831"/>
          </a:xfrm>
          <a:prstGeom prst="cloud">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1" dirty="0">
                <a:latin typeface="Roboto" panose="02000000000000000000" pitchFamily="2" charset="0"/>
                <a:ea typeface="Roboto" panose="02000000000000000000" pitchFamily="2" charset="0"/>
              </a:rPr>
              <a:t>“Two Layers”; to be construed with respect to the Indian Entity or the Foreign Entity?</a:t>
            </a:r>
          </a:p>
        </p:txBody>
      </p:sp>
      <p:sp>
        <p:nvSpPr>
          <p:cNvPr id="28" name="TextBox 27">
            <a:extLst>
              <a:ext uri="{FF2B5EF4-FFF2-40B4-BE49-F238E27FC236}">
                <a16:creationId xmlns:a16="http://schemas.microsoft.com/office/drawing/2014/main" id="{AF36BB67-C314-E9A2-C696-C470E57D864A}"/>
              </a:ext>
            </a:extLst>
          </p:cNvPr>
          <p:cNvSpPr txBox="1"/>
          <p:nvPr/>
        </p:nvSpPr>
        <p:spPr>
          <a:xfrm>
            <a:off x="8561783" y="1118654"/>
            <a:ext cx="1795776" cy="313932"/>
          </a:xfrm>
          <a:prstGeom prst="rect">
            <a:avLst/>
          </a:prstGeom>
          <a:noFill/>
        </p:spPr>
        <p:txBody>
          <a:bodyPr wrap="square" rtlCol="0">
            <a:spAutoFit/>
          </a:bodyPr>
          <a:lstStyle/>
          <a:p>
            <a:pPr algn="ctr"/>
            <a:r>
              <a:rPr lang="en-IN" sz="1440" b="1" i="1" u="sng" dirty="0">
                <a:latin typeface="Roboto" panose="02000000000000000000" pitchFamily="2" charset="0"/>
                <a:ea typeface="Roboto" panose="02000000000000000000" pitchFamily="2" charset="0"/>
              </a:rPr>
              <a:t>Structure</a:t>
            </a:r>
          </a:p>
        </p:txBody>
      </p:sp>
      <p:pic>
        <p:nvPicPr>
          <p:cNvPr id="13" name="Graphic 12" descr="Question Mark with solid fill">
            <a:extLst>
              <a:ext uri="{FF2B5EF4-FFF2-40B4-BE49-F238E27FC236}">
                <a16:creationId xmlns:a16="http://schemas.microsoft.com/office/drawing/2014/main" id="{A2F6CA82-2309-4FDB-EA1B-945620835A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06275" y="4532852"/>
            <a:ext cx="943914" cy="905292"/>
          </a:xfrm>
          <a:prstGeom prst="rect">
            <a:avLst/>
          </a:prstGeom>
        </p:spPr>
      </p:pic>
      <p:cxnSp>
        <p:nvCxnSpPr>
          <p:cNvPr id="16" name="Straight Connector 15">
            <a:extLst>
              <a:ext uri="{FF2B5EF4-FFF2-40B4-BE49-F238E27FC236}">
                <a16:creationId xmlns:a16="http://schemas.microsoft.com/office/drawing/2014/main" id="{E5D8338E-1F7D-9D43-0736-1CBF79E7320E}"/>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7" name="Title 6">
            <a:extLst>
              <a:ext uri="{FF2B5EF4-FFF2-40B4-BE49-F238E27FC236}">
                <a16:creationId xmlns:a16="http://schemas.microsoft.com/office/drawing/2014/main" id="{158DF630-661E-3956-8047-09C94C751059}"/>
              </a:ext>
            </a:extLst>
          </p:cNvPr>
          <p:cNvSpPr txBox="1">
            <a:spLocks/>
          </p:cNvSpPr>
          <p:nvPr/>
        </p:nvSpPr>
        <p:spPr>
          <a:xfrm>
            <a:off x="356459" y="224120"/>
            <a:ext cx="10363200" cy="628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5738"/>
            <a:r>
              <a:rPr lang="en-IN" sz="2400" b="1" dirty="0">
                <a:latin typeface="Roboto" panose="02000000000000000000" pitchFamily="2" charset="0"/>
                <a:ea typeface="Roboto" panose="02000000000000000000" pitchFamily="2" charset="0"/>
                <a:cs typeface="Arial" panose="020B0604020202020204" pitchFamily="34" charset="0"/>
              </a:rPr>
              <a:t>Overseas Direct Investment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Round Tripping </a:t>
            </a:r>
          </a:p>
        </p:txBody>
      </p:sp>
    </p:spTree>
    <p:extLst>
      <p:ext uri="{BB962C8B-B14F-4D97-AF65-F5344CB8AC3E}">
        <p14:creationId xmlns:p14="http://schemas.microsoft.com/office/powerpoint/2010/main" val="86938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753EFE9F-96EE-8EFC-AD74-29D108CAB6B5}"/>
              </a:ext>
            </a:extLst>
          </p:cNvPr>
          <p:cNvGraphicFramePr/>
          <p:nvPr>
            <p:extLst>
              <p:ext uri="{D42A27DB-BD31-4B8C-83A1-F6EECF244321}">
                <p14:modId xmlns:p14="http://schemas.microsoft.com/office/powerpoint/2010/main" val="2291538080"/>
              </p:ext>
            </p:extLst>
          </p:nvPr>
        </p:nvGraphicFramePr>
        <p:xfrm>
          <a:off x="1085520" y="1227909"/>
          <a:ext cx="10156220" cy="512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2">
            <a:extLst>
              <a:ext uri="{FF2B5EF4-FFF2-40B4-BE49-F238E27FC236}">
                <a16:creationId xmlns:a16="http://schemas.microsoft.com/office/drawing/2014/main" id="{033B7785-5F28-495B-A4D8-AD8C91279028}"/>
              </a:ext>
            </a:extLst>
          </p:cNvPr>
          <p:cNvSpPr>
            <a:spLocks noGrp="1"/>
          </p:cNvSpPr>
          <p:nvPr>
            <p:ph type="sldNum" sz="quarter" idx="12"/>
          </p:nvPr>
        </p:nvSpPr>
        <p:spPr>
          <a:xfrm>
            <a:off x="8473440" y="6356353"/>
            <a:ext cx="2560320" cy="365125"/>
          </a:xfrm>
        </p:spPr>
        <p:txBody>
          <a:bodyPr/>
          <a:lstStyle/>
          <a:p>
            <a:fld id="{F60EAE03-AA2C-4BC0-A2CA-F931B03503F8}" type="slidenum">
              <a:rPr lang="en-GB" smtClean="0"/>
              <a:t>39</a:t>
            </a:fld>
            <a:endParaRPr lang="en-GB"/>
          </a:p>
        </p:txBody>
      </p:sp>
      <p:sp>
        <p:nvSpPr>
          <p:cNvPr id="6" name="Title 6">
            <a:extLst>
              <a:ext uri="{FF2B5EF4-FFF2-40B4-BE49-F238E27FC236}">
                <a16:creationId xmlns:a16="http://schemas.microsoft.com/office/drawing/2014/main" id="{B7B2FD69-C677-E1C5-5F99-131264262791}"/>
              </a:ext>
            </a:extLst>
          </p:cNvPr>
          <p:cNvSpPr txBox="1">
            <a:spLocks/>
          </p:cNvSpPr>
          <p:nvPr/>
        </p:nvSpPr>
        <p:spPr>
          <a:xfrm>
            <a:off x="356459" y="224120"/>
            <a:ext cx="10363200" cy="628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5738"/>
            <a:r>
              <a:rPr lang="en-IN" sz="2400" b="1" dirty="0">
                <a:latin typeface="Roboto" panose="02000000000000000000" pitchFamily="2" charset="0"/>
                <a:ea typeface="Roboto" panose="02000000000000000000" pitchFamily="2" charset="0"/>
                <a:cs typeface="Arial" panose="020B0604020202020204" pitchFamily="34" charset="0"/>
              </a:rPr>
              <a:t>Overseas Direct Investment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Gift of Shares &amp; Family offices</a:t>
            </a:r>
          </a:p>
        </p:txBody>
      </p:sp>
      <p:cxnSp>
        <p:nvCxnSpPr>
          <p:cNvPr id="9" name="Straight Connector 8">
            <a:extLst>
              <a:ext uri="{FF2B5EF4-FFF2-40B4-BE49-F238E27FC236}">
                <a16:creationId xmlns:a16="http://schemas.microsoft.com/office/drawing/2014/main" id="{2942594E-060E-26FD-2F6D-9CC5E98E8705}"/>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8953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8AAB59-DCD6-4E75-AE41-296D858416E2}"/>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a:r>
              <a:rPr lang="en-US" sz="2400" b="1" dirty="0">
                <a:latin typeface="Roboto" panose="02000000000000000000" pitchFamily="2" charset="0"/>
                <a:ea typeface="Roboto" panose="02000000000000000000" pitchFamily="2" charset="0"/>
                <a:cs typeface="Arial" panose="020B0604020202020204" pitchFamily="34" charset="0"/>
              </a:rPr>
              <a:t>Major Modes of Transactions</a:t>
            </a:r>
            <a:endParaRPr lang="en-IN" sz="2400" b="1" dirty="0">
              <a:latin typeface="Roboto" panose="02000000000000000000" pitchFamily="2" charset="0"/>
              <a:ea typeface="Roboto" panose="02000000000000000000" pitchFamily="2" charset="0"/>
              <a:cs typeface="Arial" panose="020B0604020202020204" pitchFamily="34" charset="0"/>
            </a:endParaRP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sp>
        <p:nvSpPr>
          <p:cNvPr id="64" name="Rectangle 63">
            <a:extLst>
              <a:ext uri="{FF2B5EF4-FFF2-40B4-BE49-F238E27FC236}">
                <a16:creationId xmlns:a16="http://schemas.microsoft.com/office/drawing/2014/main" id="{56FDEB6F-082C-9C57-BC90-727B2B145DDE}"/>
              </a:ext>
            </a:extLst>
          </p:cNvPr>
          <p:cNvSpPr/>
          <p:nvPr/>
        </p:nvSpPr>
        <p:spPr>
          <a:xfrm>
            <a:off x="5257400" y="1115606"/>
            <a:ext cx="2160617" cy="501133"/>
          </a:xfrm>
          <a:prstGeom prst="rect">
            <a:avLst/>
          </a:prstGeom>
          <a:solidFill>
            <a:srgbClr val="E31E24"/>
          </a:solidFill>
          <a:ln>
            <a:solidFill>
              <a:srgbClr val="E31E24"/>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400"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Modes of Transactions</a:t>
            </a:r>
          </a:p>
        </p:txBody>
      </p:sp>
      <p:sp>
        <p:nvSpPr>
          <p:cNvPr id="66" name="Rectangle 65">
            <a:extLst>
              <a:ext uri="{FF2B5EF4-FFF2-40B4-BE49-F238E27FC236}">
                <a16:creationId xmlns:a16="http://schemas.microsoft.com/office/drawing/2014/main" id="{2878AED4-653C-EB95-B524-6FF3228FFF1B}"/>
              </a:ext>
            </a:extLst>
          </p:cNvPr>
          <p:cNvSpPr/>
          <p:nvPr/>
        </p:nvSpPr>
        <p:spPr>
          <a:xfrm>
            <a:off x="2976824" y="2136949"/>
            <a:ext cx="1712737" cy="368869"/>
          </a:xfrm>
          <a:prstGeom prst="rect">
            <a:avLst/>
          </a:prstGeom>
          <a:solidFill>
            <a:srgbClr val="E31E24"/>
          </a:solidFill>
          <a:ln>
            <a:solidFill>
              <a:srgbClr val="E31E24"/>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Acquisition</a:t>
            </a:r>
          </a:p>
        </p:txBody>
      </p:sp>
      <p:sp>
        <p:nvSpPr>
          <p:cNvPr id="67" name="Rectangle 66">
            <a:extLst>
              <a:ext uri="{FF2B5EF4-FFF2-40B4-BE49-F238E27FC236}">
                <a16:creationId xmlns:a16="http://schemas.microsoft.com/office/drawing/2014/main" id="{D058CB32-BAAC-348B-0E27-75B1F15E900C}"/>
              </a:ext>
            </a:extLst>
          </p:cNvPr>
          <p:cNvSpPr/>
          <p:nvPr/>
        </p:nvSpPr>
        <p:spPr>
          <a:xfrm>
            <a:off x="8685968" y="2136950"/>
            <a:ext cx="1712737" cy="365667"/>
          </a:xfrm>
          <a:prstGeom prst="rect">
            <a:avLst/>
          </a:prstGeom>
          <a:solidFill>
            <a:srgbClr val="E31E24"/>
          </a:solidFill>
          <a:ln>
            <a:solidFill>
              <a:srgbClr val="E31E24"/>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Business Restructuring</a:t>
            </a:r>
          </a:p>
        </p:txBody>
      </p:sp>
      <p:cxnSp>
        <p:nvCxnSpPr>
          <p:cNvPr id="69" name="Connector: Elbow 68">
            <a:extLst>
              <a:ext uri="{FF2B5EF4-FFF2-40B4-BE49-F238E27FC236}">
                <a16:creationId xmlns:a16="http://schemas.microsoft.com/office/drawing/2014/main" id="{9A1EDB31-E149-1B57-52C5-E876EABDCD0C}"/>
              </a:ext>
            </a:extLst>
          </p:cNvPr>
          <p:cNvCxnSpPr>
            <a:cxnSpLocks/>
            <a:stCxn id="64" idx="2"/>
            <a:endCxn id="67" idx="0"/>
          </p:cNvCxnSpPr>
          <p:nvPr/>
        </p:nvCxnSpPr>
        <p:spPr>
          <a:xfrm rot="16200000" flipH="1">
            <a:off x="7677463" y="272076"/>
            <a:ext cx="520211" cy="3209537"/>
          </a:xfrm>
          <a:prstGeom prst="bentConnector3">
            <a:avLst/>
          </a:prstGeom>
          <a:noFill/>
          <a:ln w="12700" cap="flat" cmpd="sng" algn="ctr">
            <a:solidFill>
              <a:schemeClr val="tx1"/>
            </a:solidFill>
            <a:prstDash val="solid"/>
            <a:tailEnd type="triangle"/>
          </a:ln>
          <a:effectLst/>
        </p:spPr>
      </p:cxnSp>
      <p:cxnSp>
        <p:nvCxnSpPr>
          <p:cNvPr id="70" name="Connector: Elbow 69">
            <a:extLst>
              <a:ext uri="{FF2B5EF4-FFF2-40B4-BE49-F238E27FC236}">
                <a16:creationId xmlns:a16="http://schemas.microsoft.com/office/drawing/2014/main" id="{428AC761-DAE4-7768-BE3D-2E47552DB282}"/>
              </a:ext>
            </a:extLst>
          </p:cNvPr>
          <p:cNvCxnSpPr>
            <a:cxnSpLocks/>
            <a:stCxn id="66" idx="2"/>
            <a:endCxn id="77" idx="0"/>
          </p:cNvCxnSpPr>
          <p:nvPr/>
        </p:nvCxnSpPr>
        <p:spPr>
          <a:xfrm rot="5400000">
            <a:off x="2688294" y="1815699"/>
            <a:ext cx="454780" cy="1835019"/>
          </a:xfrm>
          <a:prstGeom prst="bentConnector3">
            <a:avLst/>
          </a:prstGeom>
          <a:noFill/>
          <a:ln w="12700" cap="flat" cmpd="sng" algn="ctr">
            <a:solidFill>
              <a:schemeClr val="tx1"/>
            </a:solidFill>
            <a:prstDash val="solid"/>
            <a:tailEnd type="triangle"/>
          </a:ln>
          <a:effectLst/>
        </p:spPr>
      </p:cxnSp>
      <p:cxnSp>
        <p:nvCxnSpPr>
          <p:cNvPr id="71" name="Connector: Elbow 70">
            <a:extLst>
              <a:ext uri="{FF2B5EF4-FFF2-40B4-BE49-F238E27FC236}">
                <a16:creationId xmlns:a16="http://schemas.microsoft.com/office/drawing/2014/main" id="{3682DC00-7635-8D57-CC39-C291C9C97ED6}"/>
              </a:ext>
            </a:extLst>
          </p:cNvPr>
          <p:cNvCxnSpPr>
            <a:cxnSpLocks/>
            <a:stCxn id="66" idx="2"/>
            <a:endCxn id="76" idx="0"/>
          </p:cNvCxnSpPr>
          <p:nvPr/>
        </p:nvCxnSpPr>
        <p:spPr>
          <a:xfrm rot="16200000" flipH="1">
            <a:off x="4529215" y="1809795"/>
            <a:ext cx="441236" cy="1833281"/>
          </a:xfrm>
          <a:prstGeom prst="bentConnector3">
            <a:avLst/>
          </a:prstGeom>
          <a:noFill/>
          <a:ln w="12700" cap="flat" cmpd="sng" algn="ctr">
            <a:solidFill>
              <a:schemeClr val="tx1"/>
            </a:solidFill>
            <a:prstDash val="solid"/>
            <a:tailEnd type="triangle"/>
          </a:ln>
          <a:effectLst/>
        </p:spPr>
      </p:cxnSp>
      <p:cxnSp>
        <p:nvCxnSpPr>
          <p:cNvPr id="72" name="Connector: Elbow 71">
            <a:extLst>
              <a:ext uri="{FF2B5EF4-FFF2-40B4-BE49-F238E27FC236}">
                <a16:creationId xmlns:a16="http://schemas.microsoft.com/office/drawing/2014/main" id="{88EF2678-7EBE-7703-CA71-ABE2C154107F}"/>
              </a:ext>
            </a:extLst>
          </p:cNvPr>
          <p:cNvCxnSpPr>
            <a:cxnSpLocks/>
          </p:cNvCxnSpPr>
          <p:nvPr/>
        </p:nvCxnSpPr>
        <p:spPr>
          <a:xfrm rot="16200000" flipH="1">
            <a:off x="10025201" y="2019755"/>
            <a:ext cx="461563" cy="1427291"/>
          </a:xfrm>
          <a:prstGeom prst="bentConnector3">
            <a:avLst/>
          </a:prstGeom>
          <a:noFill/>
          <a:ln w="12700" cap="flat" cmpd="sng" algn="ctr">
            <a:solidFill>
              <a:schemeClr val="tx1"/>
            </a:solidFill>
            <a:prstDash val="solid"/>
            <a:tailEnd type="triangle"/>
          </a:ln>
          <a:effectLst/>
        </p:spPr>
      </p:cxnSp>
      <p:sp>
        <p:nvSpPr>
          <p:cNvPr id="73" name="Rectangle 72">
            <a:extLst>
              <a:ext uri="{FF2B5EF4-FFF2-40B4-BE49-F238E27FC236}">
                <a16:creationId xmlns:a16="http://schemas.microsoft.com/office/drawing/2014/main" id="{386F45CA-8513-D494-EF4C-24564C295A9C}"/>
              </a:ext>
            </a:extLst>
          </p:cNvPr>
          <p:cNvSpPr/>
          <p:nvPr/>
        </p:nvSpPr>
        <p:spPr>
          <a:xfrm>
            <a:off x="7381102" y="2964182"/>
            <a:ext cx="1427288" cy="365667"/>
          </a:xfrm>
          <a:prstGeom prst="rect">
            <a:avLst/>
          </a:prstGeom>
          <a:solidFill>
            <a:schemeClr val="bg2"/>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b="1" kern="0" dirty="0">
                <a:solidFill>
                  <a:prstClr val="black"/>
                </a:solidFill>
                <a:latin typeface="Roboto" panose="02000000000000000000" pitchFamily="2" charset="0"/>
                <a:ea typeface="Roboto" panose="02000000000000000000" pitchFamily="2" charset="0"/>
              </a:rPr>
              <a:t>Merger / </a:t>
            </a:r>
            <a:r>
              <a:rPr kumimoji="0" lang="en-IN" sz="12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Amalgamation</a:t>
            </a:r>
          </a:p>
        </p:txBody>
      </p:sp>
      <p:sp>
        <p:nvSpPr>
          <p:cNvPr id="74" name="Rectangle 73">
            <a:extLst>
              <a:ext uri="{FF2B5EF4-FFF2-40B4-BE49-F238E27FC236}">
                <a16:creationId xmlns:a16="http://schemas.microsoft.com/office/drawing/2014/main" id="{2E16DE58-0CB7-7B23-38C2-C16F03155EA6}"/>
              </a:ext>
            </a:extLst>
          </p:cNvPr>
          <p:cNvSpPr/>
          <p:nvPr/>
        </p:nvSpPr>
        <p:spPr>
          <a:xfrm>
            <a:off x="10398703" y="2964182"/>
            <a:ext cx="1304868" cy="365667"/>
          </a:xfrm>
          <a:prstGeom prst="rect">
            <a:avLst/>
          </a:prstGeom>
          <a:solidFill>
            <a:schemeClr val="bg2"/>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Demerger</a:t>
            </a:r>
          </a:p>
        </p:txBody>
      </p:sp>
      <p:cxnSp>
        <p:nvCxnSpPr>
          <p:cNvPr id="75" name="Connector: Elbow 74">
            <a:extLst>
              <a:ext uri="{FF2B5EF4-FFF2-40B4-BE49-F238E27FC236}">
                <a16:creationId xmlns:a16="http://schemas.microsoft.com/office/drawing/2014/main" id="{947253E4-BA8D-2D9C-0752-79A2C07EAD27}"/>
              </a:ext>
            </a:extLst>
          </p:cNvPr>
          <p:cNvCxnSpPr>
            <a:cxnSpLocks/>
            <a:stCxn id="67" idx="2"/>
            <a:endCxn id="73" idx="0"/>
          </p:cNvCxnSpPr>
          <p:nvPr/>
        </p:nvCxnSpPr>
        <p:spPr>
          <a:xfrm rot="5400000">
            <a:off x="8587760" y="2009605"/>
            <a:ext cx="461565" cy="1447589"/>
          </a:xfrm>
          <a:prstGeom prst="bentConnector3">
            <a:avLst/>
          </a:prstGeom>
          <a:noFill/>
          <a:ln w="12700" cap="flat" cmpd="sng" algn="ctr">
            <a:solidFill>
              <a:schemeClr val="tx1"/>
            </a:solidFill>
            <a:prstDash val="solid"/>
            <a:tailEnd type="triangle"/>
          </a:ln>
          <a:effectLst/>
        </p:spPr>
      </p:cxnSp>
      <p:sp>
        <p:nvSpPr>
          <p:cNvPr id="76" name="Rectangle 75">
            <a:extLst>
              <a:ext uri="{FF2B5EF4-FFF2-40B4-BE49-F238E27FC236}">
                <a16:creationId xmlns:a16="http://schemas.microsoft.com/office/drawing/2014/main" id="{55471EC7-D9F4-CC29-1974-8EDEBC3EE4EF}"/>
              </a:ext>
            </a:extLst>
          </p:cNvPr>
          <p:cNvSpPr/>
          <p:nvPr/>
        </p:nvSpPr>
        <p:spPr>
          <a:xfrm>
            <a:off x="5014040" y="2947054"/>
            <a:ext cx="1304868" cy="365667"/>
          </a:xfrm>
          <a:prstGeom prst="rect">
            <a:avLst/>
          </a:prstGeom>
          <a:solidFill>
            <a:schemeClr val="bg2"/>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Share </a:t>
            </a:r>
            <a:r>
              <a:rPr lang="en-IN" sz="1200" b="1" kern="0" dirty="0">
                <a:solidFill>
                  <a:prstClr val="black"/>
                </a:solidFill>
                <a:latin typeface="Roboto" panose="02000000000000000000" pitchFamily="2" charset="0"/>
                <a:ea typeface="Roboto" panose="02000000000000000000" pitchFamily="2" charset="0"/>
              </a:rPr>
              <a:t>Acquisition</a:t>
            </a:r>
            <a:endParaRPr kumimoji="0" lang="en-IN" sz="12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77" name="Rectangle 76">
            <a:extLst>
              <a:ext uri="{FF2B5EF4-FFF2-40B4-BE49-F238E27FC236}">
                <a16:creationId xmlns:a16="http://schemas.microsoft.com/office/drawing/2014/main" id="{8AE88D84-BA89-BDC0-C634-C361A49F9AA0}"/>
              </a:ext>
            </a:extLst>
          </p:cNvPr>
          <p:cNvSpPr/>
          <p:nvPr/>
        </p:nvSpPr>
        <p:spPr>
          <a:xfrm>
            <a:off x="1345740" y="2960598"/>
            <a:ext cx="1304868" cy="365667"/>
          </a:xfrm>
          <a:prstGeom prst="rect">
            <a:avLst/>
          </a:prstGeom>
          <a:solidFill>
            <a:schemeClr val="bg2"/>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Business Transfer</a:t>
            </a:r>
          </a:p>
        </p:txBody>
      </p:sp>
      <p:sp>
        <p:nvSpPr>
          <p:cNvPr id="78" name="Rectangle 77">
            <a:extLst>
              <a:ext uri="{FF2B5EF4-FFF2-40B4-BE49-F238E27FC236}">
                <a16:creationId xmlns:a16="http://schemas.microsoft.com/office/drawing/2014/main" id="{32C79A52-D42E-6D86-AE40-4A9227754886}"/>
              </a:ext>
            </a:extLst>
          </p:cNvPr>
          <p:cNvSpPr/>
          <p:nvPr/>
        </p:nvSpPr>
        <p:spPr>
          <a:xfrm>
            <a:off x="249552" y="3678430"/>
            <a:ext cx="1304868" cy="365667"/>
          </a:xfrm>
          <a:prstGeom prst="rect">
            <a:avLst/>
          </a:prstGeom>
          <a:solidFill>
            <a:schemeClr val="bg2"/>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Slump Sale</a:t>
            </a:r>
          </a:p>
        </p:txBody>
      </p:sp>
      <p:sp>
        <p:nvSpPr>
          <p:cNvPr id="79" name="Rectangle 78">
            <a:extLst>
              <a:ext uri="{FF2B5EF4-FFF2-40B4-BE49-F238E27FC236}">
                <a16:creationId xmlns:a16="http://schemas.microsoft.com/office/drawing/2014/main" id="{1EE5E639-CD59-268F-92E8-61607E54B328}"/>
              </a:ext>
            </a:extLst>
          </p:cNvPr>
          <p:cNvSpPr/>
          <p:nvPr/>
        </p:nvSpPr>
        <p:spPr>
          <a:xfrm>
            <a:off x="2452117" y="3704360"/>
            <a:ext cx="1304868" cy="365667"/>
          </a:xfrm>
          <a:prstGeom prst="rect">
            <a:avLst/>
          </a:prstGeom>
          <a:solidFill>
            <a:schemeClr val="bg2"/>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Itemised Sale</a:t>
            </a:r>
          </a:p>
        </p:txBody>
      </p:sp>
      <p:cxnSp>
        <p:nvCxnSpPr>
          <p:cNvPr id="80" name="Connector: Elbow 79">
            <a:extLst>
              <a:ext uri="{FF2B5EF4-FFF2-40B4-BE49-F238E27FC236}">
                <a16:creationId xmlns:a16="http://schemas.microsoft.com/office/drawing/2014/main" id="{C7B4B420-DBA3-F40F-FB2D-E8ABA64D9C60}"/>
              </a:ext>
            </a:extLst>
          </p:cNvPr>
          <p:cNvCxnSpPr>
            <a:cxnSpLocks/>
          </p:cNvCxnSpPr>
          <p:nvPr/>
        </p:nvCxnSpPr>
        <p:spPr>
          <a:xfrm rot="5400000">
            <a:off x="1257208" y="2953348"/>
            <a:ext cx="365219" cy="1134556"/>
          </a:xfrm>
          <a:prstGeom prst="bentConnector3">
            <a:avLst/>
          </a:prstGeom>
          <a:noFill/>
          <a:ln w="12700" cap="flat" cmpd="sng" algn="ctr">
            <a:solidFill>
              <a:schemeClr val="tx1"/>
            </a:solidFill>
            <a:prstDash val="solid"/>
            <a:tailEnd type="triangle"/>
          </a:ln>
          <a:effectLst/>
        </p:spPr>
      </p:cxnSp>
      <p:cxnSp>
        <p:nvCxnSpPr>
          <p:cNvPr id="81" name="Connector: Elbow 80">
            <a:extLst>
              <a:ext uri="{FF2B5EF4-FFF2-40B4-BE49-F238E27FC236}">
                <a16:creationId xmlns:a16="http://schemas.microsoft.com/office/drawing/2014/main" id="{F12633C7-485C-7923-CE9A-5A8ACF83BDE5}"/>
              </a:ext>
            </a:extLst>
          </p:cNvPr>
          <p:cNvCxnSpPr>
            <a:cxnSpLocks/>
            <a:stCxn id="77" idx="2"/>
            <a:endCxn id="79" idx="0"/>
          </p:cNvCxnSpPr>
          <p:nvPr/>
        </p:nvCxnSpPr>
        <p:spPr>
          <a:xfrm rot="16200000" flipH="1">
            <a:off x="2362315" y="2962123"/>
            <a:ext cx="378095" cy="1106377"/>
          </a:xfrm>
          <a:prstGeom prst="bentConnector3">
            <a:avLst/>
          </a:prstGeom>
          <a:noFill/>
          <a:ln w="12700" cap="flat" cmpd="sng" algn="ctr">
            <a:solidFill>
              <a:schemeClr val="tx1"/>
            </a:solidFill>
            <a:prstDash val="solid"/>
            <a:tailEnd type="triangle"/>
          </a:ln>
          <a:effectLst/>
        </p:spPr>
      </p:cxnSp>
      <p:sp>
        <p:nvSpPr>
          <p:cNvPr id="82" name="Rectangle 81">
            <a:extLst>
              <a:ext uri="{FF2B5EF4-FFF2-40B4-BE49-F238E27FC236}">
                <a16:creationId xmlns:a16="http://schemas.microsoft.com/office/drawing/2014/main" id="{D815BE60-CE15-B4B7-9A46-187DC5B6C7C3}"/>
              </a:ext>
            </a:extLst>
          </p:cNvPr>
          <p:cNvSpPr/>
          <p:nvPr/>
        </p:nvSpPr>
        <p:spPr>
          <a:xfrm>
            <a:off x="4158995" y="3678958"/>
            <a:ext cx="1304868" cy="365667"/>
          </a:xfrm>
          <a:prstGeom prst="rect">
            <a:avLst/>
          </a:prstGeom>
          <a:solidFill>
            <a:schemeClr val="bg2"/>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Primary Infusion</a:t>
            </a:r>
          </a:p>
        </p:txBody>
      </p:sp>
      <p:cxnSp>
        <p:nvCxnSpPr>
          <p:cNvPr id="86" name="Straight Arrow Connector 85">
            <a:extLst>
              <a:ext uri="{FF2B5EF4-FFF2-40B4-BE49-F238E27FC236}">
                <a16:creationId xmlns:a16="http://schemas.microsoft.com/office/drawing/2014/main" id="{0D5EADD1-50B9-F2DE-8106-022FD4597744}"/>
              </a:ext>
            </a:extLst>
          </p:cNvPr>
          <p:cNvCxnSpPr>
            <a:cxnSpLocks/>
            <a:stCxn id="77" idx="2"/>
            <a:endCxn id="47" idx="0"/>
          </p:cNvCxnSpPr>
          <p:nvPr/>
        </p:nvCxnSpPr>
        <p:spPr>
          <a:xfrm>
            <a:off x="1998174" y="3326265"/>
            <a:ext cx="15918" cy="992149"/>
          </a:xfrm>
          <a:prstGeom prst="straightConnector1">
            <a:avLst/>
          </a:prstGeom>
          <a:noFill/>
          <a:ln w="12700" cap="flat" cmpd="sng" algn="ctr">
            <a:solidFill>
              <a:schemeClr val="tx1"/>
            </a:solidFill>
            <a:prstDash val="dash"/>
            <a:tailEnd type="triangle"/>
          </a:ln>
          <a:effectLst/>
        </p:spPr>
      </p:cxnSp>
      <p:cxnSp>
        <p:nvCxnSpPr>
          <p:cNvPr id="87" name="Straight Arrow Connector 86">
            <a:extLst>
              <a:ext uri="{FF2B5EF4-FFF2-40B4-BE49-F238E27FC236}">
                <a16:creationId xmlns:a16="http://schemas.microsoft.com/office/drawing/2014/main" id="{DE52DFAB-5695-4D45-00D1-06F20D601915}"/>
              </a:ext>
            </a:extLst>
          </p:cNvPr>
          <p:cNvCxnSpPr>
            <a:cxnSpLocks/>
            <a:stCxn id="82" idx="2"/>
            <a:endCxn id="46" idx="0"/>
          </p:cNvCxnSpPr>
          <p:nvPr/>
        </p:nvCxnSpPr>
        <p:spPr>
          <a:xfrm>
            <a:off x="4811429" y="4044625"/>
            <a:ext cx="0" cy="307229"/>
          </a:xfrm>
          <a:prstGeom prst="straightConnector1">
            <a:avLst/>
          </a:prstGeom>
          <a:noFill/>
          <a:ln w="12700" cap="flat" cmpd="sng" algn="ctr">
            <a:solidFill>
              <a:schemeClr val="tx1"/>
            </a:solidFill>
            <a:prstDash val="dash"/>
            <a:tailEnd type="triangle"/>
          </a:ln>
          <a:effectLst/>
        </p:spPr>
      </p:cxnSp>
      <p:cxnSp>
        <p:nvCxnSpPr>
          <p:cNvPr id="89" name="Straight Arrow Connector 88">
            <a:extLst>
              <a:ext uri="{FF2B5EF4-FFF2-40B4-BE49-F238E27FC236}">
                <a16:creationId xmlns:a16="http://schemas.microsoft.com/office/drawing/2014/main" id="{79722828-C873-FFAF-CFC3-B0D2834BC247}"/>
              </a:ext>
            </a:extLst>
          </p:cNvPr>
          <p:cNvCxnSpPr>
            <a:cxnSpLocks/>
            <a:stCxn id="73" idx="2"/>
            <a:endCxn id="41" idx="0"/>
          </p:cNvCxnSpPr>
          <p:nvPr/>
        </p:nvCxnSpPr>
        <p:spPr>
          <a:xfrm>
            <a:off x="8094746" y="3329849"/>
            <a:ext cx="16924" cy="1015314"/>
          </a:xfrm>
          <a:prstGeom prst="straightConnector1">
            <a:avLst/>
          </a:prstGeom>
          <a:noFill/>
          <a:ln w="12700" cap="flat" cmpd="sng" algn="ctr">
            <a:solidFill>
              <a:schemeClr val="tx1"/>
            </a:solidFill>
            <a:prstDash val="dash"/>
            <a:tailEnd type="triangle"/>
          </a:ln>
          <a:effectLst/>
        </p:spPr>
      </p:cxnSp>
      <p:sp>
        <p:nvSpPr>
          <p:cNvPr id="90" name="Oval 89">
            <a:extLst>
              <a:ext uri="{FF2B5EF4-FFF2-40B4-BE49-F238E27FC236}">
                <a16:creationId xmlns:a16="http://schemas.microsoft.com/office/drawing/2014/main" id="{B08B57AE-53EC-8C5B-D949-55175BE0AF60}"/>
              </a:ext>
            </a:extLst>
          </p:cNvPr>
          <p:cNvSpPr/>
          <p:nvPr/>
        </p:nvSpPr>
        <p:spPr>
          <a:xfrm>
            <a:off x="10346959" y="4324062"/>
            <a:ext cx="1408356" cy="905930"/>
          </a:xfrm>
          <a:prstGeom prst="ellipse">
            <a:avLst/>
          </a:prstGeom>
          <a:solidFill>
            <a:sysClr val="window" lastClr="FFFFFF"/>
          </a:solidFill>
          <a:ln w="25400" cap="flat" cmpd="sng" algn="ctr">
            <a:solidFill>
              <a:schemeClr val="tx1"/>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Carve out of specified businesses through NCLT Scheme</a:t>
            </a:r>
          </a:p>
        </p:txBody>
      </p:sp>
      <p:cxnSp>
        <p:nvCxnSpPr>
          <p:cNvPr id="91" name="Straight Arrow Connector 90">
            <a:extLst>
              <a:ext uri="{FF2B5EF4-FFF2-40B4-BE49-F238E27FC236}">
                <a16:creationId xmlns:a16="http://schemas.microsoft.com/office/drawing/2014/main" id="{10451172-A21A-21C3-E965-3F6EE06932A6}"/>
              </a:ext>
            </a:extLst>
          </p:cNvPr>
          <p:cNvCxnSpPr>
            <a:cxnSpLocks/>
            <a:stCxn id="74" idx="2"/>
            <a:endCxn id="90" idx="0"/>
          </p:cNvCxnSpPr>
          <p:nvPr/>
        </p:nvCxnSpPr>
        <p:spPr>
          <a:xfrm>
            <a:off x="11051137" y="3329849"/>
            <a:ext cx="0" cy="994213"/>
          </a:xfrm>
          <a:prstGeom prst="straightConnector1">
            <a:avLst/>
          </a:prstGeom>
          <a:noFill/>
          <a:ln w="12700" cap="flat" cmpd="sng" algn="ctr">
            <a:solidFill>
              <a:schemeClr val="tx1"/>
            </a:solidFill>
            <a:prstDash val="dash"/>
            <a:tailEnd type="triangle"/>
          </a:ln>
          <a:effectLst/>
        </p:spPr>
      </p:cxnSp>
      <p:sp>
        <p:nvSpPr>
          <p:cNvPr id="41" name="Oval 40">
            <a:extLst>
              <a:ext uri="{FF2B5EF4-FFF2-40B4-BE49-F238E27FC236}">
                <a16:creationId xmlns:a16="http://schemas.microsoft.com/office/drawing/2014/main" id="{C97C526C-C25D-06EA-EF74-EE4EC292720A}"/>
              </a:ext>
            </a:extLst>
          </p:cNvPr>
          <p:cNvSpPr/>
          <p:nvPr/>
        </p:nvSpPr>
        <p:spPr>
          <a:xfrm>
            <a:off x="7407492" y="4345163"/>
            <a:ext cx="1408356" cy="905931"/>
          </a:xfrm>
          <a:prstGeom prst="ellipse">
            <a:avLst/>
          </a:prstGeom>
          <a:solidFill>
            <a:sysClr val="window" lastClr="FFFFFF"/>
          </a:solidFill>
          <a:ln w="25400" cap="flat" cmpd="sng" algn="ctr">
            <a:solidFill>
              <a:schemeClr val="tx1"/>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kumimoji="0" lang="en-IN" sz="1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Consolidation of businesses / entities through NCLT Scheme</a:t>
            </a:r>
          </a:p>
        </p:txBody>
      </p:sp>
      <p:sp>
        <p:nvSpPr>
          <p:cNvPr id="46" name="Oval 45">
            <a:extLst>
              <a:ext uri="{FF2B5EF4-FFF2-40B4-BE49-F238E27FC236}">
                <a16:creationId xmlns:a16="http://schemas.microsoft.com/office/drawing/2014/main" id="{ABCC044D-C458-C104-6334-4EA4B79B2BD1}"/>
              </a:ext>
            </a:extLst>
          </p:cNvPr>
          <p:cNvSpPr/>
          <p:nvPr/>
        </p:nvSpPr>
        <p:spPr>
          <a:xfrm>
            <a:off x="4121491" y="4351854"/>
            <a:ext cx="1379875" cy="905931"/>
          </a:xfrm>
          <a:prstGeom prst="ellipse">
            <a:avLst/>
          </a:prstGeom>
          <a:solidFill>
            <a:sysClr val="window" lastClr="FFFFFF"/>
          </a:solidFill>
          <a:ln w="25400" cap="flat" cmpd="sng" algn="ctr">
            <a:solidFill>
              <a:schemeClr val="tx1"/>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kumimoji="0" lang="en-US" sz="1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Infusion of funds into the company</a:t>
            </a:r>
            <a:endParaRPr kumimoji="0" lang="en-IN" sz="1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47" name="Oval 46">
            <a:extLst>
              <a:ext uri="{FF2B5EF4-FFF2-40B4-BE49-F238E27FC236}">
                <a16:creationId xmlns:a16="http://schemas.microsoft.com/office/drawing/2014/main" id="{F0794A98-443F-01E1-7D21-0DB0849FB909}"/>
              </a:ext>
            </a:extLst>
          </p:cNvPr>
          <p:cNvSpPr/>
          <p:nvPr/>
        </p:nvSpPr>
        <p:spPr>
          <a:xfrm>
            <a:off x="1324152" y="4318414"/>
            <a:ext cx="1379880" cy="905930"/>
          </a:xfrm>
          <a:prstGeom prst="ellipse">
            <a:avLst/>
          </a:prstGeom>
          <a:solidFill>
            <a:sysClr val="window" lastClr="FFFFFF"/>
          </a:solidFill>
          <a:ln w="25400" cap="flat" cmpd="sng" algn="ctr">
            <a:solidFill>
              <a:schemeClr val="tx1"/>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kumimoji="0" lang="en-IN" sz="1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Acquisition of business – not the company</a:t>
            </a:r>
          </a:p>
        </p:txBody>
      </p:sp>
      <p:sp>
        <p:nvSpPr>
          <p:cNvPr id="33" name="Oval 32">
            <a:extLst>
              <a:ext uri="{FF2B5EF4-FFF2-40B4-BE49-F238E27FC236}">
                <a16:creationId xmlns:a16="http://schemas.microsoft.com/office/drawing/2014/main" id="{D833A4BA-3C63-45B5-D115-D046CB9F7460}"/>
              </a:ext>
            </a:extLst>
          </p:cNvPr>
          <p:cNvSpPr/>
          <p:nvPr/>
        </p:nvSpPr>
        <p:spPr>
          <a:xfrm>
            <a:off x="221823" y="5498661"/>
            <a:ext cx="1299546" cy="1243588"/>
          </a:xfrm>
          <a:prstGeom prst="ellipse">
            <a:avLst/>
          </a:prstGeom>
          <a:solidFill>
            <a:srgbClr val="E31E24"/>
          </a:solidFill>
          <a:ln>
            <a:solidFill>
              <a:srgbClr val="D9D9D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bg1"/>
                </a:solidFill>
                <a:latin typeface="Roboto" panose="02000000000000000000" pitchFamily="2" charset="0"/>
                <a:ea typeface="Roboto" panose="02000000000000000000" pitchFamily="2" charset="0"/>
              </a:rPr>
              <a:t>Slump Sale</a:t>
            </a:r>
            <a:endParaRPr lang="en-IN" sz="1200" b="1" dirty="0">
              <a:solidFill>
                <a:schemeClr val="bg1"/>
              </a:solidFill>
              <a:latin typeface="Roboto" panose="02000000000000000000" pitchFamily="2" charset="0"/>
              <a:ea typeface="Roboto" panose="02000000000000000000" pitchFamily="2" charset="0"/>
            </a:endParaRPr>
          </a:p>
        </p:txBody>
      </p:sp>
      <p:sp>
        <p:nvSpPr>
          <p:cNvPr id="61" name="Oval 60">
            <a:extLst>
              <a:ext uri="{FF2B5EF4-FFF2-40B4-BE49-F238E27FC236}">
                <a16:creationId xmlns:a16="http://schemas.microsoft.com/office/drawing/2014/main" id="{A1460F87-F2A4-015B-2D76-C92F7DB6A7DD}"/>
              </a:ext>
            </a:extLst>
          </p:cNvPr>
          <p:cNvSpPr/>
          <p:nvPr/>
        </p:nvSpPr>
        <p:spPr>
          <a:xfrm>
            <a:off x="7599276" y="5498661"/>
            <a:ext cx="1299546" cy="1243588"/>
          </a:xfrm>
          <a:prstGeom prst="ellipse">
            <a:avLst/>
          </a:prstGeom>
          <a:solidFill>
            <a:srgbClr val="E31E24"/>
          </a:solidFill>
          <a:ln>
            <a:solidFill>
              <a:srgbClr val="D9D9D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bg1"/>
                </a:solidFill>
                <a:latin typeface="Roboto" panose="02000000000000000000" pitchFamily="2" charset="0"/>
                <a:ea typeface="Roboto" panose="02000000000000000000" pitchFamily="2" charset="0"/>
              </a:rPr>
              <a:t>Merger</a:t>
            </a:r>
            <a:endParaRPr lang="en-IN" sz="1200" b="1" dirty="0">
              <a:solidFill>
                <a:schemeClr val="bg1"/>
              </a:solidFill>
              <a:latin typeface="Roboto" panose="02000000000000000000" pitchFamily="2" charset="0"/>
              <a:ea typeface="Roboto" panose="02000000000000000000" pitchFamily="2" charset="0"/>
            </a:endParaRPr>
          </a:p>
        </p:txBody>
      </p:sp>
      <p:sp>
        <p:nvSpPr>
          <p:cNvPr id="62" name="Oval 61">
            <a:extLst>
              <a:ext uri="{FF2B5EF4-FFF2-40B4-BE49-F238E27FC236}">
                <a16:creationId xmlns:a16="http://schemas.microsoft.com/office/drawing/2014/main" id="{69F8FE94-3BD7-EC33-6C43-AC289DB3AF4B}"/>
              </a:ext>
            </a:extLst>
          </p:cNvPr>
          <p:cNvSpPr/>
          <p:nvPr/>
        </p:nvSpPr>
        <p:spPr>
          <a:xfrm>
            <a:off x="4925889" y="5512000"/>
            <a:ext cx="1379874" cy="1243588"/>
          </a:xfrm>
          <a:prstGeom prst="ellipse">
            <a:avLst/>
          </a:prstGeom>
          <a:solidFill>
            <a:srgbClr val="E31E24"/>
          </a:solidFill>
          <a:ln>
            <a:solidFill>
              <a:srgbClr val="D9D9D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1200" b="1" dirty="0">
                <a:solidFill>
                  <a:schemeClr val="bg1"/>
                </a:solidFill>
                <a:latin typeface="Roboto" panose="02000000000000000000" pitchFamily="2" charset="0"/>
                <a:ea typeface="Roboto" panose="02000000000000000000" pitchFamily="2" charset="0"/>
              </a:rPr>
              <a:t>Share Acquisition</a:t>
            </a:r>
          </a:p>
        </p:txBody>
      </p:sp>
      <p:sp>
        <p:nvSpPr>
          <p:cNvPr id="63" name="Oval 62">
            <a:extLst>
              <a:ext uri="{FF2B5EF4-FFF2-40B4-BE49-F238E27FC236}">
                <a16:creationId xmlns:a16="http://schemas.microsoft.com/office/drawing/2014/main" id="{C41DE486-8D02-79A1-B9C7-51BAB77C83F8}"/>
              </a:ext>
            </a:extLst>
          </p:cNvPr>
          <p:cNvSpPr/>
          <p:nvPr/>
        </p:nvSpPr>
        <p:spPr>
          <a:xfrm>
            <a:off x="2401508" y="5498661"/>
            <a:ext cx="1299546" cy="1243588"/>
          </a:xfrm>
          <a:prstGeom prst="ellipse">
            <a:avLst/>
          </a:prstGeom>
          <a:solidFill>
            <a:srgbClr val="E31E24"/>
          </a:solidFill>
          <a:ln>
            <a:solidFill>
              <a:srgbClr val="D9D9D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bg1"/>
                </a:solidFill>
                <a:latin typeface="Roboto" panose="02000000000000000000" pitchFamily="2" charset="0"/>
                <a:ea typeface="Roboto" panose="02000000000000000000" pitchFamily="2" charset="0"/>
              </a:rPr>
              <a:t>Itemised Sale</a:t>
            </a:r>
            <a:endParaRPr lang="en-IN" sz="1200" b="1" dirty="0">
              <a:solidFill>
                <a:schemeClr val="bg1"/>
              </a:solidFill>
              <a:latin typeface="Roboto" panose="02000000000000000000" pitchFamily="2" charset="0"/>
              <a:ea typeface="Roboto" panose="02000000000000000000" pitchFamily="2" charset="0"/>
            </a:endParaRPr>
          </a:p>
        </p:txBody>
      </p:sp>
      <p:sp>
        <p:nvSpPr>
          <p:cNvPr id="84" name="Oval 83">
            <a:extLst>
              <a:ext uri="{FF2B5EF4-FFF2-40B4-BE49-F238E27FC236}">
                <a16:creationId xmlns:a16="http://schemas.microsoft.com/office/drawing/2014/main" id="{E0AA9806-4D72-69B7-11D3-575115E94816}"/>
              </a:ext>
            </a:extLst>
          </p:cNvPr>
          <p:cNvSpPr/>
          <p:nvPr/>
        </p:nvSpPr>
        <p:spPr>
          <a:xfrm>
            <a:off x="10346959" y="5512000"/>
            <a:ext cx="1299546" cy="1243588"/>
          </a:xfrm>
          <a:prstGeom prst="ellipse">
            <a:avLst/>
          </a:prstGeom>
          <a:solidFill>
            <a:srgbClr val="E31E24"/>
          </a:solidFill>
          <a:ln>
            <a:solidFill>
              <a:srgbClr val="D9D9D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bg1"/>
                </a:solidFill>
                <a:latin typeface="Roboto" panose="02000000000000000000" pitchFamily="2" charset="0"/>
                <a:ea typeface="Roboto" panose="02000000000000000000" pitchFamily="2" charset="0"/>
              </a:rPr>
              <a:t>Demerger</a:t>
            </a:r>
            <a:endParaRPr lang="en-IN" sz="1200" b="1" dirty="0">
              <a:solidFill>
                <a:schemeClr val="bg1"/>
              </a:solidFill>
              <a:latin typeface="Roboto" panose="02000000000000000000" pitchFamily="2" charset="0"/>
              <a:ea typeface="Roboto" panose="02000000000000000000" pitchFamily="2" charset="0"/>
            </a:endParaRPr>
          </a:p>
        </p:txBody>
      </p:sp>
      <p:cxnSp>
        <p:nvCxnSpPr>
          <p:cNvPr id="36" name="Connector: Elbow 35">
            <a:extLst>
              <a:ext uri="{FF2B5EF4-FFF2-40B4-BE49-F238E27FC236}">
                <a16:creationId xmlns:a16="http://schemas.microsoft.com/office/drawing/2014/main" id="{6A367893-A02C-850C-ADF5-A4225CAAA47D}"/>
              </a:ext>
            </a:extLst>
          </p:cNvPr>
          <p:cNvCxnSpPr>
            <a:stCxn id="64" idx="2"/>
            <a:endCxn id="66" idx="0"/>
          </p:cNvCxnSpPr>
          <p:nvPr/>
        </p:nvCxnSpPr>
        <p:spPr>
          <a:xfrm rot="5400000">
            <a:off x="4825346" y="624586"/>
            <a:ext cx="520210" cy="250451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2BF809BE-723B-AFC0-7D70-1D39345C1601}"/>
              </a:ext>
            </a:extLst>
          </p:cNvPr>
          <p:cNvSpPr/>
          <p:nvPr/>
        </p:nvSpPr>
        <p:spPr>
          <a:xfrm>
            <a:off x="5934237" y="3677406"/>
            <a:ext cx="1304868" cy="365667"/>
          </a:xfrm>
          <a:prstGeom prst="rect">
            <a:avLst/>
          </a:prstGeom>
          <a:solidFill>
            <a:schemeClr val="bg2"/>
          </a:solidFill>
          <a:ln w="9525" cap="flat" cmpd="sng" algn="ctr">
            <a:solidFill>
              <a:schemeClr val="bg2"/>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Secondary Transfer</a:t>
            </a:r>
            <a:endParaRPr kumimoji="0" lang="en-IN" sz="12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cxnSp>
        <p:nvCxnSpPr>
          <p:cNvPr id="19" name="Connector: Elbow 18">
            <a:extLst>
              <a:ext uri="{FF2B5EF4-FFF2-40B4-BE49-F238E27FC236}">
                <a16:creationId xmlns:a16="http://schemas.microsoft.com/office/drawing/2014/main" id="{99253C25-1D69-7661-CF25-53D293E18AFD}"/>
              </a:ext>
            </a:extLst>
          </p:cNvPr>
          <p:cNvCxnSpPr>
            <a:stCxn id="76" idx="2"/>
            <a:endCxn id="82" idx="0"/>
          </p:cNvCxnSpPr>
          <p:nvPr/>
        </p:nvCxnSpPr>
        <p:spPr>
          <a:xfrm rot="5400000">
            <a:off x="5055834" y="3068317"/>
            <a:ext cx="366237" cy="85504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ctor: Elbow 23">
            <a:extLst>
              <a:ext uri="{FF2B5EF4-FFF2-40B4-BE49-F238E27FC236}">
                <a16:creationId xmlns:a16="http://schemas.microsoft.com/office/drawing/2014/main" id="{8CC05178-1C99-FE76-0B4C-11E876F2D0BC}"/>
              </a:ext>
            </a:extLst>
          </p:cNvPr>
          <p:cNvCxnSpPr>
            <a:stCxn id="76" idx="2"/>
            <a:endCxn id="38" idx="0"/>
          </p:cNvCxnSpPr>
          <p:nvPr/>
        </p:nvCxnSpPr>
        <p:spPr>
          <a:xfrm rot="16200000" flipH="1">
            <a:off x="5944230" y="3034964"/>
            <a:ext cx="364685" cy="92019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85" name="Oval 84">
            <a:extLst>
              <a:ext uri="{FF2B5EF4-FFF2-40B4-BE49-F238E27FC236}">
                <a16:creationId xmlns:a16="http://schemas.microsoft.com/office/drawing/2014/main" id="{520C41C2-6C0D-CD21-CC7E-3A18F72A3830}"/>
              </a:ext>
            </a:extLst>
          </p:cNvPr>
          <p:cNvSpPr/>
          <p:nvPr/>
        </p:nvSpPr>
        <p:spPr>
          <a:xfrm>
            <a:off x="5859230" y="4361686"/>
            <a:ext cx="1379875" cy="905931"/>
          </a:xfrm>
          <a:prstGeom prst="ellipse">
            <a:avLst/>
          </a:prstGeom>
          <a:solidFill>
            <a:sysClr val="window" lastClr="FFFFFF"/>
          </a:solidFill>
          <a:ln w="25400" cap="flat" cmpd="sng" algn="ctr">
            <a:solidFill>
              <a:schemeClr val="tx1"/>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kumimoji="0" lang="en-US" sz="1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Funds received by seller shareholder</a:t>
            </a:r>
            <a:endParaRPr kumimoji="0" lang="en-IN" sz="1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cxnSp>
        <p:nvCxnSpPr>
          <p:cNvPr id="88" name="Straight Arrow Connector 87">
            <a:extLst>
              <a:ext uri="{FF2B5EF4-FFF2-40B4-BE49-F238E27FC236}">
                <a16:creationId xmlns:a16="http://schemas.microsoft.com/office/drawing/2014/main" id="{AD55D0A4-ABE0-EA12-EFF5-0206AC70530C}"/>
              </a:ext>
            </a:extLst>
          </p:cNvPr>
          <p:cNvCxnSpPr>
            <a:cxnSpLocks/>
          </p:cNvCxnSpPr>
          <p:nvPr/>
        </p:nvCxnSpPr>
        <p:spPr>
          <a:xfrm>
            <a:off x="6586671" y="4070027"/>
            <a:ext cx="0" cy="307229"/>
          </a:xfrm>
          <a:prstGeom prst="straightConnector1">
            <a:avLst/>
          </a:prstGeom>
          <a:noFill/>
          <a:ln w="12700" cap="flat" cmpd="sng" algn="ctr">
            <a:solidFill>
              <a:schemeClr val="tx1"/>
            </a:solidFill>
            <a:prstDash val="dash"/>
            <a:tailEnd type="triangle"/>
          </a:ln>
          <a:effectLst/>
        </p:spPr>
      </p:cxnSp>
    </p:spTree>
    <p:extLst>
      <p:ext uri="{BB962C8B-B14F-4D97-AF65-F5344CB8AC3E}">
        <p14:creationId xmlns:p14="http://schemas.microsoft.com/office/powerpoint/2010/main" val="513221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E6F4-CE6D-4097-AC8C-9A88E53704B8}"/>
              </a:ext>
            </a:extLst>
          </p:cNvPr>
          <p:cNvSpPr>
            <a:spLocks noGrp="1"/>
          </p:cNvSpPr>
          <p:nvPr>
            <p:ph type="title"/>
          </p:nvPr>
        </p:nvSpPr>
        <p:spPr>
          <a:xfrm>
            <a:off x="4663440" y="2373592"/>
            <a:ext cx="7345057" cy="767204"/>
          </a:xfrm>
        </p:spPr>
        <p:txBody>
          <a:bodyPr>
            <a:noAutofit/>
          </a:bodyPr>
          <a:lstStyle/>
          <a:p>
            <a:pPr algn="r"/>
            <a:r>
              <a:rPr lang="en-IN" sz="4000" b="1" dirty="0">
                <a:latin typeface="Roboto" panose="02000000000000000000" pitchFamily="2" charset="0"/>
                <a:ea typeface="Roboto" panose="02000000000000000000" pitchFamily="2" charset="0"/>
              </a:rPr>
              <a:t>Major Modes of Transactions</a:t>
            </a:r>
          </a:p>
        </p:txBody>
      </p:sp>
      <p:sp>
        <p:nvSpPr>
          <p:cNvPr id="4" name="Slide Number Placeholder 3">
            <a:extLst>
              <a:ext uri="{FF2B5EF4-FFF2-40B4-BE49-F238E27FC236}">
                <a16:creationId xmlns:a16="http://schemas.microsoft.com/office/drawing/2014/main" id="{57BB5151-A95B-4F4A-B992-72375B2F01C4}"/>
              </a:ext>
            </a:extLst>
          </p:cNvPr>
          <p:cNvSpPr>
            <a:spLocks noGrp="1"/>
          </p:cNvSpPr>
          <p:nvPr>
            <p:ph type="sldNum" sz="quarter" idx="12"/>
          </p:nvPr>
        </p:nvSpPr>
        <p:spPr/>
        <p:txBody>
          <a:bodyPr/>
          <a:lstStyle/>
          <a:p>
            <a:pPr defTabSz="1097280"/>
            <a:fld id="{F60EAE03-AA2C-4BC0-A2CA-F931B03503F8}" type="slidenum">
              <a:rPr lang="en-GB">
                <a:solidFill>
                  <a:prstClr val="black">
                    <a:tint val="75000"/>
                  </a:prstClr>
                </a:solidFill>
                <a:latin typeface="Calibri"/>
              </a:rPr>
              <a:pPr defTabSz="1097280"/>
              <a:t>40</a:t>
            </a:fld>
            <a:endParaRPr lang="en-GB" dirty="0">
              <a:solidFill>
                <a:prstClr val="black">
                  <a:tint val="75000"/>
                </a:prstClr>
              </a:solidFill>
              <a:latin typeface="Calibri"/>
            </a:endParaRPr>
          </a:p>
        </p:txBody>
      </p:sp>
      <p:sp>
        <p:nvSpPr>
          <p:cNvPr id="3" name="Rectangle 2">
            <a:extLst>
              <a:ext uri="{FF2B5EF4-FFF2-40B4-BE49-F238E27FC236}">
                <a16:creationId xmlns:a16="http://schemas.microsoft.com/office/drawing/2014/main" id="{315B7948-178E-681F-E8EE-6E7A3A048ADD}"/>
              </a:ext>
            </a:extLst>
          </p:cNvPr>
          <p:cNvSpPr/>
          <p:nvPr/>
        </p:nvSpPr>
        <p:spPr>
          <a:xfrm>
            <a:off x="0" y="0"/>
            <a:ext cx="12192000" cy="6858000"/>
          </a:xfrm>
          <a:prstGeom prst="rect">
            <a:avLst/>
          </a:prstGeom>
          <a:solidFill>
            <a:srgbClr val="E31E24"/>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itle 1">
            <a:extLst>
              <a:ext uri="{FF2B5EF4-FFF2-40B4-BE49-F238E27FC236}">
                <a16:creationId xmlns:a16="http://schemas.microsoft.com/office/drawing/2014/main" id="{11A0ED97-012A-0638-AB30-D6E18E24AC6C}"/>
              </a:ext>
            </a:extLst>
          </p:cNvPr>
          <p:cNvSpPr txBox="1">
            <a:spLocks/>
          </p:cNvSpPr>
          <p:nvPr/>
        </p:nvSpPr>
        <p:spPr>
          <a:xfrm>
            <a:off x="3786389" y="2950001"/>
            <a:ext cx="8315515" cy="767204"/>
          </a:xfrm>
          <a:prstGeom prst="rect">
            <a:avLst/>
          </a:prstGeom>
        </p:spPr>
        <p:txBody>
          <a:bodyPr vert="horz" lIns="91440" tIns="45720" rIns="91440" bIns="45720" rtlCol="0" anchor="t">
            <a:noAutofit/>
          </a:bodyPr>
          <a:lstStyle>
            <a:lvl1pPr algn="l" defTabSz="1097280" rtl="0" eaLnBrk="1" latinLnBrk="0" hangingPunct="1">
              <a:spcBef>
                <a:spcPct val="0"/>
              </a:spcBef>
              <a:buNone/>
              <a:defRPr sz="1920" kern="1200">
                <a:solidFill>
                  <a:schemeClr val="bg1"/>
                </a:solidFill>
                <a:latin typeface="+mj-lt"/>
                <a:ea typeface="+mj-ea"/>
                <a:cs typeface="+mj-cs"/>
              </a:defRPr>
            </a:lvl1pPr>
          </a:lstStyle>
          <a:p>
            <a:pPr algn="r"/>
            <a:r>
              <a:rPr lang="en-IN" sz="4000" b="1">
                <a:latin typeface="Roboto" panose="02000000000000000000" pitchFamily="2" charset="0"/>
                <a:ea typeface="Roboto" panose="02000000000000000000" pitchFamily="2" charset="0"/>
              </a:rPr>
              <a:t>GIFT </a:t>
            </a:r>
            <a:r>
              <a:rPr lang="en-IN" sz="4000" b="1" dirty="0">
                <a:latin typeface="Roboto" panose="02000000000000000000" pitchFamily="2" charset="0"/>
                <a:ea typeface="Roboto" panose="02000000000000000000" pitchFamily="2" charset="0"/>
              </a:rPr>
              <a:t>City</a:t>
            </a:r>
          </a:p>
        </p:txBody>
      </p:sp>
      <p:graphicFrame>
        <p:nvGraphicFramePr>
          <p:cNvPr id="6" name="Diagram 5">
            <a:extLst>
              <a:ext uri="{FF2B5EF4-FFF2-40B4-BE49-F238E27FC236}">
                <a16:creationId xmlns:a16="http://schemas.microsoft.com/office/drawing/2014/main" id="{DA95D245-4454-D3E4-52F3-6BD13D04C582}"/>
              </a:ext>
            </a:extLst>
          </p:cNvPr>
          <p:cNvGraphicFramePr/>
          <p:nvPr/>
        </p:nvGraphicFramePr>
        <p:xfrm>
          <a:off x="-1634930" y="7383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78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E5345E9-A566-BE38-365A-D7D48AA46658}"/>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5" name="Title 6">
            <a:extLst>
              <a:ext uri="{FF2B5EF4-FFF2-40B4-BE49-F238E27FC236}">
                <a16:creationId xmlns:a16="http://schemas.microsoft.com/office/drawing/2014/main" id="{BEBF9738-1A6C-4E6A-6362-2E00DB1F13DA}"/>
              </a:ext>
            </a:extLst>
          </p:cNvPr>
          <p:cNvSpPr txBox="1">
            <a:spLocks/>
          </p:cNvSpPr>
          <p:nvPr/>
        </p:nvSpPr>
        <p:spPr>
          <a:xfrm>
            <a:off x="356459" y="224120"/>
            <a:ext cx="10363200" cy="628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5738"/>
            <a:r>
              <a:rPr lang="en-IN" sz="2400" b="1" dirty="0">
                <a:latin typeface="Roboto" panose="02000000000000000000" pitchFamily="2" charset="0"/>
                <a:ea typeface="Roboto" panose="02000000000000000000" pitchFamily="2" charset="0"/>
                <a:cs typeface="Arial" panose="020B0604020202020204" pitchFamily="34" charset="0"/>
              </a:rPr>
              <a:t>GIFT City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Overview </a:t>
            </a:r>
          </a:p>
        </p:txBody>
      </p:sp>
      <p:grpSp>
        <p:nvGrpSpPr>
          <p:cNvPr id="59" name="Group 58">
            <a:extLst>
              <a:ext uri="{FF2B5EF4-FFF2-40B4-BE49-F238E27FC236}">
                <a16:creationId xmlns:a16="http://schemas.microsoft.com/office/drawing/2014/main" id="{0022AB50-4046-FAD0-5F87-6F33298A3F57}"/>
              </a:ext>
            </a:extLst>
          </p:cNvPr>
          <p:cNvGrpSpPr/>
          <p:nvPr/>
        </p:nvGrpSpPr>
        <p:grpSpPr>
          <a:xfrm>
            <a:off x="7972022" y="1210616"/>
            <a:ext cx="3859785" cy="5341558"/>
            <a:chOff x="250825" y="938415"/>
            <a:chExt cx="4723214" cy="3268231"/>
          </a:xfrm>
          <a:solidFill>
            <a:srgbClr val="C00000"/>
          </a:solidFill>
        </p:grpSpPr>
        <p:sp>
          <p:nvSpPr>
            <p:cNvPr id="60" name="TextBox 59">
              <a:extLst>
                <a:ext uri="{FF2B5EF4-FFF2-40B4-BE49-F238E27FC236}">
                  <a16:creationId xmlns:a16="http://schemas.microsoft.com/office/drawing/2014/main" id="{1A5530D9-FC93-CE76-3974-0A99E0B97B36}"/>
                </a:ext>
              </a:extLst>
            </p:cNvPr>
            <p:cNvSpPr txBox="1"/>
            <p:nvPr/>
          </p:nvSpPr>
          <p:spPr>
            <a:xfrm>
              <a:off x="250825" y="2227435"/>
              <a:ext cx="1514440" cy="346632"/>
            </a:xfrm>
            <a:prstGeom prst="rect">
              <a:avLst/>
            </a:prstGeom>
            <a:grpFill/>
            <a:ln>
              <a:noFill/>
            </a:ln>
          </p:spPr>
          <p:txBody>
            <a:bodyPr wrap="square" rtlCol="0">
              <a:spAutoFit/>
            </a:bodyPr>
            <a:lstStyle/>
            <a:p>
              <a:pPr algn="ctr"/>
              <a:r>
                <a:rPr lang="en-US" sz="1200" b="1" dirty="0">
                  <a:solidFill>
                    <a:schemeClr val="bg1"/>
                  </a:solidFill>
                  <a:latin typeface="Roboto" panose="02000000000000000000" pitchFamily="2" charset="0"/>
                  <a:ea typeface="Roboto" panose="02000000000000000000" pitchFamily="2" charset="0"/>
                  <a:cs typeface="Arial" panose="020B0604020202020204" pitchFamily="34" charset="0"/>
                </a:rPr>
                <a:t>GIFT Business platforms</a:t>
              </a:r>
            </a:p>
          </p:txBody>
        </p:sp>
        <p:sp>
          <p:nvSpPr>
            <p:cNvPr id="61" name="TextBox 60">
              <a:extLst>
                <a:ext uri="{FF2B5EF4-FFF2-40B4-BE49-F238E27FC236}">
                  <a16:creationId xmlns:a16="http://schemas.microsoft.com/office/drawing/2014/main" id="{91F44D1E-6F65-7C6B-E217-59E64D7ADD13}"/>
                </a:ext>
              </a:extLst>
            </p:cNvPr>
            <p:cNvSpPr txBox="1"/>
            <p:nvPr/>
          </p:nvSpPr>
          <p:spPr>
            <a:xfrm>
              <a:off x="1349641" y="938415"/>
              <a:ext cx="2023371" cy="623938"/>
            </a:xfrm>
            <a:prstGeom prst="rect">
              <a:avLst/>
            </a:prstGeom>
            <a:grpFill/>
            <a:ln>
              <a:noFill/>
            </a:ln>
          </p:spPr>
          <p:txBody>
            <a:bodyPr wrap="square" rtlCol="0">
              <a:spAutoFit/>
            </a:bodyPr>
            <a:lstStyle/>
            <a:p>
              <a:pPr algn="ctr"/>
              <a:r>
                <a:rPr lang="en-US" sz="1200" b="1" dirty="0">
                  <a:solidFill>
                    <a:schemeClr val="bg1"/>
                  </a:solidFill>
                  <a:latin typeface="Roboto" panose="02000000000000000000" pitchFamily="2" charset="0"/>
                  <a:ea typeface="Roboto" panose="02000000000000000000" pitchFamily="2" charset="0"/>
                  <a:cs typeface="Arial" panose="020B0604020202020204" pitchFamily="34" charset="0"/>
                </a:rPr>
                <a:t>Domestic tariff area (DTA) for business related to India operations</a:t>
              </a:r>
            </a:p>
          </p:txBody>
        </p:sp>
        <p:cxnSp>
          <p:nvCxnSpPr>
            <p:cNvPr id="62" name="Connector: Elbow 61">
              <a:extLst>
                <a:ext uri="{FF2B5EF4-FFF2-40B4-BE49-F238E27FC236}">
                  <a16:creationId xmlns:a16="http://schemas.microsoft.com/office/drawing/2014/main" id="{315A3081-6AF4-D23D-E925-943253670E76}"/>
                </a:ext>
              </a:extLst>
            </p:cNvPr>
            <p:cNvCxnSpPr>
              <a:cxnSpLocks/>
              <a:stCxn id="60" idx="0"/>
              <a:endCxn id="61" idx="1"/>
            </p:cNvCxnSpPr>
            <p:nvPr/>
          </p:nvCxnSpPr>
          <p:spPr>
            <a:xfrm rot="5400000" flipH="1" flipV="1">
              <a:off x="690318" y="1568112"/>
              <a:ext cx="977051" cy="341596"/>
            </a:xfrm>
            <a:prstGeom prst="bentConnector2">
              <a:avLst/>
            </a:prstGeom>
            <a:grpFill/>
            <a:ln w="12700">
              <a:solidFill>
                <a:srgbClr val="8A8985"/>
              </a:solidFill>
              <a:tailEnd type="triangle"/>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C5A52C17-1B00-70EF-E274-8FA9F065BF56}"/>
                </a:ext>
              </a:extLst>
            </p:cNvPr>
            <p:cNvSpPr txBox="1"/>
            <p:nvPr/>
          </p:nvSpPr>
          <p:spPr>
            <a:xfrm>
              <a:off x="1349641" y="3121350"/>
              <a:ext cx="1601029" cy="485285"/>
            </a:xfrm>
            <a:prstGeom prst="rect">
              <a:avLst/>
            </a:prstGeom>
            <a:grpFill/>
            <a:ln>
              <a:noFill/>
            </a:ln>
          </p:spPr>
          <p:txBody>
            <a:bodyPr wrap="square" rtlCol="0">
              <a:spAutoFit/>
            </a:bodyPr>
            <a:lstStyle/>
            <a:p>
              <a:pPr algn="ctr"/>
              <a:r>
                <a:rPr lang="en-US" sz="1200" b="1" dirty="0">
                  <a:solidFill>
                    <a:schemeClr val="bg1"/>
                  </a:solidFill>
                  <a:latin typeface="Roboto" panose="02000000000000000000" pitchFamily="2" charset="0"/>
                  <a:ea typeface="Roboto" panose="02000000000000000000" pitchFamily="2" charset="0"/>
                  <a:cs typeface="Arial" panose="020B0604020202020204" pitchFamily="34" charset="0"/>
                </a:rPr>
                <a:t>Multiservice Special Economic Zone (SEZ)</a:t>
              </a:r>
            </a:p>
          </p:txBody>
        </p:sp>
        <p:cxnSp>
          <p:nvCxnSpPr>
            <p:cNvPr id="64" name="Connector: Elbow 63">
              <a:extLst>
                <a:ext uri="{FF2B5EF4-FFF2-40B4-BE49-F238E27FC236}">
                  <a16:creationId xmlns:a16="http://schemas.microsoft.com/office/drawing/2014/main" id="{6EBBC307-54DB-46D3-6170-1966AD509271}"/>
                </a:ext>
              </a:extLst>
            </p:cNvPr>
            <p:cNvCxnSpPr>
              <a:cxnSpLocks/>
              <a:stCxn id="60" idx="2"/>
              <a:endCxn id="63" idx="1"/>
            </p:cNvCxnSpPr>
            <p:nvPr/>
          </p:nvCxnSpPr>
          <p:spPr>
            <a:xfrm rot="16200000" flipH="1">
              <a:off x="783880" y="2798231"/>
              <a:ext cx="789926" cy="341596"/>
            </a:xfrm>
            <a:prstGeom prst="bentConnector2">
              <a:avLst/>
            </a:prstGeom>
            <a:grpFill/>
            <a:ln w="12700">
              <a:solidFill>
                <a:srgbClr val="8A8985"/>
              </a:solidFill>
              <a:tailEnd type="triangle"/>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106F610B-4AE4-933A-614F-04BE8B8A0798}"/>
                </a:ext>
              </a:extLst>
            </p:cNvPr>
            <p:cNvSpPr txBox="1"/>
            <p:nvPr/>
          </p:nvSpPr>
          <p:spPr>
            <a:xfrm>
              <a:off x="3373010" y="2374800"/>
              <a:ext cx="1601029" cy="623938"/>
            </a:xfrm>
            <a:prstGeom prst="rect">
              <a:avLst/>
            </a:prstGeom>
            <a:grpFill/>
            <a:ln>
              <a:noFill/>
            </a:ln>
          </p:spPr>
          <p:txBody>
            <a:bodyPr wrap="square" rtlCol="0">
              <a:spAutoFit/>
            </a:bodyPr>
            <a:lstStyle>
              <a:defPPr>
                <a:defRPr lang="en-US"/>
              </a:defPPr>
              <a:lvl1pPr algn="ctr">
                <a:defRPr sz="10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sz="1200" dirty="0"/>
                <a:t>Notified International Financial Service Centre (IFSC)</a:t>
              </a:r>
            </a:p>
          </p:txBody>
        </p:sp>
        <p:sp>
          <p:nvSpPr>
            <p:cNvPr id="66" name="TextBox 65">
              <a:extLst>
                <a:ext uri="{FF2B5EF4-FFF2-40B4-BE49-F238E27FC236}">
                  <a16:creationId xmlns:a16="http://schemas.microsoft.com/office/drawing/2014/main" id="{7FCD3C93-F71B-DDBC-6031-E3CA6ADA032D}"/>
                </a:ext>
              </a:extLst>
            </p:cNvPr>
            <p:cNvSpPr txBox="1"/>
            <p:nvPr/>
          </p:nvSpPr>
          <p:spPr>
            <a:xfrm>
              <a:off x="3373010" y="3860014"/>
              <a:ext cx="1601029" cy="346632"/>
            </a:xfrm>
            <a:prstGeom prst="rect">
              <a:avLst/>
            </a:prstGeom>
            <a:grpFill/>
            <a:ln>
              <a:noFill/>
            </a:ln>
          </p:spPr>
          <p:txBody>
            <a:bodyPr wrap="square" rtlCol="0">
              <a:spAutoFit/>
            </a:bodyPr>
            <a:lstStyle/>
            <a:p>
              <a:pPr algn="ctr"/>
              <a:r>
                <a:rPr lang="en-US" sz="1200" b="1" dirty="0">
                  <a:solidFill>
                    <a:schemeClr val="bg1"/>
                  </a:solidFill>
                  <a:latin typeface="Roboto" panose="02000000000000000000" pitchFamily="2" charset="0"/>
                  <a:ea typeface="Roboto" panose="02000000000000000000" pitchFamily="2" charset="0"/>
                  <a:cs typeface="Arial" panose="020B0604020202020204" pitchFamily="34" charset="0"/>
                </a:rPr>
                <a:t>IT and </a:t>
              </a:r>
              <a:r>
                <a:rPr lang="en-US" sz="1200" b="1" dirty="0" err="1">
                  <a:solidFill>
                    <a:schemeClr val="bg1"/>
                  </a:solidFill>
                  <a:latin typeface="Roboto" panose="02000000000000000000" pitchFamily="2" charset="0"/>
                  <a:ea typeface="Roboto" panose="02000000000000000000" pitchFamily="2" charset="0"/>
                  <a:cs typeface="Arial" panose="020B0604020202020204" pitchFamily="34" charset="0"/>
                </a:rPr>
                <a:t>ITeS</a:t>
              </a:r>
              <a:r>
                <a:rPr lang="en-US" sz="1200" b="1" dirty="0">
                  <a:solidFill>
                    <a:schemeClr val="bg1"/>
                  </a:solidFill>
                  <a:latin typeface="Roboto" panose="02000000000000000000" pitchFamily="2" charset="0"/>
                  <a:ea typeface="Roboto" panose="02000000000000000000" pitchFamily="2" charset="0"/>
                  <a:cs typeface="Arial" panose="020B0604020202020204" pitchFamily="34" charset="0"/>
                </a:rPr>
                <a:t>, Other services export </a:t>
              </a:r>
            </a:p>
          </p:txBody>
        </p:sp>
        <p:cxnSp>
          <p:nvCxnSpPr>
            <p:cNvPr id="67" name="Connector: Elbow 66">
              <a:extLst>
                <a:ext uri="{FF2B5EF4-FFF2-40B4-BE49-F238E27FC236}">
                  <a16:creationId xmlns:a16="http://schemas.microsoft.com/office/drawing/2014/main" id="{1C192F0D-419D-AC75-F20C-5028A83E0835}"/>
                </a:ext>
              </a:extLst>
            </p:cNvPr>
            <p:cNvCxnSpPr>
              <a:cxnSpLocks/>
              <a:stCxn id="63" idx="0"/>
              <a:endCxn id="65" idx="1"/>
            </p:cNvCxnSpPr>
            <p:nvPr/>
          </p:nvCxnSpPr>
          <p:spPr>
            <a:xfrm rot="5400000" flipH="1" flipV="1">
              <a:off x="2544293" y="2292633"/>
              <a:ext cx="434580" cy="1222854"/>
            </a:xfrm>
            <a:prstGeom prst="bentConnector2">
              <a:avLst/>
            </a:prstGeom>
            <a:grpFill/>
            <a:ln w="12700">
              <a:solidFill>
                <a:srgbClr val="8A8985"/>
              </a:solidFill>
              <a:tailEnd type="triangle"/>
            </a:ln>
          </p:spPr>
          <p:style>
            <a:lnRef idx="1">
              <a:schemeClr val="dk1"/>
            </a:lnRef>
            <a:fillRef idx="0">
              <a:schemeClr val="dk1"/>
            </a:fillRef>
            <a:effectRef idx="0">
              <a:schemeClr val="dk1"/>
            </a:effectRef>
            <a:fontRef idx="minor">
              <a:schemeClr val="tx1"/>
            </a:fontRef>
          </p:style>
        </p:cxnSp>
        <p:cxnSp>
          <p:nvCxnSpPr>
            <p:cNvPr id="68" name="Connector: Elbow 67">
              <a:extLst>
                <a:ext uri="{FF2B5EF4-FFF2-40B4-BE49-F238E27FC236}">
                  <a16:creationId xmlns:a16="http://schemas.microsoft.com/office/drawing/2014/main" id="{D83B98B5-0512-83AF-7482-EA3263914B64}"/>
                </a:ext>
              </a:extLst>
            </p:cNvPr>
            <p:cNvCxnSpPr>
              <a:cxnSpLocks/>
              <a:stCxn id="63" idx="2"/>
              <a:endCxn id="66" idx="1"/>
            </p:cNvCxnSpPr>
            <p:nvPr/>
          </p:nvCxnSpPr>
          <p:spPr>
            <a:xfrm rot="16200000" flipH="1">
              <a:off x="2548236" y="3208555"/>
              <a:ext cx="426696" cy="1222854"/>
            </a:xfrm>
            <a:prstGeom prst="bentConnector2">
              <a:avLst/>
            </a:prstGeom>
            <a:grpFill/>
            <a:ln w="12700">
              <a:solidFill>
                <a:srgbClr val="8A8985"/>
              </a:solidFill>
              <a:tailEnd type="triangle"/>
            </a:ln>
          </p:spPr>
          <p:style>
            <a:lnRef idx="1">
              <a:schemeClr val="dk1"/>
            </a:lnRef>
            <a:fillRef idx="0">
              <a:schemeClr val="dk1"/>
            </a:fillRef>
            <a:effectRef idx="0">
              <a:schemeClr val="dk1"/>
            </a:effectRef>
            <a:fontRef idx="minor">
              <a:schemeClr val="tx1"/>
            </a:fontRef>
          </p:style>
        </p:cxnSp>
      </p:grpSp>
      <p:sp>
        <p:nvSpPr>
          <p:cNvPr id="71" name="Rectangle: Rounded Corners 70">
            <a:extLst>
              <a:ext uri="{FF2B5EF4-FFF2-40B4-BE49-F238E27FC236}">
                <a16:creationId xmlns:a16="http://schemas.microsoft.com/office/drawing/2014/main" id="{C65C2CC7-4A95-4D7A-FEEA-5AF9E86F0CF8}"/>
              </a:ext>
            </a:extLst>
          </p:cNvPr>
          <p:cNvSpPr/>
          <p:nvPr/>
        </p:nvSpPr>
        <p:spPr>
          <a:xfrm>
            <a:off x="629787" y="990954"/>
            <a:ext cx="7047360" cy="1328947"/>
          </a:xfrm>
          <a:prstGeom prst="round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just" defTabSz="914400" eaLnBrk="1" fontAlgn="auto" latinLnBrk="0" hangingPunct="1">
              <a:lnSpc>
                <a:spcPct val="100000"/>
              </a:lnSpc>
              <a:spcBef>
                <a:spcPts val="0"/>
              </a:spcBef>
              <a:spcAft>
                <a:spcPts val="0"/>
              </a:spcAft>
              <a:buClrTx/>
              <a:buSzTx/>
              <a:buFontTx/>
              <a:buNone/>
              <a:tabLst/>
            </a:pPr>
            <a:r>
              <a:rPr kumimoji="0" lang="en-US" sz="1400" b="1" i="0" u="sng"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What is GIFT City?</a:t>
            </a: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à"/>
              <a:tabLst/>
            </a:pPr>
            <a:r>
              <a:rPr lang="en-US" sz="1400"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India’s </a:t>
            </a:r>
            <a:r>
              <a:rPr lang="en-US" sz="1400" dirty="0">
                <a:solidFill>
                  <a:schemeClr val="tx1"/>
                </a:solidFill>
                <a:latin typeface="Roboto" panose="02000000000000000000" pitchFamily="2" charset="0"/>
                <a:ea typeface="Roboto" panose="02000000000000000000" pitchFamily="2" charset="0"/>
              </a:rPr>
              <a:t>first operational Greenfield Smart City</a:t>
            </a: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à"/>
              <a:tabLst/>
            </a:pPr>
            <a:r>
              <a:rPr lang="en-US" sz="1400" kern="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Established with an aim to help India </a:t>
            </a:r>
            <a:r>
              <a:rPr lang="en-US" sz="1400" dirty="0">
                <a:solidFill>
                  <a:schemeClr val="tx1"/>
                </a:solidFill>
                <a:latin typeface="Roboto" panose="02000000000000000000" pitchFamily="2" charset="0"/>
                <a:ea typeface="Roboto" panose="02000000000000000000" pitchFamily="2" charset="0"/>
              </a:rPr>
              <a:t>realize its potential in the international financial services industry </a:t>
            </a:r>
          </a:p>
          <a:p>
            <a:pPr marL="285750" indent="-285750" algn="just">
              <a:buFont typeface="Wingdings" panose="05000000000000000000" pitchFamily="2" charset="2"/>
              <a:buChar char="à"/>
            </a:pPr>
            <a:r>
              <a:rPr lang="en-US" sz="1400" b="1" dirty="0">
                <a:solidFill>
                  <a:srgbClr val="C00000"/>
                </a:solidFill>
                <a:latin typeface="Roboto" panose="02000000000000000000" pitchFamily="2" charset="0"/>
                <a:ea typeface="Roboto" panose="02000000000000000000" pitchFamily="2" charset="0"/>
                <a:cs typeface="Arial" panose="020B0604020202020204" pitchFamily="34" charset="0"/>
                <a:sym typeface="Roboto"/>
              </a:rPr>
              <a:t>A Global Financial &amp; IT Hub </a:t>
            </a:r>
            <a:r>
              <a:rPr lang="en-US" sz="1400" dirty="0">
                <a:solidFill>
                  <a:schemeClr val="tx1"/>
                </a:solidFill>
                <a:latin typeface="Roboto" panose="02000000000000000000" pitchFamily="2" charset="0"/>
                <a:ea typeface="Roboto" panose="02000000000000000000" pitchFamily="2" charset="0"/>
                <a:cs typeface="Arial" panose="020B0604020202020204" pitchFamily="34" charset="0"/>
                <a:sym typeface="Roboto"/>
              </a:rPr>
              <a:t>with a Domestic Tariff Area &amp; a Multi Services SEZ</a:t>
            </a:r>
            <a:endParaRPr lang="en-US" sz="1400" dirty="0">
              <a:latin typeface="Roboto" panose="02000000000000000000" pitchFamily="2" charset="0"/>
              <a:ea typeface="Roboto" panose="02000000000000000000" pitchFamily="2" charset="0"/>
            </a:endParaRPr>
          </a:p>
        </p:txBody>
      </p:sp>
      <p:sp>
        <p:nvSpPr>
          <p:cNvPr id="72" name="Rectangle: Rounded Corners 71">
            <a:extLst>
              <a:ext uri="{FF2B5EF4-FFF2-40B4-BE49-F238E27FC236}">
                <a16:creationId xmlns:a16="http://schemas.microsoft.com/office/drawing/2014/main" id="{291E6D05-F4FC-A414-4673-CC4409ACF0B4}"/>
              </a:ext>
            </a:extLst>
          </p:cNvPr>
          <p:cNvSpPr/>
          <p:nvPr/>
        </p:nvSpPr>
        <p:spPr>
          <a:xfrm>
            <a:off x="629787" y="3999372"/>
            <a:ext cx="7047360" cy="1291046"/>
          </a:xfrm>
          <a:prstGeom prst="roundRect">
            <a:avLst/>
          </a:prstGeom>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just" defTabSz="914400" eaLnBrk="1" fontAlgn="auto" latinLnBrk="0" hangingPunct="1">
              <a:lnSpc>
                <a:spcPct val="100000"/>
              </a:lnSpc>
              <a:spcBef>
                <a:spcPts val="0"/>
              </a:spcBef>
              <a:spcAft>
                <a:spcPts val="0"/>
              </a:spcAft>
              <a:buClrTx/>
              <a:buSzTx/>
              <a:tabLst/>
            </a:pPr>
            <a:r>
              <a:rPr lang="en-US" sz="1400" b="1" u="sng"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What is IFSC Authority?</a:t>
            </a:r>
          </a:p>
          <a:p>
            <a:pPr marL="285750" indent="-285750" algn="just">
              <a:buFont typeface="Wingdings" panose="05000000000000000000" pitchFamily="2" charset="2"/>
              <a:buChar char="à"/>
            </a:pPr>
            <a:r>
              <a:rPr lang="en-US" sz="1400" dirty="0">
                <a:latin typeface="Roboto" panose="02000000000000000000" pitchFamily="2" charset="0"/>
                <a:ea typeface="Roboto" panose="02000000000000000000" pitchFamily="2" charset="0"/>
              </a:rPr>
              <a:t>IFSCA established as a Unified financial regulator under the IFSCA Act, 2019 </a:t>
            </a:r>
            <a:r>
              <a:rPr lang="en-US" sz="1400"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combining powers of RBI, SEBI, PFRDA and IRDAI </a:t>
            </a:r>
          </a:p>
          <a:p>
            <a:pPr marL="285750" indent="-285750" algn="just">
              <a:buFont typeface="Wingdings" panose="05000000000000000000" pitchFamily="2" charset="2"/>
              <a:buChar char="à"/>
            </a:pPr>
            <a:r>
              <a:rPr lang="en-US" sz="1400"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IFSCA is mandated to develop and regulate </a:t>
            </a:r>
            <a:r>
              <a:rPr lang="en-US" sz="1400" b="1"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financial institutions</a:t>
            </a:r>
            <a:r>
              <a:rPr lang="en-US" sz="1400"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US" sz="1400" b="1"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financial services </a:t>
            </a:r>
            <a:r>
              <a:rPr lang="en-US" sz="1400"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and </a:t>
            </a:r>
            <a:r>
              <a:rPr lang="en-US" sz="1400" b="1"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financial products </a:t>
            </a:r>
            <a:r>
              <a:rPr lang="en-US" sz="1400"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within the IFSC in India</a:t>
            </a:r>
          </a:p>
        </p:txBody>
      </p:sp>
      <p:sp>
        <p:nvSpPr>
          <p:cNvPr id="74" name="Rectangle: Rounded Corners 73">
            <a:extLst>
              <a:ext uri="{FF2B5EF4-FFF2-40B4-BE49-F238E27FC236}">
                <a16:creationId xmlns:a16="http://schemas.microsoft.com/office/drawing/2014/main" id="{FF7965BE-FD31-7C08-C93C-9515C219C2AC}"/>
              </a:ext>
            </a:extLst>
          </p:cNvPr>
          <p:cNvSpPr/>
          <p:nvPr/>
        </p:nvSpPr>
        <p:spPr>
          <a:xfrm>
            <a:off x="629787" y="2421057"/>
            <a:ext cx="7047360" cy="1438508"/>
          </a:xfrm>
          <a:prstGeom prst="roundRect">
            <a:avLst/>
          </a:prstGeom>
          <a:solidFill>
            <a:schemeClr val="bg1">
              <a:lumMod val="65000"/>
            </a:schemeClr>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just" defTabSz="914400" eaLnBrk="1" fontAlgn="auto" latinLnBrk="0" hangingPunct="1">
              <a:lnSpc>
                <a:spcPct val="100000"/>
              </a:lnSpc>
              <a:spcBef>
                <a:spcPts val="0"/>
              </a:spcBef>
              <a:spcAft>
                <a:spcPts val="0"/>
              </a:spcAft>
              <a:buClrTx/>
              <a:buSzTx/>
              <a:tabLst/>
            </a:pPr>
            <a:r>
              <a:rPr lang="en-US" sz="1400" b="1" u="sng"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What is IFSC?</a:t>
            </a:r>
          </a:p>
          <a:p>
            <a:pPr marL="285750" indent="-285750" algn="just">
              <a:buFont typeface="Wingdings" panose="05000000000000000000" pitchFamily="2" charset="2"/>
              <a:buChar char="à"/>
            </a:pPr>
            <a:r>
              <a:rPr lang="en-US" sz="1400"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An IFSC caters to the customers outside the jurisdiction of domestic economy which deals with the flow of finance, financial products and services across the borders</a:t>
            </a:r>
          </a:p>
          <a:p>
            <a:pPr marL="285750" indent="-285750" algn="just">
              <a:buFont typeface="Wingdings" panose="05000000000000000000" pitchFamily="2" charset="2"/>
              <a:buChar char="à"/>
            </a:pPr>
            <a:r>
              <a:rPr lang="en-US" sz="1400"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IFSC “</a:t>
            </a:r>
            <a:r>
              <a:rPr lang="en-US" sz="1400" b="1"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is a jurisdiction that provides financial services to non residents and residents ( in any currency other than Indian Rupee(INR)</a:t>
            </a:r>
            <a:r>
              <a:rPr lang="en-US" sz="1400"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p>
        </p:txBody>
      </p:sp>
      <p:sp>
        <p:nvSpPr>
          <p:cNvPr id="75" name="Rectangle: Rounded Corners 74">
            <a:extLst>
              <a:ext uri="{FF2B5EF4-FFF2-40B4-BE49-F238E27FC236}">
                <a16:creationId xmlns:a16="http://schemas.microsoft.com/office/drawing/2014/main" id="{C38AE4EC-A2EE-29F1-33E2-308F147E1F43}"/>
              </a:ext>
            </a:extLst>
          </p:cNvPr>
          <p:cNvSpPr/>
          <p:nvPr/>
        </p:nvSpPr>
        <p:spPr>
          <a:xfrm>
            <a:off x="606592" y="5392324"/>
            <a:ext cx="7047360" cy="1328947"/>
          </a:xfrm>
          <a:prstGeom prst="roundRect">
            <a:avLst/>
          </a:prstGeom>
          <a:solidFill>
            <a:schemeClr val="bg1">
              <a:lumMod val="85000"/>
            </a:schemeClr>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just" defTabSz="914400" eaLnBrk="1" fontAlgn="auto" latinLnBrk="0" hangingPunct="1">
              <a:lnSpc>
                <a:spcPct val="100000"/>
              </a:lnSpc>
              <a:spcBef>
                <a:spcPts val="0"/>
              </a:spcBef>
              <a:spcAft>
                <a:spcPts val="0"/>
              </a:spcAft>
              <a:buClrTx/>
              <a:buSzTx/>
              <a:tabLst/>
            </a:pPr>
            <a:r>
              <a:rPr lang="en-US" sz="1400" b="1" u="sng" kern="0"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Key Features – IFSC Unit:</a:t>
            </a:r>
          </a:p>
          <a:p>
            <a:pPr marL="285750" indent="-285750" algn="just">
              <a:buFont typeface="Wingdings" panose="05000000000000000000" pitchFamily="2" charset="2"/>
              <a:buChar char="à"/>
            </a:pPr>
            <a:r>
              <a:rPr lang="en-US" sz="1400" dirty="0">
                <a:solidFill>
                  <a:schemeClr val="tx1"/>
                </a:solidFill>
                <a:latin typeface="Roboto" panose="02000000000000000000" pitchFamily="2" charset="0"/>
                <a:ea typeface="Roboto" panose="02000000000000000000" pitchFamily="2" charset="0"/>
              </a:rPr>
              <a:t>Treated as a ‘</a:t>
            </a:r>
            <a:r>
              <a:rPr lang="en-US" sz="1400" b="1" dirty="0">
                <a:solidFill>
                  <a:schemeClr val="tx1"/>
                </a:solidFill>
                <a:latin typeface="Roboto" panose="02000000000000000000" pitchFamily="2" charset="0"/>
                <a:ea typeface="Roboto" panose="02000000000000000000" pitchFamily="2" charset="0"/>
              </a:rPr>
              <a:t>non-resident</a:t>
            </a:r>
            <a:r>
              <a:rPr lang="en-US" sz="1400" dirty="0">
                <a:solidFill>
                  <a:schemeClr val="tx1"/>
                </a:solidFill>
                <a:latin typeface="Roboto" panose="02000000000000000000" pitchFamily="2" charset="0"/>
                <a:ea typeface="Roboto" panose="02000000000000000000" pitchFamily="2" charset="0"/>
              </a:rPr>
              <a:t>’ under </a:t>
            </a:r>
            <a:r>
              <a:rPr lang="en-US" sz="1400" b="1" dirty="0">
                <a:solidFill>
                  <a:schemeClr val="tx1"/>
                </a:solidFill>
                <a:latin typeface="Roboto" panose="02000000000000000000" pitchFamily="2" charset="0"/>
                <a:ea typeface="Roboto" panose="02000000000000000000" pitchFamily="2" charset="0"/>
              </a:rPr>
              <a:t>FEMA </a:t>
            </a:r>
            <a:r>
              <a:rPr lang="en-US" sz="1400" dirty="0">
                <a:solidFill>
                  <a:schemeClr val="tx1"/>
                </a:solidFill>
                <a:latin typeface="Roboto" panose="02000000000000000000" pitchFamily="2" charset="0"/>
                <a:ea typeface="Roboto" panose="02000000000000000000" pitchFamily="2" charset="0"/>
              </a:rPr>
              <a:t>and as a </a:t>
            </a:r>
            <a:r>
              <a:rPr lang="en-US" sz="1400" b="1" dirty="0">
                <a:solidFill>
                  <a:schemeClr val="tx1"/>
                </a:solidFill>
                <a:latin typeface="Roboto" panose="02000000000000000000" pitchFamily="2" charset="0"/>
                <a:ea typeface="Roboto" panose="02000000000000000000" pitchFamily="2" charset="0"/>
              </a:rPr>
              <a:t>‘Tax Resident’</a:t>
            </a:r>
            <a:r>
              <a:rPr lang="en-US" sz="1400" dirty="0">
                <a:solidFill>
                  <a:schemeClr val="tx1"/>
                </a:solidFill>
                <a:latin typeface="Roboto" panose="02000000000000000000" pitchFamily="2" charset="0"/>
                <a:ea typeface="Roboto" panose="02000000000000000000" pitchFamily="2" charset="0"/>
              </a:rPr>
              <a:t> under the </a:t>
            </a:r>
            <a:r>
              <a:rPr lang="en-US" sz="1400" b="1" dirty="0">
                <a:solidFill>
                  <a:schemeClr val="tx1"/>
                </a:solidFill>
                <a:latin typeface="Roboto" panose="02000000000000000000" pitchFamily="2" charset="0"/>
                <a:ea typeface="Roboto" panose="02000000000000000000" pitchFamily="2" charset="0"/>
              </a:rPr>
              <a:t>Income Tax Act</a:t>
            </a:r>
          </a:p>
          <a:p>
            <a:pPr marL="285750" indent="-285750" algn="just">
              <a:buFont typeface="Wingdings" panose="05000000000000000000" pitchFamily="2" charset="2"/>
              <a:buChar char="à"/>
            </a:pPr>
            <a:r>
              <a:rPr lang="en-US" sz="1400" dirty="0">
                <a:solidFill>
                  <a:schemeClr val="tx1"/>
                </a:solidFill>
                <a:latin typeface="Roboto" panose="02000000000000000000" pitchFamily="2" charset="0"/>
                <a:ea typeface="Roboto" panose="02000000000000000000" pitchFamily="2" charset="0"/>
              </a:rPr>
              <a:t>Several tax benefits on transactions in the GIFT City including 10 year </a:t>
            </a:r>
            <a:r>
              <a:rPr lang="en-US" sz="1400" b="1" dirty="0">
                <a:solidFill>
                  <a:schemeClr val="tx1"/>
                </a:solidFill>
                <a:latin typeface="Roboto" panose="02000000000000000000" pitchFamily="2" charset="0"/>
                <a:ea typeface="Roboto" panose="02000000000000000000" pitchFamily="2" charset="0"/>
              </a:rPr>
              <a:t>Tax Holiday</a:t>
            </a:r>
            <a:r>
              <a:rPr lang="en-US" sz="1400" dirty="0">
                <a:solidFill>
                  <a:schemeClr val="tx1"/>
                </a:solidFill>
                <a:latin typeface="Roboto" panose="02000000000000000000" pitchFamily="2" charset="0"/>
                <a:ea typeface="Roboto" panose="02000000000000000000" pitchFamily="2" charset="0"/>
              </a:rPr>
              <a:t> on the business income and lower rate of MAT @ 9% on book profits </a:t>
            </a:r>
          </a:p>
          <a:p>
            <a:pPr marL="285750" indent="-285750" algn="just">
              <a:buFont typeface="Wingdings" panose="05000000000000000000" pitchFamily="2" charset="2"/>
              <a:buChar char="à"/>
            </a:pPr>
            <a:r>
              <a:rPr lang="en-US" sz="1400" dirty="0">
                <a:solidFill>
                  <a:schemeClr val="tx1"/>
                </a:solidFill>
                <a:latin typeface="Roboto" panose="02000000000000000000" pitchFamily="2" charset="0"/>
                <a:ea typeface="Roboto" panose="02000000000000000000" pitchFamily="2" charset="0"/>
              </a:rPr>
              <a:t>Several relaxations on the applicability of the Companies Act, 2013</a:t>
            </a:r>
          </a:p>
        </p:txBody>
      </p:sp>
    </p:spTree>
    <p:extLst>
      <p:ext uri="{BB962C8B-B14F-4D97-AF65-F5344CB8AC3E}">
        <p14:creationId xmlns:p14="http://schemas.microsoft.com/office/powerpoint/2010/main" val="110642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E5345E9-A566-BE38-365A-D7D48AA46658}"/>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5" name="Title 6">
            <a:extLst>
              <a:ext uri="{FF2B5EF4-FFF2-40B4-BE49-F238E27FC236}">
                <a16:creationId xmlns:a16="http://schemas.microsoft.com/office/drawing/2014/main" id="{BEBF9738-1A6C-4E6A-6362-2E00DB1F13DA}"/>
              </a:ext>
            </a:extLst>
          </p:cNvPr>
          <p:cNvSpPr txBox="1">
            <a:spLocks/>
          </p:cNvSpPr>
          <p:nvPr/>
        </p:nvSpPr>
        <p:spPr>
          <a:xfrm>
            <a:off x="356459" y="224120"/>
            <a:ext cx="10363200" cy="628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5738"/>
            <a:r>
              <a:rPr lang="en-IN" sz="2400" b="1" dirty="0">
                <a:latin typeface="Roboto" panose="02000000000000000000" pitchFamily="2" charset="0"/>
                <a:ea typeface="Roboto" panose="02000000000000000000" pitchFamily="2" charset="0"/>
                <a:cs typeface="Arial" panose="020B0604020202020204" pitchFamily="34" charset="0"/>
              </a:rPr>
              <a:t>GIFT City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IFSC – Business Activities </a:t>
            </a:r>
          </a:p>
        </p:txBody>
      </p:sp>
      <p:graphicFrame>
        <p:nvGraphicFramePr>
          <p:cNvPr id="15" name="Diagram 14">
            <a:extLst>
              <a:ext uri="{FF2B5EF4-FFF2-40B4-BE49-F238E27FC236}">
                <a16:creationId xmlns:a16="http://schemas.microsoft.com/office/drawing/2014/main" id="{FA350F3A-A78E-60EF-0835-9FC3EE88938B}"/>
              </a:ext>
            </a:extLst>
          </p:cNvPr>
          <p:cNvGraphicFramePr/>
          <p:nvPr>
            <p:extLst>
              <p:ext uri="{D42A27DB-BD31-4B8C-83A1-F6EECF244321}">
                <p14:modId xmlns:p14="http://schemas.microsoft.com/office/powerpoint/2010/main" val="3132794422"/>
              </p:ext>
            </p:extLst>
          </p:nvPr>
        </p:nvGraphicFramePr>
        <p:xfrm>
          <a:off x="-436134" y="699207"/>
          <a:ext cx="6939966" cy="5908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Diagram 25">
            <a:extLst>
              <a:ext uri="{FF2B5EF4-FFF2-40B4-BE49-F238E27FC236}">
                <a16:creationId xmlns:a16="http://schemas.microsoft.com/office/drawing/2014/main" id="{CDD1C142-D575-76D5-43CE-27934ECE4A3C}"/>
              </a:ext>
            </a:extLst>
          </p:cNvPr>
          <p:cNvGraphicFramePr/>
          <p:nvPr>
            <p:extLst>
              <p:ext uri="{D42A27DB-BD31-4B8C-83A1-F6EECF244321}">
                <p14:modId xmlns:p14="http://schemas.microsoft.com/office/powerpoint/2010/main" val="361779141"/>
              </p:ext>
            </p:extLst>
          </p:nvPr>
        </p:nvGraphicFramePr>
        <p:xfrm>
          <a:off x="5042405" y="699207"/>
          <a:ext cx="6939966" cy="59084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60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E6F4-CE6D-4097-AC8C-9A88E53704B8}"/>
              </a:ext>
            </a:extLst>
          </p:cNvPr>
          <p:cNvSpPr>
            <a:spLocks noGrp="1"/>
          </p:cNvSpPr>
          <p:nvPr>
            <p:ph type="title"/>
          </p:nvPr>
        </p:nvSpPr>
        <p:spPr>
          <a:xfrm>
            <a:off x="4663440" y="2373592"/>
            <a:ext cx="7345057" cy="767204"/>
          </a:xfrm>
        </p:spPr>
        <p:txBody>
          <a:bodyPr>
            <a:noAutofit/>
          </a:bodyPr>
          <a:lstStyle/>
          <a:p>
            <a:pPr algn="r"/>
            <a:r>
              <a:rPr lang="en-IN" sz="4000" b="1" dirty="0">
                <a:latin typeface="Roboto" panose="02000000000000000000" pitchFamily="2" charset="0"/>
                <a:ea typeface="Roboto" panose="02000000000000000000" pitchFamily="2" charset="0"/>
              </a:rPr>
              <a:t>Major Modes of Transactions</a:t>
            </a:r>
          </a:p>
        </p:txBody>
      </p:sp>
      <p:sp>
        <p:nvSpPr>
          <p:cNvPr id="4" name="Slide Number Placeholder 3">
            <a:extLst>
              <a:ext uri="{FF2B5EF4-FFF2-40B4-BE49-F238E27FC236}">
                <a16:creationId xmlns:a16="http://schemas.microsoft.com/office/drawing/2014/main" id="{57BB5151-A95B-4F4A-B992-72375B2F01C4}"/>
              </a:ext>
            </a:extLst>
          </p:cNvPr>
          <p:cNvSpPr>
            <a:spLocks noGrp="1"/>
          </p:cNvSpPr>
          <p:nvPr>
            <p:ph type="sldNum" sz="quarter" idx="12"/>
          </p:nvPr>
        </p:nvSpPr>
        <p:spPr/>
        <p:txBody>
          <a:bodyPr/>
          <a:lstStyle/>
          <a:p>
            <a:pPr defTabSz="1097280"/>
            <a:fld id="{F60EAE03-AA2C-4BC0-A2CA-F931B03503F8}" type="slidenum">
              <a:rPr lang="en-GB">
                <a:solidFill>
                  <a:prstClr val="black">
                    <a:tint val="75000"/>
                  </a:prstClr>
                </a:solidFill>
                <a:latin typeface="Calibri"/>
              </a:rPr>
              <a:pPr defTabSz="1097280"/>
              <a:t>43</a:t>
            </a:fld>
            <a:endParaRPr lang="en-GB" dirty="0">
              <a:solidFill>
                <a:prstClr val="black">
                  <a:tint val="75000"/>
                </a:prstClr>
              </a:solidFill>
              <a:latin typeface="Calibri"/>
            </a:endParaRPr>
          </a:p>
        </p:txBody>
      </p:sp>
      <p:sp>
        <p:nvSpPr>
          <p:cNvPr id="3" name="Rectangle 2">
            <a:extLst>
              <a:ext uri="{FF2B5EF4-FFF2-40B4-BE49-F238E27FC236}">
                <a16:creationId xmlns:a16="http://schemas.microsoft.com/office/drawing/2014/main" id="{315B7948-178E-681F-E8EE-6E7A3A048ADD}"/>
              </a:ext>
            </a:extLst>
          </p:cNvPr>
          <p:cNvSpPr/>
          <p:nvPr/>
        </p:nvSpPr>
        <p:spPr>
          <a:xfrm>
            <a:off x="0" y="0"/>
            <a:ext cx="12192000" cy="6858000"/>
          </a:xfrm>
          <a:prstGeom prst="rect">
            <a:avLst/>
          </a:prstGeom>
          <a:solidFill>
            <a:srgbClr val="E31E24"/>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itle 1">
            <a:extLst>
              <a:ext uri="{FF2B5EF4-FFF2-40B4-BE49-F238E27FC236}">
                <a16:creationId xmlns:a16="http://schemas.microsoft.com/office/drawing/2014/main" id="{11A0ED97-012A-0638-AB30-D6E18E24AC6C}"/>
              </a:ext>
            </a:extLst>
          </p:cNvPr>
          <p:cNvSpPr txBox="1">
            <a:spLocks/>
          </p:cNvSpPr>
          <p:nvPr/>
        </p:nvSpPr>
        <p:spPr>
          <a:xfrm>
            <a:off x="3786389" y="2950001"/>
            <a:ext cx="8315515" cy="767204"/>
          </a:xfrm>
          <a:prstGeom prst="rect">
            <a:avLst/>
          </a:prstGeom>
        </p:spPr>
        <p:txBody>
          <a:bodyPr vert="horz" lIns="91440" tIns="45720" rIns="91440" bIns="45720" rtlCol="0" anchor="t">
            <a:noAutofit/>
          </a:bodyPr>
          <a:lstStyle>
            <a:lvl1pPr algn="l" defTabSz="1097280" rtl="0" eaLnBrk="1" latinLnBrk="0" hangingPunct="1">
              <a:spcBef>
                <a:spcPct val="0"/>
              </a:spcBef>
              <a:buNone/>
              <a:defRPr sz="1920" kern="1200">
                <a:solidFill>
                  <a:schemeClr val="bg1"/>
                </a:solidFill>
                <a:latin typeface="+mj-lt"/>
                <a:ea typeface="+mj-ea"/>
                <a:cs typeface="+mj-cs"/>
              </a:defRPr>
            </a:lvl1pPr>
          </a:lstStyle>
          <a:p>
            <a:pPr algn="r"/>
            <a:r>
              <a:rPr lang="en-IN" sz="4000" b="1" dirty="0">
                <a:latin typeface="Roboto" panose="02000000000000000000" pitchFamily="2" charset="0"/>
                <a:ea typeface="Roboto" panose="02000000000000000000" pitchFamily="2" charset="0"/>
              </a:rPr>
              <a:t>Budget 2023-24 – Expectations</a:t>
            </a:r>
          </a:p>
        </p:txBody>
      </p:sp>
      <p:graphicFrame>
        <p:nvGraphicFramePr>
          <p:cNvPr id="6" name="Diagram 5">
            <a:extLst>
              <a:ext uri="{FF2B5EF4-FFF2-40B4-BE49-F238E27FC236}">
                <a16:creationId xmlns:a16="http://schemas.microsoft.com/office/drawing/2014/main" id="{DA95D245-4454-D3E4-52F3-6BD13D04C582}"/>
              </a:ext>
            </a:extLst>
          </p:cNvPr>
          <p:cNvGraphicFramePr/>
          <p:nvPr/>
        </p:nvGraphicFramePr>
        <p:xfrm>
          <a:off x="-1634930" y="7383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581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Questions">
            <a:extLst>
              <a:ext uri="{FF2B5EF4-FFF2-40B4-BE49-F238E27FC236}">
                <a16:creationId xmlns:a16="http://schemas.microsoft.com/office/drawing/2014/main" id="{46CE3C93-AD69-445D-94AE-95496F411F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93600" y="1126600"/>
            <a:ext cx="4604800" cy="4604800"/>
          </a:xfrm>
          <a:prstGeom prst="rect">
            <a:avLst/>
          </a:prstGeom>
        </p:spPr>
      </p:pic>
      <p:sp>
        <p:nvSpPr>
          <p:cNvPr id="2" name="Slide Number Placeholder 1">
            <a:extLst>
              <a:ext uri="{FF2B5EF4-FFF2-40B4-BE49-F238E27FC236}">
                <a16:creationId xmlns:a16="http://schemas.microsoft.com/office/drawing/2014/main" id="{B91F108B-699F-46E8-B3E9-BFDDFEDFE139}"/>
              </a:ext>
            </a:extLst>
          </p:cNvPr>
          <p:cNvSpPr>
            <a:spLocks noGrp="1"/>
          </p:cNvSpPr>
          <p:nvPr>
            <p:ph type="sldNum" sz="quarter" idx="12"/>
          </p:nvPr>
        </p:nvSpPr>
        <p:spPr/>
        <p:txBody>
          <a:bodyPr/>
          <a:lstStyle/>
          <a:p>
            <a:fld id="{F60EAE03-AA2C-4BC0-A2CA-F931B03503F8}" type="slidenum">
              <a:rPr lang="en-GB" smtClean="0"/>
              <a:t>44</a:t>
            </a:fld>
            <a:endParaRPr lang="en-GB"/>
          </a:p>
        </p:txBody>
      </p:sp>
    </p:spTree>
    <p:extLst>
      <p:ext uri="{BB962C8B-B14F-4D97-AF65-F5344CB8AC3E}">
        <p14:creationId xmlns:p14="http://schemas.microsoft.com/office/powerpoint/2010/main" val="19448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C035-4976-423C-A479-FE2342B3A66D}"/>
              </a:ext>
            </a:extLst>
          </p:cNvPr>
          <p:cNvSpPr>
            <a:spLocks noGrp="1"/>
          </p:cNvSpPr>
          <p:nvPr>
            <p:ph type="title"/>
          </p:nvPr>
        </p:nvSpPr>
        <p:spPr>
          <a:xfrm>
            <a:off x="389370" y="191421"/>
            <a:ext cx="10515600" cy="660070"/>
          </a:xfrm>
        </p:spPr>
        <p:txBody>
          <a:bodyPr>
            <a:normAutofit/>
          </a:bodyPr>
          <a:lstStyle/>
          <a:p>
            <a:pPr marL="185738"/>
            <a:r>
              <a:rPr lang="en-IN" sz="2400" b="1" dirty="0">
                <a:latin typeface="Roboto" panose="02000000000000000000" pitchFamily="2" charset="0"/>
                <a:ea typeface="Roboto" panose="02000000000000000000" pitchFamily="2" charset="0"/>
              </a:rPr>
              <a:t>M&amp;A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Key Commercial and Other Considerations</a:t>
            </a:r>
          </a:p>
        </p:txBody>
      </p:sp>
      <p:sp>
        <p:nvSpPr>
          <p:cNvPr id="5" name="Rectangle 2">
            <a:extLst>
              <a:ext uri="{FF2B5EF4-FFF2-40B4-BE49-F238E27FC236}">
                <a16:creationId xmlns:a16="http://schemas.microsoft.com/office/drawing/2014/main" id="{A10A2087-8E25-4B21-935E-2585424BCB89}"/>
              </a:ext>
            </a:extLst>
          </p:cNvPr>
          <p:cNvSpPr>
            <a:spLocks noChangeArrowheads="1"/>
          </p:cNvSpPr>
          <p:nvPr/>
        </p:nvSpPr>
        <p:spPr bwMode="auto">
          <a:xfrm>
            <a:off x="7922681" y="4585969"/>
            <a:ext cx="3017520" cy="76200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1440"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Scheme - Determination of Swap ratio</a:t>
            </a:r>
          </a:p>
        </p:txBody>
      </p:sp>
      <p:sp>
        <p:nvSpPr>
          <p:cNvPr id="7" name="Rectangle 3">
            <a:extLst>
              <a:ext uri="{FF2B5EF4-FFF2-40B4-BE49-F238E27FC236}">
                <a16:creationId xmlns:a16="http://schemas.microsoft.com/office/drawing/2014/main" id="{B64D58C9-7AD3-4782-A93B-510BE6C8711E}"/>
              </a:ext>
            </a:extLst>
          </p:cNvPr>
          <p:cNvSpPr>
            <a:spLocks noChangeArrowheads="1"/>
          </p:cNvSpPr>
          <p:nvPr/>
        </p:nvSpPr>
        <p:spPr bwMode="auto">
          <a:xfrm>
            <a:off x="810323" y="3752534"/>
            <a:ext cx="3017520" cy="76200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1440"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Cash flows / IRR workings</a:t>
            </a:r>
          </a:p>
        </p:txBody>
      </p:sp>
      <p:sp>
        <p:nvSpPr>
          <p:cNvPr id="20" name="Rectangle 5">
            <a:extLst>
              <a:ext uri="{FF2B5EF4-FFF2-40B4-BE49-F238E27FC236}">
                <a16:creationId xmlns:a16="http://schemas.microsoft.com/office/drawing/2014/main" id="{A6A86439-478D-4CC4-82E9-5786ED3E1D39}"/>
              </a:ext>
            </a:extLst>
          </p:cNvPr>
          <p:cNvSpPr>
            <a:spLocks noChangeArrowheads="1"/>
          </p:cNvSpPr>
          <p:nvPr/>
        </p:nvSpPr>
        <p:spPr bwMode="auto">
          <a:xfrm>
            <a:off x="7938556" y="3716020"/>
            <a:ext cx="3017520" cy="76200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1440"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Valuation guidelines under different laws  </a:t>
            </a:r>
          </a:p>
        </p:txBody>
      </p:sp>
      <p:sp>
        <p:nvSpPr>
          <p:cNvPr id="22" name="Rectangle 6">
            <a:extLst>
              <a:ext uri="{FF2B5EF4-FFF2-40B4-BE49-F238E27FC236}">
                <a16:creationId xmlns:a16="http://schemas.microsoft.com/office/drawing/2014/main" id="{8E46D055-8FEB-4A85-95FA-9EDB1E2B902B}"/>
              </a:ext>
            </a:extLst>
          </p:cNvPr>
          <p:cNvSpPr>
            <a:spLocks noChangeArrowheads="1"/>
          </p:cNvSpPr>
          <p:nvPr/>
        </p:nvSpPr>
        <p:spPr bwMode="auto">
          <a:xfrm>
            <a:off x="810323" y="2882584"/>
            <a:ext cx="3017520" cy="76200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1440"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Capital / downside protection, Upside sharing</a:t>
            </a:r>
          </a:p>
        </p:txBody>
      </p:sp>
      <p:sp>
        <p:nvSpPr>
          <p:cNvPr id="24" name="AutoShape 7">
            <a:extLst>
              <a:ext uri="{FF2B5EF4-FFF2-40B4-BE49-F238E27FC236}">
                <a16:creationId xmlns:a16="http://schemas.microsoft.com/office/drawing/2014/main" id="{4C5F4D35-512A-421E-903F-D8462635EF44}"/>
              </a:ext>
            </a:extLst>
          </p:cNvPr>
          <p:cNvSpPr>
            <a:spLocks noChangeArrowheads="1"/>
          </p:cNvSpPr>
          <p:nvPr/>
        </p:nvSpPr>
        <p:spPr bwMode="auto">
          <a:xfrm rot="5400000">
            <a:off x="2003964" y="2099612"/>
            <a:ext cx="595313" cy="790576"/>
          </a:xfrm>
          <a:prstGeom prst="rightArrow">
            <a:avLst>
              <a:gd name="adj1" fmla="val 50000"/>
              <a:gd name="adj2" fmla="val 25000"/>
            </a:avLst>
          </a:prstGeom>
          <a:solidFill>
            <a:srgbClr val="E31E24"/>
          </a:solidFill>
          <a:ln w="6350" algn="ctr">
            <a:solidFill>
              <a:srgbClr val="000000"/>
            </a:solidFill>
            <a:miter lim="800000"/>
            <a:headEnd/>
            <a:tailEnd/>
          </a:ln>
        </p:spPr>
        <p:txBody>
          <a:bodyPr wrap="none" anchor="ctr"/>
          <a:lstStyle/>
          <a:p>
            <a:pPr algn="ctr" defTabSz="914364">
              <a:buFont typeface="Wingdings" pitchFamily="2" charset="2"/>
              <a:buChar char="§"/>
              <a:defRPr/>
            </a:pPr>
            <a:endParaRPr lang="en-GB" sz="1440" kern="0"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26" name="Rectangle 10">
            <a:extLst>
              <a:ext uri="{FF2B5EF4-FFF2-40B4-BE49-F238E27FC236}">
                <a16:creationId xmlns:a16="http://schemas.microsoft.com/office/drawing/2014/main" id="{80188387-3A8E-4EA6-85CE-D2498EFD9188}"/>
              </a:ext>
            </a:extLst>
          </p:cNvPr>
          <p:cNvSpPr>
            <a:spLocks noChangeArrowheads="1"/>
          </p:cNvSpPr>
          <p:nvPr/>
        </p:nvSpPr>
        <p:spPr bwMode="auto">
          <a:xfrm>
            <a:off x="791989" y="1269683"/>
            <a:ext cx="3036727" cy="762000"/>
          </a:xfrm>
          <a:prstGeom prst="rect">
            <a:avLst/>
          </a:prstGeom>
          <a:ln>
            <a:solidFill>
              <a:srgbClr val="E31E24"/>
            </a:solidFill>
            <a:headEnd/>
            <a:tailEnd/>
          </a:ln>
        </p:spPr>
        <p:style>
          <a:lnRef idx="2">
            <a:schemeClr val="accent2"/>
          </a:lnRef>
          <a:fillRef idx="1">
            <a:schemeClr val="lt1"/>
          </a:fillRef>
          <a:effectRef idx="0">
            <a:schemeClr val="accent2"/>
          </a:effectRef>
          <a:fontRef idx="minor">
            <a:schemeClr val="dk1"/>
          </a:fontRef>
        </p:style>
        <p:txBody>
          <a:bodyPr anchor="ctr" anchorCtr="1"/>
          <a:lstStyle/>
          <a:p>
            <a:pPr algn="ctr" defTabSz="914364">
              <a:spcBef>
                <a:spcPct val="50000"/>
              </a:spcBef>
              <a:defRPr/>
            </a:pPr>
            <a:r>
              <a:rPr lang="en-US" sz="1680" kern="0" dirty="0">
                <a:ln w="0"/>
                <a:solidFill>
                  <a:schemeClr val="tx1"/>
                </a:solidFill>
                <a:effectLst>
                  <a:outerShdw blurRad="38100" dist="19050" dir="2700000" algn="tl" rotWithShape="0">
                    <a:schemeClr val="dk1">
                      <a:alpha val="40000"/>
                    </a:schemeClr>
                  </a:outerShdw>
                </a:effectLst>
                <a:latin typeface="Roboto" panose="02000000000000000000" pitchFamily="2" charset="0"/>
                <a:ea typeface="Roboto" panose="02000000000000000000" pitchFamily="2" charset="0"/>
                <a:cs typeface="Roboto" panose="02000000000000000000" pitchFamily="2" charset="0"/>
              </a:rPr>
              <a:t>Commercial considerations</a:t>
            </a:r>
          </a:p>
        </p:txBody>
      </p:sp>
      <p:sp>
        <p:nvSpPr>
          <p:cNvPr id="28" name="Rectangle 12">
            <a:extLst>
              <a:ext uri="{FF2B5EF4-FFF2-40B4-BE49-F238E27FC236}">
                <a16:creationId xmlns:a16="http://schemas.microsoft.com/office/drawing/2014/main" id="{6BE80DA1-9A9F-4E0E-889F-43D0541F2B83}"/>
              </a:ext>
            </a:extLst>
          </p:cNvPr>
          <p:cNvSpPr>
            <a:spLocks noChangeArrowheads="1"/>
          </p:cNvSpPr>
          <p:nvPr/>
        </p:nvSpPr>
        <p:spPr bwMode="auto">
          <a:xfrm>
            <a:off x="4428298" y="5417820"/>
            <a:ext cx="3017520" cy="76200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1440"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Accounting of Financial Instruments</a:t>
            </a:r>
          </a:p>
        </p:txBody>
      </p:sp>
      <p:sp>
        <p:nvSpPr>
          <p:cNvPr id="30" name="Rectangle 12">
            <a:extLst>
              <a:ext uri="{FF2B5EF4-FFF2-40B4-BE49-F238E27FC236}">
                <a16:creationId xmlns:a16="http://schemas.microsoft.com/office/drawing/2014/main" id="{53E6052E-9CF7-4A3B-90C1-6E853012B9DC}"/>
              </a:ext>
            </a:extLst>
          </p:cNvPr>
          <p:cNvSpPr>
            <a:spLocks noChangeArrowheads="1"/>
          </p:cNvSpPr>
          <p:nvPr/>
        </p:nvSpPr>
        <p:spPr bwMode="auto">
          <a:xfrm>
            <a:off x="7938556" y="2896871"/>
            <a:ext cx="3017520" cy="758825"/>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1440"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IPO Valuation / Market perception</a:t>
            </a:r>
          </a:p>
        </p:txBody>
      </p:sp>
      <p:sp>
        <p:nvSpPr>
          <p:cNvPr id="32" name="Rectangle 2">
            <a:extLst>
              <a:ext uri="{FF2B5EF4-FFF2-40B4-BE49-F238E27FC236}">
                <a16:creationId xmlns:a16="http://schemas.microsoft.com/office/drawing/2014/main" id="{1CFBD9D0-A4F9-4CDD-B14A-E65FF51C1BDD}"/>
              </a:ext>
            </a:extLst>
          </p:cNvPr>
          <p:cNvSpPr>
            <a:spLocks noChangeArrowheads="1"/>
          </p:cNvSpPr>
          <p:nvPr/>
        </p:nvSpPr>
        <p:spPr bwMode="auto">
          <a:xfrm>
            <a:off x="4388610" y="2884170"/>
            <a:ext cx="3017520" cy="76200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1440"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IGAAP vs. Ind AS</a:t>
            </a:r>
          </a:p>
        </p:txBody>
      </p:sp>
      <p:sp>
        <p:nvSpPr>
          <p:cNvPr id="34" name="AutoShape 7">
            <a:extLst>
              <a:ext uri="{FF2B5EF4-FFF2-40B4-BE49-F238E27FC236}">
                <a16:creationId xmlns:a16="http://schemas.microsoft.com/office/drawing/2014/main" id="{9A094327-D0D8-45CF-A822-5B49F4F56716}"/>
              </a:ext>
            </a:extLst>
          </p:cNvPr>
          <p:cNvSpPr>
            <a:spLocks noChangeArrowheads="1"/>
          </p:cNvSpPr>
          <p:nvPr/>
        </p:nvSpPr>
        <p:spPr bwMode="auto">
          <a:xfrm rot="5400000">
            <a:off x="9036948" y="2088039"/>
            <a:ext cx="595312" cy="790576"/>
          </a:xfrm>
          <a:prstGeom prst="rightArrow">
            <a:avLst>
              <a:gd name="adj1" fmla="val 50000"/>
              <a:gd name="adj2" fmla="val 25000"/>
            </a:avLst>
          </a:prstGeom>
          <a:solidFill>
            <a:srgbClr val="E31E24"/>
          </a:solidFill>
          <a:ln w="6350" algn="ctr">
            <a:solidFill>
              <a:srgbClr val="000000"/>
            </a:solidFill>
            <a:miter lim="800000"/>
            <a:headEnd/>
            <a:tailEnd/>
          </a:ln>
        </p:spPr>
        <p:txBody>
          <a:bodyPr wrap="none" anchor="ctr"/>
          <a:lstStyle/>
          <a:p>
            <a:pPr algn="ctr" defTabSz="914364">
              <a:buFont typeface="Wingdings" pitchFamily="2" charset="2"/>
              <a:buChar char="§"/>
              <a:defRPr/>
            </a:pPr>
            <a:endParaRPr lang="en-GB" sz="1440" kern="0"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36" name="AutoShape 7">
            <a:extLst>
              <a:ext uri="{FF2B5EF4-FFF2-40B4-BE49-F238E27FC236}">
                <a16:creationId xmlns:a16="http://schemas.microsoft.com/office/drawing/2014/main" id="{E22369A4-C4F9-4A38-AF9D-891423A76E1B}"/>
              </a:ext>
            </a:extLst>
          </p:cNvPr>
          <p:cNvSpPr>
            <a:spLocks noChangeArrowheads="1"/>
          </p:cNvSpPr>
          <p:nvPr/>
        </p:nvSpPr>
        <p:spPr bwMode="auto">
          <a:xfrm rot="5400000">
            <a:off x="5599714" y="2106536"/>
            <a:ext cx="595312" cy="790576"/>
          </a:xfrm>
          <a:prstGeom prst="rightArrow">
            <a:avLst>
              <a:gd name="adj1" fmla="val 50000"/>
              <a:gd name="adj2" fmla="val 25000"/>
            </a:avLst>
          </a:prstGeom>
          <a:solidFill>
            <a:srgbClr val="E31E24"/>
          </a:solidFill>
          <a:ln w="6350" algn="ctr">
            <a:solidFill>
              <a:srgbClr val="000000"/>
            </a:solidFill>
            <a:miter lim="800000"/>
            <a:headEnd/>
            <a:tailEnd/>
          </a:ln>
        </p:spPr>
        <p:txBody>
          <a:bodyPr wrap="none" anchor="ctr"/>
          <a:lstStyle/>
          <a:p>
            <a:pPr algn="ctr" defTabSz="914364">
              <a:buFont typeface="Wingdings" pitchFamily="2" charset="2"/>
              <a:buChar char="§"/>
              <a:defRPr/>
            </a:pPr>
            <a:endParaRPr lang="en-GB" sz="1440" kern="0"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38" name="Rectangle 3">
            <a:extLst>
              <a:ext uri="{FF2B5EF4-FFF2-40B4-BE49-F238E27FC236}">
                <a16:creationId xmlns:a16="http://schemas.microsoft.com/office/drawing/2014/main" id="{B7038ED6-4F40-483A-979C-7DB3696A33E2}"/>
              </a:ext>
            </a:extLst>
          </p:cNvPr>
          <p:cNvSpPr>
            <a:spLocks noChangeArrowheads="1"/>
          </p:cNvSpPr>
          <p:nvPr/>
        </p:nvSpPr>
        <p:spPr bwMode="auto">
          <a:xfrm>
            <a:off x="4388610" y="3754120"/>
            <a:ext cx="3017520" cy="76200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1440"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Recording of Goodwill / Intangible</a:t>
            </a:r>
          </a:p>
        </p:txBody>
      </p:sp>
      <p:sp>
        <p:nvSpPr>
          <p:cNvPr id="40" name="Rectangle 13">
            <a:extLst>
              <a:ext uri="{FF2B5EF4-FFF2-40B4-BE49-F238E27FC236}">
                <a16:creationId xmlns:a16="http://schemas.microsoft.com/office/drawing/2014/main" id="{241F51DC-B083-4566-BEA6-F9CE8B1851D7}"/>
              </a:ext>
            </a:extLst>
          </p:cNvPr>
          <p:cNvSpPr>
            <a:spLocks noChangeArrowheads="1"/>
          </p:cNvSpPr>
          <p:nvPr/>
        </p:nvSpPr>
        <p:spPr bwMode="auto">
          <a:xfrm>
            <a:off x="792861" y="4584383"/>
            <a:ext cx="3017520" cy="76200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1440"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Put  / Call Options</a:t>
            </a:r>
          </a:p>
        </p:txBody>
      </p:sp>
      <p:sp>
        <p:nvSpPr>
          <p:cNvPr id="42" name="Rectangle 13">
            <a:extLst>
              <a:ext uri="{FF2B5EF4-FFF2-40B4-BE49-F238E27FC236}">
                <a16:creationId xmlns:a16="http://schemas.microsoft.com/office/drawing/2014/main" id="{713E6AE7-F68C-42D8-B465-BC6E2F5A6634}"/>
              </a:ext>
            </a:extLst>
          </p:cNvPr>
          <p:cNvSpPr>
            <a:spLocks noChangeArrowheads="1"/>
          </p:cNvSpPr>
          <p:nvPr/>
        </p:nvSpPr>
        <p:spPr bwMode="auto">
          <a:xfrm>
            <a:off x="7909981" y="5432107"/>
            <a:ext cx="3017520" cy="76200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1440"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Deeming tax provisions in case of inadequate consideration</a:t>
            </a:r>
          </a:p>
        </p:txBody>
      </p:sp>
      <p:sp>
        <p:nvSpPr>
          <p:cNvPr id="44" name="Rectangle 12">
            <a:extLst>
              <a:ext uri="{FF2B5EF4-FFF2-40B4-BE49-F238E27FC236}">
                <a16:creationId xmlns:a16="http://schemas.microsoft.com/office/drawing/2014/main" id="{99E5A574-F3DC-4476-A1B2-5407C45F84B5}"/>
              </a:ext>
            </a:extLst>
          </p:cNvPr>
          <p:cNvSpPr>
            <a:spLocks noChangeArrowheads="1"/>
          </p:cNvSpPr>
          <p:nvPr/>
        </p:nvSpPr>
        <p:spPr bwMode="auto">
          <a:xfrm>
            <a:off x="811911" y="5417820"/>
            <a:ext cx="3017520" cy="76200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1440"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Exit strategies and Cash repatriation</a:t>
            </a:r>
          </a:p>
        </p:txBody>
      </p:sp>
      <p:sp>
        <p:nvSpPr>
          <p:cNvPr id="46" name="Rectangle 12">
            <a:extLst>
              <a:ext uri="{FF2B5EF4-FFF2-40B4-BE49-F238E27FC236}">
                <a16:creationId xmlns:a16="http://schemas.microsoft.com/office/drawing/2014/main" id="{794CCE6B-6DE9-4601-8196-6B32A18C001F}"/>
              </a:ext>
            </a:extLst>
          </p:cNvPr>
          <p:cNvSpPr>
            <a:spLocks noChangeArrowheads="1"/>
          </p:cNvSpPr>
          <p:nvPr/>
        </p:nvSpPr>
        <p:spPr bwMode="auto">
          <a:xfrm>
            <a:off x="4410835" y="4585969"/>
            <a:ext cx="3017520" cy="76200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1440"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Market Capitalization and Key Ratios</a:t>
            </a:r>
          </a:p>
        </p:txBody>
      </p:sp>
      <p:sp>
        <p:nvSpPr>
          <p:cNvPr id="48" name="Rectangle 10">
            <a:extLst>
              <a:ext uri="{FF2B5EF4-FFF2-40B4-BE49-F238E27FC236}">
                <a16:creationId xmlns:a16="http://schemas.microsoft.com/office/drawing/2014/main" id="{4D5311E6-F205-4DD3-A8FC-90AE83F66D7B}"/>
              </a:ext>
            </a:extLst>
          </p:cNvPr>
          <p:cNvSpPr>
            <a:spLocks noChangeArrowheads="1"/>
          </p:cNvSpPr>
          <p:nvPr/>
        </p:nvSpPr>
        <p:spPr bwMode="auto">
          <a:xfrm>
            <a:off x="4430283" y="1271269"/>
            <a:ext cx="2973863" cy="762000"/>
          </a:xfrm>
          <a:prstGeom prst="rect">
            <a:avLst/>
          </a:prstGeom>
          <a:ln>
            <a:solidFill>
              <a:srgbClr val="E31E24"/>
            </a:solidFill>
            <a:headEnd/>
            <a:tailEnd/>
          </a:ln>
        </p:spPr>
        <p:style>
          <a:lnRef idx="2">
            <a:schemeClr val="accent2"/>
          </a:lnRef>
          <a:fillRef idx="1">
            <a:schemeClr val="lt1"/>
          </a:fillRef>
          <a:effectRef idx="0">
            <a:schemeClr val="accent2"/>
          </a:effectRef>
          <a:fontRef idx="minor">
            <a:schemeClr val="dk1"/>
          </a:fontRef>
        </p:style>
        <p:txBody>
          <a:bodyPr anchor="ctr" anchorCtr="1"/>
          <a:lstStyle/>
          <a:p>
            <a:pPr algn="ctr" defTabSz="914364">
              <a:spcBef>
                <a:spcPct val="50000"/>
              </a:spcBef>
              <a:defRPr/>
            </a:pPr>
            <a:r>
              <a:rPr lang="en-US" sz="1680" kern="0" dirty="0">
                <a:ln w="0"/>
                <a:solidFill>
                  <a:schemeClr val="tx1"/>
                </a:solidFill>
                <a:effectLst>
                  <a:outerShdw blurRad="38100" dist="19050" dir="2700000" algn="tl" rotWithShape="0">
                    <a:schemeClr val="dk1">
                      <a:alpha val="40000"/>
                    </a:schemeClr>
                  </a:outerShdw>
                </a:effectLst>
                <a:latin typeface="Roboto" panose="02000000000000000000" pitchFamily="2" charset="0"/>
                <a:ea typeface="Roboto" panose="02000000000000000000" pitchFamily="2" charset="0"/>
                <a:cs typeface="Roboto" panose="02000000000000000000" pitchFamily="2" charset="0"/>
              </a:rPr>
              <a:t>Accounting considerations</a:t>
            </a:r>
          </a:p>
        </p:txBody>
      </p:sp>
      <p:sp>
        <p:nvSpPr>
          <p:cNvPr id="50" name="Rectangle 10">
            <a:extLst>
              <a:ext uri="{FF2B5EF4-FFF2-40B4-BE49-F238E27FC236}">
                <a16:creationId xmlns:a16="http://schemas.microsoft.com/office/drawing/2014/main" id="{3B65B201-5828-4B55-9167-894A00F89323}"/>
              </a:ext>
            </a:extLst>
          </p:cNvPr>
          <p:cNvSpPr>
            <a:spLocks noChangeArrowheads="1"/>
          </p:cNvSpPr>
          <p:nvPr/>
        </p:nvSpPr>
        <p:spPr bwMode="auto">
          <a:xfrm>
            <a:off x="7979843" y="1268760"/>
            <a:ext cx="2973863" cy="762000"/>
          </a:xfrm>
          <a:prstGeom prst="rect">
            <a:avLst/>
          </a:prstGeom>
          <a:ln>
            <a:solidFill>
              <a:srgbClr val="E31E24"/>
            </a:solidFill>
            <a:headEnd/>
            <a:tailEnd/>
          </a:ln>
        </p:spPr>
        <p:style>
          <a:lnRef idx="2">
            <a:schemeClr val="accent2"/>
          </a:lnRef>
          <a:fillRef idx="1">
            <a:schemeClr val="lt1"/>
          </a:fillRef>
          <a:effectRef idx="0">
            <a:schemeClr val="accent2"/>
          </a:effectRef>
          <a:fontRef idx="minor">
            <a:schemeClr val="dk1"/>
          </a:fontRef>
        </p:style>
        <p:txBody>
          <a:bodyPr anchor="ctr" anchorCtr="1"/>
          <a:lstStyle/>
          <a:p>
            <a:pPr algn="ctr" defTabSz="914364">
              <a:spcBef>
                <a:spcPct val="50000"/>
              </a:spcBef>
              <a:defRPr/>
            </a:pPr>
            <a:r>
              <a:rPr lang="en-US" sz="1680" kern="0" dirty="0">
                <a:ln w="0"/>
                <a:solidFill>
                  <a:schemeClr val="tx1"/>
                </a:solidFill>
                <a:effectLst>
                  <a:outerShdw blurRad="38100" dist="19050" dir="2700000" algn="tl" rotWithShape="0">
                    <a:schemeClr val="dk1">
                      <a:alpha val="40000"/>
                    </a:schemeClr>
                  </a:outerShdw>
                </a:effectLst>
                <a:latin typeface="Roboto" panose="02000000000000000000" pitchFamily="2" charset="0"/>
                <a:ea typeface="Roboto" panose="02000000000000000000" pitchFamily="2" charset="0"/>
                <a:cs typeface="Roboto" panose="02000000000000000000" pitchFamily="2" charset="0"/>
              </a:rPr>
              <a:t>Valuation considerations</a:t>
            </a:r>
          </a:p>
        </p:txBody>
      </p:sp>
      <p:sp>
        <p:nvSpPr>
          <p:cNvPr id="23" name="Slide Number Placeholder 2">
            <a:extLst>
              <a:ext uri="{FF2B5EF4-FFF2-40B4-BE49-F238E27FC236}">
                <a16:creationId xmlns:a16="http://schemas.microsoft.com/office/drawing/2014/main" id="{64EA70C7-DDB4-4B2E-ABA7-2FF4985DA441}"/>
              </a:ext>
            </a:extLst>
          </p:cNvPr>
          <p:cNvSpPr>
            <a:spLocks noGrp="1"/>
          </p:cNvSpPr>
          <p:nvPr>
            <p:ph type="sldNum" sz="quarter" idx="12"/>
          </p:nvPr>
        </p:nvSpPr>
        <p:spPr>
          <a:xfrm>
            <a:off x="8345424" y="6356353"/>
            <a:ext cx="2816352" cy="365125"/>
          </a:xfrm>
        </p:spPr>
        <p:txBody>
          <a:bodyPr/>
          <a:lstStyle/>
          <a:p>
            <a:fld id="{F60EAE03-AA2C-4BC0-A2CA-F931B03503F8}" type="slidenum">
              <a:rPr lang="en-GB" smtClean="0"/>
              <a:t>5</a:t>
            </a:fld>
            <a:endParaRPr lang="en-GB" dirty="0"/>
          </a:p>
        </p:txBody>
      </p:sp>
      <p:cxnSp>
        <p:nvCxnSpPr>
          <p:cNvPr id="3" name="Straight Connector 2">
            <a:extLst>
              <a:ext uri="{FF2B5EF4-FFF2-40B4-BE49-F238E27FC236}">
                <a16:creationId xmlns:a16="http://schemas.microsoft.com/office/drawing/2014/main" id="{7A1F1A4D-4343-4A53-2A6F-3A4039448257}"/>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2828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8AAB59-DCD6-4E75-AE41-296D858416E2}"/>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a:r>
              <a:rPr lang="en-IN" sz="2400" b="1" dirty="0">
                <a:latin typeface="Roboto" panose="02000000000000000000" pitchFamily="2" charset="0"/>
                <a:ea typeface="Roboto" panose="02000000000000000000" pitchFamily="2" charset="0"/>
              </a:rPr>
              <a:t>M&amp;A | </a:t>
            </a:r>
            <a:r>
              <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rPr>
              <a:t>Management of conflicts</a:t>
            </a: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graphicFrame>
        <p:nvGraphicFramePr>
          <p:cNvPr id="2" name="Content Placeholder 4">
            <a:extLst>
              <a:ext uri="{FF2B5EF4-FFF2-40B4-BE49-F238E27FC236}">
                <a16:creationId xmlns:a16="http://schemas.microsoft.com/office/drawing/2014/main" id="{E4F5A92D-4A0F-3E8D-F8E6-5767E22DFF54}"/>
              </a:ext>
            </a:extLst>
          </p:cNvPr>
          <p:cNvGraphicFramePr>
            <a:graphicFrameLocks noGrp="1"/>
          </p:cNvGraphicFramePr>
          <p:nvPr>
            <p:ph idx="1"/>
          </p:nvPr>
        </p:nvGraphicFramePr>
        <p:xfrm>
          <a:off x="619932" y="1176769"/>
          <a:ext cx="5270986" cy="3942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4">
            <a:extLst>
              <a:ext uri="{FF2B5EF4-FFF2-40B4-BE49-F238E27FC236}">
                <a16:creationId xmlns:a16="http://schemas.microsoft.com/office/drawing/2014/main" id="{8227351E-45F5-5702-0E73-DB16EE6EADB0}"/>
              </a:ext>
            </a:extLst>
          </p:cNvPr>
          <p:cNvGraphicFramePr>
            <a:graphicFrameLocks/>
          </p:cNvGraphicFramePr>
          <p:nvPr/>
        </p:nvGraphicFramePr>
        <p:xfrm>
          <a:off x="5977327" y="1176769"/>
          <a:ext cx="5270986" cy="39422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4" name="Group 3">
            <a:extLst>
              <a:ext uri="{FF2B5EF4-FFF2-40B4-BE49-F238E27FC236}">
                <a16:creationId xmlns:a16="http://schemas.microsoft.com/office/drawing/2014/main" id="{215FC118-F586-FAF6-666E-6D968D408026}"/>
              </a:ext>
            </a:extLst>
          </p:cNvPr>
          <p:cNvGrpSpPr/>
          <p:nvPr/>
        </p:nvGrpSpPr>
        <p:grpSpPr>
          <a:xfrm>
            <a:off x="3039400" y="5216265"/>
            <a:ext cx="5270986" cy="1119955"/>
            <a:chOff x="9144000" y="1107101"/>
            <a:chExt cx="4392488" cy="1129289"/>
          </a:xfrm>
        </p:grpSpPr>
        <p:sp>
          <p:nvSpPr>
            <p:cNvPr id="5" name="Freeform: Shape 4">
              <a:extLst>
                <a:ext uri="{FF2B5EF4-FFF2-40B4-BE49-F238E27FC236}">
                  <a16:creationId xmlns:a16="http://schemas.microsoft.com/office/drawing/2014/main" id="{A44F89E2-AA2E-FA27-521E-478A6C73FA7F}"/>
                </a:ext>
              </a:extLst>
            </p:cNvPr>
            <p:cNvSpPr/>
            <p:nvPr/>
          </p:nvSpPr>
          <p:spPr>
            <a:xfrm>
              <a:off x="9144000" y="1107101"/>
              <a:ext cx="4392488" cy="1129289"/>
            </a:xfrm>
            <a:custGeom>
              <a:avLst/>
              <a:gdLst>
                <a:gd name="connsiteX0" fmla="*/ 0 w 4392488"/>
                <a:gd name="connsiteY0" fmla="*/ 112929 h 1129289"/>
                <a:gd name="connsiteX1" fmla="*/ 112929 w 4392488"/>
                <a:gd name="connsiteY1" fmla="*/ 0 h 1129289"/>
                <a:gd name="connsiteX2" fmla="*/ 4279559 w 4392488"/>
                <a:gd name="connsiteY2" fmla="*/ 0 h 1129289"/>
                <a:gd name="connsiteX3" fmla="*/ 4392488 w 4392488"/>
                <a:gd name="connsiteY3" fmla="*/ 112929 h 1129289"/>
                <a:gd name="connsiteX4" fmla="*/ 4392488 w 4392488"/>
                <a:gd name="connsiteY4" fmla="*/ 1016360 h 1129289"/>
                <a:gd name="connsiteX5" fmla="*/ 4279559 w 4392488"/>
                <a:gd name="connsiteY5" fmla="*/ 1129289 h 1129289"/>
                <a:gd name="connsiteX6" fmla="*/ 112929 w 4392488"/>
                <a:gd name="connsiteY6" fmla="*/ 1129289 h 1129289"/>
                <a:gd name="connsiteX7" fmla="*/ 0 w 4392488"/>
                <a:gd name="connsiteY7" fmla="*/ 1016360 h 1129289"/>
                <a:gd name="connsiteX8" fmla="*/ 0 w 4392488"/>
                <a:gd name="connsiteY8" fmla="*/ 112929 h 112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2488" h="1129289">
                  <a:moveTo>
                    <a:pt x="0" y="112929"/>
                  </a:moveTo>
                  <a:cubicBezTo>
                    <a:pt x="0" y="50560"/>
                    <a:pt x="50560" y="0"/>
                    <a:pt x="112929" y="0"/>
                  </a:cubicBezTo>
                  <a:lnTo>
                    <a:pt x="4279559" y="0"/>
                  </a:lnTo>
                  <a:cubicBezTo>
                    <a:pt x="4341928" y="0"/>
                    <a:pt x="4392488" y="50560"/>
                    <a:pt x="4392488" y="112929"/>
                  </a:cubicBezTo>
                  <a:lnTo>
                    <a:pt x="4392488" y="1016360"/>
                  </a:lnTo>
                  <a:cubicBezTo>
                    <a:pt x="4392488" y="1078729"/>
                    <a:pt x="4341928" y="1129289"/>
                    <a:pt x="4279559" y="1129289"/>
                  </a:cubicBezTo>
                  <a:lnTo>
                    <a:pt x="112929" y="1129289"/>
                  </a:lnTo>
                  <a:cubicBezTo>
                    <a:pt x="50560" y="1129289"/>
                    <a:pt x="0" y="1078729"/>
                    <a:pt x="0" y="1016360"/>
                  </a:cubicBezTo>
                  <a:lnTo>
                    <a:pt x="0" y="112929"/>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49147" tIns="59436" rIns="59437" bIns="59436" numCol="1" spcCol="1270" anchor="ctr" anchorCtr="0">
              <a:noAutofit/>
            </a:bodyPr>
            <a:lstStyle/>
            <a:p>
              <a:pPr defTabSz="693420">
                <a:lnSpc>
                  <a:spcPct val="90000"/>
                </a:lnSpc>
                <a:spcBef>
                  <a:spcPct val="0"/>
                </a:spcBef>
                <a:spcAft>
                  <a:spcPct val="35000"/>
                </a:spcAft>
              </a:pPr>
              <a:r>
                <a:rPr lang="en-IN" sz="1680" b="1" i="1" dirty="0">
                  <a:latin typeface="Roboto" panose="02000000000000000000" pitchFamily="2" charset="0"/>
                  <a:ea typeface="Roboto" panose="02000000000000000000" pitchFamily="2" charset="0"/>
                </a:rPr>
                <a:t>Stakeholder Approval</a:t>
              </a:r>
              <a:endParaRPr lang="en-IN" sz="1680" dirty="0">
                <a:latin typeface="Roboto" panose="02000000000000000000" pitchFamily="2" charset="0"/>
                <a:ea typeface="Roboto" panose="02000000000000000000" pitchFamily="2" charset="0"/>
              </a:endParaRPr>
            </a:p>
            <a:p>
              <a:pPr marL="68580" lvl="1" indent="-68580" defTabSz="533400">
                <a:lnSpc>
                  <a:spcPct val="90000"/>
                </a:lnSpc>
                <a:spcBef>
                  <a:spcPct val="0"/>
                </a:spcBef>
                <a:spcAft>
                  <a:spcPct val="15000"/>
                </a:spcAft>
                <a:buFont typeface="Arial" panose="020B0604020202020204" pitchFamily="34" charset="0"/>
                <a:buChar char="•"/>
              </a:pPr>
              <a:r>
                <a:rPr lang="en-US" sz="1200" dirty="0">
                  <a:solidFill>
                    <a:srgbClr val="FFFFFF"/>
                  </a:solidFill>
                  <a:latin typeface="Roboto" panose="02000000000000000000" pitchFamily="2" charset="0"/>
                  <a:ea typeface="Roboto" panose="02000000000000000000" pitchFamily="2" charset="0"/>
                </a:rPr>
                <a:t>Majority of Minority shareholder approval whether needed?</a:t>
              </a:r>
              <a:endParaRPr lang="en-IN" sz="1200" dirty="0">
                <a:solidFill>
                  <a:srgbClr val="FFFFFF"/>
                </a:solidFill>
                <a:latin typeface="Roboto" panose="02000000000000000000" pitchFamily="2" charset="0"/>
                <a:ea typeface="Roboto" panose="02000000000000000000" pitchFamily="2" charset="0"/>
              </a:endParaRPr>
            </a:p>
            <a:p>
              <a:pPr marL="68580" lvl="1" indent="-68580" defTabSz="533400">
                <a:lnSpc>
                  <a:spcPct val="90000"/>
                </a:lnSpc>
                <a:spcBef>
                  <a:spcPct val="0"/>
                </a:spcBef>
                <a:spcAft>
                  <a:spcPct val="15000"/>
                </a:spcAft>
                <a:buFont typeface="Arial" panose="020B0604020202020204" pitchFamily="34" charset="0"/>
                <a:buChar char="•"/>
              </a:pPr>
              <a:r>
                <a:rPr lang="en-US" sz="1200" dirty="0">
                  <a:solidFill>
                    <a:srgbClr val="FFFFFF"/>
                  </a:solidFill>
                  <a:latin typeface="Roboto" panose="02000000000000000000" pitchFamily="2" charset="0"/>
                  <a:ea typeface="Roboto" panose="02000000000000000000" pitchFamily="2" charset="0"/>
                </a:rPr>
                <a:t>Restrictive debt covenants </a:t>
              </a:r>
            </a:p>
          </p:txBody>
        </p:sp>
        <p:sp>
          <p:nvSpPr>
            <p:cNvPr id="6" name="Rectangle: Rounded Corners 5" descr="Board Of Directors">
              <a:extLst>
                <a:ext uri="{FF2B5EF4-FFF2-40B4-BE49-F238E27FC236}">
                  <a16:creationId xmlns:a16="http://schemas.microsoft.com/office/drawing/2014/main" id="{19EF6E08-BE49-F6D0-2CF8-057BF46B48FC}"/>
                </a:ext>
              </a:extLst>
            </p:cNvPr>
            <p:cNvSpPr/>
            <p:nvPr/>
          </p:nvSpPr>
          <p:spPr>
            <a:xfrm>
              <a:off x="9251508" y="1242733"/>
              <a:ext cx="878497" cy="903431"/>
            </a:xfrm>
            <a:prstGeom prst="roundRect">
              <a:avLst>
                <a:gd name="adj" fmla="val 10000"/>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l="-1000" r="-1000"/>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graphicFrame>
        <p:nvGraphicFramePr>
          <p:cNvPr id="11" name="Content Placeholder 4">
            <a:extLst>
              <a:ext uri="{FF2B5EF4-FFF2-40B4-BE49-F238E27FC236}">
                <a16:creationId xmlns:a16="http://schemas.microsoft.com/office/drawing/2014/main" id="{E5A1645E-AEC4-B090-600E-FAC1E61FE2AA}"/>
              </a:ext>
            </a:extLst>
          </p:cNvPr>
          <p:cNvGraphicFramePr>
            <a:graphicFrameLocks/>
          </p:cNvGraphicFramePr>
          <p:nvPr/>
        </p:nvGraphicFramePr>
        <p:xfrm>
          <a:off x="630632" y="1176769"/>
          <a:ext cx="5270986" cy="394224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12" name="Group 11">
            <a:extLst>
              <a:ext uri="{FF2B5EF4-FFF2-40B4-BE49-F238E27FC236}">
                <a16:creationId xmlns:a16="http://schemas.microsoft.com/office/drawing/2014/main" id="{5D9AAE3E-FC8E-7B98-552B-3D5C19933670}"/>
              </a:ext>
            </a:extLst>
          </p:cNvPr>
          <p:cNvGrpSpPr/>
          <p:nvPr/>
        </p:nvGrpSpPr>
        <p:grpSpPr>
          <a:xfrm>
            <a:off x="3050101" y="5216265"/>
            <a:ext cx="5270986" cy="1119955"/>
            <a:chOff x="9144000" y="1107101"/>
            <a:chExt cx="4392488" cy="1129289"/>
          </a:xfrm>
        </p:grpSpPr>
        <p:sp>
          <p:nvSpPr>
            <p:cNvPr id="13" name="Freeform: Shape 12">
              <a:extLst>
                <a:ext uri="{FF2B5EF4-FFF2-40B4-BE49-F238E27FC236}">
                  <a16:creationId xmlns:a16="http://schemas.microsoft.com/office/drawing/2014/main" id="{CE172C41-B4F1-7886-B413-A3E332D252CB}"/>
                </a:ext>
              </a:extLst>
            </p:cNvPr>
            <p:cNvSpPr/>
            <p:nvPr/>
          </p:nvSpPr>
          <p:spPr>
            <a:xfrm>
              <a:off x="9144000" y="1107101"/>
              <a:ext cx="4392488" cy="1129289"/>
            </a:xfrm>
            <a:custGeom>
              <a:avLst/>
              <a:gdLst>
                <a:gd name="connsiteX0" fmla="*/ 0 w 4392488"/>
                <a:gd name="connsiteY0" fmla="*/ 112929 h 1129289"/>
                <a:gd name="connsiteX1" fmla="*/ 112929 w 4392488"/>
                <a:gd name="connsiteY1" fmla="*/ 0 h 1129289"/>
                <a:gd name="connsiteX2" fmla="*/ 4279559 w 4392488"/>
                <a:gd name="connsiteY2" fmla="*/ 0 h 1129289"/>
                <a:gd name="connsiteX3" fmla="*/ 4392488 w 4392488"/>
                <a:gd name="connsiteY3" fmla="*/ 112929 h 1129289"/>
                <a:gd name="connsiteX4" fmla="*/ 4392488 w 4392488"/>
                <a:gd name="connsiteY4" fmla="*/ 1016360 h 1129289"/>
                <a:gd name="connsiteX5" fmla="*/ 4279559 w 4392488"/>
                <a:gd name="connsiteY5" fmla="*/ 1129289 h 1129289"/>
                <a:gd name="connsiteX6" fmla="*/ 112929 w 4392488"/>
                <a:gd name="connsiteY6" fmla="*/ 1129289 h 1129289"/>
                <a:gd name="connsiteX7" fmla="*/ 0 w 4392488"/>
                <a:gd name="connsiteY7" fmla="*/ 1016360 h 1129289"/>
                <a:gd name="connsiteX8" fmla="*/ 0 w 4392488"/>
                <a:gd name="connsiteY8" fmla="*/ 112929 h 112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2488" h="1129289">
                  <a:moveTo>
                    <a:pt x="0" y="112929"/>
                  </a:moveTo>
                  <a:cubicBezTo>
                    <a:pt x="0" y="50560"/>
                    <a:pt x="50560" y="0"/>
                    <a:pt x="112929" y="0"/>
                  </a:cubicBezTo>
                  <a:lnTo>
                    <a:pt x="4279559" y="0"/>
                  </a:lnTo>
                  <a:cubicBezTo>
                    <a:pt x="4341928" y="0"/>
                    <a:pt x="4392488" y="50560"/>
                    <a:pt x="4392488" y="112929"/>
                  </a:cubicBezTo>
                  <a:lnTo>
                    <a:pt x="4392488" y="1016360"/>
                  </a:lnTo>
                  <a:cubicBezTo>
                    <a:pt x="4392488" y="1078729"/>
                    <a:pt x="4341928" y="1129289"/>
                    <a:pt x="4279559" y="1129289"/>
                  </a:cubicBezTo>
                  <a:lnTo>
                    <a:pt x="112929" y="1129289"/>
                  </a:lnTo>
                  <a:cubicBezTo>
                    <a:pt x="50560" y="1129289"/>
                    <a:pt x="0" y="1078729"/>
                    <a:pt x="0" y="1016360"/>
                  </a:cubicBezTo>
                  <a:lnTo>
                    <a:pt x="0" y="112929"/>
                  </a:lnTo>
                  <a:close/>
                </a:path>
              </a:pathLst>
            </a:custGeom>
            <a:solidFill>
              <a:srgbClr val="7F7F7F"/>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49147" tIns="59436" rIns="59437" bIns="59436" numCol="1" spcCol="1270" anchor="ctr" anchorCtr="0">
              <a:noAutofit/>
            </a:bodyPr>
            <a:lstStyle/>
            <a:p>
              <a:pPr defTabSz="693420">
                <a:lnSpc>
                  <a:spcPct val="90000"/>
                </a:lnSpc>
                <a:spcBef>
                  <a:spcPct val="0"/>
                </a:spcBef>
                <a:spcAft>
                  <a:spcPct val="35000"/>
                </a:spcAft>
              </a:pPr>
              <a:r>
                <a:rPr lang="en-IN" sz="1680" b="1" i="1" dirty="0">
                  <a:latin typeface="Roboto" panose="02000000000000000000" pitchFamily="2" charset="0"/>
                  <a:ea typeface="Roboto" panose="02000000000000000000" pitchFamily="2" charset="0"/>
                </a:rPr>
                <a:t>Stakeholder Approval</a:t>
              </a:r>
              <a:endParaRPr lang="en-IN" sz="1680" dirty="0">
                <a:latin typeface="Roboto" panose="02000000000000000000" pitchFamily="2" charset="0"/>
                <a:ea typeface="Roboto" panose="02000000000000000000" pitchFamily="2" charset="0"/>
              </a:endParaRPr>
            </a:p>
            <a:p>
              <a:pPr marL="68580" lvl="1" indent="-68580" defTabSz="533400">
                <a:lnSpc>
                  <a:spcPct val="90000"/>
                </a:lnSpc>
                <a:spcBef>
                  <a:spcPct val="0"/>
                </a:spcBef>
                <a:spcAft>
                  <a:spcPct val="15000"/>
                </a:spcAft>
                <a:buFont typeface="Arial" panose="020B0604020202020204" pitchFamily="34" charset="0"/>
                <a:buChar char="•"/>
              </a:pPr>
              <a:r>
                <a:rPr lang="en-US" sz="1200" dirty="0">
                  <a:solidFill>
                    <a:srgbClr val="FFFFFF"/>
                  </a:solidFill>
                  <a:latin typeface="Roboto" panose="02000000000000000000" pitchFamily="2" charset="0"/>
                  <a:ea typeface="Roboto" panose="02000000000000000000" pitchFamily="2" charset="0"/>
                </a:rPr>
                <a:t>Majority of Minority shareholder approval whether needed?</a:t>
              </a:r>
              <a:endParaRPr lang="en-IN" sz="1200" dirty="0">
                <a:solidFill>
                  <a:srgbClr val="FFFFFF"/>
                </a:solidFill>
                <a:latin typeface="Roboto" panose="02000000000000000000" pitchFamily="2" charset="0"/>
                <a:ea typeface="Roboto" panose="02000000000000000000" pitchFamily="2" charset="0"/>
              </a:endParaRPr>
            </a:p>
            <a:p>
              <a:pPr marL="68580" lvl="1" indent="-68580" defTabSz="533400">
                <a:lnSpc>
                  <a:spcPct val="90000"/>
                </a:lnSpc>
                <a:spcBef>
                  <a:spcPct val="0"/>
                </a:spcBef>
                <a:spcAft>
                  <a:spcPct val="15000"/>
                </a:spcAft>
                <a:buFont typeface="Arial" panose="020B0604020202020204" pitchFamily="34" charset="0"/>
                <a:buChar char="•"/>
              </a:pPr>
              <a:r>
                <a:rPr lang="en-US" sz="1200" dirty="0">
                  <a:solidFill>
                    <a:srgbClr val="FFFFFF"/>
                  </a:solidFill>
                  <a:latin typeface="Roboto" panose="02000000000000000000" pitchFamily="2" charset="0"/>
                  <a:ea typeface="Roboto" panose="02000000000000000000" pitchFamily="2" charset="0"/>
                </a:rPr>
                <a:t>Restrictive debt covenants </a:t>
              </a:r>
            </a:p>
          </p:txBody>
        </p:sp>
        <p:sp>
          <p:nvSpPr>
            <p:cNvPr id="14" name="Rectangle: Rounded Corners 13" descr="Board Of Directors">
              <a:extLst>
                <a:ext uri="{FF2B5EF4-FFF2-40B4-BE49-F238E27FC236}">
                  <a16:creationId xmlns:a16="http://schemas.microsoft.com/office/drawing/2014/main" id="{15EB4B39-18FA-5E09-30CB-6BB1AE51CE69}"/>
                </a:ext>
              </a:extLst>
            </p:cNvPr>
            <p:cNvSpPr/>
            <p:nvPr/>
          </p:nvSpPr>
          <p:spPr>
            <a:xfrm>
              <a:off x="9251508" y="1242733"/>
              <a:ext cx="878497" cy="903431"/>
            </a:xfrm>
            <a:prstGeom prst="roundRect">
              <a:avLst>
                <a:gd name="adj" fmla="val 10000"/>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l="-1000" r="-1000"/>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858321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a:r>
              <a:rPr lang="en-US" sz="2400" b="1" dirty="0">
                <a:latin typeface="Roboto" panose="02000000000000000000" pitchFamily="2" charset="0"/>
                <a:ea typeface="Roboto" panose="02000000000000000000" pitchFamily="2" charset="0"/>
                <a:cs typeface="Arial" panose="020B0604020202020204" pitchFamily="34" charset="0"/>
              </a:rPr>
              <a:t>Modes of Transactions | </a:t>
            </a:r>
            <a:r>
              <a:rPr lang="en-US" sz="2400" b="1" i="1" dirty="0">
                <a:solidFill>
                  <a:srgbClr val="C00000"/>
                </a:solidFill>
                <a:latin typeface="Roboto" panose="02000000000000000000" pitchFamily="2" charset="0"/>
                <a:ea typeface="Roboto" panose="02000000000000000000" pitchFamily="2" charset="0"/>
                <a:cs typeface="Arial" panose="020B0604020202020204" pitchFamily="34" charset="0"/>
              </a:rPr>
              <a:t>Key Points for Consideration</a:t>
            </a:r>
            <a:endPar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endParaRP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cxnSp>
        <p:nvCxnSpPr>
          <p:cNvPr id="2" name="Straight Connector 1">
            <a:extLst>
              <a:ext uri="{FF2B5EF4-FFF2-40B4-BE49-F238E27FC236}">
                <a16:creationId xmlns:a16="http://schemas.microsoft.com/office/drawing/2014/main" id="{DA32511A-3E22-0486-919A-78F21D062A3E}"/>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graphicFrame>
        <p:nvGraphicFramePr>
          <p:cNvPr id="3" name="Diagram 2">
            <a:extLst>
              <a:ext uri="{FF2B5EF4-FFF2-40B4-BE49-F238E27FC236}">
                <a16:creationId xmlns:a16="http://schemas.microsoft.com/office/drawing/2014/main" id="{CCA28334-B232-50CD-D819-C15AF8FB5F40}"/>
              </a:ext>
            </a:extLst>
          </p:cNvPr>
          <p:cNvGraphicFramePr/>
          <p:nvPr/>
        </p:nvGraphicFramePr>
        <p:xfrm>
          <a:off x="594173" y="958735"/>
          <a:ext cx="11189995" cy="5699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773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E6F4-CE6D-4097-AC8C-9A88E53704B8}"/>
              </a:ext>
            </a:extLst>
          </p:cNvPr>
          <p:cNvSpPr>
            <a:spLocks noGrp="1"/>
          </p:cNvSpPr>
          <p:nvPr>
            <p:ph type="title"/>
          </p:nvPr>
        </p:nvSpPr>
        <p:spPr>
          <a:xfrm>
            <a:off x="4663440" y="2373592"/>
            <a:ext cx="7345057" cy="767204"/>
          </a:xfrm>
        </p:spPr>
        <p:txBody>
          <a:bodyPr>
            <a:noAutofit/>
          </a:bodyPr>
          <a:lstStyle/>
          <a:p>
            <a:pPr algn="r"/>
            <a:r>
              <a:rPr lang="en-IN" sz="4000" b="1" dirty="0">
                <a:latin typeface="Roboto" panose="02000000000000000000" pitchFamily="2" charset="0"/>
                <a:ea typeface="Roboto" panose="02000000000000000000" pitchFamily="2" charset="0"/>
              </a:rPr>
              <a:t>Major Modes of Transactions</a:t>
            </a:r>
          </a:p>
        </p:txBody>
      </p:sp>
      <p:sp>
        <p:nvSpPr>
          <p:cNvPr id="4" name="Slide Number Placeholder 3">
            <a:extLst>
              <a:ext uri="{FF2B5EF4-FFF2-40B4-BE49-F238E27FC236}">
                <a16:creationId xmlns:a16="http://schemas.microsoft.com/office/drawing/2014/main" id="{57BB5151-A95B-4F4A-B992-72375B2F01C4}"/>
              </a:ext>
            </a:extLst>
          </p:cNvPr>
          <p:cNvSpPr>
            <a:spLocks noGrp="1"/>
          </p:cNvSpPr>
          <p:nvPr>
            <p:ph type="sldNum" sz="quarter" idx="12"/>
          </p:nvPr>
        </p:nvSpPr>
        <p:spPr/>
        <p:txBody>
          <a:bodyPr/>
          <a:lstStyle/>
          <a:p>
            <a:pPr defTabSz="1097280"/>
            <a:fld id="{F60EAE03-AA2C-4BC0-A2CA-F931B03503F8}" type="slidenum">
              <a:rPr lang="en-GB">
                <a:solidFill>
                  <a:prstClr val="black">
                    <a:tint val="75000"/>
                  </a:prstClr>
                </a:solidFill>
                <a:latin typeface="Calibri"/>
              </a:rPr>
              <a:pPr defTabSz="1097280"/>
              <a:t>8</a:t>
            </a:fld>
            <a:endParaRPr lang="en-GB" dirty="0">
              <a:solidFill>
                <a:prstClr val="black">
                  <a:tint val="75000"/>
                </a:prstClr>
              </a:solidFill>
              <a:latin typeface="Calibri"/>
            </a:endParaRPr>
          </a:p>
        </p:txBody>
      </p:sp>
      <p:sp>
        <p:nvSpPr>
          <p:cNvPr id="3" name="Rectangle 2">
            <a:extLst>
              <a:ext uri="{FF2B5EF4-FFF2-40B4-BE49-F238E27FC236}">
                <a16:creationId xmlns:a16="http://schemas.microsoft.com/office/drawing/2014/main" id="{315B7948-178E-681F-E8EE-6E7A3A048ADD}"/>
              </a:ext>
            </a:extLst>
          </p:cNvPr>
          <p:cNvSpPr/>
          <p:nvPr/>
        </p:nvSpPr>
        <p:spPr>
          <a:xfrm>
            <a:off x="0" y="0"/>
            <a:ext cx="12192000" cy="6858000"/>
          </a:xfrm>
          <a:prstGeom prst="rect">
            <a:avLst/>
          </a:prstGeom>
          <a:solidFill>
            <a:srgbClr val="E31E24"/>
          </a:solidFill>
          <a:ln>
            <a:solidFill>
              <a:srgbClr val="E3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itle 1">
            <a:extLst>
              <a:ext uri="{FF2B5EF4-FFF2-40B4-BE49-F238E27FC236}">
                <a16:creationId xmlns:a16="http://schemas.microsoft.com/office/drawing/2014/main" id="{11A0ED97-012A-0638-AB30-D6E18E24AC6C}"/>
              </a:ext>
            </a:extLst>
          </p:cNvPr>
          <p:cNvSpPr txBox="1">
            <a:spLocks/>
          </p:cNvSpPr>
          <p:nvPr/>
        </p:nvSpPr>
        <p:spPr>
          <a:xfrm>
            <a:off x="4756847" y="2950001"/>
            <a:ext cx="7345057" cy="767204"/>
          </a:xfrm>
          <a:prstGeom prst="rect">
            <a:avLst/>
          </a:prstGeom>
        </p:spPr>
        <p:txBody>
          <a:bodyPr vert="horz" lIns="91440" tIns="45720" rIns="91440" bIns="45720" rtlCol="0" anchor="t">
            <a:noAutofit/>
          </a:bodyPr>
          <a:lstStyle>
            <a:lvl1pPr algn="l" defTabSz="1097280" rtl="0" eaLnBrk="1" latinLnBrk="0" hangingPunct="1">
              <a:spcBef>
                <a:spcPct val="0"/>
              </a:spcBef>
              <a:buNone/>
              <a:defRPr sz="1920" kern="1200">
                <a:solidFill>
                  <a:schemeClr val="bg1"/>
                </a:solidFill>
                <a:latin typeface="+mj-lt"/>
                <a:ea typeface="+mj-ea"/>
                <a:cs typeface="+mj-cs"/>
              </a:defRPr>
            </a:lvl1pPr>
          </a:lstStyle>
          <a:p>
            <a:pPr algn="r"/>
            <a:r>
              <a:rPr lang="en-IN" sz="4000" b="1" dirty="0">
                <a:latin typeface="Roboto" panose="02000000000000000000" pitchFamily="2" charset="0"/>
                <a:ea typeface="Roboto" panose="02000000000000000000" pitchFamily="2" charset="0"/>
              </a:rPr>
              <a:t>M&amp;A - Select Transactions</a:t>
            </a:r>
          </a:p>
        </p:txBody>
      </p:sp>
      <p:graphicFrame>
        <p:nvGraphicFramePr>
          <p:cNvPr id="6" name="Diagram 5">
            <a:extLst>
              <a:ext uri="{FF2B5EF4-FFF2-40B4-BE49-F238E27FC236}">
                <a16:creationId xmlns:a16="http://schemas.microsoft.com/office/drawing/2014/main" id="{DA95D245-4454-D3E4-52F3-6BD13D04C582}"/>
              </a:ext>
            </a:extLst>
          </p:cNvPr>
          <p:cNvGraphicFramePr/>
          <p:nvPr>
            <p:extLst>
              <p:ext uri="{D42A27DB-BD31-4B8C-83A1-F6EECF244321}">
                <p14:modId xmlns:p14="http://schemas.microsoft.com/office/powerpoint/2010/main" val="1089575253"/>
              </p:ext>
            </p:extLst>
          </p:nvPr>
        </p:nvGraphicFramePr>
        <p:xfrm>
          <a:off x="-1634930" y="7383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0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8AAB59-DCD6-4E75-AE41-296D858416E2}"/>
              </a:ext>
            </a:extLst>
          </p:cNvPr>
          <p:cNvCxnSpPr>
            <a:cxnSpLocks/>
          </p:cNvCxnSpPr>
          <p:nvPr/>
        </p:nvCxnSpPr>
        <p:spPr>
          <a:xfrm>
            <a:off x="619932" y="914235"/>
            <a:ext cx="10306373" cy="0"/>
          </a:xfrm>
          <a:prstGeom prst="line">
            <a:avLst/>
          </a:prstGeom>
          <a:ln w="28575">
            <a:solidFill>
              <a:srgbClr val="E31E24"/>
            </a:solidFill>
          </a:ln>
        </p:spPr>
        <p:style>
          <a:lnRef idx="1">
            <a:schemeClr val="accent2"/>
          </a:lnRef>
          <a:fillRef idx="0">
            <a:schemeClr val="accent2"/>
          </a:fillRef>
          <a:effectRef idx="0">
            <a:schemeClr val="accent2"/>
          </a:effectRef>
          <a:fontRef idx="minor">
            <a:schemeClr val="tx1"/>
          </a:fontRef>
        </p:style>
      </p:cxnSp>
      <p:sp>
        <p:nvSpPr>
          <p:cNvPr id="10" name="Title 6">
            <a:extLst>
              <a:ext uri="{FF2B5EF4-FFF2-40B4-BE49-F238E27FC236}">
                <a16:creationId xmlns:a16="http://schemas.microsoft.com/office/drawing/2014/main" id="{27113029-E2D8-4BD9-AB40-079BF11556DA}"/>
              </a:ext>
            </a:extLst>
          </p:cNvPr>
          <p:cNvSpPr>
            <a:spLocks noGrp="1"/>
          </p:cNvSpPr>
          <p:nvPr>
            <p:ph type="title"/>
          </p:nvPr>
        </p:nvSpPr>
        <p:spPr>
          <a:xfrm>
            <a:off x="356459" y="224120"/>
            <a:ext cx="10363200" cy="628871"/>
          </a:xfrm>
        </p:spPr>
        <p:txBody>
          <a:bodyPr vert="horz" lIns="91440" tIns="45720" rIns="91440" bIns="45720" rtlCol="0" anchor="ctr">
            <a:normAutofit/>
          </a:bodyPr>
          <a:lstStyle/>
          <a:p>
            <a:pPr marL="185738" defTabSz="1097280"/>
            <a:r>
              <a:rPr lang="en-US" sz="2400" b="1" dirty="0">
                <a:latin typeface="Roboto" panose="02000000000000000000" pitchFamily="2" charset="0"/>
                <a:ea typeface="Roboto" panose="02000000000000000000" pitchFamily="2" charset="0"/>
              </a:rPr>
              <a:t>Demerger | </a:t>
            </a:r>
            <a:r>
              <a:rPr lang="en-US" sz="2400" b="1" i="1" dirty="0">
                <a:solidFill>
                  <a:srgbClr val="C00000"/>
                </a:solidFill>
                <a:latin typeface="Roboto" panose="02000000000000000000" pitchFamily="2" charset="0"/>
                <a:ea typeface="Roboto" panose="02000000000000000000" pitchFamily="2" charset="0"/>
                <a:cs typeface="Arial" panose="020B0604020202020204" pitchFamily="34" charset="0"/>
              </a:rPr>
              <a:t>Grasim Case Study</a:t>
            </a:r>
            <a:endParaRPr lang="en-IN" sz="2400" b="1" i="1" dirty="0">
              <a:solidFill>
                <a:srgbClr val="C00000"/>
              </a:solidFill>
              <a:latin typeface="Roboto" panose="02000000000000000000" pitchFamily="2" charset="0"/>
              <a:ea typeface="Roboto" panose="02000000000000000000" pitchFamily="2" charset="0"/>
              <a:cs typeface="Arial" panose="020B0604020202020204" pitchFamily="34" charset="0"/>
            </a:endParaRPr>
          </a:p>
        </p:txBody>
      </p:sp>
      <p:sp>
        <p:nvSpPr>
          <p:cNvPr id="22" name="Slide Number Placeholder 15">
            <a:extLst>
              <a:ext uri="{FF2B5EF4-FFF2-40B4-BE49-F238E27FC236}">
                <a16:creationId xmlns:a16="http://schemas.microsoft.com/office/drawing/2014/main" id="{16D13C9D-DC99-4587-B2F7-74A9CD1E9B42}"/>
              </a:ext>
            </a:extLst>
          </p:cNvPr>
          <p:cNvSpPr txBox="1">
            <a:spLocks/>
          </p:cNvSpPr>
          <p:nvPr/>
        </p:nvSpPr>
        <p:spPr>
          <a:xfrm>
            <a:off x="921096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B3F5FB-C7F0-48C8-8520-9CA0BF701CB6}" type="slidenum">
              <a:rPr kumimoji="0" lang="en-IN" sz="14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N" sz="14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44477346-46ED-F568-21BB-467C5F81D684}"/>
              </a:ext>
            </a:extLst>
          </p:cNvPr>
          <p:cNvSpPr txBox="1"/>
          <p:nvPr/>
        </p:nvSpPr>
        <p:spPr>
          <a:xfrm>
            <a:off x="4180114" y="1154599"/>
            <a:ext cx="1744825" cy="369332"/>
          </a:xfrm>
          <a:prstGeom prst="rect">
            <a:avLst/>
          </a:prstGeom>
          <a:noFill/>
        </p:spPr>
        <p:txBody>
          <a:bodyPr wrap="square" rtlCol="0">
            <a:spAutoFit/>
          </a:bodyPr>
          <a:lstStyle/>
          <a:p>
            <a:endParaRPr lang="en-IN" dirty="0">
              <a:latin typeface="Roboto" panose="02000000000000000000" pitchFamily="2" charset="0"/>
              <a:ea typeface="Roboto" panose="02000000000000000000" pitchFamily="2" charset="0"/>
            </a:endParaRPr>
          </a:p>
        </p:txBody>
      </p:sp>
      <p:grpSp>
        <p:nvGrpSpPr>
          <p:cNvPr id="15" name="Group 14">
            <a:extLst>
              <a:ext uri="{FF2B5EF4-FFF2-40B4-BE49-F238E27FC236}">
                <a16:creationId xmlns:a16="http://schemas.microsoft.com/office/drawing/2014/main" id="{6743F3DF-CB34-6B8D-922A-37E1C7D6F865}"/>
              </a:ext>
            </a:extLst>
          </p:cNvPr>
          <p:cNvGrpSpPr/>
          <p:nvPr/>
        </p:nvGrpSpPr>
        <p:grpSpPr>
          <a:xfrm>
            <a:off x="7023727" y="1191489"/>
            <a:ext cx="4917908" cy="4191214"/>
            <a:chOff x="7170467" y="1154419"/>
            <a:chExt cx="4206024" cy="3521195"/>
          </a:xfrm>
        </p:grpSpPr>
        <p:sp>
          <p:nvSpPr>
            <p:cNvPr id="16" name="Rectangle: Rounded Corners 15">
              <a:extLst>
                <a:ext uri="{FF2B5EF4-FFF2-40B4-BE49-F238E27FC236}">
                  <a16:creationId xmlns:a16="http://schemas.microsoft.com/office/drawing/2014/main" id="{7F1C595B-B194-F425-8420-3B22C2523247}"/>
                </a:ext>
              </a:extLst>
            </p:cNvPr>
            <p:cNvSpPr/>
            <p:nvPr/>
          </p:nvSpPr>
          <p:spPr>
            <a:xfrm>
              <a:off x="7905496" y="2234814"/>
              <a:ext cx="1032716" cy="488160"/>
            </a:xfrm>
            <a:prstGeom prst="roundRect">
              <a:avLst/>
            </a:pr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7280">
                <a:defRPr/>
              </a:pPr>
              <a:r>
                <a:rPr lang="en-IN" sz="1200" dirty="0">
                  <a:solidFill>
                    <a:prstClr val="white"/>
                  </a:solidFill>
                  <a:latin typeface="Roboto" panose="02000000000000000000" pitchFamily="2" charset="0"/>
                  <a:ea typeface="Roboto" panose="02000000000000000000" pitchFamily="2" charset="0"/>
                </a:rPr>
                <a:t>Nuvo</a:t>
              </a:r>
            </a:p>
            <a:p>
              <a:pPr algn="ctr" defTabSz="1097280">
                <a:defRPr/>
              </a:pPr>
              <a:r>
                <a:rPr lang="en-IN" sz="1200" dirty="0">
                  <a:solidFill>
                    <a:prstClr val="white"/>
                  </a:solidFill>
                  <a:latin typeface="Roboto" panose="02000000000000000000" pitchFamily="2" charset="0"/>
                  <a:ea typeface="Roboto" panose="02000000000000000000" pitchFamily="2" charset="0"/>
                </a:rPr>
                <a:t>(</a:t>
              </a:r>
              <a:r>
                <a:rPr lang="en-IN" sz="1200" b="1" i="1" dirty="0">
                  <a:solidFill>
                    <a:prstClr val="white"/>
                  </a:solidFill>
                  <a:latin typeface="Roboto" panose="02000000000000000000" pitchFamily="2" charset="0"/>
                  <a:ea typeface="Roboto" panose="02000000000000000000" pitchFamily="2" charset="0"/>
                </a:rPr>
                <a:t>Listed</a:t>
              </a:r>
              <a:r>
                <a:rPr lang="en-IN" sz="1200" dirty="0">
                  <a:solidFill>
                    <a:prstClr val="white"/>
                  </a:solidFill>
                  <a:latin typeface="Roboto" panose="02000000000000000000" pitchFamily="2" charset="0"/>
                  <a:ea typeface="Roboto" panose="02000000000000000000" pitchFamily="2" charset="0"/>
                </a:rPr>
                <a:t>)</a:t>
              </a:r>
            </a:p>
          </p:txBody>
        </p:sp>
        <p:sp>
          <p:nvSpPr>
            <p:cNvPr id="17" name="Rectangle: Rounded Corners 16">
              <a:extLst>
                <a:ext uri="{FF2B5EF4-FFF2-40B4-BE49-F238E27FC236}">
                  <a16:creationId xmlns:a16="http://schemas.microsoft.com/office/drawing/2014/main" id="{83442158-F82F-697D-C507-6F1E85B911DE}"/>
                </a:ext>
              </a:extLst>
            </p:cNvPr>
            <p:cNvSpPr/>
            <p:nvPr/>
          </p:nvSpPr>
          <p:spPr>
            <a:xfrm>
              <a:off x="7905496" y="3211134"/>
              <a:ext cx="1032716" cy="48816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7280">
                <a:defRPr/>
              </a:pPr>
              <a:r>
                <a:rPr lang="en-IN" sz="1200" dirty="0">
                  <a:solidFill>
                    <a:prstClr val="white"/>
                  </a:solidFill>
                  <a:latin typeface="Roboto" panose="02000000000000000000" pitchFamily="2" charset="0"/>
                  <a:ea typeface="Roboto" panose="02000000000000000000" pitchFamily="2" charset="0"/>
                </a:rPr>
                <a:t>ABCL</a:t>
              </a:r>
            </a:p>
          </p:txBody>
        </p:sp>
        <p:cxnSp>
          <p:nvCxnSpPr>
            <p:cNvPr id="18" name="Straight Arrow Connector 17">
              <a:extLst>
                <a:ext uri="{FF2B5EF4-FFF2-40B4-BE49-F238E27FC236}">
                  <a16:creationId xmlns:a16="http://schemas.microsoft.com/office/drawing/2014/main" id="{79CA07FB-5D8D-07B7-F735-0B20E5264012}"/>
                </a:ext>
              </a:extLst>
            </p:cNvPr>
            <p:cNvCxnSpPr>
              <a:cxnSpLocks/>
              <a:stCxn id="16" idx="2"/>
              <a:endCxn id="17" idx="0"/>
            </p:cNvCxnSpPr>
            <p:nvPr/>
          </p:nvCxnSpPr>
          <p:spPr>
            <a:xfrm>
              <a:off x="8421854" y="2722974"/>
              <a:ext cx="0" cy="488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6922D73A-C3FA-182B-C03E-389192A7CFBB}"/>
                </a:ext>
              </a:extLst>
            </p:cNvPr>
            <p:cNvSpPr/>
            <p:nvPr/>
          </p:nvSpPr>
          <p:spPr>
            <a:xfrm>
              <a:off x="9970927" y="2234814"/>
              <a:ext cx="1032716" cy="48816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7280">
                <a:defRPr/>
              </a:pPr>
              <a:r>
                <a:rPr lang="en-IN" sz="1200" dirty="0">
                  <a:solidFill>
                    <a:prstClr val="white"/>
                  </a:solidFill>
                  <a:latin typeface="Roboto" panose="02000000000000000000" pitchFamily="2" charset="0"/>
                  <a:ea typeface="Roboto" panose="02000000000000000000" pitchFamily="2" charset="0"/>
                </a:rPr>
                <a:t>Grasim (</a:t>
              </a:r>
              <a:r>
                <a:rPr lang="en-IN" sz="1200" b="1" i="1" dirty="0">
                  <a:solidFill>
                    <a:prstClr val="white"/>
                  </a:solidFill>
                  <a:latin typeface="Roboto" panose="02000000000000000000" pitchFamily="2" charset="0"/>
                  <a:ea typeface="Roboto" panose="02000000000000000000" pitchFamily="2" charset="0"/>
                </a:rPr>
                <a:t>Listed</a:t>
              </a:r>
              <a:r>
                <a:rPr lang="en-IN" sz="1200" dirty="0">
                  <a:solidFill>
                    <a:prstClr val="white"/>
                  </a:solidFill>
                  <a:latin typeface="Roboto" panose="02000000000000000000" pitchFamily="2" charset="0"/>
                  <a:ea typeface="Roboto" panose="02000000000000000000" pitchFamily="2" charset="0"/>
                </a:rPr>
                <a:t>)</a:t>
              </a:r>
            </a:p>
          </p:txBody>
        </p:sp>
        <p:sp>
          <p:nvSpPr>
            <p:cNvPr id="28" name="Rectangle: Rounded Corners 27">
              <a:extLst>
                <a:ext uri="{FF2B5EF4-FFF2-40B4-BE49-F238E27FC236}">
                  <a16:creationId xmlns:a16="http://schemas.microsoft.com/office/drawing/2014/main" id="{3F2734F1-2E8C-20E1-F252-E12D4222E918}"/>
                </a:ext>
              </a:extLst>
            </p:cNvPr>
            <p:cNvSpPr/>
            <p:nvPr/>
          </p:nvSpPr>
          <p:spPr>
            <a:xfrm>
              <a:off x="7905496" y="4187454"/>
              <a:ext cx="1032716" cy="4881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7280">
                <a:defRPr/>
              </a:pPr>
              <a:r>
                <a:rPr lang="en-IN" sz="1200" dirty="0">
                  <a:solidFill>
                    <a:schemeClr val="tx1">
                      <a:lumMod val="95000"/>
                      <a:lumOff val="5000"/>
                    </a:schemeClr>
                  </a:solidFill>
                  <a:latin typeface="Roboto" panose="02000000000000000000" pitchFamily="2" charset="0"/>
                  <a:ea typeface="Roboto" panose="02000000000000000000" pitchFamily="2" charset="0"/>
                </a:rPr>
                <a:t>ABFL (</a:t>
              </a:r>
              <a:r>
                <a:rPr lang="en-IN" sz="1200" b="1" i="1" dirty="0">
                  <a:solidFill>
                    <a:schemeClr val="tx1">
                      <a:lumMod val="95000"/>
                      <a:lumOff val="5000"/>
                    </a:schemeClr>
                  </a:solidFill>
                  <a:latin typeface="Roboto" panose="02000000000000000000" pitchFamily="2" charset="0"/>
                  <a:ea typeface="Roboto" panose="02000000000000000000" pitchFamily="2" charset="0"/>
                </a:rPr>
                <a:t>Unisted</a:t>
              </a:r>
              <a:r>
                <a:rPr lang="en-IN" sz="1200" dirty="0">
                  <a:solidFill>
                    <a:schemeClr val="tx1">
                      <a:lumMod val="95000"/>
                      <a:lumOff val="5000"/>
                    </a:schemeClr>
                  </a:solidFill>
                  <a:latin typeface="Roboto" panose="02000000000000000000" pitchFamily="2" charset="0"/>
                  <a:ea typeface="Roboto" panose="02000000000000000000" pitchFamily="2" charset="0"/>
                </a:rPr>
                <a:t>)</a:t>
              </a:r>
            </a:p>
          </p:txBody>
        </p:sp>
        <p:cxnSp>
          <p:nvCxnSpPr>
            <p:cNvPr id="29" name="Straight Arrow Connector 28">
              <a:extLst>
                <a:ext uri="{FF2B5EF4-FFF2-40B4-BE49-F238E27FC236}">
                  <a16:creationId xmlns:a16="http://schemas.microsoft.com/office/drawing/2014/main" id="{4486B1B5-7B3D-2474-E745-52F6276D987B}"/>
                </a:ext>
              </a:extLst>
            </p:cNvPr>
            <p:cNvCxnSpPr>
              <a:cxnSpLocks/>
              <a:stCxn id="17" idx="2"/>
              <a:endCxn id="28" idx="0"/>
            </p:cNvCxnSpPr>
            <p:nvPr/>
          </p:nvCxnSpPr>
          <p:spPr>
            <a:xfrm>
              <a:off x="8421854" y="3699294"/>
              <a:ext cx="0" cy="488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D4D484B5-4A23-88C8-457C-34E3E682B50B}"/>
                </a:ext>
              </a:extLst>
            </p:cNvPr>
            <p:cNvCxnSpPr>
              <a:cxnSpLocks/>
              <a:stCxn id="16" idx="1"/>
              <a:endCxn id="28" idx="1"/>
            </p:cNvCxnSpPr>
            <p:nvPr/>
          </p:nvCxnSpPr>
          <p:spPr>
            <a:xfrm rot="10800000" flipV="1">
              <a:off x="7905496" y="2478894"/>
              <a:ext cx="15240" cy="1952640"/>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6F9C5FBB-3E0B-EBE9-99BC-109859A37C4F}"/>
                </a:ext>
              </a:extLst>
            </p:cNvPr>
            <p:cNvSpPr txBox="1"/>
            <p:nvPr/>
          </p:nvSpPr>
          <p:spPr>
            <a:xfrm rot="18992587">
              <a:off x="8254265" y="2828554"/>
              <a:ext cx="350417" cy="276999"/>
            </a:xfrm>
            <a:prstGeom prst="rect">
              <a:avLst/>
            </a:prstGeom>
            <a:noFill/>
          </p:spPr>
          <p:txBody>
            <a:bodyPr wrap="square" rtlCol="0">
              <a:spAutoFit/>
            </a:bodyPr>
            <a:lstStyle/>
            <a:p>
              <a:pPr algn="ctr"/>
              <a:r>
                <a:rPr lang="en-US" sz="1200" dirty="0">
                  <a:latin typeface="Roboto" panose="02000000000000000000" pitchFamily="2" charset="0"/>
                  <a:ea typeface="Roboto" panose="02000000000000000000" pitchFamily="2" charset="0"/>
                </a:rPr>
                <a:t>=</a:t>
              </a:r>
              <a:endParaRPr lang="en-IN" sz="1200" dirty="0">
                <a:latin typeface="Roboto" panose="02000000000000000000" pitchFamily="2" charset="0"/>
                <a:ea typeface="Roboto" panose="02000000000000000000" pitchFamily="2" charset="0"/>
              </a:endParaRPr>
            </a:p>
          </p:txBody>
        </p:sp>
        <p:sp>
          <p:nvSpPr>
            <p:cNvPr id="32" name="TextBox 31">
              <a:extLst>
                <a:ext uri="{FF2B5EF4-FFF2-40B4-BE49-F238E27FC236}">
                  <a16:creationId xmlns:a16="http://schemas.microsoft.com/office/drawing/2014/main" id="{CECADBF8-BE43-FF6E-90E3-66624C0F2DFD}"/>
                </a:ext>
              </a:extLst>
            </p:cNvPr>
            <p:cNvSpPr txBox="1"/>
            <p:nvPr/>
          </p:nvSpPr>
          <p:spPr>
            <a:xfrm>
              <a:off x="8354405" y="2934136"/>
              <a:ext cx="648000" cy="276999"/>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rPr>
                <a:t>100%</a:t>
              </a:r>
            </a:p>
          </p:txBody>
        </p:sp>
        <p:sp>
          <p:nvSpPr>
            <p:cNvPr id="33" name="TextBox 32">
              <a:extLst>
                <a:ext uri="{FF2B5EF4-FFF2-40B4-BE49-F238E27FC236}">
                  <a16:creationId xmlns:a16="http://schemas.microsoft.com/office/drawing/2014/main" id="{B5D47D71-AF02-3E2D-9041-102EEDE2FEE8}"/>
                </a:ext>
              </a:extLst>
            </p:cNvPr>
            <p:cNvSpPr txBox="1"/>
            <p:nvPr/>
          </p:nvSpPr>
          <p:spPr>
            <a:xfrm>
              <a:off x="8378664" y="3837793"/>
              <a:ext cx="648000" cy="461665"/>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rPr>
                <a:t>90.23%</a:t>
              </a:r>
            </a:p>
          </p:txBody>
        </p:sp>
        <p:sp>
          <p:nvSpPr>
            <p:cNvPr id="34" name="Arrow: Right 33">
              <a:extLst>
                <a:ext uri="{FF2B5EF4-FFF2-40B4-BE49-F238E27FC236}">
                  <a16:creationId xmlns:a16="http://schemas.microsoft.com/office/drawing/2014/main" id="{07932914-BB27-5859-69A3-5F0D9186D6AC}"/>
                </a:ext>
              </a:extLst>
            </p:cNvPr>
            <p:cNvSpPr/>
            <p:nvPr/>
          </p:nvSpPr>
          <p:spPr>
            <a:xfrm>
              <a:off x="9022568" y="2262894"/>
              <a:ext cx="864000" cy="432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latin typeface="Roboto" panose="02000000000000000000" pitchFamily="2" charset="0"/>
                <a:ea typeface="Roboto" panose="02000000000000000000" pitchFamily="2" charset="0"/>
              </a:endParaRPr>
            </a:p>
          </p:txBody>
        </p:sp>
        <p:cxnSp>
          <p:nvCxnSpPr>
            <p:cNvPr id="35" name="Connector: Curved 34">
              <a:extLst>
                <a:ext uri="{FF2B5EF4-FFF2-40B4-BE49-F238E27FC236}">
                  <a16:creationId xmlns:a16="http://schemas.microsoft.com/office/drawing/2014/main" id="{9176708B-1230-5DD5-2332-A45562BB933F}"/>
                </a:ext>
              </a:extLst>
            </p:cNvPr>
            <p:cNvCxnSpPr>
              <a:cxnSpLocks/>
              <a:stCxn id="27" idx="2"/>
              <a:endCxn id="17" idx="3"/>
            </p:cNvCxnSpPr>
            <p:nvPr/>
          </p:nvCxnSpPr>
          <p:spPr>
            <a:xfrm rot="5400000">
              <a:off x="9346628" y="2314558"/>
              <a:ext cx="732240" cy="1549073"/>
            </a:xfrm>
            <a:prstGeom prst="curvedConnector2">
              <a:avLst/>
            </a:prstGeom>
            <a:ln w="28575">
              <a:prstDash val="dash"/>
              <a:tailEnd type="triangle"/>
            </a:ln>
          </p:spPr>
          <p:style>
            <a:lnRef idx="1">
              <a:schemeClr val="dk1"/>
            </a:lnRef>
            <a:fillRef idx="0">
              <a:schemeClr val="dk1"/>
            </a:fillRef>
            <a:effectRef idx="0">
              <a:schemeClr val="dk1"/>
            </a:effectRef>
            <a:fontRef idx="minor">
              <a:schemeClr val="tx1"/>
            </a:fontRef>
          </p:style>
        </p:cxnSp>
        <p:sp>
          <p:nvSpPr>
            <p:cNvPr id="36" name="Oval 35">
              <a:extLst>
                <a:ext uri="{FF2B5EF4-FFF2-40B4-BE49-F238E27FC236}">
                  <a16:creationId xmlns:a16="http://schemas.microsoft.com/office/drawing/2014/main" id="{79078EA6-1FAD-3D8A-3EA0-C2A53EC85480}"/>
                </a:ext>
              </a:extLst>
            </p:cNvPr>
            <p:cNvSpPr/>
            <p:nvPr/>
          </p:nvSpPr>
          <p:spPr>
            <a:xfrm>
              <a:off x="8691421" y="1904493"/>
              <a:ext cx="216000" cy="216000"/>
            </a:xfrm>
            <a:prstGeom prst="ellipse">
              <a:avLst/>
            </a:prstGeom>
            <a:solidFill>
              <a:srgbClr val="89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latin typeface="Roboto" panose="02000000000000000000" pitchFamily="2" charset="0"/>
                  <a:ea typeface="Roboto" panose="02000000000000000000" pitchFamily="2" charset="0"/>
                </a:rPr>
                <a:t>1</a:t>
              </a:r>
            </a:p>
          </p:txBody>
        </p:sp>
        <p:sp>
          <p:nvSpPr>
            <p:cNvPr id="37" name="Oval 36">
              <a:extLst>
                <a:ext uri="{FF2B5EF4-FFF2-40B4-BE49-F238E27FC236}">
                  <a16:creationId xmlns:a16="http://schemas.microsoft.com/office/drawing/2014/main" id="{E9D86678-0533-16D5-034D-57B013824FDA}"/>
                </a:ext>
              </a:extLst>
            </p:cNvPr>
            <p:cNvSpPr/>
            <p:nvPr/>
          </p:nvSpPr>
          <p:spPr>
            <a:xfrm>
              <a:off x="9946806" y="3114059"/>
              <a:ext cx="216000" cy="216000"/>
            </a:xfrm>
            <a:prstGeom prst="ellipse">
              <a:avLst/>
            </a:prstGeom>
            <a:solidFill>
              <a:srgbClr val="89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latin typeface="Roboto" panose="02000000000000000000" pitchFamily="2" charset="0"/>
                  <a:ea typeface="Roboto" panose="02000000000000000000" pitchFamily="2" charset="0"/>
                </a:rPr>
                <a:t>2</a:t>
              </a:r>
            </a:p>
          </p:txBody>
        </p:sp>
        <p:sp>
          <p:nvSpPr>
            <p:cNvPr id="38" name="TextBox 37">
              <a:extLst>
                <a:ext uri="{FF2B5EF4-FFF2-40B4-BE49-F238E27FC236}">
                  <a16:creationId xmlns:a16="http://schemas.microsoft.com/office/drawing/2014/main" id="{05AEC2B9-B907-FC29-9ED2-0FC2891FBC3D}"/>
                </a:ext>
              </a:extLst>
            </p:cNvPr>
            <p:cNvSpPr txBox="1"/>
            <p:nvPr/>
          </p:nvSpPr>
          <p:spPr>
            <a:xfrm>
              <a:off x="8779955" y="1889891"/>
              <a:ext cx="1208162" cy="372536"/>
            </a:xfrm>
            <a:prstGeom prst="rect">
              <a:avLst/>
            </a:prstGeom>
            <a:noFill/>
          </p:spPr>
          <p:txBody>
            <a:bodyPr wrap="square" rtlCol="0">
              <a:spAutoFit/>
            </a:bodyPr>
            <a:lstStyle/>
            <a:p>
              <a:pPr algn="ctr"/>
              <a:r>
                <a:rPr lang="en-IN" sz="1000" dirty="0">
                  <a:latin typeface="Roboto" panose="02000000000000000000" pitchFamily="2" charset="0"/>
                  <a:ea typeface="Roboto" panose="02000000000000000000" pitchFamily="2" charset="0"/>
                </a:rPr>
                <a:t>Amalgamation of Nuvo into Grasim</a:t>
              </a:r>
            </a:p>
          </p:txBody>
        </p:sp>
        <p:sp>
          <p:nvSpPr>
            <p:cNvPr id="39" name="TextBox 38">
              <a:extLst>
                <a:ext uri="{FF2B5EF4-FFF2-40B4-BE49-F238E27FC236}">
                  <a16:creationId xmlns:a16="http://schemas.microsoft.com/office/drawing/2014/main" id="{0308D9FE-4056-6358-1B00-B180C59228DF}"/>
                </a:ext>
              </a:extLst>
            </p:cNvPr>
            <p:cNvSpPr txBox="1"/>
            <p:nvPr/>
          </p:nvSpPr>
          <p:spPr>
            <a:xfrm>
              <a:off x="9522019" y="3376547"/>
              <a:ext cx="1854472" cy="515818"/>
            </a:xfrm>
            <a:prstGeom prst="rect">
              <a:avLst/>
            </a:prstGeom>
            <a:noFill/>
          </p:spPr>
          <p:txBody>
            <a:bodyPr wrap="square" rtlCol="0">
              <a:spAutoFit/>
            </a:bodyPr>
            <a:lstStyle/>
            <a:p>
              <a:pPr algn="ctr"/>
              <a:r>
                <a:rPr lang="en-IN" sz="1000" dirty="0">
                  <a:latin typeface="Roboto" panose="02000000000000000000" pitchFamily="2" charset="0"/>
                  <a:ea typeface="Roboto" panose="02000000000000000000" pitchFamily="2" charset="0"/>
                </a:rPr>
                <a:t>Demerger from amalgamated Grasim into ABCL (including 9.77% stake in ABFL)</a:t>
              </a:r>
            </a:p>
          </p:txBody>
        </p:sp>
        <p:sp>
          <p:nvSpPr>
            <p:cNvPr id="40" name="TextBox 39">
              <a:extLst>
                <a:ext uri="{FF2B5EF4-FFF2-40B4-BE49-F238E27FC236}">
                  <a16:creationId xmlns:a16="http://schemas.microsoft.com/office/drawing/2014/main" id="{7F4CC269-6DA9-5282-75D8-441E8DAA304A}"/>
                </a:ext>
              </a:extLst>
            </p:cNvPr>
            <p:cNvSpPr txBox="1"/>
            <p:nvPr/>
          </p:nvSpPr>
          <p:spPr>
            <a:xfrm>
              <a:off x="7170467" y="1154419"/>
              <a:ext cx="1975354" cy="286566"/>
            </a:xfrm>
            <a:prstGeom prst="rect">
              <a:avLst/>
            </a:prstGeom>
            <a:noFill/>
          </p:spPr>
          <p:txBody>
            <a:bodyPr wrap="square" rtlCol="0">
              <a:spAutoFit/>
            </a:bodyPr>
            <a:lstStyle/>
            <a:p>
              <a:pPr algn="ctr"/>
              <a:r>
                <a:rPr lang="en-IN" sz="1400" b="1" i="1" u="sng" dirty="0">
                  <a:latin typeface="Roboto" panose="02000000000000000000" pitchFamily="2" charset="0"/>
                  <a:ea typeface="Roboto" panose="02000000000000000000" pitchFamily="2" charset="0"/>
                </a:rPr>
                <a:t>Transaction</a:t>
              </a:r>
              <a:r>
                <a:rPr lang="en-IN" sz="1200" b="1" i="1" u="sng" dirty="0">
                  <a:latin typeface="Roboto" panose="02000000000000000000" pitchFamily="2" charset="0"/>
                  <a:ea typeface="Roboto" panose="02000000000000000000" pitchFamily="2" charset="0"/>
                </a:rPr>
                <a:t> </a:t>
              </a:r>
              <a:r>
                <a:rPr lang="en-IN" sz="1400" b="1" i="1" u="sng" dirty="0">
                  <a:latin typeface="Roboto" panose="02000000000000000000" pitchFamily="2" charset="0"/>
                  <a:ea typeface="Roboto" panose="02000000000000000000" pitchFamily="2" charset="0"/>
                </a:rPr>
                <a:t>Structure</a:t>
              </a:r>
              <a:endParaRPr lang="en-IN" sz="1200" b="1" i="1" u="sng" dirty="0">
                <a:latin typeface="Roboto" panose="02000000000000000000" pitchFamily="2" charset="0"/>
                <a:ea typeface="Roboto" panose="02000000000000000000" pitchFamily="2" charset="0"/>
              </a:endParaRPr>
            </a:p>
          </p:txBody>
        </p:sp>
      </p:grpSp>
      <p:sp>
        <p:nvSpPr>
          <p:cNvPr id="41" name="Content Placeholder 2">
            <a:extLst>
              <a:ext uri="{FF2B5EF4-FFF2-40B4-BE49-F238E27FC236}">
                <a16:creationId xmlns:a16="http://schemas.microsoft.com/office/drawing/2014/main" id="{3F65AB58-EFFD-108F-E458-2EF409CCF2A4}"/>
              </a:ext>
            </a:extLst>
          </p:cNvPr>
          <p:cNvSpPr>
            <a:spLocks noGrp="1"/>
          </p:cNvSpPr>
          <p:nvPr>
            <p:ph idx="1"/>
          </p:nvPr>
        </p:nvSpPr>
        <p:spPr>
          <a:xfrm>
            <a:off x="663313" y="1063446"/>
            <a:ext cx="5963099" cy="5357514"/>
          </a:xfrm>
        </p:spPr>
        <p:txBody>
          <a:bodyPr>
            <a:noAutofit/>
          </a:bodyPr>
          <a:lstStyle/>
          <a:p>
            <a:pPr marL="0" lvl="1" indent="0">
              <a:buNone/>
            </a:pPr>
            <a:r>
              <a:rPr lang="en-US" sz="1600" b="1" u="sng" dirty="0">
                <a:latin typeface="Roboto" panose="02000000000000000000" pitchFamily="2" charset="0"/>
                <a:ea typeface="Roboto" panose="02000000000000000000" pitchFamily="2" charset="0"/>
              </a:rPr>
              <a:t>Background &amp; Key Issues:</a:t>
            </a:r>
          </a:p>
          <a:p>
            <a:pPr marL="285750" lvl="2" indent="-285750" algn="just">
              <a:buClr>
                <a:srgbClr val="E31E24"/>
              </a:buClr>
              <a:buFont typeface="Wingdings" panose="05000000000000000000" pitchFamily="2" charset="2"/>
              <a:buChar char="§"/>
              <a:defRPr/>
            </a:pPr>
            <a:r>
              <a:rPr lang="en-IN" sz="1400" dirty="0">
                <a:latin typeface="Roboto" panose="02000000000000000000" pitchFamily="2" charset="0"/>
                <a:ea typeface="Roboto" panose="02000000000000000000" pitchFamily="2" charset="0"/>
              </a:rPr>
              <a:t>Under the Transaction, Aditya Birla Nuvo Limited (“</a:t>
            </a:r>
            <a:r>
              <a:rPr lang="en-IN" sz="1400" b="1" i="1" dirty="0">
                <a:latin typeface="Roboto" panose="02000000000000000000" pitchFamily="2" charset="0"/>
                <a:ea typeface="Roboto" panose="02000000000000000000" pitchFamily="2" charset="0"/>
              </a:rPr>
              <a:t>Nuvo</a:t>
            </a:r>
            <a:r>
              <a:rPr lang="en-IN" sz="1400" dirty="0">
                <a:latin typeface="Roboto" panose="02000000000000000000" pitchFamily="2" charset="0"/>
                <a:ea typeface="Roboto" panose="02000000000000000000" pitchFamily="2" charset="0"/>
              </a:rPr>
              <a:t>”) merged into Grasim Industries Limited (“</a:t>
            </a:r>
            <a:r>
              <a:rPr lang="en-IN" sz="1400" b="1" i="1" dirty="0">
                <a:latin typeface="Roboto" panose="02000000000000000000" pitchFamily="2" charset="0"/>
                <a:ea typeface="Roboto" panose="02000000000000000000" pitchFamily="2" charset="0"/>
              </a:rPr>
              <a:t>Grasim</a:t>
            </a:r>
            <a:r>
              <a:rPr lang="en-IN" sz="1400" dirty="0">
                <a:latin typeface="Roboto" panose="02000000000000000000" pitchFamily="2" charset="0"/>
                <a:ea typeface="Roboto" panose="02000000000000000000" pitchFamily="2" charset="0"/>
              </a:rPr>
              <a:t>”), and the consolidated undertaking was demerged into Aditya Birla Capital Limited (“</a:t>
            </a:r>
            <a:r>
              <a:rPr lang="en-IN" sz="1400" b="1" i="1" dirty="0">
                <a:latin typeface="Roboto" panose="02000000000000000000" pitchFamily="2" charset="0"/>
                <a:ea typeface="Roboto" panose="02000000000000000000" pitchFamily="2" charset="0"/>
              </a:rPr>
              <a:t>ABCL</a:t>
            </a:r>
            <a:r>
              <a:rPr lang="en-IN" sz="1400" dirty="0">
                <a:latin typeface="Roboto" panose="02000000000000000000" pitchFamily="2" charset="0"/>
                <a:ea typeface="Roboto" panose="02000000000000000000" pitchFamily="2" charset="0"/>
              </a:rPr>
              <a:t>”, erstwhile Aditya Birla Financial Services Limited), which was listed pursuant to the Demerger</a:t>
            </a:r>
          </a:p>
          <a:p>
            <a:pPr marL="285750" lvl="2" indent="-285750" algn="just">
              <a:buClr>
                <a:srgbClr val="E31E24"/>
              </a:buClr>
              <a:buFont typeface="Wingdings" panose="05000000000000000000" pitchFamily="2" charset="2"/>
              <a:buChar char="§"/>
              <a:defRPr/>
            </a:pPr>
            <a:endParaRPr lang="en-IN" sz="1400" dirty="0">
              <a:latin typeface="Roboto" panose="02000000000000000000" pitchFamily="2" charset="0"/>
              <a:ea typeface="Roboto" panose="02000000000000000000" pitchFamily="2" charset="0"/>
            </a:endParaRPr>
          </a:p>
          <a:p>
            <a:pPr marL="285750" lvl="2" indent="-285750" algn="just">
              <a:buClr>
                <a:srgbClr val="E31E24"/>
              </a:buClr>
              <a:buFont typeface="Wingdings" panose="05000000000000000000" pitchFamily="2" charset="2"/>
              <a:buChar char="§"/>
              <a:defRPr/>
            </a:pPr>
            <a:r>
              <a:rPr lang="en-IN" sz="1400" b="1" dirty="0">
                <a:latin typeface="Roboto" panose="02000000000000000000" pitchFamily="2" charset="0"/>
                <a:ea typeface="Roboto" panose="02000000000000000000" pitchFamily="2" charset="0"/>
              </a:rPr>
              <a:t>Issue 1: </a:t>
            </a:r>
            <a:r>
              <a:rPr lang="en-US" sz="1400" b="1" dirty="0">
                <a:latin typeface="Roboto" panose="02000000000000000000" pitchFamily="2" charset="0"/>
                <a:ea typeface="Roboto" panose="02000000000000000000" pitchFamily="2" charset="0"/>
              </a:rPr>
              <a:t>Deemed dividend upon receipt of shares u/s 2(22)(a) of the Income Tax Act, 1961</a:t>
            </a:r>
            <a:endParaRPr lang="en-IN" sz="1400" b="1" dirty="0">
              <a:latin typeface="Roboto" panose="02000000000000000000" pitchFamily="2" charset="0"/>
              <a:ea typeface="Roboto" panose="02000000000000000000" pitchFamily="2" charset="0"/>
            </a:endParaRPr>
          </a:p>
          <a:p>
            <a:pPr marL="282575" lvl="2" indent="0" algn="just">
              <a:buClr>
                <a:srgbClr val="E31E24"/>
              </a:buClr>
              <a:buNone/>
              <a:defRPr/>
            </a:pPr>
            <a:r>
              <a:rPr lang="en-US" sz="1400" u="sng" dirty="0">
                <a:latin typeface="Roboto" panose="02000000000000000000" pitchFamily="2" charset="0"/>
                <a:ea typeface="Roboto" panose="02000000000000000000" pitchFamily="2" charset="0"/>
              </a:rPr>
              <a:t>Department’s Contention:</a:t>
            </a:r>
            <a:r>
              <a:rPr lang="en-US" sz="1400" dirty="0">
                <a:latin typeface="Roboto" panose="02000000000000000000" pitchFamily="2" charset="0"/>
                <a:ea typeface="Roboto" panose="02000000000000000000" pitchFamily="2" charset="0"/>
              </a:rPr>
              <a:t> As AO believed that the demerger was a non-compliant demerger the receipt of shares is a release of assets by the assessee and that there is a diversion of the profits of the assessee arising upon sale of shares of ABCL which could be treated as a distribution of dividend by the assessee. </a:t>
            </a:r>
          </a:p>
          <a:p>
            <a:pPr marL="282575" lvl="2" indent="0" algn="just">
              <a:buClr>
                <a:srgbClr val="E31E24"/>
              </a:buClr>
              <a:buNone/>
              <a:defRPr/>
            </a:pPr>
            <a:r>
              <a:rPr lang="en-US" sz="1400" u="sng" dirty="0">
                <a:latin typeface="Roboto" panose="02000000000000000000" pitchFamily="2" charset="0"/>
                <a:ea typeface="Roboto" panose="02000000000000000000" pitchFamily="2" charset="0"/>
              </a:rPr>
              <a:t>Assesses’ s Contention:</a:t>
            </a:r>
            <a:r>
              <a:rPr lang="en-US" sz="1400" dirty="0">
                <a:latin typeface="Roboto" panose="02000000000000000000" pitchFamily="2" charset="0"/>
                <a:ea typeface="Roboto" panose="02000000000000000000" pitchFamily="2" charset="0"/>
              </a:rPr>
              <a:t> The assessee referred to Section 2(22)(v) which specifically excludes distribution of shares upon demerger or merger from the definition of ‘dividend’. In addition, the assessee has made adjustments of the merger and demerger to the capital reserve and not revenue reserve and thus cannot be treated as distribution of accumulated profits.</a:t>
            </a:r>
          </a:p>
          <a:p>
            <a:pPr marL="282575" lvl="2" indent="0" algn="just">
              <a:buClr>
                <a:srgbClr val="E31E24"/>
              </a:buClr>
              <a:buNone/>
              <a:defRPr/>
            </a:pPr>
            <a:r>
              <a:rPr lang="en-US" sz="1400" u="sng" dirty="0">
                <a:latin typeface="Roboto" panose="02000000000000000000" pitchFamily="2" charset="0"/>
                <a:ea typeface="Roboto" panose="02000000000000000000" pitchFamily="2" charset="0"/>
              </a:rPr>
              <a:t>ITAT’s Decision:</a:t>
            </a:r>
            <a:r>
              <a:rPr lang="en-US" sz="1400" dirty="0">
                <a:latin typeface="Roboto" panose="02000000000000000000" pitchFamily="2" charset="0"/>
                <a:ea typeface="Roboto" panose="02000000000000000000" pitchFamily="2" charset="0"/>
              </a:rPr>
              <a:t> The ITAT relied on Section 2(22)(v) and CBDT circular dated 9</a:t>
            </a:r>
            <a:r>
              <a:rPr lang="en-US" sz="1400" baseline="30000" dirty="0">
                <a:latin typeface="Roboto" panose="02000000000000000000" pitchFamily="2" charset="0"/>
                <a:ea typeface="Roboto" panose="02000000000000000000" pitchFamily="2" charset="0"/>
              </a:rPr>
              <a:t>th</a:t>
            </a:r>
            <a:r>
              <a:rPr lang="en-US" sz="1400" dirty="0">
                <a:latin typeface="Roboto" panose="02000000000000000000" pitchFamily="2" charset="0"/>
                <a:ea typeface="Roboto" panose="02000000000000000000" pitchFamily="2" charset="0"/>
              </a:rPr>
              <a:t> October 1967 which confirmed the view that deemed dividend cannot be invoked upon issuance of shares pursuant to merger and demerger.</a:t>
            </a:r>
            <a:endParaRPr lang="en-IN" sz="1400" dirty="0">
              <a:latin typeface="Roboto" panose="02000000000000000000" pitchFamily="2" charset="0"/>
              <a:ea typeface="Roboto" panose="02000000000000000000" pitchFamily="2" charset="0"/>
            </a:endParaRPr>
          </a:p>
          <a:p>
            <a:pPr marL="0" lvl="2" indent="0">
              <a:buNone/>
              <a:defRPr/>
            </a:pPr>
            <a:endParaRPr lang="en-IN" sz="1400" dirty="0">
              <a:latin typeface="Roboto" panose="02000000000000000000" pitchFamily="2" charset="0"/>
              <a:ea typeface="Roboto" panose="02000000000000000000" pitchFamily="2" charset="0"/>
            </a:endParaRPr>
          </a:p>
          <a:p>
            <a:pPr marL="0" lvl="2" indent="0">
              <a:buNone/>
              <a:defRPr/>
            </a:pPr>
            <a:endParaRPr lang="en-IN" sz="1400" dirty="0">
              <a:latin typeface="Roboto" panose="02000000000000000000" pitchFamily="2" charset="0"/>
              <a:ea typeface="Roboto" panose="02000000000000000000" pitchFamily="2" charset="0"/>
            </a:endParaRPr>
          </a:p>
          <a:p>
            <a:pPr marL="209550" lvl="2" indent="-209550">
              <a:defRPr/>
            </a:pPr>
            <a:endParaRPr lang="en-IN" sz="1400" dirty="0">
              <a:latin typeface="Roboto" panose="02000000000000000000" pitchFamily="2" charset="0"/>
              <a:ea typeface="Roboto" panose="02000000000000000000" pitchFamily="2" charset="0"/>
            </a:endParaRPr>
          </a:p>
        </p:txBody>
      </p:sp>
      <p:cxnSp>
        <p:nvCxnSpPr>
          <p:cNvPr id="45" name="Straight Connector 44">
            <a:extLst>
              <a:ext uri="{FF2B5EF4-FFF2-40B4-BE49-F238E27FC236}">
                <a16:creationId xmlns:a16="http://schemas.microsoft.com/office/drawing/2014/main" id="{F3C3CA61-11FF-9547-7A6D-0B85EA715FF7}"/>
              </a:ext>
            </a:extLst>
          </p:cNvPr>
          <p:cNvCxnSpPr>
            <a:cxnSpLocks/>
          </p:cNvCxnSpPr>
          <p:nvPr/>
        </p:nvCxnSpPr>
        <p:spPr>
          <a:xfrm>
            <a:off x="7063304" y="983821"/>
            <a:ext cx="0" cy="5874179"/>
          </a:xfrm>
          <a:prstGeom prst="line">
            <a:avLst/>
          </a:prstGeom>
          <a:ln>
            <a:solidFill>
              <a:srgbClr val="E31E24"/>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8195B39-4E0B-C185-AAB5-A40E904E34EB}"/>
              </a:ext>
            </a:extLst>
          </p:cNvPr>
          <p:cNvSpPr txBox="1"/>
          <p:nvPr/>
        </p:nvSpPr>
        <p:spPr>
          <a:xfrm>
            <a:off x="7023728" y="3829182"/>
            <a:ext cx="648000" cy="276999"/>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rPr>
              <a:t>9.77%</a:t>
            </a:r>
          </a:p>
        </p:txBody>
      </p:sp>
    </p:spTree>
    <p:extLst>
      <p:ext uri="{BB962C8B-B14F-4D97-AF65-F5344CB8AC3E}">
        <p14:creationId xmlns:p14="http://schemas.microsoft.com/office/powerpoint/2010/main" val="22957716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S">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solidFill>
        <a:ln w="9525" cap="flat" cmpd="sng" algn="ctr">
          <a:solidFill>
            <a:schemeClr val="bg2"/>
          </a:solidFill>
          <a:prstDash val="solid"/>
        </a:ln>
        <a:effectLst>
          <a:outerShdw blurRad="40000" dist="20000" dir="5400000" rotWithShape="0">
            <a:srgbClr val="000000">
              <a:alpha val="38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prstClr val="black"/>
            </a:solidFill>
            <a:effectLst/>
            <a:uLnTx/>
            <a:uFillTx/>
            <a:latin typeface="Calibri"/>
            <a:ea typeface="+mn-ea"/>
            <a:cs typeface="+mn-cs"/>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20517</TotalTime>
  <Words>5936</Words>
  <Application>Microsoft Office PowerPoint</Application>
  <PresentationFormat>Widescreen</PresentationFormat>
  <Paragraphs>768</Paragraphs>
  <Slides>44</Slides>
  <Notes>9</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1_Office Theme</vt:lpstr>
      <vt:lpstr>2_Office Theme</vt:lpstr>
      <vt:lpstr>Office Theme</vt:lpstr>
      <vt:lpstr>3_Office Theme</vt:lpstr>
      <vt:lpstr> </vt:lpstr>
      <vt:lpstr>Recent M&amp;A Deals in the News</vt:lpstr>
      <vt:lpstr>M&amp;A Deal Activity | April ‘24 Snapshot</vt:lpstr>
      <vt:lpstr>Major Modes of Transactions</vt:lpstr>
      <vt:lpstr>M&amp;A | Key Commercial and Other Considerations</vt:lpstr>
      <vt:lpstr>M&amp;A | Management of conflicts</vt:lpstr>
      <vt:lpstr>Modes of Transactions | Key Points for Consideration</vt:lpstr>
      <vt:lpstr>Major Modes of Transactions</vt:lpstr>
      <vt:lpstr>Demerger | Grasim Case Study</vt:lpstr>
      <vt:lpstr>Demerger | Grasim Case Study</vt:lpstr>
      <vt:lpstr>Delisting | ICICI Securities - Mechanics</vt:lpstr>
      <vt:lpstr>Delisting | ICICI Securities - Salient Features</vt:lpstr>
      <vt:lpstr>Delisting | ICICI Securities - Conditions</vt:lpstr>
      <vt:lpstr>Delisting | ICICI Securities – Watch out for…</vt:lpstr>
      <vt:lpstr>Itemised Sale | Case of Mahindra</vt:lpstr>
      <vt:lpstr>Major Modes of Transactions</vt:lpstr>
      <vt:lpstr>Reverse Flipping | Transactions in the News  </vt:lpstr>
      <vt:lpstr>Reverse Flipping | Overseas Listings in India </vt:lpstr>
      <vt:lpstr>Reverse Flipping | Key Points for Consideration</vt:lpstr>
      <vt:lpstr>Major Modes of Transactions</vt:lpstr>
      <vt:lpstr>PowerPoint Presentation</vt:lpstr>
      <vt:lpstr>PowerPoint Presentation</vt:lpstr>
      <vt:lpstr>PowerPoint Presentation</vt:lpstr>
      <vt:lpstr>Major Modes of Transactions</vt:lpstr>
      <vt:lpstr>Initial Public Offer | Why IPO</vt:lpstr>
      <vt:lpstr>Initial Public Offer | M&amp;A in IPO – Key Triggers</vt:lpstr>
      <vt:lpstr>Major Modes of Transactions</vt:lpstr>
      <vt:lpstr>PowerPoint Presentation</vt:lpstr>
      <vt:lpstr>PowerPoint Presentation</vt:lpstr>
      <vt:lpstr>PowerPoint Presentation</vt:lpstr>
      <vt:lpstr>PowerPoint Presentation</vt:lpstr>
      <vt:lpstr>Major Modes of Transactions</vt:lpstr>
      <vt:lpstr>Section 56(2)(viib) | Exemptions to Start-up and AIFs</vt:lpstr>
      <vt:lpstr>PowerPoint Presentation</vt:lpstr>
      <vt:lpstr>Section 281</vt:lpstr>
      <vt:lpstr>Major Modes of Transactions</vt:lpstr>
      <vt:lpstr>PowerPoint Presentation</vt:lpstr>
      <vt:lpstr>PowerPoint Presentation</vt:lpstr>
      <vt:lpstr>PowerPoint Presentation</vt:lpstr>
      <vt:lpstr>Major Modes of Transactions</vt:lpstr>
      <vt:lpstr>PowerPoint Presentation</vt:lpstr>
      <vt:lpstr>PowerPoint Presentation</vt:lpstr>
      <vt:lpstr>Major Modes of Transactions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 of Tax Provisions with  Transaction Structuring  _____ June, 2022</dc:title>
  <dc:creator>Transaction Square</dc:creator>
  <cp:lastModifiedBy>Dora D</cp:lastModifiedBy>
  <cp:revision>187</cp:revision>
  <cp:lastPrinted>2022-06-16T14:40:10Z</cp:lastPrinted>
  <dcterms:created xsi:type="dcterms:W3CDTF">2022-05-27T05:57:43Z</dcterms:created>
  <dcterms:modified xsi:type="dcterms:W3CDTF">2024-06-08T07:17:20Z</dcterms:modified>
</cp:coreProperties>
</file>