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ags/tag4.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57" r:id="rId1"/>
  </p:sldMasterIdLst>
  <p:notesMasterIdLst>
    <p:notesMasterId r:id="rId59"/>
  </p:notesMasterIdLst>
  <p:sldIdLst>
    <p:sldId id="309" r:id="rId2"/>
    <p:sldId id="310" r:id="rId3"/>
    <p:sldId id="283" r:id="rId4"/>
    <p:sldId id="257" r:id="rId5"/>
    <p:sldId id="2624" r:id="rId6"/>
    <p:sldId id="2626" r:id="rId7"/>
    <p:sldId id="268" r:id="rId8"/>
    <p:sldId id="2627" r:id="rId9"/>
    <p:sldId id="294" r:id="rId10"/>
    <p:sldId id="495" r:id="rId11"/>
    <p:sldId id="260" r:id="rId12"/>
    <p:sldId id="269" r:id="rId13"/>
    <p:sldId id="500" r:id="rId14"/>
    <p:sldId id="2616" r:id="rId15"/>
    <p:sldId id="2617" r:id="rId16"/>
    <p:sldId id="279" r:id="rId17"/>
    <p:sldId id="2618" r:id="rId18"/>
    <p:sldId id="282" r:id="rId19"/>
    <p:sldId id="384" r:id="rId20"/>
    <p:sldId id="2625" r:id="rId21"/>
    <p:sldId id="286" r:id="rId22"/>
    <p:sldId id="305" r:id="rId23"/>
    <p:sldId id="293" r:id="rId24"/>
    <p:sldId id="306" r:id="rId25"/>
    <p:sldId id="307" r:id="rId26"/>
    <p:sldId id="308" r:id="rId27"/>
    <p:sldId id="2619" r:id="rId28"/>
    <p:sldId id="341" r:id="rId29"/>
    <p:sldId id="492" r:id="rId30"/>
    <p:sldId id="2628" r:id="rId31"/>
    <p:sldId id="2621" r:id="rId32"/>
    <p:sldId id="2620" r:id="rId33"/>
    <p:sldId id="2622" r:id="rId34"/>
    <p:sldId id="2629" r:id="rId35"/>
    <p:sldId id="2630" r:id="rId36"/>
    <p:sldId id="459" r:id="rId37"/>
    <p:sldId id="458" r:id="rId38"/>
    <p:sldId id="460" r:id="rId39"/>
    <p:sldId id="475" r:id="rId40"/>
    <p:sldId id="418" r:id="rId41"/>
    <p:sldId id="392" r:id="rId42"/>
    <p:sldId id="393" r:id="rId43"/>
    <p:sldId id="394" r:id="rId44"/>
    <p:sldId id="395" r:id="rId45"/>
    <p:sldId id="396" r:id="rId46"/>
    <p:sldId id="321" r:id="rId47"/>
    <p:sldId id="323" r:id="rId48"/>
    <p:sldId id="324" r:id="rId49"/>
    <p:sldId id="325" r:id="rId50"/>
    <p:sldId id="326" r:id="rId51"/>
    <p:sldId id="327" r:id="rId52"/>
    <p:sldId id="328" r:id="rId53"/>
    <p:sldId id="329" r:id="rId54"/>
    <p:sldId id="331" r:id="rId55"/>
    <p:sldId id="332" r:id="rId56"/>
    <p:sldId id="333" r:id="rId57"/>
    <p:sldId id="426" r:id="rId5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9FA7"/>
    <a:srgbClr val="A1C775"/>
    <a:srgbClr val="43B7DA"/>
    <a:srgbClr val="FFFFFF"/>
    <a:srgbClr val="040C0F"/>
    <a:srgbClr val="45CBE8"/>
    <a:srgbClr val="E70B9E"/>
    <a:srgbClr val="1A3260"/>
    <a:srgbClr val="D2EFF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651" autoAdjust="0"/>
    <p:restoredTop sz="94660"/>
  </p:normalViewPr>
  <p:slideViewPr>
    <p:cSldViewPr snapToGrid="0">
      <p:cViewPr varScale="1">
        <p:scale>
          <a:sx n="78" d="100"/>
          <a:sy n="78" d="100"/>
        </p:scale>
        <p:origin x="960" y="5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diagrams/_rels/data5.xml.rels><?xml version="1.0" encoding="UTF-8" standalone="yes"?>
<Relationships xmlns="http://schemas.openxmlformats.org/package/2006/relationships"><Relationship Id="rId1" Type="http://schemas.openxmlformats.org/officeDocument/2006/relationships/image" Target="../media/image9.png"/></Relationships>
</file>

<file path=ppt/diagrams/_rels/drawing5.xml.rels><?xml version="1.0" encoding="UTF-8" standalone="yes"?>
<Relationships xmlns="http://schemas.openxmlformats.org/package/2006/relationships"><Relationship Id="rId1" Type="http://schemas.openxmlformats.org/officeDocument/2006/relationships/image" Target="../media/image9.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965AD7-6AC6-4E13-8012-B9A04F91FD63}" type="doc">
      <dgm:prSet loTypeId="urn:microsoft.com/office/officeart/2005/8/layout/equation2" loCatId="relationship" qsTypeId="urn:microsoft.com/office/officeart/2005/8/quickstyle/simple1" qsCatId="simple" csTypeId="urn:microsoft.com/office/officeart/2005/8/colors/accent1_2" csCatId="accent1" phldr="1"/>
      <dgm:spPr/>
    </dgm:pt>
    <dgm:pt modelId="{4DF2A4DF-1B1A-4CC0-A460-606AAC756D03}">
      <dgm:prSet phldrT="[Text]" custT="1"/>
      <dgm:spPr/>
      <dgm:t>
        <a:bodyPr/>
        <a:lstStyle/>
        <a:p>
          <a:r>
            <a:rPr lang="en-IN" sz="1600" dirty="0"/>
            <a:t>Financial assets&gt; 50% of its total assets</a:t>
          </a:r>
        </a:p>
      </dgm:t>
    </dgm:pt>
    <dgm:pt modelId="{16D4D91F-8D3B-48BE-BEDF-F91451F2F320}" type="parTrans" cxnId="{FC898413-60DD-4B5A-8DA3-4D69BFFB9512}">
      <dgm:prSet/>
      <dgm:spPr/>
      <dgm:t>
        <a:bodyPr/>
        <a:lstStyle/>
        <a:p>
          <a:endParaRPr lang="en-IN" sz="1600"/>
        </a:p>
      </dgm:t>
    </dgm:pt>
    <dgm:pt modelId="{55FC0466-9D60-4CB2-938F-9E3E24C9A30B}" type="sibTrans" cxnId="{FC898413-60DD-4B5A-8DA3-4D69BFFB9512}">
      <dgm:prSet custT="1"/>
      <dgm:spPr>
        <a:solidFill>
          <a:schemeClr val="tx1"/>
        </a:solidFill>
      </dgm:spPr>
      <dgm:t>
        <a:bodyPr/>
        <a:lstStyle/>
        <a:p>
          <a:endParaRPr lang="en-IN" sz="1600"/>
        </a:p>
      </dgm:t>
    </dgm:pt>
    <dgm:pt modelId="{72639011-A1C9-4BBC-B85D-BBA49C569D5C}">
      <dgm:prSet phldrT="[Text]" custT="1"/>
      <dgm:spPr/>
      <dgm:t>
        <a:bodyPr/>
        <a:lstStyle/>
        <a:p>
          <a:r>
            <a:rPr lang="en-IN" sz="1600" dirty="0"/>
            <a:t>Income from financial assets&gt; 50% of the gross income</a:t>
          </a:r>
        </a:p>
      </dgm:t>
    </dgm:pt>
    <dgm:pt modelId="{DF1F8A64-D8E4-4907-A742-B83BF6082FA5}" type="parTrans" cxnId="{1B65A22D-BDDF-46F6-985D-D757C5163D7F}">
      <dgm:prSet/>
      <dgm:spPr/>
      <dgm:t>
        <a:bodyPr/>
        <a:lstStyle/>
        <a:p>
          <a:endParaRPr lang="en-IN" sz="1600"/>
        </a:p>
      </dgm:t>
    </dgm:pt>
    <dgm:pt modelId="{B869F520-10AC-4BC5-B84D-E464603B5C36}" type="sibTrans" cxnId="{1B65A22D-BDDF-46F6-985D-D757C5163D7F}">
      <dgm:prSet custT="1"/>
      <dgm:spPr>
        <a:solidFill>
          <a:schemeClr val="tx1"/>
        </a:solidFill>
      </dgm:spPr>
      <dgm:t>
        <a:bodyPr/>
        <a:lstStyle/>
        <a:p>
          <a:endParaRPr lang="en-IN" sz="1600"/>
        </a:p>
      </dgm:t>
    </dgm:pt>
    <dgm:pt modelId="{205203E9-B46E-409D-81E4-7A64231F2CAA}">
      <dgm:prSet phldrT="[Text]" custT="1"/>
      <dgm:spPr/>
      <dgm:t>
        <a:bodyPr/>
        <a:lstStyle/>
        <a:p>
          <a:r>
            <a:rPr lang="en-IN" sz="1600" dirty="0"/>
            <a:t>Principal business test</a:t>
          </a:r>
        </a:p>
      </dgm:t>
    </dgm:pt>
    <dgm:pt modelId="{0B55DB22-8A35-42A1-BF66-53A2E207E8FE}" type="sibTrans" cxnId="{9DA81420-75A9-4436-B6B3-C998A7DB6F51}">
      <dgm:prSet/>
      <dgm:spPr/>
      <dgm:t>
        <a:bodyPr/>
        <a:lstStyle/>
        <a:p>
          <a:endParaRPr lang="en-IN" sz="1600"/>
        </a:p>
      </dgm:t>
    </dgm:pt>
    <dgm:pt modelId="{C78046DF-79F2-4355-8A22-7004FEB55039}" type="parTrans" cxnId="{9DA81420-75A9-4436-B6B3-C998A7DB6F51}">
      <dgm:prSet/>
      <dgm:spPr/>
      <dgm:t>
        <a:bodyPr/>
        <a:lstStyle/>
        <a:p>
          <a:endParaRPr lang="en-IN" sz="1600"/>
        </a:p>
      </dgm:t>
    </dgm:pt>
    <dgm:pt modelId="{F8A5E609-4506-4513-BF75-F2261AE2F80B}" type="pres">
      <dgm:prSet presAssocID="{D6965AD7-6AC6-4E13-8012-B9A04F91FD63}" presName="Name0" presStyleCnt="0">
        <dgm:presLayoutVars>
          <dgm:dir/>
          <dgm:resizeHandles val="exact"/>
        </dgm:presLayoutVars>
      </dgm:prSet>
      <dgm:spPr/>
    </dgm:pt>
    <dgm:pt modelId="{998A6545-CACF-45FA-9D32-03DE6219560F}" type="pres">
      <dgm:prSet presAssocID="{D6965AD7-6AC6-4E13-8012-B9A04F91FD63}" presName="vNodes" presStyleCnt="0"/>
      <dgm:spPr/>
    </dgm:pt>
    <dgm:pt modelId="{B1BEE41E-CD64-43F6-A132-3DB9A369CB91}" type="pres">
      <dgm:prSet presAssocID="{4DF2A4DF-1B1A-4CC0-A460-606AAC756D03}" presName="node" presStyleLbl="node1" presStyleIdx="0" presStyleCnt="3" custScaleX="261489" custScaleY="261489">
        <dgm:presLayoutVars>
          <dgm:bulletEnabled val="1"/>
        </dgm:presLayoutVars>
      </dgm:prSet>
      <dgm:spPr/>
    </dgm:pt>
    <dgm:pt modelId="{19B776E7-2BEE-4ED6-96C3-7CB6FFD1DE85}" type="pres">
      <dgm:prSet presAssocID="{55FC0466-9D60-4CB2-938F-9E3E24C9A30B}" presName="spacerT" presStyleCnt="0"/>
      <dgm:spPr/>
    </dgm:pt>
    <dgm:pt modelId="{BC85337B-1382-49CA-803E-616D524B0169}" type="pres">
      <dgm:prSet presAssocID="{55FC0466-9D60-4CB2-938F-9E3E24C9A30B}" presName="sibTrans" presStyleLbl="sibTrans2D1" presStyleIdx="0" presStyleCnt="2"/>
      <dgm:spPr/>
    </dgm:pt>
    <dgm:pt modelId="{50370DFE-A3A9-45BC-996C-2480E56FFD7C}" type="pres">
      <dgm:prSet presAssocID="{55FC0466-9D60-4CB2-938F-9E3E24C9A30B}" presName="spacerB" presStyleCnt="0"/>
      <dgm:spPr/>
    </dgm:pt>
    <dgm:pt modelId="{075E5BC9-2361-4D69-AD98-0AEDB068986D}" type="pres">
      <dgm:prSet presAssocID="{72639011-A1C9-4BBC-B85D-BBA49C569D5C}" presName="node" presStyleLbl="node1" presStyleIdx="1" presStyleCnt="3" custScaleX="260040" custScaleY="260040">
        <dgm:presLayoutVars>
          <dgm:bulletEnabled val="1"/>
        </dgm:presLayoutVars>
      </dgm:prSet>
      <dgm:spPr/>
    </dgm:pt>
    <dgm:pt modelId="{1B57A2D2-9AD7-4AF3-B8CF-37691041E53F}" type="pres">
      <dgm:prSet presAssocID="{D6965AD7-6AC6-4E13-8012-B9A04F91FD63}" presName="sibTransLast" presStyleLbl="sibTrans2D1" presStyleIdx="1" presStyleCnt="2"/>
      <dgm:spPr/>
    </dgm:pt>
    <dgm:pt modelId="{84AA2DA5-1DC6-4B6D-B01F-BD5704AA1BDD}" type="pres">
      <dgm:prSet presAssocID="{D6965AD7-6AC6-4E13-8012-B9A04F91FD63}" presName="connectorText" presStyleLbl="sibTrans2D1" presStyleIdx="1" presStyleCnt="2"/>
      <dgm:spPr/>
    </dgm:pt>
    <dgm:pt modelId="{EACFB6D1-6E03-4A05-9327-9463ADB0E18C}" type="pres">
      <dgm:prSet presAssocID="{D6965AD7-6AC6-4E13-8012-B9A04F91FD63}" presName="lastNode" presStyleLbl="node1" presStyleIdx="2" presStyleCnt="3" custScaleX="103185" custScaleY="97711" custLinFactNeighborX="86161" custLinFactNeighborY="-5322">
        <dgm:presLayoutVars>
          <dgm:bulletEnabled val="1"/>
        </dgm:presLayoutVars>
      </dgm:prSet>
      <dgm:spPr/>
    </dgm:pt>
  </dgm:ptLst>
  <dgm:cxnLst>
    <dgm:cxn modelId="{C212C80A-6E91-4A2E-A2C3-D36E4EF4E5CF}" type="presOf" srcId="{55FC0466-9D60-4CB2-938F-9E3E24C9A30B}" destId="{BC85337B-1382-49CA-803E-616D524B0169}" srcOrd="0" destOrd="0" presId="urn:microsoft.com/office/officeart/2005/8/layout/equation2"/>
    <dgm:cxn modelId="{FC898413-60DD-4B5A-8DA3-4D69BFFB9512}" srcId="{D6965AD7-6AC6-4E13-8012-B9A04F91FD63}" destId="{4DF2A4DF-1B1A-4CC0-A460-606AAC756D03}" srcOrd="0" destOrd="0" parTransId="{16D4D91F-8D3B-48BE-BEDF-F91451F2F320}" sibTransId="{55FC0466-9D60-4CB2-938F-9E3E24C9A30B}"/>
    <dgm:cxn modelId="{9DA81420-75A9-4436-B6B3-C998A7DB6F51}" srcId="{D6965AD7-6AC6-4E13-8012-B9A04F91FD63}" destId="{205203E9-B46E-409D-81E4-7A64231F2CAA}" srcOrd="2" destOrd="0" parTransId="{C78046DF-79F2-4355-8A22-7004FEB55039}" sibTransId="{0B55DB22-8A35-42A1-BF66-53A2E207E8FE}"/>
    <dgm:cxn modelId="{1B65A22D-BDDF-46F6-985D-D757C5163D7F}" srcId="{D6965AD7-6AC6-4E13-8012-B9A04F91FD63}" destId="{72639011-A1C9-4BBC-B85D-BBA49C569D5C}" srcOrd="1" destOrd="0" parTransId="{DF1F8A64-D8E4-4907-A742-B83BF6082FA5}" sibTransId="{B869F520-10AC-4BC5-B84D-E464603B5C36}"/>
    <dgm:cxn modelId="{3D07AA66-D1CC-4F2B-97A1-52450BD775D4}" type="presOf" srcId="{B869F520-10AC-4BC5-B84D-E464603B5C36}" destId="{1B57A2D2-9AD7-4AF3-B8CF-37691041E53F}" srcOrd="0" destOrd="0" presId="urn:microsoft.com/office/officeart/2005/8/layout/equation2"/>
    <dgm:cxn modelId="{2850EC46-5EBF-4137-A9CA-2B60524C48FC}" type="presOf" srcId="{B869F520-10AC-4BC5-B84D-E464603B5C36}" destId="{84AA2DA5-1DC6-4B6D-B01F-BD5704AA1BDD}" srcOrd="1" destOrd="0" presId="urn:microsoft.com/office/officeart/2005/8/layout/equation2"/>
    <dgm:cxn modelId="{5974D971-C771-4B2D-93D0-532AF7223EEF}" type="presOf" srcId="{4DF2A4DF-1B1A-4CC0-A460-606AAC756D03}" destId="{B1BEE41E-CD64-43F6-A132-3DB9A369CB91}" srcOrd="0" destOrd="0" presId="urn:microsoft.com/office/officeart/2005/8/layout/equation2"/>
    <dgm:cxn modelId="{A7D03E7F-DF2A-4C5E-99A1-C0DC2454EF1B}" type="presOf" srcId="{72639011-A1C9-4BBC-B85D-BBA49C569D5C}" destId="{075E5BC9-2361-4D69-AD98-0AEDB068986D}" srcOrd="0" destOrd="0" presId="urn:microsoft.com/office/officeart/2005/8/layout/equation2"/>
    <dgm:cxn modelId="{779EBDD4-220A-4F64-98C3-B21C0FC6914D}" type="presOf" srcId="{205203E9-B46E-409D-81E4-7A64231F2CAA}" destId="{EACFB6D1-6E03-4A05-9327-9463ADB0E18C}" srcOrd="0" destOrd="0" presId="urn:microsoft.com/office/officeart/2005/8/layout/equation2"/>
    <dgm:cxn modelId="{C45B3AE3-0CCC-422E-8EC9-21EF283CD6DE}" type="presOf" srcId="{D6965AD7-6AC6-4E13-8012-B9A04F91FD63}" destId="{F8A5E609-4506-4513-BF75-F2261AE2F80B}" srcOrd="0" destOrd="0" presId="urn:microsoft.com/office/officeart/2005/8/layout/equation2"/>
    <dgm:cxn modelId="{8AFE4B80-0236-482B-BF29-5F8B8585CDB8}" type="presParOf" srcId="{F8A5E609-4506-4513-BF75-F2261AE2F80B}" destId="{998A6545-CACF-45FA-9D32-03DE6219560F}" srcOrd="0" destOrd="0" presId="urn:microsoft.com/office/officeart/2005/8/layout/equation2"/>
    <dgm:cxn modelId="{D9B5D68B-A71B-4D89-B159-4D4E8D34FB0C}" type="presParOf" srcId="{998A6545-CACF-45FA-9D32-03DE6219560F}" destId="{B1BEE41E-CD64-43F6-A132-3DB9A369CB91}" srcOrd="0" destOrd="0" presId="urn:microsoft.com/office/officeart/2005/8/layout/equation2"/>
    <dgm:cxn modelId="{243274BC-3D38-49A0-9C25-EA5E09370233}" type="presParOf" srcId="{998A6545-CACF-45FA-9D32-03DE6219560F}" destId="{19B776E7-2BEE-4ED6-96C3-7CB6FFD1DE85}" srcOrd="1" destOrd="0" presId="urn:microsoft.com/office/officeart/2005/8/layout/equation2"/>
    <dgm:cxn modelId="{0373F692-A3AD-472C-981E-756372BEA21C}" type="presParOf" srcId="{998A6545-CACF-45FA-9D32-03DE6219560F}" destId="{BC85337B-1382-49CA-803E-616D524B0169}" srcOrd="2" destOrd="0" presId="urn:microsoft.com/office/officeart/2005/8/layout/equation2"/>
    <dgm:cxn modelId="{3CC8485B-D6F5-4D05-9188-C20D46120726}" type="presParOf" srcId="{998A6545-CACF-45FA-9D32-03DE6219560F}" destId="{50370DFE-A3A9-45BC-996C-2480E56FFD7C}" srcOrd="3" destOrd="0" presId="urn:microsoft.com/office/officeart/2005/8/layout/equation2"/>
    <dgm:cxn modelId="{A1BAA4A1-5B12-4019-870D-28D51C99FD0C}" type="presParOf" srcId="{998A6545-CACF-45FA-9D32-03DE6219560F}" destId="{075E5BC9-2361-4D69-AD98-0AEDB068986D}" srcOrd="4" destOrd="0" presId="urn:microsoft.com/office/officeart/2005/8/layout/equation2"/>
    <dgm:cxn modelId="{9367F0BF-1E52-4E9D-8F81-F898621F3F22}" type="presParOf" srcId="{F8A5E609-4506-4513-BF75-F2261AE2F80B}" destId="{1B57A2D2-9AD7-4AF3-B8CF-37691041E53F}" srcOrd="1" destOrd="0" presId="urn:microsoft.com/office/officeart/2005/8/layout/equation2"/>
    <dgm:cxn modelId="{FC5376F0-3A72-47B0-A505-5ED23DA4D28F}" type="presParOf" srcId="{1B57A2D2-9AD7-4AF3-B8CF-37691041E53F}" destId="{84AA2DA5-1DC6-4B6D-B01F-BD5704AA1BDD}" srcOrd="0" destOrd="0" presId="urn:microsoft.com/office/officeart/2005/8/layout/equation2"/>
    <dgm:cxn modelId="{8F0684E9-3CCD-4741-BF4C-C747BA63CF03}" type="presParOf" srcId="{F8A5E609-4506-4513-BF75-F2261AE2F80B}" destId="{EACFB6D1-6E03-4A05-9327-9463ADB0E18C}" srcOrd="2" destOrd="0" presId="urn:microsoft.com/office/officeart/2005/8/layout/equati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5B5E7A4-CC2A-473A-815D-B236017F5029}"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IN"/>
        </a:p>
      </dgm:t>
    </dgm:pt>
    <dgm:pt modelId="{112C7759-8820-48F2-A6E5-306A7C89AE7E}">
      <dgm:prSet phldrT="[Text]"/>
      <dgm:spPr/>
      <dgm:t>
        <a:bodyPr/>
        <a:lstStyle/>
        <a:p>
          <a:r>
            <a:rPr lang="en-US"/>
            <a:t>nature of the business of an entity, </a:t>
          </a:r>
          <a:endParaRPr lang="en-IN"/>
        </a:p>
      </dgm:t>
    </dgm:pt>
    <dgm:pt modelId="{4EEA4411-D5DC-438D-AEBD-A5751C9FFF55}" type="parTrans" cxnId="{6058D0AC-55C9-4801-9ED3-B3BE393669F4}">
      <dgm:prSet/>
      <dgm:spPr/>
      <dgm:t>
        <a:bodyPr/>
        <a:lstStyle/>
        <a:p>
          <a:endParaRPr lang="en-IN"/>
        </a:p>
      </dgm:t>
    </dgm:pt>
    <dgm:pt modelId="{CFE41314-03C4-42CA-9D83-3C417E977030}" type="sibTrans" cxnId="{6058D0AC-55C9-4801-9ED3-B3BE393669F4}">
      <dgm:prSet/>
      <dgm:spPr/>
      <dgm:t>
        <a:bodyPr/>
        <a:lstStyle/>
        <a:p>
          <a:endParaRPr lang="en-IN"/>
        </a:p>
      </dgm:t>
    </dgm:pt>
    <dgm:pt modelId="{8862D033-11F1-459A-9C07-97837B43B22E}">
      <dgm:prSet/>
      <dgm:spPr/>
      <dgm:t>
        <a:bodyPr/>
        <a:lstStyle/>
        <a:p>
          <a:r>
            <a:rPr lang="en-US"/>
            <a:t>its principal thrust areas,</a:t>
          </a:r>
          <a:endParaRPr lang="en-US" dirty="0"/>
        </a:p>
      </dgm:t>
    </dgm:pt>
    <dgm:pt modelId="{6B55F712-27A6-4D89-9E7B-DF506E0C30C0}" type="parTrans" cxnId="{90768F29-ECDC-4DAC-BA3A-D12228A0748A}">
      <dgm:prSet/>
      <dgm:spPr/>
      <dgm:t>
        <a:bodyPr/>
        <a:lstStyle/>
        <a:p>
          <a:endParaRPr lang="en-IN"/>
        </a:p>
      </dgm:t>
    </dgm:pt>
    <dgm:pt modelId="{811F781D-0DA7-4E1E-B2C4-8E92A8BF27A1}" type="sibTrans" cxnId="{90768F29-ECDC-4DAC-BA3A-D12228A0748A}">
      <dgm:prSet/>
      <dgm:spPr/>
      <dgm:t>
        <a:bodyPr/>
        <a:lstStyle/>
        <a:p>
          <a:endParaRPr lang="en-IN"/>
        </a:p>
      </dgm:t>
    </dgm:pt>
    <dgm:pt modelId="{5BB3A29E-50DB-40D0-9F84-67812C8E5BC3}">
      <dgm:prSet/>
      <dgm:spPr/>
      <dgm:t>
        <a:bodyPr/>
        <a:lstStyle/>
        <a:p>
          <a:r>
            <a:rPr lang="en-US"/>
            <a:t>schematic and consistent distribution of assets, resources and activities.</a:t>
          </a:r>
          <a:endParaRPr lang="en-US" dirty="0"/>
        </a:p>
      </dgm:t>
    </dgm:pt>
    <dgm:pt modelId="{09DF9FD3-AA13-4ABD-A3ED-96E3B6CB47C6}" type="parTrans" cxnId="{F1F47E34-F0CA-47BF-A3A3-AB44A7C1C7E0}">
      <dgm:prSet/>
      <dgm:spPr/>
      <dgm:t>
        <a:bodyPr/>
        <a:lstStyle/>
        <a:p>
          <a:endParaRPr lang="en-IN"/>
        </a:p>
      </dgm:t>
    </dgm:pt>
    <dgm:pt modelId="{6AB01282-90F1-479E-B1E4-B8D28427CCBD}" type="sibTrans" cxnId="{F1F47E34-F0CA-47BF-A3A3-AB44A7C1C7E0}">
      <dgm:prSet/>
      <dgm:spPr/>
      <dgm:t>
        <a:bodyPr/>
        <a:lstStyle/>
        <a:p>
          <a:endParaRPr lang="en-IN"/>
        </a:p>
      </dgm:t>
    </dgm:pt>
    <dgm:pt modelId="{0B8D074C-38F5-412A-8CB7-6EC1D4574C6E}" type="pres">
      <dgm:prSet presAssocID="{F5B5E7A4-CC2A-473A-815D-B236017F5029}" presName="Name0" presStyleCnt="0">
        <dgm:presLayoutVars>
          <dgm:chMax val="7"/>
          <dgm:chPref val="7"/>
          <dgm:dir/>
        </dgm:presLayoutVars>
      </dgm:prSet>
      <dgm:spPr/>
    </dgm:pt>
    <dgm:pt modelId="{E15BE58B-E393-4B03-AD72-265C93374043}" type="pres">
      <dgm:prSet presAssocID="{F5B5E7A4-CC2A-473A-815D-B236017F5029}" presName="Name1" presStyleCnt="0"/>
      <dgm:spPr/>
    </dgm:pt>
    <dgm:pt modelId="{16506520-42C8-4C25-B47F-30834A1E5217}" type="pres">
      <dgm:prSet presAssocID="{F5B5E7A4-CC2A-473A-815D-B236017F5029}" presName="cycle" presStyleCnt="0"/>
      <dgm:spPr/>
    </dgm:pt>
    <dgm:pt modelId="{84CF27C3-577C-4AF0-B1EC-2A6E2F728F1B}" type="pres">
      <dgm:prSet presAssocID="{F5B5E7A4-CC2A-473A-815D-B236017F5029}" presName="srcNode" presStyleLbl="node1" presStyleIdx="0" presStyleCnt="3"/>
      <dgm:spPr/>
    </dgm:pt>
    <dgm:pt modelId="{EBEAD601-E910-430D-A9DF-57D7BE7D3B07}" type="pres">
      <dgm:prSet presAssocID="{F5B5E7A4-CC2A-473A-815D-B236017F5029}" presName="conn" presStyleLbl="parChTrans1D2" presStyleIdx="0" presStyleCnt="1"/>
      <dgm:spPr/>
    </dgm:pt>
    <dgm:pt modelId="{DC60CAB2-AFF6-4A5F-A403-C3748D93AA53}" type="pres">
      <dgm:prSet presAssocID="{F5B5E7A4-CC2A-473A-815D-B236017F5029}" presName="extraNode" presStyleLbl="node1" presStyleIdx="0" presStyleCnt="3"/>
      <dgm:spPr/>
    </dgm:pt>
    <dgm:pt modelId="{B117D8A8-33BE-4D29-BFD5-25F6F9FF52C9}" type="pres">
      <dgm:prSet presAssocID="{F5B5E7A4-CC2A-473A-815D-B236017F5029}" presName="dstNode" presStyleLbl="node1" presStyleIdx="0" presStyleCnt="3"/>
      <dgm:spPr/>
    </dgm:pt>
    <dgm:pt modelId="{803201F2-4B44-47E6-81A5-44CBE3E1AAEA}" type="pres">
      <dgm:prSet presAssocID="{112C7759-8820-48F2-A6E5-306A7C89AE7E}" presName="text_1" presStyleLbl="node1" presStyleIdx="0" presStyleCnt="3">
        <dgm:presLayoutVars>
          <dgm:bulletEnabled val="1"/>
        </dgm:presLayoutVars>
      </dgm:prSet>
      <dgm:spPr/>
    </dgm:pt>
    <dgm:pt modelId="{F22E6652-3248-4C8B-B508-872F93B371FB}" type="pres">
      <dgm:prSet presAssocID="{112C7759-8820-48F2-A6E5-306A7C89AE7E}" presName="accent_1" presStyleCnt="0"/>
      <dgm:spPr/>
    </dgm:pt>
    <dgm:pt modelId="{6506F4AC-AB7C-4AB6-B7E9-A28C4DF6705A}" type="pres">
      <dgm:prSet presAssocID="{112C7759-8820-48F2-A6E5-306A7C89AE7E}" presName="accentRepeatNode" presStyleLbl="solidFgAcc1" presStyleIdx="0" presStyleCnt="3"/>
      <dgm:spPr/>
    </dgm:pt>
    <dgm:pt modelId="{9057B78D-00F7-422A-B999-FB166E1F8268}" type="pres">
      <dgm:prSet presAssocID="{8862D033-11F1-459A-9C07-97837B43B22E}" presName="text_2" presStyleLbl="node1" presStyleIdx="1" presStyleCnt="3">
        <dgm:presLayoutVars>
          <dgm:bulletEnabled val="1"/>
        </dgm:presLayoutVars>
      </dgm:prSet>
      <dgm:spPr/>
    </dgm:pt>
    <dgm:pt modelId="{F00D6B05-8B68-4277-B4F9-CA649374DB23}" type="pres">
      <dgm:prSet presAssocID="{8862D033-11F1-459A-9C07-97837B43B22E}" presName="accent_2" presStyleCnt="0"/>
      <dgm:spPr/>
    </dgm:pt>
    <dgm:pt modelId="{E28AECC1-C831-41F6-B64F-51631AB3EB90}" type="pres">
      <dgm:prSet presAssocID="{8862D033-11F1-459A-9C07-97837B43B22E}" presName="accentRepeatNode" presStyleLbl="solidFgAcc1" presStyleIdx="1" presStyleCnt="3"/>
      <dgm:spPr/>
    </dgm:pt>
    <dgm:pt modelId="{CFA69579-B4F0-46A2-9371-A6EAF24BFB67}" type="pres">
      <dgm:prSet presAssocID="{5BB3A29E-50DB-40D0-9F84-67812C8E5BC3}" presName="text_3" presStyleLbl="node1" presStyleIdx="2" presStyleCnt="3">
        <dgm:presLayoutVars>
          <dgm:bulletEnabled val="1"/>
        </dgm:presLayoutVars>
      </dgm:prSet>
      <dgm:spPr/>
    </dgm:pt>
    <dgm:pt modelId="{A5A38C49-AA89-4812-96BD-C75118765995}" type="pres">
      <dgm:prSet presAssocID="{5BB3A29E-50DB-40D0-9F84-67812C8E5BC3}" presName="accent_3" presStyleCnt="0"/>
      <dgm:spPr/>
    </dgm:pt>
    <dgm:pt modelId="{4105B1F6-3E23-4387-B1D6-CEAA360286E0}" type="pres">
      <dgm:prSet presAssocID="{5BB3A29E-50DB-40D0-9F84-67812C8E5BC3}" presName="accentRepeatNode" presStyleLbl="solidFgAcc1" presStyleIdx="2" presStyleCnt="3"/>
      <dgm:spPr/>
    </dgm:pt>
  </dgm:ptLst>
  <dgm:cxnLst>
    <dgm:cxn modelId="{827CEA10-1CC9-4523-8FBE-93963102F993}" type="presOf" srcId="{F5B5E7A4-CC2A-473A-815D-B236017F5029}" destId="{0B8D074C-38F5-412A-8CB7-6EC1D4574C6E}" srcOrd="0" destOrd="0" presId="urn:microsoft.com/office/officeart/2008/layout/VerticalCurvedList"/>
    <dgm:cxn modelId="{90768F29-ECDC-4DAC-BA3A-D12228A0748A}" srcId="{F5B5E7A4-CC2A-473A-815D-B236017F5029}" destId="{8862D033-11F1-459A-9C07-97837B43B22E}" srcOrd="1" destOrd="0" parTransId="{6B55F712-27A6-4D89-9E7B-DF506E0C30C0}" sibTransId="{811F781D-0DA7-4E1E-B2C4-8E92A8BF27A1}"/>
    <dgm:cxn modelId="{18D36231-53AD-4438-9B9E-92FAD5C2CF15}" type="presOf" srcId="{8862D033-11F1-459A-9C07-97837B43B22E}" destId="{9057B78D-00F7-422A-B999-FB166E1F8268}" srcOrd="0" destOrd="0" presId="urn:microsoft.com/office/officeart/2008/layout/VerticalCurvedList"/>
    <dgm:cxn modelId="{F1F47E34-F0CA-47BF-A3A3-AB44A7C1C7E0}" srcId="{F5B5E7A4-CC2A-473A-815D-B236017F5029}" destId="{5BB3A29E-50DB-40D0-9F84-67812C8E5BC3}" srcOrd="2" destOrd="0" parTransId="{09DF9FD3-AA13-4ABD-A3ED-96E3B6CB47C6}" sibTransId="{6AB01282-90F1-479E-B1E4-B8D28427CCBD}"/>
    <dgm:cxn modelId="{BA0A656B-FBFB-4360-88C2-6F09C2CCF03B}" type="presOf" srcId="{5BB3A29E-50DB-40D0-9F84-67812C8E5BC3}" destId="{CFA69579-B4F0-46A2-9371-A6EAF24BFB67}" srcOrd="0" destOrd="0" presId="urn:microsoft.com/office/officeart/2008/layout/VerticalCurvedList"/>
    <dgm:cxn modelId="{0CE51496-B10A-4F79-9088-0236DC2F0B2B}" type="presOf" srcId="{112C7759-8820-48F2-A6E5-306A7C89AE7E}" destId="{803201F2-4B44-47E6-81A5-44CBE3E1AAEA}" srcOrd="0" destOrd="0" presId="urn:microsoft.com/office/officeart/2008/layout/VerticalCurvedList"/>
    <dgm:cxn modelId="{6058D0AC-55C9-4801-9ED3-B3BE393669F4}" srcId="{F5B5E7A4-CC2A-473A-815D-B236017F5029}" destId="{112C7759-8820-48F2-A6E5-306A7C89AE7E}" srcOrd="0" destOrd="0" parTransId="{4EEA4411-D5DC-438D-AEBD-A5751C9FFF55}" sibTransId="{CFE41314-03C4-42CA-9D83-3C417E977030}"/>
    <dgm:cxn modelId="{F68836BD-B472-42FD-84A9-58677DD0DCF3}" type="presOf" srcId="{CFE41314-03C4-42CA-9D83-3C417E977030}" destId="{EBEAD601-E910-430D-A9DF-57D7BE7D3B07}" srcOrd="0" destOrd="0" presId="urn:microsoft.com/office/officeart/2008/layout/VerticalCurvedList"/>
    <dgm:cxn modelId="{02CCC2CC-7477-44E6-BB3F-44D2ACAB83CA}" type="presParOf" srcId="{0B8D074C-38F5-412A-8CB7-6EC1D4574C6E}" destId="{E15BE58B-E393-4B03-AD72-265C93374043}" srcOrd="0" destOrd="0" presId="urn:microsoft.com/office/officeart/2008/layout/VerticalCurvedList"/>
    <dgm:cxn modelId="{3545E329-7A1D-441F-8299-E63B525E65C3}" type="presParOf" srcId="{E15BE58B-E393-4B03-AD72-265C93374043}" destId="{16506520-42C8-4C25-B47F-30834A1E5217}" srcOrd="0" destOrd="0" presId="urn:microsoft.com/office/officeart/2008/layout/VerticalCurvedList"/>
    <dgm:cxn modelId="{76DAAA2F-E360-4DE4-8034-A9E47E4FAB89}" type="presParOf" srcId="{16506520-42C8-4C25-B47F-30834A1E5217}" destId="{84CF27C3-577C-4AF0-B1EC-2A6E2F728F1B}" srcOrd="0" destOrd="0" presId="urn:microsoft.com/office/officeart/2008/layout/VerticalCurvedList"/>
    <dgm:cxn modelId="{8456868A-4D44-4EC7-8252-88761520B820}" type="presParOf" srcId="{16506520-42C8-4C25-B47F-30834A1E5217}" destId="{EBEAD601-E910-430D-A9DF-57D7BE7D3B07}" srcOrd="1" destOrd="0" presId="urn:microsoft.com/office/officeart/2008/layout/VerticalCurvedList"/>
    <dgm:cxn modelId="{DA6DC9E5-91D5-40F2-BA56-56FC0A159E7E}" type="presParOf" srcId="{16506520-42C8-4C25-B47F-30834A1E5217}" destId="{DC60CAB2-AFF6-4A5F-A403-C3748D93AA53}" srcOrd="2" destOrd="0" presId="urn:microsoft.com/office/officeart/2008/layout/VerticalCurvedList"/>
    <dgm:cxn modelId="{60B8F9D5-C877-4F57-9829-41704D0BC876}" type="presParOf" srcId="{16506520-42C8-4C25-B47F-30834A1E5217}" destId="{B117D8A8-33BE-4D29-BFD5-25F6F9FF52C9}" srcOrd="3" destOrd="0" presId="urn:microsoft.com/office/officeart/2008/layout/VerticalCurvedList"/>
    <dgm:cxn modelId="{D604073D-A868-43CF-B969-723CCC416A73}" type="presParOf" srcId="{E15BE58B-E393-4B03-AD72-265C93374043}" destId="{803201F2-4B44-47E6-81A5-44CBE3E1AAEA}" srcOrd="1" destOrd="0" presId="urn:microsoft.com/office/officeart/2008/layout/VerticalCurvedList"/>
    <dgm:cxn modelId="{E5668ED6-8940-4702-A0EB-3FD67F78BF42}" type="presParOf" srcId="{E15BE58B-E393-4B03-AD72-265C93374043}" destId="{F22E6652-3248-4C8B-B508-872F93B371FB}" srcOrd="2" destOrd="0" presId="urn:microsoft.com/office/officeart/2008/layout/VerticalCurvedList"/>
    <dgm:cxn modelId="{159F282A-B95A-45F0-92C5-43C141953BCC}" type="presParOf" srcId="{F22E6652-3248-4C8B-B508-872F93B371FB}" destId="{6506F4AC-AB7C-4AB6-B7E9-A28C4DF6705A}" srcOrd="0" destOrd="0" presId="urn:microsoft.com/office/officeart/2008/layout/VerticalCurvedList"/>
    <dgm:cxn modelId="{72268FF1-D652-4038-8BE5-47EEC60C919B}" type="presParOf" srcId="{E15BE58B-E393-4B03-AD72-265C93374043}" destId="{9057B78D-00F7-422A-B999-FB166E1F8268}" srcOrd="3" destOrd="0" presId="urn:microsoft.com/office/officeart/2008/layout/VerticalCurvedList"/>
    <dgm:cxn modelId="{34AB4653-E828-4018-BF7D-196D0FAA2C6F}" type="presParOf" srcId="{E15BE58B-E393-4B03-AD72-265C93374043}" destId="{F00D6B05-8B68-4277-B4F9-CA649374DB23}" srcOrd="4" destOrd="0" presId="urn:microsoft.com/office/officeart/2008/layout/VerticalCurvedList"/>
    <dgm:cxn modelId="{F41752DB-2E3F-472C-805D-9D3F302DA97E}" type="presParOf" srcId="{F00D6B05-8B68-4277-B4F9-CA649374DB23}" destId="{E28AECC1-C831-41F6-B64F-51631AB3EB90}" srcOrd="0" destOrd="0" presId="urn:microsoft.com/office/officeart/2008/layout/VerticalCurvedList"/>
    <dgm:cxn modelId="{957C4E70-E50B-4223-BF80-5E2E5D930B74}" type="presParOf" srcId="{E15BE58B-E393-4B03-AD72-265C93374043}" destId="{CFA69579-B4F0-46A2-9371-A6EAF24BFB67}" srcOrd="5" destOrd="0" presId="urn:microsoft.com/office/officeart/2008/layout/VerticalCurvedList"/>
    <dgm:cxn modelId="{297E62CD-74A5-4A24-9D14-43E8A1A87DCF}" type="presParOf" srcId="{E15BE58B-E393-4B03-AD72-265C93374043}" destId="{A5A38C49-AA89-4812-96BD-C75118765995}" srcOrd="6" destOrd="0" presId="urn:microsoft.com/office/officeart/2008/layout/VerticalCurvedList"/>
    <dgm:cxn modelId="{A2A083D4-D7B8-4D00-A332-2DDA80DFE907}" type="presParOf" srcId="{A5A38C49-AA89-4812-96BD-C75118765995}" destId="{4105B1F6-3E23-4387-B1D6-CEAA360286E0}" srcOrd="0" destOrd="0" presId="urn:microsoft.com/office/officeart/2008/layout/VerticalCurved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2137438-1203-4364-A3E0-EDAF97D60F7C}" type="doc">
      <dgm:prSet loTypeId="urn:microsoft.com/office/officeart/2005/8/layout/arrow3" loCatId="relationship" qsTypeId="urn:microsoft.com/office/officeart/2005/8/quickstyle/simple1" qsCatId="simple" csTypeId="urn:microsoft.com/office/officeart/2005/8/colors/colorful2" csCatId="colorful" phldr="1"/>
      <dgm:spPr/>
      <dgm:t>
        <a:bodyPr/>
        <a:lstStyle/>
        <a:p>
          <a:endParaRPr lang="en-IN"/>
        </a:p>
      </dgm:t>
    </dgm:pt>
    <dgm:pt modelId="{5C6A0DB2-98D3-4688-B792-7134AC08CD5D}">
      <dgm:prSet phldrT="[Text]" custT="1"/>
      <dgm:spPr/>
      <dgm:t>
        <a:bodyPr/>
        <a:lstStyle/>
        <a:p>
          <a:r>
            <a:rPr lang="en-IN" sz="2800" dirty="0"/>
            <a:t>Type I</a:t>
          </a:r>
        </a:p>
      </dgm:t>
    </dgm:pt>
    <dgm:pt modelId="{3BE0BAD9-3A06-4F82-A84A-F9C74BDBC7AB}" type="parTrans" cxnId="{158F3C49-E025-4D1E-A6D9-695269B1030E}">
      <dgm:prSet/>
      <dgm:spPr/>
      <dgm:t>
        <a:bodyPr/>
        <a:lstStyle/>
        <a:p>
          <a:endParaRPr lang="en-IN" sz="1200"/>
        </a:p>
      </dgm:t>
    </dgm:pt>
    <dgm:pt modelId="{DBBA1C4A-304C-4022-907F-87324042EB30}" type="sibTrans" cxnId="{158F3C49-E025-4D1E-A6D9-695269B1030E}">
      <dgm:prSet/>
      <dgm:spPr/>
      <dgm:t>
        <a:bodyPr/>
        <a:lstStyle/>
        <a:p>
          <a:endParaRPr lang="en-IN" sz="1200"/>
        </a:p>
      </dgm:t>
    </dgm:pt>
    <dgm:pt modelId="{BD651A2F-6288-47A6-831F-A7518832CE47}">
      <dgm:prSet phldrT="[Text]" custT="1"/>
      <dgm:spPr/>
      <dgm:t>
        <a:bodyPr/>
        <a:lstStyle/>
        <a:p>
          <a:r>
            <a:rPr lang="en-IN" sz="2800" dirty="0"/>
            <a:t>Type II</a:t>
          </a:r>
        </a:p>
      </dgm:t>
    </dgm:pt>
    <dgm:pt modelId="{217DAAC0-C993-4AAE-BA8A-A13886ADBC63}" type="parTrans" cxnId="{FEE9EB4C-F7D9-4B44-997B-3DBB67693313}">
      <dgm:prSet/>
      <dgm:spPr/>
      <dgm:t>
        <a:bodyPr/>
        <a:lstStyle/>
        <a:p>
          <a:endParaRPr lang="en-IN" sz="1200"/>
        </a:p>
      </dgm:t>
    </dgm:pt>
    <dgm:pt modelId="{D846FAA4-A050-43AD-9778-A7FF5DF56527}" type="sibTrans" cxnId="{FEE9EB4C-F7D9-4B44-997B-3DBB67693313}">
      <dgm:prSet/>
      <dgm:spPr/>
      <dgm:t>
        <a:bodyPr/>
        <a:lstStyle/>
        <a:p>
          <a:endParaRPr lang="en-IN" sz="1200"/>
        </a:p>
      </dgm:t>
    </dgm:pt>
    <dgm:pt modelId="{060FCB52-A811-43EF-9709-3B2BB4C08E31}">
      <dgm:prSet phldrT="[Text]" custT="1"/>
      <dgm:spPr/>
      <dgm:t>
        <a:bodyPr/>
        <a:lstStyle/>
        <a:p>
          <a:r>
            <a:rPr lang="en-IN" sz="2000" dirty="0"/>
            <a:t>No PF</a:t>
          </a:r>
        </a:p>
      </dgm:t>
    </dgm:pt>
    <dgm:pt modelId="{40585342-32CE-4AB1-9B69-52CF3DA8D496}" type="parTrans" cxnId="{23329182-47E0-4E68-BDAB-A17F03566D3C}">
      <dgm:prSet/>
      <dgm:spPr/>
      <dgm:t>
        <a:bodyPr/>
        <a:lstStyle/>
        <a:p>
          <a:endParaRPr lang="en-IN" sz="1200"/>
        </a:p>
      </dgm:t>
    </dgm:pt>
    <dgm:pt modelId="{9F1928B6-078E-48D8-A97E-0D703A5D6EC2}" type="sibTrans" cxnId="{23329182-47E0-4E68-BDAB-A17F03566D3C}">
      <dgm:prSet/>
      <dgm:spPr/>
      <dgm:t>
        <a:bodyPr/>
        <a:lstStyle/>
        <a:p>
          <a:endParaRPr lang="en-IN" sz="1200"/>
        </a:p>
      </dgm:t>
    </dgm:pt>
    <dgm:pt modelId="{A08F1FA5-6C14-4A71-9878-8657884AEC4F}">
      <dgm:prSet phldrT="[Text]" custT="1"/>
      <dgm:spPr/>
      <dgm:t>
        <a:bodyPr/>
        <a:lstStyle/>
        <a:p>
          <a:r>
            <a:rPr lang="en-IN" sz="2000" dirty="0"/>
            <a:t>No CI</a:t>
          </a:r>
        </a:p>
      </dgm:t>
    </dgm:pt>
    <dgm:pt modelId="{82D32B11-0364-4752-87B1-CC35DC7503B6}" type="parTrans" cxnId="{37726B46-451F-460A-B75A-805AFC90E190}">
      <dgm:prSet/>
      <dgm:spPr/>
      <dgm:t>
        <a:bodyPr/>
        <a:lstStyle/>
        <a:p>
          <a:endParaRPr lang="en-IN" sz="1200"/>
        </a:p>
      </dgm:t>
    </dgm:pt>
    <dgm:pt modelId="{D53633E3-A2D8-4B6C-BCB7-0598812B3C55}" type="sibTrans" cxnId="{37726B46-451F-460A-B75A-805AFC90E190}">
      <dgm:prSet/>
      <dgm:spPr/>
      <dgm:t>
        <a:bodyPr/>
        <a:lstStyle/>
        <a:p>
          <a:endParaRPr lang="en-IN" sz="1200"/>
        </a:p>
      </dgm:t>
    </dgm:pt>
    <dgm:pt modelId="{183D2138-F720-4A3B-A05F-108E55FC6BDD}">
      <dgm:prSet phldrT="[Text]" custT="1"/>
      <dgm:spPr/>
      <dgm:t>
        <a:bodyPr/>
        <a:lstStyle/>
        <a:p>
          <a:r>
            <a:rPr lang="en-IN" sz="2000" dirty="0"/>
            <a:t>With PF or</a:t>
          </a:r>
        </a:p>
      </dgm:t>
    </dgm:pt>
    <dgm:pt modelId="{A7415747-875F-40B4-A48A-24454BD7FBEF}" type="parTrans" cxnId="{A3D8F1F1-0D8C-41AD-A374-CA179A024936}">
      <dgm:prSet/>
      <dgm:spPr/>
      <dgm:t>
        <a:bodyPr/>
        <a:lstStyle/>
        <a:p>
          <a:endParaRPr lang="en-IN" sz="1200"/>
        </a:p>
      </dgm:t>
    </dgm:pt>
    <dgm:pt modelId="{23B4CF2E-10CE-4824-8C9F-2AC742CF6681}" type="sibTrans" cxnId="{A3D8F1F1-0D8C-41AD-A374-CA179A024936}">
      <dgm:prSet/>
      <dgm:spPr/>
      <dgm:t>
        <a:bodyPr/>
        <a:lstStyle/>
        <a:p>
          <a:endParaRPr lang="en-IN" sz="1200"/>
        </a:p>
      </dgm:t>
    </dgm:pt>
    <dgm:pt modelId="{D3A09FB5-C82C-43CB-B6FE-60B943927F06}">
      <dgm:prSet phldrT="[Text]" custT="1"/>
      <dgm:spPr/>
      <dgm:t>
        <a:bodyPr/>
        <a:lstStyle/>
        <a:p>
          <a:r>
            <a:rPr lang="en-IN" sz="2000" dirty="0"/>
            <a:t>With CI</a:t>
          </a:r>
        </a:p>
      </dgm:t>
    </dgm:pt>
    <dgm:pt modelId="{D4F064ED-49E4-4B30-AE9B-E53748EF94F6}" type="parTrans" cxnId="{19F9D535-8E9B-45FC-95E4-F8C66E8F399D}">
      <dgm:prSet/>
      <dgm:spPr/>
      <dgm:t>
        <a:bodyPr/>
        <a:lstStyle/>
        <a:p>
          <a:endParaRPr lang="en-IN" sz="1200"/>
        </a:p>
      </dgm:t>
    </dgm:pt>
    <dgm:pt modelId="{124AE80C-E981-4BD2-A32D-6FA3887FDC55}" type="sibTrans" cxnId="{19F9D535-8E9B-45FC-95E4-F8C66E8F399D}">
      <dgm:prSet/>
      <dgm:spPr/>
      <dgm:t>
        <a:bodyPr/>
        <a:lstStyle/>
        <a:p>
          <a:endParaRPr lang="en-IN" sz="1200"/>
        </a:p>
      </dgm:t>
    </dgm:pt>
    <dgm:pt modelId="{C46E3418-40B7-4AC9-95BD-B6CB3FDD81E6}" type="pres">
      <dgm:prSet presAssocID="{D2137438-1203-4364-A3E0-EDAF97D60F7C}" presName="compositeShape" presStyleCnt="0">
        <dgm:presLayoutVars>
          <dgm:chMax val="2"/>
          <dgm:dir/>
          <dgm:resizeHandles val="exact"/>
        </dgm:presLayoutVars>
      </dgm:prSet>
      <dgm:spPr/>
    </dgm:pt>
    <dgm:pt modelId="{3D1D7424-BCD6-4C38-9067-BB20A56E7FBE}" type="pres">
      <dgm:prSet presAssocID="{D2137438-1203-4364-A3E0-EDAF97D60F7C}" presName="divider" presStyleLbl="fgShp" presStyleIdx="0" presStyleCnt="1"/>
      <dgm:spPr/>
    </dgm:pt>
    <dgm:pt modelId="{A905FE34-29AF-4C14-BAFA-F937DFA1A841}" type="pres">
      <dgm:prSet presAssocID="{5C6A0DB2-98D3-4688-B792-7134AC08CD5D}" presName="downArrow" presStyleLbl="node1" presStyleIdx="0" presStyleCnt="2"/>
      <dgm:spPr/>
    </dgm:pt>
    <dgm:pt modelId="{494A6A71-8DC2-4684-A094-79B3F12A03BE}" type="pres">
      <dgm:prSet presAssocID="{5C6A0DB2-98D3-4688-B792-7134AC08CD5D}" presName="downArrowText" presStyleLbl="revTx" presStyleIdx="0" presStyleCnt="2">
        <dgm:presLayoutVars>
          <dgm:bulletEnabled val="1"/>
        </dgm:presLayoutVars>
      </dgm:prSet>
      <dgm:spPr/>
    </dgm:pt>
    <dgm:pt modelId="{EEB9386B-4D3B-4D3F-ACE4-043087BC2720}" type="pres">
      <dgm:prSet presAssocID="{BD651A2F-6288-47A6-831F-A7518832CE47}" presName="upArrow" presStyleLbl="node1" presStyleIdx="1" presStyleCnt="2"/>
      <dgm:spPr/>
    </dgm:pt>
    <dgm:pt modelId="{4A78A09D-AC3A-4DF8-A076-69B66AA24E96}" type="pres">
      <dgm:prSet presAssocID="{BD651A2F-6288-47A6-831F-A7518832CE47}" presName="upArrowText" presStyleLbl="revTx" presStyleIdx="1" presStyleCnt="2">
        <dgm:presLayoutVars>
          <dgm:bulletEnabled val="1"/>
        </dgm:presLayoutVars>
      </dgm:prSet>
      <dgm:spPr/>
    </dgm:pt>
  </dgm:ptLst>
  <dgm:cxnLst>
    <dgm:cxn modelId="{8D561A07-969D-4AB0-B471-C8C15A562B88}" type="presOf" srcId="{D3A09FB5-C82C-43CB-B6FE-60B943927F06}" destId="{4A78A09D-AC3A-4DF8-A076-69B66AA24E96}" srcOrd="0" destOrd="2" presId="urn:microsoft.com/office/officeart/2005/8/layout/arrow3"/>
    <dgm:cxn modelId="{DF7C562B-46FF-4A92-A7DD-4236AF3A7EB0}" type="presOf" srcId="{BD651A2F-6288-47A6-831F-A7518832CE47}" destId="{4A78A09D-AC3A-4DF8-A076-69B66AA24E96}" srcOrd="0" destOrd="0" presId="urn:microsoft.com/office/officeart/2005/8/layout/arrow3"/>
    <dgm:cxn modelId="{19F9D535-8E9B-45FC-95E4-F8C66E8F399D}" srcId="{BD651A2F-6288-47A6-831F-A7518832CE47}" destId="{D3A09FB5-C82C-43CB-B6FE-60B943927F06}" srcOrd="1" destOrd="0" parTransId="{D4F064ED-49E4-4B30-AE9B-E53748EF94F6}" sibTransId="{124AE80C-E981-4BD2-A32D-6FA3887FDC55}"/>
    <dgm:cxn modelId="{CD79FF44-5B42-4399-A51F-8E342667BAA7}" type="presOf" srcId="{5C6A0DB2-98D3-4688-B792-7134AC08CD5D}" destId="{494A6A71-8DC2-4684-A094-79B3F12A03BE}" srcOrd="0" destOrd="0" presId="urn:microsoft.com/office/officeart/2005/8/layout/arrow3"/>
    <dgm:cxn modelId="{37726B46-451F-460A-B75A-805AFC90E190}" srcId="{5C6A0DB2-98D3-4688-B792-7134AC08CD5D}" destId="{A08F1FA5-6C14-4A71-9878-8657884AEC4F}" srcOrd="1" destOrd="0" parTransId="{82D32B11-0364-4752-87B1-CC35DC7503B6}" sibTransId="{D53633E3-A2D8-4B6C-BCB7-0598812B3C55}"/>
    <dgm:cxn modelId="{158F3C49-E025-4D1E-A6D9-695269B1030E}" srcId="{D2137438-1203-4364-A3E0-EDAF97D60F7C}" destId="{5C6A0DB2-98D3-4688-B792-7134AC08CD5D}" srcOrd="0" destOrd="0" parTransId="{3BE0BAD9-3A06-4F82-A84A-F9C74BDBC7AB}" sibTransId="{DBBA1C4A-304C-4022-907F-87324042EB30}"/>
    <dgm:cxn modelId="{E59E256B-C2F1-4027-B23D-DEDE6EE83BA4}" type="presOf" srcId="{A08F1FA5-6C14-4A71-9878-8657884AEC4F}" destId="{494A6A71-8DC2-4684-A094-79B3F12A03BE}" srcOrd="0" destOrd="2" presId="urn:microsoft.com/office/officeart/2005/8/layout/arrow3"/>
    <dgm:cxn modelId="{FEE9EB4C-F7D9-4B44-997B-3DBB67693313}" srcId="{D2137438-1203-4364-A3E0-EDAF97D60F7C}" destId="{BD651A2F-6288-47A6-831F-A7518832CE47}" srcOrd="1" destOrd="0" parTransId="{217DAAC0-C993-4AAE-BA8A-A13886ADBC63}" sibTransId="{D846FAA4-A050-43AD-9778-A7FF5DF56527}"/>
    <dgm:cxn modelId="{2DDAB958-EE8F-416F-897B-D42247F03BF8}" type="presOf" srcId="{183D2138-F720-4A3B-A05F-108E55FC6BDD}" destId="{4A78A09D-AC3A-4DF8-A076-69B66AA24E96}" srcOrd="0" destOrd="1" presId="urn:microsoft.com/office/officeart/2005/8/layout/arrow3"/>
    <dgm:cxn modelId="{1D7B7E80-EB68-4E9C-A24C-ECE9B4B73F05}" type="presOf" srcId="{060FCB52-A811-43EF-9709-3B2BB4C08E31}" destId="{494A6A71-8DC2-4684-A094-79B3F12A03BE}" srcOrd="0" destOrd="1" presId="urn:microsoft.com/office/officeart/2005/8/layout/arrow3"/>
    <dgm:cxn modelId="{23329182-47E0-4E68-BDAB-A17F03566D3C}" srcId="{5C6A0DB2-98D3-4688-B792-7134AC08CD5D}" destId="{060FCB52-A811-43EF-9709-3B2BB4C08E31}" srcOrd="0" destOrd="0" parTransId="{40585342-32CE-4AB1-9B69-52CF3DA8D496}" sibTransId="{9F1928B6-078E-48D8-A97E-0D703A5D6EC2}"/>
    <dgm:cxn modelId="{A3D8F1F1-0D8C-41AD-A374-CA179A024936}" srcId="{BD651A2F-6288-47A6-831F-A7518832CE47}" destId="{183D2138-F720-4A3B-A05F-108E55FC6BDD}" srcOrd="0" destOrd="0" parTransId="{A7415747-875F-40B4-A48A-24454BD7FBEF}" sibTransId="{23B4CF2E-10CE-4824-8C9F-2AC742CF6681}"/>
    <dgm:cxn modelId="{4155AEFB-3FDD-4638-A77C-BCAEA85BD318}" type="presOf" srcId="{D2137438-1203-4364-A3E0-EDAF97D60F7C}" destId="{C46E3418-40B7-4AC9-95BD-B6CB3FDD81E6}" srcOrd="0" destOrd="0" presId="urn:microsoft.com/office/officeart/2005/8/layout/arrow3"/>
    <dgm:cxn modelId="{C7339683-F150-477A-A34C-2350394BD366}" type="presParOf" srcId="{C46E3418-40B7-4AC9-95BD-B6CB3FDD81E6}" destId="{3D1D7424-BCD6-4C38-9067-BB20A56E7FBE}" srcOrd="0" destOrd="0" presId="urn:microsoft.com/office/officeart/2005/8/layout/arrow3"/>
    <dgm:cxn modelId="{CD1E4174-589B-4E9D-9000-BF725EF3BA74}" type="presParOf" srcId="{C46E3418-40B7-4AC9-95BD-B6CB3FDD81E6}" destId="{A905FE34-29AF-4C14-BAFA-F937DFA1A841}" srcOrd="1" destOrd="0" presId="urn:microsoft.com/office/officeart/2005/8/layout/arrow3"/>
    <dgm:cxn modelId="{F1443A7F-FE16-4A64-BAB7-91A6CE742C1D}" type="presParOf" srcId="{C46E3418-40B7-4AC9-95BD-B6CB3FDD81E6}" destId="{494A6A71-8DC2-4684-A094-79B3F12A03BE}" srcOrd="2" destOrd="0" presId="urn:microsoft.com/office/officeart/2005/8/layout/arrow3"/>
    <dgm:cxn modelId="{12CD12A8-10FB-4CEB-9F76-7EBF9E1C26CE}" type="presParOf" srcId="{C46E3418-40B7-4AC9-95BD-B6CB3FDD81E6}" destId="{EEB9386B-4D3B-4D3F-ACE4-043087BC2720}" srcOrd="3" destOrd="0" presId="urn:microsoft.com/office/officeart/2005/8/layout/arrow3"/>
    <dgm:cxn modelId="{0703CCC3-722E-4C3F-ADC4-B0E2D269E9D9}" type="presParOf" srcId="{C46E3418-40B7-4AC9-95BD-B6CB3FDD81E6}" destId="{4A78A09D-AC3A-4DF8-A076-69B66AA24E96}"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290E5E4-230C-49DA-9E23-1359C90CAC22}" type="doc">
      <dgm:prSet loTypeId="urn:microsoft.com/office/officeart/2005/8/layout/hProcess4" loCatId="process" qsTypeId="urn:microsoft.com/office/officeart/2005/8/quickstyle/simple1" qsCatId="simple" csTypeId="urn:microsoft.com/office/officeart/2005/8/colors/colorful1" csCatId="colorful" phldr="1"/>
      <dgm:spPr/>
    </dgm:pt>
    <dgm:pt modelId="{705667B0-7D9E-4D50-8A41-FF140568E83B}">
      <dgm:prSet phldrT="[Text]"/>
      <dgm:spPr/>
      <dgm:t>
        <a:bodyPr/>
        <a:lstStyle/>
        <a:p>
          <a:r>
            <a:rPr lang="en-IN" dirty="0"/>
            <a:t>&gt;150 DPD</a:t>
          </a:r>
        </a:p>
      </dgm:t>
    </dgm:pt>
    <dgm:pt modelId="{23BACBAA-B699-4010-9099-4152D8C7A1CC}" type="parTrans" cxnId="{A0B1DA1D-52A8-4867-BAC5-13168E15C5B4}">
      <dgm:prSet/>
      <dgm:spPr/>
      <dgm:t>
        <a:bodyPr/>
        <a:lstStyle/>
        <a:p>
          <a:endParaRPr lang="en-IN"/>
        </a:p>
      </dgm:t>
    </dgm:pt>
    <dgm:pt modelId="{87AAC70E-F32A-4290-9FBF-F246A1697BE2}" type="sibTrans" cxnId="{A0B1DA1D-52A8-4867-BAC5-13168E15C5B4}">
      <dgm:prSet/>
      <dgm:spPr/>
      <dgm:t>
        <a:bodyPr/>
        <a:lstStyle/>
        <a:p>
          <a:endParaRPr lang="en-IN"/>
        </a:p>
      </dgm:t>
    </dgm:pt>
    <dgm:pt modelId="{B36B7C2E-BB67-4956-A3F9-AA3E1BC36D57}">
      <dgm:prSet phldrT="[Text]"/>
      <dgm:spPr/>
      <dgm:t>
        <a:bodyPr/>
        <a:lstStyle/>
        <a:p>
          <a:r>
            <a:rPr lang="en-IN" dirty="0"/>
            <a:t>&gt;120 DPD</a:t>
          </a:r>
        </a:p>
      </dgm:t>
    </dgm:pt>
    <dgm:pt modelId="{DCDE4FB0-8095-4C87-AEEB-95720786101B}" type="parTrans" cxnId="{191690BD-EC2E-409B-B7CA-2136EE9F9DE4}">
      <dgm:prSet/>
      <dgm:spPr/>
      <dgm:t>
        <a:bodyPr/>
        <a:lstStyle/>
        <a:p>
          <a:endParaRPr lang="en-IN"/>
        </a:p>
      </dgm:t>
    </dgm:pt>
    <dgm:pt modelId="{62AC1642-D380-4725-AFF1-8E867BDFEEA9}" type="sibTrans" cxnId="{191690BD-EC2E-409B-B7CA-2136EE9F9DE4}">
      <dgm:prSet/>
      <dgm:spPr/>
      <dgm:t>
        <a:bodyPr/>
        <a:lstStyle/>
        <a:p>
          <a:endParaRPr lang="en-IN"/>
        </a:p>
      </dgm:t>
    </dgm:pt>
    <dgm:pt modelId="{B0D8EB7D-2906-4674-A451-CF72B854B8A7}">
      <dgm:prSet phldrT="[Text]"/>
      <dgm:spPr/>
      <dgm:t>
        <a:bodyPr/>
        <a:lstStyle/>
        <a:p>
          <a:r>
            <a:rPr lang="en-IN" dirty="0"/>
            <a:t>&gt;90 DPD</a:t>
          </a:r>
        </a:p>
      </dgm:t>
    </dgm:pt>
    <dgm:pt modelId="{3518BAA5-3F29-45D2-A090-E9DBCE6B0AA6}" type="parTrans" cxnId="{66FB713F-4BCB-4F25-93C7-BBCDD053DDE5}">
      <dgm:prSet/>
      <dgm:spPr/>
      <dgm:t>
        <a:bodyPr/>
        <a:lstStyle/>
        <a:p>
          <a:endParaRPr lang="en-IN"/>
        </a:p>
      </dgm:t>
    </dgm:pt>
    <dgm:pt modelId="{DF81C2FD-DCD6-4518-89D5-4F2B75E91F94}" type="sibTrans" cxnId="{66FB713F-4BCB-4F25-93C7-BBCDD053DDE5}">
      <dgm:prSet/>
      <dgm:spPr/>
      <dgm:t>
        <a:bodyPr/>
        <a:lstStyle/>
        <a:p>
          <a:endParaRPr lang="en-IN"/>
        </a:p>
      </dgm:t>
    </dgm:pt>
    <dgm:pt modelId="{140DE873-08AE-4272-89A2-227ACFC1924E}">
      <dgm:prSet phldrT="[Text]"/>
      <dgm:spPr/>
      <dgm:t>
        <a:bodyPr/>
        <a:lstStyle/>
        <a:p>
          <a:r>
            <a:rPr lang="en-IN" dirty="0"/>
            <a:t>&gt;180 DPD</a:t>
          </a:r>
        </a:p>
      </dgm:t>
    </dgm:pt>
    <dgm:pt modelId="{94C8C1DF-24C6-4251-86EC-E6AB7B0F8B37}" type="parTrans" cxnId="{4430481F-673C-4D12-9B81-9E0402AB038D}">
      <dgm:prSet/>
      <dgm:spPr/>
      <dgm:t>
        <a:bodyPr/>
        <a:lstStyle/>
        <a:p>
          <a:endParaRPr lang="en-IN"/>
        </a:p>
      </dgm:t>
    </dgm:pt>
    <dgm:pt modelId="{D5E8F31C-234D-41E8-A862-1BD0F573F585}" type="sibTrans" cxnId="{4430481F-673C-4D12-9B81-9E0402AB038D}">
      <dgm:prSet/>
      <dgm:spPr/>
      <dgm:t>
        <a:bodyPr/>
        <a:lstStyle/>
        <a:p>
          <a:endParaRPr lang="en-IN"/>
        </a:p>
      </dgm:t>
    </dgm:pt>
    <dgm:pt modelId="{0519E1A4-0D48-4021-A998-19C1C5CBEB03}">
      <dgm:prSet phldrT="[Text]"/>
      <dgm:spPr/>
      <dgm:t>
        <a:bodyPr/>
        <a:lstStyle/>
        <a:p>
          <a:r>
            <a:rPr lang="en-IN" dirty="0"/>
            <a:t>As on March 31, 2023</a:t>
          </a:r>
        </a:p>
      </dgm:t>
    </dgm:pt>
    <dgm:pt modelId="{5802AC03-FD38-45F2-BBC4-CEBAF3FE053B}" type="parTrans" cxnId="{3641766D-C8E1-4713-A200-A9959DD68391}">
      <dgm:prSet/>
      <dgm:spPr/>
      <dgm:t>
        <a:bodyPr/>
        <a:lstStyle/>
        <a:p>
          <a:endParaRPr lang="en-IN"/>
        </a:p>
      </dgm:t>
    </dgm:pt>
    <dgm:pt modelId="{8ED8573D-C945-4052-80EB-270DB314AE9B}" type="sibTrans" cxnId="{3641766D-C8E1-4713-A200-A9959DD68391}">
      <dgm:prSet/>
      <dgm:spPr/>
      <dgm:t>
        <a:bodyPr/>
        <a:lstStyle/>
        <a:p>
          <a:endParaRPr lang="en-IN"/>
        </a:p>
      </dgm:t>
    </dgm:pt>
    <dgm:pt modelId="{7430202E-3264-4432-A596-8727FCA6B61B}">
      <dgm:prSet phldrT="[Text]"/>
      <dgm:spPr/>
      <dgm:t>
        <a:bodyPr/>
        <a:lstStyle/>
        <a:p>
          <a:r>
            <a:rPr lang="en-IN" dirty="0"/>
            <a:t>By March 31, 2024</a:t>
          </a:r>
        </a:p>
      </dgm:t>
    </dgm:pt>
    <dgm:pt modelId="{F6A960A2-2D3A-4320-B226-5B11CF9877E6}" type="parTrans" cxnId="{CB255573-FDDB-4451-999A-9CC969A3A293}">
      <dgm:prSet/>
      <dgm:spPr/>
      <dgm:t>
        <a:bodyPr/>
        <a:lstStyle/>
        <a:p>
          <a:endParaRPr lang="en-IN"/>
        </a:p>
      </dgm:t>
    </dgm:pt>
    <dgm:pt modelId="{BE320A5E-6A7F-4711-90C2-0CF3EF40F09A}" type="sibTrans" cxnId="{CB255573-FDDB-4451-999A-9CC969A3A293}">
      <dgm:prSet/>
      <dgm:spPr/>
      <dgm:t>
        <a:bodyPr/>
        <a:lstStyle/>
        <a:p>
          <a:endParaRPr lang="en-IN"/>
        </a:p>
      </dgm:t>
    </dgm:pt>
    <dgm:pt modelId="{20EA0A49-58C3-44AE-8E49-A7797BC64C3A}">
      <dgm:prSet phldrT="[Text]"/>
      <dgm:spPr/>
      <dgm:t>
        <a:bodyPr/>
        <a:lstStyle/>
        <a:p>
          <a:r>
            <a:rPr lang="en-IN" dirty="0"/>
            <a:t>By March 31, 2025</a:t>
          </a:r>
        </a:p>
      </dgm:t>
    </dgm:pt>
    <dgm:pt modelId="{B377280A-33F3-4AE4-B449-F432F8B5A5B4}" type="parTrans" cxnId="{A053947C-F59C-450F-890E-A5782C6ADEA4}">
      <dgm:prSet/>
      <dgm:spPr/>
      <dgm:t>
        <a:bodyPr/>
        <a:lstStyle/>
        <a:p>
          <a:endParaRPr lang="en-IN"/>
        </a:p>
      </dgm:t>
    </dgm:pt>
    <dgm:pt modelId="{29D16B61-D915-4C30-8208-605D5E05D913}" type="sibTrans" cxnId="{A053947C-F59C-450F-890E-A5782C6ADEA4}">
      <dgm:prSet/>
      <dgm:spPr/>
      <dgm:t>
        <a:bodyPr/>
        <a:lstStyle/>
        <a:p>
          <a:endParaRPr lang="en-IN"/>
        </a:p>
      </dgm:t>
    </dgm:pt>
    <dgm:pt modelId="{605C915E-3BCE-428F-992B-C440B8E7ECA3}">
      <dgm:prSet phldrT="[Text]"/>
      <dgm:spPr/>
      <dgm:t>
        <a:bodyPr/>
        <a:lstStyle/>
        <a:p>
          <a:r>
            <a:rPr lang="en-IN" dirty="0"/>
            <a:t>By March 31, 2026</a:t>
          </a:r>
        </a:p>
      </dgm:t>
    </dgm:pt>
    <dgm:pt modelId="{2F704452-3685-4DE8-B170-124A9DF70995}" type="parTrans" cxnId="{6369CA65-B2BD-4F3D-AE66-0D9C5C346BD4}">
      <dgm:prSet/>
      <dgm:spPr/>
      <dgm:t>
        <a:bodyPr/>
        <a:lstStyle/>
        <a:p>
          <a:endParaRPr lang="en-IN"/>
        </a:p>
      </dgm:t>
    </dgm:pt>
    <dgm:pt modelId="{9892521C-43E4-450B-B751-1BB433488E65}" type="sibTrans" cxnId="{6369CA65-B2BD-4F3D-AE66-0D9C5C346BD4}">
      <dgm:prSet/>
      <dgm:spPr/>
      <dgm:t>
        <a:bodyPr/>
        <a:lstStyle/>
        <a:p>
          <a:endParaRPr lang="en-IN"/>
        </a:p>
      </dgm:t>
    </dgm:pt>
    <dgm:pt modelId="{AC5CB6C0-A4FD-46FE-BD07-C5244A4B62D4}" type="pres">
      <dgm:prSet presAssocID="{B290E5E4-230C-49DA-9E23-1359C90CAC22}" presName="Name0" presStyleCnt="0">
        <dgm:presLayoutVars>
          <dgm:dir/>
          <dgm:animLvl val="lvl"/>
          <dgm:resizeHandles val="exact"/>
        </dgm:presLayoutVars>
      </dgm:prSet>
      <dgm:spPr/>
    </dgm:pt>
    <dgm:pt modelId="{B378049F-6379-499F-AE44-FD71B21A80E4}" type="pres">
      <dgm:prSet presAssocID="{B290E5E4-230C-49DA-9E23-1359C90CAC22}" presName="tSp" presStyleCnt="0"/>
      <dgm:spPr/>
    </dgm:pt>
    <dgm:pt modelId="{F831F180-76F3-4928-9ACF-ECCA302FFD12}" type="pres">
      <dgm:prSet presAssocID="{B290E5E4-230C-49DA-9E23-1359C90CAC22}" presName="bSp" presStyleCnt="0"/>
      <dgm:spPr/>
    </dgm:pt>
    <dgm:pt modelId="{FEA9EA37-9CE1-45C7-8296-CA4C58EFEB24}" type="pres">
      <dgm:prSet presAssocID="{B290E5E4-230C-49DA-9E23-1359C90CAC22}" presName="process" presStyleCnt="0"/>
      <dgm:spPr/>
    </dgm:pt>
    <dgm:pt modelId="{63CB93CB-84E7-43C8-AB29-D8601157350F}" type="pres">
      <dgm:prSet presAssocID="{140DE873-08AE-4272-89A2-227ACFC1924E}" presName="composite1" presStyleCnt="0"/>
      <dgm:spPr/>
    </dgm:pt>
    <dgm:pt modelId="{11323A4B-2627-44D5-A2ED-BAD1332EFBC7}" type="pres">
      <dgm:prSet presAssocID="{140DE873-08AE-4272-89A2-227ACFC1924E}" presName="dummyNode1" presStyleLbl="node1" presStyleIdx="0" presStyleCnt="4"/>
      <dgm:spPr/>
    </dgm:pt>
    <dgm:pt modelId="{F30B6F67-2136-4B03-B759-68A90E28E121}" type="pres">
      <dgm:prSet presAssocID="{140DE873-08AE-4272-89A2-227ACFC1924E}" presName="childNode1" presStyleLbl="bgAcc1" presStyleIdx="0" presStyleCnt="4">
        <dgm:presLayoutVars>
          <dgm:bulletEnabled val="1"/>
        </dgm:presLayoutVars>
      </dgm:prSet>
      <dgm:spPr/>
    </dgm:pt>
    <dgm:pt modelId="{6ECE9B60-EF71-4C19-B3BC-1EE283A5FF44}" type="pres">
      <dgm:prSet presAssocID="{140DE873-08AE-4272-89A2-227ACFC1924E}" presName="childNode1tx" presStyleLbl="bgAcc1" presStyleIdx="0" presStyleCnt="4">
        <dgm:presLayoutVars>
          <dgm:bulletEnabled val="1"/>
        </dgm:presLayoutVars>
      </dgm:prSet>
      <dgm:spPr/>
    </dgm:pt>
    <dgm:pt modelId="{782E8D9A-E954-441A-9135-C7CF7ACCB880}" type="pres">
      <dgm:prSet presAssocID="{140DE873-08AE-4272-89A2-227ACFC1924E}" presName="parentNode1" presStyleLbl="node1" presStyleIdx="0" presStyleCnt="4">
        <dgm:presLayoutVars>
          <dgm:chMax val="1"/>
          <dgm:bulletEnabled val="1"/>
        </dgm:presLayoutVars>
      </dgm:prSet>
      <dgm:spPr/>
    </dgm:pt>
    <dgm:pt modelId="{25BAD8EC-63A6-457B-96C8-B1288B7D211D}" type="pres">
      <dgm:prSet presAssocID="{140DE873-08AE-4272-89A2-227ACFC1924E}" presName="connSite1" presStyleCnt="0"/>
      <dgm:spPr/>
    </dgm:pt>
    <dgm:pt modelId="{D3ABE9C9-73B9-4BFD-9AAA-4789D5574B5A}" type="pres">
      <dgm:prSet presAssocID="{D5E8F31C-234D-41E8-A862-1BD0F573F585}" presName="Name9" presStyleLbl="sibTrans2D1" presStyleIdx="0" presStyleCnt="3"/>
      <dgm:spPr/>
    </dgm:pt>
    <dgm:pt modelId="{EA3E10F2-CE9D-414E-A9B8-BB0D8220330D}" type="pres">
      <dgm:prSet presAssocID="{705667B0-7D9E-4D50-8A41-FF140568E83B}" presName="composite2" presStyleCnt="0"/>
      <dgm:spPr/>
    </dgm:pt>
    <dgm:pt modelId="{FF2AA155-9801-45C3-B059-AAA7DB4F6404}" type="pres">
      <dgm:prSet presAssocID="{705667B0-7D9E-4D50-8A41-FF140568E83B}" presName="dummyNode2" presStyleLbl="node1" presStyleIdx="0" presStyleCnt="4"/>
      <dgm:spPr/>
    </dgm:pt>
    <dgm:pt modelId="{798E9C0D-46FC-42B9-88D2-FAE68A0D5F28}" type="pres">
      <dgm:prSet presAssocID="{705667B0-7D9E-4D50-8A41-FF140568E83B}" presName="childNode2" presStyleLbl="bgAcc1" presStyleIdx="1" presStyleCnt="4">
        <dgm:presLayoutVars>
          <dgm:bulletEnabled val="1"/>
        </dgm:presLayoutVars>
      </dgm:prSet>
      <dgm:spPr/>
    </dgm:pt>
    <dgm:pt modelId="{6D80A1CA-0D22-4E15-82DD-A7DC3A256964}" type="pres">
      <dgm:prSet presAssocID="{705667B0-7D9E-4D50-8A41-FF140568E83B}" presName="childNode2tx" presStyleLbl="bgAcc1" presStyleIdx="1" presStyleCnt="4">
        <dgm:presLayoutVars>
          <dgm:bulletEnabled val="1"/>
        </dgm:presLayoutVars>
      </dgm:prSet>
      <dgm:spPr/>
    </dgm:pt>
    <dgm:pt modelId="{D339DEFF-30F8-4358-94A8-2F625F395FDB}" type="pres">
      <dgm:prSet presAssocID="{705667B0-7D9E-4D50-8A41-FF140568E83B}" presName="parentNode2" presStyleLbl="node1" presStyleIdx="1" presStyleCnt="4">
        <dgm:presLayoutVars>
          <dgm:chMax val="0"/>
          <dgm:bulletEnabled val="1"/>
        </dgm:presLayoutVars>
      </dgm:prSet>
      <dgm:spPr/>
    </dgm:pt>
    <dgm:pt modelId="{895EA44B-12D3-49B2-B882-3C095A05B0EA}" type="pres">
      <dgm:prSet presAssocID="{705667B0-7D9E-4D50-8A41-FF140568E83B}" presName="connSite2" presStyleCnt="0"/>
      <dgm:spPr/>
    </dgm:pt>
    <dgm:pt modelId="{29DF3787-28B6-4318-9EF5-E5516B39892D}" type="pres">
      <dgm:prSet presAssocID="{87AAC70E-F32A-4290-9FBF-F246A1697BE2}" presName="Name18" presStyleLbl="sibTrans2D1" presStyleIdx="1" presStyleCnt="3"/>
      <dgm:spPr/>
    </dgm:pt>
    <dgm:pt modelId="{EA5BDB7C-6BEC-4FE8-91F9-19CFB34AE22D}" type="pres">
      <dgm:prSet presAssocID="{B36B7C2E-BB67-4956-A3F9-AA3E1BC36D57}" presName="composite1" presStyleCnt="0"/>
      <dgm:spPr/>
    </dgm:pt>
    <dgm:pt modelId="{36493DD1-CFC8-4BA2-92C9-A53F49A0B974}" type="pres">
      <dgm:prSet presAssocID="{B36B7C2E-BB67-4956-A3F9-AA3E1BC36D57}" presName="dummyNode1" presStyleLbl="node1" presStyleIdx="1" presStyleCnt="4"/>
      <dgm:spPr/>
    </dgm:pt>
    <dgm:pt modelId="{B8267936-7BB4-4FE4-9EEF-F8DF0ED59E53}" type="pres">
      <dgm:prSet presAssocID="{B36B7C2E-BB67-4956-A3F9-AA3E1BC36D57}" presName="childNode1" presStyleLbl="bgAcc1" presStyleIdx="2" presStyleCnt="4">
        <dgm:presLayoutVars>
          <dgm:bulletEnabled val="1"/>
        </dgm:presLayoutVars>
      </dgm:prSet>
      <dgm:spPr/>
    </dgm:pt>
    <dgm:pt modelId="{2C6A53AD-ED29-46D4-92ED-382709546B66}" type="pres">
      <dgm:prSet presAssocID="{B36B7C2E-BB67-4956-A3F9-AA3E1BC36D57}" presName="childNode1tx" presStyleLbl="bgAcc1" presStyleIdx="2" presStyleCnt="4">
        <dgm:presLayoutVars>
          <dgm:bulletEnabled val="1"/>
        </dgm:presLayoutVars>
      </dgm:prSet>
      <dgm:spPr/>
    </dgm:pt>
    <dgm:pt modelId="{06A531A0-955A-49BA-844E-11D36D139319}" type="pres">
      <dgm:prSet presAssocID="{B36B7C2E-BB67-4956-A3F9-AA3E1BC36D57}" presName="parentNode1" presStyleLbl="node1" presStyleIdx="2" presStyleCnt="4">
        <dgm:presLayoutVars>
          <dgm:chMax val="1"/>
          <dgm:bulletEnabled val="1"/>
        </dgm:presLayoutVars>
      </dgm:prSet>
      <dgm:spPr/>
    </dgm:pt>
    <dgm:pt modelId="{DA831E22-F8AE-4329-B8EC-6CC1638F725B}" type="pres">
      <dgm:prSet presAssocID="{B36B7C2E-BB67-4956-A3F9-AA3E1BC36D57}" presName="connSite1" presStyleCnt="0"/>
      <dgm:spPr/>
    </dgm:pt>
    <dgm:pt modelId="{E4AEB8FC-3D57-41FB-B7C7-7B07317CEBA3}" type="pres">
      <dgm:prSet presAssocID="{62AC1642-D380-4725-AFF1-8E867BDFEEA9}" presName="Name9" presStyleLbl="sibTrans2D1" presStyleIdx="2" presStyleCnt="3"/>
      <dgm:spPr/>
    </dgm:pt>
    <dgm:pt modelId="{7686E928-C844-43FA-B8F0-8AC42566F187}" type="pres">
      <dgm:prSet presAssocID="{B0D8EB7D-2906-4674-A451-CF72B854B8A7}" presName="composite2" presStyleCnt="0"/>
      <dgm:spPr/>
    </dgm:pt>
    <dgm:pt modelId="{79AAF6E2-D69C-4C24-82F0-CFB1EF3BE01F}" type="pres">
      <dgm:prSet presAssocID="{B0D8EB7D-2906-4674-A451-CF72B854B8A7}" presName="dummyNode2" presStyleLbl="node1" presStyleIdx="2" presStyleCnt="4"/>
      <dgm:spPr/>
    </dgm:pt>
    <dgm:pt modelId="{2F4F8559-D8C8-482E-BDB7-C1BB54494E8B}" type="pres">
      <dgm:prSet presAssocID="{B0D8EB7D-2906-4674-A451-CF72B854B8A7}" presName="childNode2" presStyleLbl="bgAcc1" presStyleIdx="3" presStyleCnt="4">
        <dgm:presLayoutVars>
          <dgm:bulletEnabled val="1"/>
        </dgm:presLayoutVars>
      </dgm:prSet>
      <dgm:spPr/>
    </dgm:pt>
    <dgm:pt modelId="{06B927AC-CDD2-4E1F-A8AB-0ACECC25DBD4}" type="pres">
      <dgm:prSet presAssocID="{B0D8EB7D-2906-4674-A451-CF72B854B8A7}" presName="childNode2tx" presStyleLbl="bgAcc1" presStyleIdx="3" presStyleCnt="4">
        <dgm:presLayoutVars>
          <dgm:bulletEnabled val="1"/>
        </dgm:presLayoutVars>
      </dgm:prSet>
      <dgm:spPr/>
    </dgm:pt>
    <dgm:pt modelId="{7E6F72BB-219B-45CA-ACB8-A74EDEF82C1C}" type="pres">
      <dgm:prSet presAssocID="{B0D8EB7D-2906-4674-A451-CF72B854B8A7}" presName="parentNode2" presStyleLbl="node1" presStyleIdx="3" presStyleCnt="4">
        <dgm:presLayoutVars>
          <dgm:chMax val="0"/>
          <dgm:bulletEnabled val="1"/>
        </dgm:presLayoutVars>
      </dgm:prSet>
      <dgm:spPr/>
    </dgm:pt>
    <dgm:pt modelId="{8B8F7245-13BB-4DC7-AE93-521E67B45634}" type="pres">
      <dgm:prSet presAssocID="{B0D8EB7D-2906-4674-A451-CF72B854B8A7}" presName="connSite2" presStyleCnt="0"/>
      <dgm:spPr/>
    </dgm:pt>
  </dgm:ptLst>
  <dgm:cxnLst>
    <dgm:cxn modelId="{1A0EE30B-24DE-40E9-9BB2-64E33E750B4B}" type="presOf" srcId="{605C915E-3BCE-428F-992B-C440B8E7ECA3}" destId="{2F4F8559-D8C8-482E-BDB7-C1BB54494E8B}" srcOrd="0" destOrd="0" presId="urn:microsoft.com/office/officeart/2005/8/layout/hProcess4"/>
    <dgm:cxn modelId="{EA90170F-5449-4BC3-9D22-E2C2FB7317A2}" type="presOf" srcId="{7430202E-3264-4432-A596-8727FCA6B61B}" destId="{6D80A1CA-0D22-4E15-82DD-A7DC3A256964}" srcOrd="1" destOrd="0" presId="urn:microsoft.com/office/officeart/2005/8/layout/hProcess4"/>
    <dgm:cxn modelId="{EEDA4716-BF9B-4E5B-9B08-077640F6ACE7}" type="presOf" srcId="{7430202E-3264-4432-A596-8727FCA6B61B}" destId="{798E9C0D-46FC-42B9-88D2-FAE68A0D5F28}" srcOrd="0" destOrd="0" presId="urn:microsoft.com/office/officeart/2005/8/layout/hProcess4"/>
    <dgm:cxn modelId="{2FB4B216-CEC3-41CB-AECA-4958F9959019}" type="presOf" srcId="{705667B0-7D9E-4D50-8A41-FF140568E83B}" destId="{D339DEFF-30F8-4358-94A8-2F625F395FDB}" srcOrd="0" destOrd="0" presId="urn:microsoft.com/office/officeart/2005/8/layout/hProcess4"/>
    <dgm:cxn modelId="{41244C1C-93DA-4528-9007-82E431F53BBA}" type="presOf" srcId="{D5E8F31C-234D-41E8-A862-1BD0F573F585}" destId="{D3ABE9C9-73B9-4BFD-9AAA-4789D5574B5A}" srcOrd="0" destOrd="0" presId="urn:microsoft.com/office/officeart/2005/8/layout/hProcess4"/>
    <dgm:cxn modelId="{A0B1DA1D-52A8-4867-BAC5-13168E15C5B4}" srcId="{B290E5E4-230C-49DA-9E23-1359C90CAC22}" destId="{705667B0-7D9E-4D50-8A41-FF140568E83B}" srcOrd="1" destOrd="0" parTransId="{23BACBAA-B699-4010-9099-4152D8C7A1CC}" sibTransId="{87AAC70E-F32A-4290-9FBF-F246A1697BE2}"/>
    <dgm:cxn modelId="{4430481F-673C-4D12-9B81-9E0402AB038D}" srcId="{B290E5E4-230C-49DA-9E23-1359C90CAC22}" destId="{140DE873-08AE-4272-89A2-227ACFC1924E}" srcOrd="0" destOrd="0" parTransId="{94C8C1DF-24C6-4251-86EC-E6AB7B0F8B37}" sibTransId="{D5E8F31C-234D-41E8-A862-1BD0F573F585}"/>
    <dgm:cxn modelId="{66FB713F-4BCB-4F25-93C7-BBCDD053DDE5}" srcId="{B290E5E4-230C-49DA-9E23-1359C90CAC22}" destId="{B0D8EB7D-2906-4674-A451-CF72B854B8A7}" srcOrd="3" destOrd="0" parTransId="{3518BAA5-3F29-45D2-A090-E9DBCE6B0AA6}" sibTransId="{DF81C2FD-DCD6-4518-89D5-4F2B75E91F94}"/>
    <dgm:cxn modelId="{B977845E-2454-4C98-8D69-96C9FDACD1F8}" type="presOf" srcId="{140DE873-08AE-4272-89A2-227ACFC1924E}" destId="{782E8D9A-E954-441A-9135-C7CF7ACCB880}" srcOrd="0" destOrd="0" presId="urn:microsoft.com/office/officeart/2005/8/layout/hProcess4"/>
    <dgm:cxn modelId="{A7185A60-CBDF-4FA4-BD42-ADD65323BBD3}" type="presOf" srcId="{0519E1A4-0D48-4021-A998-19C1C5CBEB03}" destId="{F30B6F67-2136-4B03-B759-68A90E28E121}" srcOrd="0" destOrd="0" presId="urn:microsoft.com/office/officeart/2005/8/layout/hProcess4"/>
    <dgm:cxn modelId="{6369CA65-B2BD-4F3D-AE66-0D9C5C346BD4}" srcId="{B0D8EB7D-2906-4674-A451-CF72B854B8A7}" destId="{605C915E-3BCE-428F-992B-C440B8E7ECA3}" srcOrd="0" destOrd="0" parTransId="{2F704452-3685-4DE8-B170-124A9DF70995}" sibTransId="{9892521C-43E4-450B-B751-1BB433488E65}"/>
    <dgm:cxn modelId="{3641766D-C8E1-4713-A200-A9959DD68391}" srcId="{140DE873-08AE-4272-89A2-227ACFC1924E}" destId="{0519E1A4-0D48-4021-A998-19C1C5CBEB03}" srcOrd="0" destOrd="0" parTransId="{5802AC03-FD38-45F2-BBC4-CEBAF3FE053B}" sibTransId="{8ED8573D-C945-4052-80EB-270DB314AE9B}"/>
    <dgm:cxn modelId="{AF594273-491D-490B-BACB-A5359E4445AC}" type="presOf" srcId="{87AAC70E-F32A-4290-9FBF-F246A1697BE2}" destId="{29DF3787-28B6-4318-9EF5-E5516B39892D}" srcOrd="0" destOrd="0" presId="urn:microsoft.com/office/officeart/2005/8/layout/hProcess4"/>
    <dgm:cxn modelId="{CB255573-FDDB-4451-999A-9CC969A3A293}" srcId="{705667B0-7D9E-4D50-8A41-FF140568E83B}" destId="{7430202E-3264-4432-A596-8727FCA6B61B}" srcOrd="0" destOrd="0" parTransId="{F6A960A2-2D3A-4320-B226-5B11CF9877E6}" sibTransId="{BE320A5E-6A7F-4711-90C2-0CF3EF40F09A}"/>
    <dgm:cxn modelId="{BD971279-B8DD-44C5-8AE6-8465AA1A001D}" type="presOf" srcId="{20EA0A49-58C3-44AE-8E49-A7797BC64C3A}" destId="{2C6A53AD-ED29-46D4-92ED-382709546B66}" srcOrd="1" destOrd="0" presId="urn:microsoft.com/office/officeart/2005/8/layout/hProcess4"/>
    <dgm:cxn modelId="{A053947C-F59C-450F-890E-A5782C6ADEA4}" srcId="{B36B7C2E-BB67-4956-A3F9-AA3E1BC36D57}" destId="{20EA0A49-58C3-44AE-8E49-A7797BC64C3A}" srcOrd="0" destOrd="0" parTransId="{B377280A-33F3-4AE4-B449-F432F8B5A5B4}" sibTransId="{29D16B61-D915-4C30-8208-605D5E05D913}"/>
    <dgm:cxn modelId="{68358584-A256-4F61-93C3-8322DB7C717B}" type="presOf" srcId="{B0D8EB7D-2906-4674-A451-CF72B854B8A7}" destId="{7E6F72BB-219B-45CA-ACB8-A74EDEF82C1C}" srcOrd="0" destOrd="0" presId="urn:microsoft.com/office/officeart/2005/8/layout/hProcess4"/>
    <dgm:cxn modelId="{D03C0E90-CF79-40DD-B1B7-5F56E53A23CD}" type="presOf" srcId="{B290E5E4-230C-49DA-9E23-1359C90CAC22}" destId="{AC5CB6C0-A4FD-46FE-BD07-C5244A4B62D4}" srcOrd="0" destOrd="0" presId="urn:microsoft.com/office/officeart/2005/8/layout/hProcess4"/>
    <dgm:cxn modelId="{678E4391-FEE3-43C4-A522-210CDDB79B8C}" type="presOf" srcId="{B36B7C2E-BB67-4956-A3F9-AA3E1BC36D57}" destId="{06A531A0-955A-49BA-844E-11D36D139319}" srcOrd="0" destOrd="0" presId="urn:microsoft.com/office/officeart/2005/8/layout/hProcess4"/>
    <dgm:cxn modelId="{84D79799-5DCE-4236-A558-60B180C10312}" type="presOf" srcId="{0519E1A4-0D48-4021-A998-19C1C5CBEB03}" destId="{6ECE9B60-EF71-4C19-B3BC-1EE283A5FF44}" srcOrd="1" destOrd="0" presId="urn:microsoft.com/office/officeart/2005/8/layout/hProcess4"/>
    <dgm:cxn modelId="{7FFC679F-1875-48EF-AB2E-25AE281C1186}" type="presOf" srcId="{20EA0A49-58C3-44AE-8E49-A7797BC64C3A}" destId="{B8267936-7BB4-4FE4-9EEF-F8DF0ED59E53}" srcOrd="0" destOrd="0" presId="urn:microsoft.com/office/officeart/2005/8/layout/hProcess4"/>
    <dgm:cxn modelId="{6CF794A5-9B8A-4EC4-9382-180B303C918C}" type="presOf" srcId="{62AC1642-D380-4725-AFF1-8E867BDFEEA9}" destId="{E4AEB8FC-3D57-41FB-B7C7-7B07317CEBA3}" srcOrd="0" destOrd="0" presId="urn:microsoft.com/office/officeart/2005/8/layout/hProcess4"/>
    <dgm:cxn modelId="{191690BD-EC2E-409B-B7CA-2136EE9F9DE4}" srcId="{B290E5E4-230C-49DA-9E23-1359C90CAC22}" destId="{B36B7C2E-BB67-4956-A3F9-AA3E1BC36D57}" srcOrd="2" destOrd="0" parTransId="{DCDE4FB0-8095-4C87-AEEB-95720786101B}" sibTransId="{62AC1642-D380-4725-AFF1-8E867BDFEEA9}"/>
    <dgm:cxn modelId="{C07DE7C8-5D97-4FB1-AC3C-1C1979655BF1}" type="presOf" srcId="{605C915E-3BCE-428F-992B-C440B8E7ECA3}" destId="{06B927AC-CDD2-4E1F-A8AB-0ACECC25DBD4}" srcOrd="1" destOrd="0" presId="urn:microsoft.com/office/officeart/2005/8/layout/hProcess4"/>
    <dgm:cxn modelId="{B8C47B07-48DA-4DC7-BF6A-DD853C55E707}" type="presParOf" srcId="{AC5CB6C0-A4FD-46FE-BD07-C5244A4B62D4}" destId="{B378049F-6379-499F-AE44-FD71B21A80E4}" srcOrd="0" destOrd="0" presId="urn:microsoft.com/office/officeart/2005/8/layout/hProcess4"/>
    <dgm:cxn modelId="{0DA635E9-5875-4484-A256-CA1588679ED3}" type="presParOf" srcId="{AC5CB6C0-A4FD-46FE-BD07-C5244A4B62D4}" destId="{F831F180-76F3-4928-9ACF-ECCA302FFD12}" srcOrd="1" destOrd="0" presId="urn:microsoft.com/office/officeart/2005/8/layout/hProcess4"/>
    <dgm:cxn modelId="{6B367F41-9824-41BD-BB75-C46FAE4A24C5}" type="presParOf" srcId="{AC5CB6C0-A4FD-46FE-BD07-C5244A4B62D4}" destId="{FEA9EA37-9CE1-45C7-8296-CA4C58EFEB24}" srcOrd="2" destOrd="0" presId="urn:microsoft.com/office/officeart/2005/8/layout/hProcess4"/>
    <dgm:cxn modelId="{142B4360-2C02-45F6-8E49-6F3792C22B85}" type="presParOf" srcId="{FEA9EA37-9CE1-45C7-8296-CA4C58EFEB24}" destId="{63CB93CB-84E7-43C8-AB29-D8601157350F}" srcOrd="0" destOrd="0" presId="urn:microsoft.com/office/officeart/2005/8/layout/hProcess4"/>
    <dgm:cxn modelId="{5A92F2AC-1E52-48AC-9802-3B447D4B6261}" type="presParOf" srcId="{63CB93CB-84E7-43C8-AB29-D8601157350F}" destId="{11323A4B-2627-44D5-A2ED-BAD1332EFBC7}" srcOrd="0" destOrd="0" presId="urn:microsoft.com/office/officeart/2005/8/layout/hProcess4"/>
    <dgm:cxn modelId="{F397532E-7FE1-4236-B026-D1F9ACA02C23}" type="presParOf" srcId="{63CB93CB-84E7-43C8-AB29-D8601157350F}" destId="{F30B6F67-2136-4B03-B759-68A90E28E121}" srcOrd="1" destOrd="0" presId="urn:microsoft.com/office/officeart/2005/8/layout/hProcess4"/>
    <dgm:cxn modelId="{EB16A484-C23E-497B-AC0B-65B2C3215194}" type="presParOf" srcId="{63CB93CB-84E7-43C8-AB29-D8601157350F}" destId="{6ECE9B60-EF71-4C19-B3BC-1EE283A5FF44}" srcOrd="2" destOrd="0" presId="urn:microsoft.com/office/officeart/2005/8/layout/hProcess4"/>
    <dgm:cxn modelId="{1A33B91C-6343-4A32-92D9-78193365375F}" type="presParOf" srcId="{63CB93CB-84E7-43C8-AB29-D8601157350F}" destId="{782E8D9A-E954-441A-9135-C7CF7ACCB880}" srcOrd="3" destOrd="0" presId="urn:microsoft.com/office/officeart/2005/8/layout/hProcess4"/>
    <dgm:cxn modelId="{6F818A28-F64B-4AC4-8A52-3A754EBBE3C5}" type="presParOf" srcId="{63CB93CB-84E7-43C8-AB29-D8601157350F}" destId="{25BAD8EC-63A6-457B-96C8-B1288B7D211D}" srcOrd="4" destOrd="0" presId="urn:microsoft.com/office/officeart/2005/8/layout/hProcess4"/>
    <dgm:cxn modelId="{DF0DEDC5-8ED3-4DD1-8846-9B8CC3B7CD27}" type="presParOf" srcId="{FEA9EA37-9CE1-45C7-8296-CA4C58EFEB24}" destId="{D3ABE9C9-73B9-4BFD-9AAA-4789D5574B5A}" srcOrd="1" destOrd="0" presId="urn:microsoft.com/office/officeart/2005/8/layout/hProcess4"/>
    <dgm:cxn modelId="{94719CF1-1C8C-4879-8ABE-7416D1673030}" type="presParOf" srcId="{FEA9EA37-9CE1-45C7-8296-CA4C58EFEB24}" destId="{EA3E10F2-CE9D-414E-A9B8-BB0D8220330D}" srcOrd="2" destOrd="0" presId="urn:microsoft.com/office/officeart/2005/8/layout/hProcess4"/>
    <dgm:cxn modelId="{4B250807-80B0-478E-9D26-1B66901E14FE}" type="presParOf" srcId="{EA3E10F2-CE9D-414E-A9B8-BB0D8220330D}" destId="{FF2AA155-9801-45C3-B059-AAA7DB4F6404}" srcOrd="0" destOrd="0" presId="urn:microsoft.com/office/officeart/2005/8/layout/hProcess4"/>
    <dgm:cxn modelId="{E24D0437-C83A-48BD-9E30-D779362D2DBF}" type="presParOf" srcId="{EA3E10F2-CE9D-414E-A9B8-BB0D8220330D}" destId="{798E9C0D-46FC-42B9-88D2-FAE68A0D5F28}" srcOrd="1" destOrd="0" presId="urn:microsoft.com/office/officeart/2005/8/layout/hProcess4"/>
    <dgm:cxn modelId="{57347EC8-A541-4A58-AAF6-073FA048C3EE}" type="presParOf" srcId="{EA3E10F2-CE9D-414E-A9B8-BB0D8220330D}" destId="{6D80A1CA-0D22-4E15-82DD-A7DC3A256964}" srcOrd="2" destOrd="0" presId="urn:microsoft.com/office/officeart/2005/8/layout/hProcess4"/>
    <dgm:cxn modelId="{6A90FBEA-06B3-4F20-BC4C-FF45CE75C782}" type="presParOf" srcId="{EA3E10F2-CE9D-414E-A9B8-BB0D8220330D}" destId="{D339DEFF-30F8-4358-94A8-2F625F395FDB}" srcOrd="3" destOrd="0" presId="urn:microsoft.com/office/officeart/2005/8/layout/hProcess4"/>
    <dgm:cxn modelId="{450DD5A1-7977-4635-92B0-78C82CAB9872}" type="presParOf" srcId="{EA3E10F2-CE9D-414E-A9B8-BB0D8220330D}" destId="{895EA44B-12D3-49B2-B882-3C095A05B0EA}" srcOrd="4" destOrd="0" presId="urn:microsoft.com/office/officeart/2005/8/layout/hProcess4"/>
    <dgm:cxn modelId="{C29BA2FD-74FF-42BB-8FF6-C1882CE01852}" type="presParOf" srcId="{FEA9EA37-9CE1-45C7-8296-CA4C58EFEB24}" destId="{29DF3787-28B6-4318-9EF5-E5516B39892D}" srcOrd="3" destOrd="0" presId="urn:microsoft.com/office/officeart/2005/8/layout/hProcess4"/>
    <dgm:cxn modelId="{8748E87B-E38E-4335-B900-086AC3E85FD6}" type="presParOf" srcId="{FEA9EA37-9CE1-45C7-8296-CA4C58EFEB24}" destId="{EA5BDB7C-6BEC-4FE8-91F9-19CFB34AE22D}" srcOrd="4" destOrd="0" presId="urn:microsoft.com/office/officeart/2005/8/layout/hProcess4"/>
    <dgm:cxn modelId="{2933460A-45AB-4A85-A17B-D56C1CF8C713}" type="presParOf" srcId="{EA5BDB7C-6BEC-4FE8-91F9-19CFB34AE22D}" destId="{36493DD1-CFC8-4BA2-92C9-A53F49A0B974}" srcOrd="0" destOrd="0" presId="urn:microsoft.com/office/officeart/2005/8/layout/hProcess4"/>
    <dgm:cxn modelId="{2F4411D6-E111-4EDE-8053-5275E0DF59D7}" type="presParOf" srcId="{EA5BDB7C-6BEC-4FE8-91F9-19CFB34AE22D}" destId="{B8267936-7BB4-4FE4-9EEF-F8DF0ED59E53}" srcOrd="1" destOrd="0" presId="urn:microsoft.com/office/officeart/2005/8/layout/hProcess4"/>
    <dgm:cxn modelId="{BA1ED998-E773-4B6B-92A5-7D84EA2CC56F}" type="presParOf" srcId="{EA5BDB7C-6BEC-4FE8-91F9-19CFB34AE22D}" destId="{2C6A53AD-ED29-46D4-92ED-382709546B66}" srcOrd="2" destOrd="0" presId="urn:microsoft.com/office/officeart/2005/8/layout/hProcess4"/>
    <dgm:cxn modelId="{237EAC7C-0D1F-44AF-A8B1-433CDE4C4F04}" type="presParOf" srcId="{EA5BDB7C-6BEC-4FE8-91F9-19CFB34AE22D}" destId="{06A531A0-955A-49BA-844E-11D36D139319}" srcOrd="3" destOrd="0" presId="urn:microsoft.com/office/officeart/2005/8/layout/hProcess4"/>
    <dgm:cxn modelId="{EC0C2E2A-785E-4615-8557-E616DE5117D3}" type="presParOf" srcId="{EA5BDB7C-6BEC-4FE8-91F9-19CFB34AE22D}" destId="{DA831E22-F8AE-4329-B8EC-6CC1638F725B}" srcOrd="4" destOrd="0" presId="urn:microsoft.com/office/officeart/2005/8/layout/hProcess4"/>
    <dgm:cxn modelId="{D0BAB40D-DC74-4B38-B78C-F33EEED77437}" type="presParOf" srcId="{FEA9EA37-9CE1-45C7-8296-CA4C58EFEB24}" destId="{E4AEB8FC-3D57-41FB-B7C7-7B07317CEBA3}" srcOrd="5" destOrd="0" presId="urn:microsoft.com/office/officeart/2005/8/layout/hProcess4"/>
    <dgm:cxn modelId="{FF6E1ACE-2B96-46A3-B888-195A80240CE7}" type="presParOf" srcId="{FEA9EA37-9CE1-45C7-8296-CA4C58EFEB24}" destId="{7686E928-C844-43FA-B8F0-8AC42566F187}" srcOrd="6" destOrd="0" presId="urn:microsoft.com/office/officeart/2005/8/layout/hProcess4"/>
    <dgm:cxn modelId="{5BE47162-C928-4D37-82F2-698AE1B6830C}" type="presParOf" srcId="{7686E928-C844-43FA-B8F0-8AC42566F187}" destId="{79AAF6E2-D69C-4C24-82F0-CFB1EF3BE01F}" srcOrd="0" destOrd="0" presId="urn:microsoft.com/office/officeart/2005/8/layout/hProcess4"/>
    <dgm:cxn modelId="{7B8A6664-5349-4C02-B625-74C806AFE284}" type="presParOf" srcId="{7686E928-C844-43FA-B8F0-8AC42566F187}" destId="{2F4F8559-D8C8-482E-BDB7-C1BB54494E8B}" srcOrd="1" destOrd="0" presId="urn:microsoft.com/office/officeart/2005/8/layout/hProcess4"/>
    <dgm:cxn modelId="{C3A7E447-194E-41DE-9F4B-27474E118CBC}" type="presParOf" srcId="{7686E928-C844-43FA-B8F0-8AC42566F187}" destId="{06B927AC-CDD2-4E1F-A8AB-0ACECC25DBD4}" srcOrd="2" destOrd="0" presId="urn:microsoft.com/office/officeart/2005/8/layout/hProcess4"/>
    <dgm:cxn modelId="{0649B1A8-B907-4F11-93B8-2ED19DC26DB5}" type="presParOf" srcId="{7686E928-C844-43FA-B8F0-8AC42566F187}" destId="{7E6F72BB-219B-45CA-ACB8-A74EDEF82C1C}" srcOrd="3" destOrd="0" presId="urn:microsoft.com/office/officeart/2005/8/layout/hProcess4"/>
    <dgm:cxn modelId="{01CCD0D4-7B24-4DFE-A839-DA254C2519D7}" type="presParOf" srcId="{7686E928-C844-43FA-B8F0-8AC42566F187}" destId="{8B8F7245-13BB-4DC7-AE93-521E67B45634}" srcOrd="4" destOrd="0" presId="urn:microsoft.com/office/officeart/2005/8/layout/hProcess4"/>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15F0A16-EB16-4729-B611-BE4E135C06CF}" type="doc">
      <dgm:prSet loTypeId="urn:microsoft.com/office/officeart/2005/8/layout/list1" loCatId="list" qsTypeId="urn:microsoft.com/office/officeart/2005/8/quickstyle/simple3" qsCatId="simple" csTypeId="urn:microsoft.com/office/officeart/2005/8/colors/colorful2" csCatId="colorful" phldr="1"/>
      <dgm:spPr/>
      <dgm:t>
        <a:bodyPr/>
        <a:lstStyle/>
        <a:p>
          <a:endParaRPr lang="en-IN"/>
        </a:p>
      </dgm:t>
    </dgm:pt>
    <dgm:pt modelId="{BFCC8DC1-9064-4408-92DA-2BE24552D49E}">
      <dgm:prSet phldrT="[Text]"/>
      <dgm:spPr/>
      <dgm:t>
        <a:bodyPr/>
        <a:lstStyle/>
        <a:p>
          <a:r>
            <a:rPr lang="en-IN" b="1" dirty="0"/>
            <a:t>1. Secured Bonds/ Debentures </a:t>
          </a:r>
        </a:p>
      </dgm:t>
    </dgm:pt>
    <dgm:pt modelId="{B92697A6-1B0D-4C2F-AF62-BD5026C4376B}" type="parTrans" cxnId="{CE91A34A-8B81-412B-9746-12947FAD8407}">
      <dgm:prSet/>
      <dgm:spPr/>
      <dgm:t>
        <a:bodyPr/>
        <a:lstStyle/>
        <a:p>
          <a:endParaRPr lang="en-IN" b="1"/>
        </a:p>
      </dgm:t>
    </dgm:pt>
    <dgm:pt modelId="{150B4610-C4FD-4A5C-AD83-92F853B7A3E4}" type="sibTrans" cxnId="{CE91A34A-8B81-412B-9746-12947FAD8407}">
      <dgm:prSet/>
      <dgm:spPr/>
      <dgm:t>
        <a:bodyPr/>
        <a:lstStyle/>
        <a:p>
          <a:endParaRPr lang="en-IN" b="1"/>
        </a:p>
      </dgm:t>
    </dgm:pt>
    <dgm:pt modelId="{EC5132FD-68F7-4B12-85F8-0FC299AB9A12}">
      <dgm:prSet phldrT="[Text]"/>
      <dgm:spPr/>
      <dgm:t>
        <a:bodyPr/>
        <a:lstStyle/>
        <a:p>
          <a:r>
            <a:rPr lang="en-IN" b="1" dirty="0"/>
            <a:t>3. NCDs having minimum subscription of Rs. 1 crore and minimum maturity of 1 year </a:t>
          </a:r>
        </a:p>
      </dgm:t>
    </dgm:pt>
    <dgm:pt modelId="{BEDB9ACA-9D7C-4DBB-9986-3A2A2EF1353D}" type="parTrans" cxnId="{446B2363-D86C-48F2-9893-60955BF64F23}">
      <dgm:prSet/>
      <dgm:spPr/>
      <dgm:t>
        <a:bodyPr/>
        <a:lstStyle/>
        <a:p>
          <a:endParaRPr lang="en-IN" b="1"/>
        </a:p>
      </dgm:t>
    </dgm:pt>
    <dgm:pt modelId="{B2989084-5181-4E67-8B46-4C300262D497}" type="sibTrans" cxnId="{446B2363-D86C-48F2-9893-60955BF64F23}">
      <dgm:prSet/>
      <dgm:spPr/>
      <dgm:t>
        <a:bodyPr/>
        <a:lstStyle/>
        <a:p>
          <a:endParaRPr lang="en-IN" b="1"/>
        </a:p>
      </dgm:t>
    </dgm:pt>
    <dgm:pt modelId="{3562155B-796D-439A-9997-60B924AC2816}">
      <dgm:prSet phldrT="[Text]"/>
      <dgm:spPr/>
      <dgm:t>
        <a:bodyPr/>
        <a:lstStyle/>
        <a:p>
          <a:r>
            <a:rPr lang="en-IN" b="1" dirty="0"/>
            <a:t>5. Subordinated Debt Instruments</a:t>
          </a:r>
        </a:p>
      </dgm:t>
    </dgm:pt>
    <dgm:pt modelId="{44F7E6D9-EA37-4426-9C24-1FD90C482752}" type="parTrans" cxnId="{47EDF78C-22B6-41BC-87D2-675D63A85A57}">
      <dgm:prSet/>
      <dgm:spPr/>
      <dgm:t>
        <a:bodyPr/>
        <a:lstStyle/>
        <a:p>
          <a:endParaRPr lang="en-IN" b="1"/>
        </a:p>
      </dgm:t>
    </dgm:pt>
    <dgm:pt modelId="{6FE80CB7-4CE2-4D5D-BA00-5868788084C0}" type="sibTrans" cxnId="{47EDF78C-22B6-41BC-87D2-675D63A85A57}">
      <dgm:prSet/>
      <dgm:spPr/>
      <dgm:t>
        <a:bodyPr/>
        <a:lstStyle/>
        <a:p>
          <a:endParaRPr lang="en-IN" b="1"/>
        </a:p>
      </dgm:t>
    </dgm:pt>
    <dgm:pt modelId="{2AC19BE2-168A-46CA-8B93-6706B8C10649}">
      <dgm:prSet phldrT="[Text]"/>
      <dgm:spPr/>
      <dgm:t>
        <a:bodyPr/>
        <a:lstStyle/>
        <a:p>
          <a:r>
            <a:rPr lang="en-IN" b="1" dirty="0"/>
            <a:t>2. CCBs/CCDs</a:t>
          </a:r>
        </a:p>
      </dgm:t>
    </dgm:pt>
    <dgm:pt modelId="{87D16251-E1B6-4751-82A3-E371DE7F43BF}" type="parTrans" cxnId="{8A5804C1-3385-460F-83C4-3FDB59EBA965}">
      <dgm:prSet/>
      <dgm:spPr/>
      <dgm:t>
        <a:bodyPr/>
        <a:lstStyle/>
        <a:p>
          <a:endParaRPr lang="en-IN" b="1"/>
        </a:p>
      </dgm:t>
    </dgm:pt>
    <dgm:pt modelId="{5B205545-B28B-4CC6-959E-B2BA9DE363CF}" type="sibTrans" cxnId="{8A5804C1-3385-460F-83C4-3FDB59EBA965}">
      <dgm:prSet/>
      <dgm:spPr/>
      <dgm:t>
        <a:bodyPr/>
        <a:lstStyle/>
        <a:p>
          <a:endParaRPr lang="en-IN" b="1"/>
        </a:p>
      </dgm:t>
    </dgm:pt>
    <dgm:pt modelId="{A8197665-EA67-416D-94EA-16DAFC4A1C5E}">
      <dgm:prSet phldrT="[Text]"/>
      <dgm:spPr/>
      <dgm:t>
        <a:bodyPr/>
        <a:lstStyle/>
        <a:p>
          <a:r>
            <a:rPr lang="en-IN" b="1" dirty="0"/>
            <a:t>6. Commercial Paper</a:t>
          </a:r>
        </a:p>
      </dgm:t>
    </dgm:pt>
    <dgm:pt modelId="{EBD162F2-5104-4541-9277-3087FCCE8C74}" type="parTrans" cxnId="{F96A343B-E29F-47E5-9085-3FC708F11B17}">
      <dgm:prSet/>
      <dgm:spPr/>
      <dgm:t>
        <a:bodyPr/>
        <a:lstStyle/>
        <a:p>
          <a:endParaRPr lang="en-IN"/>
        </a:p>
      </dgm:t>
    </dgm:pt>
    <dgm:pt modelId="{C2A47282-8DEE-4AC1-9800-D5596FDF4F08}" type="sibTrans" cxnId="{F96A343B-E29F-47E5-9085-3FC708F11B17}">
      <dgm:prSet/>
      <dgm:spPr/>
      <dgm:t>
        <a:bodyPr/>
        <a:lstStyle/>
        <a:p>
          <a:endParaRPr lang="en-IN"/>
        </a:p>
      </dgm:t>
    </dgm:pt>
    <dgm:pt modelId="{2FC47066-B1C4-46F9-BD4B-BAC7C14F71FE}">
      <dgm:prSet phldrT="[Text]"/>
      <dgm:spPr/>
      <dgm:t>
        <a:bodyPr/>
        <a:lstStyle/>
        <a:p>
          <a:r>
            <a:rPr lang="en-IN" b="1" dirty="0"/>
            <a:t>8. Perpetual Debt Instruments (for NBFC-ND-SI)</a:t>
          </a:r>
        </a:p>
      </dgm:t>
    </dgm:pt>
    <dgm:pt modelId="{9AF27FED-8A59-4BB1-ADF4-EA8E0FA8A581}" type="parTrans" cxnId="{F8D705DB-4DE7-4A70-B014-41C15CF3758B}">
      <dgm:prSet/>
      <dgm:spPr/>
      <dgm:t>
        <a:bodyPr/>
        <a:lstStyle/>
        <a:p>
          <a:endParaRPr lang="en-IN"/>
        </a:p>
      </dgm:t>
    </dgm:pt>
    <dgm:pt modelId="{0C0D7F6E-9A31-4049-87C5-BDDBE7C0C5D3}" type="sibTrans" cxnId="{F8D705DB-4DE7-4A70-B014-41C15CF3758B}">
      <dgm:prSet/>
      <dgm:spPr/>
      <dgm:t>
        <a:bodyPr/>
        <a:lstStyle/>
        <a:p>
          <a:endParaRPr lang="en-IN"/>
        </a:p>
      </dgm:t>
    </dgm:pt>
    <dgm:pt modelId="{E780587D-D754-41DE-9299-19C0BBE8A706}">
      <dgm:prSet phldrT="[Text]"/>
      <dgm:spPr/>
      <dgm:t>
        <a:bodyPr/>
        <a:lstStyle/>
        <a:p>
          <a:r>
            <a:rPr lang="en-IN" b="1" dirty="0"/>
            <a:t>4. Hybrid Debt Instruments </a:t>
          </a:r>
        </a:p>
      </dgm:t>
    </dgm:pt>
    <dgm:pt modelId="{17E771BB-C870-4508-97FD-3BFDDDECBD60}" type="parTrans" cxnId="{F8545D21-F82B-42D3-B465-AE4447679051}">
      <dgm:prSet/>
      <dgm:spPr/>
      <dgm:t>
        <a:bodyPr/>
        <a:lstStyle/>
        <a:p>
          <a:endParaRPr lang="en-IN"/>
        </a:p>
      </dgm:t>
    </dgm:pt>
    <dgm:pt modelId="{B9DB8D5F-F183-4308-B61F-69F6682B5A8D}" type="sibTrans" cxnId="{F8545D21-F82B-42D3-B465-AE4447679051}">
      <dgm:prSet/>
      <dgm:spPr/>
      <dgm:t>
        <a:bodyPr/>
        <a:lstStyle/>
        <a:p>
          <a:endParaRPr lang="en-IN"/>
        </a:p>
      </dgm:t>
    </dgm:pt>
    <dgm:pt modelId="{193D819F-C449-478B-AE2E-EF7D37D68982}">
      <dgm:prSet phldrT="[Text]"/>
      <dgm:spPr/>
      <dgm:t>
        <a:bodyPr/>
        <a:lstStyle/>
        <a:p>
          <a:r>
            <a:rPr lang="en-IN" b="1" dirty="0"/>
            <a:t>7. Infrastructure Bonds</a:t>
          </a:r>
        </a:p>
      </dgm:t>
    </dgm:pt>
    <dgm:pt modelId="{5D107610-14F7-4937-ADFA-CEEF967B94EF}" type="parTrans" cxnId="{A51E00B8-CD66-4126-B5F4-2582307721FA}">
      <dgm:prSet/>
      <dgm:spPr/>
      <dgm:t>
        <a:bodyPr/>
        <a:lstStyle/>
        <a:p>
          <a:endParaRPr lang="en-IN"/>
        </a:p>
      </dgm:t>
    </dgm:pt>
    <dgm:pt modelId="{1D73F027-CC6F-4FAF-BD9C-86FF6BD68B57}" type="sibTrans" cxnId="{A51E00B8-CD66-4126-B5F4-2582307721FA}">
      <dgm:prSet/>
      <dgm:spPr/>
      <dgm:t>
        <a:bodyPr/>
        <a:lstStyle/>
        <a:p>
          <a:endParaRPr lang="en-IN"/>
        </a:p>
      </dgm:t>
    </dgm:pt>
    <dgm:pt modelId="{2D8FA458-70C4-4843-A231-A679AEBFEF56}" type="pres">
      <dgm:prSet presAssocID="{F15F0A16-EB16-4729-B611-BE4E135C06CF}" presName="linear" presStyleCnt="0">
        <dgm:presLayoutVars>
          <dgm:dir/>
          <dgm:animLvl val="lvl"/>
          <dgm:resizeHandles val="exact"/>
        </dgm:presLayoutVars>
      </dgm:prSet>
      <dgm:spPr/>
    </dgm:pt>
    <dgm:pt modelId="{AF1D3F09-2E42-4E69-8B8F-FCE542830CC8}" type="pres">
      <dgm:prSet presAssocID="{BFCC8DC1-9064-4408-92DA-2BE24552D49E}" presName="parentLin" presStyleCnt="0"/>
      <dgm:spPr/>
    </dgm:pt>
    <dgm:pt modelId="{04C48E6B-2B3C-45C5-BE71-777ED0D17F45}" type="pres">
      <dgm:prSet presAssocID="{BFCC8DC1-9064-4408-92DA-2BE24552D49E}" presName="parentLeftMargin" presStyleLbl="node1" presStyleIdx="0" presStyleCnt="8"/>
      <dgm:spPr/>
    </dgm:pt>
    <dgm:pt modelId="{847AFB8D-B771-4C0B-B5A0-BB4F4F514D14}" type="pres">
      <dgm:prSet presAssocID="{BFCC8DC1-9064-4408-92DA-2BE24552D49E}" presName="parentText" presStyleLbl="node1" presStyleIdx="0" presStyleCnt="8">
        <dgm:presLayoutVars>
          <dgm:chMax val="0"/>
          <dgm:bulletEnabled val="1"/>
        </dgm:presLayoutVars>
      </dgm:prSet>
      <dgm:spPr/>
    </dgm:pt>
    <dgm:pt modelId="{85E86DE3-3DB0-4B8D-9FDE-CC3A92E79163}" type="pres">
      <dgm:prSet presAssocID="{BFCC8DC1-9064-4408-92DA-2BE24552D49E}" presName="negativeSpace" presStyleCnt="0"/>
      <dgm:spPr/>
    </dgm:pt>
    <dgm:pt modelId="{7420677F-9942-431F-9460-3647CACB9695}" type="pres">
      <dgm:prSet presAssocID="{BFCC8DC1-9064-4408-92DA-2BE24552D49E}" presName="childText" presStyleLbl="conFgAcc1" presStyleIdx="0" presStyleCnt="8">
        <dgm:presLayoutVars>
          <dgm:bulletEnabled val="1"/>
        </dgm:presLayoutVars>
      </dgm:prSet>
      <dgm:spPr/>
    </dgm:pt>
    <dgm:pt modelId="{3E81E06C-6F0D-411F-8B77-9921EA4A3684}" type="pres">
      <dgm:prSet presAssocID="{150B4610-C4FD-4A5C-AD83-92F853B7A3E4}" presName="spaceBetweenRectangles" presStyleCnt="0"/>
      <dgm:spPr/>
    </dgm:pt>
    <dgm:pt modelId="{FAE90C23-05FF-488A-83FF-D1ECEB6BBD40}" type="pres">
      <dgm:prSet presAssocID="{2AC19BE2-168A-46CA-8B93-6706B8C10649}" presName="parentLin" presStyleCnt="0"/>
      <dgm:spPr/>
    </dgm:pt>
    <dgm:pt modelId="{E042E130-E9F7-4A85-B925-3BBE1747EFED}" type="pres">
      <dgm:prSet presAssocID="{2AC19BE2-168A-46CA-8B93-6706B8C10649}" presName="parentLeftMargin" presStyleLbl="node1" presStyleIdx="0" presStyleCnt="8"/>
      <dgm:spPr/>
    </dgm:pt>
    <dgm:pt modelId="{8B2A9FDE-5920-49E7-8293-4D1A0500D4B1}" type="pres">
      <dgm:prSet presAssocID="{2AC19BE2-168A-46CA-8B93-6706B8C10649}" presName="parentText" presStyleLbl="node1" presStyleIdx="1" presStyleCnt="8">
        <dgm:presLayoutVars>
          <dgm:chMax val="0"/>
          <dgm:bulletEnabled val="1"/>
        </dgm:presLayoutVars>
      </dgm:prSet>
      <dgm:spPr/>
    </dgm:pt>
    <dgm:pt modelId="{BED81BBB-32C9-4034-AC7A-D1EBE1BD153D}" type="pres">
      <dgm:prSet presAssocID="{2AC19BE2-168A-46CA-8B93-6706B8C10649}" presName="negativeSpace" presStyleCnt="0"/>
      <dgm:spPr/>
    </dgm:pt>
    <dgm:pt modelId="{3974F3D2-5C09-475D-9511-D247B73329EE}" type="pres">
      <dgm:prSet presAssocID="{2AC19BE2-168A-46CA-8B93-6706B8C10649}" presName="childText" presStyleLbl="conFgAcc1" presStyleIdx="1" presStyleCnt="8">
        <dgm:presLayoutVars>
          <dgm:bulletEnabled val="1"/>
        </dgm:presLayoutVars>
      </dgm:prSet>
      <dgm:spPr/>
    </dgm:pt>
    <dgm:pt modelId="{DAEA2691-1EFF-4656-A12D-F118349E92B2}" type="pres">
      <dgm:prSet presAssocID="{5B205545-B28B-4CC6-959E-B2BA9DE363CF}" presName="spaceBetweenRectangles" presStyleCnt="0"/>
      <dgm:spPr/>
    </dgm:pt>
    <dgm:pt modelId="{F9A33AF6-E732-419E-9691-D337B1C76BE7}" type="pres">
      <dgm:prSet presAssocID="{EC5132FD-68F7-4B12-85F8-0FC299AB9A12}" presName="parentLin" presStyleCnt="0"/>
      <dgm:spPr/>
    </dgm:pt>
    <dgm:pt modelId="{F5F397E1-36DD-4EB5-B922-C9CB32C2166F}" type="pres">
      <dgm:prSet presAssocID="{EC5132FD-68F7-4B12-85F8-0FC299AB9A12}" presName="parentLeftMargin" presStyleLbl="node1" presStyleIdx="1" presStyleCnt="8"/>
      <dgm:spPr/>
    </dgm:pt>
    <dgm:pt modelId="{C1495051-A5E0-4171-BCD6-64E9AE0173B5}" type="pres">
      <dgm:prSet presAssocID="{EC5132FD-68F7-4B12-85F8-0FC299AB9A12}" presName="parentText" presStyleLbl="node1" presStyleIdx="2" presStyleCnt="8" custScaleX="100309" custScaleY="136075">
        <dgm:presLayoutVars>
          <dgm:chMax val="0"/>
          <dgm:bulletEnabled val="1"/>
        </dgm:presLayoutVars>
      </dgm:prSet>
      <dgm:spPr/>
    </dgm:pt>
    <dgm:pt modelId="{9A381758-E3FF-4F15-9B13-70DB8D173B3A}" type="pres">
      <dgm:prSet presAssocID="{EC5132FD-68F7-4B12-85F8-0FC299AB9A12}" presName="negativeSpace" presStyleCnt="0"/>
      <dgm:spPr/>
    </dgm:pt>
    <dgm:pt modelId="{B22C87D5-EECB-4BAC-BAAC-201EB3653574}" type="pres">
      <dgm:prSet presAssocID="{EC5132FD-68F7-4B12-85F8-0FC299AB9A12}" presName="childText" presStyleLbl="conFgAcc1" presStyleIdx="2" presStyleCnt="8">
        <dgm:presLayoutVars>
          <dgm:bulletEnabled val="1"/>
        </dgm:presLayoutVars>
      </dgm:prSet>
      <dgm:spPr/>
    </dgm:pt>
    <dgm:pt modelId="{FB23D7A1-8672-492D-89C8-5711FAE14C65}" type="pres">
      <dgm:prSet presAssocID="{B2989084-5181-4E67-8B46-4C300262D497}" presName="spaceBetweenRectangles" presStyleCnt="0"/>
      <dgm:spPr/>
    </dgm:pt>
    <dgm:pt modelId="{334D79E5-C3BA-458E-BFCD-797D4EF61D53}" type="pres">
      <dgm:prSet presAssocID="{E780587D-D754-41DE-9299-19C0BBE8A706}" presName="parentLin" presStyleCnt="0"/>
      <dgm:spPr/>
    </dgm:pt>
    <dgm:pt modelId="{D9847104-78D0-4A67-8504-0474F59B2176}" type="pres">
      <dgm:prSet presAssocID="{E780587D-D754-41DE-9299-19C0BBE8A706}" presName="parentLeftMargin" presStyleLbl="node1" presStyleIdx="2" presStyleCnt="8"/>
      <dgm:spPr/>
    </dgm:pt>
    <dgm:pt modelId="{B8A535F1-D2CB-40F1-A0FF-0E4414942DEE}" type="pres">
      <dgm:prSet presAssocID="{E780587D-D754-41DE-9299-19C0BBE8A706}" presName="parentText" presStyleLbl="node1" presStyleIdx="3" presStyleCnt="8">
        <dgm:presLayoutVars>
          <dgm:chMax val="0"/>
          <dgm:bulletEnabled val="1"/>
        </dgm:presLayoutVars>
      </dgm:prSet>
      <dgm:spPr/>
    </dgm:pt>
    <dgm:pt modelId="{315D9C52-17F4-4A7B-93B1-D3429CDE652B}" type="pres">
      <dgm:prSet presAssocID="{E780587D-D754-41DE-9299-19C0BBE8A706}" presName="negativeSpace" presStyleCnt="0"/>
      <dgm:spPr/>
    </dgm:pt>
    <dgm:pt modelId="{8785C611-10A0-4D38-BC74-A0FE29D24270}" type="pres">
      <dgm:prSet presAssocID="{E780587D-D754-41DE-9299-19C0BBE8A706}" presName="childText" presStyleLbl="conFgAcc1" presStyleIdx="3" presStyleCnt="8">
        <dgm:presLayoutVars>
          <dgm:bulletEnabled val="1"/>
        </dgm:presLayoutVars>
      </dgm:prSet>
      <dgm:spPr/>
    </dgm:pt>
    <dgm:pt modelId="{292A7537-65C4-476D-A889-EC96E229417B}" type="pres">
      <dgm:prSet presAssocID="{B9DB8D5F-F183-4308-B61F-69F6682B5A8D}" presName="spaceBetweenRectangles" presStyleCnt="0"/>
      <dgm:spPr/>
    </dgm:pt>
    <dgm:pt modelId="{A983E19F-19FE-4CCF-86BC-1AA99BB32202}" type="pres">
      <dgm:prSet presAssocID="{3562155B-796D-439A-9997-60B924AC2816}" presName="parentLin" presStyleCnt="0"/>
      <dgm:spPr/>
    </dgm:pt>
    <dgm:pt modelId="{6882881F-9C61-45B7-89CF-177CE970AFE5}" type="pres">
      <dgm:prSet presAssocID="{3562155B-796D-439A-9997-60B924AC2816}" presName="parentLeftMargin" presStyleLbl="node1" presStyleIdx="3" presStyleCnt="8"/>
      <dgm:spPr/>
    </dgm:pt>
    <dgm:pt modelId="{F3810CB1-FF53-439A-BDC3-D5A0EBBDCEB6}" type="pres">
      <dgm:prSet presAssocID="{3562155B-796D-439A-9997-60B924AC2816}" presName="parentText" presStyleLbl="node1" presStyleIdx="4" presStyleCnt="8">
        <dgm:presLayoutVars>
          <dgm:chMax val="0"/>
          <dgm:bulletEnabled val="1"/>
        </dgm:presLayoutVars>
      </dgm:prSet>
      <dgm:spPr/>
    </dgm:pt>
    <dgm:pt modelId="{8A1AE896-4CB3-41C5-9299-43D451CC51A5}" type="pres">
      <dgm:prSet presAssocID="{3562155B-796D-439A-9997-60B924AC2816}" presName="negativeSpace" presStyleCnt="0"/>
      <dgm:spPr/>
    </dgm:pt>
    <dgm:pt modelId="{5AAFD7D0-D321-42F0-9FDC-68679E5D229B}" type="pres">
      <dgm:prSet presAssocID="{3562155B-796D-439A-9997-60B924AC2816}" presName="childText" presStyleLbl="conFgAcc1" presStyleIdx="4" presStyleCnt="8">
        <dgm:presLayoutVars>
          <dgm:bulletEnabled val="1"/>
        </dgm:presLayoutVars>
      </dgm:prSet>
      <dgm:spPr/>
    </dgm:pt>
    <dgm:pt modelId="{7C1A0A67-6958-4AF7-9D88-944CC6864943}" type="pres">
      <dgm:prSet presAssocID="{6FE80CB7-4CE2-4D5D-BA00-5868788084C0}" presName="spaceBetweenRectangles" presStyleCnt="0"/>
      <dgm:spPr/>
    </dgm:pt>
    <dgm:pt modelId="{07C9EE4F-4EA9-40C6-9A89-5EC3BCC1FA3E}" type="pres">
      <dgm:prSet presAssocID="{A8197665-EA67-416D-94EA-16DAFC4A1C5E}" presName="parentLin" presStyleCnt="0"/>
      <dgm:spPr/>
    </dgm:pt>
    <dgm:pt modelId="{74D3D5FA-70E9-456A-BA57-E80428DAAE3C}" type="pres">
      <dgm:prSet presAssocID="{A8197665-EA67-416D-94EA-16DAFC4A1C5E}" presName="parentLeftMargin" presStyleLbl="node1" presStyleIdx="4" presStyleCnt="8"/>
      <dgm:spPr/>
    </dgm:pt>
    <dgm:pt modelId="{A2AC3DDB-E374-438F-AFB7-330596AD207B}" type="pres">
      <dgm:prSet presAssocID="{A8197665-EA67-416D-94EA-16DAFC4A1C5E}" presName="parentText" presStyleLbl="node1" presStyleIdx="5" presStyleCnt="8">
        <dgm:presLayoutVars>
          <dgm:chMax val="0"/>
          <dgm:bulletEnabled val="1"/>
        </dgm:presLayoutVars>
      </dgm:prSet>
      <dgm:spPr/>
    </dgm:pt>
    <dgm:pt modelId="{04EE454E-5E8B-43DF-A5C2-CAEBE6874DBA}" type="pres">
      <dgm:prSet presAssocID="{A8197665-EA67-416D-94EA-16DAFC4A1C5E}" presName="negativeSpace" presStyleCnt="0"/>
      <dgm:spPr/>
    </dgm:pt>
    <dgm:pt modelId="{7A9E4C49-DEAC-4735-B3CD-0B026D907934}" type="pres">
      <dgm:prSet presAssocID="{A8197665-EA67-416D-94EA-16DAFC4A1C5E}" presName="childText" presStyleLbl="conFgAcc1" presStyleIdx="5" presStyleCnt="8">
        <dgm:presLayoutVars>
          <dgm:bulletEnabled val="1"/>
        </dgm:presLayoutVars>
      </dgm:prSet>
      <dgm:spPr/>
    </dgm:pt>
    <dgm:pt modelId="{70AEBE75-F555-4746-AF7A-BCC2768474FC}" type="pres">
      <dgm:prSet presAssocID="{C2A47282-8DEE-4AC1-9800-D5596FDF4F08}" presName="spaceBetweenRectangles" presStyleCnt="0"/>
      <dgm:spPr/>
    </dgm:pt>
    <dgm:pt modelId="{2686AA51-C2E4-4FDE-B317-2F83B763C0AB}" type="pres">
      <dgm:prSet presAssocID="{193D819F-C449-478B-AE2E-EF7D37D68982}" presName="parentLin" presStyleCnt="0"/>
      <dgm:spPr/>
    </dgm:pt>
    <dgm:pt modelId="{B141F31C-0A0F-4D0E-BDCD-DCC9F438C9FB}" type="pres">
      <dgm:prSet presAssocID="{193D819F-C449-478B-AE2E-EF7D37D68982}" presName="parentLeftMargin" presStyleLbl="node1" presStyleIdx="5" presStyleCnt="8"/>
      <dgm:spPr/>
    </dgm:pt>
    <dgm:pt modelId="{8B74830C-2005-413B-93C1-DA36600D4476}" type="pres">
      <dgm:prSet presAssocID="{193D819F-C449-478B-AE2E-EF7D37D68982}" presName="parentText" presStyleLbl="node1" presStyleIdx="6" presStyleCnt="8">
        <dgm:presLayoutVars>
          <dgm:chMax val="0"/>
          <dgm:bulletEnabled val="1"/>
        </dgm:presLayoutVars>
      </dgm:prSet>
      <dgm:spPr/>
    </dgm:pt>
    <dgm:pt modelId="{A5CADA5E-74D3-4F3A-A169-F1609388E6C8}" type="pres">
      <dgm:prSet presAssocID="{193D819F-C449-478B-AE2E-EF7D37D68982}" presName="negativeSpace" presStyleCnt="0"/>
      <dgm:spPr/>
    </dgm:pt>
    <dgm:pt modelId="{E96CE35B-1C3A-4B59-965F-E4171577206B}" type="pres">
      <dgm:prSet presAssocID="{193D819F-C449-478B-AE2E-EF7D37D68982}" presName="childText" presStyleLbl="conFgAcc1" presStyleIdx="6" presStyleCnt="8">
        <dgm:presLayoutVars>
          <dgm:bulletEnabled val="1"/>
        </dgm:presLayoutVars>
      </dgm:prSet>
      <dgm:spPr/>
    </dgm:pt>
    <dgm:pt modelId="{58A56F5C-6F14-4E45-9635-4D49A63048F5}" type="pres">
      <dgm:prSet presAssocID="{1D73F027-CC6F-4FAF-BD9C-86FF6BD68B57}" presName="spaceBetweenRectangles" presStyleCnt="0"/>
      <dgm:spPr/>
    </dgm:pt>
    <dgm:pt modelId="{A1F808CE-7B57-4A69-A314-B3A55F58A0CD}" type="pres">
      <dgm:prSet presAssocID="{2FC47066-B1C4-46F9-BD4B-BAC7C14F71FE}" presName="parentLin" presStyleCnt="0"/>
      <dgm:spPr/>
    </dgm:pt>
    <dgm:pt modelId="{F8810B7B-C658-4A1B-86D6-2DAE9F9579F8}" type="pres">
      <dgm:prSet presAssocID="{2FC47066-B1C4-46F9-BD4B-BAC7C14F71FE}" presName="parentLeftMargin" presStyleLbl="node1" presStyleIdx="6" presStyleCnt="8"/>
      <dgm:spPr/>
    </dgm:pt>
    <dgm:pt modelId="{65CC9933-FF0B-4604-B128-F7D9E77525AF}" type="pres">
      <dgm:prSet presAssocID="{2FC47066-B1C4-46F9-BD4B-BAC7C14F71FE}" presName="parentText" presStyleLbl="node1" presStyleIdx="7" presStyleCnt="8">
        <dgm:presLayoutVars>
          <dgm:chMax val="0"/>
          <dgm:bulletEnabled val="1"/>
        </dgm:presLayoutVars>
      </dgm:prSet>
      <dgm:spPr/>
    </dgm:pt>
    <dgm:pt modelId="{F2A0269F-EA4F-45D9-9C4D-DC85DBF08AA2}" type="pres">
      <dgm:prSet presAssocID="{2FC47066-B1C4-46F9-BD4B-BAC7C14F71FE}" presName="negativeSpace" presStyleCnt="0"/>
      <dgm:spPr/>
    </dgm:pt>
    <dgm:pt modelId="{340D7B31-76AB-4532-AD29-DD69C85CFDA9}" type="pres">
      <dgm:prSet presAssocID="{2FC47066-B1C4-46F9-BD4B-BAC7C14F71FE}" presName="childText" presStyleLbl="conFgAcc1" presStyleIdx="7" presStyleCnt="8">
        <dgm:presLayoutVars>
          <dgm:bulletEnabled val="1"/>
        </dgm:presLayoutVars>
      </dgm:prSet>
      <dgm:spPr>
        <a:blipFill rotWithShape="0">
          <a:blip xmlns:r="http://schemas.openxmlformats.org/officeDocument/2006/relationships" r:embed="rId1"/>
          <a:stretch>
            <a:fillRect/>
          </a:stretch>
        </a:blipFill>
      </dgm:spPr>
    </dgm:pt>
  </dgm:ptLst>
  <dgm:cxnLst>
    <dgm:cxn modelId="{CA354B1B-496D-42C0-BDA3-1463F8E266B4}" type="presOf" srcId="{193D819F-C449-478B-AE2E-EF7D37D68982}" destId="{8B74830C-2005-413B-93C1-DA36600D4476}" srcOrd="1" destOrd="0" presId="urn:microsoft.com/office/officeart/2005/8/layout/list1"/>
    <dgm:cxn modelId="{F8545D21-F82B-42D3-B465-AE4447679051}" srcId="{F15F0A16-EB16-4729-B611-BE4E135C06CF}" destId="{E780587D-D754-41DE-9299-19C0BBE8A706}" srcOrd="3" destOrd="0" parTransId="{17E771BB-C870-4508-97FD-3BFDDDECBD60}" sibTransId="{B9DB8D5F-F183-4308-B61F-69F6682B5A8D}"/>
    <dgm:cxn modelId="{A918B828-BFCC-418E-8A1A-A91A31738D92}" type="presOf" srcId="{BFCC8DC1-9064-4408-92DA-2BE24552D49E}" destId="{04C48E6B-2B3C-45C5-BE71-777ED0D17F45}" srcOrd="0" destOrd="0" presId="urn:microsoft.com/office/officeart/2005/8/layout/list1"/>
    <dgm:cxn modelId="{039ABB2D-66EC-4152-871A-1488268CDF3E}" type="presOf" srcId="{3562155B-796D-439A-9997-60B924AC2816}" destId="{F3810CB1-FF53-439A-BDC3-D5A0EBBDCEB6}" srcOrd="1" destOrd="0" presId="urn:microsoft.com/office/officeart/2005/8/layout/list1"/>
    <dgm:cxn modelId="{81D54B35-15F5-4727-BA66-23C903A158C7}" type="presOf" srcId="{E780587D-D754-41DE-9299-19C0BBE8A706}" destId="{B8A535F1-D2CB-40F1-A0FF-0E4414942DEE}" srcOrd="1" destOrd="0" presId="urn:microsoft.com/office/officeart/2005/8/layout/list1"/>
    <dgm:cxn modelId="{CF06A638-8957-4C94-8952-D24281E96B56}" type="presOf" srcId="{BFCC8DC1-9064-4408-92DA-2BE24552D49E}" destId="{847AFB8D-B771-4C0B-B5A0-BB4F4F514D14}" srcOrd="1" destOrd="0" presId="urn:microsoft.com/office/officeart/2005/8/layout/list1"/>
    <dgm:cxn modelId="{F96A343B-E29F-47E5-9085-3FC708F11B17}" srcId="{F15F0A16-EB16-4729-B611-BE4E135C06CF}" destId="{A8197665-EA67-416D-94EA-16DAFC4A1C5E}" srcOrd="5" destOrd="0" parTransId="{EBD162F2-5104-4541-9277-3087FCCE8C74}" sibTransId="{C2A47282-8DEE-4AC1-9800-D5596FDF4F08}"/>
    <dgm:cxn modelId="{02E8BF42-4575-4A9B-927C-0169A2C3AC91}" type="presOf" srcId="{193D819F-C449-478B-AE2E-EF7D37D68982}" destId="{B141F31C-0A0F-4D0E-BDCD-DCC9F438C9FB}" srcOrd="0" destOrd="0" presId="urn:microsoft.com/office/officeart/2005/8/layout/list1"/>
    <dgm:cxn modelId="{446B2363-D86C-48F2-9893-60955BF64F23}" srcId="{F15F0A16-EB16-4729-B611-BE4E135C06CF}" destId="{EC5132FD-68F7-4B12-85F8-0FC299AB9A12}" srcOrd="2" destOrd="0" parTransId="{BEDB9ACA-9D7C-4DBB-9986-3A2A2EF1353D}" sibTransId="{B2989084-5181-4E67-8B46-4C300262D497}"/>
    <dgm:cxn modelId="{CE91A34A-8B81-412B-9746-12947FAD8407}" srcId="{F15F0A16-EB16-4729-B611-BE4E135C06CF}" destId="{BFCC8DC1-9064-4408-92DA-2BE24552D49E}" srcOrd="0" destOrd="0" parTransId="{B92697A6-1B0D-4C2F-AF62-BD5026C4376B}" sibTransId="{150B4610-C4FD-4A5C-AD83-92F853B7A3E4}"/>
    <dgm:cxn modelId="{AB68E84C-98B4-4E5D-8813-00F515700B51}" type="presOf" srcId="{F15F0A16-EB16-4729-B611-BE4E135C06CF}" destId="{2D8FA458-70C4-4843-A231-A679AEBFEF56}" srcOrd="0" destOrd="0" presId="urn:microsoft.com/office/officeart/2005/8/layout/list1"/>
    <dgm:cxn modelId="{4DAC5870-BEEB-42DD-A55C-C06879F34324}" type="presOf" srcId="{2AC19BE2-168A-46CA-8B93-6706B8C10649}" destId="{8B2A9FDE-5920-49E7-8293-4D1A0500D4B1}" srcOrd="1" destOrd="0" presId="urn:microsoft.com/office/officeart/2005/8/layout/list1"/>
    <dgm:cxn modelId="{2AC3917E-3336-4F68-A98C-CEDD9561F3E4}" type="presOf" srcId="{2FC47066-B1C4-46F9-BD4B-BAC7C14F71FE}" destId="{65CC9933-FF0B-4604-B128-F7D9E77525AF}" srcOrd="1" destOrd="0" presId="urn:microsoft.com/office/officeart/2005/8/layout/list1"/>
    <dgm:cxn modelId="{58AAF689-1E10-4D59-BEDB-4592224FB108}" type="presOf" srcId="{2FC47066-B1C4-46F9-BD4B-BAC7C14F71FE}" destId="{F8810B7B-C658-4A1B-86D6-2DAE9F9579F8}" srcOrd="0" destOrd="0" presId="urn:microsoft.com/office/officeart/2005/8/layout/list1"/>
    <dgm:cxn modelId="{47EDF78C-22B6-41BC-87D2-675D63A85A57}" srcId="{F15F0A16-EB16-4729-B611-BE4E135C06CF}" destId="{3562155B-796D-439A-9997-60B924AC2816}" srcOrd="4" destOrd="0" parTransId="{44F7E6D9-EA37-4426-9C24-1FD90C482752}" sibTransId="{6FE80CB7-4CE2-4D5D-BA00-5868788084C0}"/>
    <dgm:cxn modelId="{2241AB97-00DC-4D33-AF4B-6CF62723C931}" type="presOf" srcId="{A8197665-EA67-416D-94EA-16DAFC4A1C5E}" destId="{74D3D5FA-70E9-456A-BA57-E80428DAAE3C}" srcOrd="0" destOrd="0" presId="urn:microsoft.com/office/officeart/2005/8/layout/list1"/>
    <dgm:cxn modelId="{B36E8BAD-BF46-4962-AF5A-3290CE9AB9ED}" type="presOf" srcId="{3562155B-796D-439A-9997-60B924AC2816}" destId="{6882881F-9C61-45B7-89CF-177CE970AFE5}" srcOrd="0" destOrd="0" presId="urn:microsoft.com/office/officeart/2005/8/layout/list1"/>
    <dgm:cxn modelId="{F64B92B6-DA93-4277-862B-2490EB60E4DE}" type="presOf" srcId="{EC5132FD-68F7-4B12-85F8-0FC299AB9A12}" destId="{F5F397E1-36DD-4EB5-B922-C9CB32C2166F}" srcOrd="0" destOrd="0" presId="urn:microsoft.com/office/officeart/2005/8/layout/list1"/>
    <dgm:cxn modelId="{A51E00B8-CD66-4126-B5F4-2582307721FA}" srcId="{F15F0A16-EB16-4729-B611-BE4E135C06CF}" destId="{193D819F-C449-478B-AE2E-EF7D37D68982}" srcOrd="6" destOrd="0" parTransId="{5D107610-14F7-4937-ADFA-CEEF967B94EF}" sibTransId="{1D73F027-CC6F-4FAF-BD9C-86FF6BD68B57}"/>
    <dgm:cxn modelId="{A4611DBE-F9AF-4D1A-A384-DB514B27B06C}" type="presOf" srcId="{EC5132FD-68F7-4B12-85F8-0FC299AB9A12}" destId="{C1495051-A5E0-4171-BCD6-64E9AE0173B5}" srcOrd="1" destOrd="0" presId="urn:microsoft.com/office/officeart/2005/8/layout/list1"/>
    <dgm:cxn modelId="{8A5804C1-3385-460F-83C4-3FDB59EBA965}" srcId="{F15F0A16-EB16-4729-B611-BE4E135C06CF}" destId="{2AC19BE2-168A-46CA-8B93-6706B8C10649}" srcOrd="1" destOrd="0" parTransId="{87D16251-E1B6-4751-82A3-E371DE7F43BF}" sibTransId="{5B205545-B28B-4CC6-959E-B2BA9DE363CF}"/>
    <dgm:cxn modelId="{F8D705DB-4DE7-4A70-B014-41C15CF3758B}" srcId="{F15F0A16-EB16-4729-B611-BE4E135C06CF}" destId="{2FC47066-B1C4-46F9-BD4B-BAC7C14F71FE}" srcOrd="7" destOrd="0" parTransId="{9AF27FED-8A59-4BB1-ADF4-EA8E0FA8A581}" sibTransId="{0C0D7F6E-9A31-4049-87C5-BDDBE7C0C5D3}"/>
    <dgm:cxn modelId="{1BB101DD-596E-43D6-8524-B634C64B0D52}" type="presOf" srcId="{2AC19BE2-168A-46CA-8B93-6706B8C10649}" destId="{E042E130-E9F7-4A85-B925-3BBE1747EFED}" srcOrd="0" destOrd="0" presId="urn:microsoft.com/office/officeart/2005/8/layout/list1"/>
    <dgm:cxn modelId="{4FDCB4F9-0E1E-448A-9BA4-603B4754354E}" type="presOf" srcId="{A8197665-EA67-416D-94EA-16DAFC4A1C5E}" destId="{A2AC3DDB-E374-438F-AFB7-330596AD207B}" srcOrd="1" destOrd="0" presId="urn:microsoft.com/office/officeart/2005/8/layout/list1"/>
    <dgm:cxn modelId="{55B0CCFD-2A0E-4A30-9190-F29A18CD3A4C}" type="presOf" srcId="{E780587D-D754-41DE-9299-19C0BBE8A706}" destId="{D9847104-78D0-4A67-8504-0474F59B2176}" srcOrd="0" destOrd="0" presId="urn:microsoft.com/office/officeart/2005/8/layout/list1"/>
    <dgm:cxn modelId="{63012F48-F847-425E-B68D-7606524D4B6D}" type="presParOf" srcId="{2D8FA458-70C4-4843-A231-A679AEBFEF56}" destId="{AF1D3F09-2E42-4E69-8B8F-FCE542830CC8}" srcOrd="0" destOrd="0" presId="urn:microsoft.com/office/officeart/2005/8/layout/list1"/>
    <dgm:cxn modelId="{E4D53435-D493-4D30-B90B-EF52ADAE173D}" type="presParOf" srcId="{AF1D3F09-2E42-4E69-8B8F-FCE542830CC8}" destId="{04C48E6B-2B3C-45C5-BE71-777ED0D17F45}" srcOrd="0" destOrd="0" presId="urn:microsoft.com/office/officeart/2005/8/layout/list1"/>
    <dgm:cxn modelId="{E834969E-110E-47E2-B129-92335D594816}" type="presParOf" srcId="{AF1D3F09-2E42-4E69-8B8F-FCE542830CC8}" destId="{847AFB8D-B771-4C0B-B5A0-BB4F4F514D14}" srcOrd="1" destOrd="0" presId="urn:microsoft.com/office/officeart/2005/8/layout/list1"/>
    <dgm:cxn modelId="{EDAE3E06-83D0-4072-858F-F26823E4F65D}" type="presParOf" srcId="{2D8FA458-70C4-4843-A231-A679AEBFEF56}" destId="{85E86DE3-3DB0-4B8D-9FDE-CC3A92E79163}" srcOrd="1" destOrd="0" presId="urn:microsoft.com/office/officeart/2005/8/layout/list1"/>
    <dgm:cxn modelId="{4C9FA535-D9A0-4BD6-BADF-E3A458379E92}" type="presParOf" srcId="{2D8FA458-70C4-4843-A231-A679AEBFEF56}" destId="{7420677F-9942-431F-9460-3647CACB9695}" srcOrd="2" destOrd="0" presId="urn:microsoft.com/office/officeart/2005/8/layout/list1"/>
    <dgm:cxn modelId="{002032FB-6903-4BAC-B09F-79A4373EC85E}" type="presParOf" srcId="{2D8FA458-70C4-4843-A231-A679AEBFEF56}" destId="{3E81E06C-6F0D-411F-8B77-9921EA4A3684}" srcOrd="3" destOrd="0" presId="urn:microsoft.com/office/officeart/2005/8/layout/list1"/>
    <dgm:cxn modelId="{1167B267-1D1E-4913-8F33-A91A7BFD460C}" type="presParOf" srcId="{2D8FA458-70C4-4843-A231-A679AEBFEF56}" destId="{FAE90C23-05FF-488A-83FF-D1ECEB6BBD40}" srcOrd="4" destOrd="0" presId="urn:microsoft.com/office/officeart/2005/8/layout/list1"/>
    <dgm:cxn modelId="{2F811976-7DCB-4E94-9788-B3CC8899FFF6}" type="presParOf" srcId="{FAE90C23-05FF-488A-83FF-D1ECEB6BBD40}" destId="{E042E130-E9F7-4A85-B925-3BBE1747EFED}" srcOrd="0" destOrd="0" presId="urn:microsoft.com/office/officeart/2005/8/layout/list1"/>
    <dgm:cxn modelId="{1131BD9D-BA87-47D6-8BA9-E202CBF541B0}" type="presParOf" srcId="{FAE90C23-05FF-488A-83FF-D1ECEB6BBD40}" destId="{8B2A9FDE-5920-49E7-8293-4D1A0500D4B1}" srcOrd="1" destOrd="0" presId="urn:microsoft.com/office/officeart/2005/8/layout/list1"/>
    <dgm:cxn modelId="{40E519FB-ABC0-4187-9A7E-6F19291299B3}" type="presParOf" srcId="{2D8FA458-70C4-4843-A231-A679AEBFEF56}" destId="{BED81BBB-32C9-4034-AC7A-D1EBE1BD153D}" srcOrd="5" destOrd="0" presId="urn:microsoft.com/office/officeart/2005/8/layout/list1"/>
    <dgm:cxn modelId="{D6471439-A93F-47A0-82B4-6FD615A18396}" type="presParOf" srcId="{2D8FA458-70C4-4843-A231-A679AEBFEF56}" destId="{3974F3D2-5C09-475D-9511-D247B73329EE}" srcOrd="6" destOrd="0" presId="urn:microsoft.com/office/officeart/2005/8/layout/list1"/>
    <dgm:cxn modelId="{82E2EC7F-65F2-4B7B-A9E6-87C63F9642A0}" type="presParOf" srcId="{2D8FA458-70C4-4843-A231-A679AEBFEF56}" destId="{DAEA2691-1EFF-4656-A12D-F118349E92B2}" srcOrd="7" destOrd="0" presId="urn:microsoft.com/office/officeart/2005/8/layout/list1"/>
    <dgm:cxn modelId="{5CFDFF79-9381-4469-A493-2055CFC96FD9}" type="presParOf" srcId="{2D8FA458-70C4-4843-A231-A679AEBFEF56}" destId="{F9A33AF6-E732-419E-9691-D337B1C76BE7}" srcOrd="8" destOrd="0" presId="urn:microsoft.com/office/officeart/2005/8/layout/list1"/>
    <dgm:cxn modelId="{A52647B3-A171-4966-A118-E09EF2A4882F}" type="presParOf" srcId="{F9A33AF6-E732-419E-9691-D337B1C76BE7}" destId="{F5F397E1-36DD-4EB5-B922-C9CB32C2166F}" srcOrd="0" destOrd="0" presId="urn:microsoft.com/office/officeart/2005/8/layout/list1"/>
    <dgm:cxn modelId="{21DC91B8-7AFF-40CA-B4D3-E933155D882D}" type="presParOf" srcId="{F9A33AF6-E732-419E-9691-D337B1C76BE7}" destId="{C1495051-A5E0-4171-BCD6-64E9AE0173B5}" srcOrd="1" destOrd="0" presId="urn:microsoft.com/office/officeart/2005/8/layout/list1"/>
    <dgm:cxn modelId="{4BEA7361-82D7-4413-B48F-96D00E0A21FF}" type="presParOf" srcId="{2D8FA458-70C4-4843-A231-A679AEBFEF56}" destId="{9A381758-E3FF-4F15-9B13-70DB8D173B3A}" srcOrd="9" destOrd="0" presId="urn:microsoft.com/office/officeart/2005/8/layout/list1"/>
    <dgm:cxn modelId="{5B209463-6FC7-459A-92C1-6F26BFB093F1}" type="presParOf" srcId="{2D8FA458-70C4-4843-A231-A679AEBFEF56}" destId="{B22C87D5-EECB-4BAC-BAAC-201EB3653574}" srcOrd="10" destOrd="0" presId="urn:microsoft.com/office/officeart/2005/8/layout/list1"/>
    <dgm:cxn modelId="{38EC88DD-EE20-4905-A3F2-15E7A213B611}" type="presParOf" srcId="{2D8FA458-70C4-4843-A231-A679AEBFEF56}" destId="{FB23D7A1-8672-492D-89C8-5711FAE14C65}" srcOrd="11" destOrd="0" presId="urn:microsoft.com/office/officeart/2005/8/layout/list1"/>
    <dgm:cxn modelId="{3DB0C36D-F4A3-490F-A27B-B0A7641CC2D4}" type="presParOf" srcId="{2D8FA458-70C4-4843-A231-A679AEBFEF56}" destId="{334D79E5-C3BA-458E-BFCD-797D4EF61D53}" srcOrd="12" destOrd="0" presId="urn:microsoft.com/office/officeart/2005/8/layout/list1"/>
    <dgm:cxn modelId="{9E8962DF-2189-4711-A675-32FBA5093D36}" type="presParOf" srcId="{334D79E5-C3BA-458E-BFCD-797D4EF61D53}" destId="{D9847104-78D0-4A67-8504-0474F59B2176}" srcOrd="0" destOrd="0" presId="urn:microsoft.com/office/officeart/2005/8/layout/list1"/>
    <dgm:cxn modelId="{27CC9434-A7E0-4789-A0A9-499917EE580D}" type="presParOf" srcId="{334D79E5-C3BA-458E-BFCD-797D4EF61D53}" destId="{B8A535F1-D2CB-40F1-A0FF-0E4414942DEE}" srcOrd="1" destOrd="0" presId="urn:microsoft.com/office/officeart/2005/8/layout/list1"/>
    <dgm:cxn modelId="{D6679BBF-C080-4609-92BC-2D24D19C75A2}" type="presParOf" srcId="{2D8FA458-70C4-4843-A231-A679AEBFEF56}" destId="{315D9C52-17F4-4A7B-93B1-D3429CDE652B}" srcOrd="13" destOrd="0" presId="urn:microsoft.com/office/officeart/2005/8/layout/list1"/>
    <dgm:cxn modelId="{E70DECE6-D250-4918-890E-0A47DDE3CE98}" type="presParOf" srcId="{2D8FA458-70C4-4843-A231-A679AEBFEF56}" destId="{8785C611-10A0-4D38-BC74-A0FE29D24270}" srcOrd="14" destOrd="0" presId="urn:microsoft.com/office/officeart/2005/8/layout/list1"/>
    <dgm:cxn modelId="{D120B86B-C05F-4181-8864-88AACC329683}" type="presParOf" srcId="{2D8FA458-70C4-4843-A231-A679AEBFEF56}" destId="{292A7537-65C4-476D-A889-EC96E229417B}" srcOrd="15" destOrd="0" presId="urn:microsoft.com/office/officeart/2005/8/layout/list1"/>
    <dgm:cxn modelId="{58078248-5B61-4CAC-B917-5C75B51F329A}" type="presParOf" srcId="{2D8FA458-70C4-4843-A231-A679AEBFEF56}" destId="{A983E19F-19FE-4CCF-86BC-1AA99BB32202}" srcOrd="16" destOrd="0" presId="urn:microsoft.com/office/officeart/2005/8/layout/list1"/>
    <dgm:cxn modelId="{9EAC81F9-E7BF-4046-938F-2C1339A6C93D}" type="presParOf" srcId="{A983E19F-19FE-4CCF-86BC-1AA99BB32202}" destId="{6882881F-9C61-45B7-89CF-177CE970AFE5}" srcOrd="0" destOrd="0" presId="urn:microsoft.com/office/officeart/2005/8/layout/list1"/>
    <dgm:cxn modelId="{EA04FF5A-A41F-4929-BDFC-07056A4B59F3}" type="presParOf" srcId="{A983E19F-19FE-4CCF-86BC-1AA99BB32202}" destId="{F3810CB1-FF53-439A-BDC3-D5A0EBBDCEB6}" srcOrd="1" destOrd="0" presId="urn:microsoft.com/office/officeart/2005/8/layout/list1"/>
    <dgm:cxn modelId="{9078B857-E7E3-4BFC-AAD9-6C4FDAC3B9DB}" type="presParOf" srcId="{2D8FA458-70C4-4843-A231-A679AEBFEF56}" destId="{8A1AE896-4CB3-41C5-9299-43D451CC51A5}" srcOrd="17" destOrd="0" presId="urn:microsoft.com/office/officeart/2005/8/layout/list1"/>
    <dgm:cxn modelId="{8578C359-3799-4850-B052-78D5B997A5C5}" type="presParOf" srcId="{2D8FA458-70C4-4843-A231-A679AEBFEF56}" destId="{5AAFD7D0-D321-42F0-9FDC-68679E5D229B}" srcOrd="18" destOrd="0" presId="urn:microsoft.com/office/officeart/2005/8/layout/list1"/>
    <dgm:cxn modelId="{9D956506-CB8F-454A-92BA-9A45AE34091C}" type="presParOf" srcId="{2D8FA458-70C4-4843-A231-A679AEBFEF56}" destId="{7C1A0A67-6958-4AF7-9D88-944CC6864943}" srcOrd="19" destOrd="0" presId="urn:microsoft.com/office/officeart/2005/8/layout/list1"/>
    <dgm:cxn modelId="{93D0FB82-5096-416B-A98F-0D6A77C07B96}" type="presParOf" srcId="{2D8FA458-70C4-4843-A231-A679AEBFEF56}" destId="{07C9EE4F-4EA9-40C6-9A89-5EC3BCC1FA3E}" srcOrd="20" destOrd="0" presId="urn:microsoft.com/office/officeart/2005/8/layout/list1"/>
    <dgm:cxn modelId="{6C5DF1F3-DD20-4C86-AB53-34DB5ECC37BA}" type="presParOf" srcId="{07C9EE4F-4EA9-40C6-9A89-5EC3BCC1FA3E}" destId="{74D3D5FA-70E9-456A-BA57-E80428DAAE3C}" srcOrd="0" destOrd="0" presId="urn:microsoft.com/office/officeart/2005/8/layout/list1"/>
    <dgm:cxn modelId="{4B1BAD0E-76A4-42A5-8AC5-0056A4D9FBDA}" type="presParOf" srcId="{07C9EE4F-4EA9-40C6-9A89-5EC3BCC1FA3E}" destId="{A2AC3DDB-E374-438F-AFB7-330596AD207B}" srcOrd="1" destOrd="0" presId="urn:microsoft.com/office/officeart/2005/8/layout/list1"/>
    <dgm:cxn modelId="{A79C9A8E-C12F-448A-BD2A-89E7C3F80838}" type="presParOf" srcId="{2D8FA458-70C4-4843-A231-A679AEBFEF56}" destId="{04EE454E-5E8B-43DF-A5C2-CAEBE6874DBA}" srcOrd="21" destOrd="0" presId="urn:microsoft.com/office/officeart/2005/8/layout/list1"/>
    <dgm:cxn modelId="{BFD4014A-BD97-4060-8C3F-F42F48D84786}" type="presParOf" srcId="{2D8FA458-70C4-4843-A231-A679AEBFEF56}" destId="{7A9E4C49-DEAC-4735-B3CD-0B026D907934}" srcOrd="22" destOrd="0" presId="urn:microsoft.com/office/officeart/2005/8/layout/list1"/>
    <dgm:cxn modelId="{994800E5-8BF4-44D1-811C-3648A41D0CD8}" type="presParOf" srcId="{2D8FA458-70C4-4843-A231-A679AEBFEF56}" destId="{70AEBE75-F555-4746-AF7A-BCC2768474FC}" srcOrd="23" destOrd="0" presId="urn:microsoft.com/office/officeart/2005/8/layout/list1"/>
    <dgm:cxn modelId="{606CDB7D-9986-4BA3-BBAE-40211E478AF4}" type="presParOf" srcId="{2D8FA458-70C4-4843-A231-A679AEBFEF56}" destId="{2686AA51-C2E4-4FDE-B317-2F83B763C0AB}" srcOrd="24" destOrd="0" presId="urn:microsoft.com/office/officeart/2005/8/layout/list1"/>
    <dgm:cxn modelId="{71215AEA-32B9-4A1E-B333-2F22EC897715}" type="presParOf" srcId="{2686AA51-C2E4-4FDE-B317-2F83B763C0AB}" destId="{B141F31C-0A0F-4D0E-BDCD-DCC9F438C9FB}" srcOrd="0" destOrd="0" presId="urn:microsoft.com/office/officeart/2005/8/layout/list1"/>
    <dgm:cxn modelId="{71088A3D-F66A-4FEE-A869-6286C2F76631}" type="presParOf" srcId="{2686AA51-C2E4-4FDE-B317-2F83B763C0AB}" destId="{8B74830C-2005-413B-93C1-DA36600D4476}" srcOrd="1" destOrd="0" presId="urn:microsoft.com/office/officeart/2005/8/layout/list1"/>
    <dgm:cxn modelId="{9C71926D-ABA7-4221-A2E1-B32544636140}" type="presParOf" srcId="{2D8FA458-70C4-4843-A231-A679AEBFEF56}" destId="{A5CADA5E-74D3-4F3A-A169-F1609388E6C8}" srcOrd="25" destOrd="0" presId="urn:microsoft.com/office/officeart/2005/8/layout/list1"/>
    <dgm:cxn modelId="{C85EFC62-7DB5-47CC-9BF6-4252D07708FA}" type="presParOf" srcId="{2D8FA458-70C4-4843-A231-A679AEBFEF56}" destId="{E96CE35B-1C3A-4B59-965F-E4171577206B}" srcOrd="26" destOrd="0" presId="urn:microsoft.com/office/officeart/2005/8/layout/list1"/>
    <dgm:cxn modelId="{390CE91C-5C18-4F10-A249-10B9477F6857}" type="presParOf" srcId="{2D8FA458-70C4-4843-A231-A679AEBFEF56}" destId="{58A56F5C-6F14-4E45-9635-4D49A63048F5}" srcOrd="27" destOrd="0" presId="urn:microsoft.com/office/officeart/2005/8/layout/list1"/>
    <dgm:cxn modelId="{F6639933-AD4D-4559-A3C2-D2732CE76DC6}" type="presParOf" srcId="{2D8FA458-70C4-4843-A231-A679AEBFEF56}" destId="{A1F808CE-7B57-4A69-A314-B3A55F58A0CD}" srcOrd="28" destOrd="0" presId="urn:microsoft.com/office/officeart/2005/8/layout/list1"/>
    <dgm:cxn modelId="{F506E4F1-FDF5-4523-A036-02698A212F86}" type="presParOf" srcId="{A1F808CE-7B57-4A69-A314-B3A55F58A0CD}" destId="{F8810B7B-C658-4A1B-86D6-2DAE9F9579F8}" srcOrd="0" destOrd="0" presId="urn:microsoft.com/office/officeart/2005/8/layout/list1"/>
    <dgm:cxn modelId="{DA48EEBA-CEEA-4BDF-81F9-95006B38996D}" type="presParOf" srcId="{A1F808CE-7B57-4A69-A314-B3A55F58A0CD}" destId="{65CC9933-FF0B-4604-B128-F7D9E77525AF}" srcOrd="1" destOrd="0" presId="urn:microsoft.com/office/officeart/2005/8/layout/list1"/>
    <dgm:cxn modelId="{E9B2772F-F460-497E-8138-B2AD9828AB41}" type="presParOf" srcId="{2D8FA458-70C4-4843-A231-A679AEBFEF56}" destId="{F2A0269F-EA4F-45D9-9C4D-DC85DBF08AA2}" srcOrd="29" destOrd="0" presId="urn:microsoft.com/office/officeart/2005/8/layout/list1"/>
    <dgm:cxn modelId="{CBFD97DA-FB1D-404B-A8CC-6C4131687979}" type="presParOf" srcId="{2D8FA458-70C4-4843-A231-A679AEBFEF56}" destId="{340D7B31-76AB-4532-AD29-DD69C85CFDA9}" srcOrd="3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07236A8-9334-4998-B9AA-639C2CAB418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IN"/>
        </a:p>
      </dgm:t>
    </dgm:pt>
    <dgm:pt modelId="{C9216848-51D0-4F74-A763-0BAF5BF0A4C7}">
      <dgm:prSet phldrT="[Text]" custT="1"/>
      <dgm:spPr/>
      <dgm:t>
        <a:bodyPr/>
        <a:lstStyle/>
        <a:p>
          <a:pPr algn="l"/>
          <a:r>
            <a:rPr lang="en-US" sz="1800" dirty="0">
              <a:solidFill>
                <a:schemeClr val="bg1"/>
              </a:solidFill>
            </a:rPr>
            <a:t>Same as the meaning assigned to it under SEBI (SAST) Regulations, 2011, which means right exercisable directly or indirectly:</a:t>
          </a:r>
          <a:endParaRPr lang="en-IN" sz="1800" dirty="0">
            <a:solidFill>
              <a:schemeClr val="bg1"/>
            </a:solidFill>
          </a:endParaRPr>
        </a:p>
      </dgm:t>
    </dgm:pt>
    <dgm:pt modelId="{22C0B10F-AC00-4460-A41B-539C282F4F75}" type="parTrans" cxnId="{C459A776-5AFC-4CF2-93A0-078A8B06CDBF}">
      <dgm:prSet/>
      <dgm:spPr/>
      <dgm:t>
        <a:bodyPr/>
        <a:lstStyle/>
        <a:p>
          <a:endParaRPr lang="en-IN"/>
        </a:p>
      </dgm:t>
    </dgm:pt>
    <dgm:pt modelId="{137DCA82-730A-4C79-8280-6F5E2632D744}" type="sibTrans" cxnId="{C459A776-5AFC-4CF2-93A0-078A8B06CDBF}">
      <dgm:prSet/>
      <dgm:spPr/>
      <dgm:t>
        <a:bodyPr/>
        <a:lstStyle/>
        <a:p>
          <a:endParaRPr lang="en-IN"/>
        </a:p>
      </dgm:t>
    </dgm:pt>
    <dgm:pt modelId="{F2BF2E2D-4222-4E47-837C-46E340926430}">
      <dgm:prSet phldrT="[Text]" custT="1"/>
      <dgm:spPr/>
      <dgm:t>
        <a:bodyPr/>
        <a:lstStyle/>
        <a:p>
          <a:r>
            <a:rPr lang="en-US" sz="2400" dirty="0">
              <a:solidFill>
                <a:schemeClr val="bg1"/>
              </a:solidFill>
            </a:rPr>
            <a:t>Individually or along with PAC </a:t>
          </a:r>
          <a:endParaRPr lang="en-IN" sz="2400" dirty="0">
            <a:solidFill>
              <a:schemeClr val="bg1"/>
            </a:solidFill>
          </a:endParaRPr>
        </a:p>
      </dgm:t>
    </dgm:pt>
    <dgm:pt modelId="{7CFE8126-7683-4E13-B79B-A6DD07881BC7}" type="parTrans" cxnId="{203B4B0B-CC96-4317-A654-FA2782857D32}">
      <dgm:prSet/>
      <dgm:spPr/>
      <dgm:t>
        <a:bodyPr/>
        <a:lstStyle/>
        <a:p>
          <a:endParaRPr lang="en-IN"/>
        </a:p>
      </dgm:t>
    </dgm:pt>
    <dgm:pt modelId="{3899ED70-D8EE-495B-A66F-8BBDB2754B11}" type="sibTrans" cxnId="{203B4B0B-CC96-4317-A654-FA2782857D32}">
      <dgm:prSet/>
      <dgm:spPr/>
      <dgm:t>
        <a:bodyPr/>
        <a:lstStyle/>
        <a:p>
          <a:endParaRPr lang="en-IN"/>
        </a:p>
      </dgm:t>
    </dgm:pt>
    <dgm:pt modelId="{2768C10F-AF7E-45D3-B36D-983C3660CCB1}">
      <dgm:prSet phldrT="[Text]" custT="1"/>
      <dgm:spPr/>
      <dgm:t>
        <a:bodyPr/>
        <a:lstStyle/>
        <a:p>
          <a:r>
            <a:rPr lang="en-US" sz="2400" dirty="0">
              <a:solidFill>
                <a:schemeClr val="bg1"/>
              </a:solidFill>
            </a:rPr>
            <a:t>By virtue of shareholding, management rights or agreements or any other manner</a:t>
          </a:r>
          <a:endParaRPr lang="en-IN" sz="2400" dirty="0">
            <a:solidFill>
              <a:schemeClr val="bg1"/>
            </a:solidFill>
          </a:endParaRPr>
        </a:p>
      </dgm:t>
    </dgm:pt>
    <dgm:pt modelId="{E22F18B2-D19A-4D93-969C-F22D700C8A38}" type="parTrans" cxnId="{9E11F271-5F1F-439E-806A-368027925C94}">
      <dgm:prSet/>
      <dgm:spPr/>
      <dgm:t>
        <a:bodyPr/>
        <a:lstStyle/>
        <a:p>
          <a:endParaRPr lang="en-IN"/>
        </a:p>
      </dgm:t>
    </dgm:pt>
    <dgm:pt modelId="{C8D3BA63-349C-45D8-AAC5-A1F0E5CEA149}" type="sibTrans" cxnId="{9E11F271-5F1F-439E-806A-368027925C94}">
      <dgm:prSet/>
      <dgm:spPr/>
      <dgm:t>
        <a:bodyPr/>
        <a:lstStyle/>
        <a:p>
          <a:endParaRPr lang="en-IN"/>
        </a:p>
      </dgm:t>
    </dgm:pt>
    <dgm:pt modelId="{3BD71A03-A0D0-457F-B5E7-B7992EAE5D25}">
      <dgm:prSet phldrT="[Text]" custT="1"/>
      <dgm:spPr/>
      <dgm:t>
        <a:bodyPr/>
        <a:lstStyle/>
        <a:p>
          <a:pPr algn="l"/>
          <a:r>
            <a:rPr lang="en-US" sz="1800" dirty="0">
              <a:solidFill>
                <a:schemeClr val="tx1"/>
              </a:solidFill>
            </a:rPr>
            <a:t>to appoint majority of directors; or</a:t>
          </a:r>
          <a:endParaRPr lang="en-IN" sz="1800" dirty="0">
            <a:solidFill>
              <a:schemeClr val="tx1"/>
            </a:solidFill>
          </a:endParaRPr>
        </a:p>
      </dgm:t>
    </dgm:pt>
    <dgm:pt modelId="{0AECF36E-6AF3-46CE-99CE-C9AD2E82DD58}" type="parTrans" cxnId="{52F52766-6465-4430-9E1C-B8B1517E1F87}">
      <dgm:prSet/>
      <dgm:spPr/>
      <dgm:t>
        <a:bodyPr/>
        <a:lstStyle/>
        <a:p>
          <a:endParaRPr lang="en-IN"/>
        </a:p>
      </dgm:t>
    </dgm:pt>
    <dgm:pt modelId="{D2135014-B075-4D30-9B79-A1B68F598CAB}" type="sibTrans" cxnId="{52F52766-6465-4430-9E1C-B8B1517E1F87}">
      <dgm:prSet/>
      <dgm:spPr/>
      <dgm:t>
        <a:bodyPr/>
        <a:lstStyle/>
        <a:p>
          <a:endParaRPr lang="en-IN"/>
        </a:p>
      </dgm:t>
    </dgm:pt>
    <dgm:pt modelId="{B76EE781-7C23-45E9-A2E1-AE75549C899E}">
      <dgm:prSet phldrT="[Text]" custT="1"/>
      <dgm:spPr/>
      <dgm:t>
        <a:bodyPr/>
        <a:lstStyle/>
        <a:p>
          <a:pPr algn="l"/>
          <a:r>
            <a:rPr lang="en-US" sz="1800" dirty="0">
              <a:solidFill>
                <a:schemeClr val="tx1"/>
              </a:solidFill>
            </a:rPr>
            <a:t>to control management or policy decisions</a:t>
          </a:r>
          <a:endParaRPr lang="en-IN" sz="1800" dirty="0">
            <a:solidFill>
              <a:schemeClr val="tx1"/>
            </a:solidFill>
          </a:endParaRPr>
        </a:p>
      </dgm:t>
    </dgm:pt>
    <dgm:pt modelId="{43852524-E21D-44C3-96CD-AEE91BE9CDA0}" type="parTrans" cxnId="{D53D1BFC-9DB1-4080-ABAC-C14C928FF088}">
      <dgm:prSet/>
      <dgm:spPr/>
      <dgm:t>
        <a:bodyPr/>
        <a:lstStyle/>
        <a:p>
          <a:endParaRPr lang="en-IN"/>
        </a:p>
      </dgm:t>
    </dgm:pt>
    <dgm:pt modelId="{B4AFA0FD-D485-4AF0-9A4B-0D96702ABED5}" type="sibTrans" cxnId="{D53D1BFC-9DB1-4080-ABAC-C14C928FF088}">
      <dgm:prSet/>
      <dgm:spPr/>
      <dgm:t>
        <a:bodyPr/>
        <a:lstStyle/>
        <a:p>
          <a:endParaRPr lang="en-IN"/>
        </a:p>
      </dgm:t>
    </dgm:pt>
    <dgm:pt modelId="{D5F0EDC4-BCC3-40BD-A49E-0BB05D14D22B}" type="pres">
      <dgm:prSet presAssocID="{B07236A8-9334-4998-B9AA-639C2CAB418C}" presName="linear" presStyleCnt="0">
        <dgm:presLayoutVars>
          <dgm:animLvl val="lvl"/>
          <dgm:resizeHandles val="exact"/>
        </dgm:presLayoutVars>
      </dgm:prSet>
      <dgm:spPr/>
    </dgm:pt>
    <dgm:pt modelId="{E86F0A33-289C-4EBB-8784-890EF5E5E704}" type="pres">
      <dgm:prSet presAssocID="{C9216848-51D0-4F74-A763-0BAF5BF0A4C7}" presName="parentText" presStyleLbl="node1" presStyleIdx="0" presStyleCnt="3">
        <dgm:presLayoutVars>
          <dgm:chMax val="0"/>
          <dgm:bulletEnabled val="1"/>
        </dgm:presLayoutVars>
      </dgm:prSet>
      <dgm:spPr/>
    </dgm:pt>
    <dgm:pt modelId="{1AC119C1-6D36-4E3F-87CC-99160842FA15}" type="pres">
      <dgm:prSet presAssocID="{C9216848-51D0-4F74-A763-0BAF5BF0A4C7}" presName="childText" presStyleLbl="revTx" presStyleIdx="0" presStyleCnt="1">
        <dgm:presLayoutVars>
          <dgm:bulletEnabled val="1"/>
        </dgm:presLayoutVars>
      </dgm:prSet>
      <dgm:spPr/>
    </dgm:pt>
    <dgm:pt modelId="{0BB0C676-5CAB-4D78-8800-5840EC6EA8EA}" type="pres">
      <dgm:prSet presAssocID="{F2BF2E2D-4222-4E47-837C-46E340926430}" presName="parentText" presStyleLbl="node1" presStyleIdx="1" presStyleCnt="3">
        <dgm:presLayoutVars>
          <dgm:chMax val="0"/>
          <dgm:bulletEnabled val="1"/>
        </dgm:presLayoutVars>
      </dgm:prSet>
      <dgm:spPr/>
    </dgm:pt>
    <dgm:pt modelId="{6E7D180B-B9E1-4A78-8F4E-0A7985CBCA84}" type="pres">
      <dgm:prSet presAssocID="{3899ED70-D8EE-495B-A66F-8BBDB2754B11}" presName="spacer" presStyleCnt="0"/>
      <dgm:spPr/>
    </dgm:pt>
    <dgm:pt modelId="{6B6A5258-C053-4746-90CD-95B176417400}" type="pres">
      <dgm:prSet presAssocID="{2768C10F-AF7E-45D3-B36D-983C3660CCB1}" presName="parentText" presStyleLbl="node1" presStyleIdx="2" presStyleCnt="3">
        <dgm:presLayoutVars>
          <dgm:chMax val="0"/>
          <dgm:bulletEnabled val="1"/>
        </dgm:presLayoutVars>
      </dgm:prSet>
      <dgm:spPr/>
    </dgm:pt>
  </dgm:ptLst>
  <dgm:cxnLst>
    <dgm:cxn modelId="{203B4B0B-CC96-4317-A654-FA2782857D32}" srcId="{B07236A8-9334-4998-B9AA-639C2CAB418C}" destId="{F2BF2E2D-4222-4E47-837C-46E340926430}" srcOrd="1" destOrd="0" parTransId="{7CFE8126-7683-4E13-B79B-A6DD07881BC7}" sibTransId="{3899ED70-D8EE-495B-A66F-8BBDB2754B11}"/>
    <dgm:cxn modelId="{C49FBF13-8F56-49FD-AD2E-715980296CCC}" type="presOf" srcId="{2768C10F-AF7E-45D3-B36D-983C3660CCB1}" destId="{6B6A5258-C053-4746-90CD-95B176417400}" srcOrd="0" destOrd="0" presId="urn:microsoft.com/office/officeart/2005/8/layout/vList2"/>
    <dgm:cxn modelId="{52F52766-6465-4430-9E1C-B8B1517E1F87}" srcId="{C9216848-51D0-4F74-A763-0BAF5BF0A4C7}" destId="{3BD71A03-A0D0-457F-B5E7-B7992EAE5D25}" srcOrd="0" destOrd="0" parTransId="{0AECF36E-6AF3-46CE-99CE-C9AD2E82DD58}" sibTransId="{D2135014-B075-4D30-9B79-A1B68F598CAB}"/>
    <dgm:cxn modelId="{DB876E4A-7AA0-4721-81C6-DA2E3598D393}" type="presOf" srcId="{F2BF2E2D-4222-4E47-837C-46E340926430}" destId="{0BB0C676-5CAB-4D78-8800-5840EC6EA8EA}" srcOrd="0" destOrd="0" presId="urn:microsoft.com/office/officeart/2005/8/layout/vList2"/>
    <dgm:cxn modelId="{9E11F271-5F1F-439E-806A-368027925C94}" srcId="{B07236A8-9334-4998-B9AA-639C2CAB418C}" destId="{2768C10F-AF7E-45D3-B36D-983C3660CCB1}" srcOrd="2" destOrd="0" parTransId="{E22F18B2-D19A-4D93-969C-F22D700C8A38}" sibTransId="{C8D3BA63-349C-45D8-AAC5-A1F0E5CEA149}"/>
    <dgm:cxn modelId="{C459A776-5AFC-4CF2-93A0-078A8B06CDBF}" srcId="{B07236A8-9334-4998-B9AA-639C2CAB418C}" destId="{C9216848-51D0-4F74-A763-0BAF5BF0A4C7}" srcOrd="0" destOrd="0" parTransId="{22C0B10F-AC00-4460-A41B-539C282F4F75}" sibTransId="{137DCA82-730A-4C79-8280-6F5E2632D744}"/>
    <dgm:cxn modelId="{9B367AB4-0EC7-41C5-95D7-E4F9B25258D5}" type="presOf" srcId="{B07236A8-9334-4998-B9AA-639C2CAB418C}" destId="{D5F0EDC4-BCC3-40BD-A49E-0BB05D14D22B}" srcOrd="0" destOrd="0" presId="urn:microsoft.com/office/officeart/2005/8/layout/vList2"/>
    <dgm:cxn modelId="{FCA0CAD2-2FBF-44EA-9D02-8315D15E7921}" type="presOf" srcId="{3BD71A03-A0D0-457F-B5E7-B7992EAE5D25}" destId="{1AC119C1-6D36-4E3F-87CC-99160842FA15}" srcOrd="0" destOrd="0" presId="urn:microsoft.com/office/officeart/2005/8/layout/vList2"/>
    <dgm:cxn modelId="{BCD827DD-679E-4EE5-8816-A44BBBAA8425}" type="presOf" srcId="{C9216848-51D0-4F74-A763-0BAF5BF0A4C7}" destId="{E86F0A33-289C-4EBB-8784-890EF5E5E704}" srcOrd="0" destOrd="0" presId="urn:microsoft.com/office/officeart/2005/8/layout/vList2"/>
    <dgm:cxn modelId="{2DC84AEA-F8B1-45D9-92DA-4548598884AD}" type="presOf" srcId="{B76EE781-7C23-45E9-A2E1-AE75549C899E}" destId="{1AC119C1-6D36-4E3F-87CC-99160842FA15}" srcOrd="0" destOrd="1" presId="urn:microsoft.com/office/officeart/2005/8/layout/vList2"/>
    <dgm:cxn modelId="{D53D1BFC-9DB1-4080-ABAC-C14C928FF088}" srcId="{C9216848-51D0-4F74-A763-0BAF5BF0A4C7}" destId="{B76EE781-7C23-45E9-A2E1-AE75549C899E}" srcOrd="1" destOrd="0" parTransId="{43852524-E21D-44C3-96CD-AEE91BE9CDA0}" sibTransId="{B4AFA0FD-D485-4AF0-9A4B-0D96702ABED5}"/>
    <dgm:cxn modelId="{06A1A781-8AF2-48B4-95A5-E1FF06586CC6}" type="presParOf" srcId="{D5F0EDC4-BCC3-40BD-A49E-0BB05D14D22B}" destId="{E86F0A33-289C-4EBB-8784-890EF5E5E704}" srcOrd="0" destOrd="0" presId="urn:microsoft.com/office/officeart/2005/8/layout/vList2"/>
    <dgm:cxn modelId="{2F69997B-9C72-4659-A828-CC479EA88DD3}" type="presParOf" srcId="{D5F0EDC4-BCC3-40BD-A49E-0BB05D14D22B}" destId="{1AC119C1-6D36-4E3F-87CC-99160842FA15}" srcOrd="1" destOrd="0" presId="urn:microsoft.com/office/officeart/2005/8/layout/vList2"/>
    <dgm:cxn modelId="{AF2BF063-6D39-400D-BAF1-A223B9FD819A}" type="presParOf" srcId="{D5F0EDC4-BCC3-40BD-A49E-0BB05D14D22B}" destId="{0BB0C676-5CAB-4D78-8800-5840EC6EA8EA}" srcOrd="2" destOrd="0" presId="urn:microsoft.com/office/officeart/2005/8/layout/vList2"/>
    <dgm:cxn modelId="{18BE3A12-67C2-470C-B60E-C4B64E0C04A7}" type="presParOf" srcId="{D5F0EDC4-BCC3-40BD-A49E-0BB05D14D22B}" destId="{6E7D180B-B9E1-4A78-8F4E-0A7985CBCA84}" srcOrd="3" destOrd="0" presId="urn:microsoft.com/office/officeart/2005/8/layout/vList2"/>
    <dgm:cxn modelId="{28A1F309-F12F-43F9-99B0-D0A0AA8C93C3}" type="presParOf" srcId="{D5F0EDC4-BCC3-40BD-A49E-0BB05D14D22B}" destId="{6B6A5258-C053-4746-90CD-95B176417400}"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9419637-D709-450E-BAA9-B56ADC3C46D2}" type="doc">
      <dgm:prSet loTypeId="urn:microsoft.com/office/officeart/2005/8/layout/hierarchy4" loCatId="list" qsTypeId="urn:microsoft.com/office/officeart/2005/8/quickstyle/simple1" qsCatId="simple" csTypeId="urn:microsoft.com/office/officeart/2005/8/colors/accent1_2" csCatId="accent1" phldr="1"/>
      <dgm:spPr/>
    </dgm:pt>
    <dgm:pt modelId="{0EFE655D-0B7A-41CB-89A3-99B7F8979569}">
      <dgm:prSet phldrT="[Text]" custT="1"/>
      <dgm:spPr/>
      <dgm:t>
        <a:bodyPr/>
        <a:lstStyle/>
        <a:p>
          <a:r>
            <a:rPr lang="en-US" sz="1600" dirty="0"/>
            <a:t>The company, its holding and subsidiary company, and company under the same management or control</a:t>
          </a:r>
          <a:endParaRPr lang="en-IN" sz="1600" dirty="0"/>
        </a:p>
      </dgm:t>
    </dgm:pt>
    <dgm:pt modelId="{1EE51710-E4FE-40F8-BABA-B73405647DC9}" type="parTrans" cxnId="{83562868-015E-43BA-A1EB-8325E326626B}">
      <dgm:prSet/>
      <dgm:spPr/>
      <dgm:t>
        <a:bodyPr/>
        <a:lstStyle/>
        <a:p>
          <a:endParaRPr lang="en-IN" sz="2000"/>
        </a:p>
      </dgm:t>
    </dgm:pt>
    <dgm:pt modelId="{A4BDE3F7-56EC-4054-A911-9CA793C97877}" type="sibTrans" cxnId="{83562868-015E-43BA-A1EB-8325E326626B}">
      <dgm:prSet/>
      <dgm:spPr/>
      <dgm:t>
        <a:bodyPr/>
        <a:lstStyle/>
        <a:p>
          <a:endParaRPr lang="en-IN" sz="2000"/>
        </a:p>
      </dgm:t>
    </dgm:pt>
    <dgm:pt modelId="{CB5FE45A-37DF-4745-AF78-F63B8A7B7A27}">
      <dgm:prSet phldrT="[Text]" custT="1"/>
      <dgm:spPr/>
      <dgm:t>
        <a:bodyPr/>
        <a:lstStyle/>
        <a:p>
          <a:r>
            <a:rPr lang="en-US" sz="1600" dirty="0"/>
            <a:t>The company, its directors, and any person </a:t>
          </a:r>
          <a:r>
            <a:rPr lang="en-IN" sz="1600" dirty="0"/>
            <a:t>entrusted with the management of the company</a:t>
          </a:r>
        </a:p>
      </dgm:t>
    </dgm:pt>
    <dgm:pt modelId="{B7AF15EC-9ADE-4B58-A6B7-808D16CCECD5}" type="parTrans" cxnId="{75BD1EEF-CDC0-435B-AE42-E61BC0F6DC7E}">
      <dgm:prSet/>
      <dgm:spPr/>
      <dgm:t>
        <a:bodyPr/>
        <a:lstStyle/>
        <a:p>
          <a:endParaRPr lang="en-IN" sz="2000"/>
        </a:p>
      </dgm:t>
    </dgm:pt>
    <dgm:pt modelId="{7BE6B4A8-C17A-487C-8319-A8D2790EF4BD}" type="sibTrans" cxnId="{75BD1EEF-CDC0-435B-AE42-E61BC0F6DC7E}">
      <dgm:prSet/>
      <dgm:spPr/>
      <dgm:t>
        <a:bodyPr/>
        <a:lstStyle/>
        <a:p>
          <a:endParaRPr lang="en-IN" sz="2000"/>
        </a:p>
      </dgm:t>
    </dgm:pt>
    <dgm:pt modelId="{E92C8DA2-51F0-476C-8EC7-02BA1302093C}" type="pres">
      <dgm:prSet presAssocID="{89419637-D709-450E-BAA9-B56ADC3C46D2}" presName="Name0" presStyleCnt="0">
        <dgm:presLayoutVars>
          <dgm:chPref val="1"/>
          <dgm:dir/>
          <dgm:animOne val="branch"/>
          <dgm:animLvl val="lvl"/>
          <dgm:resizeHandles/>
        </dgm:presLayoutVars>
      </dgm:prSet>
      <dgm:spPr/>
    </dgm:pt>
    <dgm:pt modelId="{8A879B21-35E3-46AF-BD70-AB22B7E1850E}" type="pres">
      <dgm:prSet presAssocID="{0EFE655D-0B7A-41CB-89A3-99B7F8979569}" presName="vertOne" presStyleCnt="0"/>
      <dgm:spPr/>
    </dgm:pt>
    <dgm:pt modelId="{341B257D-E05B-45F6-9DA1-911FDB823CCE}" type="pres">
      <dgm:prSet presAssocID="{0EFE655D-0B7A-41CB-89A3-99B7F8979569}" presName="txOne" presStyleLbl="node0" presStyleIdx="0" presStyleCnt="2" custLinFactNeighborY="-11112">
        <dgm:presLayoutVars>
          <dgm:chPref val="3"/>
        </dgm:presLayoutVars>
      </dgm:prSet>
      <dgm:spPr/>
    </dgm:pt>
    <dgm:pt modelId="{59459AB6-03B5-4123-8642-C55C189592CE}" type="pres">
      <dgm:prSet presAssocID="{0EFE655D-0B7A-41CB-89A3-99B7F8979569}" presName="horzOne" presStyleCnt="0"/>
      <dgm:spPr/>
    </dgm:pt>
    <dgm:pt modelId="{2FE4892E-732F-4109-AE3C-23108B52FCF6}" type="pres">
      <dgm:prSet presAssocID="{A4BDE3F7-56EC-4054-A911-9CA793C97877}" presName="sibSpaceOne" presStyleCnt="0"/>
      <dgm:spPr/>
    </dgm:pt>
    <dgm:pt modelId="{7E4B091D-F28E-4777-937D-64DAB353E262}" type="pres">
      <dgm:prSet presAssocID="{CB5FE45A-37DF-4745-AF78-F63B8A7B7A27}" presName="vertOne" presStyleCnt="0"/>
      <dgm:spPr/>
    </dgm:pt>
    <dgm:pt modelId="{863BA0CE-DFDE-40E0-B4ED-0187FDA5DF58}" type="pres">
      <dgm:prSet presAssocID="{CB5FE45A-37DF-4745-AF78-F63B8A7B7A27}" presName="txOne" presStyleLbl="node0" presStyleIdx="1" presStyleCnt="2">
        <dgm:presLayoutVars>
          <dgm:chPref val="3"/>
        </dgm:presLayoutVars>
      </dgm:prSet>
      <dgm:spPr/>
    </dgm:pt>
    <dgm:pt modelId="{B516303F-095A-458D-A1D8-0A449FEB21E0}" type="pres">
      <dgm:prSet presAssocID="{CB5FE45A-37DF-4745-AF78-F63B8A7B7A27}" presName="horzOne" presStyleCnt="0"/>
      <dgm:spPr/>
    </dgm:pt>
  </dgm:ptLst>
  <dgm:cxnLst>
    <dgm:cxn modelId="{E647420F-F4C4-4610-99B2-D0CB6C914D98}" type="presOf" srcId="{0EFE655D-0B7A-41CB-89A3-99B7F8979569}" destId="{341B257D-E05B-45F6-9DA1-911FDB823CCE}" srcOrd="0" destOrd="0" presId="urn:microsoft.com/office/officeart/2005/8/layout/hierarchy4"/>
    <dgm:cxn modelId="{83562868-015E-43BA-A1EB-8325E326626B}" srcId="{89419637-D709-450E-BAA9-B56ADC3C46D2}" destId="{0EFE655D-0B7A-41CB-89A3-99B7F8979569}" srcOrd="0" destOrd="0" parTransId="{1EE51710-E4FE-40F8-BABA-B73405647DC9}" sibTransId="{A4BDE3F7-56EC-4054-A911-9CA793C97877}"/>
    <dgm:cxn modelId="{7B3B0DBE-D080-42C4-84C2-90E993956584}" type="presOf" srcId="{CB5FE45A-37DF-4745-AF78-F63B8A7B7A27}" destId="{863BA0CE-DFDE-40E0-B4ED-0187FDA5DF58}" srcOrd="0" destOrd="0" presId="urn:microsoft.com/office/officeart/2005/8/layout/hierarchy4"/>
    <dgm:cxn modelId="{BD0712E5-DD09-4369-B7C8-90BB7A087658}" type="presOf" srcId="{89419637-D709-450E-BAA9-B56ADC3C46D2}" destId="{E92C8DA2-51F0-476C-8EC7-02BA1302093C}" srcOrd="0" destOrd="0" presId="urn:microsoft.com/office/officeart/2005/8/layout/hierarchy4"/>
    <dgm:cxn modelId="{75BD1EEF-CDC0-435B-AE42-E61BC0F6DC7E}" srcId="{89419637-D709-450E-BAA9-B56ADC3C46D2}" destId="{CB5FE45A-37DF-4745-AF78-F63B8A7B7A27}" srcOrd="1" destOrd="0" parTransId="{B7AF15EC-9ADE-4B58-A6B7-808D16CCECD5}" sibTransId="{7BE6B4A8-C17A-487C-8319-A8D2790EF4BD}"/>
    <dgm:cxn modelId="{33FB91D9-0453-4712-B04A-F07398DC1A77}" type="presParOf" srcId="{E92C8DA2-51F0-476C-8EC7-02BA1302093C}" destId="{8A879B21-35E3-46AF-BD70-AB22B7E1850E}" srcOrd="0" destOrd="0" presId="urn:microsoft.com/office/officeart/2005/8/layout/hierarchy4"/>
    <dgm:cxn modelId="{12DCCC14-27C2-497B-8AA5-15D6FF9629C6}" type="presParOf" srcId="{8A879B21-35E3-46AF-BD70-AB22B7E1850E}" destId="{341B257D-E05B-45F6-9DA1-911FDB823CCE}" srcOrd="0" destOrd="0" presId="urn:microsoft.com/office/officeart/2005/8/layout/hierarchy4"/>
    <dgm:cxn modelId="{1875A901-79C2-4F6B-A9B7-680C4919CE1B}" type="presParOf" srcId="{8A879B21-35E3-46AF-BD70-AB22B7E1850E}" destId="{59459AB6-03B5-4123-8642-C55C189592CE}" srcOrd="1" destOrd="0" presId="urn:microsoft.com/office/officeart/2005/8/layout/hierarchy4"/>
    <dgm:cxn modelId="{71B59030-6A50-491F-A328-B26C4479799C}" type="presParOf" srcId="{E92C8DA2-51F0-476C-8EC7-02BA1302093C}" destId="{2FE4892E-732F-4109-AE3C-23108B52FCF6}" srcOrd="1" destOrd="0" presId="urn:microsoft.com/office/officeart/2005/8/layout/hierarchy4"/>
    <dgm:cxn modelId="{ABDC1788-9F98-4A31-9096-2F54A481E1E2}" type="presParOf" srcId="{E92C8DA2-51F0-476C-8EC7-02BA1302093C}" destId="{7E4B091D-F28E-4777-937D-64DAB353E262}" srcOrd="2" destOrd="0" presId="urn:microsoft.com/office/officeart/2005/8/layout/hierarchy4"/>
    <dgm:cxn modelId="{FC074418-9762-44DE-A2D7-B2242D1363AF}" type="presParOf" srcId="{7E4B091D-F28E-4777-937D-64DAB353E262}" destId="{863BA0CE-DFDE-40E0-B4ED-0187FDA5DF58}" srcOrd="0" destOrd="0" presId="urn:microsoft.com/office/officeart/2005/8/layout/hierarchy4"/>
    <dgm:cxn modelId="{A4AE6EA3-F464-47B7-A581-259418D44FBD}" type="presParOf" srcId="{7E4B091D-F28E-4777-937D-64DAB353E262}" destId="{B516303F-095A-458D-A1D8-0A449FEB21E0}"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BEE41E-CD64-43F6-A132-3DB9A369CB91}">
      <dsp:nvSpPr>
        <dsp:cNvPr id="0" name=""/>
        <dsp:cNvSpPr/>
      </dsp:nvSpPr>
      <dsp:spPr>
        <a:xfrm>
          <a:off x="696047" y="1544"/>
          <a:ext cx="1568589" cy="1568589"/>
        </a:xfrm>
        <a:prstGeom prst="ellipse">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IN" sz="1600" kern="1200" dirty="0"/>
            <a:t>Financial assets&gt; 50% of its total assets</a:t>
          </a:r>
        </a:p>
      </dsp:txBody>
      <dsp:txXfrm>
        <a:off x="925762" y="231259"/>
        <a:ext cx="1109159" cy="1109159"/>
      </dsp:txXfrm>
    </dsp:sp>
    <dsp:sp modelId="{BC85337B-1382-49CA-803E-616D524B0169}">
      <dsp:nvSpPr>
        <dsp:cNvPr id="0" name=""/>
        <dsp:cNvSpPr/>
      </dsp:nvSpPr>
      <dsp:spPr>
        <a:xfrm>
          <a:off x="1306380" y="1618842"/>
          <a:ext cx="347923" cy="347923"/>
        </a:xfrm>
        <a:prstGeom prst="mathPlus">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IN" sz="1600" kern="1200"/>
        </a:p>
      </dsp:txBody>
      <dsp:txXfrm>
        <a:off x="1352497" y="1751888"/>
        <a:ext cx="255689" cy="81831"/>
      </dsp:txXfrm>
    </dsp:sp>
    <dsp:sp modelId="{075E5BC9-2361-4D69-AD98-0AEDB068986D}">
      <dsp:nvSpPr>
        <dsp:cNvPr id="0" name=""/>
        <dsp:cNvSpPr/>
      </dsp:nvSpPr>
      <dsp:spPr>
        <a:xfrm>
          <a:off x="700393" y="2015475"/>
          <a:ext cx="1559897" cy="1559897"/>
        </a:xfrm>
        <a:prstGeom prst="ellipse">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IN" sz="1600" kern="1200" dirty="0"/>
            <a:t>Income from financial assets&gt; 50% of the gross income</a:t>
          </a:r>
        </a:p>
      </dsp:txBody>
      <dsp:txXfrm>
        <a:off x="928835" y="2243917"/>
        <a:ext cx="1103013" cy="1103013"/>
      </dsp:txXfrm>
    </dsp:sp>
    <dsp:sp modelId="{1B57A2D2-9AD7-4AF3-B8CF-37691041E53F}">
      <dsp:nvSpPr>
        <dsp:cNvPr id="0" name=""/>
        <dsp:cNvSpPr/>
      </dsp:nvSpPr>
      <dsp:spPr>
        <a:xfrm rot="21494164">
          <a:off x="2432142" y="1642097"/>
          <a:ext cx="355458" cy="223150"/>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IN" sz="1600" kern="1200"/>
        </a:p>
      </dsp:txBody>
      <dsp:txXfrm>
        <a:off x="2432158" y="1687757"/>
        <a:ext cx="288513" cy="133890"/>
      </dsp:txXfrm>
    </dsp:sp>
    <dsp:sp modelId="{EACFB6D1-6E03-4A05-9327-9463ADB0E18C}">
      <dsp:nvSpPr>
        <dsp:cNvPr id="0" name=""/>
        <dsp:cNvSpPr/>
      </dsp:nvSpPr>
      <dsp:spPr>
        <a:xfrm>
          <a:off x="2934669" y="1138471"/>
          <a:ext cx="1237947" cy="1172274"/>
        </a:xfrm>
        <a:prstGeom prst="ellipse">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IN" sz="1600" kern="1200" dirty="0"/>
            <a:t>Principal business test</a:t>
          </a:r>
        </a:p>
      </dsp:txBody>
      <dsp:txXfrm>
        <a:off x="3115962" y="1310147"/>
        <a:ext cx="875361" cy="82892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EAD601-E910-430D-A9DF-57D7BE7D3B07}">
      <dsp:nvSpPr>
        <dsp:cNvPr id="0" name=""/>
        <dsp:cNvSpPr/>
      </dsp:nvSpPr>
      <dsp:spPr>
        <a:xfrm>
          <a:off x="-4595167" y="-704534"/>
          <a:ext cx="5473803" cy="5473803"/>
        </a:xfrm>
        <a:prstGeom prst="blockArc">
          <a:avLst>
            <a:gd name="adj1" fmla="val 18900000"/>
            <a:gd name="adj2" fmla="val 2700000"/>
            <a:gd name="adj3" fmla="val 395"/>
          </a:avLst>
        </a:prstGeom>
        <a:noFill/>
        <a:ln w="2222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03201F2-4B44-47E6-81A5-44CBE3E1AAEA}">
      <dsp:nvSpPr>
        <dsp:cNvPr id="0" name=""/>
        <dsp:cNvSpPr/>
      </dsp:nvSpPr>
      <dsp:spPr>
        <a:xfrm>
          <a:off x="565080" y="406473"/>
          <a:ext cx="3586168" cy="812947"/>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5277" tIns="45720" rIns="45720" bIns="45720" numCol="1" spcCol="1270" anchor="ctr" anchorCtr="0">
          <a:noAutofit/>
        </a:bodyPr>
        <a:lstStyle/>
        <a:p>
          <a:pPr marL="0" lvl="0" indent="0" algn="l" defTabSz="800100">
            <a:lnSpc>
              <a:spcPct val="90000"/>
            </a:lnSpc>
            <a:spcBef>
              <a:spcPct val="0"/>
            </a:spcBef>
            <a:spcAft>
              <a:spcPct val="35000"/>
            </a:spcAft>
            <a:buNone/>
          </a:pPr>
          <a:r>
            <a:rPr lang="en-US" sz="1800" kern="1200"/>
            <a:t>nature of the business of an entity, </a:t>
          </a:r>
          <a:endParaRPr lang="en-IN" sz="1800" kern="1200"/>
        </a:p>
      </dsp:txBody>
      <dsp:txXfrm>
        <a:off x="565080" y="406473"/>
        <a:ext cx="3586168" cy="812947"/>
      </dsp:txXfrm>
    </dsp:sp>
    <dsp:sp modelId="{6506F4AC-AB7C-4AB6-B7E9-A28C4DF6705A}">
      <dsp:nvSpPr>
        <dsp:cNvPr id="0" name=""/>
        <dsp:cNvSpPr/>
      </dsp:nvSpPr>
      <dsp:spPr>
        <a:xfrm>
          <a:off x="56988" y="304855"/>
          <a:ext cx="1016183" cy="1016183"/>
        </a:xfrm>
        <a:prstGeom prst="ellipse">
          <a:avLst/>
        </a:prstGeom>
        <a:solidFill>
          <a:schemeClr val="l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057B78D-00F7-422A-B999-FB166E1F8268}">
      <dsp:nvSpPr>
        <dsp:cNvPr id="0" name=""/>
        <dsp:cNvSpPr/>
      </dsp:nvSpPr>
      <dsp:spPr>
        <a:xfrm>
          <a:off x="860586" y="1625894"/>
          <a:ext cx="3290662" cy="812947"/>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5277" tIns="45720" rIns="45720" bIns="45720" numCol="1" spcCol="1270" anchor="ctr" anchorCtr="0">
          <a:noAutofit/>
        </a:bodyPr>
        <a:lstStyle/>
        <a:p>
          <a:pPr marL="0" lvl="0" indent="0" algn="l" defTabSz="800100">
            <a:lnSpc>
              <a:spcPct val="90000"/>
            </a:lnSpc>
            <a:spcBef>
              <a:spcPct val="0"/>
            </a:spcBef>
            <a:spcAft>
              <a:spcPct val="35000"/>
            </a:spcAft>
            <a:buNone/>
          </a:pPr>
          <a:r>
            <a:rPr lang="en-US" sz="1800" kern="1200"/>
            <a:t>its principal thrust areas,</a:t>
          </a:r>
          <a:endParaRPr lang="en-US" sz="1800" kern="1200" dirty="0"/>
        </a:p>
      </dsp:txBody>
      <dsp:txXfrm>
        <a:off x="860586" y="1625894"/>
        <a:ext cx="3290662" cy="812947"/>
      </dsp:txXfrm>
    </dsp:sp>
    <dsp:sp modelId="{E28AECC1-C831-41F6-B64F-51631AB3EB90}">
      <dsp:nvSpPr>
        <dsp:cNvPr id="0" name=""/>
        <dsp:cNvSpPr/>
      </dsp:nvSpPr>
      <dsp:spPr>
        <a:xfrm>
          <a:off x="352494" y="1524275"/>
          <a:ext cx="1016183" cy="1016183"/>
        </a:xfrm>
        <a:prstGeom prst="ellipse">
          <a:avLst/>
        </a:prstGeom>
        <a:solidFill>
          <a:schemeClr val="l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FA69579-B4F0-46A2-9371-A6EAF24BFB67}">
      <dsp:nvSpPr>
        <dsp:cNvPr id="0" name=""/>
        <dsp:cNvSpPr/>
      </dsp:nvSpPr>
      <dsp:spPr>
        <a:xfrm>
          <a:off x="565080" y="2845314"/>
          <a:ext cx="3586168" cy="812947"/>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5277" tIns="45720" rIns="45720" bIns="45720" numCol="1" spcCol="1270" anchor="ctr" anchorCtr="0">
          <a:noAutofit/>
        </a:bodyPr>
        <a:lstStyle/>
        <a:p>
          <a:pPr marL="0" lvl="0" indent="0" algn="l" defTabSz="800100">
            <a:lnSpc>
              <a:spcPct val="90000"/>
            </a:lnSpc>
            <a:spcBef>
              <a:spcPct val="0"/>
            </a:spcBef>
            <a:spcAft>
              <a:spcPct val="35000"/>
            </a:spcAft>
            <a:buNone/>
          </a:pPr>
          <a:r>
            <a:rPr lang="en-US" sz="1800" kern="1200"/>
            <a:t>schematic and consistent distribution of assets, resources and activities.</a:t>
          </a:r>
          <a:endParaRPr lang="en-US" sz="1800" kern="1200" dirty="0"/>
        </a:p>
      </dsp:txBody>
      <dsp:txXfrm>
        <a:off x="565080" y="2845314"/>
        <a:ext cx="3586168" cy="812947"/>
      </dsp:txXfrm>
    </dsp:sp>
    <dsp:sp modelId="{4105B1F6-3E23-4387-B1D6-CEAA360286E0}">
      <dsp:nvSpPr>
        <dsp:cNvPr id="0" name=""/>
        <dsp:cNvSpPr/>
      </dsp:nvSpPr>
      <dsp:spPr>
        <a:xfrm>
          <a:off x="56988" y="2743696"/>
          <a:ext cx="1016183" cy="1016183"/>
        </a:xfrm>
        <a:prstGeom prst="ellipse">
          <a:avLst/>
        </a:prstGeom>
        <a:solidFill>
          <a:schemeClr val="l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1D7424-BCD6-4C38-9067-BB20A56E7FBE}">
      <dsp:nvSpPr>
        <dsp:cNvPr id="0" name=""/>
        <dsp:cNvSpPr/>
      </dsp:nvSpPr>
      <dsp:spPr>
        <a:xfrm rot="21300000">
          <a:off x="18277" y="1573009"/>
          <a:ext cx="5919471" cy="677868"/>
        </a:xfrm>
        <a:prstGeom prst="mathMinus">
          <a:avLst/>
        </a:prstGeom>
        <a:solidFill>
          <a:schemeClr val="accent2">
            <a:tint val="4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905FE34-29AF-4C14-BAFA-F937DFA1A841}">
      <dsp:nvSpPr>
        <dsp:cNvPr id="0" name=""/>
        <dsp:cNvSpPr/>
      </dsp:nvSpPr>
      <dsp:spPr>
        <a:xfrm>
          <a:off x="714723" y="191194"/>
          <a:ext cx="1786807" cy="1529555"/>
        </a:xfrm>
        <a:prstGeom prst="downArrow">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94A6A71-8DC2-4684-A094-79B3F12A03BE}">
      <dsp:nvSpPr>
        <dsp:cNvPr id="0" name=""/>
        <dsp:cNvSpPr/>
      </dsp:nvSpPr>
      <dsp:spPr>
        <a:xfrm>
          <a:off x="3156693" y="0"/>
          <a:ext cx="1905928" cy="16060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199136" numCol="1" spcCol="1270" anchor="ctr" anchorCtr="0">
          <a:noAutofit/>
        </a:bodyPr>
        <a:lstStyle/>
        <a:p>
          <a:pPr marL="0" lvl="0" indent="0" algn="l" defTabSz="1244600">
            <a:lnSpc>
              <a:spcPct val="90000"/>
            </a:lnSpc>
            <a:spcBef>
              <a:spcPct val="0"/>
            </a:spcBef>
            <a:spcAft>
              <a:spcPct val="35000"/>
            </a:spcAft>
            <a:buNone/>
          </a:pPr>
          <a:r>
            <a:rPr lang="en-IN" sz="2800" kern="1200" dirty="0"/>
            <a:t>Type I</a:t>
          </a:r>
        </a:p>
        <a:p>
          <a:pPr marL="228600" lvl="1" indent="-228600" algn="l" defTabSz="889000">
            <a:lnSpc>
              <a:spcPct val="90000"/>
            </a:lnSpc>
            <a:spcBef>
              <a:spcPct val="0"/>
            </a:spcBef>
            <a:spcAft>
              <a:spcPct val="15000"/>
            </a:spcAft>
            <a:buChar char="•"/>
          </a:pPr>
          <a:r>
            <a:rPr lang="en-IN" sz="2000" kern="1200" dirty="0"/>
            <a:t>No PF</a:t>
          </a:r>
        </a:p>
        <a:p>
          <a:pPr marL="228600" lvl="1" indent="-228600" algn="l" defTabSz="889000">
            <a:lnSpc>
              <a:spcPct val="90000"/>
            </a:lnSpc>
            <a:spcBef>
              <a:spcPct val="0"/>
            </a:spcBef>
            <a:spcAft>
              <a:spcPct val="15000"/>
            </a:spcAft>
            <a:buChar char="•"/>
          </a:pPr>
          <a:r>
            <a:rPr lang="en-IN" sz="2000" kern="1200" dirty="0"/>
            <a:t>No CI</a:t>
          </a:r>
        </a:p>
      </dsp:txBody>
      <dsp:txXfrm>
        <a:off x="3156693" y="0"/>
        <a:ext cx="1905928" cy="1606032"/>
      </dsp:txXfrm>
    </dsp:sp>
    <dsp:sp modelId="{EEB9386B-4D3B-4D3F-ACE4-043087BC2720}">
      <dsp:nvSpPr>
        <dsp:cNvPr id="0" name=""/>
        <dsp:cNvSpPr/>
      </dsp:nvSpPr>
      <dsp:spPr>
        <a:xfrm>
          <a:off x="3454495" y="2103138"/>
          <a:ext cx="1786807" cy="1529555"/>
        </a:xfrm>
        <a:prstGeom prst="upArrow">
          <a:avLst/>
        </a:prstGeom>
        <a:solidFill>
          <a:schemeClr val="accent2">
            <a:hueOff val="-611709"/>
            <a:satOff val="32535"/>
            <a:lumOff val="9411"/>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A78A09D-AC3A-4DF8-A076-69B66AA24E96}">
      <dsp:nvSpPr>
        <dsp:cNvPr id="0" name=""/>
        <dsp:cNvSpPr/>
      </dsp:nvSpPr>
      <dsp:spPr>
        <a:xfrm>
          <a:off x="893403" y="2217855"/>
          <a:ext cx="1905928" cy="16060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199136" numCol="1" spcCol="1270" anchor="ctr" anchorCtr="0">
          <a:noAutofit/>
        </a:bodyPr>
        <a:lstStyle/>
        <a:p>
          <a:pPr marL="0" lvl="0" indent="0" algn="l" defTabSz="1244600">
            <a:lnSpc>
              <a:spcPct val="90000"/>
            </a:lnSpc>
            <a:spcBef>
              <a:spcPct val="0"/>
            </a:spcBef>
            <a:spcAft>
              <a:spcPct val="35000"/>
            </a:spcAft>
            <a:buNone/>
          </a:pPr>
          <a:r>
            <a:rPr lang="en-IN" sz="2800" kern="1200" dirty="0"/>
            <a:t>Type II</a:t>
          </a:r>
        </a:p>
        <a:p>
          <a:pPr marL="228600" lvl="1" indent="-228600" algn="l" defTabSz="889000">
            <a:lnSpc>
              <a:spcPct val="90000"/>
            </a:lnSpc>
            <a:spcBef>
              <a:spcPct val="0"/>
            </a:spcBef>
            <a:spcAft>
              <a:spcPct val="15000"/>
            </a:spcAft>
            <a:buChar char="•"/>
          </a:pPr>
          <a:r>
            <a:rPr lang="en-IN" sz="2000" kern="1200" dirty="0"/>
            <a:t>With PF or</a:t>
          </a:r>
        </a:p>
        <a:p>
          <a:pPr marL="228600" lvl="1" indent="-228600" algn="l" defTabSz="889000">
            <a:lnSpc>
              <a:spcPct val="90000"/>
            </a:lnSpc>
            <a:spcBef>
              <a:spcPct val="0"/>
            </a:spcBef>
            <a:spcAft>
              <a:spcPct val="15000"/>
            </a:spcAft>
            <a:buChar char="•"/>
          </a:pPr>
          <a:r>
            <a:rPr lang="en-IN" sz="2000" kern="1200" dirty="0"/>
            <a:t>With CI</a:t>
          </a:r>
        </a:p>
      </dsp:txBody>
      <dsp:txXfrm>
        <a:off x="893403" y="2217855"/>
        <a:ext cx="1905928" cy="160603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0B6F67-2136-4B03-B759-68A90E28E121}">
      <dsp:nvSpPr>
        <dsp:cNvPr id="0" name=""/>
        <dsp:cNvSpPr/>
      </dsp:nvSpPr>
      <dsp:spPr>
        <a:xfrm>
          <a:off x="1984" y="1822716"/>
          <a:ext cx="1536170" cy="1267019"/>
        </a:xfrm>
        <a:prstGeom prst="roundRect">
          <a:avLst>
            <a:gd name="adj" fmla="val 10000"/>
          </a:avLst>
        </a:prstGeom>
        <a:solidFill>
          <a:schemeClr val="lt1">
            <a:alpha val="90000"/>
            <a:hueOff val="0"/>
            <a:satOff val="0"/>
            <a:lumOff val="0"/>
            <a:alphaOff val="0"/>
          </a:schemeClr>
        </a:solidFill>
        <a:ln w="22225"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005" tIns="40005" rIns="40005" bIns="40005" numCol="1" spcCol="1270" anchor="t" anchorCtr="0">
          <a:noAutofit/>
        </a:bodyPr>
        <a:lstStyle/>
        <a:p>
          <a:pPr marL="228600" lvl="1" indent="-228600" algn="l" defTabSz="933450">
            <a:lnSpc>
              <a:spcPct val="90000"/>
            </a:lnSpc>
            <a:spcBef>
              <a:spcPct val="0"/>
            </a:spcBef>
            <a:spcAft>
              <a:spcPct val="15000"/>
            </a:spcAft>
            <a:buChar char="•"/>
          </a:pPr>
          <a:r>
            <a:rPr lang="en-IN" sz="2100" kern="1200" dirty="0"/>
            <a:t>As on March 31, 2023</a:t>
          </a:r>
        </a:p>
      </dsp:txBody>
      <dsp:txXfrm>
        <a:off x="31142" y="1851874"/>
        <a:ext cx="1477854" cy="937199"/>
      </dsp:txXfrm>
    </dsp:sp>
    <dsp:sp modelId="{D3ABE9C9-73B9-4BFD-9AAA-4789D5574B5A}">
      <dsp:nvSpPr>
        <dsp:cNvPr id="0" name=""/>
        <dsp:cNvSpPr/>
      </dsp:nvSpPr>
      <dsp:spPr>
        <a:xfrm>
          <a:off x="883200" y="2188869"/>
          <a:ext cx="1598990" cy="1598990"/>
        </a:xfrm>
        <a:prstGeom prst="leftCircularArrow">
          <a:avLst>
            <a:gd name="adj1" fmla="val 2564"/>
            <a:gd name="adj2" fmla="val 311158"/>
            <a:gd name="adj3" fmla="val 2086669"/>
            <a:gd name="adj4" fmla="val 9024489"/>
            <a:gd name="adj5" fmla="val 2991"/>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82E8D9A-E954-441A-9135-C7CF7ACCB880}">
      <dsp:nvSpPr>
        <dsp:cNvPr id="0" name=""/>
        <dsp:cNvSpPr/>
      </dsp:nvSpPr>
      <dsp:spPr>
        <a:xfrm>
          <a:off x="343356" y="2818232"/>
          <a:ext cx="1365485" cy="543008"/>
        </a:xfrm>
        <a:prstGeom prst="roundRect">
          <a:avLst>
            <a:gd name="adj" fmla="val 10000"/>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7940" rIns="41910" bIns="27940" numCol="1" spcCol="1270" anchor="ctr" anchorCtr="0">
          <a:noAutofit/>
        </a:bodyPr>
        <a:lstStyle/>
        <a:p>
          <a:pPr marL="0" lvl="0" indent="0" algn="ctr" defTabSz="977900">
            <a:lnSpc>
              <a:spcPct val="90000"/>
            </a:lnSpc>
            <a:spcBef>
              <a:spcPct val="0"/>
            </a:spcBef>
            <a:spcAft>
              <a:spcPct val="35000"/>
            </a:spcAft>
            <a:buNone/>
          </a:pPr>
          <a:r>
            <a:rPr lang="en-IN" sz="2200" kern="1200" dirty="0"/>
            <a:t>&gt;180 DPD</a:t>
          </a:r>
        </a:p>
      </dsp:txBody>
      <dsp:txXfrm>
        <a:off x="359260" y="2834136"/>
        <a:ext cx="1333677" cy="511200"/>
      </dsp:txXfrm>
    </dsp:sp>
    <dsp:sp modelId="{798E9C0D-46FC-42B9-88D2-FAE68A0D5F28}">
      <dsp:nvSpPr>
        <dsp:cNvPr id="0" name=""/>
        <dsp:cNvSpPr/>
      </dsp:nvSpPr>
      <dsp:spPr>
        <a:xfrm>
          <a:off x="1904044" y="1822716"/>
          <a:ext cx="1536170" cy="1267019"/>
        </a:xfrm>
        <a:prstGeom prst="roundRect">
          <a:avLst>
            <a:gd name="adj" fmla="val 10000"/>
          </a:avLst>
        </a:prstGeom>
        <a:solidFill>
          <a:schemeClr val="lt1">
            <a:alpha val="90000"/>
            <a:hueOff val="0"/>
            <a:satOff val="0"/>
            <a:lumOff val="0"/>
            <a:alphaOff val="0"/>
          </a:schemeClr>
        </a:solidFill>
        <a:ln w="22225"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005" tIns="40005" rIns="40005" bIns="40005" numCol="1" spcCol="1270" anchor="t" anchorCtr="0">
          <a:noAutofit/>
        </a:bodyPr>
        <a:lstStyle/>
        <a:p>
          <a:pPr marL="228600" lvl="1" indent="-228600" algn="l" defTabSz="933450">
            <a:lnSpc>
              <a:spcPct val="90000"/>
            </a:lnSpc>
            <a:spcBef>
              <a:spcPct val="0"/>
            </a:spcBef>
            <a:spcAft>
              <a:spcPct val="15000"/>
            </a:spcAft>
            <a:buChar char="•"/>
          </a:pPr>
          <a:r>
            <a:rPr lang="en-IN" sz="2100" kern="1200" dirty="0"/>
            <a:t>By March 31, 2024</a:t>
          </a:r>
        </a:p>
      </dsp:txBody>
      <dsp:txXfrm>
        <a:off x="1933202" y="2123378"/>
        <a:ext cx="1477854" cy="937199"/>
      </dsp:txXfrm>
    </dsp:sp>
    <dsp:sp modelId="{29DF3787-28B6-4318-9EF5-E5516B39892D}">
      <dsp:nvSpPr>
        <dsp:cNvPr id="0" name=""/>
        <dsp:cNvSpPr/>
      </dsp:nvSpPr>
      <dsp:spPr>
        <a:xfrm>
          <a:off x="2772458" y="1074913"/>
          <a:ext cx="1795279" cy="1795279"/>
        </a:xfrm>
        <a:prstGeom prst="circularArrow">
          <a:avLst>
            <a:gd name="adj1" fmla="val 2283"/>
            <a:gd name="adj2" fmla="val 275346"/>
            <a:gd name="adj3" fmla="val 19549143"/>
            <a:gd name="adj4" fmla="val 12575511"/>
            <a:gd name="adj5" fmla="val 2664"/>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339DEFF-30F8-4358-94A8-2F625F395FDB}">
      <dsp:nvSpPr>
        <dsp:cNvPr id="0" name=""/>
        <dsp:cNvSpPr/>
      </dsp:nvSpPr>
      <dsp:spPr>
        <a:xfrm>
          <a:off x="2245415" y="1551212"/>
          <a:ext cx="1365485" cy="543008"/>
        </a:xfrm>
        <a:prstGeom prst="roundRect">
          <a:avLst>
            <a:gd name="adj" fmla="val 10000"/>
          </a:avLst>
        </a:prstGeom>
        <a:solidFill>
          <a:schemeClr val="accent3">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7940" rIns="41910" bIns="27940" numCol="1" spcCol="1270" anchor="ctr" anchorCtr="0">
          <a:noAutofit/>
        </a:bodyPr>
        <a:lstStyle/>
        <a:p>
          <a:pPr marL="0" lvl="0" indent="0" algn="ctr" defTabSz="977900">
            <a:lnSpc>
              <a:spcPct val="90000"/>
            </a:lnSpc>
            <a:spcBef>
              <a:spcPct val="0"/>
            </a:spcBef>
            <a:spcAft>
              <a:spcPct val="35000"/>
            </a:spcAft>
            <a:buNone/>
          </a:pPr>
          <a:r>
            <a:rPr lang="en-IN" sz="2200" kern="1200" dirty="0"/>
            <a:t>&gt;150 DPD</a:t>
          </a:r>
        </a:p>
      </dsp:txBody>
      <dsp:txXfrm>
        <a:off x="2261319" y="1567116"/>
        <a:ext cx="1333677" cy="511200"/>
      </dsp:txXfrm>
    </dsp:sp>
    <dsp:sp modelId="{B8267936-7BB4-4FE4-9EEF-F8DF0ED59E53}">
      <dsp:nvSpPr>
        <dsp:cNvPr id="0" name=""/>
        <dsp:cNvSpPr/>
      </dsp:nvSpPr>
      <dsp:spPr>
        <a:xfrm>
          <a:off x="3806104" y="1822716"/>
          <a:ext cx="1536170" cy="1267019"/>
        </a:xfrm>
        <a:prstGeom prst="roundRect">
          <a:avLst>
            <a:gd name="adj" fmla="val 10000"/>
          </a:avLst>
        </a:prstGeom>
        <a:solidFill>
          <a:schemeClr val="lt1">
            <a:alpha val="90000"/>
            <a:hueOff val="0"/>
            <a:satOff val="0"/>
            <a:lumOff val="0"/>
            <a:alphaOff val="0"/>
          </a:schemeClr>
        </a:solidFill>
        <a:ln w="22225"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005" tIns="40005" rIns="40005" bIns="40005" numCol="1" spcCol="1270" anchor="t" anchorCtr="0">
          <a:noAutofit/>
        </a:bodyPr>
        <a:lstStyle/>
        <a:p>
          <a:pPr marL="228600" lvl="1" indent="-228600" algn="l" defTabSz="933450">
            <a:lnSpc>
              <a:spcPct val="90000"/>
            </a:lnSpc>
            <a:spcBef>
              <a:spcPct val="0"/>
            </a:spcBef>
            <a:spcAft>
              <a:spcPct val="15000"/>
            </a:spcAft>
            <a:buChar char="•"/>
          </a:pPr>
          <a:r>
            <a:rPr lang="en-IN" sz="2100" kern="1200" dirty="0"/>
            <a:t>By March 31, 2025</a:t>
          </a:r>
        </a:p>
      </dsp:txBody>
      <dsp:txXfrm>
        <a:off x="3835262" y="1851874"/>
        <a:ext cx="1477854" cy="937199"/>
      </dsp:txXfrm>
    </dsp:sp>
    <dsp:sp modelId="{E4AEB8FC-3D57-41FB-B7C7-7B07317CEBA3}">
      <dsp:nvSpPr>
        <dsp:cNvPr id="0" name=""/>
        <dsp:cNvSpPr/>
      </dsp:nvSpPr>
      <dsp:spPr>
        <a:xfrm>
          <a:off x="4687319" y="2188869"/>
          <a:ext cx="1598990" cy="1598990"/>
        </a:xfrm>
        <a:prstGeom prst="leftCircularArrow">
          <a:avLst>
            <a:gd name="adj1" fmla="val 2564"/>
            <a:gd name="adj2" fmla="val 311158"/>
            <a:gd name="adj3" fmla="val 2086669"/>
            <a:gd name="adj4" fmla="val 9024489"/>
            <a:gd name="adj5" fmla="val 2991"/>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6A531A0-955A-49BA-844E-11D36D139319}">
      <dsp:nvSpPr>
        <dsp:cNvPr id="0" name=""/>
        <dsp:cNvSpPr/>
      </dsp:nvSpPr>
      <dsp:spPr>
        <a:xfrm>
          <a:off x="4147475" y="2818232"/>
          <a:ext cx="1365485" cy="543008"/>
        </a:xfrm>
        <a:prstGeom prst="roundRect">
          <a:avLst>
            <a:gd name="adj" fmla="val 10000"/>
          </a:avLst>
        </a:prstGeom>
        <a:solidFill>
          <a:schemeClr val="accent4">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7940" rIns="41910" bIns="27940" numCol="1" spcCol="1270" anchor="ctr" anchorCtr="0">
          <a:noAutofit/>
        </a:bodyPr>
        <a:lstStyle/>
        <a:p>
          <a:pPr marL="0" lvl="0" indent="0" algn="ctr" defTabSz="977900">
            <a:lnSpc>
              <a:spcPct val="90000"/>
            </a:lnSpc>
            <a:spcBef>
              <a:spcPct val="0"/>
            </a:spcBef>
            <a:spcAft>
              <a:spcPct val="35000"/>
            </a:spcAft>
            <a:buNone/>
          </a:pPr>
          <a:r>
            <a:rPr lang="en-IN" sz="2200" kern="1200" dirty="0"/>
            <a:t>&gt;120 DPD</a:t>
          </a:r>
        </a:p>
      </dsp:txBody>
      <dsp:txXfrm>
        <a:off x="4163379" y="2834136"/>
        <a:ext cx="1333677" cy="511200"/>
      </dsp:txXfrm>
    </dsp:sp>
    <dsp:sp modelId="{2F4F8559-D8C8-482E-BDB7-C1BB54494E8B}">
      <dsp:nvSpPr>
        <dsp:cNvPr id="0" name=""/>
        <dsp:cNvSpPr/>
      </dsp:nvSpPr>
      <dsp:spPr>
        <a:xfrm>
          <a:off x="5708163" y="1822716"/>
          <a:ext cx="1536170" cy="1267019"/>
        </a:xfrm>
        <a:prstGeom prst="roundRect">
          <a:avLst>
            <a:gd name="adj" fmla="val 10000"/>
          </a:avLst>
        </a:prstGeom>
        <a:solidFill>
          <a:schemeClr val="lt1">
            <a:alpha val="90000"/>
            <a:hueOff val="0"/>
            <a:satOff val="0"/>
            <a:lumOff val="0"/>
            <a:alphaOff val="0"/>
          </a:schemeClr>
        </a:solidFill>
        <a:ln w="22225" cap="rnd"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005" tIns="40005" rIns="40005" bIns="40005" numCol="1" spcCol="1270" anchor="t" anchorCtr="0">
          <a:noAutofit/>
        </a:bodyPr>
        <a:lstStyle/>
        <a:p>
          <a:pPr marL="228600" lvl="1" indent="-228600" algn="l" defTabSz="933450">
            <a:lnSpc>
              <a:spcPct val="90000"/>
            </a:lnSpc>
            <a:spcBef>
              <a:spcPct val="0"/>
            </a:spcBef>
            <a:spcAft>
              <a:spcPct val="15000"/>
            </a:spcAft>
            <a:buChar char="•"/>
          </a:pPr>
          <a:r>
            <a:rPr lang="en-IN" sz="2100" kern="1200" dirty="0"/>
            <a:t>By March 31, 2026</a:t>
          </a:r>
        </a:p>
      </dsp:txBody>
      <dsp:txXfrm>
        <a:off x="5737321" y="2123378"/>
        <a:ext cx="1477854" cy="937199"/>
      </dsp:txXfrm>
    </dsp:sp>
    <dsp:sp modelId="{7E6F72BB-219B-45CA-ACB8-A74EDEF82C1C}">
      <dsp:nvSpPr>
        <dsp:cNvPr id="0" name=""/>
        <dsp:cNvSpPr/>
      </dsp:nvSpPr>
      <dsp:spPr>
        <a:xfrm>
          <a:off x="6049535" y="1551212"/>
          <a:ext cx="1365485" cy="543008"/>
        </a:xfrm>
        <a:prstGeom prst="roundRect">
          <a:avLst>
            <a:gd name="adj" fmla="val 10000"/>
          </a:avLst>
        </a:prstGeom>
        <a:solidFill>
          <a:schemeClr val="accent5">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7940" rIns="41910" bIns="27940" numCol="1" spcCol="1270" anchor="ctr" anchorCtr="0">
          <a:noAutofit/>
        </a:bodyPr>
        <a:lstStyle/>
        <a:p>
          <a:pPr marL="0" lvl="0" indent="0" algn="ctr" defTabSz="977900">
            <a:lnSpc>
              <a:spcPct val="90000"/>
            </a:lnSpc>
            <a:spcBef>
              <a:spcPct val="0"/>
            </a:spcBef>
            <a:spcAft>
              <a:spcPct val="35000"/>
            </a:spcAft>
            <a:buNone/>
          </a:pPr>
          <a:r>
            <a:rPr lang="en-IN" sz="2200" kern="1200" dirty="0"/>
            <a:t>&gt;90 DPD</a:t>
          </a:r>
        </a:p>
      </dsp:txBody>
      <dsp:txXfrm>
        <a:off x="6065439" y="1567116"/>
        <a:ext cx="1333677" cy="5112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20677F-9942-431F-9460-3647CACB9695}">
      <dsp:nvSpPr>
        <dsp:cNvPr id="0" name=""/>
        <dsp:cNvSpPr/>
      </dsp:nvSpPr>
      <dsp:spPr>
        <a:xfrm>
          <a:off x="0" y="217268"/>
          <a:ext cx="11131363" cy="327600"/>
        </a:xfrm>
        <a:prstGeom prst="rect">
          <a:avLst/>
        </a:prstGeom>
        <a:solidFill>
          <a:schemeClr val="lt1">
            <a:alpha val="90000"/>
            <a:hueOff val="0"/>
            <a:satOff val="0"/>
            <a:lumOff val="0"/>
            <a:alphaOff val="0"/>
          </a:schemeClr>
        </a:solidFill>
        <a:ln w="12700" cap="rnd"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847AFB8D-B771-4C0B-B5A0-BB4F4F514D14}">
      <dsp:nvSpPr>
        <dsp:cNvPr id="0" name=""/>
        <dsp:cNvSpPr/>
      </dsp:nvSpPr>
      <dsp:spPr>
        <a:xfrm>
          <a:off x="556568" y="25388"/>
          <a:ext cx="7791954" cy="383760"/>
        </a:xfrm>
        <a:prstGeom prst="roundRect">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4517" tIns="0" rIns="294517" bIns="0" numCol="1" spcCol="1270" anchor="ctr" anchorCtr="0">
          <a:noAutofit/>
        </a:bodyPr>
        <a:lstStyle/>
        <a:p>
          <a:pPr marL="0" lvl="0" indent="0" algn="l" defTabSz="577850">
            <a:lnSpc>
              <a:spcPct val="90000"/>
            </a:lnSpc>
            <a:spcBef>
              <a:spcPct val="0"/>
            </a:spcBef>
            <a:spcAft>
              <a:spcPct val="35000"/>
            </a:spcAft>
            <a:buNone/>
          </a:pPr>
          <a:r>
            <a:rPr lang="en-IN" sz="1300" b="1" kern="1200" dirty="0"/>
            <a:t>1. Secured Bonds/ Debentures </a:t>
          </a:r>
        </a:p>
      </dsp:txBody>
      <dsp:txXfrm>
        <a:off x="575302" y="44122"/>
        <a:ext cx="7754486" cy="346292"/>
      </dsp:txXfrm>
    </dsp:sp>
    <dsp:sp modelId="{3974F3D2-5C09-475D-9511-D247B73329EE}">
      <dsp:nvSpPr>
        <dsp:cNvPr id="0" name=""/>
        <dsp:cNvSpPr/>
      </dsp:nvSpPr>
      <dsp:spPr>
        <a:xfrm>
          <a:off x="0" y="806948"/>
          <a:ext cx="11131363" cy="327600"/>
        </a:xfrm>
        <a:prstGeom prst="rect">
          <a:avLst/>
        </a:prstGeom>
        <a:solidFill>
          <a:schemeClr val="lt1">
            <a:alpha val="90000"/>
            <a:hueOff val="0"/>
            <a:satOff val="0"/>
            <a:lumOff val="0"/>
            <a:alphaOff val="0"/>
          </a:schemeClr>
        </a:solidFill>
        <a:ln w="12700" cap="rnd" cmpd="sng" algn="ctr">
          <a:solidFill>
            <a:schemeClr val="accent2">
              <a:hueOff val="-87387"/>
              <a:satOff val="4648"/>
              <a:lumOff val="1344"/>
              <a:alphaOff val="0"/>
            </a:schemeClr>
          </a:solidFill>
          <a:prstDash val="solid"/>
        </a:ln>
        <a:effectLst/>
      </dsp:spPr>
      <dsp:style>
        <a:lnRef idx="1">
          <a:scrgbClr r="0" g="0" b="0"/>
        </a:lnRef>
        <a:fillRef idx="1">
          <a:scrgbClr r="0" g="0" b="0"/>
        </a:fillRef>
        <a:effectRef idx="0">
          <a:scrgbClr r="0" g="0" b="0"/>
        </a:effectRef>
        <a:fontRef idx="minor"/>
      </dsp:style>
    </dsp:sp>
    <dsp:sp modelId="{8B2A9FDE-5920-49E7-8293-4D1A0500D4B1}">
      <dsp:nvSpPr>
        <dsp:cNvPr id="0" name=""/>
        <dsp:cNvSpPr/>
      </dsp:nvSpPr>
      <dsp:spPr>
        <a:xfrm>
          <a:off x="556568" y="615068"/>
          <a:ext cx="7791954" cy="383760"/>
        </a:xfrm>
        <a:prstGeom prst="roundRect">
          <a:avLst/>
        </a:prstGeom>
        <a:gradFill rotWithShape="0">
          <a:gsLst>
            <a:gs pos="0">
              <a:schemeClr val="accent2">
                <a:hueOff val="-87387"/>
                <a:satOff val="4648"/>
                <a:lumOff val="1344"/>
                <a:alphaOff val="0"/>
                <a:tint val="68000"/>
                <a:alpha val="90000"/>
                <a:lumMod val="100000"/>
              </a:schemeClr>
            </a:gs>
            <a:gs pos="100000">
              <a:schemeClr val="accent2">
                <a:hueOff val="-87387"/>
                <a:satOff val="4648"/>
                <a:lumOff val="1344"/>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4517" tIns="0" rIns="294517" bIns="0" numCol="1" spcCol="1270" anchor="ctr" anchorCtr="0">
          <a:noAutofit/>
        </a:bodyPr>
        <a:lstStyle/>
        <a:p>
          <a:pPr marL="0" lvl="0" indent="0" algn="l" defTabSz="577850">
            <a:lnSpc>
              <a:spcPct val="90000"/>
            </a:lnSpc>
            <a:spcBef>
              <a:spcPct val="0"/>
            </a:spcBef>
            <a:spcAft>
              <a:spcPct val="35000"/>
            </a:spcAft>
            <a:buNone/>
          </a:pPr>
          <a:r>
            <a:rPr lang="en-IN" sz="1300" b="1" kern="1200" dirty="0"/>
            <a:t>2. CCBs/CCDs</a:t>
          </a:r>
        </a:p>
      </dsp:txBody>
      <dsp:txXfrm>
        <a:off x="575302" y="633802"/>
        <a:ext cx="7754486" cy="346292"/>
      </dsp:txXfrm>
    </dsp:sp>
    <dsp:sp modelId="{B22C87D5-EECB-4BAC-BAAC-201EB3653574}">
      <dsp:nvSpPr>
        <dsp:cNvPr id="0" name=""/>
        <dsp:cNvSpPr/>
      </dsp:nvSpPr>
      <dsp:spPr>
        <a:xfrm>
          <a:off x="0" y="1535070"/>
          <a:ext cx="11131363" cy="327600"/>
        </a:xfrm>
        <a:prstGeom prst="rect">
          <a:avLst/>
        </a:prstGeom>
        <a:solidFill>
          <a:schemeClr val="lt1">
            <a:alpha val="90000"/>
            <a:hueOff val="0"/>
            <a:satOff val="0"/>
            <a:lumOff val="0"/>
            <a:alphaOff val="0"/>
          </a:schemeClr>
        </a:solidFill>
        <a:ln w="12700" cap="rnd" cmpd="sng" algn="ctr">
          <a:solidFill>
            <a:schemeClr val="accent2">
              <a:hueOff val="-174774"/>
              <a:satOff val="9296"/>
              <a:lumOff val="2689"/>
              <a:alphaOff val="0"/>
            </a:schemeClr>
          </a:solidFill>
          <a:prstDash val="solid"/>
        </a:ln>
        <a:effectLst/>
      </dsp:spPr>
      <dsp:style>
        <a:lnRef idx="1">
          <a:scrgbClr r="0" g="0" b="0"/>
        </a:lnRef>
        <a:fillRef idx="1">
          <a:scrgbClr r="0" g="0" b="0"/>
        </a:fillRef>
        <a:effectRef idx="0">
          <a:scrgbClr r="0" g="0" b="0"/>
        </a:effectRef>
        <a:fontRef idx="minor"/>
      </dsp:style>
    </dsp:sp>
    <dsp:sp modelId="{C1495051-A5E0-4171-BCD6-64E9AE0173B5}">
      <dsp:nvSpPr>
        <dsp:cNvPr id="0" name=""/>
        <dsp:cNvSpPr/>
      </dsp:nvSpPr>
      <dsp:spPr>
        <a:xfrm>
          <a:off x="556568" y="1204748"/>
          <a:ext cx="7816031" cy="522201"/>
        </a:xfrm>
        <a:prstGeom prst="roundRect">
          <a:avLst/>
        </a:prstGeom>
        <a:gradFill rotWithShape="0">
          <a:gsLst>
            <a:gs pos="0">
              <a:schemeClr val="accent2">
                <a:hueOff val="-174774"/>
                <a:satOff val="9296"/>
                <a:lumOff val="2689"/>
                <a:alphaOff val="0"/>
                <a:tint val="68000"/>
                <a:alpha val="90000"/>
                <a:lumMod val="100000"/>
              </a:schemeClr>
            </a:gs>
            <a:gs pos="100000">
              <a:schemeClr val="accent2">
                <a:hueOff val="-174774"/>
                <a:satOff val="9296"/>
                <a:lumOff val="2689"/>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4517" tIns="0" rIns="294517" bIns="0" numCol="1" spcCol="1270" anchor="ctr" anchorCtr="0">
          <a:noAutofit/>
        </a:bodyPr>
        <a:lstStyle/>
        <a:p>
          <a:pPr marL="0" lvl="0" indent="0" algn="l" defTabSz="577850">
            <a:lnSpc>
              <a:spcPct val="90000"/>
            </a:lnSpc>
            <a:spcBef>
              <a:spcPct val="0"/>
            </a:spcBef>
            <a:spcAft>
              <a:spcPct val="35000"/>
            </a:spcAft>
            <a:buNone/>
          </a:pPr>
          <a:r>
            <a:rPr lang="en-IN" sz="1300" b="1" kern="1200" dirty="0"/>
            <a:t>3. NCDs having minimum subscription of Rs. 1 crore and minimum maturity of 1 year </a:t>
          </a:r>
        </a:p>
      </dsp:txBody>
      <dsp:txXfrm>
        <a:off x="582060" y="1230240"/>
        <a:ext cx="7765047" cy="471217"/>
      </dsp:txXfrm>
    </dsp:sp>
    <dsp:sp modelId="{8785C611-10A0-4D38-BC74-A0FE29D24270}">
      <dsp:nvSpPr>
        <dsp:cNvPr id="0" name=""/>
        <dsp:cNvSpPr/>
      </dsp:nvSpPr>
      <dsp:spPr>
        <a:xfrm>
          <a:off x="0" y="2124750"/>
          <a:ext cx="11131363" cy="327600"/>
        </a:xfrm>
        <a:prstGeom prst="rect">
          <a:avLst/>
        </a:prstGeom>
        <a:solidFill>
          <a:schemeClr val="lt1">
            <a:alpha val="90000"/>
            <a:hueOff val="0"/>
            <a:satOff val="0"/>
            <a:lumOff val="0"/>
            <a:alphaOff val="0"/>
          </a:schemeClr>
        </a:solidFill>
        <a:ln w="12700" cap="rnd" cmpd="sng" algn="ctr">
          <a:solidFill>
            <a:schemeClr val="accent2">
              <a:hueOff val="-262161"/>
              <a:satOff val="13944"/>
              <a:lumOff val="4033"/>
              <a:alphaOff val="0"/>
            </a:schemeClr>
          </a:solidFill>
          <a:prstDash val="solid"/>
        </a:ln>
        <a:effectLst/>
      </dsp:spPr>
      <dsp:style>
        <a:lnRef idx="1">
          <a:scrgbClr r="0" g="0" b="0"/>
        </a:lnRef>
        <a:fillRef idx="1">
          <a:scrgbClr r="0" g="0" b="0"/>
        </a:fillRef>
        <a:effectRef idx="0">
          <a:scrgbClr r="0" g="0" b="0"/>
        </a:effectRef>
        <a:fontRef idx="minor"/>
      </dsp:style>
    </dsp:sp>
    <dsp:sp modelId="{B8A535F1-D2CB-40F1-A0FF-0E4414942DEE}">
      <dsp:nvSpPr>
        <dsp:cNvPr id="0" name=""/>
        <dsp:cNvSpPr/>
      </dsp:nvSpPr>
      <dsp:spPr>
        <a:xfrm>
          <a:off x="556568" y="1932870"/>
          <a:ext cx="7791954" cy="383760"/>
        </a:xfrm>
        <a:prstGeom prst="roundRect">
          <a:avLst/>
        </a:prstGeom>
        <a:gradFill rotWithShape="0">
          <a:gsLst>
            <a:gs pos="0">
              <a:schemeClr val="accent2">
                <a:hueOff val="-262161"/>
                <a:satOff val="13944"/>
                <a:lumOff val="4033"/>
                <a:alphaOff val="0"/>
                <a:tint val="68000"/>
                <a:alpha val="90000"/>
                <a:lumMod val="100000"/>
              </a:schemeClr>
            </a:gs>
            <a:gs pos="100000">
              <a:schemeClr val="accent2">
                <a:hueOff val="-262161"/>
                <a:satOff val="13944"/>
                <a:lumOff val="4033"/>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4517" tIns="0" rIns="294517" bIns="0" numCol="1" spcCol="1270" anchor="ctr" anchorCtr="0">
          <a:noAutofit/>
        </a:bodyPr>
        <a:lstStyle/>
        <a:p>
          <a:pPr marL="0" lvl="0" indent="0" algn="l" defTabSz="577850">
            <a:lnSpc>
              <a:spcPct val="90000"/>
            </a:lnSpc>
            <a:spcBef>
              <a:spcPct val="0"/>
            </a:spcBef>
            <a:spcAft>
              <a:spcPct val="35000"/>
            </a:spcAft>
            <a:buNone/>
          </a:pPr>
          <a:r>
            <a:rPr lang="en-IN" sz="1300" b="1" kern="1200" dirty="0"/>
            <a:t>4. Hybrid Debt Instruments </a:t>
          </a:r>
        </a:p>
      </dsp:txBody>
      <dsp:txXfrm>
        <a:off x="575302" y="1951604"/>
        <a:ext cx="7754486" cy="346292"/>
      </dsp:txXfrm>
    </dsp:sp>
    <dsp:sp modelId="{5AAFD7D0-D321-42F0-9FDC-68679E5D229B}">
      <dsp:nvSpPr>
        <dsp:cNvPr id="0" name=""/>
        <dsp:cNvSpPr/>
      </dsp:nvSpPr>
      <dsp:spPr>
        <a:xfrm>
          <a:off x="0" y="2714430"/>
          <a:ext cx="11131363" cy="327600"/>
        </a:xfrm>
        <a:prstGeom prst="rect">
          <a:avLst/>
        </a:prstGeom>
        <a:solidFill>
          <a:schemeClr val="lt1">
            <a:alpha val="90000"/>
            <a:hueOff val="0"/>
            <a:satOff val="0"/>
            <a:lumOff val="0"/>
            <a:alphaOff val="0"/>
          </a:schemeClr>
        </a:solidFill>
        <a:ln w="12700" cap="rnd" cmpd="sng" algn="ctr">
          <a:solidFill>
            <a:schemeClr val="accent2">
              <a:hueOff val="-349548"/>
              <a:satOff val="18591"/>
              <a:lumOff val="5378"/>
              <a:alphaOff val="0"/>
            </a:schemeClr>
          </a:solidFill>
          <a:prstDash val="solid"/>
        </a:ln>
        <a:effectLst/>
      </dsp:spPr>
      <dsp:style>
        <a:lnRef idx="1">
          <a:scrgbClr r="0" g="0" b="0"/>
        </a:lnRef>
        <a:fillRef idx="1">
          <a:scrgbClr r="0" g="0" b="0"/>
        </a:fillRef>
        <a:effectRef idx="0">
          <a:scrgbClr r="0" g="0" b="0"/>
        </a:effectRef>
        <a:fontRef idx="minor"/>
      </dsp:style>
    </dsp:sp>
    <dsp:sp modelId="{F3810CB1-FF53-439A-BDC3-D5A0EBBDCEB6}">
      <dsp:nvSpPr>
        <dsp:cNvPr id="0" name=""/>
        <dsp:cNvSpPr/>
      </dsp:nvSpPr>
      <dsp:spPr>
        <a:xfrm>
          <a:off x="556568" y="2522550"/>
          <a:ext cx="7791954" cy="383760"/>
        </a:xfrm>
        <a:prstGeom prst="roundRect">
          <a:avLst/>
        </a:prstGeom>
        <a:gradFill rotWithShape="0">
          <a:gsLst>
            <a:gs pos="0">
              <a:schemeClr val="accent2">
                <a:hueOff val="-349548"/>
                <a:satOff val="18591"/>
                <a:lumOff val="5378"/>
                <a:alphaOff val="0"/>
                <a:tint val="68000"/>
                <a:alpha val="90000"/>
                <a:lumMod val="100000"/>
              </a:schemeClr>
            </a:gs>
            <a:gs pos="100000">
              <a:schemeClr val="accent2">
                <a:hueOff val="-349548"/>
                <a:satOff val="18591"/>
                <a:lumOff val="5378"/>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4517" tIns="0" rIns="294517" bIns="0" numCol="1" spcCol="1270" anchor="ctr" anchorCtr="0">
          <a:noAutofit/>
        </a:bodyPr>
        <a:lstStyle/>
        <a:p>
          <a:pPr marL="0" lvl="0" indent="0" algn="l" defTabSz="577850">
            <a:lnSpc>
              <a:spcPct val="90000"/>
            </a:lnSpc>
            <a:spcBef>
              <a:spcPct val="0"/>
            </a:spcBef>
            <a:spcAft>
              <a:spcPct val="35000"/>
            </a:spcAft>
            <a:buNone/>
          </a:pPr>
          <a:r>
            <a:rPr lang="en-IN" sz="1300" b="1" kern="1200" dirty="0"/>
            <a:t>5. Subordinated Debt Instruments</a:t>
          </a:r>
        </a:p>
      </dsp:txBody>
      <dsp:txXfrm>
        <a:off x="575302" y="2541284"/>
        <a:ext cx="7754486" cy="346292"/>
      </dsp:txXfrm>
    </dsp:sp>
    <dsp:sp modelId="{7A9E4C49-DEAC-4735-B3CD-0B026D907934}">
      <dsp:nvSpPr>
        <dsp:cNvPr id="0" name=""/>
        <dsp:cNvSpPr/>
      </dsp:nvSpPr>
      <dsp:spPr>
        <a:xfrm>
          <a:off x="0" y="3304110"/>
          <a:ext cx="11131363" cy="327600"/>
        </a:xfrm>
        <a:prstGeom prst="rect">
          <a:avLst/>
        </a:prstGeom>
        <a:solidFill>
          <a:schemeClr val="lt1">
            <a:alpha val="90000"/>
            <a:hueOff val="0"/>
            <a:satOff val="0"/>
            <a:lumOff val="0"/>
            <a:alphaOff val="0"/>
          </a:schemeClr>
        </a:solidFill>
        <a:ln w="12700" cap="rnd" cmpd="sng" algn="ctr">
          <a:solidFill>
            <a:schemeClr val="accent2">
              <a:hueOff val="-436935"/>
              <a:satOff val="23239"/>
              <a:lumOff val="6722"/>
              <a:alphaOff val="0"/>
            </a:schemeClr>
          </a:solidFill>
          <a:prstDash val="solid"/>
        </a:ln>
        <a:effectLst/>
      </dsp:spPr>
      <dsp:style>
        <a:lnRef idx="1">
          <a:scrgbClr r="0" g="0" b="0"/>
        </a:lnRef>
        <a:fillRef idx="1">
          <a:scrgbClr r="0" g="0" b="0"/>
        </a:fillRef>
        <a:effectRef idx="0">
          <a:scrgbClr r="0" g="0" b="0"/>
        </a:effectRef>
        <a:fontRef idx="minor"/>
      </dsp:style>
    </dsp:sp>
    <dsp:sp modelId="{A2AC3DDB-E374-438F-AFB7-330596AD207B}">
      <dsp:nvSpPr>
        <dsp:cNvPr id="0" name=""/>
        <dsp:cNvSpPr/>
      </dsp:nvSpPr>
      <dsp:spPr>
        <a:xfrm>
          <a:off x="556568" y="3112230"/>
          <a:ext cx="7791954" cy="383760"/>
        </a:xfrm>
        <a:prstGeom prst="roundRect">
          <a:avLst/>
        </a:prstGeom>
        <a:gradFill rotWithShape="0">
          <a:gsLst>
            <a:gs pos="0">
              <a:schemeClr val="accent2">
                <a:hueOff val="-436935"/>
                <a:satOff val="23239"/>
                <a:lumOff val="6722"/>
                <a:alphaOff val="0"/>
                <a:tint val="68000"/>
                <a:alpha val="90000"/>
                <a:lumMod val="100000"/>
              </a:schemeClr>
            </a:gs>
            <a:gs pos="100000">
              <a:schemeClr val="accent2">
                <a:hueOff val="-436935"/>
                <a:satOff val="23239"/>
                <a:lumOff val="6722"/>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4517" tIns="0" rIns="294517" bIns="0" numCol="1" spcCol="1270" anchor="ctr" anchorCtr="0">
          <a:noAutofit/>
        </a:bodyPr>
        <a:lstStyle/>
        <a:p>
          <a:pPr marL="0" lvl="0" indent="0" algn="l" defTabSz="577850">
            <a:lnSpc>
              <a:spcPct val="90000"/>
            </a:lnSpc>
            <a:spcBef>
              <a:spcPct val="0"/>
            </a:spcBef>
            <a:spcAft>
              <a:spcPct val="35000"/>
            </a:spcAft>
            <a:buNone/>
          </a:pPr>
          <a:r>
            <a:rPr lang="en-IN" sz="1300" b="1" kern="1200" dirty="0"/>
            <a:t>6. Commercial Paper</a:t>
          </a:r>
        </a:p>
      </dsp:txBody>
      <dsp:txXfrm>
        <a:off x="575302" y="3130964"/>
        <a:ext cx="7754486" cy="346292"/>
      </dsp:txXfrm>
    </dsp:sp>
    <dsp:sp modelId="{E96CE35B-1C3A-4B59-965F-E4171577206B}">
      <dsp:nvSpPr>
        <dsp:cNvPr id="0" name=""/>
        <dsp:cNvSpPr/>
      </dsp:nvSpPr>
      <dsp:spPr>
        <a:xfrm>
          <a:off x="0" y="3893790"/>
          <a:ext cx="11131363" cy="327600"/>
        </a:xfrm>
        <a:prstGeom prst="rect">
          <a:avLst/>
        </a:prstGeom>
        <a:solidFill>
          <a:schemeClr val="lt1">
            <a:alpha val="90000"/>
            <a:hueOff val="0"/>
            <a:satOff val="0"/>
            <a:lumOff val="0"/>
            <a:alphaOff val="0"/>
          </a:schemeClr>
        </a:solidFill>
        <a:ln w="12700" cap="rnd" cmpd="sng" algn="ctr">
          <a:solidFill>
            <a:schemeClr val="accent2">
              <a:hueOff val="-524322"/>
              <a:satOff val="27887"/>
              <a:lumOff val="8067"/>
              <a:alphaOff val="0"/>
            </a:schemeClr>
          </a:solidFill>
          <a:prstDash val="solid"/>
        </a:ln>
        <a:effectLst/>
      </dsp:spPr>
      <dsp:style>
        <a:lnRef idx="1">
          <a:scrgbClr r="0" g="0" b="0"/>
        </a:lnRef>
        <a:fillRef idx="1">
          <a:scrgbClr r="0" g="0" b="0"/>
        </a:fillRef>
        <a:effectRef idx="0">
          <a:scrgbClr r="0" g="0" b="0"/>
        </a:effectRef>
        <a:fontRef idx="minor"/>
      </dsp:style>
    </dsp:sp>
    <dsp:sp modelId="{8B74830C-2005-413B-93C1-DA36600D4476}">
      <dsp:nvSpPr>
        <dsp:cNvPr id="0" name=""/>
        <dsp:cNvSpPr/>
      </dsp:nvSpPr>
      <dsp:spPr>
        <a:xfrm>
          <a:off x="556568" y="3701910"/>
          <a:ext cx="7791954" cy="383760"/>
        </a:xfrm>
        <a:prstGeom prst="roundRect">
          <a:avLst/>
        </a:prstGeom>
        <a:gradFill rotWithShape="0">
          <a:gsLst>
            <a:gs pos="0">
              <a:schemeClr val="accent2">
                <a:hueOff val="-524322"/>
                <a:satOff val="27887"/>
                <a:lumOff val="8067"/>
                <a:alphaOff val="0"/>
                <a:tint val="68000"/>
                <a:alpha val="90000"/>
                <a:lumMod val="100000"/>
              </a:schemeClr>
            </a:gs>
            <a:gs pos="100000">
              <a:schemeClr val="accent2">
                <a:hueOff val="-524322"/>
                <a:satOff val="27887"/>
                <a:lumOff val="8067"/>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4517" tIns="0" rIns="294517" bIns="0" numCol="1" spcCol="1270" anchor="ctr" anchorCtr="0">
          <a:noAutofit/>
        </a:bodyPr>
        <a:lstStyle/>
        <a:p>
          <a:pPr marL="0" lvl="0" indent="0" algn="l" defTabSz="577850">
            <a:lnSpc>
              <a:spcPct val="90000"/>
            </a:lnSpc>
            <a:spcBef>
              <a:spcPct val="0"/>
            </a:spcBef>
            <a:spcAft>
              <a:spcPct val="35000"/>
            </a:spcAft>
            <a:buNone/>
          </a:pPr>
          <a:r>
            <a:rPr lang="en-IN" sz="1300" b="1" kern="1200" dirty="0"/>
            <a:t>7. Infrastructure Bonds</a:t>
          </a:r>
        </a:p>
      </dsp:txBody>
      <dsp:txXfrm>
        <a:off x="575302" y="3720644"/>
        <a:ext cx="7754486" cy="346292"/>
      </dsp:txXfrm>
    </dsp:sp>
    <dsp:sp modelId="{340D7B31-76AB-4532-AD29-DD69C85CFDA9}">
      <dsp:nvSpPr>
        <dsp:cNvPr id="0" name=""/>
        <dsp:cNvSpPr/>
      </dsp:nvSpPr>
      <dsp:spPr>
        <a:xfrm>
          <a:off x="0" y="4483470"/>
          <a:ext cx="11131363" cy="327600"/>
        </a:xfrm>
        <a:prstGeom prst="rect">
          <a:avLst/>
        </a:prstGeom>
        <a:blipFill rotWithShape="0">
          <a:blip xmlns:r="http://schemas.openxmlformats.org/officeDocument/2006/relationships" r:embed="rId1"/>
          <a:stretch>
            <a:fillRect/>
          </a:stretch>
        </a:blipFill>
        <a:ln w="12700" cap="rnd" cmpd="sng" algn="ctr">
          <a:solidFill>
            <a:schemeClr val="accent2">
              <a:hueOff val="-611709"/>
              <a:satOff val="32535"/>
              <a:lumOff val="9411"/>
              <a:alphaOff val="0"/>
            </a:schemeClr>
          </a:solidFill>
          <a:prstDash val="solid"/>
        </a:ln>
        <a:effectLst/>
      </dsp:spPr>
      <dsp:style>
        <a:lnRef idx="1">
          <a:scrgbClr r="0" g="0" b="0"/>
        </a:lnRef>
        <a:fillRef idx="1">
          <a:scrgbClr r="0" g="0" b="0"/>
        </a:fillRef>
        <a:effectRef idx="0">
          <a:scrgbClr r="0" g="0" b="0"/>
        </a:effectRef>
        <a:fontRef idx="minor"/>
      </dsp:style>
    </dsp:sp>
    <dsp:sp modelId="{65CC9933-FF0B-4604-B128-F7D9E77525AF}">
      <dsp:nvSpPr>
        <dsp:cNvPr id="0" name=""/>
        <dsp:cNvSpPr/>
      </dsp:nvSpPr>
      <dsp:spPr>
        <a:xfrm>
          <a:off x="556568" y="4291590"/>
          <a:ext cx="7791954" cy="383760"/>
        </a:xfrm>
        <a:prstGeom prst="roundRect">
          <a:avLst/>
        </a:prstGeom>
        <a:gradFill rotWithShape="0">
          <a:gsLst>
            <a:gs pos="0">
              <a:schemeClr val="accent2">
                <a:hueOff val="-611709"/>
                <a:satOff val="32535"/>
                <a:lumOff val="9411"/>
                <a:alphaOff val="0"/>
                <a:tint val="68000"/>
                <a:alpha val="90000"/>
                <a:lumMod val="100000"/>
              </a:schemeClr>
            </a:gs>
            <a:gs pos="100000">
              <a:schemeClr val="accent2">
                <a:hueOff val="-611709"/>
                <a:satOff val="32535"/>
                <a:lumOff val="9411"/>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4517" tIns="0" rIns="294517" bIns="0" numCol="1" spcCol="1270" anchor="ctr" anchorCtr="0">
          <a:noAutofit/>
        </a:bodyPr>
        <a:lstStyle/>
        <a:p>
          <a:pPr marL="0" lvl="0" indent="0" algn="l" defTabSz="577850">
            <a:lnSpc>
              <a:spcPct val="90000"/>
            </a:lnSpc>
            <a:spcBef>
              <a:spcPct val="0"/>
            </a:spcBef>
            <a:spcAft>
              <a:spcPct val="35000"/>
            </a:spcAft>
            <a:buNone/>
          </a:pPr>
          <a:r>
            <a:rPr lang="en-IN" sz="1300" b="1" kern="1200" dirty="0"/>
            <a:t>8. Perpetual Debt Instruments (for NBFC-ND-SI)</a:t>
          </a:r>
        </a:p>
      </dsp:txBody>
      <dsp:txXfrm>
        <a:off x="575302" y="4310324"/>
        <a:ext cx="7754486" cy="34629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6F0A33-289C-4EBB-8784-890EF5E5E704}">
      <dsp:nvSpPr>
        <dsp:cNvPr id="0" name=""/>
        <dsp:cNvSpPr/>
      </dsp:nvSpPr>
      <dsp:spPr>
        <a:xfrm>
          <a:off x="0" y="12319"/>
          <a:ext cx="7569200" cy="912161"/>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solidFill>
                <a:schemeClr val="bg1"/>
              </a:solidFill>
            </a:rPr>
            <a:t>Same as the meaning assigned to it under SEBI (SAST) Regulations, 2011, which means right exercisable directly or indirectly:</a:t>
          </a:r>
          <a:endParaRPr lang="en-IN" sz="1800" kern="1200" dirty="0">
            <a:solidFill>
              <a:schemeClr val="bg1"/>
            </a:solidFill>
          </a:endParaRPr>
        </a:p>
      </dsp:txBody>
      <dsp:txXfrm>
        <a:off x="44528" y="56847"/>
        <a:ext cx="7480144" cy="823105"/>
      </dsp:txXfrm>
    </dsp:sp>
    <dsp:sp modelId="{1AC119C1-6D36-4E3F-87CC-99160842FA15}">
      <dsp:nvSpPr>
        <dsp:cNvPr id="0" name=""/>
        <dsp:cNvSpPr/>
      </dsp:nvSpPr>
      <dsp:spPr>
        <a:xfrm>
          <a:off x="0" y="924480"/>
          <a:ext cx="7569200" cy="5775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0322" tIns="22860" rIns="128016" bIns="22860" numCol="1" spcCol="1270" anchor="t" anchorCtr="0">
          <a:noAutofit/>
        </a:bodyPr>
        <a:lstStyle/>
        <a:p>
          <a:pPr marL="171450" lvl="1" indent="-171450" algn="l" defTabSz="800100">
            <a:lnSpc>
              <a:spcPct val="90000"/>
            </a:lnSpc>
            <a:spcBef>
              <a:spcPct val="0"/>
            </a:spcBef>
            <a:spcAft>
              <a:spcPct val="20000"/>
            </a:spcAft>
            <a:buChar char="•"/>
          </a:pPr>
          <a:r>
            <a:rPr lang="en-US" sz="1800" kern="1200" dirty="0">
              <a:solidFill>
                <a:schemeClr val="tx1"/>
              </a:solidFill>
            </a:rPr>
            <a:t>to appoint majority of directors; or</a:t>
          </a:r>
          <a:endParaRPr lang="en-IN" sz="1800" kern="1200" dirty="0">
            <a:solidFill>
              <a:schemeClr val="tx1"/>
            </a:solidFill>
          </a:endParaRPr>
        </a:p>
        <a:p>
          <a:pPr marL="171450" lvl="1" indent="-171450" algn="l" defTabSz="800100">
            <a:lnSpc>
              <a:spcPct val="90000"/>
            </a:lnSpc>
            <a:spcBef>
              <a:spcPct val="0"/>
            </a:spcBef>
            <a:spcAft>
              <a:spcPct val="20000"/>
            </a:spcAft>
            <a:buChar char="•"/>
          </a:pPr>
          <a:r>
            <a:rPr lang="en-US" sz="1800" kern="1200" dirty="0">
              <a:solidFill>
                <a:schemeClr val="tx1"/>
              </a:solidFill>
            </a:rPr>
            <a:t>to control management or policy decisions</a:t>
          </a:r>
          <a:endParaRPr lang="en-IN" sz="1800" kern="1200" dirty="0">
            <a:solidFill>
              <a:schemeClr val="tx1"/>
            </a:solidFill>
          </a:endParaRPr>
        </a:p>
      </dsp:txBody>
      <dsp:txXfrm>
        <a:off x="0" y="924480"/>
        <a:ext cx="7569200" cy="577530"/>
      </dsp:txXfrm>
    </dsp:sp>
    <dsp:sp modelId="{0BB0C676-5CAB-4D78-8800-5840EC6EA8EA}">
      <dsp:nvSpPr>
        <dsp:cNvPr id="0" name=""/>
        <dsp:cNvSpPr/>
      </dsp:nvSpPr>
      <dsp:spPr>
        <a:xfrm>
          <a:off x="0" y="1502010"/>
          <a:ext cx="7569200" cy="912161"/>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solidFill>
                <a:schemeClr val="bg1"/>
              </a:solidFill>
            </a:rPr>
            <a:t>Individually or along with PAC </a:t>
          </a:r>
          <a:endParaRPr lang="en-IN" sz="2400" kern="1200" dirty="0">
            <a:solidFill>
              <a:schemeClr val="bg1"/>
            </a:solidFill>
          </a:endParaRPr>
        </a:p>
      </dsp:txBody>
      <dsp:txXfrm>
        <a:off x="44528" y="1546538"/>
        <a:ext cx="7480144" cy="823105"/>
      </dsp:txXfrm>
    </dsp:sp>
    <dsp:sp modelId="{6B6A5258-C053-4746-90CD-95B176417400}">
      <dsp:nvSpPr>
        <dsp:cNvPr id="0" name=""/>
        <dsp:cNvSpPr/>
      </dsp:nvSpPr>
      <dsp:spPr>
        <a:xfrm>
          <a:off x="0" y="2466011"/>
          <a:ext cx="7569200" cy="912161"/>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solidFill>
                <a:schemeClr val="bg1"/>
              </a:solidFill>
            </a:rPr>
            <a:t>By virtue of shareholding, management rights or agreements or any other manner</a:t>
          </a:r>
          <a:endParaRPr lang="en-IN" sz="2400" kern="1200" dirty="0">
            <a:solidFill>
              <a:schemeClr val="bg1"/>
            </a:solidFill>
          </a:endParaRPr>
        </a:p>
      </dsp:txBody>
      <dsp:txXfrm>
        <a:off x="44528" y="2510539"/>
        <a:ext cx="7480144" cy="82310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1B257D-E05B-45F6-9DA1-911FDB823CCE}">
      <dsp:nvSpPr>
        <dsp:cNvPr id="0" name=""/>
        <dsp:cNvSpPr/>
      </dsp:nvSpPr>
      <dsp:spPr>
        <a:xfrm>
          <a:off x="2572" y="0"/>
          <a:ext cx="3448855" cy="1151081"/>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The company, its holding and subsidiary company, and company under the same management or control</a:t>
          </a:r>
          <a:endParaRPr lang="en-IN" sz="1600" kern="1200" dirty="0"/>
        </a:p>
      </dsp:txBody>
      <dsp:txXfrm>
        <a:off x="36286" y="33714"/>
        <a:ext cx="3381427" cy="1083653"/>
      </dsp:txXfrm>
    </dsp:sp>
    <dsp:sp modelId="{863BA0CE-DFDE-40E0-B4ED-0187FDA5DF58}">
      <dsp:nvSpPr>
        <dsp:cNvPr id="0" name=""/>
        <dsp:cNvSpPr/>
      </dsp:nvSpPr>
      <dsp:spPr>
        <a:xfrm>
          <a:off x="4030835" y="0"/>
          <a:ext cx="3448855" cy="1151081"/>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The company, its directors, and any person </a:t>
          </a:r>
          <a:r>
            <a:rPr lang="en-IN" sz="1600" kern="1200" dirty="0"/>
            <a:t>entrusted with the management of the company</a:t>
          </a:r>
        </a:p>
      </dsp:txBody>
      <dsp:txXfrm>
        <a:off x="4064549" y="33714"/>
        <a:ext cx="3381427" cy="1083653"/>
      </dsp:txXfrm>
    </dsp:sp>
  </dsp:spTree>
</dsp:drawing>
</file>

<file path=ppt/diagrams/layout1.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135CD2-9542-42BA-B4AD-38F729E9E757}" type="datetimeFigureOut">
              <a:rPr lang="en-IN" smtClean="0"/>
              <a:t>11-06-2024</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13E8EF-777A-4B92-A141-50D7829E484B}" type="slidenum">
              <a:rPr lang="en-IN" smtClean="0"/>
              <a:t>‹#›</a:t>
            </a:fld>
            <a:endParaRPr lang="en-IN"/>
          </a:p>
        </p:txBody>
      </p:sp>
    </p:spTree>
    <p:extLst>
      <p:ext uri="{BB962C8B-B14F-4D97-AF65-F5344CB8AC3E}">
        <p14:creationId xmlns:p14="http://schemas.microsoft.com/office/powerpoint/2010/main" val="4238301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Tree>
    <p:extLst>
      <p:ext uri="{BB962C8B-B14F-4D97-AF65-F5344CB8AC3E}">
        <p14:creationId xmlns:p14="http://schemas.microsoft.com/office/powerpoint/2010/main" val="1310601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8"/>
        <p:cNvGrpSpPr/>
        <p:nvPr/>
      </p:nvGrpSpPr>
      <p:grpSpPr>
        <a:xfrm>
          <a:off x="0" y="0"/>
          <a:ext cx="0" cy="0"/>
          <a:chOff x="0" y="0"/>
          <a:chExt cx="0" cy="0"/>
        </a:xfrm>
      </p:grpSpPr>
      <p:sp>
        <p:nvSpPr>
          <p:cNvPr id="869" name="Google Shape;869;g15577e201b1_7_26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70" name="Google Shape;870;g15577e201b1_7_26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71" name="Google Shape;871;g15577e201b1_7_269: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21</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9"/>
        <p:cNvGrpSpPr/>
        <p:nvPr/>
      </p:nvGrpSpPr>
      <p:grpSpPr>
        <a:xfrm>
          <a:off x="0" y="0"/>
          <a:ext cx="0" cy="0"/>
          <a:chOff x="0" y="0"/>
          <a:chExt cx="0" cy="0"/>
        </a:xfrm>
      </p:grpSpPr>
      <p:sp>
        <p:nvSpPr>
          <p:cNvPr id="1080" name="Google Shape;1080;p4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81" name="Google Shape;1081;p4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0"/>
        <p:cNvGrpSpPr/>
        <p:nvPr/>
      </p:nvGrpSpPr>
      <p:grpSpPr>
        <a:xfrm>
          <a:off x="0" y="0"/>
          <a:ext cx="0" cy="0"/>
          <a:chOff x="0" y="0"/>
          <a:chExt cx="0" cy="0"/>
        </a:xfrm>
      </p:grpSpPr>
      <p:sp>
        <p:nvSpPr>
          <p:cNvPr id="841" name="Google Shape;841;g15577e201b1_7_24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42" name="Google Shape;842;g15577e201b1_7_24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43" name="Google Shape;843;g15577e201b1_7_244: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23</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5"/>
        <p:cNvGrpSpPr/>
        <p:nvPr/>
      </p:nvGrpSpPr>
      <p:grpSpPr>
        <a:xfrm>
          <a:off x="0" y="0"/>
          <a:ext cx="0" cy="0"/>
          <a:chOff x="0" y="0"/>
          <a:chExt cx="0" cy="0"/>
        </a:xfrm>
      </p:grpSpPr>
      <p:sp>
        <p:nvSpPr>
          <p:cNvPr id="1136" name="Google Shape;1136;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37" name="Google Shape;1137;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0"/>
        <p:cNvGrpSpPr/>
        <p:nvPr/>
      </p:nvGrpSpPr>
      <p:grpSpPr>
        <a:xfrm>
          <a:off x="0" y="0"/>
          <a:ext cx="0" cy="0"/>
          <a:chOff x="0" y="0"/>
          <a:chExt cx="0" cy="0"/>
        </a:xfrm>
      </p:grpSpPr>
      <p:sp>
        <p:nvSpPr>
          <p:cNvPr id="1141" name="Google Shape;1141;g1eb770e2f3e_1_106: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42" name="Google Shape;1142;g1eb770e2f3e_1_10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7"/>
        <p:cNvGrpSpPr/>
        <p:nvPr/>
      </p:nvGrpSpPr>
      <p:grpSpPr>
        <a:xfrm>
          <a:off x="0" y="0"/>
          <a:ext cx="0" cy="0"/>
          <a:chOff x="0" y="0"/>
          <a:chExt cx="0" cy="0"/>
        </a:xfrm>
      </p:grpSpPr>
      <p:sp>
        <p:nvSpPr>
          <p:cNvPr id="1148" name="Google Shape;1148;g25c96501d6e_15_15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49" name="Google Shape;1149;g25c96501d6e_15_15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3"/>
        <p:cNvGrpSpPr/>
        <p:nvPr/>
      </p:nvGrpSpPr>
      <p:grpSpPr>
        <a:xfrm>
          <a:off x="0" y="0"/>
          <a:ext cx="0" cy="0"/>
          <a:chOff x="0" y="0"/>
          <a:chExt cx="0" cy="0"/>
        </a:xfrm>
      </p:grpSpPr>
      <p:sp>
        <p:nvSpPr>
          <p:cNvPr id="1154" name="Google Shape;1154;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55" name="Google Shape;1155;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7"/>
        <p:cNvGrpSpPr/>
        <p:nvPr/>
      </p:nvGrpSpPr>
      <p:grpSpPr>
        <a:xfrm>
          <a:off x="0" y="0"/>
          <a:ext cx="0" cy="0"/>
          <a:chOff x="0" y="0"/>
          <a:chExt cx="0" cy="0"/>
        </a:xfrm>
      </p:grpSpPr>
      <p:sp>
        <p:nvSpPr>
          <p:cNvPr id="1478" name="Google Shape;1478;g29d0d473c4a_0_1175: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79" name="Google Shape;1479;g29d0d473c4a_0_117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9"/>
        <p:cNvGrpSpPr/>
        <p:nvPr/>
      </p:nvGrpSpPr>
      <p:grpSpPr>
        <a:xfrm>
          <a:off x="0" y="0"/>
          <a:ext cx="0" cy="0"/>
          <a:chOff x="0" y="0"/>
          <a:chExt cx="0" cy="0"/>
        </a:xfrm>
      </p:grpSpPr>
      <p:sp>
        <p:nvSpPr>
          <p:cNvPr id="1490" name="Google Shape;1490;g29d0d473c4a_0_1185: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91" name="Google Shape;1491;g29d0d473c4a_0_118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7"/>
        <p:cNvGrpSpPr/>
        <p:nvPr/>
      </p:nvGrpSpPr>
      <p:grpSpPr>
        <a:xfrm>
          <a:off x="0" y="0"/>
          <a:ext cx="0" cy="0"/>
          <a:chOff x="0" y="0"/>
          <a:chExt cx="0" cy="0"/>
        </a:xfrm>
      </p:grpSpPr>
      <p:sp>
        <p:nvSpPr>
          <p:cNvPr id="1498" name="Google Shape;1498;g29d0d473c4a_0_119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99" name="Google Shape;1499;g29d0d473c4a_0_119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0"/>
        <p:cNvGrpSpPr/>
        <p:nvPr/>
      </p:nvGrpSpPr>
      <p:grpSpPr>
        <a:xfrm>
          <a:off x="0" y="0"/>
          <a:ext cx="0" cy="0"/>
          <a:chOff x="0" y="0"/>
          <a:chExt cx="0" cy="0"/>
        </a:xfrm>
      </p:grpSpPr>
      <p:sp>
        <p:nvSpPr>
          <p:cNvPr id="351" name="Google Shape;351;g15577e201b1_17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2" name="Google Shape;352;g15577e201b1_17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53" name="Google Shape;353;g15577e201b1_17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10</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9"/>
        <p:cNvGrpSpPr/>
        <p:nvPr/>
      </p:nvGrpSpPr>
      <p:grpSpPr>
        <a:xfrm>
          <a:off x="0" y="0"/>
          <a:ext cx="0" cy="0"/>
          <a:chOff x="0" y="0"/>
          <a:chExt cx="0" cy="0"/>
        </a:xfrm>
      </p:grpSpPr>
      <p:sp>
        <p:nvSpPr>
          <p:cNvPr id="1510" name="Google Shape;1510;g29d0d473c4a_0_1203: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11" name="Google Shape;1511;g29d0d473c4a_0_120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4"/>
        <p:cNvGrpSpPr/>
        <p:nvPr/>
      </p:nvGrpSpPr>
      <p:grpSpPr>
        <a:xfrm>
          <a:off x="0" y="0"/>
          <a:ext cx="0" cy="0"/>
          <a:chOff x="0" y="0"/>
          <a:chExt cx="0" cy="0"/>
        </a:xfrm>
      </p:grpSpPr>
      <p:sp>
        <p:nvSpPr>
          <p:cNvPr id="1515" name="Google Shape;1515;g29d0d473c4a_0_1207: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16" name="Google Shape;1516;g29d0d473c4a_0_120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5"/>
        <p:cNvGrpSpPr/>
        <p:nvPr/>
      </p:nvGrpSpPr>
      <p:grpSpPr>
        <a:xfrm>
          <a:off x="0" y="0"/>
          <a:ext cx="0" cy="0"/>
          <a:chOff x="0" y="0"/>
          <a:chExt cx="0" cy="0"/>
        </a:xfrm>
      </p:grpSpPr>
      <p:sp>
        <p:nvSpPr>
          <p:cNvPr id="1526" name="Google Shape;1526;g29d0d473c4a_0_1217: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27" name="Google Shape;1527;g29d0d473c4a_0_12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4"/>
        <p:cNvGrpSpPr/>
        <p:nvPr/>
      </p:nvGrpSpPr>
      <p:grpSpPr>
        <a:xfrm>
          <a:off x="0" y="0"/>
          <a:ext cx="0" cy="0"/>
          <a:chOff x="0" y="0"/>
          <a:chExt cx="0" cy="0"/>
        </a:xfrm>
      </p:grpSpPr>
      <p:sp>
        <p:nvSpPr>
          <p:cNvPr id="1535" name="Google Shape;1535;g29d0d473c4a_0_1225: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36" name="Google Shape;1536;g29d0d473c4a_0_12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3"/>
        <p:cNvGrpSpPr/>
        <p:nvPr/>
      </p:nvGrpSpPr>
      <p:grpSpPr>
        <a:xfrm>
          <a:off x="0" y="0"/>
          <a:ext cx="0" cy="0"/>
          <a:chOff x="0" y="0"/>
          <a:chExt cx="0" cy="0"/>
        </a:xfrm>
      </p:grpSpPr>
      <p:sp>
        <p:nvSpPr>
          <p:cNvPr id="1544" name="Google Shape;1544;g29d0d473c4a_0_1233: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45" name="Google Shape;1545;g29d0d473c4a_0_123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0"/>
        <p:cNvGrpSpPr/>
        <p:nvPr/>
      </p:nvGrpSpPr>
      <p:grpSpPr>
        <a:xfrm>
          <a:off x="0" y="0"/>
          <a:ext cx="0" cy="0"/>
          <a:chOff x="0" y="0"/>
          <a:chExt cx="0" cy="0"/>
        </a:xfrm>
      </p:grpSpPr>
      <p:sp>
        <p:nvSpPr>
          <p:cNvPr id="1581" name="Google Shape;1581;g29d0d473c4a_0_1268: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82" name="Google Shape;1582;g29d0d473c4a_0_126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7"/>
        <p:cNvGrpSpPr/>
        <p:nvPr/>
      </p:nvGrpSpPr>
      <p:grpSpPr>
        <a:xfrm>
          <a:off x="0" y="0"/>
          <a:ext cx="0" cy="0"/>
          <a:chOff x="0" y="0"/>
          <a:chExt cx="0" cy="0"/>
        </a:xfrm>
      </p:grpSpPr>
      <p:sp>
        <p:nvSpPr>
          <p:cNvPr id="1598" name="Google Shape;1598;g29d0d473c4a_0_1284: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99" name="Google Shape;1599;g29d0d473c4a_0_128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3"/>
        <p:cNvGrpSpPr/>
        <p:nvPr/>
      </p:nvGrpSpPr>
      <p:grpSpPr>
        <a:xfrm>
          <a:off x="0" y="0"/>
          <a:ext cx="0" cy="0"/>
          <a:chOff x="0" y="0"/>
          <a:chExt cx="0" cy="0"/>
        </a:xfrm>
      </p:grpSpPr>
      <p:sp>
        <p:nvSpPr>
          <p:cNvPr id="1604" name="Google Shape;1604;g29d0d473c4a_0_1289: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05" name="Google Shape;1605;g29d0d473c4a_0_128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8"/>
        <p:cNvGrpSpPr/>
        <p:nvPr/>
      </p:nvGrpSpPr>
      <p:grpSpPr>
        <a:xfrm>
          <a:off x="0" y="0"/>
          <a:ext cx="0" cy="0"/>
          <a:chOff x="0" y="0"/>
          <a:chExt cx="0" cy="0"/>
        </a:xfrm>
      </p:grpSpPr>
      <p:sp>
        <p:nvSpPr>
          <p:cNvPr id="359" name="Google Shape;359;g15577e201b1_1_5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0" name="Google Shape;360;g15577e201b1_1_56: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61" name="Google Shape;361;g15577e201b1_1_56: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11</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1"/>
        <p:cNvGrpSpPr/>
        <p:nvPr/>
      </p:nvGrpSpPr>
      <p:grpSpPr>
        <a:xfrm>
          <a:off x="0" y="0"/>
          <a:ext cx="0" cy="0"/>
          <a:chOff x="0" y="0"/>
          <a:chExt cx="0" cy="0"/>
        </a:xfrm>
      </p:grpSpPr>
      <p:sp>
        <p:nvSpPr>
          <p:cNvPr id="502" name="Google Shape;502;p1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03" name="Google Shape;503;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1"/>
        <p:cNvGrpSpPr/>
        <p:nvPr/>
      </p:nvGrpSpPr>
      <p:grpSpPr>
        <a:xfrm>
          <a:off x="0" y="0"/>
          <a:ext cx="0" cy="0"/>
          <a:chOff x="0" y="0"/>
          <a:chExt cx="0" cy="0"/>
        </a:xfrm>
      </p:grpSpPr>
      <p:sp>
        <p:nvSpPr>
          <p:cNvPr id="582" name="Google Shape;582;p1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83" name="Google Shape;583;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2"/>
        <p:cNvGrpSpPr/>
        <p:nvPr/>
      </p:nvGrpSpPr>
      <p:grpSpPr>
        <a:xfrm>
          <a:off x="0" y="0"/>
          <a:ext cx="0" cy="0"/>
          <a:chOff x="0" y="0"/>
          <a:chExt cx="0" cy="0"/>
        </a:xfrm>
      </p:grpSpPr>
      <p:sp>
        <p:nvSpPr>
          <p:cNvPr id="733" name="Google Shape;733;g15577e201b1_7_18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4" name="Google Shape;734;g15577e201b1_7_189: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35" name="Google Shape;735;g15577e201b1_7_189: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15</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5"/>
        <p:cNvGrpSpPr/>
        <p:nvPr/>
      </p:nvGrpSpPr>
      <p:grpSpPr>
        <a:xfrm>
          <a:off x="0" y="0"/>
          <a:ext cx="0" cy="0"/>
          <a:chOff x="0" y="0"/>
          <a:chExt cx="0" cy="0"/>
        </a:xfrm>
      </p:grpSpPr>
      <p:sp>
        <p:nvSpPr>
          <p:cNvPr id="746" name="Google Shape;746;p4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47" name="Google Shape;747;p4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8"/>
        <p:cNvGrpSpPr/>
        <p:nvPr/>
      </p:nvGrpSpPr>
      <p:grpSpPr>
        <a:xfrm>
          <a:off x="0" y="0"/>
          <a:ext cx="0" cy="0"/>
          <a:chOff x="0" y="0"/>
          <a:chExt cx="0" cy="0"/>
        </a:xfrm>
      </p:grpSpPr>
      <p:sp>
        <p:nvSpPr>
          <p:cNvPr id="839" name="Google Shape;839;g15577e201b1_7_19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0" name="Google Shape;840;g15577e201b1_7_197: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41" name="Google Shape;841;g15577e201b1_7_197: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17</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7"/>
        <p:cNvGrpSpPr/>
        <p:nvPr/>
      </p:nvGrpSpPr>
      <p:grpSpPr>
        <a:xfrm>
          <a:off x="0" y="0"/>
          <a:ext cx="0" cy="0"/>
          <a:chOff x="0" y="0"/>
          <a:chExt cx="0" cy="0"/>
        </a:xfrm>
      </p:grpSpPr>
      <p:sp>
        <p:nvSpPr>
          <p:cNvPr id="848" name="Google Shape;848;g15515554896_0_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9" name="Google Shape;849;g15515554896_0_1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50" name="Google Shape;850;g15515554896_0_1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18</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7" name="Rectangle 6"/>
          <p:cNvSpPr/>
          <p:nvPr/>
        </p:nvSpPr>
        <p:spPr>
          <a:xfrm>
            <a:off x="472292"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25512078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Footer Placeholder 1"/>
          <p:cNvSpPr>
            <a:spLocks noGrp="1"/>
          </p:cNvSpPr>
          <p:nvPr>
            <p:ph type="ftr" sz="quarter" idx="10"/>
          </p:nvPr>
        </p:nvSpPr>
        <p:spPr/>
        <p:txBody>
          <a:bodyPr/>
          <a:lstStyle/>
          <a:p>
            <a:endParaRPr lang="en-IN"/>
          </a:p>
        </p:txBody>
      </p:sp>
    </p:spTree>
    <p:extLst>
      <p:ext uri="{BB962C8B-B14F-4D97-AF65-F5344CB8AC3E}">
        <p14:creationId xmlns:p14="http://schemas.microsoft.com/office/powerpoint/2010/main" val="3670075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0"/>
          </p:nvPr>
        </p:nvSpPr>
        <p:spPr/>
        <p:txBody>
          <a:bodyPr/>
          <a:lstStyle/>
          <a:p>
            <a:endParaRPr lang="en-IN"/>
          </a:p>
        </p:txBody>
      </p:sp>
    </p:spTree>
    <p:extLst>
      <p:ext uri="{BB962C8B-B14F-4D97-AF65-F5344CB8AC3E}">
        <p14:creationId xmlns:p14="http://schemas.microsoft.com/office/powerpoint/2010/main" val="14486418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23" name="Rectangle 22"/>
          <p:cNvSpPr/>
          <p:nvPr/>
        </p:nvSpPr>
        <p:spPr>
          <a:xfrm flipV="1">
            <a:off x="7213578" y="3810003"/>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a:endParaRPr lang="en-US">
              <a:solidFill>
                <a:prstClr val="white"/>
              </a:solidFill>
            </a:endParaRPr>
          </a:p>
        </p:txBody>
      </p:sp>
      <p:sp>
        <p:nvSpPr>
          <p:cNvPr id="24" name="Rectangle 23"/>
          <p:cNvSpPr/>
          <p:nvPr/>
        </p:nvSpPr>
        <p:spPr>
          <a:xfrm flipV="1">
            <a:off x="7213602" y="3897010"/>
            <a:ext cx="49784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a:endParaRPr lang="en-US">
              <a:solidFill>
                <a:prstClr val="white"/>
              </a:solidFill>
            </a:endParaRPr>
          </a:p>
        </p:txBody>
      </p:sp>
      <p:sp>
        <p:nvSpPr>
          <p:cNvPr id="25" name="Rectangle 24"/>
          <p:cNvSpPr/>
          <p:nvPr/>
        </p:nvSpPr>
        <p:spPr>
          <a:xfrm flipV="1">
            <a:off x="7213602" y="4115167"/>
            <a:ext cx="49784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a:endParaRPr lang="en-US">
              <a:solidFill>
                <a:prstClr val="white"/>
              </a:solidFill>
            </a:endParaRPr>
          </a:p>
        </p:txBody>
      </p:sp>
      <p:sp>
        <p:nvSpPr>
          <p:cNvPr id="26" name="Rectangle 25"/>
          <p:cNvSpPr/>
          <p:nvPr/>
        </p:nvSpPr>
        <p:spPr>
          <a:xfrm flipV="1">
            <a:off x="7213600" y="4164403"/>
            <a:ext cx="262128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a:endParaRPr lang="en-US">
              <a:solidFill>
                <a:prstClr val="white"/>
              </a:solidFill>
            </a:endParaRPr>
          </a:p>
        </p:txBody>
      </p:sp>
      <p:sp>
        <p:nvSpPr>
          <p:cNvPr id="27" name="Rectangle 26"/>
          <p:cNvSpPr/>
          <p:nvPr/>
        </p:nvSpPr>
        <p:spPr>
          <a:xfrm flipV="1">
            <a:off x="7213600" y="4199572"/>
            <a:ext cx="262128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a:endParaRPr lang="en-US">
              <a:solidFill>
                <a:prstClr val="white"/>
              </a:solidFill>
            </a:endParaRPr>
          </a:p>
        </p:txBody>
      </p:sp>
      <p:sp useBgFill="1">
        <p:nvSpPr>
          <p:cNvPr id="30" name="Rounded Rectangle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a:endParaRPr lang="en-US">
              <a:solidFill>
                <a:prstClr val="white"/>
              </a:solidFill>
            </a:endParaRPr>
          </a:p>
        </p:txBody>
      </p:sp>
      <p:sp useBgFill="1">
        <p:nvSpPr>
          <p:cNvPr id="31" name="Rounded Rectangle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a:endParaRPr lang="en-US">
              <a:solidFill>
                <a:prstClr val="white"/>
              </a:solidFill>
            </a:endParaRPr>
          </a:p>
        </p:txBody>
      </p:sp>
      <p:sp>
        <p:nvSpPr>
          <p:cNvPr id="7" name="Rectangle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a:endParaRPr lang="en-US">
              <a:solidFill>
                <a:prstClr val="white"/>
              </a:solidFill>
            </a:endParaRPr>
          </a:p>
        </p:txBody>
      </p:sp>
      <p:sp>
        <p:nvSpPr>
          <p:cNvPr id="10" name="Rectangle 9"/>
          <p:cNvSpPr/>
          <p:nvPr/>
        </p:nvSpPr>
        <p:spPr>
          <a:xfrm>
            <a:off x="2" y="3675530"/>
            <a:ext cx="12192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a:endParaRPr lang="en-US">
              <a:solidFill>
                <a:prstClr val="white"/>
              </a:solidFill>
            </a:endParaRPr>
          </a:p>
        </p:txBody>
      </p:sp>
      <p:sp>
        <p:nvSpPr>
          <p:cNvPr id="11" name="Rectangle 10"/>
          <p:cNvSpPr/>
          <p:nvPr/>
        </p:nvSpPr>
        <p:spPr>
          <a:xfrm flipV="1">
            <a:off x="8552068" y="3643090"/>
            <a:ext cx="3639933"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a:endParaRPr lang="en-US">
              <a:solidFill>
                <a:prstClr val="white"/>
              </a:solidFill>
            </a:endParaRPr>
          </a:p>
        </p:txBody>
      </p:sp>
      <p:sp>
        <p:nvSpPr>
          <p:cNvPr id="19" name="Rectangle 18"/>
          <p:cNvSpPr/>
          <p:nvPr/>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a:endParaRPr lang="en-US" dirty="0">
              <a:solidFill>
                <a:prstClr val="white"/>
              </a:solidFill>
            </a:endParaRPr>
          </a:p>
        </p:txBody>
      </p:sp>
      <p:sp>
        <p:nvSpPr>
          <p:cNvPr id="8" name="Title 7"/>
          <p:cNvSpPr>
            <a:spLocks noGrp="1"/>
          </p:cNvSpPr>
          <p:nvPr>
            <p:ph type="ctrTitle"/>
          </p:nvPr>
        </p:nvSpPr>
        <p:spPr>
          <a:xfrm>
            <a:off x="609600" y="2401890"/>
            <a:ext cx="11277600" cy="1470025"/>
          </a:xfrm>
        </p:spPr>
        <p:txBody>
          <a:bodyPr anchor="b"/>
          <a:lstStyle>
            <a:lvl1pPr>
              <a:defRPr sz="4400">
                <a:solidFill>
                  <a:schemeClr val="bg1"/>
                </a:solidFill>
              </a:defRPr>
            </a:lvl1pPr>
          </a:lstStyle>
          <a:p>
            <a:r>
              <a:rPr kumimoji="0" lang="en-US"/>
              <a:t>Click to edit Master title style</a:t>
            </a:r>
          </a:p>
        </p:txBody>
      </p:sp>
      <p:sp>
        <p:nvSpPr>
          <p:cNvPr id="28" name="Date Placeholder 27"/>
          <p:cNvSpPr>
            <a:spLocks noGrp="1"/>
          </p:cNvSpPr>
          <p:nvPr>
            <p:ph type="dt" sz="half" idx="10"/>
          </p:nvPr>
        </p:nvSpPr>
        <p:spPr>
          <a:xfrm>
            <a:off x="8940800" y="4206240"/>
            <a:ext cx="1280160" cy="457200"/>
          </a:xfrm>
          <a:prstGeom prst="rect">
            <a:avLst/>
          </a:prstGeom>
        </p:spPr>
        <p:txBody>
          <a:bodyPr/>
          <a:lstStyle/>
          <a:p>
            <a:pPr>
              <a:defRPr/>
            </a:pPr>
            <a:fld id="{2B3BD9BB-7BB9-4BEB-8505-35D3E437F6B2}" type="datetime1">
              <a:rPr lang="en-US" smtClean="0">
                <a:solidFill>
                  <a:prstClr val="black">
                    <a:lumMod val="95000"/>
                    <a:lumOff val="5000"/>
                  </a:prstClr>
                </a:solidFill>
              </a:rPr>
              <a:pPr>
                <a:defRPr/>
              </a:pPr>
              <a:t>6/11/2024</a:t>
            </a:fld>
            <a:endParaRPr lang="en-US" dirty="0">
              <a:solidFill>
                <a:prstClr val="black">
                  <a:lumMod val="95000"/>
                  <a:lumOff val="5000"/>
                </a:prstClr>
              </a:solidFill>
            </a:endParaRPr>
          </a:p>
        </p:txBody>
      </p:sp>
      <p:sp>
        <p:nvSpPr>
          <p:cNvPr id="29" name="Slide Number Placeholder 28"/>
          <p:cNvSpPr>
            <a:spLocks noGrp="1"/>
          </p:cNvSpPr>
          <p:nvPr>
            <p:ph type="sldNum" sz="quarter" idx="12"/>
          </p:nvPr>
        </p:nvSpPr>
        <p:spPr>
          <a:xfrm>
            <a:off x="11093452" y="1136"/>
            <a:ext cx="996949" cy="365760"/>
          </a:xfrm>
          <a:prstGeom prst="rect">
            <a:avLst/>
          </a:prstGeom>
        </p:spPr>
        <p:txBody>
          <a:bodyPr/>
          <a:lstStyle>
            <a:lvl1pPr algn="r">
              <a:defRPr sz="1800">
                <a:solidFill>
                  <a:schemeClr val="bg1"/>
                </a:solidFill>
              </a:defRPr>
            </a:lvl1pPr>
          </a:lstStyle>
          <a:p>
            <a:pPr>
              <a:defRPr/>
            </a:pPr>
            <a:fld id="{E6C1CAE8-48C3-4CF3-BD9A-7C93F995C395}" type="slidenum">
              <a:rPr lang="en-US" smtClean="0">
                <a:solidFill>
                  <a:prstClr val="white"/>
                </a:solidFill>
              </a:rPr>
              <a:pPr>
                <a:defRPr/>
              </a:pPr>
              <a:t>‹#›</a:t>
            </a:fld>
            <a:endParaRPr lang="en-US">
              <a:solidFill>
                <a:prstClr val="white"/>
              </a:solidFill>
            </a:endParaRPr>
          </a:p>
        </p:txBody>
      </p:sp>
    </p:spTree>
    <p:extLst>
      <p:ext uri="{BB962C8B-B14F-4D97-AF65-F5344CB8AC3E}">
        <p14:creationId xmlns:p14="http://schemas.microsoft.com/office/powerpoint/2010/main" val="3287376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595566"/>
            <a:ext cx="11309338" cy="92558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0147" y="595565"/>
            <a:ext cx="11029616" cy="805945"/>
          </a:xfrm>
        </p:spPr>
        <p:txBody>
          <a:bodyPr/>
          <a:lstStyle>
            <a:lvl1pPr>
              <a:defRPr cap="none"/>
            </a:lvl1pPr>
          </a:lstStyle>
          <a:p>
            <a:r>
              <a:rPr lang="en-US"/>
              <a:t>Click to edit Master title style</a:t>
            </a:r>
            <a:endParaRPr lang="en-US" dirty="0"/>
          </a:p>
        </p:txBody>
      </p:sp>
      <p:sp>
        <p:nvSpPr>
          <p:cNvPr id="3" name="Content Placeholder 2"/>
          <p:cNvSpPr>
            <a:spLocks noGrp="1"/>
          </p:cNvSpPr>
          <p:nvPr>
            <p:ph idx="1"/>
          </p:nvPr>
        </p:nvSpPr>
        <p:spPr>
          <a:xfrm>
            <a:off x="581192" y="1751888"/>
            <a:ext cx="11029615" cy="4528201"/>
          </a:xfrm>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8"/>
          <p:cNvSpPr>
            <a:spLocks noGrp="1"/>
          </p:cNvSpPr>
          <p:nvPr>
            <p:ph type="ftr" sz="quarter" idx="10"/>
          </p:nvPr>
        </p:nvSpPr>
        <p:spPr>
          <a:xfrm>
            <a:off x="7974245" y="6399731"/>
            <a:ext cx="4114800" cy="365125"/>
          </a:xfrm>
        </p:spPr>
        <p:txBody>
          <a:bodyPr/>
          <a:lstStyle/>
          <a:p>
            <a:endParaRPr lang="en-IN"/>
          </a:p>
        </p:txBody>
      </p:sp>
    </p:spTree>
    <p:extLst>
      <p:ext uri="{BB962C8B-B14F-4D97-AF65-F5344CB8AC3E}">
        <p14:creationId xmlns:p14="http://schemas.microsoft.com/office/powerpoint/2010/main" val="1728970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210465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353565" y="721949"/>
            <a:ext cx="11300036" cy="948781"/>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hasCustomPrompt="1"/>
          </p:nvPr>
        </p:nvSpPr>
        <p:spPr>
          <a:xfrm>
            <a:off x="488775" y="860413"/>
            <a:ext cx="11029616" cy="671852"/>
          </a:xfrm>
        </p:spPr>
        <p:txBody>
          <a:bodyPr/>
          <a:lstStyle>
            <a:lvl1pPr>
              <a:defRPr cap="none"/>
            </a:lvl1pPr>
          </a:lstStyle>
          <a:p>
            <a:r>
              <a:rPr lang="en-US" dirty="0"/>
              <a:t>Click to edit master title style</a:t>
            </a:r>
          </a:p>
        </p:txBody>
      </p:sp>
      <p:sp>
        <p:nvSpPr>
          <p:cNvPr id="3" name="Content Placeholder 2"/>
          <p:cNvSpPr>
            <a:spLocks noGrp="1"/>
          </p:cNvSpPr>
          <p:nvPr>
            <p:ph sz="half" idx="1"/>
          </p:nvPr>
        </p:nvSpPr>
        <p:spPr>
          <a:xfrm>
            <a:off x="353565" y="1809195"/>
            <a:ext cx="5650018" cy="4609128"/>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1809195"/>
            <a:ext cx="5422392" cy="4609128"/>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0"/>
          </p:nvPr>
        </p:nvSpPr>
        <p:spPr/>
        <p:txBody>
          <a:bodyPr/>
          <a:lstStyle>
            <a:lvl1pPr>
              <a:defRPr/>
            </a:lvl1pPr>
          </a:lstStyle>
          <a:p>
            <a:endParaRPr lang="en-IN"/>
          </a:p>
        </p:txBody>
      </p:sp>
    </p:spTree>
    <p:extLst>
      <p:ext uri="{BB962C8B-B14F-4D97-AF65-F5344CB8AC3E}">
        <p14:creationId xmlns:p14="http://schemas.microsoft.com/office/powerpoint/2010/main" val="1187072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Footer Placeholder 1"/>
          <p:cNvSpPr>
            <a:spLocks noGrp="1"/>
          </p:cNvSpPr>
          <p:nvPr>
            <p:ph type="ftr" sz="quarter" idx="10"/>
          </p:nvPr>
        </p:nvSpPr>
        <p:spPr/>
        <p:txBody>
          <a:bodyPr/>
          <a:lstStyle/>
          <a:p>
            <a:endParaRPr lang="en-IN"/>
          </a:p>
        </p:txBody>
      </p:sp>
    </p:spTree>
    <p:extLst>
      <p:ext uri="{BB962C8B-B14F-4D97-AF65-F5344CB8AC3E}">
        <p14:creationId xmlns:p14="http://schemas.microsoft.com/office/powerpoint/2010/main" val="3251360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2" name="Footer Placeholder 1"/>
          <p:cNvSpPr>
            <a:spLocks noGrp="1"/>
          </p:cNvSpPr>
          <p:nvPr>
            <p:ph type="ftr" sz="quarter" idx="10"/>
          </p:nvPr>
        </p:nvSpPr>
        <p:spPr/>
        <p:txBody>
          <a:bodyPr/>
          <a:lstStyle/>
          <a:p>
            <a:endParaRPr lang="en-IN"/>
          </a:p>
        </p:txBody>
      </p:sp>
    </p:spTree>
    <p:extLst>
      <p:ext uri="{BB962C8B-B14F-4D97-AF65-F5344CB8AC3E}">
        <p14:creationId xmlns:p14="http://schemas.microsoft.com/office/powerpoint/2010/main" val="3337892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IN"/>
          </a:p>
        </p:txBody>
      </p:sp>
    </p:spTree>
    <p:extLst>
      <p:ext uri="{BB962C8B-B14F-4D97-AF65-F5344CB8AC3E}">
        <p14:creationId xmlns:p14="http://schemas.microsoft.com/office/powerpoint/2010/main" val="3055644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0676733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387256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4" name="Footer Placeholder 3"/>
          <p:cNvSpPr>
            <a:spLocks noGrp="1"/>
          </p:cNvSpPr>
          <p:nvPr>
            <p:ph type="ftr" sz="quarter" idx="3"/>
          </p:nvPr>
        </p:nvSpPr>
        <p:spPr>
          <a:xfrm>
            <a:off x="8002391" y="6418323"/>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Tree>
    <p:extLst>
      <p:ext uri="{BB962C8B-B14F-4D97-AF65-F5344CB8AC3E}">
        <p14:creationId xmlns:p14="http://schemas.microsoft.com/office/powerpoint/2010/main" val="3208594884"/>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 id="2147483697" r:id="rId12"/>
  </p:sldLayoutIdLst>
  <p:txStyles>
    <p:titleStyle>
      <a:lvl1pPr algn="l" defTabSz="457200" rtl="0" eaLnBrk="1" latinLnBrk="0" hangingPunct="1">
        <a:spcBef>
          <a:spcPct val="0"/>
        </a:spcBef>
        <a:buNone/>
        <a:defRPr sz="32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8" Type="http://schemas.microsoft.com/office/2007/relationships/hdphoto" Target="../media/hdphoto3.wdp"/><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microsoft.com/office/2007/relationships/hdphoto" Target="../media/hdphoto2.wdp"/><Relationship Id="rId5" Type="http://schemas.openxmlformats.org/officeDocument/2006/relationships/image" Target="../media/image3.png"/><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5.png"/><Relationship Id="rId7" Type="http://schemas.openxmlformats.org/officeDocument/2006/relationships/diagramColors" Target="../diagrams/colors4.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7.pn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30.xml.rels><?xml version="1.0" encoding="UTF-8" standalone="yes"?>
<Relationships xmlns="http://schemas.openxmlformats.org/package/2006/relationships"><Relationship Id="rId2" Type="http://schemas.openxmlformats.org/officeDocument/2006/relationships/hyperlink" Target="https://pravaah.rbi.org.in/pravaah/" TargetMode="Externa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4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slideLayout" Target="../slideLayouts/slideLayout2.xml"/><Relationship Id="rId1" Type="http://schemas.openxmlformats.org/officeDocument/2006/relationships/tags" Target="../tags/tag3.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8" Type="http://schemas.openxmlformats.org/officeDocument/2006/relationships/hyperlink" Target="http://vinodkothari.com/wp-content/uploads/2021/01/VKCPL_FINAL_12-1-2021.pdf" TargetMode="External"/><Relationship Id="rId3" Type="http://schemas.openxmlformats.org/officeDocument/2006/relationships/image" Target="../media/image10.png"/><Relationship Id="rId7" Type="http://schemas.openxmlformats.org/officeDocument/2006/relationships/image" Target="../media/image12.jpg"/><Relationship Id="rId2" Type="http://schemas.openxmlformats.org/officeDocument/2006/relationships/hyperlink" Target="https://www.youtube.com/channel/UCgzB-ZviIMcuA_1uv6jATbg" TargetMode="External"/><Relationship Id="rId1" Type="http://schemas.openxmlformats.org/officeDocument/2006/relationships/slideLayout" Target="../slideLayouts/slideLayout2.xml"/><Relationship Id="rId6" Type="http://schemas.openxmlformats.org/officeDocument/2006/relationships/hyperlink" Target="https://www.facebook.com/VKCPL" TargetMode="External"/><Relationship Id="rId5" Type="http://schemas.openxmlformats.org/officeDocument/2006/relationships/image" Target="../media/image11.png"/><Relationship Id="rId4" Type="http://schemas.openxmlformats.org/officeDocument/2006/relationships/hyperlink" Target="https://www.google.com/url?q=https://www.linkedin.com/company/vinod-kothari-consultants/&amp;sa=D&amp;source=hangouts&amp;ust=1614864720842000&amp;usg=AFQjCNF6SgCAVmD2LMz7VNexJcSEid0tqw" TargetMode="External"/><Relationship Id="rId9" Type="http://schemas.openxmlformats.org/officeDocument/2006/relationships/image" Target="../media/image1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1.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Google Shape;329;p1">
            <a:extLst>
              <a:ext uri="{FF2B5EF4-FFF2-40B4-BE49-F238E27FC236}">
                <a16:creationId xmlns:a16="http://schemas.microsoft.com/office/drawing/2014/main" id="{9BA2913E-C86A-3558-346C-84A0CE2F1C9E}"/>
              </a:ext>
            </a:extLst>
          </p:cNvPr>
          <p:cNvSpPr txBox="1">
            <a:spLocks noGrp="1"/>
          </p:cNvSpPr>
          <p:nvPr>
            <p:ph type="ctrTitle"/>
          </p:nvPr>
        </p:nvSpPr>
        <p:spPr>
          <a:xfrm>
            <a:off x="472870" y="1575604"/>
            <a:ext cx="10993438" cy="1474787"/>
          </a:xfrm>
          <a:prstGeom prst="rect">
            <a:avLst/>
          </a:prstGeom>
          <a:noFill/>
          <a:ln>
            <a:noFill/>
          </a:ln>
        </p:spPr>
        <p:txBody>
          <a:bodyPr spcFirstLastPara="1" wrap="square" lIns="91425" tIns="45700" rIns="91425" bIns="45700" anchor="b" anchorCtr="0">
            <a:normAutofit fontScale="90000"/>
          </a:bodyPr>
          <a:lstStyle/>
          <a:p>
            <a:pPr marL="0" lvl="0" indent="0" algn="l" rtl="0">
              <a:lnSpc>
                <a:spcPct val="130000"/>
              </a:lnSpc>
              <a:spcBef>
                <a:spcPts val="0"/>
              </a:spcBef>
              <a:spcAft>
                <a:spcPts val="0"/>
              </a:spcAft>
              <a:buClr>
                <a:schemeClr val="dk1"/>
              </a:buClr>
              <a:buSzPct val="27576"/>
              <a:buFont typeface="Arial"/>
              <a:buNone/>
            </a:pPr>
            <a:r>
              <a:rPr lang="en-US" sz="3988" dirty="0">
                <a:highlight>
                  <a:srgbClr val="FFFFFF"/>
                </a:highlight>
              </a:rPr>
              <a:t>Practical aspects of RBI Compliances for Base layer NBFC</a:t>
            </a:r>
            <a:endParaRPr sz="2300" dirty="0">
              <a:highlight>
                <a:srgbClr val="FFFFFF"/>
              </a:highlight>
            </a:endParaRPr>
          </a:p>
        </p:txBody>
      </p:sp>
      <p:grpSp>
        <p:nvGrpSpPr>
          <p:cNvPr id="10" name="Group 9">
            <a:extLst>
              <a:ext uri="{FF2B5EF4-FFF2-40B4-BE49-F238E27FC236}">
                <a16:creationId xmlns:a16="http://schemas.microsoft.com/office/drawing/2014/main" id="{A1A53571-BC18-50FF-2001-44D31C490C84}"/>
              </a:ext>
            </a:extLst>
          </p:cNvPr>
          <p:cNvGrpSpPr/>
          <p:nvPr/>
        </p:nvGrpSpPr>
        <p:grpSpPr>
          <a:xfrm>
            <a:off x="581076" y="3180736"/>
            <a:ext cx="11031353" cy="2851078"/>
            <a:chOff x="581076" y="3180736"/>
            <a:chExt cx="11031353" cy="2851078"/>
          </a:xfrm>
        </p:grpSpPr>
        <p:grpSp>
          <p:nvGrpSpPr>
            <p:cNvPr id="3" name="Group 2"/>
            <p:cNvGrpSpPr/>
            <p:nvPr/>
          </p:nvGrpSpPr>
          <p:grpSpPr>
            <a:xfrm>
              <a:off x="581076" y="3180736"/>
              <a:ext cx="7913992" cy="2851078"/>
              <a:chOff x="581192" y="3180736"/>
              <a:chExt cx="7974712" cy="2851078"/>
            </a:xfrm>
          </p:grpSpPr>
          <p:sp>
            <p:nvSpPr>
              <p:cNvPr id="5" name="TextBox 4"/>
              <p:cNvSpPr txBox="1"/>
              <p:nvPr/>
            </p:nvSpPr>
            <p:spPr>
              <a:xfrm>
                <a:off x="581192" y="3180736"/>
                <a:ext cx="3221331" cy="646331"/>
              </a:xfrm>
              <a:prstGeom prst="rect">
                <a:avLst/>
              </a:prstGeom>
              <a:noFill/>
            </p:spPr>
            <p:txBody>
              <a:bodyPr wrap="none" rtlCol="0">
                <a:spAutoFit/>
              </a:bodyPr>
              <a:lstStyle/>
              <a:p>
                <a:r>
                  <a:rPr lang="en-IN" dirty="0">
                    <a:solidFill>
                      <a:schemeClr val="bg1"/>
                    </a:solidFill>
                  </a:rPr>
                  <a:t>Anita Baid</a:t>
                </a:r>
              </a:p>
              <a:p>
                <a:r>
                  <a:rPr lang="en-IN" dirty="0">
                    <a:solidFill>
                      <a:schemeClr val="bg1"/>
                    </a:solidFill>
                  </a:rPr>
                  <a:t>Vinod Kothari Consultants P. Ltd</a:t>
                </a:r>
              </a:p>
            </p:txBody>
          </p:sp>
          <p:sp>
            <p:nvSpPr>
              <p:cNvPr id="6" name="TextBox 5"/>
              <p:cNvSpPr txBox="1"/>
              <p:nvPr/>
            </p:nvSpPr>
            <p:spPr>
              <a:xfrm>
                <a:off x="606707" y="4146748"/>
                <a:ext cx="2499965" cy="1415772"/>
              </a:xfrm>
              <a:prstGeom prst="rect">
                <a:avLst/>
              </a:prstGeom>
              <a:noFill/>
            </p:spPr>
            <p:txBody>
              <a:bodyPr wrap="square" rtlCol="0">
                <a:spAutoFit/>
              </a:bodyPr>
              <a:lstStyle/>
              <a:p>
                <a:r>
                  <a:rPr lang="en-IN" sz="1600" u="sng" dirty="0">
                    <a:solidFill>
                      <a:schemeClr val="bg1"/>
                    </a:solidFill>
                  </a:rPr>
                  <a:t>Kolkata:</a:t>
                </a:r>
              </a:p>
              <a:p>
                <a:r>
                  <a:rPr lang="en-IN" sz="1400" dirty="0">
                    <a:solidFill>
                      <a:schemeClr val="bg1"/>
                    </a:solidFill>
                  </a:rPr>
                  <a:t>1006-1009, Krishna</a:t>
                </a:r>
              </a:p>
              <a:p>
                <a:r>
                  <a:rPr lang="en-IN" sz="1400" dirty="0">
                    <a:solidFill>
                      <a:schemeClr val="bg1"/>
                    </a:solidFill>
                  </a:rPr>
                  <a:t>224 AJC Bose Road</a:t>
                </a:r>
              </a:p>
              <a:p>
                <a:r>
                  <a:rPr lang="en-IN" sz="1400" dirty="0">
                    <a:solidFill>
                      <a:schemeClr val="bg1"/>
                    </a:solidFill>
                  </a:rPr>
                  <a:t>Kolkata – 700 017</a:t>
                </a:r>
              </a:p>
              <a:p>
                <a:r>
                  <a:rPr lang="en-IN" sz="1400" dirty="0">
                    <a:solidFill>
                      <a:schemeClr val="bg1"/>
                    </a:solidFill>
                  </a:rPr>
                  <a:t>Phone: 033 2281 3742/7715</a:t>
                </a:r>
              </a:p>
              <a:p>
                <a:r>
                  <a:rPr lang="en-IN" sz="1400" dirty="0">
                    <a:solidFill>
                      <a:schemeClr val="bg1"/>
                    </a:solidFill>
                  </a:rPr>
                  <a:t>Email: info@vinodkothari.com </a:t>
                </a:r>
              </a:p>
            </p:txBody>
          </p:sp>
          <p:sp>
            <p:nvSpPr>
              <p:cNvPr id="7" name="TextBox 6"/>
              <p:cNvSpPr txBox="1"/>
              <p:nvPr/>
            </p:nvSpPr>
            <p:spPr>
              <a:xfrm>
                <a:off x="3113926" y="4141798"/>
                <a:ext cx="2596059" cy="1415772"/>
              </a:xfrm>
              <a:prstGeom prst="rect">
                <a:avLst/>
              </a:prstGeom>
              <a:noFill/>
            </p:spPr>
            <p:txBody>
              <a:bodyPr wrap="square" rtlCol="0">
                <a:spAutoFit/>
              </a:bodyPr>
              <a:lstStyle/>
              <a:p>
                <a:r>
                  <a:rPr lang="en-IN" sz="1600" u="sng" dirty="0">
                    <a:solidFill>
                      <a:schemeClr val="bg1"/>
                    </a:solidFill>
                  </a:rPr>
                  <a:t>New Delhi:</a:t>
                </a:r>
              </a:p>
              <a:p>
                <a:r>
                  <a:rPr lang="en-US" sz="1400" dirty="0">
                    <a:solidFill>
                      <a:schemeClr val="bg1"/>
                    </a:solidFill>
                  </a:rPr>
                  <a:t>A-467, First Floor, </a:t>
                </a:r>
              </a:p>
              <a:p>
                <a:r>
                  <a:rPr lang="en-US" sz="1400" dirty="0" err="1">
                    <a:solidFill>
                      <a:schemeClr val="bg1"/>
                    </a:solidFill>
                  </a:rPr>
                  <a:t>Defence</a:t>
                </a:r>
                <a:r>
                  <a:rPr lang="en-US" sz="1400" dirty="0">
                    <a:solidFill>
                      <a:schemeClr val="bg1"/>
                    </a:solidFill>
                  </a:rPr>
                  <a:t> Colony, </a:t>
                </a:r>
              </a:p>
              <a:p>
                <a:r>
                  <a:rPr lang="en-US" sz="1400" dirty="0">
                    <a:solidFill>
                      <a:schemeClr val="bg1"/>
                    </a:solidFill>
                  </a:rPr>
                  <a:t>New Delhi-110024</a:t>
                </a:r>
                <a:endParaRPr lang="en-IN" sz="1400" dirty="0">
                  <a:solidFill>
                    <a:schemeClr val="bg1"/>
                  </a:solidFill>
                </a:endParaRPr>
              </a:p>
              <a:p>
                <a:r>
                  <a:rPr lang="en-IN" sz="1400" dirty="0">
                    <a:solidFill>
                      <a:schemeClr val="bg1"/>
                    </a:solidFill>
                  </a:rPr>
                  <a:t>Phone:  011 	41315340</a:t>
                </a:r>
              </a:p>
              <a:p>
                <a:r>
                  <a:rPr lang="en-IN" sz="1400" dirty="0">
                    <a:solidFill>
                      <a:schemeClr val="bg1"/>
                    </a:solidFill>
                  </a:rPr>
                  <a:t>Email: delhi@vinodkothari.com </a:t>
                </a:r>
              </a:p>
            </p:txBody>
          </p:sp>
          <p:sp>
            <p:nvSpPr>
              <p:cNvPr id="8" name="TextBox 7"/>
              <p:cNvSpPr txBox="1"/>
              <p:nvPr/>
            </p:nvSpPr>
            <p:spPr>
              <a:xfrm>
                <a:off x="5709545" y="4141798"/>
                <a:ext cx="2846359" cy="1415772"/>
              </a:xfrm>
              <a:prstGeom prst="rect">
                <a:avLst/>
              </a:prstGeom>
              <a:noFill/>
            </p:spPr>
            <p:txBody>
              <a:bodyPr wrap="square" rtlCol="0">
                <a:spAutoFit/>
              </a:bodyPr>
              <a:lstStyle/>
              <a:p>
                <a:r>
                  <a:rPr lang="en-IN" sz="1600" u="sng" dirty="0">
                    <a:solidFill>
                      <a:schemeClr val="bg1"/>
                    </a:solidFill>
                  </a:rPr>
                  <a:t>Mumbai:</a:t>
                </a:r>
              </a:p>
              <a:p>
                <a:r>
                  <a:rPr lang="en-IN" sz="1400" dirty="0">
                    <a:solidFill>
                      <a:schemeClr val="bg1"/>
                    </a:solidFill>
                  </a:rPr>
                  <a:t>403-406, Shreyas Chambers</a:t>
                </a:r>
              </a:p>
              <a:p>
                <a:r>
                  <a:rPr lang="en-IN" sz="1400" dirty="0">
                    <a:solidFill>
                      <a:schemeClr val="bg1"/>
                    </a:solidFill>
                  </a:rPr>
                  <a:t>175, D N Road, Fort</a:t>
                </a:r>
              </a:p>
              <a:p>
                <a:r>
                  <a:rPr lang="en-US" sz="1400" dirty="0">
                    <a:solidFill>
                      <a:schemeClr val="bg1"/>
                    </a:solidFill>
                  </a:rPr>
                  <a:t>Mumbai</a:t>
                </a:r>
                <a:endParaRPr lang="en-IN" sz="1400" dirty="0">
                  <a:solidFill>
                    <a:schemeClr val="bg1"/>
                  </a:solidFill>
                </a:endParaRPr>
              </a:p>
              <a:p>
                <a:r>
                  <a:rPr lang="en-IN" sz="1400" dirty="0">
                    <a:solidFill>
                      <a:schemeClr val="bg1"/>
                    </a:solidFill>
                  </a:rPr>
                  <a:t>Phone:  022 2261 4021/ 3044 7498</a:t>
                </a:r>
              </a:p>
              <a:p>
                <a:r>
                  <a:rPr lang="en-IN" sz="1400" dirty="0">
                    <a:solidFill>
                      <a:schemeClr val="bg1"/>
                    </a:solidFill>
                  </a:rPr>
                  <a:t>Email: mumbai@vinodkothari.com </a:t>
                </a:r>
              </a:p>
            </p:txBody>
          </p:sp>
          <p:sp>
            <p:nvSpPr>
              <p:cNvPr id="9" name="TextBox 8"/>
              <p:cNvSpPr txBox="1"/>
              <p:nvPr/>
            </p:nvSpPr>
            <p:spPr>
              <a:xfrm>
                <a:off x="581192" y="5693260"/>
                <a:ext cx="2938946" cy="338554"/>
              </a:xfrm>
              <a:prstGeom prst="rect">
                <a:avLst/>
              </a:prstGeom>
              <a:noFill/>
            </p:spPr>
            <p:txBody>
              <a:bodyPr wrap="none" rtlCol="0">
                <a:spAutoFit/>
              </a:bodyPr>
              <a:lstStyle/>
              <a:p>
                <a:r>
                  <a:rPr lang="en-IN" sz="1600" dirty="0">
                    <a:solidFill>
                      <a:schemeClr val="bg1"/>
                    </a:solidFill>
                  </a:rPr>
                  <a:t>Website: www.vinodkothari.com </a:t>
                </a:r>
              </a:p>
            </p:txBody>
          </p:sp>
        </p:grpSp>
        <p:sp>
          <p:nvSpPr>
            <p:cNvPr id="4" name="Google Shape;185;p27">
              <a:extLst>
                <a:ext uri="{FF2B5EF4-FFF2-40B4-BE49-F238E27FC236}">
                  <a16:creationId xmlns:a16="http://schemas.microsoft.com/office/drawing/2014/main" id="{164E8DE1-24EF-578B-1205-0AFA04F5EF37}"/>
                </a:ext>
              </a:extLst>
            </p:cNvPr>
            <p:cNvSpPr txBox="1"/>
            <p:nvPr/>
          </p:nvSpPr>
          <p:spPr>
            <a:xfrm>
              <a:off x="8495069" y="4109825"/>
              <a:ext cx="3117360" cy="1508400"/>
            </a:xfrm>
            <a:prstGeom prst="rect">
              <a:avLst/>
            </a:prstGeom>
            <a:noFill/>
            <a:ln>
              <a:noFill/>
            </a:ln>
          </p:spPr>
          <p:txBody>
            <a:bodyPr spcFirstLastPara="1" wrap="square" lIns="91425" tIns="91425" rIns="91425" bIns="91425" anchor="t" anchorCtr="0">
              <a:spAutoFit/>
            </a:bodyPr>
            <a:lstStyle/>
            <a:p>
              <a:pPr defTabSz="914400">
                <a:buClr>
                  <a:srgbClr val="000000"/>
                </a:buClr>
                <a:buSzPts val="1600"/>
                <a:buFont typeface="Arial"/>
                <a:buNone/>
              </a:pPr>
              <a:r>
                <a:rPr lang="en-US" sz="1600" u="sng" dirty="0">
                  <a:solidFill>
                    <a:schemeClr val="bg1"/>
                  </a:solidFill>
                  <a:sym typeface="Gill Sans"/>
                </a:rPr>
                <a:t>Bangalore:</a:t>
              </a:r>
              <a:endParaRPr sz="1600" u="sng" dirty="0">
                <a:solidFill>
                  <a:schemeClr val="bg1"/>
                </a:solidFill>
                <a:sym typeface="Gill Sans"/>
              </a:endParaRPr>
            </a:p>
            <a:p>
              <a:pPr defTabSz="914400">
                <a:buClr>
                  <a:srgbClr val="000000"/>
                </a:buClr>
                <a:buFont typeface="Arial"/>
                <a:buNone/>
              </a:pPr>
              <a:r>
                <a:rPr lang="en-US" sz="1400" dirty="0">
                  <a:solidFill>
                    <a:schemeClr val="bg1"/>
                  </a:solidFill>
                  <a:sym typeface="Gill Sans"/>
                </a:rPr>
                <a:t>4, Union Street, Infantry Rd, </a:t>
              </a:r>
              <a:endParaRPr sz="1400" dirty="0">
                <a:solidFill>
                  <a:schemeClr val="bg1"/>
                </a:solidFill>
                <a:sym typeface="Gill Sans"/>
              </a:endParaRPr>
            </a:p>
            <a:p>
              <a:pPr defTabSz="914400">
                <a:buClr>
                  <a:srgbClr val="000000"/>
                </a:buClr>
                <a:buFont typeface="Arial"/>
                <a:buNone/>
              </a:pPr>
              <a:r>
                <a:rPr lang="en-US" sz="1400" dirty="0">
                  <a:solidFill>
                    <a:schemeClr val="bg1"/>
                  </a:solidFill>
                  <a:sym typeface="Gill Sans"/>
                </a:rPr>
                <a:t>Shivaji Nagar, </a:t>
              </a:r>
              <a:endParaRPr sz="1400" dirty="0">
                <a:solidFill>
                  <a:schemeClr val="bg1"/>
                </a:solidFill>
                <a:sym typeface="Gill Sans"/>
              </a:endParaRPr>
            </a:p>
            <a:p>
              <a:pPr defTabSz="914400">
                <a:buClr>
                  <a:srgbClr val="000000"/>
                </a:buClr>
                <a:buSzPts val="1600"/>
                <a:buFont typeface="Arial"/>
                <a:buNone/>
              </a:pPr>
              <a:r>
                <a:rPr lang="en-US" sz="1400" dirty="0">
                  <a:solidFill>
                    <a:schemeClr val="bg1"/>
                  </a:solidFill>
                  <a:sym typeface="Gill Sans"/>
                </a:rPr>
                <a:t>Bengaluru- 560 001</a:t>
              </a:r>
              <a:endParaRPr sz="1400" dirty="0">
                <a:solidFill>
                  <a:schemeClr val="bg1"/>
                </a:solidFill>
                <a:sym typeface="Gill Sans"/>
              </a:endParaRPr>
            </a:p>
            <a:p>
              <a:pPr defTabSz="914400">
                <a:buClr>
                  <a:srgbClr val="000000"/>
                </a:buClr>
                <a:buSzPts val="1600"/>
                <a:buFont typeface="Arial"/>
                <a:buNone/>
              </a:pPr>
              <a:r>
                <a:rPr lang="en-US" sz="1400" dirty="0">
                  <a:solidFill>
                    <a:schemeClr val="bg1"/>
                  </a:solidFill>
                  <a:sym typeface="Gill Sans"/>
                </a:rPr>
                <a:t>Phone: 033 40010157/ 2281 3742</a:t>
              </a:r>
              <a:endParaRPr sz="1400" dirty="0">
                <a:solidFill>
                  <a:schemeClr val="bg1"/>
                </a:solidFill>
                <a:sym typeface="Gill Sans"/>
              </a:endParaRPr>
            </a:p>
            <a:p>
              <a:pPr defTabSz="914400">
                <a:buClr>
                  <a:srgbClr val="000000"/>
                </a:buClr>
                <a:buSzPts val="1600"/>
                <a:buFont typeface="Arial"/>
                <a:buNone/>
              </a:pPr>
              <a:r>
                <a:rPr lang="en-US" sz="1400" dirty="0">
                  <a:solidFill>
                    <a:schemeClr val="bg1"/>
                  </a:solidFill>
                  <a:sym typeface="Gill Sans"/>
                </a:rPr>
                <a:t>Email: bengaluru@vinodkothari.com</a:t>
              </a:r>
              <a:endParaRPr sz="1400" dirty="0">
                <a:solidFill>
                  <a:schemeClr val="bg1"/>
                </a:solidFill>
                <a:sym typeface="Gill Sans"/>
              </a:endParaRPr>
            </a:p>
          </p:txBody>
        </p:sp>
      </p:grpSp>
    </p:spTree>
    <p:extLst>
      <p:ext uri="{BB962C8B-B14F-4D97-AF65-F5344CB8AC3E}">
        <p14:creationId xmlns:p14="http://schemas.microsoft.com/office/powerpoint/2010/main" val="34520103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54"/>
        <p:cNvGrpSpPr/>
        <p:nvPr/>
      </p:nvGrpSpPr>
      <p:grpSpPr>
        <a:xfrm>
          <a:off x="0" y="0"/>
          <a:ext cx="0" cy="0"/>
          <a:chOff x="0" y="0"/>
          <a:chExt cx="0" cy="0"/>
        </a:xfrm>
      </p:grpSpPr>
      <p:sp>
        <p:nvSpPr>
          <p:cNvPr id="357" name="Google Shape;357;g15577e201b1_17_0"/>
          <p:cNvSpPr txBox="1">
            <a:spLocks noGrp="1"/>
          </p:cNvSpPr>
          <p:nvPr>
            <p:ph type="title"/>
          </p:nvPr>
        </p:nvSpPr>
        <p:spPr/>
        <p:txBody>
          <a:bodyPr/>
          <a:lstStyle/>
          <a:p>
            <a:pPr lvl="0"/>
            <a:r>
              <a:rPr lang="en-US" dirty="0"/>
              <a:t>Overview of the SBR Framework</a:t>
            </a:r>
          </a:p>
        </p:txBody>
      </p:sp>
      <p:sp>
        <p:nvSpPr>
          <p:cNvPr id="356" name="Google Shape;356;g15577e201b1_17_0"/>
          <p:cNvSpPr txBox="1">
            <a:spLocks noGrp="1"/>
          </p:cNvSpPr>
          <p:nvPr>
            <p:ph type="body" idx="1"/>
          </p:nvPr>
        </p:nvSpPr>
        <p:spPr/>
        <p:txBody>
          <a:bodyPr>
            <a:noAutofit/>
          </a:bodyPr>
          <a:lstStyle/>
          <a:p>
            <a:pPr lvl="0"/>
            <a:r>
              <a:rPr lang="en-US" dirty="0">
                <a:solidFill>
                  <a:schemeClr val="tx1"/>
                </a:solidFill>
              </a:rPr>
              <a:t>Four layers for regulatory supervision:</a:t>
            </a:r>
          </a:p>
          <a:p>
            <a:pPr lvl="1"/>
            <a:r>
              <a:rPr lang="en-US" sz="1800" dirty="0">
                <a:solidFill>
                  <a:schemeClr val="tx1"/>
                </a:solidFill>
              </a:rPr>
              <a:t>Most smaller NBFCs to be in the base layer</a:t>
            </a:r>
          </a:p>
          <a:p>
            <a:pPr lvl="1"/>
            <a:r>
              <a:rPr lang="en-US" sz="1800" dirty="0">
                <a:solidFill>
                  <a:schemeClr val="tx1"/>
                </a:solidFill>
              </a:rPr>
              <a:t>The classification of “systemically important” NBFCs has been changed to “middle layer”, with an asset threshold of Rs 1000 crores</a:t>
            </a:r>
          </a:p>
          <a:p>
            <a:pPr lvl="0"/>
            <a:r>
              <a:rPr lang="en-US" dirty="0">
                <a:solidFill>
                  <a:schemeClr val="tx1"/>
                </a:solidFill>
              </a:rPr>
              <a:t>Do scale-based regulations override the existing regulatory framework?</a:t>
            </a:r>
          </a:p>
          <a:p>
            <a:pPr lvl="1"/>
            <a:r>
              <a:rPr lang="en-US" sz="1800" dirty="0">
                <a:solidFill>
                  <a:schemeClr val="tx1"/>
                </a:solidFill>
              </a:rPr>
              <a:t>NBFCs shall be subject to regulations as currently applicable, except for the changes under SBR</a:t>
            </a:r>
          </a:p>
          <a:p>
            <a:pPr lvl="2"/>
            <a:r>
              <a:rPr lang="en-US" sz="1800" dirty="0">
                <a:solidFill>
                  <a:schemeClr val="tx1"/>
                </a:solidFill>
              </a:rPr>
              <a:t>For NBFC-NSI &amp; NBFC-SI (&lt;1000crs)- Master Directions-ND-NSI and SBR Framework</a:t>
            </a:r>
          </a:p>
          <a:p>
            <a:pPr lvl="2"/>
            <a:r>
              <a:rPr lang="en-US" sz="1800" dirty="0">
                <a:solidFill>
                  <a:schemeClr val="tx1"/>
                </a:solidFill>
              </a:rPr>
              <a:t>For NBFC-SI (&gt;1000crs)- Master Directions-ND-SI and SBR Framework</a:t>
            </a:r>
          </a:p>
        </p:txBody>
      </p:sp>
      <p:sp>
        <p:nvSpPr>
          <p:cNvPr id="355" name="Google Shape;355;g15577e201b1_17_0"/>
          <p:cNvSpPr txBox="1">
            <a:spLocks noGrp="1"/>
          </p:cNvSpPr>
          <p:nvPr>
            <p:ph type="body" idx="2"/>
          </p:nvPr>
        </p:nvSpPr>
        <p:spPr>
          <a:xfrm>
            <a:off x="6188417" y="1809195"/>
            <a:ext cx="5474848" cy="4609128"/>
          </a:xfrm>
        </p:spPr>
        <p:txBody>
          <a:bodyPr>
            <a:normAutofit lnSpcReduction="10000"/>
          </a:bodyPr>
          <a:lstStyle/>
          <a:p>
            <a:pPr lvl="0"/>
            <a:r>
              <a:rPr lang="en-US" dirty="0">
                <a:solidFill>
                  <a:schemeClr val="tx1"/>
                </a:solidFill>
              </a:rPr>
              <a:t>What happens to existing functional classification?</a:t>
            </a:r>
          </a:p>
          <a:p>
            <a:pPr lvl="1"/>
            <a:r>
              <a:rPr lang="en-US" sz="1800" dirty="0">
                <a:solidFill>
                  <a:schemeClr val="tx1"/>
                </a:solidFill>
              </a:rPr>
              <a:t>Function-based classification will stay; layering into some layers is also dependent on the functional classification</a:t>
            </a:r>
          </a:p>
          <a:p>
            <a:pPr lvl="2"/>
            <a:r>
              <a:rPr lang="en-US" sz="1800" dirty="0">
                <a:solidFill>
                  <a:schemeClr val="tx1"/>
                </a:solidFill>
              </a:rPr>
              <a:t>The following will irrespective of asset size be classified as BL:</a:t>
            </a:r>
          </a:p>
          <a:p>
            <a:pPr lvl="3"/>
            <a:r>
              <a:rPr lang="en-US" sz="1800" dirty="0">
                <a:solidFill>
                  <a:schemeClr val="tx1"/>
                </a:solidFill>
              </a:rPr>
              <a:t>AA, P2P, NOFHC, NBFC with no PF and CI</a:t>
            </a:r>
          </a:p>
          <a:p>
            <a:pPr lvl="2"/>
            <a:r>
              <a:rPr lang="en-US" sz="1800" dirty="0">
                <a:solidFill>
                  <a:schemeClr val="tx1"/>
                </a:solidFill>
              </a:rPr>
              <a:t>The following will irrespective of asset size be classified as ML:</a:t>
            </a:r>
          </a:p>
          <a:p>
            <a:pPr lvl="3"/>
            <a:r>
              <a:rPr lang="en-US" sz="1800" dirty="0">
                <a:solidFill>
                  <a:schemeClr val="tx1"/>
                </a:solidFill>
              </a:rPr>
              <a:t>SPD and IDF</a:t>
            </a:r>
          </a:p>
          <a:p>
            <a:pPr lvl="2"/>
            <a:r>
              <a:rPr lang="en-US" sz="1800" dirty="0">
                <a:solidFill>
                  <a:schemeClr val="tx1"/>
                </a:solidFill>
              </a:rPr>
              <a:t>The following will be taken as at least as ML irrespective of size:</a:t>
            </a:r>
          </a:p>
          <a:p>
            <a:pPr lvl="3"/>
            <a:r>
              <a:rPr lang="en-US" sz="1800" dirty="0">
                <a:solidFill>
                  <a:schemeClr val="tx1"/>
                </a:solidFill>
              </a:rPr>
              <a:t>CIC, HFC, IFC and NBFC-D</a:t>
            </a:r>
          </a:p>
          <a:p>
            <a:pPr lvl="0"/>
            <a:endParaRPr lang="en-US" dirty="0">
              <a:solidFill>
                <a:schemeClr val="tx1"/>
              </a:solidFill>
            </a:endParaRPr>
          </a:p>
          <a:p>
            <a:pPr lvl="0"/>
            <a:endParaRPr lang="en-US" dirty="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62"/>
        <p:cNvGrpSpPr/>
        <p:nvPr/>
      </p:nvGrpSpPr>
      <p:grpSpPr>
        <a:xfrm>
          <a:off x="0" y="0"/>
          <a:ext cx="0" cy="0"/>
          <a:chOff x="0" y="0"/>
          <a:chExt cx="0" cy="0"/>
        </a:xfrm>
      </p:grpSpPr>
      <p:sp>
        <p:nvSpPr>
          <p:cNvPr id="363" name="Google Shape;363;g15577e201b1_1_56"/>
          <p:cNvSpPr txBox="1">
            <a:spLocks noGrp="1"/>
          </p:cNvSpPr>
          <p:nvPr>
            <p:ph type="title"/>
          </p:nvPr>
        </p:nvSpPr>
        <p:spPr>
          <a:xfrm>
            <a:off x="488775" y="860413"/>
            <a:ext cx="11029500" cy="6720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dirty="0"/>
              <a:t>Highlights of the SBR Framework</a:t>
            </a:r>
            <a:endParaRPr dirty="0"/>
          </a:p>
        </p:txBody>
      </p:sp>
      <p:grpSp>
        <p:nvGrpSpPr>
          <p:cNvPr id="2" name="Group 1">
            <a:extLst>
              <a:ext uri="{FF2B5EF4-FFF2-40B4-BE49-F238E27FC236}">
                <a16:creationId xmlns:a16="http://schemas.microsoft.com/office/drawing/2014/main" id="{AD5905A0-C026-6EE5-DCF8-47C760D92ACD}"/>
              </a:ext>
            </a:extLst>
          </p:cNvPr>
          <p:cNvGrpSpPr/>
          <p:nvPr/>
        </p:nvGrpSpPr>
        <p:grpSpPr>
          <a:xfrm>
            <a:off x="436175" y="1724892"/>
            <a:ext cx="11232816" cy="4738250"/>
            <a:chOff x="1520825" y="3235827"/>
            <a:chExt cx="21677514" cy="9245366"/>
          </a:xfrm>
        </p:grpSpPr>
        <p:sp>
          <p:nvSpPr>
            <p:cNvPr id="3" name="Freeform 8">
              <a:extLst>
                <a:ext uri="{FF2B5EF4-FFF2-40B4-BE49-F238E27FC236}">
                  <a16:creationId xmlns:a16="http://schemas.microsoft.com/office/drawing/2014/main" id="{0B7D09B2-707E-4DF1-F86C-8E3214F04749}"/>
                </a:ext>
              </a:extLst>
            </p:cNvPr>
            <p:cNvSpPr/>
            <p:nvPr/>
          </p:nvSpPr>
          <p:spPr>
            <a:xfrm>
              <a:off x="1520825" y="3296650"/>
              <a:ext cx="4855912" cy="9144000"/>
            </a:xfrm>
            <a:custGeom>
              <a:avLst/>
              <a:gdLst>
                <a:gd name="connsiteX0" fmla="*/ 0 w 4855912"/>
                <a:gd name="connsiteY0" fmla="*/ 9143998 h 9144000"/>
                <a:gd name="connsiteX1" fmla="*/ 4855912 w 4855912"/>
                <a:gd name="connsiteY1" fmla="*/ 9143998 h 9144000"/>
                <a:gd name="connsiteX2" fmla="*/ 4855912 w 4855912"/>
                <a:gd name="connsiteY2" fmla="*/ 9144000 h 9144000"/>
                <a:gd name="connsiteX3" fmla="*/ 0 w 4855912"/>
                <a:gd name="connsiteY3" fmla="*/ 9144000 h 9144000"/>
                <a:gd name="connsiteX4" fmla="*/ 0 w 4855912"/>
                <a:gd name="connsiteY4" fmla="*/ 0 h 9144000"/>
                <a:gd name="connsiteX5" fmla="*/ 4855912 w 4855912"/>
                <a:gd name="connsiteY5" fmla="*/ 0 h 9144000"/>
                <a:gd name="connsiteX6" fmla="*/ 4855912 w 4855912"/>
                <a:gd name="connsiteY6" fmla="*/ 4215866 h 9144000"/>
                <a:gd name="connsiteX7" fmla="*/ 2427956 w 4855912"/>
                <a:gd name="connsiteY7" fmla="*/ 2983833 h 9144000"/>
                <a:gd name="connsiteX8" fmla="*/ 0 w 4855912"/>
                <a:gd name="connsiteY8" fmla="*/ 4215866 h 914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55912" h="9144000">
                  <a:moveTo>
                    <a:pt x="0" y="9143998"/>
                  </a:moveTo>
                  <a:lnTo>
                    <a:pt x="4855912" y="9143998"/>
                  </a:lnTo>
                  <a:lnTo>
                    <a:pt x="4855912" y="9144000"/>
                  </a:lnTo>
                  <a:lnTo>
                    <a:pt x="0" y="9144000"/>
                  </a:lnTo>
                  <a:close/>
                  <a:moveTo>
                    <a:pt x="0" y="0"/>
                  </a:moveTo>
                  <a:lnTo>
                    <a:pt x="4855912" y="0"/>
                  </a:lnTo>
                  <a:lnTo>
                    <a:pt x="4855912" y="4215866"/>
                  </a:lnTo>
                  <a:lnTo>
                    <a:pt x="2427956" y="2983833"/>
                  </a:lnTo>
                  <a:lnTo>
                    <a:pt x="0" y="4215866"/>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17"/>
              <a:endParaRPr lang="en-US">
                <a:solidFill>
                  <a:srgbClr val="FFFFFF"/>
                </a:solidFill>
                <a:latin typeface="Gill Sans MT" panose="020B0502020104020203" pitchFamily="34" charset="0"/>
              </a:endParaRPr>
            </a:p>
          </p:txBody>
        </p:sp>
        <p:sp>
          <p:nvSpPr>
            <p:cNvPr id="4" name="Off-page Connector 9">
              <a:extLst>
                <a:ext uri="{FF2B5EF4-FFF2-40B4-BE49-F238E27FC236}">
                  <a16:creationId xmlns:a16="http://schemas.microsoft.com/office/drawing/2014/main" id="{FAB8ED2E-8316-9664-AA6E-B3C1C7D7626D}"/>
                </a:ext>
              </a:extLst>
            </p:cNvPr>
            <p:cNvSpPr/>
            <p:nvPr/>
          </p:nvSpPr>
          <p:spPr>
            <a:xfrm rot="10800000">
              <a:off x="1520825" y="6239932"/>
              <a:ext cx="4855913" cy="6160164"/>
            </a:xfrm>
            <a:prstGeom prst="flowChartOffpageConnector">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17"/>
              <a:endParaRPr lang="en-US">
                <a:solidFill>
                  <a:srgbClr val="FFFFFF"/>
                </a:solidFill>
                <a:latin typeface="Gill Sans MT" panose="020B0502020104020203" pitchFamily="34" charset="0"/>
              </a:endParaRPr>
            </a:p>
          </p:txBody>
        </p:sp>
        <p:sp>
          <p:nvSpPr>
            <p:cNvPr id="5" name="TextBox 4">
              <a:extLst>
                <a:ext uri="{FF2B5EF4-FFF2-40B4-BE49-F238E27FC236}">
                  <a16:creationId xmlns:a16="http://schemas.microsoft.com/office/drawing/2014/main" id="{85924819-F640-1CF3-A5AC-671F9BEC9E71}"/>
                </a:ext>
              </a:extLst>
            </p:cNvPr>
            <p:cNvSpPr txBox="1"/>
            <p:nvPr/>
          </p:nvSpPr>
          <p:spPr>
            <a:xfrm>
              <a:off x="1652595" y="3464090"/>
              <a:ext cx="4495410" cy="1169550"/>
            </a:xfrm>
            <a:prstGeom prst="rect">
              <a:avLst/>
            </a:prstGeom>
            <a:noFill/>
          </p:spPr>
          <p:txBody>
            <a:bodyPr wrap="square" rtlCol="0" anchor="ctr" anchorCtr="0">
              <a:spAutoFit/>
            </a:bodyPr>
            <a:lstStyle/>
            <a:p>
              <a:pPr algn="ctr" defTabSz="914217"/>
              <a:r>
                <a:rPr lang="en-US" sz="1600" b="1" dirty="0">
                  <a:solidFill>
                    <a:srgbClr val="FFFFFF"/>
                  </a:solidFill>
                  <a:latin typeface="Gill Sans MT" panose="020B0502020104020203" pitchFamily="34" charset="0"/>
                  <a:ea typeface="League Spartan" charset="0"/>
                  <a:cs typeface="Poppins" pitchFamily="2" charset="77"/>
                </a:rPr>
                <a:t>Entry level/ Capital requirements</a:t>
              </a:r>
            </a:p>
          </p:txBody>
        </p:sp>
        <p:sp>
          <p:nvSpPr>
            <p:cNvPr id="6" name="TextBox 5">
              <a:extLst>
                <a:ext uri="{FF2B5EF4-FFF2-40B4-BE49-F238E27FC236}">
                  <a16:creationId xmlns:a16="http://schemas.microsoft.com/office/drawing/2014/main" id="{02B598D4-35B4-9769-385B-F11E61BA0357}"/>
                </a:ext>
              </a:extLst>
            </p:cNvPr>
            <p:cNvSpPr txBox="1"/>
            <p:nvPr/>
          </p:nvSpPr>
          <p:spPr>
            <a:xfrm>
              <a:off x="1652595" y="7076106"/>
              <a:ext cx="4190348" cy="1226728"/>
            </a:xfrm>
            <a:prstGeom prst="rect">
              <a:avLst/>
            </a:prstGeom>
            <a:noFill/>
          </p:spPr>
          <p:txBody>
            <a:bodyPr wrap="square" rtlCol="0" anchor="b" anchorCtr="0">
              <a:spAutoFit/>
            </a:bodyPr>
            <a:lstStyle/>
            <a:p>
              <a:pPr marL="171450" indent="-171450" algn="ctr" defTabSz="914217">
                <a:lnSpc>
                  <a:spcPts val="1750"/>
                </a:lnSpc>
                <a:buFont typeface="Arial" panose="020B0604020202020204" pitchFamily="34" charset="0"/>
                <a:buChar char="•"/>
              </a:pPr>
              <a:r>
                <a:rPr lang="en-US" sz="1500" b="1" dirty="0">
                  <a:solidFill>
                    <a:srgbClr val="00B050"/>
                  </a:solidFill>
                  <a:latin typeface="Gill Sans MT" panose="020B0502020104020203" pitchFamily="34" charset="0"/>
                  <a:ea typeface="Lato Light" panose="020F0502020204030203" pitchFamily="34" charset="0"/>
                  <a:cs typeface="Mukta ExtraLight" panose="020B0000000000000000" pitchFamily="34" charset="77"/>
                </a:rPr>
                <a:t>NOF requirement</a:t>
              </a:r>
            </a:p>
            <a:p>
              <a:pPr marL="171450" indent="-171450" algn="ctr" defTabSz="914217">
                <a:lnSpc>
                  <a:spcPct val="150000"/>
                </a:lnSpc>
                <a:buFont typeface="Arial" panose="020B0604020202020204" pitchFamily="34" charset="0"/>
                <a:buChar char="•"/>
              </a:pPr>
              <a:r>
                <a:rPr lang="en-US" sz="1500" b="1" dirty="0">
                  <a:solidFill>
                    <a:srgbClr val="08204C"/>
                  </a:solidFill>
                  <a:latin typeface="Gill Sans MT" panose="020B0502020104020203" pitchFamily="34" charset="0"/>
                  <a:ea typeface="League Spartan" charset="0"/>
                  <a:cs typeface="Poppins" pitchFamily="2" charset="77"/>
                </a:rPr>
                <a:t>ICAAP</a:t>
              </a:r>
            </a:p>
          </p:txBody>
        </p:sp>
        <p:sp>
          <p:nvSpPr>
            <p:cNvPr id="7" name="Freeform 17">
              <a:extLst>
                <a:ext uri="{FF2B5EF4-FFF2-40B4-BE49-F238E27FC236}">
                  <a16:creationId xmlns:a16="http://schemas.microsoft.com/office/drawing/2014/main" id="{4BED98C4-143E-BC02-0F19-78ED13D20B84}"/>
                </a:ext>
              </a:extLst>
            </p:cNvPr>
            <p:cNvSpPr/>
            <p:nvPr/>
          </p:nvSpPr>
          <p:spPr>
            <a:xfrm>
              <a:off x="7054840" y="3235827"/>
              <a:ext cx="4855913" cy="9144000"/>
            </a:xfrm>
            <a:custGeom>
              <a:avLst/>
              <a:gdLst>
                <a:gd name="connsiteX0" fmla="*/ 0 w 4855912"/>
                <a:gd name="connsiteY0" fmla="*/ 9143998 h 9144000"/>
                <a:gd name="connsiteX1" fmla="*/ 4855912 w 4855912"/>
                <a:gd name="connsiteY1" fmla="*/ 9143998 h 9144000"/>
                <a:gd name="connsiteX2" fmla="*/ 4855912 w 4855912"/>
                <a:gd name="connsiteY2" fmla="*/ 9144000 h 9144000"/>
                <a:gd name="connsiteX3" fmla="*/ 0 w 4855912"/>
                <a:gd name="connsiteY3" fmla="*/ 9144000 h 9144000"/>
                <a:gd name="connsiteX4" fmla="*/ 0 w 4855912"/>
                <a:gd name="connsiteY4" fmla="*/ 0 h 9144000"/>
                <a:gd name="connsiteX5" fmla="*/ 4855912 w 4855912"/>
                <a:gd name="connsiteY5" fmla="*/ 0 h 9144000"/>
                <a:gd name="connsiteX6" fmla="*/ 4855912 w 4855912"/>
                <a:gd name="connsiteY6" fmla="*/ 4215866 h 9144000"/>
                <a:gd name="connsiteX7" fmla="*/ 2427956 w 4855912"/>
                <a:gd name="connsiteY7" fmla="*/ 2983833 h 9144000"/>
                <a:gd name="connsiteX8" fmla="*/ 0 w 4855912"/>
                <a:gd name="connsiteY8" fmla="*/ 4215866 h 914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55912" h="9144000">
                  <a:moveTo>
                    <a:pt x="0" y="9143998"/>
                  </a:moveTo>
                  <a:lnTo>
                    <a:pt x="4855912" y="9143998"/>
                  </a:lnTo>
                  <a:lnTo>
                    <a:pt x="4855912" y="9144000"/>
                  </a:lnTo>
                  <a:lnTo>
                    <a:pt x="0" y="9144000"/>
                  </a:lnTo>
                  <a:close/>
                  <a:moveTo>
                    <a:pt x="0" y="0"/>
                  </a:moveTo>
                  <a:lnTo>
                    <a:pt x="4855912" y="0"/>
                  </a:lnTo>
                  <a:lnTo>
                    <a:pt x="4855912" y="4215866"/>
                  </a:lnTo>
                  <a:lnTo>
                    <a:pt x="2427956" y="2983833"/>
                  </a:lnTo>
                  <a:lnTo>
                    <a:pt x="0" y="4215866"/>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17"/>
              <a:endParaRPr lang="en-US">
                <a:solidFill>
                  <a:srgbClr val="FFFFFF"/>
                </a:solidFill>
                <a:latin typeface="Gill Sans MT" panose="020B0502020104020203" pitchFamily="34" charset="0"/>
              </a:endParaRPr>
            </a:p>
          </p:txBody>
        </p:sp>
        <p:sp>
          <p:nvSpPr>
            <p:cNvPr id="8" name="Off-page Connector 18">
              <a:extLst>
                <a:ext uri="{FF2B5EF4-FFF2-40B4-BE49-F238E27FC236}">
                  <a16:creationId xmlns:a16="http://schemas.microsoft.com/office/drawing/2014/main" id="{37B54D52-534D-700C-2AC1-FDA7E41DE7F2}"/>
                </a:ext>
              </a:extLst>
            </p:cNvPr>
            <p:cNvSpPr/>
            <p:nvPr/>
          </p:nvSpPr>
          <p:spPr>
            <a:xfrm rot="10800000">
              <a:off x="7034514" y="6260208"/>
              <a:ext cx="4855913" cy="6160164"/>
            </a:xfrm>
            <a:prstGeom prst="flowChartOffpageConnector">
              <a:avLst/>
            </a:prstGeom>
            <a:solidFill>
              <a:schemeClr val="accent2">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17"/>
              <a:endParaRPr lang="en-US">
                <a:solidFill>
                  <a:srgbClr val="FFFFFF"/>
                </a:solidFill>
                <a:latin typeface="Gill Sans MT" panose="020B0502020104020203" pitchFamily="34" charset="0"/>
              </a:endParaRPr>
            </a:p>
          </p:txBody>
        </p:sp>
        <p:sp>
          <p:nvSpPr>
            <p:cNvPr id="9" name="TextBox 8">
              <a:extLst>
                <a:ext uri="{FF2B5EF4-FFF2-40B4-BE49-F238E27FC236}">
                  <a16:creationId xmlns:a16="http://schemas.microsoft.com/office/drawing/2014/main" id="{E037D492-5C73-CFC9-C001-A5007B736DB2}"/>
                </a:ext>
              </a:extLst>
            </p:cNvPr>
            <p:cNvSpPr txBox="1"/>
            <p:nvPr/>
          </p:nvSpPr>
          <p:spPr>
            <a:xfrm>
              <a:off x="7087539" y="3590974"/>
              <a:ext cx="4810676" cy="677108"/>
            </a:xfrm>
            <a:prstGeom prst="rect">
              <a:avLst/>
            </a:prstGeom>
            <a:noFill/>
          </p:spPr>
          <p:txBody>
            <a:bodyPr wrap="none" rtlCol="0" anchor="ctr" anchorCtr="0">
              <a:spAutoFit/>
            </a:bodyPr>
            <a:lstStyle/>
            <a:p>
              <a:pPr algn="ctr" defTabSz="914217"/>
              <a:r>
                <a:rPr lang="en-US" sz="1600" b="1" dirty="0">
                  <a:solidFill>
                    <a:srgbClr val="FFFFFF"/>
                  </a:solidFill>
                  <a:latin typeface="Gill Sans MT" panose="020B0502020104020203" pitchFamily="34" charset="0"/>
                  <a:ea typeface="League Spartan" charset="0"/>
                  <a:cs typeface="Poppins" pitchFamily="2" charset="77"/>
                </a:rPr>
                <a:t>Corporate Governance</a:t>
              </a:r>
            </a:p>
          </p:txBody>
        </p:sp>
        <p:sp>
          <p:nvSpPr>
            <p:cNvPr id="10" name="TextBox 9">
              <a:extLst>
                <a:ext uri="{FF2B5EF4-FFF2-40B4-BE49-F238E27FC236}">
                  <a16:creationId xmlns:a16="http://schemas.microsoft.com/office/drawing/2014/main" id="{1D8F58A2-EB36-03C4-2C02-D10C57B7BA7A}"/>
                </a:ext>
              </a:extLst>
            </p:cNvPr>
            <p:cNvSpPr txBox="1"/>
            <p:nvPr/>
          </p:nvSpPr>
          <p:spPr>
            <a:xfrm>
              <a:off x="6738946" y="6706727"/>
              <a:ext cx="5290631" cy="5134615"/>
            </a:xfrm>
            <a:prstGeom prst="rect">
              <a:avLst/>
            </a:prstGeom>
            <a:noFill/>
          </p:spPr>
          <p:txBody>
            <a:bodyPr wrap="square" rtlCol="0" anchor="b" anchorCtr="0">
              <a:spAutoFit/>
            </a:bodyPr>
            <a:lstStyle/>
            <a:p>
              <a:pPr marL="228600" indent="-134938" algn="ctr" defTabSz="914217" fontAlgn="base">
                <a:buFont typeface="Arial" panose="020B0604020202020204" pitchFamily="34" charset="0"/>
                <a:buChar char="•"/>
              </a:pPr>
              <a:r>
                <a:rPr lang="en-US" sz="1500" b="1" dirty="0">
                  <a:solidFill>
                    <a:srgbClr val="00B050"/>
                  </a:solidFill>
                  <a:latin typeface="Gill Sans MT" panose="020B0502020104020203" pitchFamily="34" charset="0"/>
                  <a:ea typeface="Lato Light" panose="020F0502020204030203" pitchFamily="34" charset="0"/>
                  <a:cs typeface="Mukta ExtraLight" panose="020B0000000000000000" pitchFamily="34" charset="77"/>
                </a:rPr>
                <a:t>Directors’ relevant experience</a:t>
              </a:r>
            </a:p>
            <a:p>
              <a:pPr marL="228600" indent="-134938" algn="ctr" defTabSz="914217" fontAlgn="base">
                <a:buFont typeface="Arial" panose="020B0604020202020204" pitchFamily="34" charset="0"/>
                <a:buChar char="•"/>
              </a:pPr>
              <a:r>
                <a:rPr lang="en-US" sz="1500" b="1" dirty="0">
                  <a:solidFill>
                    <a:srgbClr val="00B050"/>
                  </a:solidFill>
                  <a:latin typeface="Gill Sans MT" panose="020B0502020104020203" pitchFamily="34" charset="0"/>
                  <a:ea typeface="Lato Light" panose="020F0502020204030203" pitchFamily="34" charset="0"/>
                  <a:cs typeface="Mukta ExtraLight" panose="020B0000000000000000" pitchFamily="34" charset="77"/>
                </a:rPr>
                <a:t>Risk Management Committee</a:t>
              </a:r>
            </a:p>
            <a:p>
              <a:pPr marL="228600" indent="-134938" algn="ctr" defTabSz="914217" fontAlgn="base">
                <a:buFont typeface="Arial" panose="020B0604020202020204" pitchFamily="34" charset="0"/>
                <a:buChar char="•"/>
              </a:pPr>
              <a:r>
                <a:rPr lang="en-US" sz="1500" b="1" dirty="0">
                  <a:solidFill>
                    <a:srgbClr val="00B050"/>
                  </a:solidFill>
                  <a:latin typeface="Gill Sans MT" panose="020B0502020104020203" pitchFamily="34" charset="0"/>
                  <a:ea typeface="Lato Light" panose="020F0502020204030203" pitchFamily="34" charset="0"/>
                  <a:cs typeface="Mukta ExtraLight" panose="020B0000000000000000" pitchFamily="34" charset="77"/>
                </a:rPr>
                <a:t>Disclosure Requirements</a:t>
              </a:r>
              <a:r>
                <a:rPr lang="en-US" sz="1500" b="1" dirty="0">
                  <a:solidFill>
                    <a:srgbClr val="08204C"/>
                  </a:solidFill>
                  <a:latin typeface="Gill Sans MT" panose="020B0502020104020203" pitchFamily="34" charset="0"/>
                  <a:ea typeface="Lato Light" panose="020F0502020204030203" pitchFamily="34" charset="0"/>
                  <a:cs typeface="Poppins" pitchFamily="2" charset="77"/>
                </a:rPr>
                <a:t> </a:t>
              </a:r>
              <a:r>
                <a:rPr lang="en-US" sz="1500" b="1" dirty="0">
                  <a:solidFill>
                    <a:srgbClr val="08204C"/>
                  </a:solidFill>
                  <a:latin typeface="Gill Sans MT" panose="020B0502020104020203" pitchFamily="34" charset="0"/>
                  <a:ea typeface="League Spartan" charset="0"/>
                  <a:cs typeface="Poppins" pitchFamily="2" charset="77"/>
                </a:rPr>
                <a:t>(including corporate governance report)</a:t>
              </a:r>
            </a:p>
            <a:p>
              <a:pPr marL="228600" indent="-134938" algn="ctr" defTabSz="914217" fontAlgn="base">
                <a:buFont typeface="Arial" panose="020B0604020202020204" pitchFamily="34" charset="0"/>
                <a:buChar char="•"/>
              </a:pPr>
              <a:r>
                <a:rPr lang="en-US" sz="1500" b="1" dirty="0">
                  <a:solidFill>
                    <a:srgbClr val="08204C"/>
                  </a:solidFill>
                  <a:latin typeface="Gill Sans MT" panose="020B0502020104020203" pitchFamily="34" charset="0"/>
                  <a:ea typeface="League Spartan" charset="0"/>
                  <a:cs typeface="Poppins" pitchFamily="2" charset="77"/>
                </a:rPr>
                <a:t>Compliance Function and CCO</a:t>
              </a:r>
            </a:p>
            <a:p>
              <a:pPr marL="228600" indent="-134938" algn="ctr" defTabSz="914217" fontAlgn="base">
                <a:buFont typeface="Arial" panose="020B0604020202020204" pitchFamily="34" charset="0"/>
                <a:buChar char="•"/>
              </a:pPr>
              <a:r>
                <a:rPr lang="en-US" sz="1500" b="1" dirty="0">
                  <a:solidFill>
                    <a:srgbClr val="08204C"/>
                  </a:solidFill>
                  <a:latin typeface="Gill Sans MT" panose="020B0502020104020203" pitchFamily="34" charset="0"/>
                  <a:ea typeface="League Spartan" charset="0"/>
                  <a:cs typeface="Poppins" pitchFamily="2" charset="77"/>
                </a:rPr>
                <a:t>Compensation Guidelines</a:t>
              </a:r>
            </a:p>
          </p:txBody>
        </p:sp>
        <p:sp>
          <p:nvSpPr>
            <p:cNvPr id="11" name="Freeform 25">
              <a:extLst>
                <a:ext uri="{FF2B5EF4-FFF2-40B4-BE49-F238E27FC236}">
                  <a16:creationId xmlns:a16="http://schemas.microsoft.com/office/drawing/2014/main" id="{9D5A232F-4CD0-B63D-BE86-D68D2868CF78}"/>
                </a:ext>
              </a:extLst>
            </p:cNvPr>
            <p:cNvSpPr/>
            <p:nvPr/>
          </p:nvSpPr>
          <p:spPr>
            <a:xfrm>
              <a:off x="12507551" y="3296650"/>
              <a:ext cx="4855912" cy="9144000"/>
            </a:xfrm>
            <a:custGeom>
              <a:avLst/>
              <a:gdLst>
                <a:gd name="connsiteX0" fmla="*/ 0 w 4855912"/>
                <a:gd name="connsiteY0" fmla="*/ 9143998 h 9144000"/>
                <a:gd name="connsiteX1" fmla="*/ 4855912 w 4855912"/>
                <a:gd name="connsiteY1" fmla="*/ 9143998 h 9144000"/>
                <a:gd name="connsiteX2" fmla="*/ 4855912 w 4855912"/>
                <a:gd name="connsiteY2" fmla="*/ 9144000 h 9144000"/>
                <a:gd name="connsiteX3" fmla="*/ 0 w 4855912"/>
                <a:gd name="connsiteY3" fmla="*/ 9144000 h 9144000"/>
                <a:gd name="connsiteX4" fmla="*/ 0 w 4855912"/>
                <a:gd name="connsiteY4" fmla="*/ 0 h 9144000"/>
                <a:gd name="connsiteX5" fmla="*/ 4855912 w 4855912"/>
                <a:gd name="connsiteY5" fmla="*/ 0 h 9144000"/>
                <a:gd name="connsiteX6" fmla="*/ 4855912 w 4855912"/>
                <a:gd name="connsiteY6" fmla="*/ 4215866 h 9144000"/>
                <a:gd name="connsiteX7" fmla="*/ 2427956 w 4855912"/>
                <a:gd name="connsiteY7" fmla="*/ 2983833 h 9144000"/>
                <a:gd name="connsiteX8" fmla="*/ 0 w 4855912"/>
                <a:gd name="connsiteY8" fmla="*/ 4215866 h 914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55912" h="9144000">
                  <a:moveTo>
                    <a:pt x="0" y="9143998"/>
                  </a:moveTo>
                  <a:lnTo>
                    <a:pt x="4855912" y="9143998"/>
                  </a:lnTo>
                  <a:lnTo>
                    <a:pt x="4855912" y="9144000"/>
                  </a:lnTo>
                  <a:lnTo>
                    <a:pt x="0" y="9144000"/>
                  </a:lnTo>
                  <a:close/>
                  <a:moveTo>
                    <a:pt x="0" y="0"/>
                  </a:moveTo>
                  <a:lnTo>
                    <a:pt x="4855912" y="0"/>
                  </a:lnTo>
                  <a:lnTo>
                    <a:pt x="4855912" y="4215866"/>
                  </a:lnTo>
                  <a:lnTo>
                    <a:pt x="2427956" y="2983833"/>
                  </a:lnTo>
                  <a:lnTo>
                    <a:pt x="0" y="4215866"/>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17"/>
              <a:endParaRPr lang="en-US">
                <a:solidFill>
                  <a:srgbClr val="FFFFFF"/>
                </a:solidFill>
                <a:latin typeface="Gill Sans MT" panose="020B0502020104020203" pitchFamily="34" charset="0"/>
              </a:endParaRPr>
            </a:p>
          </p:txBody>
        </p:sp>
        <p:sp>
          <p:nvSpPr>
            <p:cNvPr id="12" name="Off-page Connector 26">
              <a:extLst>
                <a:ext uri="{FF2B5EF4-FFF2-40B4-BE49-F238E27FC236}">
                  <a16:creationId xmlns:a16="http://schemas.microsoft.com/office/drawing/2014/main" id="{BDAABA77-7167-B0A1-4D95-966CF39E21F7}"/>
                </a:ext>
              </a:extLst>
            </p:cNvPr>
            <p:cNvSpPr/>
            <p:nvPr/>
          </p:nvSpPr>
          <p:spPr>
            <a:xfrm rot="10800000">
              <a:off x="12507552" y="6321029"/>
              <a:ext cx="4855913" cy="6160164"/>
            </a:xfrm>
            <a:prstGeom prst="flowChartOffpageConnector">
              <a:avLst/>
            </a:prstGeom>
            <a:solidFill>
              <a:schemeClr val="accent3">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17"/>
              <a:endParaRPr lang="en-US">
                <a:solidFill>
                  <a:srgbClr val="FFFFFF"/>
                </a:solidFill>
                <a:latin typeface="Gill Sans MT" panose="020B0502020104020203" pitchFamily="34" charset="0"/>
              </a:endParaRPr>
            </a:p>
          </p:txBody>
        </p:sp>
        <p:sp>
          <p:nvSpPr>
            <p:cNvPr id="13" name="TextBox 12">
              <a:extLst>
                <a:ext uri="{FF2B5EF4-FFF2-40B4-BE49-F238E27FC236}">
                  <a16:creationId xmlns:a16="http://schemas.microsoft.com/office/drawing/2014/main" id="{A009B913-00A8-1F9A-F4B9-94606EC0CDAD}"/>
                </a:ext>
              </a:extLst>
            </p:cNvPr>
            <p:cNvSpPr txBox="1"/>
            <p:nvPr/>
          </p:nvSpPr>
          <p:spPr>
            <a:xfrm>
              <a:off x="12400983" y="3665712"/>
              <a:ext cx="5213224" cy="677108"/>
            </a:xfrm>
            <a:prstGeom prst="rect">
              <a:avLst/>
            </a:prstGeom>
            <a:noFill/>
          </p:spPr>
          <p:txBody>
            <a:bodyPr wrap="none" rtlCol="0" anchor="ctr" anchorCtr="0">
              <a:spAutoFit/>
            </a:bodyPr>
            <a:lstStyle/>
            <a:p>
              <a:pPr algn="ctr" defTabSz="914217"/>
              <a:r>
                <a:rPr lang="en-US" sz="1600" b="1" dirty="0">
                  <a:solidFill>
                    <a:srgbClr val="FFFFFF"/>
                  </a:solidFill>
                  <a:latin typeface="Gill Sans MT" panose="020B0502020104020203" pitchFamily="34" charset="0"/>
                  <a:ea typeface="League Spartan" charset="0"/>
                  <a:cs typeface="Poppins" pitchFamily="2" charset="77"/>
                </a:rPr>
                <a:t>Prudential requirements </a:t>
              </a:r>
            </a:p>
          </p:txBody>
        </p:sp>
        <p:sp>
          <p:nvSpPr>
            <p:cNvPr id="14" name="TextBox 13">
              <a:extLst>
                <a:ext uri="{FF2B5EF4-FFF2-40B4-BE49-F238E27FC236}">
                  <a16:creationId xmlns:a16="http://schemas.microsoft.com/office/drawing/2014/main" id="{644880CC-113E-9CD5-2B2C-FCCE6FCDA40D}"/>
                </a:ext>
              </a:extLst>
            </p:cNvPr>
            <p:cNvSpPr txBox="1"/>
            <p:nvPr/>
          </p:nvSpPr>
          <p:spPr>
            <a:xfrm>
              <a:off x="12520198" y="6718762"/>
              <a:ext cx="4787401" cy="3478751"/>
            </a:xfrm>
            <a:prstGeom prst="rect">
              <a:avLst/>
            </a:prstGeom>
            <a:noFill/>
          </p:spPr>
          <p:txBody>
            <a:bodyPr wrap="square" rtlCol="0" anchor="b" anchorCtr="0">
              <a:spAutoFit/>
            </a:bodyPr>
            <a:lstStyle/>
            <a:p>
              <a:pPr marL="228600" indent="-134938" algn="ctr" defTabSz="914217" fontAlgn="base">
                <a:lnSpc>
                  <a:spcPct val="150000"/>
                </a:lnSpc>
                <a:buFont typeface="Arial" panose="020B0604020202020204" pitchFamily="34" charset="0"/>
                <a:buChar char="•"/>
              </a:pPr>
              <a:r>
                <a:rPr lang="en-US" sz="1500" b="1" dirty="0">
                  <a:solidFill>
                    <a:srgbClr val="00B050"/>
                  </a:solidFill>
                  <a:latin typeface="Gill Sans MT" panose="020B0502020104020203" pitchFamily="34" charset="0"/>
                  <a:ea typeface="Lato Light" panose="020F0502020204030203" pitchFamily="34" charset="0"/>
                  <a:cs typeface="Mukta ExtraLight" panose="020B0000000000000000" pitchFamily="34" charset="77"/>
                </a:rPr>
                <a:t>NPA norms streamlining</a:t>
              </a:r>
            </a:p>
            <a:p>
              <a:pPr marL="228600" indent="-134938" algn="ctr" defTabSz="914217" fontAlgn="base">
                <a:lnSpc>
                  <a:spcPct val="150000"/>
                </a:lnSpc>
                <a:buFont typeface="Arial" panose="020B0604020202020204" pitchFamily="34" charset="0"/>
                <a:buChar char="•"/>
              </a:pPr>
              <a:r>
                <a:rPr lang="en-US" sz="1500" b="1" dirty="0">
                  <a:solidFill>
                    <a:srgbClr val="08204C"/>
                  </a:solidFill>
                  <a:latin typeface="Gill Sans MT" panose="020B0502020104020203" pitchFamily="34" charset="0"/>
                  <a:ea typeface="League Spartan" charset="0"/>
                  <a:cs typeface="Poppins" pitchFamily="2" charset="77"/>
                </a:rPr>
                <a:t>Sensitive sector exposures</a:t>
              </a:r>
            </a:p>
            <a:p>
              <a:pPr marL="228600" indent="-134938" algn="ctr" defTabSz="914217" fontAlgn="base">
                <a:lnSpc>
                  <a:spcPct val="150000"/>
                </a:lnSpc>
                <a:buFont typeface="Arial" panose="020B0604020202020204" pitchFamily="34" charset="0"/>
                <a:buChar char="•"/>
              </a:pPr>
              <a:r>
                <a:rPr lang="en-US" sz="1500" b="1" dirty="0">
                  <a:solidFill>
                    <a:srgbClr val="08204C"/>
                  </a:solidFill>
                  <a:latin typeface="Gill Sans MT" panose="020B0502020104020203" pitchFamily="34" charset="0"/>
                  <a:ea typeface="League Spartan" charset="0"/>
                  <a:cs typeface="Poppins" pitchFamily="2" charset="77"/>
                </a:rPr>
                <a:t>Concentration norms</a:t>
              </a:r>
            </a:p>
          </p:txBody>
        </p:sp>
        <p:sp>
          <p:nvSpPr>
            <p:cNvPr id="15" name="Subtitle 2">
              <a:extLst>
                <a:ext uri="{FF2B5EF4-FFF2-40B4-BE49-F238E27FC236}">
                  <a16:creationId xmlns:a16="http://schemas.microsoft.com/office/drawing/2014/main" id="{FCA469D2-5E0E-C44A-6E20-6D9A550E0FAA}"/>
                </a:ext>
              </a:extLst>
            </p:cNvPr>
            <p:cNvSpPr txBox="1">
              <a:spLocks/>
            </p:cNvSpPr>
            <p:nvPr/>
          </p:nvSpPr>
          <p:spPr>
            <a:xfrm>
              <a:off x="12840325" y="8961232"/>
              <a:ext cx="4190362" cy="553998"/>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defTabSz="543818">
                <a:lnSpc>
                  <a:spcPts val="1750"/>
                </a:lnSpc>
              </a:pPr>
              <a:r>
                <a:rPr lang="en-US" sz="1200" dirty="0">
                  <a:solidFill>
                    <a:srgbClr val="AAAAAA">
                      <a:lumMod val="75000"/>
                    </a:srgbClr>
                  </a:solidFill>
                  <a:latin typeface="Gill Sans MT" panose="020B0502020104020203" pitchFamily="34" charset="0"/>
                  <a:ea typeface="Lato Light" panose="020F0502020204030203" pitchFamily="34" charset="0"/>
                  <a:cs typeface="Mukta ExtraLight" panose="020B0000000000000000" pitchFamily="34" charset="77"/>
                </a:rPr>
                <a:t>.</a:t>
              </a:r>
            </a:p>
          </p:txBody>
        </p:sp>
        <p:sp>
          <p:nvSpPr>
            <p:cNvPr id="16" name="Freeform 33">
              <a:extLst>
                <a:ext uri="{FF2B5EF4-FFF2-40B4-BE49-F238E27FC236}">
                  <a16:creationId xmlns:a16="http://schemas.microsoft.com/office/drawing/2014/main" id="{975F98ED-F495-7CEB-2CF7-7E0CC2DFEAEB}"/>
                </a:ext>
              </a:extLst>
            </p:cNvPr>
            <p:cNvSpPr/>
            <p:nvPr/>
          </p:nvSpPr>
          <p:spPr>
            <a:xfrm>
              <a:off x="18000913" y="3296650"/>
              <a:ext cx="4855912" cy="9144000"/>
            </a:xfrm>
            <a:custGeom>
              <a:avLst/>
              <a:gdLst>
                <a:gd name="connsiteX0" fmla="*/ 0 w 4855912"/>
                <a:gd name="connsiteY0" fmla="*/ 9143998 h 9144000"/>
                <a:gd name="connsiteX1" fmla="*/ 4855912 w 4855912"/>
                <a:gd name="connsiteY1" fmla="*/ 9143998 h 9144000"/>
                <a:gd name="connsiteX2" fmla="*/ 4855912 w 4855912"/>
                <a:gd name="connsiteY2" fmla="*/ 9144000 h 9144000"/>
                <a:gd name="connsiteX3" fmla="*/ 0 w 4855912"/>
                <a:gd name="connsiteY3" fmla="*/ 9144000 h 9144000"/>
                <a:gd name="connsiteX4" fmla="*/ 0 w 4855912"/>
                <a:gd name="connsiteY4" fmla="*/ 0 h 9144000"/>
                <a:gd name="connsiteX5" fmla="*/ 4855912 w 4855912"/>
                <a:gd name="connsiteY5" fmla="*/ 0 h 9144000"/>
                <a:gd name="connsiteX6" fmla="*/ 4855912 w 4855912"/>
                <a:gd name="connsiteY6" fmla="*/ 4215866 h 9144000"/>
                <a:gd name="connsiteX7" fmla="*/ 2427956 w 4855912"/>
                <a:gd name="connsiteY7" fmla="*/ 2983833 h 9144000"/>
                <a:gd name="connsiteX8" fmla="*/ 0 w 4855912"/>
                <a:gd name="connsiteY8" fmla="*/ 4215866 h 914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55912" h="9144000">
                  <a:moveTo>
                    <a:pt x="0" y="9143998"/>
                  </a:moveTo>
                  <a:lnTo>
                    <a:pt x="4855912" y="9143998"/>
                  </a:lnTo>
                  <a:lnTo>
                    <a:pt x="4855912" y="9144000"/>
                  </a:lnTo>
                  <a:lnTo>
                    <a:pt x="0" y="9144000"/>
                  </a:lnTo>
                  <a:close/>
                  <a:moveTo>
                    <a:pt x="0" y="0"/>
                  </a:moveTo>
                  <a:lnTo>
                    <a:pt x="4855912" y="0"/>
                  </a:lnTo>
                  <a:lnTo>
                    <a:pt x="4855912" y="4215866"/>
                  </a:lnTo>
                  <a:lnTo>
                    <a:pt x="2427956" y="2983833"/>
                  </a:lnTo>
                  <a:lnTo>
                    <a:pt x="0" y="4215866"/>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17"/>
              <a:endParaRPr lang="en-US">
                <a:solidFill>
                  <a:srgbClr val="FFFFFF"/>
                </a:solidFill>
                <a:latin typeface="Gill Sans MT" panose="020B0502020104020203" pitchFamily="34" charset="0"/>
              </a:endParaRPr>
            </a:p>
          </p:txBody>
        </p:sp>
        <p:sp>
          <p:nvSpPr>
            <p:cNvPr id="17" name="Off-page Connector 34">
              <a:extLst>
                <a:ext uri="{FF2B5EF4-FFF2-40B4-BE49-F238E27FC236}">
                  <a16:creationId xmlns:a16="http://schemas.microsoft.com/office/drawing/2014/main" id="{26FD11EB-F901-3CD8-C778-96BEB66EEBF3}"/>
                </a:ext>
              </a:extLst>
            </p:cNvPr>
            <p:cNvSpPr/>
            <p:nvPr/>
          </p:nvSpPr>
          <p:spPr>
            <a:xfrm rot="10800000">
              <a:off x="18000913" y="6239932"/>
              <a:ext cx="4855913" cy="6160164"/>
            </a:xfrm>
            <a:prstGeom prst="flowChartOffpageConnector">
              <a:avLst/>
            </a:prstGeom>
            <a:solidFill>
              <a:schemeClr val="accent4">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17"/>
              <a:endParaRPr lang="en-US">
                <a:solidFill>
                  <a:srgbClr val="FFFFFF"/>
                </a:solidFill>
                <a:latin typeface="Gill Sans MT" panose="020B0502020104020203" pitchFamily="34" charset="0"/>
              </a:endParaRPr>
            </a:p>
          </p:txBody>
        </p:sp>
        <p:sp>
          <p:nvSpPr>
            <p:cNvPr id="18" name="TextBox 17">
              <a:extLst>
                <a:ext uri="{FF2B5EF4-FFF2-40B4-BE49-F238E27FC236}">
                  <a16:creationId xmlns:a16="http://schemas.microsoft.com/office/drawing/2014/main" id="{EA829806-A5CE-F65F-AAE8-5A6657BB7C85}"/>
                </a:ext>
              </a:extLst>
            </p:cNvPr>
            <p:cNvSpPr txBox="1"/>
            <p:nvPr/>
          </p:nvSpPr>
          <p:spPr>
            <a:xfrm>
              <a:off x="17391991" y="3583158"/>
              <a:ext cx="5806348" cy="1169550"/>
            </a:xfrm>
            <a:prstGeom prst="rect">
              <a:avLst/>
            </a:prstGeom>
            <a:noFill/>
          </p:spPr>
          <p:txBody>
            <a:bodyPr wrap="square" rtlCol="0" anchor="ctr" anchorCtr="0">
              <a:spAutoFit/>
            </a:bodyPr>
            <a:lstStyle/>
            <a:p>
              <a:pPr algn="ctr" defTabSz="914217"/>
              <a:r>
                <a:rPr lang="en-US" sz="1600" b="1" dirty="0">
                  <a:solidFill>
                    <a:srgbClr val="FFFFFF"/>
                  </a:solidFill>
                  <a:latin typeface="Gill Sans MT" panose="020B0502020104020203" pitchFamily="34" charset="0"/>
                  <a:ea typeface="League Spartan" charset="0"/>
                  <a:cs typeface="Poppins" pitchFamily="2" charset="77"/>
                </a:rPr>
                <a:t>Operational/ Business restrictions</a:t>
              </a:r>
            </a:p>
          </p:txBody>
        </p:sp>
        <p:sp>
          <p:nvSpPr>
            <p:cNvPr id="19" name="Freeform 1015">
              <a:extLst>
                <a:ext uri="{FF2B5EF4-FFF2-40B4-BE49-F238E27FC236}">
                  <a16:creationId xmlns:a16="http://schemas.microsoft.com/office/drawing/2014/main" id="{4E13BB44-8218-9BDC-5258-AC3161855381}"/>
                </a:ext>
              </a:extLst>
            </p:cNvPr>
            <p:cNvSpPr>
              <a:spLocks noChangeAspect="1"/>
            </p:cNvSpPr>
            <p:nvPr/>
          </p:nvSpPr>
          <p:spPr bwMode="auto">
            <a:xfrm>
              <a:off x="19816239" y="4791884"/>
              <a:ext cx="1176051" cy="1176051"/>
            </a:xfrm>
            <a:custGeom>
              <a:avLst/>
              <a:gdLst>
                <a:gd name="T0" fmla="*/ 7726423 w 293329"/>
                <a:gd name="T1" fmla="*/ 9850932 h 293332"/>
                <a:gd name="T2" fmla="*/ 2935958 w 293329"/>
                <a:gd name="T3" fmla="*/ 9676341 h 293332"/>
                <a:gd name="T4" fmla="*/ 8633732 w 293329"/>
                <a:gd name="T5" fmla="*/ 8887648 h 293332"/>
                <a:gd name="T6" fmla="*/ 8503163 w 293329"/>
                <a:gd name="T7" fmla="*/ 10333017 h 293332"/>
                <a:gd name="T8" fmla="*/ 10187033 w 293329"/>
                <a:gd name="T9" fmla="*/ 9107071 h 293332"/>
                <a:gd name="T10" fmla="*/ 10656909 w 293329"/>
                <a:gd name="T11" fmla="*/ 9507104 h 293332"/>
                <a:gd name="T12" fmla="*/ 8346597 w 293329"/>
                <a:gd name="T13" fmla="*/ 10655613 h 293332"/>
                <a:gd name="T14" fmla="*/ 8398777 w 293329"/>
                <a:gd name="T15" fmla="*/ 8900613 h 293332"/>
                <a:gd name="T16" fmla="*/ 456778 w 293329"/>
                <a:gd name="T17" fmla="*/ 9107071 h 293332"/>
                <a:gd name="T18" fmla="*/ 2153785 w 293329"/>
                <a:gd name="T19" fmla="*/ 10333017 h 293332"/>
                <a:gd name="T20" fmla="*/ 2023134 w 293329"/>
                <a:gd name="T21" fmla="*/ 8887648 h 293332"/>
                <a:gd name="T22" fmla="*/ 2466970 w 293329"/>
                <a:gd name="T23" fmla="*/ 10500789 h 293332"/>
                <a:gd name="T24" fmla="*/ 0 w 293329"/>
                <a:gd name="T25" fmla="*/ 10500789 h 293332"/>
                <a:gd name="T26" fmla="*/ 443780 w 293329"/>
                <a:gd name="T27" fmla="*/ 8887648 h 293332"/>
                <a:gd name="T28" fmla="*/ 9388267 w 293329"/>
                <a:gd name="T29" fmla="*/ 8605304 h 293332"/>
                <a:gd name="T30" fmla="*/ 1198367 w 293329"/>
                <a:gd name="T31" fmla="*/ 7874844 h 293332"/>
                <a:gd name="T32" fmla="*/ 1570072 w 293329"/>
                <a:gd name="T33" fmla="*/ 8233637 h 293332"/>
                <a:gd name="T34" fmla="*/ 10080391 w 293329"/>
                <a:gd name="T35" fmla="*/ 8233637 h 293332"/>
                <a:gd name="T36" fmla="*/ 9388267 w 293329"/>
                <a:gd name="T37" fmla="*/ 7554479 h 293332"/>
                <a:gd name="T38" fmla="*/ 1198367 w 293329"/>
                <a:gd name="T39" fmla="*/ 8925645 h 293332"/>
                <a:gd name="T40" fmla="*/ 5130248 w 293329"/>
                <a:gd name="T41" fmla="*/ 6689459 h 293332"/>
                <a:gd name="T42" fmla="*/ 6635580 w 293329"/>
                <a:gd name="T43" fmla="*/ 7022186 h 293332"/>
                <a:gd name="T44" fmla="*/ 5130248 w 293329"/>
                <a:gd name="T45" fmla="*/ 6689459 h 293332"/>
                <a:gd name="T46" fmla="*/ 6792622 w 293329"/>
                <a:gd name="T47" fmla="*/ 5753460 h 293332"/>
                <a:gd name="T48" fmla="*/ 4960060 w 293329"/>
                <a:gd name="T49" fmla="*/ 5753460 h 293332"/>
                <a:gd name="T50" fmla="*/ 4394049 w 293329"/>
                <a:gd name="T51" fmla="*/ 8425350 h 293332"/>
                <a:gd name="T52" fmla="*/ 4394049 w 293329"/>
                <a:gd name="T53" fmla="*/ 4434924 h 293332"/>
                <a:gd name="T54" fmla="*/ 3801866 w 293329"/>
                <a:gd name="T55" fmla="*/ 8425350 h 293332"/>
                <a:gd name="T56" fmla="*/ 3801866 w 293329"/>
                <a:gd name="T57" fmla="*/ 4434924 h 293332"/>
                <a:gd name="T58" fmla="*/ 10173087 w 293329"/>
                <a:gd name="T59" fmla="*/ 3648251 h 293332"/>
                <a:gd name="T60" fmla="*/ 9880272 w 293329"/>
                <a:gd name="T61" fmla="*/ 7355373 h 293332"/>
                <a:gd name="T62" fmla="*/ 9960128 w 293329"/>
                <a:gd name="T63" fmla="*/ 3543768 h 293332"/>
                <a:gd name="T64" fmla="*/ 882485 w 293329"/>
                <a:gd name="T65" fmla="*/ 7043025 h 293332"/>
                <a:gd name="T66" fmla="*/ 572838 w 293329"/>
                <a:gd name="T67" fmla="*/ 7161164 h 293332"/>
                <a:gd name="T68" fmla="*/ 3801866 w 293329"/>
                <a:gd name="T69" fmla="*/ 3139719 h 293332"/>
                <a:gd name="T70" fmla="*/ 6999706 w 293329"/>
                <a:gd name="T71" fmla="*/ 4120936 h 293332"/>
                <a:gd name="T72" fmla="*/ 3801866 w 293329"/>
                <a:gd name="T73" fmla="*/ 2825664 h 293332"/>
                <a:gd name="T74" fmla="*/ 7486601 w 293329"/>
                <a:gd name="T75" fmla="*/ 3139719 h 293332"/>
                <a:gd name="T76" fmla="*/ 7486601 w 293329"/>
                <a:gd name="T77" fmla="*/ 4120936 h 293332"/>
                <a:gd name="T78" fmla="*/ 7486601 w 293329"/>
                <a:gd name="T79" fmla="*/ 8752426 h 293332"/>
                <a:gd name="T80" fmla="*/ 2999112 w 293329"/>
                <a:gd name="T81" fmla="*/ 3623786 h 293332"/>
                <a:gd name="T82" fmla="*/ 8646767 w 293329"/>
                <a:gd name="T83" fmla="*/ 1554601 h 293332"/>
                <a:gd name="T84" fmla="*/ 10330586 w 293329"/>
                <a:gd name="T85" fmla="*/ 2789136 h 293332"/>
                <a:gd name="T86" fmla="*/ 10213098 w 293329"/>
                <a:gd name="T87" fmla="*/ 1333651 h 293332"/>
                <a:gd name="T88" fmla="*/ 10656909 w 293329"/>
                <a:gd name="T89" fmla="*/ 2945074 h 293332"/>
                <a:gd name="T90" fmla="*/ 8189923 w 293329"/>
                <a:gd name="T91" fmla="*/ 2945074 h 293332"/>
                <a:gd name="T92" fmla="*/ 8633732 w 293329"/>
                <a:gd name="T93" fmla="*/ 1333651 h 293332"/>
                <a:gd name="T94" fmla="*/ 313320 w 293329"/>
                <a:gd name="T95" fmla="*/ 1957394 h 293332"/>
                <a:gd name="T96" fmla="*/ 2153785 w 293329"/>
                <a:gd name="T97" fmla="*/ 1957394 h 293332"/>
                <a:gd name="T98" fmla="*/ 2245154 w 293329"/>
                <a:gd name="T99" fmla="*/ 1346649 h 293332"/>
                <a:gd name="T100" fmla="*/ 2310348 w 293329"/>
                <a:gd name="T101" fmla="*/ 3101058 h 293332"/>
                <a:gd name="T102" fmla="*/ 0 w 293329"/>
                <a:gd name="T103" fmla="*/ 1957394 h 293332"/>
                <a:gd name="T104" fmla="*/ 9388267 w 293329"/>
                <a:gd name="T105" fmla="*/ 307485 h 293332"/>
                <a:gd name="T106" fmla="*/ 9759991 w 293329"/>
                <a:gd name="T107" fmla="*/ 679246 h 293332"/>
                <a:gd name="T108" fmla="*/ 826690 w 293329"/>
                <a:gd name="T109" fmla="*/ 679246 h 293332"/>
                <a:gd name="T110" fmla="*/ 1198367 w 293329"/>
                <a:gd name="T111" fmla="*/ 307485 h 293332"/>
                <a:gd name="T112" fmla="*/ 8022361 w 293329"/>
                <a:gd name="T113" fmla="*/ 1208071 h 293332"/>
                <a:gd name="T114" fmla="*/ 2720558 w 293329"/>
                <a:gd name="T115" fmla="*/ 1286932 h 293332"/>
                <a:gd name="T116" fmla="*/ 5293109 w 293329"/>
                <a:gd name="T117" fmla="*/ 246183 h 293332"/>
                <a:gd name="T118" fmla="*/ 9388267 w 293329"/>
                <a:gd name="T119" fmla="*/ 1371250 h 293332"/>
                <a:gd name="T120" fmla="*/ 1198367 w 293329"/>
                <a:gd name="T121" fmla="*/ 0 h 293332"/>
                <a:gd name="T122" fmla="*/ 519153 w 293329"/>
                <a:gd name="T123" fmla="*/ 679246 h 29333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293329" h="293332">
                  <a:moveTo>
                    <a:pt x="208355" y="263416"/>
                  </a:moveTo>
                  <a:cubicBezTo>
                    <a:pt x="210511" y="261937"/>
                    <a:pt x="213385" y="262677"/>
                    <a:pt x="214822" y="264895"/>
                  </a:cubicBezTo>
                  <a:cubicBezTo>
                    <a:pt x="215541" y="267483"/>
                    <a:pt x="214822" y="270071"/>
                    <a:pt x="212667" y="271180"/>
                  </a:cubicBezTo>
                  <a:cubicBezTo>
                    <a:pt x="192188" y="282640"/>
                    <a:pt x="169194" y="288556"/>
                    <a:pt x="146201" y="288556"/>
                  </a:cubicBezTo>
                  <a:cubicBezTo>
                    <a:pt x="124284" y="288556"/>
                    <a:pt x="102728" y="283010"/>
                    <a:pt x="82608" y="272659"/>
                  </a:cubicBezTo>
                  <a:cubicBezTo>
                    <a:pt x="80093" y="271549"/>
                    <a:pt x="79375" y="268592"/>
                    <a:pt x="80812" y="266374"/>
                  </a:cubicBezTo>
                  <a:cubicBezTo>
                    <a:pt x="81530" y="264155"/>
                    <a:pt x="84405" y="263416"/>
                    <a:pt x="86560" y="264525"/>
                  </a:cubicBezTo>
                  <a:cubicBezTo>
                    <a:pt x="125003" y="284859"/>
                    <a:pt x="170631" y="284119"/>
                    <a:pt x="208355" y="263416"/>
                  </a:cubicBezTo>
                  <a:close/>
                  <a:moveTo>
                    <a:pt x="237641" y="244663"/>
                  </a:moveTo>
                  <a:cubicBezTo>
                    <a:pt x="239437" y="246084"/>
                    <a:pt x="239796" y="248926"/>
                    <a:pt x="238000" y="250703"/>
                  </a:cubicBezTo>
                  <a:cubicBezTo>
                    <a:pt x="235485" y="253900"/>
                    <a:pt x="234048" y="257808"/>
                    <a:pt x="234048" y="261715"/>
                  </a:cubicBezTo>
                  <a:lnTo>
                    <a:pt x="234048" y="284451"/>
                  </a:lnTo>
                  <a:lnTo>
                    <a:pt x="284347" y="284451"/>
                  </a:lnTo>
                  <a:lnTo>
                    <a:pt x="284347" y="261715"/>
                  </a:lnTo>
                  <a:cubicBezTo>
                    <a:pt x="284347" y="257808"/>
                    <a:pt x="283269" y="253900"/>
                    <a:pt x="280395" y="250703"/>
                  </a:cubicBezTo>
                  <a:cubicBezTo>
                    <a:pt x="278958" y="248926"/>
                    <a:pt x="278958" y="246084"/>
                    <a:pt x="281113" y="244663"/>
                  </a:cubicBezTo>
                  <a:cubicBezTo>
                    <a:pt x="282910" y="242887"/>
                    <a:pt x="285784" y="243242"/>
                    <a:pt x="287221" y="245019"/>
                  </a:cubicBezTo>
                  <a:cubicBezTo>
                    <a:pt x="291173" y="249992"/>
                    <a:pt x="293329" y="255676"/>
                    <a:pt x="293329" y="261715"/>
                  </a:cubicBezTo>
                  <a:lnTo>
                    <a:pt x="293329" y="289069"/>
                  </a:lnTo>
                  <a:cubicBezTo>
                    <a:pt x="293329" y="291201"/>
                    <a:pt x="291533" y="293332"/>
                    <a:pt x="288658" y="293332"/>
                  </a:cubicBezTo>
                  <a:lnTo>
                    <a:pt x="229737" y="293332"/>
                  </a:lnTo>
                  <a:cubicBezTo>
                    <a:pt x="227222" y="293332"/>
                    <a:pt x="225425" y="291201"/>
                    <a:pt x="225425" y="289069"/>
                  </a:cubicBezTo>
                  <a:lnTo>
                    <a:pt x="225425" y="261715"/>
                  </a:lnTo>
                  <a:cubicBezTo>
                    <a:pt x="225425" y="255676"/>
                    <a:pt x="227222" y="249992"/>
                    <a:pt x="231174" y="245019"/>
                  </a:cubicBezTo>
                  <a:cubicBezTo>
                    <a:pt x="232611" y="243242"/>
                    <a:pt x="235844" y="242887"/>
                    <a:pt x="237641" y="244663"/>
                  </a:cubicBezTo>
                  <a:close/>
                  <a:moveTo>
                    <a:pt x="12215" y="244663"/>
                  </a:moveTo>
                  <a:cubicBezTo>
                    <a:pt x="14012" y="246084"/>
                    <a:pt x="14371" y="248926"/>
                    <a:pt x="12575" y="250703"/>
                  </a:cubicBezTo>
                  <a:cubicBezTo>
                    <a:pt x="10419" y="253900"/>
                    <a:pt x="8622" y="257808"/>
                    <a:pt x="8622" y="261715"/>
                  </a:cubicBezTo>
                  <a:lnTo>
                    <a:pt x="8622" y="284451"/>
                  </a:lnTo>
                  <a:lnTo>
                    <a:pt x="59281" y="284451"/>
                  </a:lnTo>
                  <a:lnTo>
                    <a:pt x="59281" y="261715"/>
                  </a:lnTo>
                  <a:cubicBezTo>
                    <a:pt x="59281" y="257808"/>
                    <a:pt x="57844" y="253900"/>
                    <a:pt x="54969" y="250703"/>
                  </a:cubicBezTo>
                  <a:cubicBezTo>
                    <a:pt x="53532" y="248926"/>
                    <a:pt x="53892" y="246084"/>
                    <a:pt x="55688" y="244663"/>
                  </a:cubicBezTo>
                  <a:cubicBezTo>
                    <a:pt x="57844" y="242887"/>
                    <a:pt x="60359" y="243242"/>
                    <a:pt x="61796" y="245019"/>
                  </a:cubicBezTo>
                  <a:cubicBezTo>
                    <a:pt x="65748" y="249992"/>
                    <a:pt x="67903" y="255676"/>
                    <a:pt x="67903" y="261715"/>
                  </a:cubicBezTo>
                  <a:lnTo>
                    <a:pt x="67903" y="289069"/>
                  </a:lnTo>
                  <a:cubicBezTo>
                    <a:pt x="67903" y="291201"/>
                    <a:pt x="65748" y="293332"/>
                    <a:pt x="63592" y="293332"/>
                  </a:cubicBezTo>
                  <a:lnTo>
                    <a:pt x="4311" y="293332"/>
                  </a:lnTo>
                  <a:cubicBezTo>
                    <a:pt x="1796" y="293332"/>
                    <a:pt x="0" y="291201"/>
                    <a:pt x="0" y="289069"/>
                  </a:cubicBezTo>
                  <a:lnTo>
                    <a:pt x="0" y="261715"/>
                  </a:lnTo>
                  <a:cubicBezTo>
                    <a:pt x="0" y="255676"/>
                    <a:pt x="1796" y="249992"/>
                    <a:pt x="6107" y="245019"/>
                  </a:cubicBezTo>
                  <a:cubicBezTo>
                    <a:pt x="7545" y="243242"/>
                    <a:pt x="10419" y="242887"/>
                    <a:pt x="12215" y="244663"/>
                  </a:cubicBezTo>
                  <a:close/>
                  <a:moveTo>
                    <a:pt x="258410" y="216782"/>
                  </a:moveTo>
                  <a:cubicBezTo>
                    <a:pt x="252766" y="216782"/>
                    <a:pt x="248180" y="221368"/>
                    <a:pt x="248180" y="226659"/>
                  </a:cubicBezTo>
                  <a:cubicBezTo>
                    <a:pt x="248180" y="232304"/>
                    <a:pt x="252766" y="236890"/>
                    <a:pt x="258410" y="236890"/>
                  </a:cubicBezTo>
                  <a:cubicBezTo>
                    <a:pt x="264055" y="236890"/>
                    <a:pt x="268641" y="232304"/>
                    <a:pt x="268641" y="226659"/>
                  </a:cubicBezTo>
                  <a:cubicBezTo>
                    <a:pt x="268641" y="221368"/>
                    <a:pt x="264055" y="216782"/>
                    <a:pt x="258410" y="216782"/>
                  </a:cubicBezTo>
                  <a:close/>
                  <a:moveTo>
                    <a:pt x="32985" y="216782"/>
                  </a:moveTo>
                  <a:cubicBezTo>
                    <a:pt x="27341" y="216782"/>
                    <a:pt x="22754" y="221368"/>
                    <a:pt x="22754" y="226659"/>
                  </a:cubicBezTo>
                  <a:cubicBezTo>
                    <a:pt x="22754" y="232304"/>
                    <a:pt x="27341" y="236890"/>
                    <a:pt x="32985" y="236890"/>
                  </a:cubicBezTo>
                  <a:cubicBezTo>
                    <a:pt x="38629" y="236890"/>
                    <a:pt x="43216" y="232304"/>
                    <a:pt x="43216" y="226659"/>
                  </a:cubicBezTo>
                  <a:cubicBezTo>
                    <a:pt x="43216" y="221368"/>
                    <a:pt x="38629" y="216782"/>
                    <a:pt x="32985" y="216782"/>
                  </a:cubicBezTo>
                  <a:close/>
                  <a:moveTo>
                    <a:pt x="258410" y="207962"/>
                  </a:moveTo>
                  <a:cubicBezTo>
                    <a:pt x="268994" y="207962"/>
                    <a:pt x="277460" y="216429"/>
                    <a:pt x="277460" y="226659"/>
                  </a:cubicBezTo>
                  <a:cubicBezTo>
                    <a:pt x="277460" y="237243"/>
                    <a:pt x="268994" y="245709"/>
                    <a:pt x="258410" y="245709"/>
                  </a:cubicBezTo>
                  <a:cubicBezTo>
                    <a:pt x="248180" y="245709"/>
                    <a:pt x="239713" y="237243"/>
                    <a:pt x="239713" y="226659"/>
                  </a:cubicBezTo>
                  <a:cubicBezTo>
                    <a:pt x="239713" y="216429"/>
                    <a:pt x="248180" y="207962"/>
                    <a:pt x="258410" y="207962"/>
                  </a:cubicBezTo>
                  <a:close/>
                  <a:moveTo>
                    <a:pt x="32985" y="207962"/>
                  </a:moveTo>
                  <a:cubicBezTo>
                    <a:pt x="43568" y="207962"/>
                    <a:pt x="52035" y="216429"/>
                    <a:pt x="52035" y="226659"/>
                  </a:cubicBezTo>
                  <a:cubicBezTo>
                    <a:pt x="52035" y="237243"/>
                    <a:pt x="43568" y="245709"/>
                    <a:pt x="32985" y="245709"/>
                  </a:cubicBezTo>
                  <a:cubicBezTo>
                    <a:pt x="22754" y="245709"/>
                    <a:pt x="14288" y="237243"/>
                    <a:pt x="14288" y="226659"/>
                  </a:cubicBezTo>
                  <a:cubicBezTo>
                    <a:pt x="14288" y="216429"/>
                    <a:pt x="22754" y="207962"/>
                    <a:pt x="32985" y="207962"/>
                  </a:cubicBezTo>
                  <a:close/>
                  <a:moveTo>
                    <a:pt x="141209" y="184150"/>
                  </a:moveTo>
                  <a:lnTo>
                    <a:pt x="182642" y="184150"/>
                  </a:lnTo>
                  <a:cubicBezTo>
                    <a:pt x="185164" y="184150"/>
                    <a:pt x="186965" y="186348"/>
                    <a:pt x="186965" y="188913"/>
                  </a:cubicBezTo>
                  <a:cubicBezTo>
                    <a:pt x="186965" y="191477"/>
                    <a:pt x="185164" y="193309"/>
                    <a:pt x="182642" y="193309"/>
                  </a:cubicBezTo>
                  <a:lnTo>
                    <a:pt x="141209" y="193309"/>
                  </a:lnTo>
                  <a:cubicBezTo>
                    <a:pt x="138687" y="193309"/>
                    <a:pt x="136525" y="191477"/>
                    <a:pt x="136525" y="188913"/>
                  </a:cubicBezTo>
                  <a:cubicBezTo>
                    <a:pt x="136525" y="186348"/>
                    <a:pt x="138687" y="184150"/>
                    <a:pt x="141209" y="184150"/>
                  </a:cubicBezTo>
                  <a:close/>
                  <a:moveTo>
                    <a:pt x="141209" y="153987"/>
                  </a:moveTo>
                  <a:lnTo>
                    <a:pt x="182642" y="153987"/>
                  </a:lnTo>
                  <a:cubicBezTo>
                    <a:pt x="185164" y="153987"/>
                    <a:pt x="186965" y="155818"/>
                    <a:pt x="186965" y="158383"/>
                  </a:cubicBezTo>
                  <a:cubicBezTo>
                    <a:pt x="186965" y="160947"/>
                    <a:pt x="185164" y="163145"/>
                    <a:pt x="182642" y="163145"/>
                  </a:cubicBezTo>
                  <a:lnTo>
                    <a:pt x="141209" y="163145"/>
                  </a:lnTo>
                  <a:cubicBezTo>
                    <a:pt x="138687" y="163145"/>
                    <a:pt x="136525" y="160947"/>
                    <a:pt x="136525" y="158383"/>
                  </a:cubicBezTo>
                  <a:cubicBezTo>
                    <a:pt x="136525" y="155818"/>
                    <a:pt x="138687" y="153987"/>
                    <a:pt x="141209" y="153987"/>
                  </a:cubicBezTo>
                  <a:close/>
                  <a:moveTo>
                    <a:pt x="120945" y="122087"/>
                  </a:moveTo>
                  <a:lnTo>
                    <a:pt x="120945" y="231936"/>
                  </a:lnTo>
                  <a:lnTo>
                    <a:pt x="201721" y="231936"/>
                  </a:lnTo>
                  <a:lnTo>
                    <a:pt x="201721" y="122087"/>
                  </a:lnTo>
                  <a:lnTo>
                    <a:pt x="120945" y="122087"/>
                  </a:lnTo>
                  <a:close/>
                  <a:moveTo>
                    <a:pt x="91243" y="117765"/>
                  </a:moveTo>
                  <a:lnTo>
                    <a:pt x="91243" y="218610"/>
                  </a:lnTo>
                  <a:cubicBezTo>
                    <a:pt x="91243" y="225813"/>
                    <a:pt x="97401" y="231936"/>
                    <a:pt x="104645" y="231936"/>
                  </a:cubicBezTo>
                  <a:lnTo>
                    <a:pt x="112252" y="231936"/>
                  </a:lnTo>
                  <a:lnTo>
                    <a:pt x="112252" y="122087"/>
                  </a:lnTo>
                  <a:lnTo>
                    <a:pt x="104645" y="122087"/>
                  </a:lnTo>
                  <a:cubicBezTo>
                    <a:pt x="99574" y="122087"/>
                    <a:pt x="94865" y="120286"/>
                    <a:pt x="91243" y="117765"/>
                  </a:cubicBezTo>
                  <a:close/>
                  <a:moveTo>
                    <a:pt x="274150" y="97555"/>
                  </a:moveTo>
                  <a:cubicBezTo>
                    <a:pt x="276714" y="96837"/>
                    <a:pt x="279278" y="98274"/>
                    <a:pt x="280011" y="100430"/>
                  </a:cubicBezTo>
                  <a:cubicBezTo>
                    <a:pt x="291734" y="132770"/>
                    <a:pt x="291001" y="168344"/>
                    <a:pt x="277813" y="199966"/>
                  </a:cubicBezTo>
                  <a:cubicBezTo>
                    <a:pt x="277080" y="201763"/>
                    <a:pt x="275249" y="202841"/>
                    <a:pt x="273783" y="202841"/>
                  </a:cubicBezTo>
                  <a:cubicBezTo>
                    <a:pt x="273051" y="202841"/>
                    <a:pt x="272684" y="202841"/>
                    <a:pt x="271952" y="202482"/>
                  </a:cubicBezTo>
                  <a:cubicBezTo>
                    <a:pt x="269387" y="201404"/>
                    <a:pt x="268288" y="198888"/>
                    <a:pt x="269387" y="196732"/>
                  </a:cubicBezTo>
                  <a:cubicBezTo>
                    <a:pt x="281843" y="166907"/>
                    <a:pt x="282209" y="133848"/>
                    <a:pt x="271585" y="103305"/>
                  </a:cubicBezTo>
                  <a:cubicBezTo>
                    <a:pt x="270853" y="101149"/>
                    <a:pt x="271952" y="98633"/>
                    <a:pt x="274150" y="97555"/>
                  </a:cubicBezTo>
                  <a:close/>
                  <a:moveTo>
                    <a:pt x="20584" y="95972"/>
                  </a:moveTo>
                  <a:cubicBezTo>
                    <a:pt x="22807" y="96695"/>
                    <a:pt x="24289" y="99224"/>
                    <a:pt x="23177" y="101753"/>
                  </a:cubicBezTo>
                  <a:cubicBezTo>
                    <a:pt x="12435" y="131379"/>
                    <a:pt x="12806" y="164257"/>
                    <a:pt x="24289" y="193883"/>
                  </a:cubicBezTo>
                  <a:cubicBezTo>
                    <a:pt x="25029" y="196051"/>
                    <a:pt x="23918" y="198580"/>
                    <a:pt x="21696" y="199664"/>
                  </a:cubicBezTo>
                  <a:cubicBezTo>
                    <a:pt x="20955" y="199664"/>
                    <a:pt x="20584" y="199664"/>
                    <a:pt x="19844" y="199664"/>
                  </a:cubicBezTo>
                  <a:cubicBezTo>
                    <a:pt x="17991" y="199664"/>
                    <a:pt x="16510" y="198580"/>
                    <a:pt x="15769" y="197135"/>
                  </a:cubicBezTo>
                  <a:cubicBezTo>
                    <a:pt x="3545" y="165341"/>
                    <a:pt x="3175" y="130656"/>
                    <a:pt x="14658" y="98863"/>
                  </a:cubicBezTo>
                  <a:cubicBezTo>
                    <a:pt x="15399" y="96334"/>
                    <a:pt x="17991" y="95250"/>
                    <a:pt x="20584" y="95972"/>
                  </a:cubicBezTo>
                  <a:close/>
                  <a:moveTo>
                    <a:pt x="104645" y="86431"/>
                  </a:moveTo>
                  <a:cubicBezTo>
                    <a:pt x="97401" y="86431"/>
                    <a:pt x="91243" y="92553"/>
                    <a:pt x="91243" y="99757"/>
                  </a:cubicBezTo>
                  <a:cubicBezTo>
                    <a:pt x="91243" y="107320"/>
                    <a:pt x="97401" y="113443"/>
                    <a:pt x="104645" y="113443"/>
                  </a:cubicBezTo>
                  <a:lnTo>
                    <a:pt x="192665" y="113443"/>
                  </a:lnTo>
                  <a:cubicBezTo>
                    <a:pt x="189405" y="104799"/>
                    <a:pt x="189405" y="95435"/>
                    <a:pt x="192665" y="86431"/>
                  </a:cubicBezTo>
                  <a:lnTo>
                    <a:pt x="104645" y="86431"/>
                  </a:lnTo>
                  <a:close/>
                  <a:moveTo>
                    <a:pt x="104645" y="77787"/>
                  </a:moveTo>
                  <a:lnTo>
                    <a:pt x="206067" y="77787"/>
                  </a:lnTo>
                  <a:cubicBezTo>
                    <a:pt x="208603" y="77787"/>
                    <a:pt x="210776" y="79948"/>
                    <a:pt x="210776" y="82109"/>
                  </a:cubicBezTo>
                  <a:cubicBezTo>
                    <a:pt x="210776" y="84630"/>
                    <a:pt x="208603" y="86431"/>
                    <a:pt x="206067" y="86431"/>
                  </a:cubicBezTo>
                  <a:lnTo>
                    <a:pt x="202807" y="86431"/>
                  </a:lnTo>
                  <a:cubicBezTo>
                    <a:pt x="198098" y="95074"/>
                    <a:pt x="198098" y="104799"/>
                    <a:pt x="202807" y="113443"/>
                  </a:cubicBezTo>
                  <a:lnTo>
                    <a:pt x="206067" y="113443"/>
                  </a:lnTo>
                  <a:cubicBezTo>
                    <a:pt x="208603" y="113443"/>
                    <a:pt x="210776" y="115243"/>
                    <a:pt x="210776" y="117765"/>
                  </a:cubicBezTo>
                  <a:lnTo>
                    <a:pt x="210776" y="236258"/>
                  </a:lnTo>
                  <a:cubicBezTo>
                    <a:pt x="210776" y="238779"/>
                    <a:pt x="208603" y="240940"/>
                    <a:pt x="206067" y="240940"/>
                  </a:cubicBezTo>
                  <a:lnTo>
                    <a:pt x="104645" y="240940"/>
                  </a:lnTo>
                  <a:cubicBezTo>
                    <a:pt x="92330" y="240940"/>
                    <a:pt x="82550" y="230856"/>
                    <a:pt x="82550" y="218610"/>
                  </a:cubicBezTo>
                  <a:lnTo>
                    <a:pt x="82550" y="99757"/>
                  </a:lnTo>
                  <a:cubicBezTo>
                    <a:pt x="82550" y="87511"/>
                    <a:pt x="92330" y="77787"/>
                    <a:pt x="104645" y="77787"/>
                  </a:cubicBezTo>
                  <a:close/>
                  <a:moveTo>
                    <a:pt x="237641" y="36713"/>
                  </a:moveTo>
                  <a:cubicBezTo>
                    <a:pt x="239437" y="37787"/>
                    <a:pt x="239796" y="40649"/>
                    <a:pt x="238000" y="42795"/>
                  </a:cubicBezTo>
                  <a:cubicBezTo>
                    <a:pt x="235485" y="45657"/>
                    <a:pt x="234048" y="49950"/>
                    <a:pt x="234048" y="53885"/>
                  </a:cubicBezTo>
                  <a:lnTo>
                    <a:pt x="234048" y="76781"/>
                  </a:lnTo>
                  <a:lnTo>
                    <a:pt x="284347" y="76781"/>
                  </a:lnTo>
                  <a:lnTo>
                    <a:pt x="284347" y="53885"/>
                  </a:lnTo>
                  <a:cubicBezTo>
                    <a:pt x="284347" y="49950"/>
                    <a:pt x="282910" y="45657"/>
                    <a:pt x="280395" y="42795"/>
                  </a:cubicBezTo>
                  <a:cubicBezTo>
                    <a:pt x="278958" y="40649"/>
                    <a:pt x="278958" y="37787"/>
                    <a:pt x="281113" y="36713"/>
                  </a:cubicBezTo>
                  <a:cubicBezTo>
                    <a:pt x="282910" y="34925"/>
                    <a:pt x="285784" y="35282"/>
                    <a:pt x="287221" y="37071"/>
                  </a:cubicBezTo>
                  <a:cubicBezTo>
                    <a:pt x="291173" y="41722"/>
                    <a:pt x="293329" y="47804"/>
                    <a:pt x="293329" y="53885"/>
                  </a:cubicBezTo>
                  <a:lnTo>
                    <a:pt x="293329" y="81074"/>
                  </a:lnTo>
                  <a:cubicBezTo>
                    <a:pt x="293329" y="83578"/>
                    <a:pt x="291533" y="85367"/>
                    <a:pt x="288658" y="85367"/>
                  </a:cubicBezTo>
                  <a:lnTo>
                    <a:pt x="229737" y="85367"/>
                  </a:lnTo>
                  <a:cubicBezTo>
                    <a:pt x="227222" y="85367"/>
                    <a:pt x="225425" y="83578"/>
                    <a:pt x="225425" y="81074"/>
                  </a:cubicBezTo>
                  <a:lnTo>
                    <a:pt x="225425" y="53885"/>
                  </a:lnTo>
                  <a:cubicBezTo>
                    <a:pt x="225425" y="47804"/>
                    <a:pt x="227222" y="41722"/>
                    <a:pt x="231174" y="37071"/>
                  </a:cubicBezTo>
                  <a:cubicBezTo>
                    <a:pt x="232970" y="35282"/>
                    <a:pt x="235844" y="34925"/>
                    <a:pt x="237641" y="36713"/>
                  </a:cubicBezTo>
                  <a:close/>
                  <a:moveTo>
                    <a:pt x="12215" y="36713"/>
                  </a:moveTo>
                  <a:cubicBezTo>
                    <a:pt x="14012" y="37787"/>
                    <a:pt x="14371" y="40649"/>
                    <a:pt x="12575" y="42795"/>
                  </a:cubicBezTo>
                  <a:cubicBezTo>
                    <a:pt x="10419" y="45657"/>
                    <a:pt x="8622" y="49950"/>
                    <a:pt x="8622" y="53885"/>
                  </a:cubicBezTo>
                  <a:lnTo>
                    <a:pt x="8622" y="76781"/>
                  </a:lnTo>
                  <a:lnTo>
                    <a:pt x="59281" y="76781"/>
                  </a:lnTo>
                  <a:lnTo>
                    <a:pt x="59281" y="53885"/>
                  </a:lnTo>
                  <a:cubicBezTo>
                    <a:pt x="59281" y="49950"/>
                    <a:pt x="57844" y="45657"/>
                    <a:pt x="54969" y="42795"/>
                  </a:cubicBezTo>
                  <a:cubicBezTo>
                    <a:pt x="53532" y="40649"/>
                    <a:pt x="53892" y="37787"/>
                    <a:pt x="55688" y="36713"/>
                  </a:cubicBezTo>
                  <a:cubicBezTo>
                    <a:pt x="57844" y="34925"/>
                    <a:pt x="60359" y="35282"/>
                    <a:pt x="61796" y="37071"/>
                  </a:cubicBezTo>
                  <a:cubicBezTo>
                    <a:pt x="65748" y="41722"/>
                    <a:pt x="67903" y="47804"/>
                    <a:pt x="67903" y="53885"/>
                  </a:cubicBezTo>
                  <a:lnTo>
                    <a:pt x="67903" y="81074"/>
                  </a:lnTo>
                  <a:cubicBezTo>
                    <a:pt x="67903" y="83578"/>
                    <a:pt x="65748" y="85367"/>
                    <a:pt x="63592" y="85367"/>
                  </a:cubicBezTo>
                  <a:lnTo>
                    <a:pt x="4311" y="85367"/>
                  </a:lnTo>
                  <a:cubicBezTo>
                    <a:pt x="1796" y="85367"/>
                    <a:pt x="0" y="83578"/>
                    <a:pt x="0" y="81074"/>
                  </a:cubicBezTo>
                  <a:lnTo>
                    <a:pt x="0" y="53885"/>
                  </a:lnTo>
                  <a:cubicBezTo>
                    <a:pt x="0" y="47804"/>
                    <a:pt x="1796" y="41722"/>
                    <a:pt x="6107" y="37071"/>
                  </a:cubicBezTo>
                  <a:cubicBezTo>
                    <a:pt x="7545" y="35282"/>
                    <a:pt x="10419" y="34925"/>
                    <a:pt x="12215" y="36713"/>
                  </a:cubicBezTo>
                  <a:close/>
                  <a:moveTo>
                    <a:pt x="258410" y="8466"/>
                  </a:moveTo>
                  <a:cubicBezTo>
                    <a:pt x="252766" y="8466"/>
                    <a:pt x="248180" y="13405"/>
                    <a:pt x="248180" y="18697"/>
                  </a:cubicBezTo>
                  <a:cubicBezTo>
                    <a:pt x="248180" y="24341"/>
                    <a:pt x="252766" y="28928"/>
                    <a:pt x="258410" y="28928"/>
                  </a:cubicBezTo>
                  <a:cubicBezTo>
                    <a:pt x="264055" y="28928"/>
                    <a:pt x="268641" y="24341"/>
                    <a:pt x="268641" y="18697"/>
                  </a:cubicBezTo>
                  <a:cubicBezTo>
                    <a:pt x="268641" y="13405"/>
                    <a:pt x="264055" y="8466"/>
                    <a:pt x="258410" y="8466"/>
                  </a:cubicBezTo>
                  <a:close/>
                  <a:moveTo>
                    <a:pt x="32985" y="8466"/>
                  </a:moveTo>
                  <a:cubicBezTo>
                    <a:pt x="27341" y="8466"/>
                    <a:pt x="22754" y="13405"/>
                    <a:pt x="22754" y="18697"/>
                  </a:cubicBezTo>
                  <a:cubicBezTo>
                    <a:pt x="22754" y="24341"/>
                    <a:pt x="27341" y="28928"/>
                    <a:pt x="32985" y="28928"/>
                  </a:cubicBezTo>
                  <a:cubicBezTo>
                    <a:pt x="38629" y="28928"/>
                    <a:pt x="43216" y="24341"/>
                    <a:pt x="43216" y="18697"/>
                  </a:cubicBezTo>
                  <a:cubicBezTo>
                    <a:pt x="43216" y="13405"/>
                    <a:pt x="38629" y="8466"/>
                    <a:pt x="32985" y="8466"/>
                  </a:cubicBezTo>
                  <a:close/>
                  <a:moveTo>
                    <a:pt x="145691" y="6778"/>
                  </a:moveTo>
                  <a:cubicBezTo>
                    <a:pt x="171211" y="6778"/>
                    <a:pt x="196731" y="13556"/>
                    <a:pt x="219015" y="27113"/>
                  </a:cubicBezTo>
                  <a:cubicBezTo>
                    <a:pt x="221531" y="28559"/>
                    <a:pt x="221891" y="31089"/>
                    <a:pt x="220813" y="33258"/>
                  </a:cubicBezTo>
                  <a:cubicBezTo>
                    <a:pt x="219015" y="35427"/>
                    <a:pt x="216499" y="36150"/>
                    <a:pt x="214702" y="34704"/>
                  </a:cubicBezTo>
                  <a:cubicBezTo>
                    <a:pt x="172648" y="9037"/>
                    <a:pt x="118733" y="9037"/>
                    <a:pt x="77038" y="34704"/>
                  </a:cubicBezTo>
                  <a:cubicBezTo>
                    <a:pt x="76320" y="35427"/>
                    <a:pt x="75601" y="35427"/>
                    <a:pt x="74882" y="35427"/>
                  </a:cubicBezTo>
                  <a:cubicBezTo>
                    <a:pt x="73444" y="35427"/>
                    <a:pt x="72006" y="34704"/>
                    <a:pt x="70928" y="33258"/>
                  </a:cubicBezTo>
                  <a:cubicBezTo>
                    <a:pt x="69850" y="31089"/>
                    <a:pt x="70209" y="28559"/>
                    <a:pt x="72366" y="27113"/>
                  </a:cubicBezTo>
                  <a:cubicBezTo>
                    <a:pt x="94651" y="13556"/>
                    <a:pt x="120171" y="6778"/>
                    <a:pt x="145691" y="6778"/>
                  </a:cubicBezTo>
                  <a:close/>
                  <a:moveTo>
                    <a:pt x="258410" y="0"/>
                  </a:moveTo>
                  <a:cubicBezTo>
                    <a:pt x="268994" y="0"/>
                    <a:pt x="277460" y="8466"/>
                    <a:pt x="277460" y="18697"/>
                  </a:cubicBezTo>
                  <a:cubicBezTo>
                    <a:pt x="277460" y="29280"/>
                    <a:pt x="268994" y="37747"/>
                    <a:pt x="258410" y="37747"/>
                  </a:cubicBezTo>
                  <a:cubicBezTo>
                    <a:pt x="248180" y="37747"/>
                    <a:pt x="239713" y="29280"/>
                    <a:pt x="239713" y="18697"/>
                  </a:cubicBezTo>
                  <a:cubicBezTo>
                    <a:pt x="239713" y="8466"/>
                    <a:pt x="248180" y="0"/>
                    <a:pt x="258410" y="0"/>
                  </a:cubicBezTo>
                  <a:close/>
                  <a:moveTo>
                    <a:pt x="32985" y="0"/>
                  </a:moveTo>
                  <a:cubicBezTo>
                    <a:pt x="43568" y="0"/>
                    <a:pt x="52035" y="8466"/>
                    <a:pt x="52035" y="18697"/>
                  </a:cubicBezTo>
                  <a:cubicBezTo>
                    <a:pt x="52035" y="29280"/>
                    <a:pt x="43568" y="37747"/>
                    <a:pt x="32985" y="37747"/>
                  </a:cubicBezTo>
                  <a:cubicBezTo>
                    <a:pt x="22754" y="37747"/>
                    <a:pt x="14288" y="29280"/>
                    <a:pt x="14288" y="18697"/>
                  </a:cubicBezTo>
                  <a:cubicBezTo>
                    <a:pt x="14288" y="8466"/>
                    <a:pt x="22754" y="0"/>
                    <a:pt x="32985" y="0"/>
                  </a:cubicBezTo>
                  <a:close/>
                </a:path>
              </a:pathLst>
            </a:custGeom>
            <a:solidFill>
              <a:schemeClr val="bg1"/>
            </a:solidFill>
            <a:ln>
              <a:noFill/>
            </a:ln>
          </p:spPr>
          <p:txBody>
            <a:bodyPr anchor="ctr"/>
            <a:lstStyle/>
            <a:p>
              <a:pPr defTabSz="914217"/>
              <a:endParaRPr lang="en-US">
                <a:solidFill>
                  <a:srgbClr val="AAAAAA"/>
                </a:solidFill>
                <a:latin typeface="Gill Sans MT" panose="020B0502020104020203" pitchFamily="34" charset="0"/>
              </a:endParaRPr>
            </a:p>
          </p:txBody>
        </p:sp>
        <p:sp>
          <p:nvSpPr>
            <p:cNvPr id="20" name="Subtitle 2">
              <a:extLst>
                <a:ext uri="{FF2B5EF4-FFF2-40B4-BE49-F238E27FC236}">
                  <a16:creationId xmlns:a16="http://schemas.microsoft.com/office/drawing/2014/main" id="{93EB608E-EFC7-5C21-C918-F9811BF2BB11}"/>
                </a:ext>
              </a:extLst>
            </p:cNvPr>
            <p:cNvSpPr txBox="1">
              <a:spLocks/>
            </p:cNvSpPr>
            <p:nvPr/>
          </p:nvSpPr>
          <p:spPr>
            <a:xfrm>
              <a:off x="18000913" y="7394890"/>
              <a:ext cx="4523138" cy="454846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228600" indent="-134938" defTabSz="543818" fontAlgn="base">
                <a:buFont typeface="Arial" panose="020B0604020202020204" pitchFamily="34" charset="0"/>
                <a:buChar char="•"/>
              </a:pPr>
              <a:r>
                <a:rPr lang="en-US" sz="1500" b="1" dirty="0">
                  <a:solidFill>
                    <a:srgbClr val="00B050"/>
                  </a:solidFill>
                  <a:latin typeface="Poppins"/>
                  <a:ea typeface="Lato Light" panose="020F0502020204030203" pitchFamily="34" charset="0"/>
                  <a:cs typeface="Mukta ExtraLight" panose="020B0000000000000000" pitchFamily="34" charset="77"/>
                </a:rPr>
                <a:t>IPO financing</a:t>
              </a:r>
            </a:p>
            <a:p>
              <a:pPr marL="228600" indent="-134938" defTabSz="543818" fontAlgn="base">
                <a:lnSpc>
                  <a:spcPct val="150000"/>
                </a:lnSpc>
                <a:buFont typeface="Arial" panose="020B0604020202020204" pitchFamily="34" charset="0"/>
                <a:buChar char="•"/>
              </a:pPr>
              <a:r>
                <a:rPr lang="en-US" sz="1500" b="1" dirty="0">
                  <a:solidFill>
                    <a:srgbClr val="08204C"/>
                  </a:solidFill>
                  <a:latin typeface="Gill Sans MT" panose="020B0502020104020203" pitchFamily="34" charset="0"/>
                  <a:ea typeface="League Spartan" charset="0"/>
                  <a:cs typeface="Poppins" pitchFamily="2" charset="77"/>
                </a:rPr>
                <a:t>Loans, advances and awarding of contracts to directors and senior officers</a:t>
              </a:r>
            </a:p>
            <a:p>
              <a:pPr marL="228600" indent="-134938" defTabSz="543818" fontAlgn="base">
                <a:buFont typeface="Arial" panose="020B0604020202020204" pitchFamily="34" charset="0"/>
                <a:buChar char="•"/>
              </a:pPr>
              <a:r>
                <a:rPr lang="en-US" sz="1500" b="1" dirty="0">
                  <a:solidFill>
                    <a:srgbClr val="08204C"/>
                  </a:solidFill>
                  <a:latin typeface="Gill Sans MT" panose="020B0502020104020203" pitchFamily="34" charset="0"/>
                  <a:ea typeface="League Spartan" charset="0"/>
                  <a:cs typeface="Poppins" pitchFamily="2" charset="77"/>
                </a:rPr>
                <a:t>Core Banking Solution</a:t>
              </a:r>
            </a:p>
          </p:txBody>
        </p:sp>
        <p:pic>
          <p:nvPicPr>
            <p:cNvPr id="21" name="Picture 20">
              <a:extLst>
                <a:ext uri="{FF2B5EF4-FFF2-40B4-BE49-F238E27FC236}">
                  <a16:creationId xmlns:a16="http://schemas.microsoft.com/office/drawing/2014/main" id="{C715CC2D-C109-DBE5-2AB8-AB6D158148BB}"/>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0" b="100000" l="2667" r="98222">
                          <a14:foregroundMark x1="64444" y1="35111" x2="64444" y2="35111"/>
                          <a14:foregroundMark x1="53333" y1="36000" x2="53333" y2="36000"/>
                        </a14:backgroundRemoval>
                      </a14:imgEffect>
                    </a14:imgLayer>
                  </a14:imgProps>
                </a:ext>
              </a:extLst>
            </a:blip>
            <a:stretch>
              <a:fillRect/>
            </a:stretch>
          </p:blipFill>
          <p:spPr>
            <a:xfrm>
              <a:off x="2926557" y="4714065"/>
              <a:ext cx="1544726" cy="1544726"/>
            </a:xfrm>
            <a:prstGeom prst="rect">
              <a:avLst/>
            </a:prstGeom>
          </p:spPr>
        </p:pic>
        <p:pic>
          <p:nvPicPr>
            <p:cNvPr id="22" name="Picture 21">
              <a:extLst>
                <a:ext uri="{FF2B5EF4-FFF2-40B4-BE49-F238E27FC236}">
                  <a16:creationId xmlns:a16="http://schemas.microsoft.com/office/drawing/2014/main" id="{CD354AC0-5991-7F94-7A7A-9970F9AFAE65}"/>
                </a:ext>
              </a:extLst>
            </p:cNvPr>
            <p:cNvPicPr>
              <a:picLocks noChangeAspect="1"/>
            </p:cNvPicPr>
            <p:nvPr/>
          </p:nvPicPr>
          <p:blipFill>
            <a:blip r:embed="rId5">
              <a:extLst>
                <a:ext uri="{BEBA8EAE-BF5A-486C-A8C5-ECC9F3942E4B}">
                  <a14:imgProps xmlns:a14="http://schemas.microsoft.com/office/drawing/2010/main">
                    <a14:imgLayer r:embed="rId6">
                      <a14:imgEffect>
                        <a14:backgroundRemoval t="0" b="94421" l="4167" r="93981">
                          <a14:foregroundMark x1="74074" y1="12017" x2="74074" y2="12017"/>
                          <a14:foregroundMark x1="36574" y1="14592" x2="36574" y2="14592"/>
                          <a14:foregroundMark x1="44907" y1="13734" x2="44907" y2="13734"/>
                          <a14:foregroundMark x1="49537" y1="13734" x2="49537" y2="13734"/>
                          <a14:foregroundMark x1="65741" y1="13734" x2="65741" y2="13734"/>
                          <a14:foregroundMark x1="54630" y1="10300" x2="54630" y2="10300"/>
                          <a14:foregroundMark x1="81944" y1="12876" x2="81944" y2="12876"/>
                          <a14:foregroundMark x1="82870" y1="69957" x2="82870" y2="69957"/>
                          <a14:foregroundMark x1="86574" y1="83262" x2="86574" y2="83262"/>
                          <a14:foregroundMark x1="58333" y1="43777" x2="58333" y2="43777"/>
                          <a14:foregroundMark x1="50463" y1="41202" x2="50463" y2="41202"/>
                          <a14:foregroundMark x1="29630" y1="65665" x2="29630" y2="65665"/>
                        </a14:backgroundRemoval>
                      </a14:imgEffect>
                    </a14:imgLayer>
                  </a14:imgProps>
                </a:ext>
              </a:extLst>
            </a:blip>
            <a:stretch>
              <a:fillRect/>
            </a:stretch>
          </p:blipFill>
          <p:spPr>
            <a:xfrm>
              <a:off x="8474107" y="4510567"/>
              <a:ext cx="1556425" cy="1678921"/>
            </a:xfrm>
            <a:prstGeom prst="rect">
              <a:avLst/>
            </a:prstGeom>
          </p:spPr>
        </p:pic>
        <p:pic>
          <p:nvPicPr>
            <p:cNvPr id="23" name="Picture 4" descr="Risk - Free business and finance icons">
              <a:extLst>
                <a:ext uri="{FF2B5EF4-FFF2-40B4-BE49-F238E27FC236}">
                  <a16:creationId xmlns:a16="http://schemas.microsoft.com/office/drawing/2014/main" id="{EABFD7A9-3CBC-FA9C-15A9-B6289D072A6E}"/>
                </a:ext>
              </a:extLst>
            </p:cNvPr>
            <p:cNvPicPr>
              <a:picLocks noChangeAspect="1" noChangeArrowheads="1"/>
            </p:cNvPicPr>
            <p:nvPr/>
          </p:nvPicPr>
          <p:blipFill>
            <a:blip r:embed="rId7" cstate="print">
              <a:extLst>
                <a:ext uri="{BEBA8EAE-BF5A-486C-A8C5-ECC9F3942E4B}">
                  <a14:imgProps xmlns:a14="http://schemas.microsoft.com/office/drawing/2010/main">
                    <a14:imgLayer r:embed="rId8">
                      <a14:imgEffect>
                        <a14:backgroundRemoval t="0" b="92889" l="2222" r="96000">
                          <a14:foregroundMark x1="72000" y1="43556" x2="72000" y2="43556"/>
                          <a14:foregroundMark x1="79556" y1="28889" x2="79556" y2="28889"/>
                          <a14:foregroundMark x1="50222" y1="58222" x2="50222" y2="58222"/>
                          <a14:foregroundMark x1="52000" y1="74222" x2="52000" y2="74222"/>
                          <a14:foregroundMark x1="32000" y1="42667" x2="32000" y2="42667"/>
                          <a14:foregroundMark x1="20444" y1="13333" x2="20444" y2="13333"/>
                          <a14:foregroundMark x1="27556" y1="26222" x2="27556" y2="26222"/>
                          <a14:foregroundMark x1="16889" y1="32444" x2="16889" y2="32444"/>
                          <a14:foregroundMark x1="17778" y1="53333" x2="17778" y2="53333"/>
                          <a14:foregroundMark x1="40444" y1="58222" x2="40444" y2="58222"/>
                          <a14:foregroundMark x1="85778" y1="59111" x2="85778" y2="59111"/>
                          <a14:foregroundMark x1="82222" y1="48889" x2="82222" y2="48889"/>
                          <a14:foregroundMark x1="77778" y1="40889" x2="77778" y2="40889"/>
                          <a14:foregroundMark x1="77778" y1="51556" x2="77778" y2="51556"/>
                          <a14:foregroundMark x1="46667" y1="79111" x2="46667" y2="79111"/>
                        </a14:backgroundRemoval>
                      </a14:imgEffect>
                    </a14:imgLayer>
                  </a14:imgProps>
                </a:ext>
                <a:ext uri="{28A0092B-C50C-407E-A947-70E740481C1C}">
                  <a14:useLocalDpi xmlns:a14="http://schemas.microsoft.com/office/drawing/2010/main" val="0"/>
                </a:ext>
              </a:extLst>
            </a:blip>
            <a:srcRect/>
            <a:stretch>
              <a:fillRect/>
            </a:stretch>
          </p:blipFill>
          <p:spPr bwMode="auto">
            <a:xfrm>
              <a:off x="13961903" y="4421299"/>
              <a:ext cx="1701738" cy="1701738"/>
            </a:xfrm>
            <a:prstGeom prst="rect">
              <a:avLst/>
            </a:prstGeom>
            <a:noFill/>
            <a:extLst>
              <a:ext uri="{909E8E84-426E-40DD-AFC4-6F175D3DCCD1}">
                <a14:hiddenFill xmlns:a14="http://schemas.microsoft.com/office/drawing/2010/main">
                  <a:solidFill>
                    <a:srgbClr val="FFFFFF"/>
                  </a:solidFill>
                </a14:hiddenFill>
              </a:ext>
            </a:extLst>
          </p:spPr>
        </p:pic>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504"/>
        <p:cNvGrpSpPr/>
        <p:nvPr/>
      </p:nvGrpSpPr>
      <p:grpSpPr>
        <a:xfrm>
          <a:off x="0" y="0"/>
          <a:ext cx="0" cy="0"/>
          <a:chOff x="0" y="0"/>
          <a:chExt cx="0" cy="0"/>
        </a:xfrm>
      </p:grpSpPr>
      <p:grpSp>
        <p:nvGrpSpPr>
          <p:cNvPr id="505" name="Google Shape;505;p16"/>
          <p:cNvGrpSpPr/>
          <p:nvPr/>
        </p:nvGrpSpPr>
        <p:grpSpPr>
          <a:xfrm>
            <a:off x="471947" y="1895981"/>
            <a:ext cx="11297267" cy="4624247"/>
            <a:chOff x="-46200" y="2026904"/>
            <a:chExt cx="11782678" cy="4624247"/>
          </a:xfrm>
        </p:grpSpPr>
        <p:sp>
          <p:nvSpPr>
            <p:cNvPr id="506" name="Google Shape;506;p16"/>
            <p:cNvSpPr/>
            <p:nvPr/>
          </p:nvSpPr>
          <p:spPr>
            <a:xfrm>
              <a:off x="9365066" y="3034780"/>
              <a:ext cx="2371412" cy="633045"/>
            </a:xfrm>
            <a:prstGeom prst="rect">
              <a:avLst/>
            </a:prstGeom>
            <a:solidFill>
              <a:srgbClr val="ECEBE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1">
                  <a:solidFill>
                    <a:schemeClr val="dk1"/>
                  </a:solidFill>
                  <a:latin typeface="Gill Sans"/>
                  <a:ea typeface="Gill Sans"/>
                  <a:cs typeface="Gill Sans"/>
                  <a:sym typeface="Gill Sans"/>
                </a:rPr>
                <a:t>Bank like regulations</a:t>
              </a:r>
              <a:endParaRPr sz="1801">
                <a:solidFill>
                  <a:schemeClr val="dk1"/>
                </a:solidFill>
                <a:latin typeface="Gill Sans"/>
                <a:ea typeface="Gill Sans"/>
                <a:cs typeface="Gill Sans"/>
                <a:sym typeface="Gill Sans"/>
              </a:endParaRPr>
            </a:p>
          </p:txBody>
        </p:sp>
        <p:sp>
          <p:nvSpPr>
            <p:cNvPr id="507" name="Google Shape;507;p16"/>
            <p:cNvSpPr/>
            <p:nvPr/>
          </p:nvSpPr>
          <p:spPr>
            <a:xfrm>
              <a:off x="9365066" y="3947238"/>
              <a:ext cx="2371412" cy="633045"/>
            </a:xfrm>
            <a:prstGeom prst="rect">
              <a:avLst/>
            </a:prstGeom>
            <a:solidFill>
              <a:srgbClr val="ECEBE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1">
                  <a:solidFill>
                    <a:schemeClr val="dk1"/>
                  </a:solidFill>
                  <a:latin typeface="Gill Sans"/>
                  <a:ea typeface="Gill Sans"/>
                  <a:cs typeface="Gill Sans"/>
                  <a:sym typeface="Gill Sans"/>
                </a:rPr>
                <a:t>Arbitrages plugged</a:t>
              </a:r>
              <a:endParaRPr sz="1801">
                <a:solidFill>
                  <a:schemeClr val="dk1"/>
                </a:solidFill>
                <a:latin typeface="Gill Sans"/>
                <a:ea typeface="Gill Sans"/>
                <a:cs typeface="Gill Sans"/>
                <a:sym typeface="Gill Sans"/>
              </a:endParaRPr>
            </a:p>
          </p:txBody>
        </p:sp>
        <p:sp>
          <p:nvSpPr>
            <p:cNvPr id="510" name="Google Shape;510;p16"/>
            <p:cNvSpPr/>
            <p:nvPr/>
          </p:nvSpPr>
          <p:spPr>
            <a:xfrm>
              <a:off x="9365066" y="2078648"/>
              <a:ext cx="2371412" cy="633045"/>
            </a:xfrm>
            <a:prstGeom prst="rect">
              <a:avLst/>
            </a:prstGeom>
            <a:solidFill>
              <a:srgbClr val="ECEBE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1">
                  <a:solidFill>
                    <a:schemeClr val="dk1"/>
                  </a:solidFill>
                  <a:latin typeface="Gill Sans"/>
                  <a:ea typeface="Gill Sans"/>
                  <a:cs typeface="Gill Sans"/>
                  <a:sym typeface="Gill Sans"/>
                </a:rPr>
                <a:t>Supervisory Discretion</a:t>
              </a:r>
              <a:endParaRPr sz="1801">
                <a:solidFill>
                  <a:schemeClr val="dk1"/>
                </a:solidFill>
                <a:latin typeface="Gill Sans"/>
                <a:ea typeface="Gill Sans"/>
                <a:cs typeface="Gill Sans"/>
                <a:sym typeface="Gill Sans"/>
              </a:endParaRPr>
            </a:p>
          </p:txBody>
        </p:sp>
        <p:sp>
          <p:nvSpPr>
            <p:cNvPr id="511" name="Google Shape;511;p16"/>
            <p:cNvSpPr/>
            <p:nvPr/>
          </p:nvSpPr>
          <p:spPr>
            <a:xfrm>
              <a:off x="8551149" y="4081198"/>
              <a:ext cx="663189" cy="365125"/>
            </a:xfrm>
            <a:prstGeom prst="rightArrow">
              <a:avLst>
                <a:gd name="adj1" fmla="val 50000"/>
                <a:gd name="adj2" fmla="val 50000"/>
              </a:avLst>
            </a:prstGeom>
            <a:solidFill>
              <a:srgbClr val="ECEBE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1">
                <a:solidFill>
                  <a:schemeClr val="lt1"/>
                </a:solidFill>
                <a:latin typeface="Gill Sans"/>
                <a:ea typeface="Gill Sans"/>
                <a:cs typeface="Gill Sans"/>
                <a:sym typeface="Gill Sans"/>
              </a:endParaRPr>
            </a:p>
          </p:txBody>
        </p:sp>
        <p:sp>
          <p:nvSpPr>
            <p:cNvPr id="512" name="Google Shape;512;p16"/>
            <p:cNvSpPr/>
            <p:nvPr/>
          </p:nvSpPr>
          <p:spPr>
            <a:xfrm>
              <a:off x="8551149" y="3146903"/>
              <a:ext cx="663189" cy="365125"/>
            </a:xfrm>
            <a:prstGeom prst="rightArrow">
              <a:avLst>
                <a:gd name="adj1" fmla="val 50000"/>
                <a:gd name="adj2" fmla="val 50000"/>
              </a:avLst>
            </a:prstGeom>
            <a:solidFill>
              <a:srgbClr val="ECEBE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1">
                <a:solidFill>
                  <a:schemeClr val="lt1"/>
                </a:solidFill>
                <a:latin typeface="Gill Sans"/>
                <a:ea typeface="Gill Sans"/>
                <a:cs typeface="Gill Sans"/>
                <a:sym typeface="Gill Sans"/>
              </a:endParaRPr>
            </a:p>
          </p:txBody>
        </p:sp>
        <p:sp>
          <p:nvSpPr>
            <p:cNvPr id="513" name="Google Shape;513;p16"/>
            <p:cNvSpPr/>
            <p:nvPr/>
          </p:nvSpPr>
          <p:spPr>
            <a:xfrm>
              <a:off x="8551149" y="2289394"/>
              <a:ext cx="663189" cy="365125"/>
            </a:xfrm>
            <a:prstGeom prst="rightArrow">
              <a:avLst>
                <a:gd name="adj1" fmla="val 50000"/>
                <a:gd name="adj2" fmla="val 50000"/>
              </a:avLst>
            </a:prstGeom>
            <a:solidFill>
              <a:srgbClr val="ECEBE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1">
                <a:solidFill>
                  <a:schemeClr val="lt1"/>
                </a:solidFill>
                <a:latin typeface="Gill Sans"/>
                <a:ea typeface="Gill Sans"/>
                <a:cs typeface="Gill Sans"/>
                <a:sym typeface="Gill Sans"/>
              </a:endParaRPr>
            </a:p>
          </p:txBody>
        </p:sp>
        <p:grpSp>
          <p:nvGrpSpPr>
            <p:cNvPr id="514" name="Google Shape;514;p16"/>
            <p:cNvGrpSpPr/>
            <p:nvPr/>
          </p:nvGrpSpPr>
          <p:grpSpPr>
            <a:xfrm>
              <a:off x="1186119" y="2026904"/>
              <a:ext cx="4708046" cy="4624247"/>
              <a:chOff x="2564103" y="1440492"/>
              <a:chExt cx="4015797" cy="3658852"/>
            </a:xfrm>
          </p:grpSpPr>
          <p:sp>
            <p:nvSpPr>
              <p:cNvPr id="515" name="Google Shape;515;p16"/>
              <p:cNvSpPr/>
              <p:nvPr/>
            </p:nvSpPr>
            <p:spPr>
              <a:xfrm rot="10800000">
                <a:off x="2966532" y="3434239"/>
                <a:ext cx="3210935" cy="1482975"/>
              </a:xfrm>
              <a:custGeom>
                <a:avLst/>
                <a:gdLst/>
                <a:ahLst/>
                <a:cxnLst/>
                <a:rect l="l" t="t" r="r" b="b"/>
                <a:pathLst>
                  <a:path w="4281246" h="1654535" extrusionOk="0">
                    <a:moveTo>
                      <a:pt x="2140623" y="1654535"/>
                    </a:moveTo>
                    <a:lnTo>
                      <a:pt x="0" y="1119000"/>
                    </a:lnTo>
                    <a:lnTo>
                      <a:pt x="2108873" y="0"/>
                    </a:lnTo>
                    <a:lnTo>
                      <a:pt x="4281246" y="1119000"/>
                    </a:lnTo>
                    <a:lnTo>
                      <a:pt x="2140623" y="1654535"/>
                    </a:lnTo>
                    <a:close/>
                  </a:path>
                </a:pathLst>
              </a:custGeom>
              <a:solidFill>
                <a:srgbClr val="484F5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a:solidFill>
                    <a:schemeClr val="lt1"/>
                  </a:solidFill>
                  <a:latin typeface="Gill Sans"/>
                  <a:ea typeface="Gill Sans"/>
                  <a:cs typeface="Gill Sans"/>
                  <a:sym typeface="Gill Sans"/>
                </a:endParaRPr>
              </a:p>
            </p:txBody>
          </p:sp>
          <p:sp>
            <p:nvSpPr>
              <p:cNvPr id="516" name="Google Shape;516;p16"/>
              <p:cNvSpPr/>
              <p:nvPr/>
            </p:nvSpPr>
            <p:spPr>
              <a:xfrm rot="10800000">
                <a:off x="3498293" y="2771494"/>
                <a:ext cx="2142674" cy="1154131"/>
              </a:xfrm>
              <a:custGeom>
                <a:avLst/>
                <a:gdLst/>
                <a:ahLst/>
                <a:cxnLst/>
                <a:rect l="l" t="t" r="r" b="b"/>
                <a:pathLst>
                  <a:path w="2856898" h="1287648" extrusionOk="0">
                    <a:moveTo>
                      <a:pt x="1425287" y="1287648"/>
                    </a:moveTo>
                    <a:lnTo>
                      <a:pt x="0" y="932169"/>
                    </a:lnTo>
                    <a:lnTo>
                      <a:pt x="1399886" y="0"/>
                    </a:lnTo>
                    <a:lnTo>
                      <a:pt x="2856898" y="927282"/>
                    </a:lnTo>
                    <a:lnTo>
                      <a:pt x="1425287" y="1287648"/>
                    </a:lnTo>
                    <a:close/>
                  </a:path>
                </a:pathLst>
              </a:custGeom>
              <a:solidFill>
                <a:srgbClr val="204A2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a:solidFill>
                    <a:schemeClr val="lt1"/>
                  </a:solidFill>
                  <a:latin typeface="Gill Sans"/>
                  <a:ea typeface="Gill Sans"/>
                  <a:cs typeface="Gill Sans"/>
                  <a:sym typeface="Gill Sans"/>
                </a:endParaRPr>
              </a:p>
            </p:txBody>
          </p:sp>
          <p:sp>
            <p:nvSpPr>
              <p:cNvPr id="517" name="Google Shape;517;p16"/>
              <p:cNvSpPr/>
              <p:nvPr/>
            </p:nvSpPr>
            <p:spPr>
              <a:xfrm rot="10800000">
                <a:off x="4040796" y="2105003"/>
                <a:ext cx="1058284" cy="893287"/>
              </a:xfrm>
              <a:custGeom>
                <a:avLst/>
                <a:gdLst/>
                <a:ahLst/>
                <a:cxnLst/>
                <a:rect l="l" t="t" r="r" b="b"/>
                <a:pathLst>
                  <a:path w="1411045" h="996628" extrusionOk="0">
                    <a:moveTo>
                      <a:pt x="702778" y="996628"/>
                    </a:moveTo>
                    <a:lnTo>
                      <a:pt x="0" y="821349"/>
                    </a:lnTo>
                    <a:lnTo>
                      <a:pt x="696428" y="0"/>
                    </a:lnTo>
                    <a:lnTo>
                      <a:pt x="1411045" y="822718"/>
                    </a:lnTo>
                    <a:lnTo>
                      <a:pt x="702778" y="996628"/>
                    </a:lnTo>
                    <a:close/>
                  </a:path>
                </a:pathLst>
              </a:custGeom>
              <a:solidFill>
                <a:srgbClr val="10718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a:solidFill>
                    <a:schemeClr val="lt1"/>
                  </a:solidFill>
                  <a:latin typeface="Gill Sans"/>
                  <a:ea typeface="Gill Sans"/>
                  <a:cs typeface="Gill Sans"/>
                  <a:sym typeface="Gill Sans"/>
                </a:endParaRPr>
              </a:p>
            </p:txBody>
          </p:sp>
          <p:sp>
            <p:nvSpPr>
              <p:cNvPr id="518" name="Google Shape;518;p16"/>
              <p:cNvSpPr/>
              <p:nvPr/>
            </p:nvSpPr>
            <p:spPr>
              <a:xfrm>
                <a:off x="2564103" y="3914243"/>
                <a:ext cx="4015794" cy="1185101"/>
              </a:xfrm>
              <a:custGeom>
                <a:avLst/>
                <a:gdLst/>
                <a:ahLst/>
                <a:cxnLst/>
                <a:rect l="l" t="t" r="r" b="b"/>
                <a:pathLst>
                  <a:path w="5354392" h="1322200" extrusionOk="0">
                    <a:moveTo>
                      <a:pt x="4817819" y="0"/>
                    </a:moveTo>
                    <a:lnTo>
                      <a:pt x="5354392" y="691015"/>
                    </a:lnTo>
                    <a:lnTo>
                      <a:pt x="2677196" y="1322200"/>
                    </a:lnTo>
                    <a:lnTo>
                      <a:pt x="0" y="691015"/>
                    </a:lnTo>
                    <a:lnTo>
                      <a:pt x="536573" y="0"/>
                    </a:lnTo>
                    <a:lnTo>
                      <a:pt x="2677196" y="504680"/>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a:solidFill>
                    <a:schemeClr val="lt1"/>
                  </a:solidFill>
                  <a:latin typeface="Gill Sans"/>
                  <a:ea typeface="Gill Sans"/>
                  <a:cs typeface="Gill Sans"/>
                  <a:sym typeface="Gill Sans"/>
                </a:endParaRPr>
              </a:p>
            </p:txBody>
          </p:sp>
          <p:sp>
            <p:nvSpPr>
              <p:cNvPr id="519" name="Google Shape;519;p16"/>
              <p:cNvSpPr/>
              <p:nvPr/>
            </p:nvSpPr>
            <p:spPr>
              <a:xfrm>
                <a:off x="3108554" y="3094494"/>
                <a:ext cx="2926892" cy="1036029"/>
              </a:xfrm>
              <a:custGeom>
                <a:avLst/>
                <a:gdLst/>
                <a:ahLst/>
                <a:cxnLst/>
                <a:rect l="l" t="t" r="r" b="b"/>
                <a:pathLst>
                  <a:path w="3902523" h="1155882" extrusionOk="0">
                    <a:moveTo>
                      <a:pt x="3382873" y="0"/>
                    </a:moveTo>
                    <a:lnTo>
                      <a:pt x="3902523" y="669221"/>
                    </a:lnTo>
                    <a:lnTo>
                      <a:pt x="1951261" y="1155882"/>
                    </a:lnTo>
                    <a:lnTo>
                      <a:pt x="0" y="669221"/>
                    </a:lnTo>
                    <a:lnTo>
                      <a:pt x="519649" y="0"/>
                    </a:lnTo>
                    <a:lnTo>
                      <a:pt x="1951261" y="330981"/>
                    </a:lnTo>
                    <a:close/>
                  </a:path>
                </a:pathLst>
              </a:cu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a:solidFill>
                    <a:schemeClr val="lt1"/>
                  </a:solidFill>
                  <a:latin typeface="Gill Sans"/>
                  <a:ea typeface="Gill Sans"/>
                  <a:cs typeface="Gill Sans"/>
                  <a:sym typeface="Gill Sans"/>
                </a:endParaRPr>
              </a:p>
            </p:txBody>
          </p:sp>
          <p:sp>
            <p:nvSpPr>
              <p:cNvPr id="520" name="Google Shape;520;p16"/>
              <p:cNvSpPr/>
              <p:nvPr/>
            </p:nvSpPr>
            <p:spPr>
              <a:xfrm>
                <a:off x="4171596" y="1440494"/>
                <a:ext cx="800805" cy="735589"/>
              </a:xfrm>
              <a:custGeom>
                <a:avLst/>
                <a:gdLst/>
                <a:ahLst/>
                <a:cxnLst/>
                <a:rect l="l" t="t" r="r" b="b"/>
                <a:pathLst>
                  <a:path w="1067740" h="820687" extrusionOk="0">
                    <a:moveTo>
                      <a:pt x="533870" y="0"/>
                    </a:moveTo>
                    <a:lnTo>
                      <a:pt x="1067740" y="687535"/>
                    </a:lnTo>
                    <a:lnTo>
                      <a:pt x="533870" y="820687"/>
                    </a:lnTo>
                    <a:lnTo>
                      <a:pt x="0" y="687535"/>
                    </a:lnTo>
                    <a:close/>
                  </a:path>
                </a:pathLst>
              </a:cu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a:solidFill>
                    <a:schemeClr val="lt1"/>
                  </a:solidFill>
                  <a:latin typeface="Gill Sans"/>
                  <a:ea typeface="Gill Sans"/>
                  <a:cs typeface="Gill Sans"/>
                  <a:sym typeface="Gill Sans"/>
                </a:endParaRPr>
              </a:p>
            </p:txBody>
          </p:sp>
          <p:sp>
            <p:nvSpPr>
              <p:cNvPr id="521" name="Google Shape;521;p16"/>
              <p:cNvSpPr/>
              <p:nvPr/>
            </p:nvSpPr>
            <p:spPr>
              <a:xfrm>
                <a:off x="3641942" y="2260878"/>
                <a:ext cx="1860116" cy="891082"/>
              </a:xfrm>
              <a:custGeom>
                <a:avLst/>
                <a:gdLst/>
                <a:ahLst/>
                <a:cxnLst/>
                <a:rect l="l" t="t" r="r" b="b"/>
                <a:pathLst>
                  <a:path w="2480154" h="994168" extrusionOk="0">
                    <a:moveTo>
                      <a:pt x="1948344" y="0"/>
                    </a:moveTo>
                    <a:lnTo>
                      <a:pt x="2480154" y="684882"/>
                    </a:lnTo>
                    <a:lnTo>
                      <a:pt x="1240077" y="994168"/>
                    </a:lnTo>
                    <a:lnTo>
                      <a:pt x="0" y="684882"/>
                    </a:lnTo>
                    <a:lnTo>
                      <a:pt x="531810" y="0"/>
                    </a:lnTo>
                    <a:lnTo>
                      <a:pt x="1240077" y="176648"/>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a:solidFill>
                    <a:schemeClr val="lt1"/>
                  </a:solidFill>
                  <a:latin typeface="Gill Sans"/>
                  <a:ea typeface="Gill Sans"/>
                  <a:cs typeface="Gill Sans"/>
                  <a:sym typeface="Gill Sans"/>
                </a:endParaRPr>
              </a:p>
            </p:txBody>
          </p:sp>
          <p:sp>
            <p:nvSpPr>
              <p:cNvPr id="522" name="Google Shape;522;p16"/>
              <p:cNvSpPr/>
              <p:nvPr/>
            </p:nvSpPr>
            <p:spPr>
              <a:xfrm>
                <a:off x="4572000" y="1440492"/>
                <a:ext cx="400403" cy="735589"/>
              </a:xfrm>
              <a:custGeom>
                <a:avLst/>
                <a:gdLst/>
                <a:ahLst/>
                <a:cxnLst/>
                <a:rect l="l" t="t" r="r" b="b"/>
                <a:pathLst>
                  <a:path w="533870" h="820687" extrusionOk="0">
                    <a:moveTo>
                      <a:pt x="0" y="0"/>
                    </a:moveTo>
                    <a:lnTo>
                      <a:pt x="533870" y="687535"/>
                    </a:lnTo>
                    <a:lnTo>
                      <a:pt x="0" y="820687"/>
                    </a:lnTo>
                    <a:lnTo>
                      <a:pt x="0" y="0"/>
                    </a:lnTo>
                    <a:close/>
                  </a:path>
                </a:pathLst>
              </a:custGeom>
              <a:solidFill>
                <a:srgbClr val="7AA84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a:solidFill>
                    <a:schemeClr val="lt1"/>
                  </a:solidFill>
                  <a:latin typeface="Gill Sans"/>
                  <a:ea typeface="Gill Sans"/>
                  <a:cs typeface="Gill Sans"/>
                  <a:sym typeface="Gill Sans"/>
                </a:endParaRPr>
              </a:p>
            </p:txBody>
          </p:sp>
          <p:sp>
            <p:nvSpPr>
              <p:cNvPr id="523" name="Google Shape;523;p16"/>
              <p:cNvSpPr/>
              <p:nvPr/>
            </p:nvSpPr>
            <p:spPr>
              <a:xfrm>
                <a:off x="4572001" y="2260878"/>
                <a:ext cx="930058" cy="891082"/>
              </a:xfrm>
              <a:custGeom>
                <a:avLst/>
                <a:gdLst/>
                <a:ahLst/>
                <a:cxnLst/>
                <a:rect l="l" t="t" r="r" b="b"/>
                <a:pathLst>
                  <a:path w="1240077" h="994168" extrusionOk="0">
                    <a:moveTo>
                      <a:pt x="708267" y="0"/>
                    </a:moveTo>
                    <a:lnTo>
                      <a:pt x="1240077" y="684882"/>
                    </a:lnTo>
                    <a:lnTo>
                      <a:pt x="0" y="994168"/>
                    </a:lnTo>
                    <a:lnTo>
                      <a:pt x="0" y="176648"/>
                    </a:lnTo>
                    <a:lnTo>
                      <a:pt x="708267" y="0"/>
                    </a:lnTo>
                    <a:close/>
                  </a:path>
                </a:pathLst>
              </a:custGeom>
              <a:solidFill>
                <a:srgbClr val="18A9C8"/>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350">
                  <a:solidFill>
                    <a:schemeClr val="lt1"/>
                  </a:solidFill>
                  <a:latin typeface="Gill Sans"/>
                  <a:ea typeface="Gill Sans"/>
                  <a:cs typeface="Gill Sans"/>
                  <a:sym typeface="Gill Sans"/>
                </a:endParaRPr>
              </a:p>
            </p:txBody>
          </p:sp>
          <p:sp>
            <p:nvSpPr>
              <p:cNvPr id="524" name="Google Shape;524;p16"/>
              <p:cNvSpPr/>
              <p:nvPr/>
            </p:nvSpPr>
            <p:spPr>
              <a:xfrm>
                <a:off x="4572001" y="3094493"/>
                <a:ext cx="1463447" cy="1036029"/>
              </a:xfrm>
              <a:custGeom>
                <a:avLst/>
                <a:gdLst/>
                <a:ahLst/>
                <a:cxnLst/>
                <a:rect l="l" t="t" r="r" b="b"/>
                <a:pathLst>
                  <a:path w="1951263" h="1155882" extrusionOk="0">
                    <a:moveTo>
                      <a:pt x="1431613" y="0"/>
                    </a:moveTo>
                    <a:lnTo>
                      <a:pt x="1951263" y="669221"/>
                    </a:lnTo>
                    <a:lnTo>
                      <a:pt x="1" y="1155882"/>
                    </a:lnTo>
                    <a:lnTo>
                      <a:pt x="0" y="1155882"/>
                    </a:lnTo>
                    <a:lnTo>
                      <a:pt x="0" y="330981"/>
                    </a:lnTo>
                    <a:lnTo>
                      <a:pt x="1" y="330981"/>
                    </a:lnTo>
                    <a:lnTo>
                      <a:pt x="1431613" y="0"/>
                    </a:lnTo>
                    <a:close/>
                  </a:path>
                </a:pathLst>
              </a:custGeom>
              <a:solidFill>
                <a:srgbClr val="316F47"/>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350">
                  <a:solidFill>
                    <a:schemeClr val="lt1"/>
                  </a:solidFill>
                  <a:latin typeface="Gill Sans"/>
                  <a:ea typeface="Gill Sans"/>
                  <a:cs typeface="Gill Sans"/>
                  <a:sym typeface="Gill Sans"/>
                </a:endParaRPr>
              </a:p>
            </p:txBody>
          </p:sp>
          <p:sp>
            <p:nvSpPr>
              <p:cNvPr id="525" name="Google Shape;525;p16"/>
              <p:cNvSpPr/>
              <p:nvPr/>
            </p:nvSpPr>
            <p:spPr>
              <a:xfrm>
                <a:off x="4572003" y="3914243"/>
                <a:ext cx="2007897" cy="1185101"/>
              </a:xfrm>
              <a:custGeom>
                <a:avLst/>
                <a:gdLst/>
                <a:ahLst/>
                <a:cxnLst/>
                <a:rect l="l" t="t" r="r" b="b"/>
                <a:pathLst>
                  <a:path w="2677196" h="1322200" extrusionOk="0">
                    <a:moveTo>
                      <a:pt x="2140623" y="0"/>
                    </a:moveTo>
                    <a:lnTo>
                      <a:pt x="2677196" y="691015"/>
                    </a:lnTo>
                    <a:lnTo>
                      <a:pt x="0" y="1322200"/>
                    </a:lnTo>
                    <a:lnTo>
                      <a:pt x="0" y="504680"/>
                    </a:lnTo>
                    <a:lnTo>
                      <a:pt x="2140623" y="0"/>
                    </a:lnTo>
                    <a:close/>
                  </a:path>
                </a:pathLst>
              </a:custGeom>
              <a:solidFill>
                <a:srgbClr val="6C7781"/>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350">
                  <a:solidFill>
                    <a:schemeClr val="lt1"/>
                  </a:solidFill>
                  <a:latin typeface="Gill Sans"/>
                  <a:ea typeface="Gill Sans"/>
                  <a:cs typeface="Gill Sans"/>
                  <a:sym typeface="Gill Sans"/>
                </a:endParaRPr>
              </a:p>
            </p:txBody>
          </p:sp>
        </p:grpSp>
        <p:sp>
          <p:nvSpPr>
            <p:cNvPr id="526" name="Google Shape;526;p16"/>
            <p:cNvSpPr/>
            <p:nvPr/>
          </p:nvSpPr>
          <p:spPr>
            <a:xfrm>
              <a:off x="-46199" y="2055004"/>
              <a:ext cx="3315729" cy="769008"/>
            </a:xfrm>
            <a:custGeom>
              <a:avLst/>
              <a:gdLst/>
              <a:ahLst/>
              <a:cxnLst/>
              <a:rect l="l" t="t" r="r" b="b"/>
              <a:pathLst>
                <a:path w="3907757" h="784128" extrusionOk="0">
                  <a:moveTo>
                    <a:pt x="0" y="0"/>
                  </a:moveTo>
                  <a:lnTo>
                    <a:pt x="3907757" y="0"/>
                  </a:lnTo>
                  <a:lnTo>
                    <a:pt x="3398273" y="784128"/>
                  </a:lnTo>
                  <a:lnTo>
                    <a:pt x="0" y="784128"/>
                  </a:lnTo>
                  <a:close/>
                </a:path>
              </a:pathLst>
            </a:custGeom>
            <a:solidFill>
              <a:schemeClr val="lt2">
                <a:alpha val="77647"/>
              </a:schemeClr>
            </a:solidFill>
            <a:ln>
              <a:noFill/>
            </a:ln>
          </p:spPr>
          <p:txBody>
            <a:bodyPr spcFirstLastPara="1" wrap="square" lIns="91425" tIns="45700" rIns="457200" bIns="45700" anchor="ctr" anchorCtr="0">
              <a:noAutofit/>
            </a:bodyPr>
            <a:lstStyle/>
            <a:p>
              <a:pPr marL="0" marR="0" lvl="0" indent="0" algn="r" rtl="0">
                <a:spcBef>
                  <a:spcPts val="0"/>
                </a:spcBef>
                <a:spcAft>
                  <a:spcPts val="0"/>
                </a:spcAft>
                <a:buNone/>
              </a:pPr>
              <a:r>
                <a:rPr lang="en-US" sz="1600" b="1" cap="none" dirty="0">
                  <a:solidFill>
                    <a:srgbClr val="262626"/>
                  </a:solidFill>
                  <a:latin typeface="Gill Sans"/>
                  <a:ea typeface="Gill Sans"/>
                  <a:cs typeface="Gill Sans"/>
                  <a:sym typeface="Gill Sans"/>
                </a:rPr>
                <a:t>TOP LAYER</a:t>
              </a:r>
              <a:endParaRPr dirty="0"/>
            </a:p>
          </p:txBody>
        </p:sp>
        <p:sp>
          <p:nvSpPr>
            <p:cNvPr id="527" name="Google Shape;527;p16"/>
            <p:cNvSpPr/>
            <p:nvPr/>
          </p:nvSpPr>
          <p:spPr>
            <a:xfrm>
              <a:off x="-46200" y="3098856"/>
              <a:ext cx="2790119" cy="769008"/>
            </a:xfrm>
            <a:custGeom>
              <a:avLst/>
              <a:gdLst/>
              <a:ahLst/>
              <a:cxnLst/>
              <a:rect l="l" t="t" r="r" b="b"/>
              <a:pathLst>
                <a:path w="3229224" h="784128" extrusionOk="0">
                  <a:moveTo>
                    <a:pt x="0" y="0"/>
                  </a:moveTo>
                  <a:lnTo>
                    <a:pt x="3229224" y="0"/>
                  </a:lnTo>
                  <a:lnTo>
                    <a:pt x="2719739" y="784128"/>
                  </a:lnTo>
                  <a:lnTo>
                    <a:pt x="0" y="784128"/>
                  </a:lnTo>
                  <a:close/>
                </a:path>
              </a:pathLst>
            </a:custGeom>
            <a:solidFill>
              <a:schemeClr val="lt2">
                <a:alpha val="77647"/>
              </a:schemeClr>
            </a:solidFill>
            <a:ln>
              <a:noFill/>
            </a:ln>
          </p:spPr>
          <p:txBody>
            <a:bodyPr spcFirstLastPara="1" wrap="square" lIns="68575" tIns="34275" rIns="457200" bIns="34275" anchor="ctr" anchorCtr="0">
              <a:noAutofit/>
            </a:bodyPr>
            <a:lstStyle/>
            <a:p>
              <a:pPr marL="0" marR="0" lvl="0" indent="0" algn="r" rtl="0">
                <a:spcBef>
                  <a:spcPts val="0"/>
                </a:spcBef>
                <a:spcAft>
                  <a:spcPts val="0"/>
                </a:spcAft>
                <a:buNone/>
              </a:pPr>
              <a:r>
                <a:rPr lang="en-US" sz="1600" b="1" cap="none" dirty="0">
                  <a:solidFill>
                    <a:srgbClr val="262626"/>
                  </a:solidFill>
                  <a:latin typeface="Gill Sans"/>
                  <a:ea typeface="Gill Sans"/>
                  <a:cs typeface="Gill Sans"/>
                  <a:sym typeface="Gill Sans"/>
                </a:rPr>
                <a:t>UPPER LAYER</a:t>
              </a:r>
              <a:endParaRPr dirty="0"/>
            </a:p>
          </p:txBody>
        </p:sp>
        <p:sp>
          <p:nvSpPr>
            <p:cNvPr id="528" name="Google Shape;528;p16"/>
            <p:cNvSpPr/>
            <p:nvPr/>
          </p:nvSpPr>
          <p:spPr>
            <a:xfrm>
              <a:off x="-46199" y="4091708"/>
              <a:ext cx="2141025" cy="769008"/>
            </a:xfrm>
            <a:custGeom>
              <a:avLst/>
              <a:gdLst/>
              <a:ahLst/>
              <a:cxnLst/>
              <a:rect l="l" t="t" r="r" b="b"/>
              <a:pathLst>
                <a:path w="2548827" h="784128" extrusionOk="0">
                  <a:moveTo>
                    <a:pt x="0" y="0"/>
                  </a:moveTo>
                  <a:lnTo>
                    <a:pt x="2548827" y="0"/>
                  </a:lnTo>
                  <a:lnTo>
                    <a:pt x="2039342" y="784128"/>
                  </a:lnTo>
                  <a:lnTo>
                    <a:pt x="0" y="784128"/>
                  </a:lnTo>
                  <a:close/>
                </a:path>
              </a:pathLst>
            </a:custGeom>
            <a:solidFill>
              <a:schemeClr val="lt2">
                <a:alpha val="77647"/>
              </a:schemeClr>
            </a:solidFill>
            <a:ln>
              <a:noFill/>
            </a:ln>
          </p:spPr>
          <p:txBody>
            <a:bodyPr spcFirstLastPara="1" wrap="square" lIns="68575" tIns="34275" rIns="457200" bIns="34275" anchor="ctr" anchorCtr="0">
              <a:noAutofit/>
            </a:bodyPr>
            <a:lstStyle/>
            <a:p>
              <a:pPr marL="0" marR="0" lvl="0" indent="0" algn="r" rtl="0">
                <a:spcBef>
                  <a:spcPts val="0"/>
                </a:spcBef>
                <a:spcAft>
                  <a:spcPts val="0"/>
                </a:spcAft>
                <a:buNone/>
              </a:pPr>
              <a:r>
                <a:rPr lang="en-US" sz="1600" b="1" cap="none">
                  <a:solidFill>
                    <a:srgbClr val="262626"/>
                  </a:solidFill>
                  <a:latin typeface="Gill Sans"/>
                  <a:ea typeface="Gill Sans"/>
                  <a:cs typeface="Gill Sans"/>
                  <a:sym typeface="Gill Sans"/>
                </a:rPr>
                <a:t>MIDDLE LAYER</a:t>
              </a:r>
              <a:endParaRPr/>
            </a:p>
          </p:txBody>
        </p:sp>
        <p:sp>
          <p:nvSpPr>
            <p:cNvPr id="529" name="Google Shape;529;p16"/>
            <p:cNvSpPr/>
            <p:nvPr/>
          </p:nvSpPr>
          <p:spPr>
            <a:xfrm>
              <a:off x="-45441" y="5149407"/>
              <a:ext cx="1531410" cy="769008"/>
            </a:xfrm>
            <a:custGeom>
              <a:avLst/>
              <a:gdLst/>
              <a:ahLst/>
              <a:cxnLst/>
              <a:rect l="l" t="t" r="r" b="b"/>
              <a:pathLst>
                <a:path w="1868431" h="784128" extrusionOk="0">
                  <a:moveTo>
                    <a:pt x="0" y="0"/>
                  </a:moveTo>
                  <a:lnTo>
                    <a:pt x="1868431" y="0"/>
                  </a:lnTo>
                  <a:lnTo>
                    <a:pt x="1358947" y="784128"/>
                  </a:lnTo>
                  <a:lnTo>
                    <a:pt x="0" y="784128"/>
                  </a:lnTo>
                  <a:close/>
                </a:path>
              </a:pathLst>
            </a:custGeom>
            <a:solidFill>
              <a:schemeClr val="lt2">
                <a:alpha val="77647"/>
              </a:schemeClr>
            </a:solidFill>
            <a:ln>
              <a:noFill/>
            </a:ln>
          </p:spPr>
          <p:txBody>
            <a:bodyPr spcFirstLastPara="1" wrap="square" lIns="68575" tIns="34275" rIns="457200" bIns="34275" anchor="ctr" anchorCtr="0">
              <a:noAutofit/>
            </a:bodyPr>
            <a:lstStyle/>
            <a:p>
              <a:pPr marL="0" marR="0" lvl="0" indent="0" algn="r" rtl="0">
                <a:spcBef>
                  <a:spcPts val="0"/>
                </a:spcBef>
                <a:spcAft>
                  <a:spcPts val="0"/>
                </a:spcAft>
                <a:buNone/>
              </a:pPr>
              <a:r>
                <a:rPr lang="en-US" sz="1600" b="1" cap="none">
                  <a:solidFill>
                    <a:srgbClr val="262626"/>
                  </a:solidFill>
                  <a:latin typeface="Gill Sans"/>
                  <a:ea typeface="Gill Sans"/>
                  <a:cs typeface="Gill Sans"/>
                  <a:sym typeface="Gill Sans"/>
                </a:rPr>
                <a:t>BASE LEVEL</a:t>
              </a:r>
              <a:endParaRPr/>
            </a:p>
          </p:txBody>
        </p:sp>
        <p:sp>
          <p:nvSpPr>
            <p:cNvPr id="530" name="Google Shape;530;p16"/>
            <p:cNvSpPr/>
            <p:nvPr/>
          </p:nvSpPr>
          <p:spPr>
            <a:xfrm>
              <a:off x="3645791" y="2026904"/>
              <a:ext cx="4731911" cy="855870"/>
            </a:xfrm>
            <a:custGeom>
              <a:avLst/>
              <a:gdLst/>
              <a:ahLst/>
              <a:cxnLst/>
              <a:rect l="l" t="t" r="r" b="b"/>
              <a:pathLst>
                <a:path w="3899889" h="784128" extrusionOk="0">
                  <a:moveTo>
                    <a:pt x="0" y="0"/>
                  </a:moveTo>
                  <a:lnTo>
                    <a:pt x="3899889" y="0"/>
                  </a:lnTo>
                  <a:lnTo>
                    <a:pt x="3899889" y="784128"/>
                  </a:lnTo>
                  <a:lnTo>
                    <a:pt x="509484" y="784128"/>
                  </a:lnTo>
                  <a:close/>
                </a:path>
              </a:pathLst>
            </a:custGeom>
            <a:solidFill>
              <a:schemeClr val="lt2">
                <a:alpha val="77647"/>
              </a:schemeClr>
            </a:solidFill>
            <a:ln>
              <a:noFill/>
            </a:ln>
          </p:spPr>
          <p:txBody>
            <a:bodyPr spcFirstLastPara="1" wrap="square" lIns="457200" tIns="45700" rIns="91425" bIns="45700" anchor="ctr" anchorCtr="0">
              <a:noAutofit/>
            </a:bodyPr>
            <a:lstStyle/>
            <a:p>
              <a:pPr marL="457200" marR="0" lvl="1" indent="0" algn="l" rtl="0">
                <a:spcBef>
                  <a:spcPts val="0"/>
                </a:spcBef>
                <a:spcAft>
                  <a:spcPts val="0"/>
                </a:spcAft>
                <a:buNone/>
              </a:pPr>
              <a:r>
                <a:rPr lang="en-US" sz="1400" b="0" i="0" u="none" strike="noStrike" cap="none" dirty="0">
                  <a:solidFill>
                    <a:srgbClr val="262626"/>
                  </a:solidFill>
                  <a:latin typeface="+mj-lt"/>
                  <a:ea typeface="Gill Sans"/>
                  <a:cs typeface="Gill Sans"/>
                  <a:sym typeface="Gill Sans"/>
                </a:rPr>
                <a:t>NBFCs judged to be extreme in supervisory risk perception would be pushed to Top there will be enhanced and more intensive supervisory engagement with these NBFCs  </a:t>
              </a:r>
              <a:endParaRPr dirty="0">
                <a:latin typeface="+mj-lt"/>
              </a:endParaRPr>
            </a:p>
          </p:txBody>
        </p:sp>
        <p:sp>
          <p:nvSpPr>
            <p:cNvPr id="531" name="Google Shape;531;p16"/>
            <p:cNvSpPr/>
            <p:nvPr/>
          </p:nvSpPr>
          <p:spPr>
            <a:xfrm>
              <a:off x="4296932" y="2992472"/>
              <a:ext cx="4080769" cy="895003"/>
            </a:xfrm>
            <a:custGeom>
              <a:avLst/>
              <a:gdLst/>
              <a:ahLst/>
              <a:cxnLst/>
              <a:rect l="l" t="t" r="r" b="b"/>
              <a:pathLst>
                <a:path w="3221357" h="784128" extrusionOk="0">
                  <a:moveTo>
                    <a:pt x="0" y="0"/>
                  </a:moveTo>
                  <a:lnTo>
                    <a:pt x="3221357" y="0"/>
                  </a:lnTo>
                  <a:lnTo>
                    <a:pt x="3221357" y="784128"/>
                  </a:lnTo>
                  <a:lnTo>
                    <a:pt x="509484" y="784128"/>
                  </a:lnTo>
                  <a:close/>
                </a:path>
              </a:pathLst>
            </a:custGeom>
            <a:solidFill>
              <a:schemeClr val="lt2">
                <a:alpha val="77647"/>
              </a:schemeClr>
            </a:solidFill>
            <a:ln>
              <a:noFill/>
            </a:ln>
          </p:spPr>
          <p:txBody>
            <a:bodyPr spcFirstLastPara="1" wrap="square" lIns="457200" tIns="45700" rIns="91425" bIns="45700" anchor="ctr" anchorCtr="0">
              <a:noAutofit/>
            </a:bodyPr>
            <a:lstStyle/>
            <a:p>
              <a:pPr marL="457200" marR="0" lvl="1" indent="0" algn="l" rtl="0">
                <a:spcBef>
                  <a:spcPts val="0"/>
                </a:spcBef>
                <a:spcAft>
                  <a:spcPts val="0"/>
                </a:spcAft>
                <a:buNone/>
              </a:pPr>
              <a:r>
                <a:rPr lang="en-US" sz="1400" b="0" i="0" u="none" strike="noStrike" cap="none" dirty="0">
                  <a:solidFill>
                    <a:srgbClr val="262626"/>
                  </a:solidFill>
                  <a:latin typeface="+mj-lt"/>
                  <a:ea typeface="Gill Sans"/>
                  <a:cs typeface="Gill Sans"/>
                  <a:sym typeface="Gill Sans"/>
                </a:rPr>
                <a:t>Small set of NBFCs which are significant from the point of view of systemic risk spill overs and are therefore required to be subjected to tighter regulations</a:t>
              </a:r>
              <a:endParaRPr dirty="0">
                <a:latin typeface="+mj-lt"/>
              </a:endParaRPr>
            </a:p>
          </p:txBody>
        </p:sp>
        <p:sp>
          <p:nvSpPr>
            <p:cNvPr id="532" name="Google Shape;532;p16"/>
            <p:cNvSpPr/>
            <p:nvPr/>
          </p:nvSpPr>
          <p:spPr>
            <a:xfrm>
              <a:off x="4979894" y="3986993"/>
              <a:ext cx="3397810" cy="918191"/>
            </a:xfrm>
            <a:custGeom>
              <a:avLst/>
              <a:gdLst/>
              <a:ahLst/>
              <a:cxnLst/>
              <a:rect l="l" t="t" r="r" b="b"/>
              <a:pathLst>
                <a:path w="2540958" h="784128" extrusionOk="0">
                  <a:moveTo>
                    <a:pt x="0" y="0"/>
                  </a:moveTo>
                  <a:lnTo>
                    <a:pt x="2540958" y="0"/>
                  </a:lnTo>
                  <a:lnTo>
                    <a:pt x="2540958" y="784128"/>
                  </a:lnTo>
                  <a:lnTo>
                    <a:pt x="509484" y="784128"/>
                  </a:lnTo>
                  <a:close/>
                </a:path>
              </a:pathLst>
            </a:custGeom>
            <a:solidFill>
              <a:schemeClr val="lt2">
                <a:alpha val="77647"/>
              </a:schemeClr>
            </a:solidFill>
            <a:ln>
              <a:noFill/>
            </a:ln>
          </p:spPr>
          <p:txBody>
            <a:bodyPr spcFirstLastPara="1" wrap="square" lIns="457200" tIns="45700" rIns="91425" bIns="45700" anchor="ctr" anchorCtr="0">
              <a:noAutofit/>
            </a:bodyPr>
            <a:lstStyle/>
            <a:p>
              <a:pPr marL="457200" marR="0" lvl="1" indent="0" algn="l" rtl="0">
                <a:spcBef>
                  <a:spcPts val="0"/>
                </a:spcBef>
                <a:spcAft>
                  <a:spcPts val="0"/>
                </a:spcAft>
                <a:buNone/>
              </a:pPr>
              <a:r>
                <a:rPr lang="en-US" sz="1400" b="0" i="0" u="none" strike="noStrike" cap="none" dirty="0">
                  <a:solidFill>
                    <a:srgbClr val="262626"/>
                  </a:solidFill>
                  <a:latin typeface="+mj-lt"/>
                  <a:ea typeface="Gill Sans"/>
                  <a:cs typeface="Gill Sans"/>
                  <a:sym typeface="Gill Sans"/>
                </a:rPr>
                <a:t>Shall consist of all non-deposit taking NBFCs having asset size </a:t>
              </a:r>
              <a:endParaRPr dirty="0">
                <a:latin typeface="+mj-lt"/>
              </a:endParaRPr>
            </a:p>
            <a:p>
              <a:pPr marL="457200" marR="0" lvl="1" indent="0" algn="l" rtl="0">
                <a:spcBef>
                  <a:spcPts val="0"/>
                </a:spcBef>
                <a:spcAft>
                  <a:spcPts val="0"/>
                </a:spcAft>
                <a:buNone/>
              </a:pPr>
              <a:r>
                <a:rPr lang="en-US" sz="1400" b="0" i="0" u="none" strike="noStrike" cap="none" dirty="0">
                  <a:solidFill>
                    <a:srgbClr val="262626"/>
                  </a:solidFill>
                  <a:latin typeface="+mj-lt"/>
                  <a:ea typeface="Gill Sans"/>
                  <a:cs typeface="Gill Sans"/>
                  <a:sym typeface="Gill Sans"/>
                </a:rPr>
                <a:t>&gt; Rs. 1000 cr. and all deposit taking NBFCs</a:t>
              </a:r>
              <a:endParaRPr dirty="0">
                <a:latin typeface="+mj-lt"/>
              </a:endParaRPr>
            </a:p>
          </p:txBody>
        </p:sp>
        <p:sp>
          <p:nvSpPr>
            <p:cNvPr id="533" name="Google Shape;533;p16"/>
            <p:cNvSpPr/>
            <p:nvPr/>
          </p:nvSpPr>
          <p:spPr>
            <a:xfrm>
              <a:off x="5712778" y="4998665"/>
              <a:ext cx="2664927" cy="895003"/>
            </a:xfrm>
            <a:custGeom>
              <a:avLst/>
              <a:gdLst/>
              <a:ahLst/>
              <a:cxnLst/>
              <a:rect l="l" t="t" r="r" b="b"/>
              <a:pathLst>
                <a:path w="1860562" h="784128" extrusionOk="0">
                  <a:moveTo>
                    <a:pt x="0" y="0"/>
                  </a:moveTo>
                  <a:lnTo>
                    <a:pt x="1860562" y="0"/>
                  </a:lnTo>
                  <a:lnTo>
                    <a:pt x="1860562" y="784128"/>
                  </a:lnTo>
                  <a:lnTo>
                    <a:pt x="509484" y="784128"/>
                  </a:lnTo>
                  <a:close/>
                </a:path>
              </a:pathLst>
            </a:custGeom>
            <a:solidFill>
              <a:schemeClr val="lt2">
                <a:alpha val="77647"/>
              </a:schemeClr>
            </a:solidFill>
            <a:ln>
              <a:noFill/>
            </a:ln>
          </p:spPr>
          <p:txBody>
            <a:bodyPr spcFirstLastPara="1" wrap="square" lIns="457200" tIns="45700" rIns="91425" bIns="45700" anchor="ctr" anchorCtr="0">
              <a:noAutofit/>
            </a:bodyPr>
            <a:lstStyle/>
            <a:p>
              <a:pPr marL="457200" marR="0" lvl="1" indent="0" algn="l" rtl="0">
                <a:spcBef>
                  <a:spcPts val="0"/>
                </a:spcBef>
                <a:spcAft>
                  <a:spcPts val="0"/>
                </a:spcAft>
                <a:buNone/>
              </a:pPr>
              <a:r>
                <a:rPr lang="en-US" sz="1400" b="0" i="0" u="none" strike="noStrike" cap="none" dirty="0">
                  <a:solidFill>
                    <a:srgbClr val="262626"/>
                  </a:solidFill>
                  <a:latin typeface="+mj-lt"/>
                  <a:ea typeface="Gill Sans"/>
                  <a:cs typeface="Gill Sans"/>
                  <a:sym typeface="Gill Sans"/>
                </a:rPr>
                <a:t>Consist of NBFCs having asset size </a:t>
              </a:r>
              <a:endParaRPr dirty="0">
                <a:latin typeface="+mj-lt"/>
              </a:endParaRPr>
            </a:p>
            <a:p>
              <a:pPr marL="457200" marR="0" lvl="1" indent="0" algn="l" rtl="0">
                <a:spcBef>
                  <a:spcPts val="0"/>
                </a:spcBef>
                <a:spcAft>
                  <a:spcPts val="0"/>
                </a:spcAft>
                <a:buNone/>
              </a:pPr>
              <a:r>
                <a:rPr lang="en-US" sz="1400" b="0" i="0" u="none" strike="noStrike" cap="none" dirty="0">
                  <a:solidFill>
                    <a:srgbClr val="262626"/>
                  </a:solidFill>
                  <a:latin typeface="+mj-lt"/>
                  <a:ea typeface="Gill Sans"/>
                  <a:cs typeface="Gill Sans"/>
                  <a:sym typeface="Gill Sans"/>
                </a:rPr>
                <a:t>&lt; Rs. 1000 cr.</a:t>
              </a:r>
              <a:endParaRPr dirty="0">
                <a:latin typeface="+mj-lt"/>
              </a:endParaRPr>
            </a:p>
          </p:txBody>
        </p:sp>
        <p:sp>
          <p:nvSpPr>
            <p:cNvPr id="534" name="Google Shape;534;p16"/>
            <p:cNvSpPr/>
            <p:nvPr/>
          </p:nvSpPr>
          <p:spPr>
            <a:xfrm>
              <a:off x="9353189" y="3045130"/>
              <a:ext cx="2371412" cy="633045"/>
            </a:xfrm>
            <a:prstGeom prst="rect">
              <a:avLst/>
            </a:prstGeom>
            <a:solidFill>
              <a:srgbClr val="ECEBE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1">
                  <a:solidFill>
                    <a:schemeClr val="dk1"/>
                  </a:solidFill>
                  <a:latin typeface="+mj-lt"/>
                  <a:ea typeface="Gill Sans"/>
                  <a:cs typeface="Gill Sans"/>
                  <a:sym typeface="Gill Sans"/>
                </a:rPr>
                <a:t>Bank like regulations</a:t>
              </a:r>
              <a:endParaRPr sz="1801">
                <a:solidFill>
                  <a:schemeClr val="dk1"/>
                </a:solidFill>
                <a:latin typeface="+mj-lt"/>
                <a:ea typeface="Gill Sans"/>
                <a:cs typeface="Gill Sans"/>
                <a:sym typeface="Gill Sans"/>
              </a:endParaRPr>
            </a:p>
          </p:txBody>
        </p:sp>
        <p:sp>
          <p:nvSpPr>
            <p:cNvPr id="535" name="Google Shape;535;p16"/>
            <p:cNvSpPr/>
            <p:nvPr/>
          </p:nvSpPr>
          <p:spPr>
            <a:xfrm>
              <a:off x="9353189" y="3957268"/>
              <a:ext cx="2371412" cy="633045"/>
            </a:xfrm>
            <a:prstGeom prst="rect">
              <a:avLst/>
            </a:prstGeom>
            <a:solidFill>
              <a:srgbClr val="ECEBE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1" dirty="0">
                  <a:solidFill>
                    <a:schemeClr val="dk1"/>
                  </a:solidFill>
                  <a:latin typeface="+mj-lt"/>
                  <a:ea typeface="Gill Sans"/>
                  <a:cs typeface="Gill Sans"/>
                  <a:sym typeface="Gill Sans"/>
                </a:rPr>
                <a:t>Arbitrages plugged</a:t>
              </a:r>
              <a:endParaRPr sz="1801" dirty="0">
                <a:solidFill>
                  <a:schemeClr val="dk1"/>
                </a:solidFill>
                <a:latin typeface="+mj-lt"/>
                <a:ea typeface="Gill Sans"/>
                <a:cs typeface="Gill Sans"/>
                <a:sym typeface="Gill Sans"/>
              </a:endParaRPr>
            </a:p>
          </p:txBody>
        </p:sp>
        <p:sp>
          <p:nvSpPr>
            <p:cNvPr id="538" name="Google Shape;538;p16"/>
            <p:cNvSpPr/>
            <p:nvPr/>
          </p:nvSpPr>
          <p:spPr>
            <a:xfrm>
              <a:off x="9353189" y="2083497"/>
              <a:ext cx="2371412" cy="633045"/>
            </a:xfrm>
            <a:prstGeom prst="rect">
              <a:avLst/>
            </a:prstGeom>
            <a:solidFill>
              <a:srgbClr val="ECEBE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1">
                  <a:solidFill>
                    <a:schemeClr val="dk1"/>
                  </a:solidFill>
                  <a:latin typeface="+mj-lt"/>
                  <a:ea typeface="Gill Sans"/>
                  <a:cs typeface="Gill Sans"/>
                  <a:sym typeface="Gill Sans"/>
                </a:rPr>
                <a:t>Supervisory Discretion</a:t>
              </a:r>
              <a:endParaRPr sz="1801">
                <a:solidFill>
                  <a:schemeClr val="dk1"/>
                </a:solidFill>
                <a:latin typeface="+mj-lt"/>
                <a:ea typeface="Gill Sans"/>
                <a:cs typeface="Gill Sans"/>
                <a:sym typeface="Gill Sans"/>
              </a:endParaRPr>
            </a:p>
          </p:txBody>
        </p:sp>
        <p:sp>
          <p:nvSpPr>
            <p:cNvPr id="539" name="Google Shape;539;p16"/>
            <p:cNvSpPr/>
            <p:nvPr/>
          </p:nvSpPr>
          <p:spPr>
            <a:xfrm>
              <a:off x="8539272" y="4091228"/>
              <a:ext cx="663189" cy="365125"/>
            </a:xfrm>
            <a:prstGeom prst="rightArrow">
              <a:avLst>
                <a:gd name="adj1" fmla="val 50000"/>
                <a:gd name="adj2" fmla="val 50000"/>
              </a:avLst>
            </a:prstGeom>
            <a:solidFill>
              <a:srgbClr val="ECEBE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1">
                <a:solidFill>
                  <a:schemeClr val="lt1"/>
                </a:solidFill>
                <a:latin typeface="Gill Sans"/>
                <a:ea typeface="Gill Sans"/>
                <a:cs typeface="Gill Sans"/>
                <a:sym typeface="Gill Sans"/>
              </a:endParaRPr>
            </a:p>
          </p:txBody>
        </p:sp>
        <p:sp>
          <p:nvSpPr>
            <p:cNvPr id="540" name="Google Shape;540;p16"/>
            <p:cNvSpPr/>
            <p:nvPr/>
          </p:nvSpPr>
          <p:spPr>
            <a:xfrm>
              <a:off x="8539272" y="3148595"/>
              <a:ext cx="663189" cy="365125"/>
            </a:xfrm>
            <a:prstGeom prst="rightArrow">
              <a:avLst>
                <a:gd name="adj1" fmla="val 50000"/>
                <a:gd name="adj2" fmla="val 50000"/>
              </a:avLst>
            </a:prstGeom>
            <a:solidFill>
              <a:srgbClr val="ECEBE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1">
                <a:solidFill>
                  <a:schemeClr val="lt1"/>
                </a:solidFill>
                <a:latin typeface="Gill Sans"/>
                <a:ea typeface="Gill Sans"/>
                <a:cs typeface="Gill Sans"/>
                <a:sym typeface="Gill Sans"/>
              </a:endParaRPr>
            </a:p>
          </p:txBody>
        </p:sp>
        <p:sp>
          <p:nvSpPr>
            <p:cNvPr id="541" name="Google Shape;541;p16"/>
            <p:cNvSpPr/>
            <p:nvPr/>
          </p:nvSpPr>
          <p:spPr>
            <a:xfrm>
              <a:off x="8539272" y="2288853"/>
              <a:ext cx="663189" cy="365125"/>
            </a:xfrm>
            <a:prstGeom prst="rightArrow">
              <a:avLst>
                <a:gd name="adj1" fmla="val 50000"/>
                <a:gd name="adj2" fmla="val 50000"/>
              </a:avLst>
            </a:prstGeom>
            <a:solidFill>
              <a:srgbClr val="ECEBE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1">
                <a:solidFill>
                  <a:schemeClr val="lt1"/>
                </a:solidFill>
                <a:latin typeface="Gill Sans"/>
                <a:ea typeface="Gill Sans"/>
                <a:cs typeface="Gill Sans"/>
                <a:sym typeface="Gill Sans"/>
              </a:endParaRPr>
            </a:p>
          </p:txBody>
        </p:sp>
      </p:grpSp>
      <p:sp>
        <p:nvSpPr>
          <p:cNvPr id="542" name="Google Shape;542;p16"/>
          <p:cNvSpPr txBox="1">
            <a:spLocks noGrp="1"/>
          </p:cNvSpPr>
          <p:nvPr>
            <p:ph type="title"/>
          </p:nvPr>
        </p:nvSpPr>
        <p:spPr>
          <a:xfrm>
            <a:off x="580147" y="595565"/>
            <a:ext cx="11029616" cy="805945"/>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lt1"/>
              </a:buClr>
              <a:buSzPts val="3200"/>
              <a:buFont typeface="Gill Sans"/>
              <a:buNone/>
            </a:pPr>
            <a:r>
              <a:rPr lang="en-US"/>
              <a:t>Overview of Scalar Approach </a:t>
            </a:r>
            <a:endParaRPr/>
          </a:p>
        </p:txBody>
      </p:sp>
      <p:sp>
        <p:nvSpPr>
          <p:cNvPr id="40" name="Google Shape;539;p16"/>
          <p:cNvSpPr/>
          <p:nvPr/>
        </p:nvSpPr>
        <p:spPr>
          <a:xfrm>
            <a:off x="8703723" y="5113217"/>
            <a:ext cx="635868" cy="365125"/>
          </a:xfrm>
          <a:prstGeom prst="rightArrow">
            <a:avLst>
              <a:gd name="adj1" fmla="val 50000"/>
              <a:gd name="adj2" fmla="val 50000"/>
            </a:avLst>
          </a:prstGeom>
          <a:solidFill>
            <a:srgbClr val="ECEBE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1">
              <a:solidFill>
                <a:schemeClr val="lt1"/>
              </a:solidFill>
              <a:latin typeface="Gill Sans"/>
              <a:ea typeface="Gill Sans"/>
              <a:cs typeface="Gill Sans"/>
              <a:sym typeface="Gill Sans"/>
            </a:endParaRPr>
          </a:p>
        </p:txBody>
      </p:sp>
      <p:sp>
        <p:nvSpPr>
          <p:cNvPr id="41" name="Google Shape;535;p16"/>
          <p:cNvSpPr/>
          <p:nvPr/>
        </p:nvSpPr>
        <p:spPr>
          <a:xfrm>
            <a:off x="9495497" y="4998720"/>
            <a:ext cx="2273717" cy="633045"/>
          </a:xfrm>
          <a:prstGeom prst="rect">
            <a:avLst/>
          </a:prstGeom>
          <a:solidFill>
            <a:srgbClr val="ECEBE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1" dirty="0">
                <a:solidFill>
                  <a:schemeClr val="dk1"/>
                </a:solidFill>
                <a:latin typeface="+mj-lt"/>
                <a:ea typeface="Gill Sans"/>
                <a:cs typeface="Gill Sans"/>
                <a:sym typeface="Gill Sans"/>
              </a:rPr>
              <a:t>Equivalent to current NBFC – ND - NSI</a:t>
            </a:r>
            <a:endParaRPr sz="1801" dirty="0">
              <a:solidFill>
                <a:schemeClr val="dk1"/>
              </a:solidFill>
              <a:latin typeface="+mj-lt"/>
              <a:ea typeface="Gill Sans"/>
              <a:cs typeface="Gill Sans"/>
              <a:sym typeface="Gill San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584"/>
        <p:cNvGrpSpPr/>
        <p:nvPr/>
      </p:nvGrpSpPr>
      <p:grpSpPr>
        <a:xfrm>
          <a:off x="0" y="0"/>
          <a:ext cx="0" cy="0"/>
          <a:chOff x="0" y="0"/>
          <a:chExt cx="0" cy="0"/>
        </a:xfrm>
      </p:grpSpPr>
      <p:grpSp>
        <p:nvGrpSpPr>
          <p:cNvPr id="585" name="Google Shape;585;p19"/>
          <p:cNvGrpSpPr/>
          <p:nvPr/>
        </p:nvGrpSpPr>
        <p:grpSpPr>
          <a:xfrm>
            <a:off x="164785" y="1761709"/>
            <a:ext cx="11860338" cy="4706778"/>
            <a:chOff x="4194" y="616101"/>
            <a:chExt cx="11860338" cy="4706778"/>
          </a:xfrm>
        </p:grpSpPr>
        <p:sp>
          <p:nvSpPr>
            <p:cNvPr id="586" name="Google Shape;586;p19"/>
            <p:cNvSpPr/>
            <p:nvPr/>
          </p:nvSpPr>
          <p:spPr>
            <a:xfrm>
              <a:off x="10727390" y="2514634"/>
              <a:ext cx="148322" cy="454856"/>
            </a:xfrm>
            <a:custGeom>
              <a:avLst/>
              <a:gdLst/>
              <a:ahLst/>
              <a:cxnLst/>
              <a:rect l="l" t="t" r="r" b="b"/>
              <a:pathLst>
                <a:path w="120000" h="120000" extrusionOk="0">
                  <a:moveTo>
                    <a:pt x="0" y="0"/>
                  </a:moveTo>
                  <a:lnTo>
                    <a:pt x="0" y="120000"/>
                  </a:lnTo>
                  <a:lnTo>
                    <a:pt x="120000" y="120000"/>
                  </a:lnTo>
                </a:path>
              </a:pathLst>
            </a:custGeom>
            <a:noFill/>
            <a:ln w="22225" cap="rnd" cmpd="sng">
              <a:solidFill>
                <a:schemeClr val="dk1"/>
              </a:solidFill>
              <a:prstDash val="solid"/>
              <a:round/>
              <a:headEnd type="none" w="sm" len="sm"/>
              <a:tailEnd type="none" w="sm" len="sm"/>
            </a:ln>
          </p:spPr>
        </p:sp>
        <p:sp>
          <p:nvSpPr>
            <p:cNvPr id="587" name="Google Shape;587;p19"/>
            <p:cNvSpPr/>
            <p:nvPr/>
          </p:nvSpPr>
          <p:spPr>
            <a:xfrm>
              <a:off x="10524683" y="1812572"/>
              <a:ext cx="598235" cy="207652"/>
            </a:xfrm>
            <a:custGeom>
              <a:avLst/>
              <a:gdLst/>
              <a:ahLst/>
              <a:cxnLst/>
              <a:rect l="l" t="t" r="r" b="b"/>
              <a:pathLst>
                <a:path w="120000" h="120000" extrusionOk="0">
                  <a:moveTo>
                    <a:pt x="0" y="0"/>
                  </a:moveTo>
                  <a:lnTo>
                    <a:pt x="0" y="60000"/>
                  </a:lnTo>
                  <a:lnTo>
                    <a:pt x="120000" y="60000"/>
                  </a:lnTo>
                  <a:lnTo>
                    <a:pt x="120000" y="120000"/>
                  </a:lnTo>
                </a:path>
              </a:pathLst>
            </a:custGeom>
            <a:noFill/>
            <a:ln w="22225" cap="rnd" cmpd="sng">
              <a:solidFill>
                <a:schemeClr val="dk1"/>
              </a:solidFill>
              <a:prstDash val="solid"/>
              <a:round/>
              <a:headEnd type="none" w="sm" len="sm"/>
              <a:tailEnd type="none" w="sm" len="sm"/>
            </a:ln>
          </p:spPr>
        </p:sp>
        <p:sp>
          <p:nvSpPr>
            <p:cNvPr id="588" name="Google Shape;588;p19"/>
            <p:cNvSpPr/>
            <p:nvPr/>
          </p:nvSpPr>
          <p:spPr>
            <a:xfrm>
              <a:off x="9530919" y="2514634"/>
              <a:ext cx="148322" cy="454856"/>
            </a:xfrm>
            <a:custGeom>
              <a:avLst/>
              <a:gdLst/>
              <a:ahLst/>
              <a:cxnLst/>
              <a:rect l="l" t="t" r="r" b="b"/>
              <a:pathLst>
                <a:path w="120000" h="120000" extrusionOk="0">
                  <a:moveTo>
                    <a:pt x="0" y="0"/>
                  </a:moveTo>
                  <a:lnTo>
                    <a:pt x="0" y="120000"/>
                  </a:lnTo>
                  <a:lnTo>
                    <a:pt x="120000" y="120000"/>
                  </a:lnTo>
                </a:path>
              </a:pathLst>
            </a:custGeom>
            <a:noFill/>
            <a:ln w="22225" cap="rnd" cmpd="sng">
              <a:solidFill>
                <a:schemeClr val="dk1"/>
              </a:solidFill>
              <a:prstDash val="solid"/>
              <a:round/>
              <a:headEnd type="none" w="sm" len="sm"/>
              <a:tailEnd type="none" w="sm" len="sm"/>
            </a:ln>
          </p:spPr>
        </p:sp>
        <p:sp>
          <p:nvSpPr>
            <p:cNvPr id="589" name="Google Shape;589;p19"/>
            <p:cNvSpPr/>
            <p:nvPr/>
          </p:nvSpPr>
          <p:spPr>
            <a:xfrm>
              <a:off x="9926447" y="1812572"/>
              <a:ext cx="598235" cy="207652"/>
            </a:xfrm>
            <a:custGeom>
              <a:avLst/>
              <a:gdLst/>
              <a:ahLst/>
              <a:cxnLst/>
              <a:rect l="l" t="t" r="r" b="b"/>
              <a:pathLst>
                <a:path w="120000" h="120000" extrusionOk="0">
                  <a:moveTo>
                    <a:pt x="120000" y="0"/>
                  </a:moveTo>
                  <a:lnTo>
                    <a:pt x="120000" y="60000"/>
                  </a:lnTo>
                  <a:lnTo>
                    <a:pt x="0" y="60000"/>
                  </a:lnTo>
                  <a:lnTo>
                    <a:pt x="0" y="120000"/>
                  </a:lnTo>
                </a:path>
              </a:pathLst>
            </a:custGeom>
            <a:noFill/>
            <a:ln w="22225" cap="rnd" cmpd="sng">
              <a:solidFill>
                <a:schemeClr val="dk1"/>
              </a:solidFill>
              <a:prstDash val="solid"/>
              <a:round/>
              <a:headEnd type="none" w="sm" len="sm"/>
              <a:tailEnd type="none" w="sm" len="sm"/>
            </a:ln>
          </p:spPr>
        </p:sp>
        <p:sp>
          <p:nvSpPr>
            <p:cNvPr id="590" name="Google Shape;590;p19"/>
            <p:cNvSpPr/>
            <p:nvPr/>
          </p:nvSpPr>
          <p:spPr>
            <a:xfrm>
              <a:off x="5511643" y="1110511"/>
              <a:ext cx="5013039" cy="207652"/>
            </a:xfrm>
            <a:custGeom>
              <a:avLst/>
              <a:gdLst/>
              <a:ahLst/>
              <a:cxnLst/>
              <a:rect l="l" t="t" r="r" b="b"/>
              <a:pathLst>
                <a:path w="120000" h="120000" extrusionOk="0">
                  <a:moveTo>
                    <a:pt x="0" y="0"/>
                  </a:moveTo>
                  <a:lnTo>
                    <a:pt x="0" y="60000"/>
                  </a:lnTo>
                  <a:lnTo>
                    <a:pt x="120000" y="60000"/>
                  </a:lnTo>
                  <a:lnTo>
                    <a:pt x="120000" y="120000"/>
                  </a:lnTo>
                </a:path>
              </a:pathLst>
            </a:custGeom>
            <a:noFill/>
            <a:ln w="22225" cap="rnd" cmpd="sng">
              <a:solidFill>
                <a:schemeClr val="dk1"/>
              </a:solidFill>
              <a:prstDash val="solid"/>
              <a:round/>
              <a:headEnd type="none" w="sm" len="sm"/>
              <a:tailEnd type="none" w="sm" len="sm"/>
            </a:ln>
          </p:spPr>
        </p:sp>
        <p:sp>
          <p:nvSpPr>
            <p:cNvPr id="591" name="Google Shape;591;p19"/>
            <p:cNvSpPr/>
            <p:nvPr/>
          </p:nvSpPr>
          <p:spPr>
            <a:xfrm>
              <a:off x="8087243" y="1812572"/>
              <a:ext cx="148322" cy="454856"/>
            </a:xfrm>
            <a:custGeom>
              <a:avLst/>
              <a:gdLst/>
              <a:ahLst/>
              <a:cxnLst/>
              <a:rect l="l" t="t" r="r" b="b"/>
              <a:pathLst>
                <a:path w="120000" h="120000" extrusionOk="0">
                  <a:moveTo>
                    <a:pt x="0" y="0"/>
                  </a:moveTo>
                  <a:lnTo>
                    <a:pt x="0" y="120000"/>
                  </a:lnTo>
                  <a:lnTo>
                    <a:pt x="120000" y="120000"/>
                  </a:lnTo>
                </a:path>
              </a:pathLst>
            </a:custGeom>
            <a:noFill/>
            <a:ln w="22225" cap="rnd" cmpd="sng">
              <a:solidFill>
                <a:schemeClr val="dk1"/>
              </a:solidFill>
              <a:prstDash val="solid"/>
              <a:round/>
              <a:headEnd type="none" w="sm" len="sm"/>
              <a:tailEnd type="none" w="sm" len="sm"/>
            </a:ln>
          </p:spPr>
        </p:sp>
        <p:sp>
          <p:nvSpPr>
            <p:cNvPr id="592" name="Google Shape;592;p19"/>
            <p:cNvSpPr/>
            <p:nvPr/>
          </p:nvSpPr>
          <p:spPr>
            <a:xfrm>
              <a:off x="5511643" y="1110511"/>
              <a:ext cx="2971128" cy="207652"/>
            </a:xfrm>
            <a:custGeom>
              <a:avLst/>
              <a:gdLst/>
              <a:ahLst/>
              <a:cxnLst/>
              <a:rect l="l" t="t" r="r" b="b"/>
              <a:pathLst>
                <a:path w="120000" h="120000" extrusionOk="0">
                  <a:moveTo>
                    <a:pt x="0" y="0"/>
                  </a:moveTo>
                  <a:lnTo>
                    <a:pt x="0" y="60000"/>
                  </a:lnTo>
                  <a:lnTo>
                    <a:pt x="120000" y="60000"/>
                  </a:lnTo>
                  <a:lnTo>
                    <a:pt x="120000" y="120000"/>
                  </a:lnTo>
                </a:path>
              </a:pathLst>
            </a:custGeom>
            <a:noFill/>
            <a:ln w="22225" cap="rnd" cmpd="sng">
              <a:solidFill>
                <a:schemeClr val="dk1"/>
              </a:solidFill>
              <a:prstDash val="solid"/>
              <a:round/>
              <a:headEnd type="none" w="sm" len="sm"/>
              <a:tailEnd type="none" w="sm" len="sm"/>
            </a:ln>
          </p:spPr>
        </p:sp>
        <p:sp>
          <p:nvSpPr>
            <p:cNvPr id="593" name="Google Shape;593;p19"/>
            <p:cNvSpPr/>
            <p:nvPr/>
          </p:nvSpPr>
          <p:spPr>
            <a:xfrm>
              <a:off x="7137977" y="2514634"/>
              <a:ext cx="148322" cy="454856"/>
            </a:xfrm>
            <a:custGeom>
              <a:avLst/>
              <a:gdLst/>
              <a:ahLst/>
              <a:cxnLst/>
              <a:rect l="l" t="t" r="r" b="b"/>
              <a:pathLst>
                <a:path w="120000" h="120000" extrusionOk="0">
                  <a:moveTo>
                    <a:pt x="0" y="0"/>
                  </a:moveTo>
                  <a:lnTo>
                    <a:pt x="0" y="120000"/>
                  </a:lnTo>
                  <a:lnTo>
                    <a:pt x="120000" y="120000"/>
                  </a:lnTo>
                </a:path>
              </a:pathLst>
            </a:custGeom>
            <a:noFill/>
            <a:ln w="22225" cap="rnd" cmpd="sng">
              <a:solidFill>
                <a:srgbClr val="142C56"/>
              </a:solidFill>
              <a:prstDash val="solid"/>
              <a:round/>
              <a:headEnd type="none" w="sm" len="sm"/>
              <a:tailEnd type="none" w="sm" len="sm"/>
            </a:ln>
          </p:spPr>
        </p:sp>
        <p:sp>
          <p:nvSpPr>
            <p:cNvPr id="594" name="Google Shape;594;p19"/>
            <p:cNvSpPr/>
            <p:nvPr/>
          </p:nvSpPr>
          <p:spPr>
            <a:xfrm>
              <a:off x="6935269" y="1812572"/>
              <a:ext cx="598235" cy="207652"/>
            </a:xfrm>
            <a:custGeom>
              <a:avLst/>
              <a:gdLst/>
              <a:ahLst/>
              <a:cxnLst/>
              <a:rect l="l" t="t" r="r" b="b"/>
              <a:pathLst>
                <a:path w="120000" h="120000" extrusionOk="0">
                  <a:moveTo>
                    <a:pt x="0" y="0"/>
                  </a:moveTo>
                  <a:lnTo>
                    <a:pt x="0" y="60000"/>
                  </a:lnTo>
                  <a:lnTo>
                    <a:pt x="120000" y="60000"/>
                  </a:lnTo>
                  <a:lnTo>
                    <a:pt x="120000" y="120000"/>
                  </a:lnTo>
                </a:path>
              </a:pathLst>
            </a:custGeom>
            <a:noFill/>
            <a:ln w="22225" cap="rnd" cmpd="sng">
              <a:solidFill>
                <a:srgbClr val="142C56"/>
              </a:solidFill>
              <a:prstDash val="solid"/>
              <a:round/>
              <a:headEnd type="none" w="sm" len="sm"/>
              <a:tailEnd type="none" w="sm" len="sm"/>
            </a:ln>
          </p:spPr>
        </p:sp>
        <p:sp>
          <p:nvSpPr>
            <p:cNvPr id="595" name="Google Shape;595;p19"/>
            <p:cNvSpPr/>
            <p:nvPr/>
          </p:nvSpPr>
          <p:spPr>
            <a:xfrm>
              <a:off x="5941506" y="2514634"/>
              <a:ext cx="148322" cy="454856"/>
            </a:xfrm>
            <a:custGeom>
              <a:avLst/>
              <a:gdLst/>
              <a:ahLst/>
              <a:cxnLst/>
              <a:rect l="l" t="t" r="r" b="b"/>
              <a:pathLst>
                <a:path w="120000" h="120000" extrusionOk="0">
                  <a:moveTo>
                    <a:pt x="0" y="0"/>
                  </a:moveTo>
                  <a:lnTo>
                    <a:pt x="0" y="120000"/>
                  </a:lnTo>
                  <a:lnTo>
                    <a:pt x="120000" y="120000"/>
                  </a:lnTo>
                </a:path>
              </a:pathLst>
            </a:custGeom>
            <a:noFill/>
            <a:ln w="22225" cap="rnd" cmpd="sng">
              <a:solidFill>
                <a:srgbClr val="142C56"/>
              </a:solidFill>
              <a:prstDash val="solid"/>
              <a:round/>
              <a:headEnd type="none" w="sm" len="sm"/>
              <a:tailEnd type="none" w="sm" len="sm"/>
            </a:ln>
          </p:spPr>
        </p:sp>
        <p:sp>
          <p:nvSpPr>
            <p:cNvPr id="596" name="Google Shape;596;p19"/>
            <p:cNvSpPr/>
            <p:nvPr/>
          </p:nvSpPr>
          <p:spPr>
            <a:xfrm>
              <a:off x="6337034" y="1812572"/>
              <a:ext cx="598235" cy="207652"/>
            </a:xfrm>
            <a:custGeom>
              <a:avLst/>
              <a:gdLst/>
              <a:ahLst/>
              <a:cxnLst/>
              <a:rect l="l" t="t" r="r" b="b"/>
              <a:pathLst>
                <a:path w="120000" h="120000" extrusionOk="0">
                  <a:moveTo>
                    <a:pt x="120000" y="0"/>
                  </a:moveTo>
                  <a:lnTo>
                    <a:pt x="120000" y="60000"/>
                  </a:lnTo>
                  <a:lnTo>
                    <a:pt x="0" y="60000"/>
                  </a:lnTo>
                  <a:lnTo>
                    <a:pt x="0" y="120000"/>
                  </a:lnTo>
                </a:path>
              </a:pathLst>
            </a:custGeom>
            <a:noFill/>
            <a:ln w="22225" cap="rnd" cmpd="sng">
              <a:solidFill>
                <a:srgbClr val="142C56"/>
              </a:solidFill>
              <a:prstDash val="solid"/>
              <a:round/>
              <a:headEnd type="none" w="sm" len="sm"/>
              <a:tailEnd type="none" w="sm" len="sm"/>
            </a:ln>
          </p:spPr>
        </p:sp>
        <p:sp>
          <p:nvSpPr>
            <p:cNvPr id="597" name="Google Shape;597;p19"/>
            <p:cNvSpPr/>
            <p:nvPr/>
          </p:nvSpPr>
          <p:spPr>
            <a:xfrm>
              <a:off x="5511643" y="1110511"/>
              <a:ext cx="1423626" cy="207652"/>
            </a:xfrm>
            <a:custGeom>
              <a:avLst/>
              <a:gdLst/>
              <a:ahLst/>
              <a:cxnLst/>
              <a:rect l="l" t="t" r="r" b="b"/>
              <a:pathLst>
                <a:path w="120000" h="120000" extrusionOk="0">
                  <a:moveTo>
                    <a:pt x="0" y="0"/>
                  </a:moveTo>
                  <a:lnTo>
                    <a:pt x="0" y="60000"/>
                  </a:lnTo>
                  <a:lnTo>
                    <a:pt x="120000" y="60000"/>
                  </a:lnTo>
                  <a:lnTo>
                    <a:pt x="120000" y="120000"/>
                  </a:lnTo>
                </a:path>
              </a:pathLst>
            </a:custGeom>
            <a:noFill/>
            <a:ln w="22225" cap="rnd" cmpd="sng">
              <a:solidFill>
                <a:schemeClr val="dk1"/>
              </a:solidFill>
              <a:prstDash val="solid"/>
              <a:round/>
              <a:headEnd type="none" w="sm" len="sm"/>
              <a:tailEnd type="none" w="sm" len="sm"/>
            </a:ln>
          </p:spPr>
        </p:sp>
        <p:sp>
          <p:nvSpPr>
            <p:cNvPr id="598" name="Google Shape;598;p19"/>
            <p:cNvSpPr/>
            <p:nvPr/>
          </p:nvSpPr>
          <p:spPr>
            <a:xfrm>
              <a:off x="4657686" y="3216695"/>
              <a:ext cx="204081" cy="454856"/>
            </a:xfrm>
            <a:custGeom>
              <a:avLst/>
              <a:gdLst/>
              <a:ahLst/>
              <a:cxnLst/>
              <a:rect l="l" t="t" r="r" b="b"/>
              <a:pathLst>
                <a:path w="120000" h="120000" extrusionOk="0">
                  <a:moveTo>
                    <a:pt x="0" y="0"/>
                  </a:moveTo>
                  <a:lnTo>
                    <a:pt x="0" y="120000"/>
                  </a:lnTo>
                  <a:lnTo>
                    <a:pt x="120000" y="120000"/>
                  </a:lnTo>
                </a:path>
              </a:pathLst>
            </a:custGeom>
            <a:noFill/>
            <a:ln w="22225" cap="rnd" cmpd="sng">
              <a:solidFill>
                <a:schemeClr val="dk1"/>
              </a:solidFill>
              <a:prstDash val="solid"/>
              <a:round/>
              <a:headEnd type="none" w="sm" len="sm"/>
              <a:tailEnd type="none" w="sm" len="sm"/>
            </a:ln>
          </p:spPr>
        </p:sp>
        <p:sp>
          <p:nvSpPr>
            <p:cNvPr id="599" name="Google Shape;599;p19"/>
            <p:cNvSpPr/>
            <p:nvPr/>
          </p:nvSpPr>
          <p:spPr>
            <a:xfrm>
              <a:off x="4386861" y="2514634"/>
              <a:ext cx="815042" cy="207652"/>
            </a:xfrm>
            <a:custGeom>
              <a:avLst/>
              <a:gdLst/>
              <a:ahLst/>
              <a:cxnLst/>
              <a:rect l="l" t="t" r="r" b="b"/>
              <a:pathLst>
                <a:path w="120000" h="120000" extrusionOk="0">
                  <a:moveTo>
                    <a:pt x="0" y="0"/>
                  </a:moveTo>
                  <a:lnTo>
                    <a:pt x="0" y="60000"/>
                  </a:lnTo>
                  <a:lnTo>
                    <a:pt x="120000" y="60000"/>
                  </a:lnTo>
                  <a:lnTo>
                    <a:pt x="120000" y="120000"/>
                  </a:lnTo>
                </a:path>
              </a:pathLst>
            </a:custGeom>
            <a:noFill/>
            <a:ln w="22225" cap="rnd" cmpd="sng">
              <a:solidFill>
                <a:schemeClr val="dk1"/>
              </a:solidFill>
              <a:prstDash val="solid"/>
              <a:round/>
              <a:headEnd type="none" w="sm" len="sm"/>
              <a:tailEnd type="none" w="sm" len="sm"/>
            </a:ln>
          </p:spPr>
        </p:sp>
        <p:sp>
          <p:nvSpPr>
            <p:cNvPr id="600" name="Google Shape;600;p19"/>
            <p:cNvSpPr/>
            <p:nvPr/>
          </p:nvSpPr>
          <p:spPr>
            <a:xfrm>
              <a:off x="3718000" y="3918757"/>
              <a:ext cx="194500" cy="454856"/>
            </a:xfrm>
            <a:custGeom>
              <a:avLst/>
              <a:gdLst/>
              <a:ahLst/>
              <a:cxnLst/>
              <a:rect l="l" t="t" r="r" b="b"/>
              <a:pathLst>
                <a:path w="120000" h="120000" extrusionOk="0">
                  <a:moveTo>
                    <a:pt x="0" y="0"/>
                  </a:moveTo>
                  <a:lnTo>
                    <a:pt x="0" y="120000"/>
                  </a:lnTo>
                  <a:lnTo>
                    <a:pt x="120000" y="120000"/>
                  </a:lnTo>
                </a:path>
              </a:pathLst>
            </a:custGeom>
            <a:noFill/>
            <a:ln w="22225" cap="rnd" cmpd="sng">
              <a:solidFill>
                <a:schemeClr val="dk1"/>
              </a:solidFill>
              <a:prstDash val="solid"/>
              <a:round/>
              <a:headEnd type="none" w="sm" len="sm"/>
              <a:tailEnd type="none" w="sm" len="sm"/>
            </a:ln>
          </p:spPr>
        </p:sp>
        <p:sp>
          <p:nvSpPr>
            <p:cNvPr id="601" name="Google Shape;601;p19"/>
            <p:cNvSpPr/>
            <p:nvPr/>
          </p:nvSpPr>
          <p:spPr>
            <a:xfrm>
              <a:off x="3385955" y="3216695"/>
              <a:ext cx="727573" cy="207652"/>
            </a:xfrm>
            <a:custGeom>
              <a:avLst/>
              <a:gdLst/>
              <a:ahLst/>
              <a:cxnLst/>
              <a:rect l="l" t="t" r="r" b="b"/>
              <a:pathLst>
                <a:path w="120000" h="120000" extrusionOk="0">
                  <a:moveTo>
                    <a:pt x="0" y="0"/>
                  </a:moveTo>
                  <a:lnTo>
                    <a:pt x="0" y="60000"/>
                  </a:lnTo>
                  <a:lnTo>
                    <a:pt x="120000" y="60000"/>
                  </a:lnTo>
                  <a:lnTo>
                    <a:pt x="120000" y="120000"/>
                  </a:lnTo>
                </a:path>
              </a:pathLst>
            </a:custGeom>
            <a:noFill/>
            <a:ln w="22225" cap="rnd" cmpd="sng">
              <a:solidFill>
                <a:schemeClr val="dk1"/>
              </a:solidFill>
              <a:prstDash val="solid"/>
              <a:round/>
              <a:headEnd type="none" w="sm" len="sm"/>
              <a:tailEnd type="none" w="sm" len="sm"/>
            </a:ln>
          </p:spPr>
        </p:sp>
        <p:sp>
          <p:nvSpPr>
            <p:cNvPr id="602" name="Google Shape;602;p19"/>
            <p:cNvSpPr/>
            <p:nvPr/>
          </p:nvSpPr>
          <p:spPr>
            <a:xfrm>
              <a:off x="2814912" y="4620818"/>
              <a:ext cx="148322" cy="454856"/>
            </a:xfrm>
            <a:custGeom>
              <a:avLst/>
              <a:gdLst/>
              <a:ahLst/>
              <a:cxnLst/>
              <a:rect l="l" t="t" r="r" b="b"/>
              <a:pathLst>
                <a:path w="120000" h="120000" extrusionOk="0">
                  <a:moveTo>
                    <a:pt x="0" y="0"/>
                  </a:moveTo>
                  <a:lnTo>
                    <a:pt x="0" y="120000"/>
                  </a:lnTo>
                  <a:lnTo>
                    <a:pt x="120000" y="120000"/>
                  </a:lnTo>
                </a:path>
              </a:pathLst>
            </a:custGeom>
            <a:noFill/>
            <a:ln w="22225" cap="rnd" cmpd="sng">
              <a:solidFill>
                <a:schemeClr val="dk1"/>
              </a:solidFill>
              <a:prstDash val="solid"/>
              <a:round/>
              <a:headEnd type="none" w="sm" len="sm"/>
              <a:tailEnd type="none" w="sm" len="sm"/>
            </a:ln>
          </p:spPr>
        </p:sp>
        <p:sp>
          <p:nvSpPr>
            <p:cNvPr id="603" name="Google Shape;603;p19"/>
            <p:cNvSpPr/>
            <p:nvPr/>
          </p:nvSpPr>
          <p:spPr>
            <a:xfrm>
              <a:off x="2612204" y="3918757"/>
              <a:ext cx="598235" cy="207652"/>
            </a:xfrm>
            <a:custGeom>
              <a:avLst/>
              <a:gdLst/>
              <a:ahLst/>
              <a:cxnLst/>
              <a:rect l="l" t="t" r="r" b="b"/>
              <a:pathLst>
                <a:path w="120000" h="120000" extrusionOk="0">
                  <a:moveTo>
                    <a:pt x="0" y="0"/>
                  </a:moveTo>
                  <a:lnTo>
                    <a:pt x="0" y="60000"/>
                  </a:lnTo>
                  <a:lnTo>
                    <a:pt x="120000" y="60000"/>
                  </a:lnTo>
                  <a:lnTo>
                    <a:pt x="120000" y="120000"/>
                  </a:lnTo>
                </a:path>
              </a:pathLst>
            </a:custGeom>
            <a:noFill/>
            <a:ln w="22225" cap="rnd" cmpd="sng">
              <a:solidFill>
                <a:schemeClr val="dk1"/>
              </a:solidFill>
              <a:prstDash val="solid"/>
              <a:round/>
              <a:headEnd type="none" w="sm" len="sm"/>
              <a:tailEnd type="none" w="sm" len="sm"/>
            </a:ln>
          </p:spPr>
        </p:sp>
        <p:sp>
          <p:nvSpPr>
            <p:cNvPr id="604" name="Google Shape;604;p19"/>
            <p:cNvSpPr/>
            <p:nvPr/>
          </p:nvSpPr>
          <p:spPr>
            <a:xfrm>
              <a:off x="1618441" y="4620818"/>
              <a:ext cx="148322" cy="454856"/>
            </a:xfrm>
            <a:custGeom>
              <a:avLst/>
              <a:gdLst/>
              <a:ahLst/>
              <a:cxnLst/>
              <a:rect l="l" t="t" r="r" b="b"/>
              <a:pathLst>
                <a:path w="120000" h="120000" extrusionOk="0">
                  <a:moveTo>
                    <a:pt x="0" y="0"/>
                  </a:moveTo>
                  <a:lnTo>
                    <a:pt x="0" y="120000"/>
                  </a:lnTo>
                  <a:lnTo>
                    <a:pt x="120000" y="120000"/>
                  </a:lnTo>
                </a:path>
              </a:pathLst>
            </a:custGeom>
            <a:noFill/>
            <a:ln w="22225" cap="rnd" cmpd="sng">
              <a:solidFill>
                <a:schemeClr val="dk1"/>
              </a:solidFill>
              <a:prstDash val="solid"/>
              <a:round/>
              <a:headEnd type="none" w="sm" len="sm"/>
              <a:tailEnd type="none" w="sm" len="sm"/>
            </a:ln>
          </p:spPr>
        </p:sp>
        <p:sp>
          <p:nvSpPr>
            <p:cNvPr id="605" name="Google Shape;605;p19"/>
            <p:cNvSpPr/>
            <p:nvPr/>
          </p:nvSpPr>
          <p:spPr>
            <a:xfrm>
              <a:off x="2013968" y="3918757"/>
              <a:ext cx="598235" cy="207652"/>
            </a:xfrm>
            <a:custGeom>
              <a:avLst/>
              <a:gdLst/>
              <a:ahLst/>
              <a:cxnLst/>
              <a:rect l="l" t="t" r="r" b="b"/>
              <a:pathLst>
                <a:path w="120000" h="120000" extrusionOk="0">
                  <a:moveTo>
                    <a:pt x="120000" y="0"/>
                  </a:moveTo>
                  <a:lnTo>
                    <a:pt x="120000" y="60000"/>
                  </a:lnTo>
                  <a:lnTo>
                    <a:pt x="0" y="60000"/>
                  </a:lnTo>
                  <a:lnTo>
                    <a:pt x="0" y="120000"/>
                  </a:lnTo>
                </a:path>
              </a:pathLst>
            </a:custGeom>
            <a:noFill/>
            <a:ln w="22225" cap="rnd" cmpd="sng">
              <a:solidFill>
                <a:schemeClr val="dk1"/>
              </a:solidFill>
              <a:prstDash val="solid"/>
              <a:round/>
              <a:headEnd type="none" w="sm" len="sm"/>
              <a:tailEnd type="none" w="sm" len="sm"/>
            </a:ln>
          </p:spPr>
        </p:sp>
        <p:sp>
          <p:nvSpPr>
            <p:cNvPr id="606" name="Google Shape;606;p19"/>
            <p:cNvSpPr/>
            <p:nvPr/>
          </p:nvSpPr>
          <p:spPr>
            <a:xfrm>
              <a:off x="2612204" y="3216695"/>
              <a:ext cx="773750" cy="207652"/>
            </a:xfrm>
            <a:custGeom>
              <a:avLst/>
              <a:gdLst/>
              <a:ahLst/>
              <a:cxnLst/>
              <a:rect l="l" t="t" r="r" b="b"/>
              <a:pathLst>
                <a:path w="120000" h="120000" extrusionOk="0">
                  <a:moveTo>
                    <a:pt x="120000" y="0"/>
                  </a:moveTo>
                  <a:lnTo>
                    <a:pt x="120000" y="60000"/>
                  </a:lnTo>
                  <a:lnTo>
                    <a:pt x="0" y="60000"/>
                  </a:lnTo>
                  <a:lnTo>
                    <a:pt x="0" y="120000"/>
                  </a:lnTo>
                </a:path>
              </a:pathLst>
            </a:custGeom>
            <a:noFill/>
            <a:ln w="22225" cap="rnd" cmpd="sng">
              <a:solidFill>
                <a:schemeClr val="dk1"/>
              </a:solidFill>
              <a:prstDash val="solid"/>
              <a:round/>
              <a:headEnd type="none" w="sm" len="sm"/>
              <a:tailEnd type="none" w="sm" len="sm"/>
            </a:ln>
          </p:spPr>
        </p:sp>
        <p:sp>
          <p:nvSpPr>
            <p:cNvPr id="607" name="Google Shape;607;p19"/>
            <p:cNvSpPr/>
            <p:nvPr/>
          </p:nvSpPr>
          <p:spPr>
            <a:xfrm>
              <a:off x="3385955" y="2514634"/>
              <a:ext cx="1000906" cy="207652"/>
            </a:xfrm>
            <a:custGeom>
              <a:avLst/>
              <a:gdLst/>
              <a:ahLst/>
              <a:cxnLst/>
              <a:rect l="l" t="t" r="r" b="b"/>
              <a:pathLst>
                <a:path w="120000" h="120000" extrusionOk="0">
                  <a:moveTo>
                    <a:pt x="120000" y="0"/>
                  </a:moveTo>
                  <a:lnTo>
                    <a:pt x="120000" y="60000"/>
                  </a:lnTo>
                  <a:lnTo>
                    <a:pt x="0" y="60000"/>
                  </a:lnTo>
                  <a:lnTo>
                    <a:pt x="0" y="120000"/>
                  </a:lnTo>
                </a:path>
              </a:pathLst>
            </a:custGeom>
            <a:noFill/>
            <a:ln w="22225" cap="rnd" cmpd="sng">
              <a:solidFill>
                <a:schemeClr val="dk1"/>
              </a:solidFill>
              <a:prstDash val="solid"/>
              <a:round/>
              <a:headEnd type="none" w="sm" len="sm"/>
              <a:tailEnd type="none" w="sm" len="sm"/>
            </a:ln>
          </p:spPr>
        </p:sp>
        <p:sp>
          <p:nvSpPr>
            <p:cNvPr id="608" name="Google Shape;608;p19"/>
            <p:cNvSpPr/>
            <p:nvPr/>
          </p:nvSpPr>
          <p:spPr>
            <a:xfrm>
              <a:off x="3164570" y="1812572"/>
              <a:ext cx="1222291" cy="207652"/>
            </a:xfrm>
            <a:custGeom>
              <a:avLst/>
              <a:gdLst/>
              <a:ahLst/>
              <a:cxnLst/>
              <a:rect l="l" t="t" r="r" b="b"/>
              <a:pathLst>
                <a:path w="120000" h="120000" extrusionOk="0">
                  <a:moveTo>
                    <a:pt x="0" y="0"/>
                  </a:moveTo>
                  <a:lnTo>
                    <a:pt x="0" y="60000"/>
                  </a:lnTo>
                  <a:lnTo>
                    <a:pt x="120000" y="60000"/>
                  </a:lnTo>
                  <a:lnTo>
                    <a:pt x="120000" y="120000"/>
                  </a:lnTo>
                </a:path>
              </a:pathLst>
            </a:custGeom>
            <a:noFill/>
            <a:ln w="22225" cap="rnd" cmpd="sng">
              <a:solidFill>
                <a:schemeClr val="dk1"/>
              </a:solidFill>
              <a:prstDash val="solid"/>
              <a:round/>
              <a:headEnd type="none" w="sm" len="sm"/>
              <a:tailEnd type="none" w="sm" len="sm"/>
            </a:ln>
          </p:spPr>
        </p:sp>
        <p:sp>
          <p:nvSpPr>
            <p:cNvPr id="609" name="Google Shape;609;p19"/>
            <p:cNvSpPr/>
            <p:nvPr/>
          </p:nvSpPr>
          <p:spPr>
            <a:xfrm>
              <a:off x="1546751" y="2514634"/>
              <a:ext cx="148322" cy="454856"/>
            </a:xfrm>
            <a:custGeom>
              <a:avLst/>
              <a:gdLst/>
              <a:ahLst/>
              <a:cxnLst/>
              <a:rect l="l" t="t" r="r" b="b"/>
              <a:pathLst>
                <a:path w="120000" h="120000" extrusionOk="0">
                  <a:moveTo>
                    <a:pt x="0" y="0"/>
                  </a:moveTo>
                  <a:lnTo>
                    <a:pt x="0" y="120000"/>
                  </a:lnTo>
                  <a:lnTo>
                    <a:pt x="120000" y="120000"/>
                  </a:lnTo>
                </a:path>
              </a:pathLst>
            </a:custGeom>
            <a:noFill/>
            <a:ln w="22225" cap="rnd" cmpd="sng">
              <a:solidFill>
                <a:schemeClr val="dk1"/>
              </a:solidFill>
              <a:prstDash val="solid"/>
              <a:round/>
              <a:headEnd type="none" w="sm" len="sm"/>
              <a:tailEnd type="none" w="sm" len="sm"/>
            </a:ln>
          </p:spPr>
        </p:sp>
        <p:sp>
          <p:nvSpPr>
            <p:cNvPr id="610" name="Google Shape;610;p19"/>
            <p:cNvSpPr/>
            <p:nvPr/>
          </p:nvSpPr>
          <p:spPr>
            <a:xfrm>
              <a:off x="1942279" y="1812572"/>
              <a:ext cx="1222291" cy="207652"/>
            </a:xfrm>
            <a:custGeom>
              <a:avLst/>
              <a:gdLst/>
              <a:ahLst/>
              <a:cxnLst/>
              <a:rect l="l" t="t" r="r" b="b"/>
              <a:pathLst>
                <a:path w="120000" h="120000" extrusionOk="0">
                  <a:moveTo>
                    <a:pt x="120000" y="0"/>
                  </a:moveTo>
                  <a:lnTo>
                    <a:pt x="120000" y="60000"/>
                  </a:lnTo>
                  <a:lnTo>
                    <a:pt x="0" y="60000"/>
                  </a:lnTo>
                  <a:lnTo>
                    <a:pt x="0" y="120000"/>
                  </a:lnTo>
                </a:path>
              </a:pathLst>
            </a:custGeom>
            <a:noFill/>
            <a:ln w="22225" cap="rnd" cmpd="sng">
              <a:solidFill>
                <a:schemeClr val="dk1"/>
              </a:solidFill>
              <a:prstDash val="solid"/>
              <a:round/>
              <a:headEnd type="none" w="sm" len="sm"/>
              <a:tailEnd type="none" w="sm" len="sm"/>
            </a:ln>
          </p:spPr>
        </p:sp>
        <p:sp>
          <p:nvSpPr>
            <p:cNvPr id="611" name="Google Shape;611;p19"/>
            <p:cNvSpPr/>
            <p:nvPr/>
          </p:nvSpPr>
          <p:spPr>
            <a:xfrm>
              <a:off x="3164570" y="1110511"/>
              <a:ext cx="2347072" cy="207652"/>
            </a:xfrm>
            <a:custGeom>
              <a:avLst/>
              <a:gdLst/>
              <a:ahLst/>
              <a:cxnLst/>
              <a:rect l="l" t="t" r="r" b="b"/>
              <a:pathLst>
                <a:path w="120000" h="120000" extrusionOk="0">
                  <a:moveTo>
                    <a:pt x="120000" y="0"/>
                  </a:moveTo>
                  <a:lnTo>
                    <a:pt x="120000" y="60000"/>
                  </a:lnTo>
                  <a:lnTo>
                    <a:pt x="0" y="60000"/>
                  </a:lnTo>
                  <a:lnTo>
                    <a:pt x="0" y="120000"/>
                  </a:lnTo>
                </a:path>
              </a:pathLst>
            </a:custGeom>
            <a:noFill/>
            <a:ln w="22225" cap="rnd" cmpd="sng">
              <a:solidFill>
                <a:srgbClr val="11264C"/>
              </a:solidFill>
              <a:prstDash val="solid"/>
              <a:round/>
              <a:headEnd type="none" w="sm" len="sm"/>
              <a:tailEnd type="none" w="sm" len="sm"/>
            </a:ln>
          </p:spPr>
        </p:sp>
        <p:sp>
          <p:nvSpPr>
            <p:cNvPr id="612" name="Google Shape;612;p19"/>
            <p:cNvSpPr/>
            <p:nvPr/>
          </p:nvSpPr>
          <p:spPr>
            <a:xfrm>
              <a:off x="103075" y="1812572"/>
              <a:ext cx="148322" cy="454856"/>
            </a:xfrm>
            <a:custGeom>
              <a:avLst/>
              <a:gdLst/>
              <a:ahLst/>
              <a:cxnLst/>
              <a:rect l="l" t="t" r="r" b="b"/>
              <a:pathLst>
                <a:path w="120000" h="120000" extrusionOk="0">
                  <a:moveTo>
                    <a:pt x="0" y="0"/>
                  </a:moveTo>
                  <a:lnTo>
                    <a:pt x="0" y="120000"/>
                  </a:lnTo>
                  <a:lnTo>
                    <a:pt x="120000" y="120000"/>
                  </a:lnTo>
                </a:path>
              </a:pathLst>
            </a:custGeom>
            <a:noFill/>
            <a:ln w="22225" cap="rnd" cmpd="sng">
              <a:solidFill>
                <a:schemeClr val="dk1"/>
              </a:solidFill>
              <a:prstDash val="solid"/>
              <a:round/>
              <a:headEnd type="none" w="sm" len="sm"/>
              <a:tailEnd type="none" w="sm" len="sm"/>
            </a:ln>
          </p:spPr>
        </p:sp>
        <p:sp>
          <p:nvSpPr>
            <p:cNvPr id="613" name="Google Shape;613;p19"/>
            <p:cNvSpPr/>
            <p:nvPr/>
          </p:nvSpPr>
          <p:spPr>
            <a:xfrm>
              <a:off x="498603" y="1110511"/>
              <a:ext cx="5013039" cy="207652"/>
            </a:xfrm>
            <a:custGeom>
              <a:avLst/>
              <a:gdLst/>
              <a:ahLst/>
              <a:cxnLst/>
              <a:rect l="l" t="t" r="r" b="b"/>
              <a:pathLst>
                <a:path w="120000" h="120000" extrusionOk="0">
                  <a:moveTo>
                    <a:pt x="120000" y="0"/>
                  </a:moveTo>
                  <a:lnTo>
                    <a:pt x="120000" y="60000"/>
                  </a:lnTo>
                  <a:lnTo>
                    <a:pt x="0" y="60000"/>
                  </a:lnTo>
                  <a:lnTo>
                    <a:pt x="0" y="120000"/>
                  </a:lnTo>
                </a:path>
              </a:pathLst>
            </a:custGeom>
            <a:noFill/>
            <a:ln w="22225" cap="rnd" cmpd="sng">
              <a:solidFill>
                <a:schemeClr val="dk1"/>
              </a:solidFill>
              <a:prstDash val="solid"/>
              <a:round/>
              <a:headEnd type="none" w="sm" len="sm"/>
              <a:tailEnd type="none" w="sm" len="sm"/>
            </a:ln>
          </p:spPr>
        </p:sp>
        <p:sp>
          <p:nvSpPr>
            <p:cNvPr id="614" name="Google Shape;614;p19"/>
            <p:cNvSpPr/>
            <p:nvPr/>
          </p:nvSpPr>
          <p:spPr>
            <a:xfrm>
              <a:off x="4248412" y="616101"/>
              <a:ext cx="2526462" cy="494409"/>
            </a:xfrm>
            <a:prstGeom prst="rect">
              <a:avLst/>
            </a:prstGeom>
            <a:solidFill>
              <a:srgbClr val="A5A5A5"/>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15" name="Google Shape;615;p19"/>
            <p:cNvSpPr txBox="1"/>
            <p:nvPr/>
          </p:nvSpPr>
          <p:spPr>
            <a:xfrm>
              <a:off x="4248412" y="616101"/>
              <a:ext cx="2526462" cy="494409"/>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dk1"/>
                </a:buClr>
                <a:buSzPts val="1150"/>
                <a:buFont typeface="Gill Sans"/>
                <a:buNone/>
              </a:pPr>
              <a:r>
                <a:rPr lang="en-US" sz="1150">
                  <a:solidFill>
                    <a:schemeClr val="dk1"/>
                  </a:solidFill>
                  <a:latin typeface="+mj-lt"/>
                  <a:ea typeface="Gill Sans"/>
                  <a:cs typeface="Gill Sans"/>
                  <a:sym typeface="Gill Sans"/>
                </a:rPr>
                <a:t>Categories of NBFCs and their classification</a:t>
              </a:r>
              <a:endParaRPr>
                <a:latin typeface="+mj-lt"/>
              </a:endParaRPr>
            </a:p>
          </p:txBody>
        </p:sp>
        <p:sp>
          <p:nvSpPr>
            <p:cNvPr id="616" name="Google Shape;616;p19"/>
            <p:cNvSpPr/>
            <p:nvPr/>
          </p:nvSpPr>
          <p:spPr>
            <a:xfrm>
              <a:off x="4194" y="1318163"/>
              <a:ext cx="988819" cy="494409"/>
            </a:xfrm>
            <a:prstGeom prst="rect">
              <a:avLst/>
            </a:prstGeom>
            <a:solidFill>
              <a:srgbClr val="A5A5A5"/>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17" name="Google Shape;617;p19"/>
            <p:cNvSpPr txBox="1"/>
            <p:nvPr/>
          </p:nvSpPr>
          <p:spPr>
            <a:xfrm>
              <a:off x="4194" y="1318163"/>
              <a:ext cx="988819" cy="494409"/>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dk1"/>
                </a:buClr>
                <a:buSzPts val="1150"/>
                <a:buFont typeface="Gill Sans"/>
                <a:buNone/>
              </a:pPr>
              <a:r>
                <a:rPr lang="en-US" sz="1150">
                  <a:solidFill>
                    <a:schemeClr val="dk1"/>
                  </a:solidFill>
                  <a:latin typeface="+mj-lt"/>
                  <a:ea typeface="Gill Sans"/>
                  <a:cs typeface="Gill Sans"/>
                  <a:sym typeface="Gill Sans"/>
                </a:rPr>
                <a:t>P2P, AA, NOHFC</a:t>
              </a:r>
              <a:endParaRPr>
                <a:latin typeface="+mj-lt"/>
              </a:endParaRPr>
            </a:p>
          </p:txBody>
        </p:sp>
        <p:sp>
          <p:nvSpPr>
            <p:cNvPr id="618" name="Google Shape;618;p19"/>
            <p:cNvSpPr/>
            <p:nvPr/>
          </p:nvSpPr>
          <p:spPr>
            <a:xfrm>
              <a:off x="251398" y="2020224"/>
              <a:ext cx="988819" cy="494409"/>
            </a:xfrm>
            <a:prstGeom prst="rect">
              <a:avLst/>
            </a:prstGeom>
            <a:solidFill>
              <a:srgbClr val="00B050"/>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19" name="Google Shape;619;p19"/>
            <p:cNvSpPr txBox="1"/>
            <p:nvPr/>
          </p:nvSpPr>
          <p:spPr>
            <a:xfrm>
              <a:off x="251398" y="2020224"/>
              <a:ext cx="988819" cy="494409"/>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dk1"/>
                </a:buClr>
                <a:buSzPts val="1150"/>
                <a:buFont typeface="Gill Sans"/>
                <a:buNone/>
              </a:pPr>
              <a:r>
                <a:rPr lang="en-US" sz="1150">
                  <a:solidFill>
                    <a:schemeClr val="dk1"/>
                  </a:solidFill>
                  <a:latin typeface="+mj-lt"/>
                  <a:ea typeface="Gill Sans"/>
                  <a:cs typeface="Gill Sans"/>
                  <a:sym typeface="Gill Sans"/>
                </a:rPr>
                <a:t>Always Base Layer</a:t>
              </a:r>
              <a:endParaRPr>
                <a:latin typeface="+mj-lt"/>
              </a:endParaRPr>
            </a:p>
          </p:txBody>
        </p:sp>
        <p:sp>
          <p:nvSpPr>
            <p:cNvPr id="620" name="Google Shape;620;p19"/>
            <p:cNvSpPr/>
            <p:nvPr/>
          </p:nvSpPr>
          <p:spPr>
            <a:xfrm>
              <a:off x="2670160" y="1318163"/>
              <a:ext cx="988819" cy="494409"/>
            </a:xfrm>
            <a:prstGeom prst="rect">
              <a:avLst/>
            </a:prstGeom>
            <a:solidFill>
              <a:srgbClr val="A5A5A5"/>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21" name="Google Shape;621;p19"/>
            <p:cNvSpPr txBox="1"/>
            <p:nvPr/>
          </p:nvSpPr>
          <p:spPr>
            <a:xfrm>
              <a:off x="2670160" y="1318163"/>
              <a:ext cx="988819" cy="494409"/>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dk1"/>
                </a:buClr>
                <a:buSzPts val="1150"/>
                <a:buFont typeface="Gill Sans"/>
                <a:buNone/>
              </a:pPr>
              <a:r>
                <a:rPr lang="en-US" sz="1150">
                  <a:solidFill>
                    <a:schemeClr val="dk1"/>
                  </a:solidFill>
                  <a:latin typeface="+mj-lt"/>
                  <a:ea typeface="Gill Sans"/>
                  <a:cs typeface="Gill Sans"/>
                  <a:sym typeface="Gill Sans"/>
                </a:rPr>
                <a:t>ICC, MFI, Factors, MGC</a:t>
              </a:r>
              <a:endParaRPr>
                <a:latin typeface="+mj-lt"/>
              </a:endParaRPr>
            </a:p>
          </p:txBody>
        </p:sp>
        <p:sp>
          <p:nvSpPr>
            <p:cNvPr id="622" name="Google Shape;622;p19"/>
            <p:cNvSpPr/>
            <p:nvPr/>
          </p:nvSpPr>
          <p:spPr>
            <a:xfrm>
              <a:off x="1447869" y="2020224"/>
              <a:ext cx="988819" cy="494409"/>
            </a:xfrm>
            <a:prstGeom prst="rect">
              <a:avLst/>
            </a:prstGeom>
            <a:solidFill>
              <a:srgbClr val="A5A5A5"/>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23" name="Google Shape;623;p19"/>
            <p:cNvSpPr txBox="1"/>
            <p:nvPr/>
          </p:nvSpPr>
          <p:spPr>
            <a:xfrm>
              <a:off x="1447869" y="2020224"/>
              <a:ext cx="988819" cy="494409"/>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dk1"/>
                </a:buClr>
                <a:buSzPts val="1150"/>
                <a:buFont typeface="Gill Sans"/>
                <a:buNone/>
              </a:pPr>
              <a:r>
                <a:rPr lang="en-US" sz="1150">
                  <a:solidFill>
                    <a:schemeClr val="dk1"/>
                  </a:solidFill>
                  <a:latin typeface="+mj-lt"/>
                  <a:ea typeface="Gill Sans"/>
                  <a:cs typeface="Gill Sans"/>
                  <a:sym typeface="Gill Sans"/>
                </a:rPr>
                <a:t>If deposit taking </a:t>
              </a:r>
              <a:endParaRPr>
                <a:latin typeface="+mj-lt"/>
              </a:endParaRPr>
            </a:p>
          </p:txBody>
        </p:sp>
        <p:sp>
          <p:nvSpPr>
            <p:cNvPr id="624" name="Google Shape;624;p19"/>
            <p:cNvSpPr/>
            <p:nvPr/>
          </p:nvSpPr>
          <p:spPr>
            <a:xfrm>
              <a:off x="1695074" y="2722286"/>
              <a:ext cx="988819" cy="494409"/>
            </a:xfrm>
            <a:prstGeom prst="rect">
              <a:avLst/>
            </a:prstGeom>
            <a:solidFill>
              <a:schemeClr val="accent2"/>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25" name="Google Shape;625;p19"/>
            <p:cNvSpPr txBox="1"/>
            <p:nvPr/>
          </p:nvSpPr>
          <p:spPr>
            <a:xfrm>
              <a:off x="1695074" y="2722286"/>
              <a:ext cx="988819" cy="494409"/>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dk1"/>
                </a:buClr>
                <a:buSzPts val="1150"/>
                <a:buFont typeface="Gill Sans"/>
                <a:buNone/>
              </a:pPr>
              <a:r>
                <a:rPr lang="en-US" sz="1150">
                  <a:solidFill>
                    <a:schemeClr val="dk1"/>
                  </a:solidFill>
                  <a:latin typeface="+mj-lt"/>
                  <a:ea typeface="Gill Sans"/>
                  <a:cs typeface="Gill Sans"/>
                  <a:sym typeface="Gill Sans"/>
                </a:rPr>
                <a:t>Middle Layer or Upper Layer</a:t>
              </a:r>
              <a:endParaRPr>
                <a:latin typeface="+mj-lt"/>
              </a:endParaRPr>
            </a:p>
          </p:txBody>
        </p:sp>
        <p:sp>
          <p:nvSpPr>
            <p:cNvPr id="626" name="Google Shape;626;p19"/>
            <p:cNvSpPr/>
            <p:nvPr/>
          </p:nvSpPr>
          <p:spPr>
            <a:xfrm>
              <a:off x="3892452" y="2020224"/>
              <a:ext cx="988819" cy="494409"/>
            </a:xfrm>
            <a:prstGeom prst="rect">
              <a:avLst/>
            </a:prstGeom>
            <a:solidFill>
              <a:srgbClr val="A5A5A5"/>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27" name="Google Shape;627;p19"/>
            <p:cNvSpPr txBox="1"/>
            <p:nvPr/>
          </p:nvSpPr>
          <p:spPr>
            <a:xfrm>
              <a:off x="3892452" y="2020224"/>
              <a:ext cx="988819" cy="494409"/>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dk1"/>
                </a:buClr>
                <a:buSzPts val="1150"/>
                <a:buFont typeface="Gill Sans"/>
                <a:buNone/>
              </a:pPr>
              <a:r>
                <a:rPr lang="en-US" sz="1150" dirty="0">
                  <a:solidFill>
                    <a:schemeClr val="dk1"/>
                  </a:solidFill>
                  <a:latin typeface="+mj-lt"/>
                  <a:ea typeface="Gill Sans"/>
                  <a:cs typeface="Gill Sans"/>
                  <a:sym typeface="Gill Sans"/>
                </a:rPr>
                <a:t>If not deposit taking</a:t>
              </a:r>
              <a:endParaRPr dirty="0">
                <a:latin typeface="+mj-lt"/>
              </a:endParaRPr>
            </a:p>
          </p:txBody>
        </p:sp>
        <p:sp>
          <p:nvSpPr>
            <p:cNvPr id="628" name="Google Shape;628;p19"/>
            <p:cNvSpPr/>
            <p:nvPr/>
          </p:nvSpPr>
          <p:spPr>
            <a:xfrm>
              <a:off x="2891545" y="2722286"/>
              <a:ext cx="988819" cy="494409"/>
            </a:xfrm>
            <a:prstGeom prst="rect">
              <a:avLst/>
            </a:prstGeom>
            <a:solidFill>
              <a:srgbClr val="A5A5A5"/>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29" name="Google Shape;629;p19"/>
            <p:cNvSpPr txBox="1"/>
            <p:nvPr/>
          </p:nvSpPr>
          <p:spPr>
            <a:xfrm>
              <a:off x="2891545" y="2722286"/>
              <a:ext cx="988819" cy="494409"/>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dk1"/>
                </a:buClr>
                <a:buSzPts val="1150"/>
                <a:buFont typeface="Gill Sans"/>
                <a:buNone/>
              </a:pPr>
              <a:r>
                <a:rPr lang="en-US" sz="1150">
                  <a:solidFill>
                    <a:schemeClr val="dk1"/>
                  </a:solidFill>
                  <a:latin typeface="+mj-lt"/>
                  <a:ea typeface="Gill Sans"/>
                  <a:cs typeface="Gill Sans"/>
                  <a:sym typeface="Gill Sans"/>
                </a:rPr>
                <a:t>With customer interface and/ or public fund </a:t>
              </a:r>
              <a:endParaRPr>
                <a:latin typeface="+mj-lt"/>
              </a:endParaRPr>
            </a:p>
          </p:txBody>
        </p:sp>
        <p:sp>
          <p:nvSpPr>
            <p:cNvPr id="630" name="Google Shape;630;p19"/>
            <p:cNvSpPr/>
            <p:nvPr/>
          </p:nvSpPr>
          <p:spPr>
            <a:xfrm>
              <a:off x="2117794" y="3424347"/>
              <a:ext cx="988819" cy="494409"/>
            </a:xfrm>
            <a:prstGeom prst="rect">
              <a:avLst/>
            </a:prstGeom>
            <a:solidFill>
              <a:srgbClr val="A5A5A5"/>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31" name="Google Shape;631;p19"/>
            <p:cNvSpPr txBox="1"/>
            <p:nvPr/>
          </p:nvSpPr>
          <p:spPr>
            <a:xfrm>
              <a:off x="2117794" y="3424347"/>
              <a:ext cx="988819" cy="494409"/>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dk1"/>
                </a:buClr>
                <a:buSzPts val="1150"/>
                <a:buFont typeface="Gill Sans"/>
                <a:buNone/>
              </a:pPr>
              <a:r>
                <a:rPr lang="en-US" sz="1150">
                  <a:solidFill>
                    <a:schemeClr val="dk1"/>
                  </a:solidFill>
                  <a:latin typeface="+mj-lt"/>
                  <a:ea typeface="Gill Sans"/>
                  <a:cs typeface="Gill Sans"/>
                  <a:sym typeface="Gill Sans"/>
                </a:rPr>
                <a:t>Asset size 1000 crores or more</a:t>
              </a:r>
              <a:endParaRPr>
                <a:latin typeface="+mj-lt"/>
              </a:endParaRPr>
            </a:p>
          </p:txBody>
        </p:sp>
        <p:sp>
          <p:nvSpPr>
            <p:cNvPr id="632" name="Google Shape;632;p19"/>
            <p:cNvSpPr/>
            <p:nvPr/>
          </p:nvSpPr>
          <p:spPr>
            <a:xfrm>
              <a:off x="1519559" y="4126409"/>
              <a:ext cx="988819" cy="494409"/>
            </a:xfrm>
            <a:prstGeom prst="rect">
              <a:avLst/>
            </a:prstGeom>
            <a:solidFill>
              <a:srgbClr val="BFBFBF"/>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33" name="Google Shape;633;p19"/>
            <p:cNvSpPr txBox="1"/>
            <p:nvPr/>
          </p:nvSpPr>
          <p:spPr>
            <a:xfrm>
              <a:off x="1519559" y="4126409"/>
              <a:ext cx="988819" cy="494409"/>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dk1"/>
                </a:buClr>
                <a:buSzPts val="1150"/>
                <a:buFont typeface="Gill Sans"/>
                <a:buNone/>
              </a:pPr>
              <a:r>
                <a:rPr lang="en-US" sz="1150">
                  <a:solidFill>
                    <a:schemeClr val="dk1"/>
                  </a:solidFill>
                  <a:latin typeface="+mj-lt"/>
                  <a:ea typeface="Gill Sans"/>
                  <a:cs typeface="Gill Sans"/>
                  <a:sym typeface="Gill Sans"/>
                </a:rPr>
                <a:t>Top 10 based on asset size</a:t>
              </a:r>
              <a:endParaRPr>
                <a:latin typeface="+mj-lt"/>
              </a:endParaRPr>
            </a:p>
          </p:txBody>
        </p:sp>
        <p:sp>
          <p:nvSpPr>
            <p:cNvPr id="634" name="Google Shape;634;p19"/>
            <p:cNvSpPr/>
            <p:nvPr/>
          </p:nvSpPr>
          <p:spPr>
            <a:xfrm>
              <a:off x="1766764" y="4828470"/>
              <a:ext cx="988819" cy="494409"/>
            </a:xfrm>
            <a:prstGeom prst="rect">
              <a:avLst/>
            </a:prstGeom>
            <a:solidFill>
              <a:srgbClr val="FF0000"/>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35" name="Google Shape;635;p19"/>
            <p:cNvSpPr txBox="1"/>
            <p:nvPr/>
          </p:nvSpPr>
          <p:spPr>
            <a:xfrm>
              <a:off x="1766764" y="4828470"/>
              <a:ext cx="988819" cy="494409"/>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dk1"/>
                </a:buClr>
                <a:buSzPts val="1150"/>
                <a:buFont typeface="Gill Sans"/>
                <a:buNone/>
              </a:pPr>
              <a:r>
                <a:rPr lang="en-US" sz="1150" dirty="0">
                  <a:solidFill>
                    <a:schemeClr val="dk1"/>
                  </a:solidFill>
                  <a:latin typeface="+mj-lt"/>
                  <a:ea typeface="Gill Sans"/>
                  <a:cs typeface="Gill Sans"/>
                  <a:sym typeface="Gill Sans"/>
                </a:rPr>
                <a:t>Upper Layer</a:t>
              </a:r>
              <a:endParaRPr dirty="0">
                <a:latin typeface="+mj-lt"/>
              </a:endParaRPr>
            </a:p>
          </p:txBody>
        </p:sp>
        <p:sp>
          <p:nvSpPr>
            <p:cNvPr id="636" name="Google Shape;636;p19"/>
            <p:cNvSpPr/>
            <p:nvPr/>
          </p:nvSpPr>
          <p:spPr>
            <a:xfrm>
              <a:off x="2716030" y="4126409"/>
              <a:ext cx="988819" cy="494409"/>
            </a:xfrm>
            <a:prstGeom prst="rect">
              <a:avLst/>
            </a:prstGeom>
            <a:solidFill>
              <a:srgbClr val="BFBFBF"/>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37" name="Google Shape;637;p19"/>
            <p:cNvSpPr txBox="1"/>
            <p:nvPr/>
          </p:nvSpPr>
          <p:spPr>
            <a:xfrm>
              <a:off x="2716030" y="4126409"/>
              <a:ext cx="988819" cy="494409"/>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dk1"/>
                </a:buClr>
                <a:buSzPts val="1150"/>
                <a:buFont typeface="Gill Sans"/>
                <a:buNone/>
              </a:pPr>
              <a:r>
                <a:rPr lang="en-US" sz="1150">
                  <a:solidFill>
                    <a:schemeClr val="dk1"/>
                  </a:solidFill>
                  <a:latin typeface="+mj-lt"/>
                  <a:ea typeface="Gill Sans"/>
                  <a:cs typeface="Gill Sans"/>
                  <a:sym typeface="Gill Sans"/>
                </a:rPr>
                <a:t>Not in top 10 based on asset size</a:t>
              </a:r>
              <a:endParaRPr>
                <a:latin typeface="+mj-lt"/>
              </a:endParaRPr>
            </a:p>
          </p:txBody>
        </p:sp>
        <p:sp>
          <p:nvSpPr>
            <p:cNvPr id="638" name="Google Shape;638;p19"/>
            <p:cNvSpPr/>
            <p:nvPr/>
          </p:nvSpPr>
          <p:spPr>
            <a:xfrm>
              <a:off x="2963235" y="4828470"/>
              <a:ext cx="988819" cy="494409"/>
            </a:xfrm>
            <a:prstGeom prst="rect">
              <a:avLst/>
            </a:prstGeom>
            <a:solidFill>
              <a:schemeClr val="accent2"/>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39" name="Google Shape;639;p19"/>
            <p:cNvSpPr txBox="1"/>
            <p:nvPr/>
          </p:nvSpPr>
          <p:spPr>
            <a:xfrm>
              <a:off x="2963235" y="4828470"/>
              <a:ext cx="988819" cy="494409"/>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dk1"/>
                </a:buClr>
                <a:buSzPts val="1150"/>
                <a:buFont typeface="Gill Sans"/>
                <a:buNone/>
              </a:pPr>
              <a:r>
                <a:rPr lang="en-US" sz="1150">
                  <a:solidFill>
                    <a:schemeClr val="dk1"/>
                  </a:solidFill>
                  <a:latin typeface="+mj-lt"/>
                  <a:ea typeface="Gill Sans"/>
                  <a:cs typeface="Gill Sans"/>
                  <a:sym typeface="Gill Sans"/>
                </a:rPr>
                <a:t>Middle Layer or Upper Layer</a:t>
              </a:r>
              <a:endParaRPr>
                <a:latin typeface="+mj-lt"/>
              </a:endParaRPr>
            </a:p>
          </p:txBody>
        </p:sp>
        <p:sp>
          <p:nvSpPr>
            <p:cNvPr id="640" name="Google Shape;640;p19"/>
            <p:cNvSpPr/>
            <p:nvPr/>
          </p:nvSpPr>
          <p:spPr>
            <a:xfrm>
              <a:off x="3619118" y="3424347"/>
              <a:ext cx="988819" cy="494409"/>
            </a:xfrm>
            <a:prstGeom prst="rect">
              <a:avLst/>
            </a:prstGeom>
            <a:solidFill>
              <a:srgbClr val="A5A5A5"/>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41" name="Google Shape;641;p19"/>
            <p:cNvSpPr txBox="1"/>
            <p:nvPr/>
          </p:nvSpPr>
          <p:spPr>
            <a:xfrm>
              <a:off x="3619118" y="3424347"/>
              <a:ext cx="988819" cy="494409"/>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dk1"/>
                </a:buClr>
                <a:buSzPts val="1150"/>
                <a:buFont typeface="Gill Sans"/>
                <a:buNone/>
              </a:pPr>
              <a:r>
                <a:rPr lang="en-US" sz="1150">
                  <a:solidFill>
                    <a:schemeClr val="dk1"/>
                  </a:solidFill>
                  <a:latin typeface="+mj-lt"/>
                  <a:ea typeface="Gill Sans"/>
                  <a:cs typeface="Gill Sans"/>
                  <a:sym typeface="Gill Sans"/>
                </a:rPr>
                <a:t>Asset size less than 1000 crores</a:t>
              </a:r>
              <a:endParaRPr>
                <a:latin typeface="+mj-lt"/>
              </a:endParaRPr>
            </a:p>
          </p:txBody>
        </p:sp>
        <p:sp>
          <p:nvSpPr>
            <p:cNvPr id="642" name="Google Shape;642;p19"/>
            <p:cNvSpPr/>
            <p:nvPr/>
          </p:nvSpPr>
          <p:spPr>
            <a:xfrm>
              <a:off x="3912501" y="4126409"/>
              <a:ext cx="988819" cy="494409"/>
            </a:xfrm>
            <a:prstGeom prst="rect">
              <a:avLst/>
            </a:prstGeom>
            <a:solidFill>
              <a:srgbClr val="00B050"/>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43" name="Google Shape;643;p19"/>
            <p:cNvSpPr txBox="1"/>
            <p:nvPr/>
          </p:nvSpPr>
          <p:spPr>
            <a:xfrm>
              <a:off x="3912501" y="4126409"/>
              <a:ext cx="988819" cy="494409"/>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dk1"/>
                </a:buClr>
                <a:buSzPts val="1150"/>
                <a:buFont typeface="Gill Sans"/>
                <a:buNone/>
              </a:pPr>
              <a:r>
                <a:rPr lang="en-US" sz="1150">
                  <a:solidFill>
                    <a:schemeClr val="dk1"/>
                  </a:solidFill>
                  <a:latin typeface="+mj-lt"/>
                  <a:ea typeface="Gill Sans"/>
                  <a:cs typeface="Gill Sans"/>
                  <a:sym typeface="Gill Sans"/>
                </a:rPr>
                <a:t>Base Layer</a:t>
              </a:r>
              <a:endParaRPr>
                <a:latin typeface="+mj-lt"/>
              </a:endParaRPr>
            </a:p>
          </p:txBody>
        </p:sp>
        <p:sp>
          <p:nvSpPr>
            <p:cNvPr id="644" name="Google Shape;644;p19"/>
            <p:cNvSpPr/>
            <p:nvPr/>
          </p:nvSpPr>
          <p:spPr>
            <a:xfrm>
              <a:off x="4521631" y="2722286"/>
              <a:ext cx="1360545" cy="494409"/>
            </a:xfrm>
            <a:prstGeom prst="rect">
              <a:avLst/>
            </a:prstGeom>
            <a:solidFill>
              <a:srgbClr val="A5A5A5"/>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45" name="Google Shape;645;p19"/>
            <p:cNvSpPr txBox="1"/>
            <p:nvPr/>
          </p:nvSpPr>
          <p:spPr>
            <a:xfrm>
              <a:off x="4521631" y="2722286"/>
              <a:ext cx="1360545" cy="494409"/>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dk1"/>
                </a:buClr>
                <a:buSzPts val="1150"/>
                <a:buFont typeface="Gill Sans"/>
                <a:buNone/>
              </a:pPr>
              <a:r>
                <a:rPr lang="en-US" sz="1150">
                  <a:solidFill>
                    <a:schemeClr val="dk1"/>
                  </a:solidFill>
                  <a:latin typeface="+mj-lt"/>
                  <a:ea typeface="Gill Sans"/>
                  <a:cs typeface="Gill Sans"/>
                  <a:sym typeface="Gill Sans"/>
                </a:rPr>
                <a:t>Without customer interface and public fund</a:t>
              </a:r>
              <a:endParaRPr>
                <a:latin typeface="+mj-lt"/>
              </a:endParaRPr>
            </a:p>
          </p:txBody>
        </p:sp>
        <p:sp>
          <p:nvSpPr>
            <p:cNvPr id="646" name="Google Shape;646;p19"/>
            <p:cNvSpPr/>
            <p:nvPr/>
          </p:nvSpPr>
          <p:spPr>
            <a:xfrm>
              <a:off x="4861767" y="3424347"/>
              <a:ext cx="988819" cy="494409"/>
            </a:xfrm>
            <a:prstGeom prst="rect">
              <a:avLst/>
            </a:prstGeom>
            <a:solidFill>
              <a:srgbClr val="00B050"/>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47" name="Google Shape;647;p19"/>
            <p:cNvSpPr txBox="1"/>
            <p:nvPr/>
          </p:nvSpPr>
          <p:spPr>
            <a:xfrm>
              <a:off x="4861767" y="3424347"/>
              <a:ext cx="988819" cy="494409"/>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dk1"/>
                </a:buClr>
                <a:buSzPts val="1150"/>
                <a:buFont typeface="Gill Sans"/>
                <a:buNone/>
              </a:pPr>
              <a:r>
                <a:rPr lang="en-US" sz="1150">
                  <a:solidFill>
                    <a:schemeClr val="dk1"/>
                  </a:solidFill>
                  <a:latin typeface="+mj-lt"/>
                  <a:ea typeface="Gill Sans"/>
                  <a:cs typeface="Gill Sans"/>
                  <a:sym typeface="Gill Sans"/>
                </a:rPr>
                <a:t>Base Layer</a:t>
              </a:r>
              <a:endParaRPr>
                <a:latin typeface="+mj-lt"/>
              </a:endParaRPr>
            </a:p>
          </p:txBody>
        </p:sp>
        <p:sp>
          <p:nvSpPr>
            <p:cNvPr id="648" name="Google Shape;648;p19"/>
            <p:cNvSpPr/>
            <p:nvPr/>
          </p:nvSpPr>
          <p:spPr>
            <a:xfrm>
              <a:off x="6440860" y="1318163"/>
              <a:ext cx="988819" cy="494409"/>
            </a:xfrm>
            <a:prstGeom prst="rect">
              <a:avLst/>
            </a:prstGeom>
            <a:solidFill>
              <a:srgbClr val="A5A5A5"/>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49" name="Google Shape;649;p19"/>
            <p:cNvSpPr txBox="1"/>
            <p:nvPr/>
          </p:nvSpPr>
          <p:spPr>
            <a:xfrm>
              <a:off x="6440860" y="1318163"/>
              <a:ext cx="988819" cy="494409"/>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dk1"/>
                </a:buClr>
                <a:buSzPts val="1150"/>
                <a:buFont typeface="Gill Sans"/>
                <a:buNone/>
              </a:pPr>
              <a:r>
                <a:rPr lang="en-US" sz="1150">
                  <a:solidFill>
                    <a:schemeClr val="dk1"/>
                  </a:solidFill>
                  <a:latin typeface="+mj-lt"/>
                  <a:ea typeface="Gill Sans"/>
                  <a:cs typeface="Gill Sans"/>
                  <a:sym typeface="Gill Sans"/>
                </a:rPr>
                <a:t>HFC, CIC, IFC</a:t>
              </a:r>
              <a:endParaRPr>
                <a:latin typeface="+mj-lt"/>
              </a:endParaRPr>
            </a:p>
          </p:txBody>
        </p:sp>
        <p:sp>
          <p:nvSpPr>
            <p:cNvPr id="650" name="Google Shape;650;p19"/>
            <p:cNvSpPr/>
            <p:nvPr/>
          </p:nvSpPr>
          <p:spPr>
            <a:xfrm>
              <a:off x="5842624" y="2020224"/>
              <a:ext cx="988819" cy="494409"/>
            </a:xfrm>
            <a:prstGeom prst="rect">
              <a:avLst/>
            </a:prstGeom>
            <a:solidFill>
              <a:srgbClr val="BFBFBF"/>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51" name="Google Shape;651;p19"/>
            <p:cNvSpPr txBox="1"/>
            <p:nvPr/>
          </p:nvSpPr>
          <p:spPr>
            <a:xfrm>
              <a:off x="5842624" y="2020224"/>
              <a:ext cx="988819" cy="494409"/>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dk1"/>
                </a:buClr>
                <a:buSzPts val="1150"/>
                <a:buFont typeface="Gill Sans"/>
                <a:buNone/>
              </a:pPr>
              <a:r>
                <a:rPr lang="en-US" sz="1150">
                  <a:solidFill>
                    <a:schemeClr val="dk1"/>
                  </a:solidFill>
                  <a:latin typeface="+mj-lt"/>
                  <a:ea typeface="Gill Sans"/>
                  <a:cs typeface="Gill Sans"/>
                  <a:sym typeface="Gill Sans"/>
                </a:rPr>
                <a:t>Top 10 based on asset size </a:t>
              </a:r>
              <a:endParaRPr>
                <a:latin typeface="+mj-lt"/>
              </a:endParaRPr>
            </a:p>
          </p:txBody>
        </p:sp>
        <p:sp>
          <p:nvSpPr>
            <p:cNvPr id="652" name="Google Shape;652;p19"/>
            <p:cNvSpPr/>
            <p:nvPr/>
          </p:nvSpPr>
          <p:spPr>
            <a:xfrm>
              <a:off x="6089829" y="2722286"/>
              <a:ext cx="988819" cy="494409"/>
            </a:xfrm>
            <a:prstGeom prst="rect">
              <a:avLst/>
            </a:prstGeom>
            <a:solidFill>
              <a:srgbClr val="FF0000"/>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53" name="Google Shape;653;p19"/>
            <p:cNvSpPr txBox="1"/>
            <p:nvPr/>
          </p:nvSpPr>
          <p:spPr>
            <a:xfrm>
              <a:off x="6089829" y="2722286"/>
              <a:ext cx="988819" cy="494409"/>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dk1"/>
                </a:buClr>
                <a:buSzPts val="1150"/>
                <a:buFont typeface="Gill Sans"/>
                <a:buNone/>
              </a:pPr>
              <a:r>
                <a:rPr lang="en-US" sz="1150" dirty="0">
                  <a:solidFill>
                    <a:schemeClr val="dk1"/>
                  </a:solidFill>
                  <a:latin typeface="+mj-lt"/>
                  <a:ea typeface="Gill Sans"/>
                  <a:cs typeface="Gill Sans"/>
                  <a:sym typeface="Gill Sans"/>
                </a:rPr>
                <a:t>Upper Layer</a:t>
              </a:r>
              <a:endParaRPr dirty="0">
                <a:latin typeface="+mj-lt"/>
              </a:endParaRPr>
            </a:p>
          </p:txBody>
        </p:sp>
        <p:sp>
          <p:nvSpPr>
            <p:cNvPr id="654" name="Google Shape;654;p19"/>
            <p:cNvSpPr/>
            <p:nvPr/>
          </p:nvSpPr>
          <p:spPr>
            <a:xfrm>
              <a:off x="7039095" y="2020224"/>
              <a:ext cx="988819" cy="494409"/>
            </a:xfrm>
            <a:prstGeom prst="rect">
              <a:avLst/>
            </a:prstGeom>
            <a:solidFill>
              <a:srgbClr val="BFBFBF"/>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55" name="Google Shape;655;p19"/>
            <p:cNvSpPr txBox="1"/>
            <p:nvPr/>
          </p:nvSpPr>
          <p:spPr>
            <a:xfrm>
              <a:off x="7039095" y="2020224"/>
              <a:ext cx="988819" cy="494409"/>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dk1"/>
                </a:buClr>
                <a:buSzPts val="1150"/>
                <a:buFont typeface="Gill Sans"/>
                <a:buNone/>
              </a:pPr>
              <a:r>
                <a:rPr lang="en-US" sz="1150">
                  <a:solidFill>
                    <a:schemeClr val="dk1"/>
                  </a:solidFill>
                  <a:latin typeface="+mj-lt"/>
                  <a:ea typeface="Gill Sans"/>
                  <a:cs typeface="Gill Sans"/>
                  <a:sym typeface="Gill Sans"/>
                </a:rPr>
                <a:t>Not in Top 10 based on asset size</a:t>
              </a:r>
              <a:endParaRPr>
                <a:latin typeface="+mj-lt"/>
              </a:endParaRPr>
            </a:p>
          </p:txBody>
        </p:sp>
        <p:sp>
          <p:nvSpPr>
            <p:cNvPr id="656" name="Google Shape;656;p19"/>
            <p:cNvSpPr/>
            <p:nvPr/>
          </p:nvSpPr>
          <p:spPr>
            <a:xfrm>
              <a:off x="7286300" y="2722286"/>
              <a:ext cx="988819" cy="494409"/>
            </a:xfrm>
            <a:prstGeom prst="rect">
              <a:avLst/>
            </a:prstGeom>
            <a:solidFill>
              <a:schemeClr val="accent2"/>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57" name="Google Shape;657;p19"/>
            <p:cNvSpPr txBox="1"/>
            <p:nvPr/>
          </p:nvSpPr>
          <p:spPr>
            <a:xfrm>
              <a:off x="7286300" y="2722286"/>
              <a:ext cx="988819" cy="494409"/>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dk1"/>
                </a:buClr>
                <a:buSzPts val="1150"/>
                <a:buFont typeface="Gill Sans"/>
                <a:buNone/>
              </a:pPr>
              <a:r>
                <a:rPr lang="en-US" sz="1150">
                  <a:solidFill>
                    <a:schemeClr val="dk1"/>
                  </a:solidFill>
                  <a:latin typeface="+mj-lt"/>
                  <a:ea typeface="Gill Sans"/>
                  <a:cs typeface="Gill Sans"/>
                  <a:sym typeface="Gill Sans"/>
                </a:rPr>
                <a:t>Middle Layer or Upper Layer</a:t>
              </a:r>
              <a:endParaRPr>
                <a:latin typeface="+mj-lt"/>
              </a:endParaRPr>
            </a:p>
          </p:txBody>
        </p:sp>
        <p:sp>
          <p:nvSpPr>
            <p:cNvPr id="658" name="Google Shape;658;p19"/>
            <p:cNvSpPr/>
            <p:nvPr/>
          </p:nvSpPr>
          <p:spPr>
            <a:xfrm>
              <a:off x="7988362" y="1318163"/>
              <a:ext cx="988819" cy="494409"/>
            </a:xfrm>
            <a:prstGeom prst="rect">
              <a:avLst/>
            </a:prstGeom>
            <a:solidFill>
              <a:srgbClr val="A5A5A5"/>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59" name="Google Shape;659;p19"/>
            <p:cNvSpPr txBox="1"/>
            <p:nvPr/>
          </p:nvSpPr>
          <p:spPr>
            <a:xfrm>
              <a:off x="7988362" y="1318163"/>
              <a:ext cx="988819" cy="494409"/>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dk1"/>
                </a:buClr>
                <a:buSzPts val="1150"/>
                <a:buFont typeface="Gill Sans"/>
                <a:buNone/>
              </a:pPr>
              <a:r>
                <a:rPr lang="en-US" sz="1150">
                  <a:solidFill>
                    <a:schemeClr val="dk1"/>
                  </a:solidFill>
                  <a:latin typeface="+mj-lt"/>
                  <a:ea typeface="Gill Sans"/>
                  <a:cs typeface="Gill Sans"/>
                  <a:sym typeface="Gill Sans"/>
                </a:rPr>
                <a:t>SPDs and IDF </a:t>
              </a:r>
              <a:endParaRPr>
                <a:latin typeface="+mj-lt"/>
              </a:endParaRPr>
            </a:p>
          </p:txBody>
        </p:sp>
        <p:sp>
          <p:nvSpPr>
            <p:cNvPr id="660" name="Google Shape;660;p19"/>
            <p:cNvSpPr/>
            <p:nvPr/>
          </p:nvSpPr>
          <p:spPr>
            <a:xfrm>
              <a:off x="8235566" y="2020224"/>
              <a:ext cx="988819" cy="494409"/>
            </a:xfrm>
            <a:prstGeom prst="rect">
              <a:avLst/>
            </a:prstGeom>
            <a:solidFill>
              <a:schemeClr val="accent4"/>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61" name="Google Shape;661;p19"/>
            <p:cNvSpPr txBox="1"/>
            <p:nvPr/>
          </p:nvSpPr>
          <p:spPr>
            <a:xfrm>
              <a:off x="8235566" y="2020224"/>
              <a:ext cx="988819" cy="494409"/>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dk1"/>
                </a:buClr>
                <a:buSzPts val="1150"/>
                <a:buFont typeface="Gill Sans"/>
                <a:buNone/>
              </a:pPr>
              <a:r>
                <a:rPr lang="en-US" sz="1150">
                  <a:solidFill>
                    <a:schemeClr val="dk1"/>
                  </a:solidFill>
                  <a:latin typeface="+mj-lt"/>
                  <a:ea typeface="Gill Sans"/>
                  <a:cs typeface="Gill Sans"/>
                  <a:sym typeface="Gill Sans"/>
                </a:rPr>
                <a:t>Always Middle Layer</a:t>
              </a:r>
              <a:endParaRPr>
                <a:latin typeface="+mj-lt"/>
              </a:endParaRPr>
            </a:p>
          </p:txBody>
        </p:sp>
        <p:sp>
          <p:nvSpPr>
            <p:cNvPr id="662" name="Google Shape;662;p19"/>
            <p:cNvSpPr/>
            <p:nvPr/>
          </p:nvSpPr>
          <p:spPr>
            <a:xfrm>
              <a:off x="10030273" y="1318163"/>
              <a:ext cx="988819" cy="494409"/>
            </a:xfrm>
            <a:prstGeom prst="rect">
              <a:avLst/>
            </a:prstGeom>
            <a:solidFill>
              <a:srgbClr val="A5A5A5"/>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63" name="Google Shape;663;p19"/>
            <p:cNvSpPr txBox="1"/>
            <p:nvPr/>
          </p:nvSpPr>
          <p:spPr>
            <a:xfrm>
              <a:off x="10030273" y="1318163"/>
              <a:ext cx="988819" cy="494409"/>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dk1"/>
                </a:buClr>
                <a:buSzPts val="1150"/>
                <a:buFont typeface="Gill Sans"/>
                <a:buNone/>
              </a:pPr>
              <a:r>
                <a:rPr lang="en-US" sz="1150">
                  <a:solidFill>
                    <a:schemeClr val="dk1"/>
                  </a:solidFill>
                  <a:latin typeface="+mj-lt"/>
                  <a:ea typeface="Gill Sans"/>
                  <a:cs typeface="Gill Sans"/>
                  <a:sym typeface="Gill Sans"/>
                </a:rPr>
                <a:t>Government owned NBFCs</a:t>
              </a:r>
              <a:endParaRPr>
                <a:latin typeface="+mj-lt"/>
              </a:endParaRPr>
            </a:p>
          </p:txBody>
        </p:sp>
        <p:sp>
          <p:nvSpPr>
            <p:cNvPr id="664" name="Google Shape;664;p19"/>
            <p:cNvSpPr/>
            <p:nvPr/>
          </p:nvSpPr>
          <p:spPr>
            <a:xfrm>
              <a:off x="9432037" y="2020224"/>
              <a:ext cx="988819" cy="494409"/>
            </a:xfrm>
            <a:prstGeom prst="rect">
              <a:avLst/>
            </a:prstGeom>
            <a:solidFill>
              <a:srgbClr val="A5A5A5"/>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65" name="Google Shape;665;p19"/>
            <p:cNvSpPr txBox="1"/>
            <p:nvPr/>
          </p:nvSpPr>
          <p:spPr>
            <a:xfrm>
              <a:off x="9432037" y="2020224"/>
              <a:ext cx="988819" cy="494409"/>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dk1"/>
                </a:buClr>
                <a:buSzPts val="1150"/>
                <a:buFont typeface="Gill Sans"/>
                <a:buNone/>
              </a:pPr>
              <a:r>
                <a:rPr lang="en-US" sz="1150">
                  <a:solidFill>
                    <a:schemeClr val="dk1"/>
                  </a:solidFill>
                  <a:latin typeface="+mj-lt"/>
                  <a:ea typeface="Gill Sans"/>
                  <a:cs typeface="Gill Sans"/>
                  <a:sym typeface="Gill Sans"/>
                </a:rPr>
                <a:t>Asset size less than 1000 crores</a:t>
              </a:r>
              <a:endParaRPr>
                <a:latin typeface="+mj-lt"/>
              </a:endParaRPr>
            </a:p>
          </p:txBody>
        </p:sp>
        <p:sp>
          <p:nvSpPr>
            <p:cNvPr id="666" name="Google Shape;666;p19"/>
            <p:cNvSpPr/>
            <p:nvPr/>
          </p:nvSpPr>
          <p:spPr>
            <a:xfrm>
              <a:off x="9679242" y="2722286"/>
              <a:ext cx="988819" cy="494409"/>
            </a:xfrm>
            <a:prstGeom prst="rect">
              <a:avLst/>
            </a:prstGeom>
            <a:solidFill>
              <a:srgbClr val="00B050"/>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67" name="Google Shape;667;p19"/>
            <p:cNvSpPr txBox="1"/>
            <p:nvPr/>
          </p:nvSpPr>
          <p:spPr>
            <a:xfrm>
              <a:off x="9679242" y="2722286"/>
              <a:ext cx="988819" cy="494409"/>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dk1"/>
                </a:buClr>
                <a:buSzPts val="1150"/>
                <a:buFont typeface="Gill Sans"/>
                <a:buNone/>
              </a:pPr>
              <a:r>
                <a:rPr lang="en-US" sz="1150">
                  <a:solidFill>
                    <a:schemeClr val="dk1"/>
                  </a:solidFill>
                  <a:latin typeface="+mj-lt"/>
                  <a:ea typeface="Gill Sans"/>
                  <a:cs typeface="Gill Sans"/>
                  <a:sym typeface="Gill Sans"/>
                </a:rPr>
                <a:t>Base Layer</a:t>
              </a:r>
              <a:endParaRPr>
                <a:latin typeface="+mj-lt"/>
              </a:endParaRPr>
            </a:p>
          </p:txBody>
        </p:sp>
        <p:sp>
          <p:nvSpPr>
            <p:cNvPr id="668" name="Google Shape;668;p19"/>
            <p:cNvSpPr/>
            <p:nvPr/>
          </p:nvSpPr>
          <p:spPr>
            <a:xfrm>
              <a:off x="10628509" y="2020224"/>
              <a:ext cx="988819" cy="494409"/>
            </a:xfrm>
            <a:prstGeom prst="rect">
              <a:avLst/>
            </a:prstGeom>
            <a:solidFill>
              <a:srgbClr val="A5A5A5"/>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69" name="Google Shape;669;p19"/>
            <p:cNvSpPr txBox="1"/>
            <p:nvPr/>
          </p:nvSpPr>
          <p:spPr>
            <a:xfrm>
              <a:off x="10628509" y="2020224"/>
              <a:ext cx="988819" cy="494409"/>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dk1"/>
                </a:buClr>
                <a:buSzPts val="1150"/>
                <a:buFont typeface="Gill Sans"/>
                <a:buNone/>
              </a:pPr>
              <a:r>
                <a:rPr lang="en-US" sz="1150">
                  <a:solidFill>
                    <a:schemeClr val="dk1"/>
                  </a:solidFill>
                  <a:latin typeface="+mj-lt"/>
                  <a:ea typeface="Gill Sans"/>
                  <a:cs typeface="Gill Sans"/>
                  <a:sym typeface="Gill Sans"/>
                </a:rPr>
                <a:t>Asset size 1000 crores or more</a:t>
              </a:r>
              <a:endParaRPr>
                <a:latin typeface="+mj-lt"/>
              </a:endParaRPr>
            </a:p>
          </p:txBody>
        </p:sp>
        <p:sp>
          <p:nvSpPr>
            <p:cNvPr id="670" name="Google Shape;670;p19"/>
            <p:cNvSpPr/>
            <p:nvPr/>
          </p:nvSpPr>
          <p:spPr>
            <a:xfrm>
              <a:off x="10875713" y="2722286"/>
              <a:ext cx="988819" cy="494409"/>
            </a:xfrm>
            <a:prstGeom prst="rect">
              <a:avLst/>
            </a:prstGeom>
            <a:solidFill>
              <a:schemeClr val="accent4"/>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671" name="Google Shape;671;p19"/>
            <p:cNvSpPr txBox="1"/>
            <p:nvPr/>
          </p:nvSpPr>
          <p:spPr>
            <a:xfrm>
              <a:off x="10875713" y="2722286"/>
              <a:ext cx="988819" cy="494409"/>
            </a:xfrm>
            <a:prstGeom prst="rect">
              <a:avLst/>
            </a:prstGeom>
            <a:noFill/>
            <a:ln>
              <a:noFill/>
            </a:ln>
          </p:spPr>
          <p:txBody>
            <a:bodyPr spcFirstLastPara="1" wrap="square" lIns="7600" tIns="7600" rIns="7600" bIns="7600" anchor="ctr" anchorCtr="0">
              <a:noAutofit/>
            </a:bodyPr>
            <a:lstStyle/>
            <a:p>
              <a:pPr marL="0" marR="0" lvl="0" indent="0" algn="ctr" rtl="0">
                <a:lnSpc>
                  <a:spcPct val="90000"/>
                </a:lnSpc>
                <a:spcBef>
                  <a:spcPts val="0"/>
                </a:spcBef>
                <a:spcAft>
                  <a:spcPts val="0"/>
                </a:spcAft>
                <a:buClr>
                  <a:schemeClr val="dk1"/>
                </a:buClr>
                <a:buSzPts val="1150"/>
                <a:buFont typeface="Gill Sans"/>
                <a:buNone/>
              </a:pPr>
              <a:r>
                <a:rPr lang="en-US" sz="1150">
                  <a:solidFill>
                    <a:schemeClr val="dk1"/>
                  </a:solidFill>
                  <a:latin typeface="+mj-lt"/>
                  <a:ea typeface="Gill Sans"/>
                  <a:cs typeface="Gill Sans"/>
                  <a:sym typeface="Gill Sans"/>
                </a:rPr>
                <a:t>Middle Layer</a:t>
              </a:r>
              <a:endParaRPr>
                <a:latin typeface="+mj-lt"/>
              </a:endParaRPr>
            </a:p>
          </p:txBody>
        </p:sp>
      </p:grpSp>
      <p:sp>
        <p:nvSpPr>
          <p:cNvPr id="672" name="Google Shape;672;p19"/>
          <p:cNvSpPr txBox="1"/>
          <p:nvPr/>
        </p:nvSpPr>
        <p:spPr>
          <a:xfrm>
            <a:off x="6567055" y="5537615"/>
            <a:ext cx="5089236"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dirty="0">
                <a:solidFill>
                  <a:schemeClr val="dk1"/>
                </a:solidFill>
                <a:latin typeface="+mj-lt"/>
                <a:ea typeface="Gill Sans"/>
                <a:cs typeface="Gill Sans"/>
                <a:sym typeface="Gill Sans"/>
              </a:rPr>
              <a:t>*UL – Besides above, UL will notified by RBI</a:t>
            </a:r>
            <a:endParaRPr dirty="0">
              <a:latin typeface="+mj-lt"/>
            </a:endParaRPr>
          </a:p>
          <a:p>
            <a:pPr marL="0" marR="0" lvl="0" indent="0" algn="l" rtl="0">
              <a:spcBef>
                <a:spcPts val="0"/>
              </a:spcBef>
              <a:spcAft>
                <a:spcPts val="0"/>
              </a:spcAft>
              <a:buNone/>
            </a:pPr>
            <a:r>
              <a:rPr lang="en-US" sz="1200" dirty="0">
                <a:solidFill>
                  <a:schemeClr val="dk1"/>
                </a:solidFill>
                <a:latin typeface="+mj-lt"/>
                <a:ea typeface="Gill Sans"/>
                <a:cs typeface="Gill Sans"/>
                <a:sym typeface="Gill Sans"/>
              </a:rPr>
              <a:t>*TL - This layer can get populated if the Reserve Bank is of the opinion that there is a substantial increase in the potential systemic risk from specific NBFCs in the Upper Layer</a:t>
            </a:r>
            <a:endParaRPr sz="1200" dirty="0">
              <a:solidFill>
                <a:schemeClr val="dk1"/>
              </a:solidFill>
              <a:latin typeface="+mj-lt"/>
              <a:ea typeface="Gill Sans"/>
              <a:cs typeface="Gill Sans"/>
              <a:sym typeface="Gill Sans"/>
            </a:endParaRPr>
          </a:p>
        </p:txBody>
      </p:sp>
      <p:sp>
        <p:nvSpPr>
          <p:cNvPr id="673" name="Google Shape;673;p19"/>
          <p:cNvSpPr txBox="1">
            <a:spLocks noGrp="1"/>
          </p:cNvSpPr>
          <p:nvPr>
            <p:ph type="title"/>
          </p:nvPr>
        </p:nvSpPr>
        <p:spPr>
          <a:xfrm>
            <a:off x="580147" y="595565"/>
            <a:ext cx="11029616" cy="805945"/>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lt1"/>
              </a:buClr>
              <a:buSzPts val="3200"/>
              <a:buFont typeface="Gill Sans"/>
              <a:buNone/>
            </a:pPr>
            <a:r>
              <a:rPr lang="en-US" dirty="0"/>
              <a:t>Classification Based on Categories and Scale of NBFCs</a:t>
            </a: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6756E-4CD5-92AC-8B3A-A00AE6CB476D}"/>
              </a:ext>
            </a:extLst>
          </p:cNvPr>
          <p:cNvSpPr>
            <a:spLocks noGrp="1"/>
          </p:cNvSpPr>
          <p:nvPr>
            <p:ph type="title"/>
          </p:nvPr>
        </p:nvSpPr>
        <p:spPr/>
        <p:txBody>
          <a:bodyPr/>
          <a:lstStyle/>
          <a:p>
            <a:r>
              <a:rPr lang="en-IN" dirty="0"/>
              <a:t>Multiple NBFCs in the group</a:t>
            </a:r>
          </a:p>
        </p:txBody>
      </p:sp>
      <p:sp>
        <p:nvSpPr>
          <p:cNvPr id="3" name="Text Placeholder 2">
            <a:extLst>
              <a:ext uri="{FF2B5EF4-FFF2-40B4-BE49-F238E27FC236}">
                <a16:creationId xmlns:a16="http://schemas.microsoft.com/office/drawing/2014/main" id="{7F714198-8A3B-6311-E12D-676663CFEAB4}"/>
              </a:ext>
            </a:extLst>
          </p:cNvPr>
          <p:cNvSpPr>
            <a:spLocks noGrp="1"/>
          </p:cNvSpPr>
          <p:nvPr>
            <p:ph type="body" idx="1"/>
          </p:nvPr>
        </p:nvSpPr>
        <p:spPr>
          <a:xfrm>
            <a:off x="8160026" y="1649897"/>
            <a:ext cx="3450780" cy="5059680"/>
          </a:xfrm>
          <a:solidFill>
            <a:schemeClr val="bg1">
              <a:lumMod val="95000"/>
            </a:schemeClr>
          </a:solidFill>
        </p:spPr>
        <p:txBody>
          <a:bodyPr>
            <a:noAutofit/>
          </a:bodyPr>
          <a:lstStyle/>
          <a:p>
            <a:pPr marL="123444" indent="0">
              <a:buNone/>
            </a:pPr>
            <a:r>
              <a:rPr lang="en-US" sz="1400" b="1" dirty="0">
                <a:solidFill>
                  <a:schemeClr val="dk1"/>
                </a:solidFill>
                <a:latin typeface="Gill Sans MT"/>
                <a:sym typeface="Arial"/>
              </a:rPr>
              <a:t>Group NBFCs may have any of the following: </a:t>
            </a:r>
          </a:p>
          <a:p>
            <a:pPr marL="447675" lvl="1" indent="-333375"/>
            <a:r>
              <a:rPr lang="en-US" sz="1500" dirty="0">
                <a:solidFill>
                  <a:schemeClr val="dk1"/>
                </a:solidFill>
                <a:latin typeface="Gill Sans MT"/>
                <a:sym typeface="Arial"/>
              </a:rPr>
              <a:t>Subsidiaries and Holding Companies as per applicable accounting standards </a:t>
            </a:r>
          </a:p>
          <a:p>
            <a:pPr marL="447675" lvl="1" indent="-333375"/>
            <a:r>
              <a:rPr lang="en-US" sz="1500" dirty="0">
                <a:solidFill>
                  <a:schemeClr val="dk1"/>
                </a:solidFill>
                <a:latin typeface="Gill Sans MT"/>
                <a:sym typeface="Arial"/>
              </a:rPr>
              <a:t>Joint ventures as per applicable accounting standards </a:t>
            </a:r>
          </a:p>
          <a:p>
            <a:pPr marL="447675" lvl="1" indent="-333375"/>
            <a:r>
              <a:rPr lang="en-US" sz="1500" dirty="0">
                <a:solidFill>
                  <a:schemeClr val="dk1"/>
                </a:solidFill>
                <a:latin typeface="Gill Sans MT"/>
                <a:sym typeface="Arial"/>
              </a:rPr>
              <a:t>Associate Companies as per applicable accounting standards </a:t>
            </a:r>
          </a:p>
          <a:p>
            <a:pPr marL="447675" lvl="1" indent="-333375"/>
            <a:r>
              <a:rPr lang="en-US" sz="1500" dirty="0">
                <a:solidFill>
                  <a:schemeClr val="dk1"/>
                </a:solidFill>
                <a:latin typeface="Gill Sans MT"/>
                <a:sym typeface="Arial"/>
              </a:rPr>
              <a:t>Promoters- </a:t>
            </a:r>
            <a:r>
              <a:rPr lang="en-US" sz="1500" dirty="0" err="1">
                <a:solidFill>
                  <a:schemeClr val="dk1"/>
                </a:solidFill>
                <a:latin typeface="Gill Sans MT"/>
                <a:sym typeface="Arial"/>
              </a:rPr>
              <a:t>Promotee</a:t>
            </a:r>
            <a:r>
              <a:rPr lang="en-US" sz="1500" dirty="0">
                <a:solidFill>
                  <a:schemeClr val="dk1"/>
                </a:solidFill>
                <a:latin typeface="Gill Sans MT"/>
                <a:sym typeface="Arial"/>
              </a:rPr>
              <a:t> as per SEBI Takeover Regulations for listed companies </a:t>
            </a:r>
          </a:p>
          <a:p>
            <a:pPr marL="447675" lvl="1" indent="-333375"/>
            <a:r>
              <a:rPr lang="en-US" sz="1500" dirty="0">
                <a:solidFill>
                  <a:schemeClr val="dk1"/>
                </a:solidFill>
                <a:latin typeface="Gill Sans MT"/>
                <a:sym typeface="Arial"/>
              </a:rPr>
              <a:t>Entities that are related parties as per applicable accounting standards </a:t>
            </a:r>
          </a:p>
          <a:p>
            <a:pPr marL="447675" lvl="1" indent="-333375"/>
            <a:r>
              <a:rPr lang="en-US" sz="1500" dirty="0">
                <a:solidFill>
                  <a:schemeClr val="dk1"/>
                </a:solidFill>
                <a:latin typeface="Gill Sans MT"/>
                <a:sym typeface="Arial"/>
              </a:rPr>
              <a:t>Entities having a common brand name </a:t>
            </a:r>
          </a:p>
          <a:p>
            <a:pPr marL="447675" lvl="1" indent="-333375"/>
            <a:r>
              <a:rPr lang="en-US" sz="1500" dirty="0">
                <a:solidFill>
                  <a:schemeClr val="dk1"/>
                </a:solidFill>
                <a:latin typeface="Gill Sans MT"/>
                <a:sym typeface="Arial"/>
              </a:rPr>
              <a:t>Entities holding more than 20% of the equity capital of the investee company</a:t>
            </a:r>
            <a:br>
              <a:rPr lang="en-US" sz="1400" dirty="0"/>
            </a:br>
            <a:br>
              <a:rPr lang="en-US" sz="1400" dirty="0"/>
            </a:br>
            <a:endParaRPr lang="en-IN" sz="1400" dirty="0"/>
          </a:p>
        </p:txBody>
      </p:sp>
      <p:graphicFrame>
        <p:nvGraphicFramePr>
          <p:cNvPr id="4" name="Table 4">
            <a:extLst>
              <a:ext uri="{FF2B5EF4-FFF2-40B4-BE49-F238E27FC236}">
                <a16:creationId xmlns:a16="http://schemas.microsoft.com/office/drawing/2014/main" id="{1AC2018A-3E8F-41C5-DC0D-0C9ED2B11720}"/>
              </a:ext>
            </a:extLst>
          </p:cNvPr>
          <p:cNvGraphicFramePr>
            <a:graphicFrameLocks noGrp="1"/>
          </p:cNvGraphicFramePr>
          <p:nvPr>
            <p:extLst>
              <p:ext uri="{D42A27DB-BD31-4B8C-83A1-F6EECF244321}">
                <p14:modId xmlns:p14="http://schemas.microsoft.com/office/powerpoint/2010/main" val="3486358816"/>
              </p:ext>
            </p:extLst>
          </p:nvPr>
        </p:nvGraphicFramePr>
        <p:xfrm>
          <a:off x="457201" y="1639958"/>
          <a:ext cx="7623312" cy="5059076"/>
        </p:xfrm>
        <a:graphic>
          <a:graphicData uri="http://schemas.openxmlformats.org/drawingml/2006/table">
            <a:tbl>
              <a:tblPr firstRow="1" bandRow="1"/>
              <a:tblGrid>
                <a:gridCol w="1529815">
                  <a:extLst>
                    <a:ext uri="{9D8B030D-6E8A-4147-A177-3AD203B41FA5}">
                      <a16:colId xmlns:a16="http://schemas.microsoft.com/office/drawing/2014/main" val="3765786169"/>
                    </a:ext>
                  </a:extLst>
                </a:gridCol>
                <a:gridCol w="1431357">
                  <a:extLst>
                    <a:ext uri="{9D8B030D-6E8A-4147-A177-3AD203B41FA5}">
                      <a16:colId xmlns:a16="http://schemas.microsoft.com/office/drawing/2014/main" val="404482692"/>
                    </a:ext>
                  </a:extLst>
                </a:gridCol>
                <a:gridCol w="2106142">
                  <a:extLst>
                    <a:ext uri="{9D8B030D-6E8A-4147-A177-3AD203B41FA5}">
                      <a16:colId xmlns:a16="http://schemas.microsoft.com/office/drawing/2014/main" val="513148473"/>
                    </a:ext>
                  </a:extLst>
                </a:gridCol>
                <a:gridCol w="2555998">
                  <a:extLst>
                    <a:ext uri="{9D8B030D-6E8A-4147-A177-3AD203B41FA5}">
                      <a16:colId xmlns:a16="http://schemas.microsoft.com/office/drawing/2014/main" val="146708251"/>
                    </a:ext>
                  </a:extLst>
                </a:gridCol>
              </a:tblGrid>
              <a:tr h="0">
                <a:tc>
                  <a:txBody>
                    <a:bodyPr/>
                    <a:lstStyle/>
                    <a:p>
                      <a:r>
                        <a:rPr lang="en-US" sz="1500" b="0" i="0" u="none" strike="noStrike" cap="none" dirty="0">
                          <a:solidFill>
                            <a:schemeClr val="tx1"/>
                          </a:solidFill>
                          <a:latin typeface="Gill Sans MT"/>
                          <a:sym typeface="Arial"/>
                        </a:rPr>
                        <a:t>Type of NBFC</a:t>
                      </a:r>
                      <a:endParaRPr lang="en-IN" sz="1500" b="0" i="0" u="none" strike="noStrike" cap="none" dirty="0">
                        <a:solidFill>
                          <a:schemeClr val="tx1"/>
                        </a:solidFill>
                        <a:latin typeface="Gill Sans MT"/>
                        <a:sym typeface="Arial"/>
                      </a:endParaRPr>
                    </a:p>
                  </a:txBody>
                  <a:tcPr>
                    <a:solidFill>
                      <a:schemeClr val="accent1">
                        <a:lumMod val="20000"/>
                        <a:lumOff val="80000"/>
                      </a:schemeClr>
                    </a:solidFill>
                  </a:tcPr>
                </a:tc>
                <a:tc>
                  <a:txBody>
                    <a:bodyPr/>
                    <a:lstStyle/>
                    <a:p>
                      <a:r>
                        <a:rPr lang="en-US" sz="1500" b="0" i="0" u="none" strike="noStrike" cap="none" dirty="0">
                          <a:solidFill>
                            <a:schemeClr val="tx1"/>
                          </a:solidFill>
                          <a:latin typeface="Gill Sans MT"/>
                          <a:sym typeface="Arial"/>
                        </a:rPr>
                        <a:t>Asset size on standalone basis</a:t>
                      </a:r>
                      <a:endParaRPr lang="en-IN" sz="1500" b="0" i="0" u="none" strike="noStrike" cap="none" dirty="0">
                        <a:solidFill>
                          <a:schemeClr val="tx1"/>
                        </a:solidFill>
                        <a:latin typeface="Gill Sans MT"/>
                        <a:sym typeface="Arial"/>
                      </a:endParaRPr>
                    </a:p>
                  </a:txBody>
                  <a:tcPr>
                    <a:solidFill>
                      <a:schemeClr val="accent1">
                        <a:lumMod val="20000"/>
                        <a:lumOff val="80000"/>
                      </a:schemeClr>
                    </a:solidFill>
                  </a:tcPr>
                </a:tc>
                <a:tc>
                  <a:txBody>
                    <a:bodyPr/>
                    <a:lstStyle/>
                    <a:p>
                      <a:r>
                        <a:rPr lang="en-US" sz="1500" b="0" i="0" u="none" strike="noStrike" cap="none" dirty="0">
                          <a:solidFill>
                            <a:schemeClr val="tx1"/>
                          </a:solidFill>
                          <a:latin typeface="Gill Sans MT"/>
                          <a:sym typeface="Arial"/>
                        </a:rPr>
                        <a:t>Classification on a standalone basis</a:t>
                      </a:r>
                      <a:endParaRPr lang="en-IN" sz="1500" b="0" i="0" u="none" strike="noStrike" cap="none" dirty="0">
                        <a:solidFill>
                          <a:schemeClr val="tx1"/>
                        </a:solidFill>
                        <a:latin typeface="Gill Sans MT"/>
                        <a:sym typeface="Arial"/>
                      </a:endParaRPr>
                    </a:p>
                  </a:txBody>
                  <a:tcPr>
                    <a:solidFill>
                      <a:schemeClr val="accent1">
                        <a:lumMod val="20000"/>
                        <a:lumOff val="80000"/>
                      </a:schemeClr>
                    </a:solidFill>
                  </a:tcPr>
                </a:tc>
                <a:tc>
                  <a:txBody>
                    <a:bodyPr/>
                    <a:lstStyle/>
                    <a:p>
                      <a:r>
                        <a:rPr lang="en-US" sz="1500" b="0" i="0" u="none" strike="noStrike" cap="none" dirty="0">
                          <a:solidFill>
                            <a:schemeClr val="tx1"/>
                          </a:solidFill>
                          <a:latin typeface="Gill Sans MT"/>
                          <a:sym typeface="Arial"/>
                        </a:rPr>
                        <a:t>Classification due to aggregation</a:t>
                      </a:r>
                      <a:endParaRPr lang="en-IN" sz="1500" b="0" i="0" u="none" strike="noStrike" cap="none" dirty="0">
                        <a:solidFill>
                          <a:schemeClr val="tx1"/>
                        </a:solidFill>
                        <a:latin typeface="Gill Sans MT"/>
                        <a:sym typeface="Arial"/>
                      </a:endParaRPr>
                    </a:p>
                  </a:txBody>
                  <a:tcPr>
                    <a:solidFill>
                      <a:schemeClr val="accent1">
                        <a:lumMod val="20000"/>
                        <a:lumOff val="80000"/>
                      </a:schemeClr>
                    </a:solidFill>
                  </a:tcPr>
                </a:tc>
                <a:extLst>
                  <a:ext uri="{0D108BD9-81ED-4DB2-BD59-A6C34878D82A}">
                    <a16:rowId xmlns:a16="http://schemas.microsoft.com/office/drawing/2014/main" val="2128947341"/>
                  </a:ext>
                </a:extLst>
              </a:tr>
              <a:tr h="548036">
                <a:tc>
                  <a:txBody>
                    <a:bodyPr/>
                    <a:lstStyle/>
                    <a:p>
                      <a:r>
                        <a:rPr lang="en-IN" sz="1600" dirty="0"/>
                        <a:t>NBFC-ICC</a:t>
                      </a:r>
                    </a:p>
                  </a:txBody>
                  <a:tcPr/>
                </a:tc>
                <a:tc>
                  <a:txBody>
                    <a:bodyPr/>
                    <a:lstStyle/>
                    <a:p>
                      <a:r>
                        <a:rPr lang="en-IN" sz="1600" dirty="0"/>
                        <a:t>350 </a:t>
                      </a:r>
                      <a:r>
                        <a:rPr lang="en-IN" sz="1600" dirty="0" err="1"/>
                        <a:t>crs</a:t>
                      </a:r>
                      <a:endParaRPr lang="en-IN" sz="1600" dirty="0"/>
                    </a:p>
                  </a:txBody>
                  <a:tcPr/>
                </a:tc>
                <a:tc>
                  <a:txBody>
                    <a:bodyPr/>
                    <a:lstStyle/>
                    <a:p>
                      <a:r>
                        <a:rPr lang="en-US" sz="1600" b="0" i="0" u="none" strike="noStrike" cap="none" dirty="0">
                          <a:solidFill>
                            <a:schemeClr val="dk1"/>
                          </a:solidFill>
                          <a:effectLst/>
                          <a:latin typeface="Gill Sans MT"/>
                          <a:ea typeface="Gill Sans MT"/>
                          <a:cs typeface="Gill Sans MT"/>
                          <a:sym typeface="Arial"/>
                        </a:rPr>
                        <a:t>NBFC-BL as the individual asset size is &lt; 1000 </a:t>
                      </a:r>
                      <a:r>
                        <a:rPr lang="en-US" sz="1600" b="0" i="0" u="none" strike="noStrike" cap="none" dirty="0" err="1">
                          <a:solidFill>
                            <a:schemeClr val="dk1"/>
                          </a:solidFill>
                          <a:effectLst/>
                          <a:latin typeface="Gill Sans MT"/>
                          <a:ea typeface="Gill Sans MT"/>
                          <a:cs typeface="Gill Sans MT"/>
                          <a:sym typeface="Arial"/>
                        </a:rPr>
                        <a:t>crs</a:t>
                      </a:r>
                      <a:endParaRPr lang="en-IN" sz="1600" dirty="0"/>
                    </a:p>
                  </a:txBody>
                  <a:tcPr/>
                </a:tc>
                <a:tc>
                  <a:txBody>
                    <a:bodyPr/>
                    <a:lstStyle/>
                    <a:p>
                      <a:r>
                        <a:rPr lang="en-US" sz="1600" b="0" i="0" u="none" strike="noStrike" cap="none" dirty="0">
                          <a:solidFill>
                            <a:schemeClr val="dk1"/>
                          </a:solidFill>
                          <a:effectLst/>
                          <a:latin typeface="Gill Sans MT"/>
                          <a:ea typeface="Gill Sans MT"/>
                          <a:cs typeface="Gill Sans MT"/>
                          <a:sym typeface="Arial"/>
                        </a:rPr>
                        <a:t>NBFC-ML as consolidated group asset size is &gt; 1000 </a:t>
                      </a:r>
                      <a:r>
                        <a:rPr lang="en-US" sz="1600" b="0" i="0" u="none" strike="noStrike" cap="none" dirty="0" err="1">
                          <a:solidFill>
                            <a:schemeClr val="dk1"/>
                          </a:solidFill>
                          <a:effectLst/>
                          <a:latin typeface="Gill Sans MT"/>
                          <a:ea typeface="Gill Sans MT"/>
                          <a:cs typeface="Gill Sans MT"/>
                          <a:sym typeface="Arial"/>
                        </a:rPr>
                        <a:t>crs</a:t>
                      </a:r>
                      <a:endParaRPr lang="en-IN" sz="1600" dirty="0"/>
                    </a:p>
                  </a:txBody>
                  <a:tcPr/>
                </a:tc>
                <a:extLst>
                  <a:ext uri="{0D108BD9-81ED-4DB2-BD59-A6C34878D82A}">
                    <a16:rowId xmlns:a16="http://schemas.microsoft.com/office/drawing/2014/main" val="417226216"/>
                  </a:ext>
                </a:extLst>
              </a:tr>
              <a:tr h="548036">
                <a:tc>
                  <a:txBody>
                    <a:bodyPr/>
                    <a:lstStyle/>
                    <a:p>
                      <a:r>
                        <a:rPr lang="en-IN" sz="1600" dirty="0"/>
                        <a:t>NBFC-MFI</a:t>
                      </a:r>
                    </a:p>
                  </a:txBody>
                  <a:tcPr/>
                </a:tc>
                <a:tc>
                  <a:txBody>
                    <a:bodyPr/>
                    <a:lstStyle/>
                    <a:p>
                      <a:r>
                        <a:rPr lang="en-IN" sz="1600" dirty="0"/>
                        <a:t>150 </a:t>
                      </a:r>
                      <a:r>
                        <a:rPr lang="en-IN" sz="1600" dirty="0" err="1"/>
                        <a:t>crs</a:t>
                      </a:r>
                      <a:endParaRPr lang="en-IN" sz="1600" dirty="0"/>
                    </a:p>
                  </a:txBody>
                  <a:tcPr/>
                </a:tc>
                <a:tc>
                  <a:txBody>
                    <a:bodyPr/>
                    <a:lstStyle/>
                    <a:p>
                      <a:r>
                        <a:rPr lang="en-US" sz="1600" b="0" i="0" u="none" strike="noStrike" cap="none" dirty="0">
                          <a:solidFill>
                            <a:schemeClr val="dk1"/>
                          </a:solidFill>
                          <a:effectLst/>
                          <a:latin typeface="Gill Sans MT"/>
                          <a:ea typeface="Gill Sans MT"/>
                          <a:cs typeface="Gill Sans MT"/>
                          <a:sym typeface="Arial"/>
                        </a:rPr>
                        <a:t>NBFC-BL as the individual asset size is &lt; 1000 </a:t>
                      </a:r>
                      <a:r>
                        <a:rPr lang="en-US" sz="1600" b="0" i="0" u="none" strike="noStrike" cap="none" dirty="0" err="1">
                          <a:solidFill>
                            <a:schemeClr val="dk1"/>
                          </a:solidFill>
                          <a:effectLst/>
                          <a:latin typeface="Gill Sans MT"/>
                          <a:ea typeface="Gill Sans MT"/>
                          <a:cs typeface="Gill Sans MT"/>
                          <a:sym typeface="Arial"/>
                        </a:rPr>
                        <a:t>crs</a:t>
                      </a:r>
                      <a:endParaRPr lang="en-IN" sz="1600" dirty="0"/>
                    </a:p>
                  </a:txBody>
                  <a:tcPr/>
                </a:tc>
                <a:tc>
                  <a:txBody>
                    <a:bodyPr/>
                    <a:lstStyle/>
                    <a:p>
                      <a:r>
                        <a:rPr lang="en-US" sz="1600" b="0" i="0" u="none" strike="noStrike" cap="none" dirty="0">
                          <a:solidFill>
                            <a:schemeClr val="dk1"/>
                          </a:solidFill>
                          <a:effectLst/>
                          <a:latin typeface="Gill Sans MT"/>
                          <a:ea typeface="Gill Sans MT"/>
                          <a:cs typeface="Gill Sans MT"/>
                          <a:sym typeface="Arial"/>
                        </a:rPr>
                        <a:t>NBFC-ML as consolidated group asset size is &gt; 1000 </a:t>
                      </a:r>
                      <a:r>
                        <a:rPr lang="en-US" sz="1600" b="0" i="0" u="none" strike="noStrike" cap="none" dirty="0" err="1">
                          <a:solidFill>
                            <a:schemeClr val="dk1"/>
                          </a:solidFill>
                          <a:effectLst/>
                          <a:latin typeface="Gill Sans MT"/>
                          <a:ea typeface="Gill Sans MT"/>
                          <a:cs typeface="Gill Sans MT"/>
                          <a:sym typeface="Arial"/>
                        </a:rPr>
                        <a:t>crs</a:t>
                      </a:r>
                      <a:endParaRPr lang="en-IN" sz="1600" dirty="0"/>
                    </a:p>
                  </a:txBody>
                  <a:tcPr/>
                </a:tc>
                <a:extLst>
                  <a:ext uri="{0D108BD9-81ED-4DB2-BD59-A6C34878D82A}">
                    <a16:rowId xmlns:a16="http://schemas.microsoft.com/office/drawing/2014/main" val="679905184"/>
                  </a:ext>
                </a:extLst>
              </a:tr>
              <a:tr h="548036">
                <a:tc>
                  <a:txBody>
                    <a:bodyPr/>
                    <a:lstStyle/>
                    <a:p>
                      <a:r>
                        <a:rPr lang="en-IN" sz="1600" dirty="0"/>
                        <a:t>HFC</a:t>
                      </a:r>
                    </a:p>
                  </a:txBody>
                  <a:tcPr/>
                </a:tc>
                <a:tc>
                  <a:txBody>
                    <a:bodyPr/>
                    <a:lstStyle/>
                    <a:p>
                      <a:r>
                        <a:rPr lang="en-IN" sz="1600" dirty="0"/>
                        <a:t>250 </a:t>
                      </a:r>
                      <a:r>
                        <a:rPr lang="en-IN" sz="1600" dirty="0" err="1"/>
                        <a:t>crs</a:t>
                      </a:r>
                      <a:endParaRPr lang="en-IN" sz="1600" dirty="0"/>
                    </a:p>
                  </a:txBody>
                  <a:tcPr/>
                </a:tc>
                <a:tc gridSpan="2">
                  <a:txBody>
                    <a:bodyPr/>
                    <a:lstStyle/>
                    <a:p>
                      <a:r>
                        <a:rPr lang="en-US" sz="1600" b="0" i="0" u="none" strike="noStrike" cap="none" dirty="0">
                          <a:solidFill>
                            <a:schemeClr val="dk1"/>
                          </a:solidFill>
                          <a:effectLst/>
                          <a:latin typeface="Gill Sans MT"/>
                          <a:ea typeface="Gill Sans MT"/>
                          <a:cs typeface="Gill Sans MT"/>
                          <a:sym typeface="Arial"/>
                        </a:rPr>
                        <a:t>NBFC-ML as all HFCs will fall under middle layer unless classified as NBFC-UL</a:t>
                      </a:r>
                      <a:endParaRPr lang="en-IN" sz="1600" dirty="0"/>
                    </a:p>
                  </a:txBody>
                  <a:tcPr/>
                </a:tc>
                <a:tc hMerge="1">
                  <a:txBody>
                    <a:bodyPr/>
                    <a:lstStyle/>
                    <a:p>
                      <a:endParaRPr lang="en-IN"/>
                    </a:p>
                  </a:txBody>
                  <a:tcPr/>
                </a:tc>
                <a:extLst>
                  <a:ext uri="{0D108BD9-81ED-4DB2-BD59-A6C34878D82A}">
                    <a16:rowId xmlns:a16="http://schemas.microsoft.com/office/drawing/2014/main" val="3401267668"/>
                  </a:ext>
                </a:extLst>
              </a:tr>
              <a:tr h="548036">
                <a:tc>
                  <a:txBody>
                    <a:bodyPr/>
                    <a:lstStyle/>
                    <a:p>
                      <a:r>
                        <a:rPr lang="en-IN" sz="1600" dirty="0"/>
                        <a:t>NBFC-IFC</a:t>
                      </a:r>
                    </a:p>
                  </a:txBody>
                  <a:tcPr/>
                </a:tc>
                <a:tc>
                  <a:txBody>
                    <a:bodyPr/>
                    <a:lstStyle/>
                    <a:p>
                      <a:r>
                        <a:rPr lang="en-IN" sz="1600" dirty="0"/>
                        <a:t>450 </a:t>
                      </a:r>
                      <a:r>
                        <a:rPr lang="en-IN" sz="1600" dirty="0" err="1"/>
                        <a:t>crs</a:t>
                      </a:r>
                      <a:endParaRPr lang="en-IN" sz="1600" dirty="0"/>
                    </a:p>
                  </a:txBody>
                  <a:tcPr/>
                </a:tc>
                <a:tc gridSpan="2">
                  <a:txBody>
                    <a:bodyPr/>
                    <a:lstStyle/>
                    <a:p>
                      <a:r>
                        <a:rPr lang="en-US" sz="1600" b="0" i="0" u="none" strike="noStrike" cap="none" dirty="0">
                          <a:solidFill>
                            <a:schemeClr val="dk1"/>
                          </a:solidFill>
                          <a:effectLst/>
                          <a:latin typeface="Gill Sans MT"/>
                          <a:ea typeface="Gill Sans MT"/>
                          <a:cs typeface="Gill Sans MT"/>
                          <a:sym typeface="Arial"/>
                        </a:rPr>
                        <a:t>NBFC-ML as NBFC-IFC shall always fall under the middle layer, irrespective of aggregation</a:t>
                      </a:r>
                      <a:endParaRPr lang="en-IN" sz="1600" dirty="0"/>
                    </a:p>
                  </a:txBody>
                  <a:tcPr/>
                </a:tc>
                <a:tc hMerge="1">
                  <a:txBody>
                    <a:bodyPr/>
                    <a:lstStyle/>
                    <a:p>
                      <a:endParaRPr lang="en-IN"/>
                    </a:p>
                  </a:txBody>
                  <a:tcPr/>
                </a:tc>
                <a:extLst>
                  <a:ext uri="{0D108BD9-81ED-4DB2-BD59-A6C34878D82A}">
                    <a16:rowId xmlns:a16="http://schemas.microsoft.com/office/drawing/2014/main" val="4086024281"/>
                  </a:ext>
                </a:extLst>
              </a:tr>
              <a:tr h="548036">
                <a:tc>
                  <a:txBody>
                    <a:bodyPr/>
                    <a:lstStyle/>
                    <a:p>
                      <a:r>
                        <a:rPr lang="en-IN" sz="1600" dirty="0"/>
                        <a:t>NBFC-P2P</a:t>
                      </a:r>
                    </a:p>
                  </a:txBody>
                  <a:tcPr/>
                </a:tc>
                <a:tc>
                  <a:txBody>
                    <a:bodyPr/>
                    <a:lstStyle/>
                    <a:p>
                      <a:r>
                        <a:rPr lang="en-IN" sz="1600" dirty="0"/>
                        <a:t>100 </a:t>
                      </a:r>
                      <a:r>
                        <a:rPr lang="en-IN" sz="1600" dirty="0" err="1"/>
                        <a:t>crs</a:t>
                      </a:r>
                      <a:endParaRPr lang="en-IN" sz="1600" dirty="0"/>
                    </a:p>
                  </a:txBody>
                  <a:tcPr/>
                </a:tc>
                <a:tc gridSpan="2">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600" b="0" i="0" u="none" strike="noStrike" cap="none" dirty="0">
                          <a:solidFill>
                            <a:schemeClr val="dk1"/>
                          </a:solidFill>
                          <a:effectLst/>
                          <a:latin typeface="Gill Sans MT"/>
                          <a:ea typeface="Gill Sans MT"/>
                          <a:cs typeface="Gill Sans MT"/>
                          <a:sym typeface="Arial"/>
                        </a:rPr>
                        <a:t>NBFC-BL as NBFC-P2P shall always fall under the base layer, irrespective of aggregation</a:t>
                      </a:r>
                      <a:endParaRPr lang="en-IN" sz="1600" dirty="0"/>
                    </a:p>
                  </a:txBody>
                  <a:tcPr/>
                </a:tc>
                <a:tc hMerge="1">
                  <a:txBody>
                    <a:bodyPr/>
                    <a:lstStyle/>
                    <a:p>
                      <a:endParaRPr lang="en-IN"/>
                    </a:p>
                  </a:txBody>
                  <a:tcPr/>
                </a:tc>
                <a:extLst>
                  <a:ext uri="{0D108BD9-81ED-4DB2-BD59-A6C34878D82A}">
                    <a16:rowId xmlns:a16="http://schemas.microsoft.com/office/drawing/2014/main" val="1045565781"/>
                  </a:ext>
                </a:extLst>
              </a:tr>
              <a:tr h="548036">
                <a:tc>
                  <a:txBody>
                    <a:bodyPr/>
                    <a:lstStyle/>
                    <a:p>
                      <a:r>
                        <a:rPr lang="en-US" sz="1600" b="0" i="0" u="none" strike="noStrike" cap="none" dirty="0">
                          <a:solidFill>
                            <a:schemeClr val="dk1"/>
                          </a:solidFill>
                          <a:effectLst/>
                          <a:latin typeface="Gill Sans MT"/>
                          <a:ea typeface="Gill Sans MT"/>
                          <a:cs typeface="Gill Sans MT"/>
                          <a:sym typeface="Arial"/>
                        </a:rPr>
                        <a:t>NBFC-without PF and CI</a:t>
                      </a:r>
                      <a:endParaRPr lang="en-IN" sz="1600" dirty="0"/>
                    </a:p>
                  </a:txBody>
                  <a:tcPr/>
                </a:tc>
                <a:tc>
                  <a:txBody>
                    <a:bodyPr/>
                    <a:lstStyle/>
                    <a:p>
                      <a:r>
                        <a:rPr lang="en-IN" sz="1600" dirty="0"/>
                        <a:t>100 </a:t>
                      </a:r>
                      <a:r>
                        <a:rPr lang="en-IN" sz="1600" dirty="0" err="1"/>
                        <a:t>crs</a:t>
                      </a:r>
                      <a:endParaRPr lang="en-IN" sz="1600" dirty="0"/>
                    </a:p>
                  </a:txBody>
                  <a:tcPr/>
                </a:tc>
                <a:tc gridSpan="2">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600" b="0" i="0" u="none" strike="noStrike" cap="none" dirty="0">
                          <a:solidFill>
                            <a:schemeClr val="dk1"/>
                          </a:solidFill>
                          <a:effectLst/>
                          <a:latin typeface="Gill Sans MT"/>
                          <a:ea typeface="Gill Sans MT"/>
                          <a:cs typeface="Gill Sans MT"/>
                          <a:sym typeface="Arial"/>
                        </a:rPr>
                        <a:t>NBFC-BL as such NBFCs shall always fall under the base layer, irrespective of aggregation</a:t>
                      </a:r>
                      <a:endParaRPr lang="en-IN" sz="1600" dirty="0"/>
                    </a:p>
                  </a:txBody>
                  <a:tcPr/>
                </a:tc>
                <a:tc hMerge="1">
                  <a:txBody>
                    <a:bodyPr/>
                    <a:lstStyle/>
                    <a:p>
                      <a:endParaRPr lang="en-IN"/>
                    </a:p>
                  </a:txBody>
                  <a:tcPr/>
                </a:tc>
                <a:extLst>
                  <a:ext uri="{0D108BD9-81ED-4DB2-BD59-A6C34878D82A}">
                    <a16:rowId xmlns:a16="http://schemas.microsoft.com/office/drawing/2014/main" val="1730150835"/>
                  </a:ext>
                </a:extLst>
              </a:tr>
              <a:tr h="548036">
                <a:tc>
                  <a:txBody>
                    <a:bodyPr/>
                    <a:lstStyle/>
                    <a:p>
                      <a:r>
                        <a:rPr lang="en-IN" sz="1600" dirty="0"/>
                        <a:t>Total Asset Size</a:t>
                      </a:r>
                    </a:p>
                  </a:txBody>
                  <a:tcPr/>
                </a:tc>
                <a:tc gridSpan="3">
                  <a:txBody>
                    <a:bodyPr/>
                    <a:lstStyle/>
                    <a:p>
                      <a:r>
                        <a:rPr lang="en-IN" sz="1600" dirty="0"/>
                        <a:t>1400 </a:t>
                      </a:r>
                      <a:r>
                        <a:rPr lang="en-IN" sz="1600" dirty="0" err="1"/>
                        <a:t>crs</a:t>
                      </a:r>
                      <a:endParaRPr lang="en-IN" sz="1600" dirty="0"/>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4167228357"/>
                  </a:ext>
                </a:extLst>
              </a:tr>
            </a:tbl>
          </a:graphicData>
        </a:graphic>
      </p:graphicFrame>
    </p:spTree>
    <p:extLst>
      <p:ext uri="{BB962C8B-B14F-4D97-AF65-F5344CB8AC3E}">
        <p14:creationId xmlns:p14="http://schemas.microsoft.com/office/powerpoint/2010/main" val="27767953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36"/>
        <p:cNvGrpSpPr/>
        <p:nvPr/>
      </p:nvGrpSpPr>
      <p:grpSpPr>
        <a:xfrm>
          <a:off x="0" y="0"/>
          <a:ext cx="0" cy="0"/>
          <a:chOff x="0" y="0"/>
          <a:chExt cx="0" cy="0"/>
        </a:xfrm>
      </p:grpSpPr>
      <p:sp>
        <p:nvSpPr>
          <p:cNvPr id="737" name="Google Shape;737;g15577e201b1_7_189"/>
          <p:cNvSpPr txBox="1">
            <a:spLocks noGrp="1"/>
          </p:cNvSpPr>
          <p:nvPr>
            <p:ph type="title"/>
          </p:nvPr>
        </p:nvSpPr>
        <p:spPr>
          <a:xfrm>
            <a:off x="581193" y="3043910"/>
            <a:ext cx="11029500" cy="14976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dirty="0"/>
              <a:t>Regulatory changes under SBR </a:t>
            </a: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48"/>
        <p:cNvGrpSpPr/>
        <p:nvPr/>
      </p:nvGrpSpPr>
      <p:grpSpPr>
        <a:xfrm>
          <a:off x="0" y="0"/>
          <a:ext cx="0" cy="0"/>
          <a:chOff x="0" y="0"/>
          <a:chExt cx="0" cy="0"/>
        </a:xfrm>
      </p:grpSpPr>
      <p:grpSp>
        <p:nvGrpSpPr>
          <p:cNvPr id="749" name="Google Shape;749;p40"/>
          <p:cNvGrpSpPr/>
          <p:nvPr/>
        </p:nvGrpSpPr>
        <p:grpSpPr>
          <a:xfrm>
            <a:off x="437634" y="1621503"/>
            <a:ext cx="11316729" cy="4835097"/>
            <a:chOff x="5016" y="58174"/>
            <a:chExt cx="11316729" cy="4835097"/>
          </a:xfrm>
        </p:grpSpPr>
        <p:sp>
          <p:nvSpPr>
            <p:cNvPr id="750" name="Google Shape;750;p40"/>
            <p:cNvSpPr/>
            <p:nvPr/>
          </p:nvSpPr>
          <p:spPr>
            <a:xfrm>
              <a:off x="5016" y="58174"/>
              <a:ext cx="11316729" cy="1114772"/>
            </a:xfrm>
            <a:prstGeom prst="roundRect">
              <a:avLst>
                <a:gd name="adj" fmla="val 10000"/>
              </a:avLst>
            </a:prstGeom>
            <a:solidFill>
              <a:srgbClr val="173160"/>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40"/>
            <p:cNvSpPr txBox="1"/>
            <p:nvPr/>
          </p:nvSpPr>
          <p:spPr>
            <a:xfrm>
              <a:off x="37667" y="90825"/>
              <a:ext cx="11251427" cy="1049470"/>
            </a:xfrm>
            <a:prstGeom prst="rect">
              <a:avLst/>
            </a:prstGeom>
            <a:noFill/>
            <a:ln>
              <a:noFill/>
            </a:ln>
          </p:spPr>
          <p:txBody>
            <a:bodyPr spcFirstLastPara="1" wrap="square" lIns="91425" tIns="91425" rIns="91425" bIns="91425" anchor="ctr" anchorCtr="0">
              <a:noAutofit/>
            </a:bodyPr>
            <a:lstStyle/>
            <a:p>
              <a:pPr marL="0" marR="0" lvl="0" indent="0" algn="ctr" rtl="0">
                <a:lnSpc>
                  <a:spcPct val="90000"/>
                </a:lnSpc>
                <a:spcBef>
                  <a:spcPts val="0"/>
                </a:spcBef>
                <a:spcAft>
                  <a:spcPts val="0"/>
                </a:spcAft>
                <a:buClr>
                  <a:schemeClr val="lt1"/>
                </a:buClr>
                <a:buSzPts val="2400"/>
                <a:buFont typeface="Gill Sans"/>
                <a:buNone/>
              </a:pPr>
              <a:r>
                <a:rPr lang="en-US" sz="2400">
                  <a:solidFill>
                    <a:schemeClr val="lt1"/>
                  </a:solidFill>
                  <a:latin typeface="Gill Sans"/>
                  <a:ea typeface="Gill Sans"/>
                  <a:cs typeface="Gill Sans"/>
                  <a:sym typeface="Gill Sans"/>
                </a:rPr>
                <a:t>NOF for different categories of NBFCs</a:t>
              </a:r>
              <a:endParaRPr/>
            </a:p>
          </p:txBody>
        </p:sp>
        <p:sp>
          <p:nvSpPr>
            <p:cNvPr id="752" name="Google Shape;752;p40"/>
            <p:cNvSpPr/>
            <p:nvPr/>
          </p:nvSpPr>
          <p:spPr>
            <a:xfrm>
              <a:off x="16063" y="1259989"/>
              <a:ext cx="2727970" cy="1114772"/>
            </a:xfrm>
            <a:prstGeom prst="roundRect">
              <a:avLst>
                <a:gd name="adj" fmla="val 10000"/>
              </a:avLst>
            </a:prstGeom>
            <a:solidFill>
              <a:srgbClr val="43CBE7"/>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40"/>
            <p:cNvSpPr txBox="1"/>
            <p:nvPr/>
          </p:nvSpPr>
          <p:spPr>
            <a:xfrm>
              <a:off x="48714" y="1292640"/>
              <a:ext cx="2662668" cy="1049470"/>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400">
                  <a:solidFill>
                    <a:schemeClr val="lt1"/>
                  </a:solidFill>
                  <a:latin typeface="Gill Sans"/>
                  <a:ea typeface="Gill Sans"/>
                  <a:cs typeface="Gill Sans"/>
                  <a:sym typeface="Gill Sans"/>
                </a:rPr>
                <a:t>2 Crore</a:t>
              </a:r>
              <a:endParaRPr sz="1400">
                <a:solidFill>
                  <a:schemeClr val="lt1"/>
                </a:solidFill>
                <a:latin typeface="Gill Sans"/>
                <a:ea typeface="Gill Sans"/>
                <a:cs typeface="Gill Sans"/>
                <a:sym typeface="Gill Sans"/>
              </a:endParaRPr>
            </a:p>
          </p:txBody>
        </p:sp>
        <p:sp>
          <p:nvSpPr>
            <p:cNvPr id="754" name="Google Shape;754;p40"/>
            <p:cNvSpPr/>
            <p:nvPr/>
          </p:nvSpPr>
          <p:spPr>
            <a:xfrm>
              <a:off x="16063" y="2519244"/>
              <a:ext cx="884555" cy="1114772"/>
            </a:xfrm>
            <a:prstGeom prst="roundRect">
              <a:avLst>
                <a:gd name="adj" fmla="val 10000"/>
              </a:avLst>
            </a:prstGeom>
            <a:solidFill>
              <a:schemeClr val="accent4"/>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40"/>
            <p:cNvSpPr txBox="1"/>
            <p:nvPr/>
          </p:nvSpPr>
          <p:spPr>
            <a:xfrm>
              <a:off x="41971" y="2545152"/>
              <a:ext cx="832739" cy="1062956"/>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400">
                  <a:solidFill>
                    <a:schemeClr val="lt1"/>
                  </a:solidFill>
                  <a:latin typeface="Gill Sans"/>
                  <a:ea typeface="Gill Sans"/>
                  <a:cs typeface="Gill Sans"/>
                  <a:sym typeface="Gill Sans"/>
                </a:rPr>
                <a:t>NBFC-</a:t>
              </a:r>
              <a:endParaRPr sz="1400">
                <a:solidFill>
                  <a:schemeClr val="lt1"/>
                </a:solidFill>
                <a:latin typeface="Gill Sans"/>
                <a:ea typeface="Gill Sans"/>
                <a:cs typeface="Gill Sans"/>
                <a:sym typeface="Gill Sans"/>
              </a:endParaRPr>
            </a:p>
            <a:p>
              <a:pPr marL="0" marR="0" lvl="0" indent="0" algn="ctr" rtl="0">
                <a:lnSpc>
                  <a:spcPct val="90000"/>
                </a:lnSpc>
                <a:spcBef>
                  <a:spcPts val="0"/>
                </a:spcBef>
                <a:spcAft>
                  <a:spcPts val="0"/>
                </a:spcAft>
                <a:buClr>
                  <a:schemeClr val="lt1"/>
                </a:buClr>
                <a:buSzPts val="1400"/>
                <a:buFont typeface="Gill Sans"/>
                <a:buNone/>
              </a:pPr>
              <a:r>
                <a:rPr lang="en-US" sz="1400">
                  <a:solidFill>
                    <a:schemeClr val="lt1"/>
                  </a:solidFill>
                  <a:latin typeface="Gill Sans"/>
                  <a:ea typeface="Gill Sans"/>
                  <a:cs typeface="Gill Sans"/>
                  <a:sym typeface="Gill Sans"/>
                </a:rPr>
                <a:t>P2P</a:t>
              </a:r>
              <a:endParaRPr sz="1400">
                <a:solidFill>
                  <a:schemeClr val="lt1"/>
                </a:solidFill>
                <a:latin typeface="Gill Sans"/>
                <a:ea typeface="Gill Sans"/>
                <a:cs typeface="Gill Sans"/>
                <a:sym typeface="Gill Sans"/>
              </a:endParaRPr>
            </a:p>
          </p:txBody>
        </p:sp>
        <p:sp>
          <p:nvSpPr>
            <p:cNvPr id="756" name="Google Shape;756;p40"/>
            <p:cNvSpPr/>
            <p:nvPr/>
          </p:nvSpPr>
          <p:spPr>
            <a:xfrm>
              <a:off x="16063" y="3778499"/>
              <a:ext cx="884555" cy="1114772"/>
            </a:xfrm>
            <a:prstGeom prst="roundRect">
              <a:avLst>
                <a:gd name="adj" fmla="val 10000"/>
              </a:avLst>
            </a:prstGeom>
            <a:solidFill>
              <a:srgbClr val="A1C775"/>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40"/>
            <p:cNvSpPr txBox="1"/>
            <p:nvPr/>
          </p:nvSpPr>
          <p:spPr>
            <a:xfrm>
              <a:off x="41971" y="3804407"/>
              <a:ext cx="832739" cy="1062956"/>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400">
                  <a:solidFill>
                    <a:schemeClr val="lt1"/>
                  </a:solidFill>
                  <a:latin typeface="Gill Sans"/>
                  <a:ea typeface="Gill Sans"/>
                  <a:cs typeface="Gill Sans"/>
                  <a:sym typeface="Gill Sans"/>
                </a:rPr>
                <a:t>No Change</a:t>
              </a:r>
              <a:endParaRPr/>
            </a:p>
          </p:txBody>
        </p:sp>
        <p:sp>
          <p:nvSpPr>
            <p:cNvPr id="758" name="Google Shape;758;p40"/>
            <p:cNvSpPr/>
            <p:nvPr/>
          </p:nvSpPr>
          <p:spPr>
            <a:xfrm>
              <a:off x="937770" y="2519244"/>
              <a:ext cx="884555" cy="1114772"/>
            </a:xfrm>
            <a:prstGeom prst="roundRect">
              <a:avLst>
                <a:gd name="adj" fmla="val 10000"/>
              </a:avLst>
            </a:prstGeom>
            <a:solidFill>
              <a:schemeClr val="accent4"/>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40"/>
            <p:cNvSpPr txBox="1"/>
            <p:nvPr/>
          </p:nvSpPr>
          <p:spPr>
            <a:xfrm>
              <a:off x="963678" y="2545152"/>
              <a:ext cx="832739" cy="1062956"/>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400">
                  <a:solidFill>
                    <a:schemeClr val="lt1"/>
                  </a:solidFill>
                  <a:latin typeface="Gill Sans"/>
                  <a:ea typeface="Gill Sans"/>
                  <a:cs typeface="Gill Sans"/>
                  <a:sym typeface="Gill Sans"/>
                </a:rPr>
                <a:t>NBFC-</a:t>
              </a:r>
              <a:endParaRPr sz="1400">
                <a:solidFill>
                  <a:schemeClr val="lt1"/>
                </a:solidFill>
                <a:latin typeface="Gill Sans"/>
                <a:ea typeface="Gill Sans"/>
                <a:cs typeface="Gill Sans"/>
                <a:sym typeface="Gill Sans"/>
              </a:endParaRPr>
            </a:p>
            <a:p>
              <a:pPr marL="0" marR="0" lvl="0" indent="0" algn="ctr" rtl="0">
                <a:lnSpc>
                  <a:spcPct val="90000"/>
                </a:lnSpc>
                <a:spcBef>
                  <a:spcPts val="0"/>
                </a:spcBef>
                <a:spcAft>
                  <a:spcPts val="0"/>
                </a:spcAft>
                <a:buClr>
                  <a:schemeClr val="lt1"/>
                </a:buClr>
                <a:buSzPts val="1400"/>
                <a:buFont typeface="Gill Sans"/>
                <a:buNone/>
              </a:pPr>
              <a:r>
                <a:rPr lang="en-US" sz="1400">
                  <a:solidFill>
                    <a:schemeClr val="lt1"/>
                  </a:solidFill>
                  <a:latin typeface="Gill Sans"/>
                  <a:ea typeface="Gill Sans"/>
                  <a:cs typeface="Gill Sans"/>
                  <a:sym typeface="Gill Sans"/>
                </a:rPr>
                <a:t>AA</a:t>
              </a:r>
              <a:endParaRPr sz="1400">
                <a:solidFill>
                  <a:schemeClr val="lt1"/>
                </a:solidFill>
                <a:latin typeface="Gill Sans"/>
                <a:ea typeface="Gill Sans"/>
                <a:cs typeface="Gill Sans"/>
                <a:sym typeface="Gill Sans"/>
              </a:endParaRPr>
            </a:p>
          </p:txBody>
        </p:sp>
        <p:sp>
          <p:nvSpPr>
            <p:cNvPr id="760" name="Google Shape;760;p40"/>
            <p:cNvSpPr/>
            <p:nvPr/>
          </p:nvSpPr>
          <p:spPr>
            <a:xfrm>
              <a:off x="937770" y="3778499"/>
              <a:ext cx="884555" cy="1114772"/>
            </a:xfrm>
            <a:prstGeom prst="roundRect">
              <a:avLst>
                <a:gd name="adj" fmla="val 10000"/>
              </a:avLst>
            </a:prstGeom>
            <a:solidFill>
              <a:srgbClr val="A1C775"/>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40"/>
            <p:cNvSpPr txBox="1"/>
            <p:nvPr/>
          </p:nvSpPr>
          <p:spPr>
            <a:xfrm>
              <a:off x="963678" y="3804407"/>
              <a:ext cx="832739" cy="1062956"/>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400">
                  <a:solidFill>
                    <a:schemeClr val="lt1"/>
                  </a:solidFill>
                  <a:latin typeface="Gill Sans"/>
                  <a:ea typeface="Gill Sans"/>
                  <a:cs typeface="Gill Sans"/>
                  <a:sym typeface="Gill Sans"/>
                </a:rPr>
                <a:t>No Change</a:t>
              </a:r>
              <a:endParaRPr sz="1400">
                <a:solidFill>
                  <a:schemeClr val="lt1"/>
                </a:solidFill>
                <a:latin typeface="Gill Sans"/>
                <a:ea typeface="Gill Sans"/>
                <a:cs typeface="Gill Sans"/>
                <a:sym typeface="Gill Sans"/>
              </a:endParaRPr>
            </a:p>
          </p:txBody>
        </p:sp>
        <p:sp>
          <p:nvSpPr>
            <p:cNvPr id="762" name="Google Shape;762;p40"/>
            <p:cNvSpPr/>
            <p:nvPr/>
          </p:nvSpPr>
          <p:spPr>
            <a:xfrm>
              <a:off x="1859477" y="2519244"/>
              <a:ext cx="884555" cy="1114772"/>
            </a:xfrm>
            <a:prstGeom prst="roundRect">
              <a:avLst>
                <a:gd name="adj" fmla="val 10000"/>
              </a:avLst>
            </a:prstGeom>
            <a:solidFill>
              <a:schemeClr val="accent4"/>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40"/>
            <p:cNvSpPr txBox="1"/>
            <p:nvPr/>
          </p:nvSpPr>
          <p:spPr>
            <a:xfrm>
              <a:off x="1885385" y="2545152"/>
              <a:ext cx="832739" cy="1062956"/>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200" dirty="0">
                  <a:solidFill>
                    <a:schemeClr val="lt1"/>
                  </a:solidFill>
                  <a:latin typeface="Gill Sans"/>
                  <a:ea typeface="Gill Sans"/>
                  <a:cs typeface="Gill Sans"/>
                  <a:sym typeface="Gill Sans"/>
                </a:rPr>
                <a:t>ICC w/o public funds &amp; customer interface</a:t>
              </a:r>
              <a:endParaRPr sz="1200" dirty="0">
                <a:solidFill>
                  <a:schemeClr val="lt1"/>
                </a:solidFill>
                <a:latin typeface="Gill Sans"/>
                <a:ea typeface="Gill Sans"/>
                <a:cs typeface="Gill Sans"/>
                <a:sym typeface="Gill Sans"/>
              </a:endParaRPr>
            </a:p>
          </p:txBody>
        </p:sp>
        <p:sp>
          <p:nvSpPr>
            <p:cNvPr id="764" name="Google Shape;764;p40"/>
            <p:cNvSpPr/>
            <p:nvPr/>
          </p:nvSpPr>
          <p:spPr>
            <a:xfrm>
              <a:off x="1859477" y="3778499"/>
              <a:ext cx="884555" cy="1114772"/>
            </a:xfrm>
            <a:prstGeom prst="roundRect">
              <a:avLst>
                <a:gd name="adj" fmla="val 10000"/>
              </a:avLst>
            </a:prstGeom>
            <a:solidFill>
              <a:srgbClr val="A1C775"/>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40"/>
            <p:cNvSpPr txBox="1"/>
            <p:nvPr/>
          </p:nvSpPr>
          <p:spPr>
            <a:xfrm>
              <a:off x="1885385" y="3804407"/>
              <a:ext cx="832739" cy="1062956"/>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400">
                  <a:solidFill>
                    <a:schemeClr val="lt1"/>
                  </a:solidFill>
                  <a:latin typeface="Gill Sans"/>
                  <a:ea typeface="Gill Sans"/>
                  <a:cs typeface="Gill Sans"/>
                  <a:sym typeface="Gill Sans"/>
                </a:rPr>
                <a:t>No Change </a:t>
              </a:r>
              <a:endParaRPr sz="1400">
                <a:solidFill>
                  <a:schemeClr val="lt1"/>
                </a:solidFill>
                <a:latin typeface="Gill Sans"/>
                <a:ea typeface="Gill Sans"/>
                <a:cs typeface="Gill Sans"/>
                <a:sym typeface="Gill Sans"/>
              </a:endParaRPr>
            </a:p>
          </p:txBody>
        </p:sp>
        <p:sp>
          <p:nvSpPr>
            <p:cNvPr id="766" name="Google Shape;766;p40"/>
            <p:cNvSpPr/>
            <p:nvPr/>
          </p:nvSpPr>
          <p:spPr>
            <a:xfrm>
              <a:off x="2818335" y="1259989"/>
              <a:ext cx="2727970" cy="1114772"/>
            </a:xfrm>
            <a:prstGeom prst="roundRect">
              <a:avLst>
                <a:gd name="adj" fmla="val 10000"/>
              </a:avLst>
            </a:prstGeom>
            <a:solidFill>
              <a:schemeClr val="accent3"/>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40"/>
            <p:cNvSpPr txBox="1"/>
            <p:nvPr/>
          </p:nvSpPr>
          <p:spPr>
            <a:xfrm>
              <a:off x="3000344" y="1367578"/>
              <a:ext cx="2327910" cy="949171"/>
            </a:xfrm>
            <a:prstGeom prst="rect">
              <a:avLst/>
            </a:prstGeom>
            <a:solidFill>
              <a:schemeClr val="accent3"/>
            </a:solid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400" dirty="0">
                  <a:solidFill>
                    <a:schemeClr val="lt1"/>
                  </a:solidFill>
                  <a:latin typeface="Gill Sans"/>
                  <a:ea typeface="Gill Sans"/>
                  <a:cs typeface="Gill Sans"/>
                  <a:sym typeface="Gill Sans"/>
                </a:rPr>
                <a:t>10 Crore</a:t>
              </a:r>
              <a:endParaRPr sz="1400" dirty="0">
                <a:solidFill>
                  <a:schemeClr val="lt1"/>
                </a:solidFill>
                <a:latin typeface="Gill Sans"/>
                <a:ea typeface="Gill Sans"/>
                <a:cs typeface="Gill Sans"/>
                <a:sym typeface="Gill Sans"/>
              </a:endParaRPr>
            </a:p>
          </p:txBody>
        </p:sp>
        <p:sp>
          <p:nvSpPr>
            <p:cNvPr id="768" name="Google Shape;768;p40"/>
            <p:cNvSpPr/>
            <p:nvPr/>
          </p:nvSpPr>
          <p:spPr>
            <a:xfrm>
              <a:off x="2818335" y="2519244"/>
              <a:ext cx="884555" cy="1114772"/>
            </a:xfrm>
            <a:prstGeom prst="roundRect">
              <a:avLst>
                <a:gd name="adj" fmla="val 10000"/>
              </a:avLst>
            </a:prstGeom>
            <a:solidFill>
              <a:schemeClr val="bg1">
                <a:lumMod val="65000"/>
              </a:schemeClr>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40"/>
            <p:cNvSpPr txBox="1"/>
            <p:nvPr/>
          </p:nvSpPr>
          <p:spPr>
            <a:xfrm>
              <a:off x="2850987" y="2614567"/>
              <a:ext cx="838842" cy="954541"/>
            </a:xfrm>
            <a:prstGeom prst="rect">
              <a:avLst/>
            </a:prstGeom>
            <a:solidFill>
              <a:srgbClr val="969FA7"/>
            </a:solidFill>
            <a:ln>
              <a:solidFill>
                <a:schemeClr val="bg1">
                  <a:lumMod val="65000"/>
                </a:schemeClr>
              </a:solid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400" dirty="0">
                  <a:solidFill>
                    <a:schemeClr val="lt1"/>
                  </a:solidFill>
                  <a:latin typeface="Gill Sans"/>
                  <a:ea typeface="Gill Sans"/>
                  <a:cs typeface="Gill Sans"/>
                  <a:sym typeface="Gill Sans"/>
                </a:rPr>
                <a:t>Other </a:t>
              </a:r>
              <a:r>
                <a:rPr lang="en-US" sz="1400" dirty="0">
                  <a:solidFill>
                    <a:schemeClr val="lt1"/>
                  </a:solidFill>
                  <a:latin typeface="Gill Sans"/>
                  <a:sym typeface="Gill Sans"/>
                </a:rPr>
                <a:t>NBFC-</a:t>
              </a:r>
              <a:endParaRPr sz="1400" dirty="0">
                <a:solidFill>
                  <a:schemeClr val="lt1"/>
                </a:solidFill>
                <a:latin typeface="Gill Sans"/>
                <a:sym typeface="Gill Sans"/>
              </a:endParaRPr>
            </a:p>
            <a:p>
              <a:pPr marL="0" marR="0" lvl="0" indent="0" algn="ctr" rtl="0">
                <a:lnSpc>
                  <a:spcPct val="90000"/>
                </a:lnSpc>
                <a:spcBef>
                  <a:spcPts val="0"/>
                </a:spcBef>
                <a:spcAft>
                  <a:spcPts val="0"/>
                </a:spcAft>
                <a:buClr>
                  <a:schemeClr val="lt1"/>
                </a:buClr>
                <a:buSzPts val="1400"/>
                <a:buFont typeface="Gill Sans"/>
                <a:buNone/>
              </a:pPr>
              <a:r>
                <a:rPr lang="en-US" sz="1400" dirty="0">
                  <a:solidFill>
                    <a:schemeClr val="lt1"/>
                  </a:solidFill>
                  <a:latin typeface="Gill Sans"/>
                  <a:ea typeface="Gill Sans"/>
                  <a:cs typeface="Gill Sans"/>
                  <a:sym typeface="Gill Sans"/>
                </a:rPr>
                <a:t>ICC</a:t>
              </a:r>
              <a:endParaRPr dirty="0"/>
            </a:p>
          </p:txBody>
        </p:sp>
        <p:sp>
          <p:nvSpPr>
            <p:cNvPr id="770" name="Google Shape;770;p40"/>
            <p:cNvSpPr/>
            <p:nvPr/>
          </p:nvSpPr>
          <p:spPr>
            <a:xfrm>
              <a:off x="2818335" y="3778499"/>
              <a:ext cx="884555" cy="1114772"/>
            </a:xfrm>
            <a:prstGeom prst="roundRect">
              <a:avLst>
                <a:gd name="adj" fmla="val 10000"/>
              </a:avLst>
            </a:prstGeom>
            <a:solidFill>
              <a:srgbClr val="A1C775"/>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40"/>
            <p:cNvSpPr txBox="1"/>
            <p:nvPr/>
          </p:nvSpPr>
          <p:spPr>
            <a:xfrm>
              <a:off x="2832986" y="3830315"/>
              <a:ext cx="869904" cy="948162"/>
            </a:xfrm>
            <a:prstGeom prst="rect">
              <a:avLst/>
            </a:prstGeom>
            <a:solidFill>
              <a:srgbClr val="A1C775"/>
            </a:solid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400" dirty="0">
                  <a:solidFill>
                    <a:schemeClr val="lt1"/>
                  </a:solidFill>
                  <a:latin typeface="Gill Sans"/>
                  <a:ea typeface="Gill Sans"/>
                  <a:cs typeface="Gill Sans"/>
                  <a:sym typeface="Gill Sans"/>
                </a:rPr>
                <a:t>Currently 2 Crores</a:t>
              </a:r>
              <a:endParaRPr dirty="0"/>
            </a:p>
          </p:txBody>
        </p:sp>
        <p:sp>
          <p:nvSpPr>
            <p:cNvPr id="772" name="Google Shape;772;p40"/>
            <p:cNvSpPr/>
            <p:nvPr/>
          </p:nvSpPr>
          <p:spPr>
            <a:xfrm>
              <a:off x="3740043" y="2519244"/>
              <a:ext cx="884555" cy="1114772"/>
            </a:xfrm>
            <a:prstGeom prst="roundRect">
              <a:avLst>
                <a:gd name="adj" fmla="val 10000"/>
              </a:avLst>
            </a:prstGeom>
            <a:solidFill>
              <a:schemeClr val="accent4"/>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40"/>
            <p:cNvSpPr txBox="1"/>
            <p:nvPr/>
          </p:nvSpPr>
          <p:spPr>
            <a:xfrm>
              <a:off x="3765951" y="2545152"/>
              <a:ext cx="832739" cy="1062956"/>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400" dirty="0">
                  <a:solidFill>
                    <a:schemeClr val="lt1"/>
                  </a:solidFill>
                  <a:latin typeface="Gill Sans"/>
                  <a:ea typeface="Gill Sans"/>
                  <a:cs typeface="Gill Sans"/>
                  <a:sym typeface="Gill Sans"/>
                </a:rPr>
                <a:t>NBFC-</a:t>
              </a:r>
              <a:endParaRPr sz="1400" dirty="0">
                <a:solidFill>
                  <a:schemeClr val="lt1"/>
                </a:solidFill>
                <a:latin typeface="Gill Sans"/>
                <a:ea typeface="Gill Sans"/>
                <a:cs typeface="Gill Sans"/>
                <a:sym typeface="Gill Sans"/>
              </a:endParaRPr>
            </a:p>
            <a:p>
              <a:pPr marL="0" marR="0" lvl="0" indent="0" algn="ctr" rtl="0">
                <a:lnSpc>
                  <a:spcPct val="90000"/>
                </a:lnSpc>
                <a:spcBef>
                  <a:spcPts val="0"/>
                </a:spcBef>
                <a:spcAft>
                  <a:spcPts val="0"/>
                </a:spcAft>
                <a:buClr>
                  <a:schemeClr val="lt1"/>
                </a:buClr>
                <a:buSzPts val="1400"/>
                <a:buFont typeface="Gill Sans"/>
                <a:buNone/>
              </a:pPr>
              <a:r>
                <a:rPr lang="en-US" sz="1400" dirty="0">
                  <a:solidFill>
                    <a:schemeClr val="lt1"/>
                  </a:solidFill>
                  <a:latin typeface="Gill Sans"/>
                  <a:ea typeface="Gill Sans"/>
                  <a:cs typeface="Gill Sans"/>
                  <a:sym typeface="Gill Sans"/>
                </a:rPr>
                <a:t>Factor</a:t>
              </a:r>
              <a:endParaRPr sz="1400" dirty="0">
                <a:solidFill>
                  <a:schemeClr val="lt1"/>
                </a:solidFill>
                <a:latin typeface="Gill Sans"/>
                <a:ea typeface="Gill Sans"/>
                <a:cs typeface="Gill Sans"/>
                <a:sym typeface="Gill Sans"/>
              </a:endParaRPr>
            </a:p>
          </p:txBody>
        </p:sp>
        <p:sp>
          <p:nvSpPr>
            <p:cNvPr id="774" name="Google Shape;774;p40"/>
            <p:cNvSpPr/>
            <p:nvPr/>
          </p:nvSpPr>
          <p:spPr>
            <a:xfrm>
              <a:off x="3740043" y="3778499"/>
              <a:ext cx="884555" cy="1114772"/>
            </a:xfrm>
            <a:prstGeom prst="roundRect">
              <a:avLst>
                <a:gd name="adj" fmla="val 10000"/>
              </a:avLst>
            </a:prstGeom>
            <a:solidFill>
              <a:srgbClr val="A1C775"/>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40"/>
            <p:cNvSpPr txBox="1"/>
            <p:nvPr/>
          </p:nvSpPr>
          <p:spPr>
            <a:xfrm>
              <a:off x="3765951" y="3853567"/>
              <a:ext cx="832739" cy="974070"/>
            </a:xfrm>
            <a:prstGeom prst="rect">
              <a:avLst/>
            </a:prstGeom>
            <a:solidFill>
              <a:srgbClr val="A1C775"/>
            </a:solid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400" dirty="0">
                  <a:solidFill>
                    <a:schemeClr val="lt1"/>
                  </a:solidFill>
                  <a:latin typeface="Gill Sans"/>
                  <a:ea typeface="Gill Sans"/>
                  <a:cs typeface="Gill Sans"/>
                  <a:sym typeface="Gill Sans"/>
                </a:rPr>
                <a:t>Currently 5 Crores (2 Crores in NE)</a:t>
              </a:r>
              <a:endParaRPr sz="1400" dirty="0">
                <a:solidFill>
                  <a:schemeClr val="lt1"/>
                </a:solidFill>
                <a:latin typeface="Gill Sans"/>
                <a:ea typeface="Gill Sans"/>
                <a:cs typeface="Gill Sans"/>
                <a:sym typeface="Gill Sans"/>
              </a:endParaRPr>
            </a:p>
          </p:txBody>
        </p:sp>
        <p:sp>
          <p:nvSpPr>
            <p:cNvPr id="776" name="Google Shape;776;p40"/>
            <p:cNvSpPr/>
            <p:nvPr/>
          </p:nvSpPr>
          <p:spPr>
            <a:xfrm>
              <a:off x="4661750" y="2519244"/>
              <a:ext cx="884555" cy="1114772"/>
            </a:xfrm>
            <a:prstGeom prst="roundRect">
              <a:avLst>
                <a:gd name="adj" fmla="val 10000"/>
              </a:avLst>
            </a:prstGeom>
            <a:solidFill>
              <a:schemeClr val="accent4"/>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40"/>
            <p:cNvSpPr txBox="1"/>
            <p:nvPr/>
          </p:nvSpPr>
          <p:spPr>
            <a:xfrm>
              <a:off x="4687658" y="2545152"/>
              <a:ext cx="832739" cy="1062956"/>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400">
                  <a:solidFill>
                    <a:schemeClr val="lt1"/>
                  </a:solidFill>
                  <a:latin typeface="Gill Sans"/>
                  <a:ea typeface="Gill Sans"/>
                  <a:cs typeface="Gill Sans"/>
                  <a:sym typeface="Gill Sans"/>
                </a:rPr>
                <a:t>NBFC-</a:t>
              </a:r>
              <a:endParaRPr sz="1400">
                <a:solidFill>
                  <a:schemeClr val="lt1"/>
                </a:solidFill>
                <a:latin typeface="Gill Sans"/>
                <a:ea typeface="Gill Sans"/>
                <a:cs typeface="Gill Sans"/>
                <a:sym typeface="Gill Sans"/>
              </a:endParaRPr>
            </a:p>
            <a:p>
              <a:pPr marL="0" marR="0" lvl="0" indent="0" algn="ctr" rtl="0">
                <a:lnSpc>
                  <a:spcPct val="90000"/>
                </a:lnSpc>
                <a:spcBef>
                  <a:spcPts val="0"/>
                </a:spcBef>
                <a:spcAft>
                  <a:spcPts val="0"/>
                </a:spcAft>
                <a:buClr>
                  <a:schemeClr val="lt1"/>
                </a:buClr>
                <a:buSzPts val="1400"/>
                <a:buFont typeface="Gill Sans"/>
                <a:buNone/>
              </a:pPr>
              <a:r>
                <a:rPr lang="en-US" sz="1400">
                  <a:solidFill>
                    <a:schemeClr val="lt1"/>
                  </a:solidFill>
                  <a:latin typeface="Gill Sans"/>
                  <a:ea typeface="Gill Sans"/>
                  <a:cs typeface="Gill Sans"/>
                  <a:sym typeface="Gill Sans"/>
                </a:rPr>
                <a:t>MFI</a:t>
              </a:r>
              <a:endParaRPr sz="1400">
                <a:solidFill>
                  <a:schemeClr val="lt1"/>
                </a:solidFill>
                <a:latin typeface="Gill Sans"/>
                <a:ea typeface="Gill Sans"/>
                <a:cs typeface="Gill Sans"/>
                <a:sym typeface="Gill Sans"/>
              </a:endParaRPr>
            </a:p>
          </p:txBody>
        </p:sp>
        <p:sp>
          <p:nvSpPr>
            <p:cNvPr id="778" name="Google Shape;778;p40"/>
            <p:cNvSpPr/>
            <p:nvPr/>
          </p:nvSpPr>
          <p:spPr>
            <a:xfrm>
              <a:off x="4661750" y="3778499"/>
              <a:ext cx="884555" cy="1114772"/>
            </a:xfrm>
            <a:prstGeom prst="roundRect">
              <a:avLst>
                <a:gd name="adj" fmla="val 10000"/>
              </a:avLst>
            </a:prstGeom>
            <a:solidFill>
              <a:srgbClr val="A1C775"/>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40"/>
            <p:cNvSpPr txBox="1"/>
            <p:nvPr/>
          </p:nvSpPr>
          <p:spPr>
            <a:xfrm>
              <a:off x="4687658" y="3804407"/>
              <a:ext cx="832739" cy="1062956"/>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400">
                  <a:solidFill>
                    <a:schemeClr val="lt1"/>
                  </a:solidFill>
                  <a:latin typeface="Gill Sans"/>
                  <a:ea typeface="Gill Sans"/>
                  <a:cs typeface="Gill Sans"/>
                  <a:sym typeface="Gill Sans"/>
                </a:rPr>
                <a:t>Currently 5 Crores </a:t>
              </a:r>
              <a:endParaRPr sz="1400">
                <a:solidFill>
                  <a:schemeClr val="lt1"/>
                </a:solidFill>
                <a:latin typeface="Gill Sans"/>
                <a:ea typeface="Gill Sans"/>
                <a:cs typeface="Gill Sans"/>
                <a:sym typeface="Gill Sans"/>
              </a:endParaRPr>
            </a:p>
          </p:txBody>
        </p:sp>
        <p:sp>
          <p:nvSpPr>
            <p:cNvPr id="780" name="Google Shape;780;p40"/>
            <p:cNvSpPr/>
            <p:nvPr/>
          </p:nvSpPr>
          <p:spPr>
            <a:xfrm>
              <a:off x="5620608" y="1259989"/>
              <a:ext cx="884555" cy="1114772"/>
            </a:xfrm>
            <a:prstGeom prst="roundRect">
              <a:avLst>
                <a:gd name="adj" fmla="val 10000"/>
              </a:avLst>
            </a:prstGeom>
            <a:solidFill>
              <a:srgbClr val="43CBE7"/>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40"/>
            <p:cNvSpPr txBox="1"/>
            <p:nvPr/>
          </p:nvSpPr>
          <p:spPr>
            <a:xfrm>
              <a:off x="5646516" y="1285897"/>
              <a:ext cx="832739" cy="1062956"/>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400">
                  <a:solidFill>
                    <a:schemeClr val="lt1"/>
                  </a:solidFill>
                  <a:latin typeface="Gill Sans"/>
                  <a:ea typeface="Gill Sans"/>
                  <a:cs typeface="Gill Sans"/>
                  <a:sym typeface="Gill Sans"/>
                </a:rPr>
                <a:t>20 Crore</a:t>
              </a:r>
              <a:endParaRPr sz="1400">
                <a:solidFill>
                  <a:schemeClr val="lt1"/>
                </a:solidFill>
                <a:latin typeface="Gill Sans"/>
                <a:ea typeface="Gill Sans"/>
                <a:cs typeface="Gill Sans"/>
                <a:sym typeface="Gill Sans"/>
              </a:endParaRPr>
            </a:p>
          </p:txBody>
        </p:sp>
        <p:sp>
          <p:nvSpPr>
            <p:cNvPr id="782" name="Google Shape;782;p40"/>
            <p:cNvSpPr/>
            <p:nvPr/>
          </p:nvSpPr>
          <p:spPr>
            <a:xfrm>
              <a:off x="5620608" y="2519244"/>
              <a:ext cx="884555" cy="1114772"/>
            </a:xfrm>
            <a:prstGeom prst="roundRect">
              <a:avLst>
                <a:gd name="adj" fmla="val 10000"/>
              </a:avLst>
            </a:prstGeom>
            <a:solidFill>
              <a:schemeClr val="accent4"/>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40"/>
            <p:cNvSpPr txBox="1"/>
            <p:nvPr/>
          </p:nvSpPr>
          <p:spPr>
            <a:xfrm>
              <a:off x="5646516" y="2545152"/>
              <a:ext cx="832739" cy="1062956"/>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400">
                  <a:solidFill>
                    <a:schemeClr val="lt1"/>
                  </a:solidFill>
                  <a:latin typeface="Gill Sans"/>
                  <a:ea typeface="Gill Sans"/>
                  <a:cs typeface="Gill Sans"/>
                  <a:sym typeface="Gill Sans"/>
                </a:rPr>
                <a:t>HFC</a:t>
              </a:r>
              <a:endParaRPr sz="1400">
                <a:solidFill>
                  <a:schemeClr val="lt1"/>
                </a:solidFill>
                <a:latin typeface="Gill Sans"/>
                <a:ea typeface="Gill Sans"/>
                <a:cs typeface="Gill Sans"/>
                <a:sym typeface="Gill Sans"/>
              </a:endParaRPr>
            </a:p>
          </p:txBody>
        </p:sp>
        <p:sp>
          <p:nvSpPr>
            <p:cNvPr id="784" name="Google Shape;784;p40"/>
            <p:cNvSpPr/>
            <p:nvPr/>
          </p:nvSpPr>
          <p:spPr>
            <a:xfrm>
              <a:off x="5620608" y="3778499"/>
              <a:ext cx="884555" cy="1114772"/>
            </a:xfrm>
            <a:prstGeom prst="roundRect">
              <a:avLst>
                <a:gd name="adj" fmla="val 10000"/>
              </a:avLst>
            </a:prstGeom>
            <a:solidFill>
              <a:srgbClr val="A1C775"/>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40"/>
            <p:cNvSpPr txBox="1"/>
            <p:nvPr/>
          </p:nvSpPr>
          <p:spPr>
            <a:xfrm>
              <a:off x="5646516" y="3804407"/>
              <a:ext cx="832739" cy="1062956"/>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400">
                  <a:solidFill>
                    <a:schemeClr val="lt1"/>
                  </a:solidFill>
                  <a:latin typeface="Gill Sans"/>
                  <a:ea typeface="Gill Sans"/>
                  <a:cs typeface="Gill Sans"/>
                  <a:sym typeface="Gill Sans"/>
                </a:rPr>
                <a:t>No change</a:t>
              </a:r>
              <a:endParaRPr sz="1400">
                <a:solidFill>
                  <a:schemeClr val="lt1"/>
                </a:solidFill>
                <a:latin typeface="Gill Sans"/>
                <a:ea typeface="Gill Sans"/>
                <a:cs typeface="Gill Sans"/>
                <a:sym typeface="Gill Sans"/>
              </a:endParaRPr>
            </a:p>
          </p:txBody>
        </p:sp>
        <p:sp>
          <p:nvSpPr>
            <p:cNvPr id="786" name="Google Shape;786;p40"/>
            <p:cNvSpPr/>
            <p:nvPr/>
          </p:nvSpPr>
          <p:spPr>
            <a:xfrm>
              <a:off x="6579467" y="1259989"/>
              <a:ext cx="884555" cy="1114772"/>
            </a:xfrm>
            <a:prstGeom prst="roundRect">
              <a:avLst>
                <a:gd name="adj" fmla="val 10000"/>
              </a:avLst>
            </a:prstGeom>
            <a:solidFill>
              <a:srgbClr val="43CBE7"/>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40"/>
            <p:cNvSpPr txBox="1"/>
            <p:nvPr/>
          </p:nvSpPr>
          <p:spPr>
            <a:xfrm>
              <a:off x="6605375" y="1285897"/>
              <a:ext cx="832739" cy="1062956"/>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400">
                  <a:solidFill>
                    <a:schemeClr val="lt1"/>
                  </a:solidFill>
                  <a:latin typeface="Gill Sans"/>
                  <a:ea typeface="Gill Sans"/>
                  <a:cs typeface="Gill Sans"/>
                  <a:sym typeface="Gill Sans"/>
                </a:rPr>
                <a:t>100 Crore</a:t>
              </a:r>
              <a:endParaRPr sz="1400">
                <a:solidFill>
                  <a:schemeClr val="lt1"/>
                </a:solidFill>
                <a:latin typeface="Gill Sans"/>
                <a:ea typeface="Gill Sans"/>
                <a:cs typeface="Gill Sans"/>
                <a:sym typeface="Gill Sans"/>
              </a:endParaRPr>
            </a:p>
          </p:txBody>
        </p:sp>
        <p:sp>
          <p:nvSpPr>
            <p:cNvPr id="788" name="Google Shape;788;p40"/>
            <p:cNvSpPr/>
            <p:nvPr/>
          </p:nvSpPr>
          <p:spPr>
            <a:xfrm>
              <a:off x="6579467" y="2519244"/>
              <a:ext cx="884555" cy="1114772"/>
            </a:xfrm>
            <a:prstGeom prst="roundRect">
              <a:avLst>
                <a:gd name="adj" fmla="val 10000"/>
              </a:avLst>
            </a:prstGeom>
            <a:solidFill>
              <a:schemeClr val="accent4"/>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40"/>
            <p:cNvSpPr txBox="1"/>
            <p:nvPr/>
          </p:nvSpPr>
          <p:spPr>
            <a:xfrm>
              <a:off x="6605375" y="2545152"/>
              <a:ext cx="832739" cy="1062956"/>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400">
                  <a:solidFill>
                    <a:schemeClr val="lt1"/>
                  </a:solidFill>
                  <a:latin typeface="Gill Sans"/>
                  <a:ea typeface="Gill Sans"/>
                  <a:cs typeface="Gill Sans"/>
                  <a:sym typeface="Gill Sans"/>
                </a:rPr>
                <a:t>NBFC-</a:t>
              </a:r>
              <a:endParaRPr sz="1400">
                <a:solidFill>
                  <a:schemeClr val="lt1"/>
                </a:solidFill>
                <a:latin typeface="Gill Sans"/>
                <a:ea typeface="Gill Sans"/>
                <a:cs typeface="Gill Sans"/>
                <a:sym typeface="Gill Sans"/>
              </a:endParaRPr>
            </a:p>
            <a:p>
              <a:pPr marL="0" marR="0" lvl="0" indent="0" algn="ctr" rtl="0">
                <a:lnSpc>
                  <a:spcPct val="90000"/>
                </a:lnSpc>
                <a:spcBef>
                  <a:spcPts val="0"/>
                </a:spcBef>
                <a:spcAft>
                  <a:spcPts val="0"/>
                </a:spcAft>
                <a:buClr>
                  <a:schemeClr val="lt1"/>
                </a:buClr>
                <a:buSzPts val="1400"/>
                <a:buFont typeface="Gill Sans"/>
                <a:buNone/>
              </a:pPr>
              <a:r>
                <a:rPr lang="en-US" sz="1400">
                  <a:solidFill>
                    <a:schemeClr val="lt1"/>
                  </a:solidFill>
                  <a:latin typeface="Gill Sans"/>
                  <a:ea typeface="Gill Sans"/>
                  <a:cs typeface="Gill Sans"/>
                  <a:sym typeface="Gill Sans"/>
                </a:rPr>
                <a:t>MGS</a:t>
              </a:r>
              <a:endParaRPr sz="1400">
                <a:solidFill>
                  <a:schemeClr val="lt1"/>
                </a:solidFill>
                <a:latin typeface="Gill Sans"/>
                <a:ea typeface="Gill Sans"/>
                <a:cs typeface="Gill Sans"/>
                <a:sym typeface="Gill Sans"/>
              </a:endParaRPr>
            </a:p>
          </p:txBody>
        </p:sp>
        <p:sp>
          <p:nvSpPr>
            <p:cNvPr id="790" name="Google Shape;790;p40"/>
            <p:cNvSpPr/>
            <p:nvPr/>
          </p:nvSpPr>
          <p:spPr>
            <a:xfrm>
              <a:off x="6579467" y="3778499"/>
              <a:ext cx="884555" cy="1114772"/>
            </a:xfrm>
            <a:prstGeom prst="roundRect">
              <a:avLst>
                <a:gd name="adj" fmla="val 10000"/>
              </a:avLst>
            </a:prstGeom>
            <a:solidFill>
              <a:srgbClr val="A1C775"/>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40"/>
            <p:cNvSpPr txBox="1"/>
            <p:nvPr/>
          </p:nvSpPr>
          <p:spPr>
            <a:xfrm>
              <a:off x="6605375" y="3804407"/>
              <a:ext cx="832739" cy="1062956"/>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400">
                  <a:solidFill>
                    <a:schemeClr val="lt1"/>
                  </a:solidFill>
                  <a:latin typeface="Gill Sans"/>
                  <a:ea typeface="Gill Sans"/>
                  <a:cs typeface="Gill Sans"/>
                  <a:sym typeface="Gill Sans"/>
                </a:rPr>
                <a:t>No change</a:t>
              </a:r>
              <a:endParaRPr sz="1400">
                <a:solidFill>
                  <a:schemeClr val="lt1"/>
                </a:solidFill>
                <a:latin typeface="Gill Sans"/>
                <a:ea typeface="Gill Sans"/>
                <a:cs typeface="Gill Sans"/>
                <a:sym typeface="Gill Sans"/>
              </a:endParaRPr>
            </a:p>
          </p:txBody>
        </p:sp>
        <p:sp>
          <p:nvSpPr>
            <p:cNvPr id="792" name="Google Shape;792;p40"/>
            <p:cNvSpPr/>
            <p:nvPr/>
          </p:nvSpPr>
          <p:spPr>
            <a:xfrm>
              <a:off x="7538325" y="1259989"/>
              <a:ext cx="884555" cy="1114772"/>
            </a:xfrm>
            <a:prstGeom prst="roundRect">
              <a:avLst>
                <a:gd name="adj" fmla="val 10000"/>
              </a:avLst>
            </a:prstGeom>
            <a:solidFill>
              <a:srgbClr val="43CBE7"/>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40"/>
            <p:cNvSpPr txBox="1"/>
            <p:nvPr/>
          </p:nvSpPr>
          <p:spPr>
            <a:xfrm>
              <a:off x="7564233" y="1285897"/>
              <a:ext cx="832739" cy="1062956"/>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400">
                  <a:solidFill>
                    <a:schemeClr val="lt1"/>
                  </a:solidFill>
                  <a:latin typeface="Gill Sans"/>
                  <a:ea typeface="Gill Sans"/>
                  <a:cs typeface="Gill Sans"/>
                  <a:sym typeface="Gill Sans"/>
                </a:rPr>
                <a:t>150 Crores</a:t>
              </a:r>
              <a:endParaRPr sz="1400">
                <a:solidFill>
                  <a:schemeClr val="lt1"/>
                </a:solidFill>
                <a:latin typeface="Gill Sans"/>
                <a:ea typeface="Gill Sans"/>
                <a:cs typeface="Gill Sans"/>
                <a:sym typeface="Gill Sans"/>
              </a:endParaRPr>
            </a:p>
          </p:txBody>
        </p:sp>
        <p:sp>
          <p:nvSpPr>
            <p:cNvPr id="794" name="Google Shape;794;p40"/>
            <p:cNvSpPr/>
            <p:nvPr/>
          </p:nvSpPr>
          <p:spPr>
            <a:xfrm>
              <a:off x="7538325" y="2519244"/>
              <a:ext cx="884555" cy="1114772"/>
            </a:xfrm>
            <a:prstGeom prst="roundRect">
              <a:avLst>
                <a:gd name="adj" fmla="val 10000"/>
              </a:avLst>
            </a:prstGeom>
            <a:solidFill>
              <a:schemeClr val="accent4"/>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40"/>
            <p:cNvSpPr txBox="1"/>
            <p:nvPr/>
          </p:nvSpPr>
          <p:spPr>
            <a:xfrm>
              <a:off x="7564233" y="2545152"/>
              <a:ext cx="832739" cy="1062956"/>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200">
                  <a:solidFill>
                    <a:schemeClr val="lt1"/>
                  </a:solidFill>
                  <a:latin typeface="Gill Sans"/>
                  <a:ea typeface="Gill Sans"/>
                  <a:cs typeface="Gill Sans"/>
                  <a:sym typeface="Gill Sans"/>
                </a:rPr>
                <a:t>SPDs undertak</a:t>
              </a:r>
              <a:r>
                <a:rPr lang="en-US" sz="1600">
                  <a:solidFill>
                    <a:schemeClr val="lt1"/>
                  </a:solidFill>
                  <a:latin typeface="Gill Sans"/>
                  <a:ea typeface="Gill Sans"/>
                  <a:cs typeface="Gill Sans"/>
                  <a:sym typeface="Gill Sans"/>
                </a:rPr>
                <a:t>ing</a:t>
              </a:r>
              <a:r>
                <a:rPr lang="en-US" sz="1200">
                  <a:solidFill>
                    <a:schemeClr val="lt1"/>
                  </a:solidFill>
                  <a:latin typeface="Gill Sans"/>
                  <a:ea typeface="Gill Sans"/>
                  <a:cs typeface="Gill Sans"/>
                  <a:sym typeface="Gill Sans"/>
                </a:rPr>
                <a:t> only core activities</a:t>
              </a:r>
              <a:endParaRPr sz="1200">
                <a:solidFill>
                  <a:schemeClr val="lt1"/>
                </a:solidFill>
                <a:latin typeface="Gill Sans"/>
                <a:ea typeface="Gill Sans"/>
                <a:cs typeface="Gill Sans"/>
                <a:sym typeface="Gill Sans"/>
              </a:endParaRPr>
            </a:p>
          </p:txBody>
        </p:sp>
        <p:sp>
          <p:nvSpPr>
            <p:cNvPr id="796" name="Google Shape;796;p40"/>
            <p:cNvSpPr/>
            <p:nvPr/>
          </p:nvSpPr>
          <p:spPr>
            <a:xfrm>
              <a:off x="7538325" y="3778499"/>
              <a:ext cx="884555" cy="1114772"/>
            </a:xfrm>
            <a:prstGeom prst="roundRect">
              <a:avLst>
                <a:gd name="adj" fmla="val 10000"/>
              </a:avLst>
            </a:prstGeom>
            <a:solidFill>
              <a:srgbClr val="A1C775"/>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40"/>
            <p:cNvSpPr txBox="1"/>
            <p:nvPr/>
          </p:nvSpPr>
          <p:spPr>
            <a:xfrm>
              <a:off x="7564233" y="3804407"/>
              <a:ext cx="832739" cy="1062956"/>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400">
                  <a:solidFill>
                    <a:schemeClr val="lt1"/>
                  </a:solidFill>
                  <a:latin typeface="Gill Sans"/>
                  <a:ea typeface="Gill Sans"/>
                  <a:cs typeface="Gill Sans"/>
                  <a:sym typeface="Gill Sans"/>
                </a:rPr>
                <a:t>No Change</a:t>
              </a:r>
              <a:endParaRPr sz="1400">
                <a:solidFill>
                  <a:schemeClr val="lt1"/>
                </a:solidFill>
                <a:latin typeface="Gill Sans"/>
                <a:ea typeface="Gill Sans"/>
                <a:cs typeface="Gill Sans"/>
                <a:sym typeface="Gill Sans"/>
              </a:endParaRPr>
            </a:p>
          </p:txBody>
        </p:sp>
        <p:sp>
          <p:nvSpPr>
            <p:cNvPr id="798" name="Google Shape;798;p40"/>
            <p:cNvSpPr/>
            <p:nvPr/>
          </p:nvSpPr>
          <p:spPr>
            <a:xfrm>
              <a:off x="8497184" y="1259989"/>
              <a:ext cx="932949" cy="1114772"/>
            </a:xfrm>
            <a:prstGeom prst="roundRect">
              <a:avLst>
                <a:gd name="adj" fmla="val 10000"/>
              </a:avLst>
            </a:prstGeom>
            <a:solidFill>
              <a:srgbClr val="43CBE7"/>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40"/>
            <p:cNvSpPr txBox="1"/>
            <p:nvPr/>
          </p:nvSpPr>
          <p:spPr>
            <a:xfrm>
              <a:off x="8524509" y="1287314"/>
              <a:ext cx="878299" cy="1060122"/>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400">
                  <a:solidFill>
                    <a:schemeClr val="lt1"/>
                  </a:solidFill>
                  <a:latin typeface="Gill Sans"/>
                  <a:ea typeface="Gill Sans"/>
                  <a:cs typeface="Gill Sans"/>
                  <a:sym typeface="Gill Sans"/>
                </a:rPr>
                <a:t>250 Crores</a:t>
              </a:r>
              <a:endParaRPr sz="1400">
                <a:solidFill>
                  <a:schemeClr val="lt1"/>
                </a:solidFill>
                <a:latin typeface="Gill Sans"/>
                <a:ea typeface="Gill Sans"/>
                <a:cs typeface="Gill Sans"/>
                <a:sym typeface="Gill Sans"/>
              </a:endParaRPr>
            </a:p>
          </p:txBody>
        </p:sp>
        <p:sp>
          <p:nvSpPr>
            <p:cNvPr id="800" name="Google Shape;800;p40"/>
            <p:cNvSpPr/>
            <p:nvPr/>
          </p:nvSpPr>
          <p:spPr>
            <a:xfrm>
              <a:off x="8499003" y="2519244"/>
              <a:ext cx="929310" cy="1114772"/>
            </a:xfrm>
            <a:prstGeom prst="roundRect">
              <a:avLst>
                <a:gd name="adj" fmla="val 10000"/>
              </a:avLst>
            </a:prstGeom>
            <a:solidFill>
              <a:schemeClr val="accent4"/>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40"/>
            <p:cNvSpPr txBox="1"/>
            <p:nvPr/>
          </p:nvSpPr>
          <p:spPr>
            <a:xfrm>
              <a:off x="8526222" y="2546463"/>
              <a:ext cx="874872" cy="1060334"/>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200">
                  <a:solidFill>
                    <a:schemeClr val="lt1"/>
                  </a:solidFill>
                  <a:latin typeface="Gill Sans"/>
                  <a:ea typeface="Gill Sans"/>
                  <a:cs typeface="Gill Sans"/>
                  <a:sym typeface="Gill Sans"/>
                </a:rPr>
                <a:t>SPDs which also undertake non-core activities</a:t>
              </a:r>
              <a:endParaRPr sz="1200">
                <a:solidFill>
                  <a:schemeClr val="lt1"/>
                </a:solidFill>
                <a:latin typeface="Gill Sans"/>
                <a:ea typeface="Gill Sans"/>
                <a:cs typeface="Gill Sans"/>
                <a:sym typeface="Gill Sans"/>
              </a:endParaRPr>
            </a:p>
          </p:txBody>
        </p:sp>
        <p:sp>
          <p:nvSpPr>
            <p:cNvPr id="802" name="Google Shape;802;p40"/>
            <p:cNvSpPr/>
            <p:nvPr/>
          </p:nvSpPr>
          <p:spPr>
            <a:xfrm>
              <a:off x="8523106" y="3778499"/>
              <a:ext cx="881105" cy="1114772"/>
            </a:xfrm>
            <a:prstGeom prst="roundRect">
              <a:avLst>
                <a:gd name="adj" fmla="val 10000"/>
              </a:avLst>
            </a:prstGeom>
            <a:solidFill>
              <a:srgbClr val="A1C775"/>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40"/>
            <p:cNvSpPr txBox="1"/>
            <p:nvPr/>
          </p:nvSpPr>
          <p:spPr>
            <a:xfrm>
              <a:off x="8548913" y="3804306"/>
              <a:ext cx="829491" cy="1063158"/>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400">
                  <a:solidFill>
                    <a:schemeClr val="lt1"/>
                  </a:solidFill>
                  <a:latin typeface="Gill Sans"/>
                  <a:ea typeface="Gill Sans"/>
                  <a:cs typeface="Gill Sans"/>
                  <a:sym typeface="Gill Sans"/>
                </a:rPr>
                <a:t>No Change</a:t>
              </a:r>
              <a:endParaRPr sz="1400">
                <a:solidFill>
                  <a:schemeClr val="lt1"/>
                </a:solidFill>
                <a:latin typeface="Gill Sans"/>
                <a:ea typeface="Gill Sans"/>
                <a:cs typeface="Gill Sans"/>
                <a:sym typeface="Gill Sans"/>
              </a:endParaRPr>
            </a:p>
          </p:txBody>
        </p:sp>
        <p:sp>
          <p:nvSpPr>
            <p:cNvPr id="804" name="Google Shape;804;p40"/>
            <p:cNvSpPr/>
            <p:nvPr/>
          </p:nvSpPr>
          <p:spPr>
            <a:xfrm>
              <a:off x="9504436" y="1259989"/>
              <a:ext cx="1806263" cy="1114772"/>
            </a:xfrm>
            <a:prstGeom prst="roundRect">
              <a:avLst>
                <a:gd name="adj" fmla="val 10000"/>
              </a:avLst>
            </a:prstGeom>
            <a:solidFill>
              <a:srgbClr val="43CBE7"/>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40"/>
            <p:cNvSpPr txBox="1"/>
            <p:nvPr/>
          </p:nvSpPr>
          <p:spPr>
            <a:xfrm>
              <a:off x="9537087" y="1292640"/>
              <a:ext cx="1740961" cy="1049470"/>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400">
                  <a:solidFill>
                    <a:schemeClr val="lt1"/>
                  </a:solidFill>
                  <a:latin typeface="Gill Sans"/>
                  <a:ea typeface="Gill Sans"/>
                  <a:cs typeface="Gill Sans"/>
                  <a:sym typeface="Gill Sans"/>
                </a:rPr>
                <a:t>300 Crore</a:t>
              </a:r>
              <a:endParaRPr sz="1400">
                <a:solidFill>
                  <a:schemeClr val="lt1"/>
                </a:solidFill>
                <a:latin typeface="Gill Sans"/>
                <a:ea typeface="Gill Sans"/>
                <a:cs typeface="Gill Sans"/>
                <a:sym typeface="Gill Sans"/>
              </a:endParaRPr>
            </a:p>
          </p:txBody>
        </p:sp>
        <p:sp>
          <p:nvSpPr>
            <p:cNvPr id="806" name="Google Shape;806;p40"/>
            <p:cNvSpPr/>
            <p:nvPr/>
          </p:nvSpPr>
          <p:spPr>
            <a:xfrm>
              <a:off x="9504436" y="2519244"/>
              <a:ext cx="884555" cy="1114772"/>
            </a:xfrm>
            <a:prstGeom prst="roundRect">
              <a:avLst>
                <a:gd name="adj" fmla="val 10000"/>
              </a:avLst>
            </a:prstGeom>
            <a:solidFill>
              <a:schemeClr val="accent4"/>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40"/>
            <p:cNvSpPr txBox="1"/>
            <p:nvPr/>
          </p:nvSpPr>
          <p:spPr>
            <a:xfrm>
              <a:off x="9530344" y="2545152"/>
              <a:ext cx="832739" cy="1062956"/>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400">
                  <a:solidFill>
                    <a:schemeClr val="lt1"/>
                  </a:solidFill>
                  <a:latin typeface="Gill Sans"/>
                  <a:ea typeface="Gill Sans"/>
                  <a:cs typeface="Gill Sans"/>
                  <a:sym typeface="Gill Sans"/>
                </a:rPr>
                <a:t>NBFC-</a:t>
              </a:r>
              <a:endParaRPr sz="1400">
                <a:solidFill>
                  <a:schemeClr val="lt1"/>
                </a:solidFill>
                <a:latin typeface="Gill Sans"/>
                <a:ea typeface="Gill Sans"/>
                <a:cs typeface="Gill Sans"/>
                <a:sym typeface="Gill Sans"/>
              </a:endParaRPr>
            </a:p>
            <a:p>
              <a:pPr marL="0" marR="0" lvl="0" indent="0" algn="ctr" rtl="0">
                <a:lnSpc>
                  <a:spcPct val="90000"/>
                </a:lnSpc>
                <a:spcBef>
                  <a:spcPts val="0"/>
                </a:spcBef>
                <a:spcAft>
                  <a:spcPts val="0"/>
                </a:spcAft>
                <a:buClr>
                  <a:schemeClr val="lt1"/>
                </a:buClr>
                <a:buSzPts val="1400"/>
                <a:buFont typeface="Gill Sans"/>
                <a:buNone/>
              </a:pPr>
              <a:r>
                <a:rPr lang="en-US" sz="1400">
                  <a:solidFill>
                    <a:schemeClr val="lt1"/>
                  </a:solidFill>
                  <a:latin typeface="Gill Sans"/>
                  <a:ea typeface="Gill Sans"/>
                  <a:cs typeface="Gill Sans"/>
                  <a:sym typeface="Gill Sans"/>
                </a:rPr>
                <a:t>IDF</a:t>
              </a:r>
              <a:endParaRPr sz="1400">
                <a:solidFill>
                  <a:schemeClr val="lt1"/>
                </a:solidFill>
                <a:latin typeface="Gill Sans"/>
                <a:ea typeface="Gill Sans"/>
                <a:cs typeface="Gill Sans"/>
                <a:sym typeface="Gill Sans"/>
              </a:endParaRPr>
            </a:p>
          </p:txBody>
        </p:sp>
        <p:sp>
          <p:nvSpPr>
            <p:cNvPr id="808" name="Google Shape;808;p40"/>
            <p:cNvSpPr/>
            <p:nvPr/>
          </p:nvSpPr>
          <p:spPr>
            <a:xfrm>
              <a:off x="9504436" y="3778499"/>
              <a:ext cx="884555" cy="1114772"/>
            </a:xfrm>
            <a:prstGeom prst="roundRect">
              <a:avLst>
                <a:gd name="adj" fmla="val 10000"/>
              </a:avLst>
            </a:prstGeom>
            <a:solidFill>
              <a:srgbClr val="A1C775"/>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40"/>
            <p:cNvSpPr txBox="1"/>
            <p:nvPr/>
          </p:nvSpPr>
          <p:spPr>
            <a:xfrm>
              <a:off x="9530344" y="3804407"/>
              <a:ext cx="832739" cy="1062956"/>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400">
                  <a:solidFill>
                    <a:schemeClr val="lt1"/>
                  </a:solidFill>
                  <a:latin typeface="Gill Sans"/>
                  <a:ea typeface="Gill Sans"/>
                  <a:cs typeface="Gill Sans"/>
                  <a:sym typeface="Gill Sans"/>
                </a:rPr>
                <a:t>No Change</a:t>
              </a:r>
              <a:endParaRPr sz="1400">
                <a:solidFill>
                  <a:schemeClr val="lt1"/>
                </a:solidFill>
                <a:latin typeface="Gill Sans"/>
                <a:ea typeface="Gill Sans"/>
                <a:cs typeface="Gill Sans"/>
                <a:sym typeface="Gill Sans"/>
              </a:endParaRPr>
            </a:p>
          </p:txBody>
        </p:sp>
        <p:sp>
          <p:nvSpPr>
            <p:cNvPr id="810" name="Google Shape;810;p40"/>
            <p:cNvSpPr/>
            <p:nvPr/>
          </p:nvSpPr>
          <p:spPr>
            <a:xfrm>
              <a:off x="10426144" y="2519244"/>
              <a:ext cx="884555" cy="1114772"/>
            </a:xfrm>
            <a:prstGeom prst="roundRect">
              <a:avLst>
                <a:gd name="adj" fmla="val 10000"/>
              </a:avLst>
            </a:prstGeom>
            <a:solidFill>
              <a:schemeClr val="accent4"/>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40"/>
            <p:cNvSpPr txBox="1"/>
            <p:nvPr/>
          </p:nvSpPr>
          <p:spPr>
            <a:xfrm>
              <a:off x="10452052" y="2545152"/>
              <a:ext cx="832739" cy="1062956"/>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400">
                  <a:solidFill>
                    <a:schemeClr val="lt1"/>
                  </a:solidFill>
                  <a:latin typeface="Gill Sans"/>
                  <a:ea typeface="Gill Sans"/>
                  <a:cs typeface="Gill Sans"/>
                  <a:sym typeface="Gill Sans"/>
                </a:rPr>
                <a:t>NBFC-</a:t>
              </a:r>
              <a:endParaRPr sz="1400">
                <a:solidFill>
                  <a:schemeClr val="lt1"/>
                </a:solidFill>
                <a:latin typeface="Gill Sans"/>
                <a:ea typeface="Gill Sans"/>
                <a:cs typeface="Gill Sans"/>
                <a:sym typeface="Gill Sans"/>
              </a:endParaRPr>
            </a:p>
            <a:p>
              <a:pPr marL="0" marR="0" lvl="0" indent="0" algn="ctr" rtl="0">
                <a:lnSpc>
                  <a:spcPct val="90000"/>
                </a:lnSpc>
                <a:spcBef>
                  <a:spcPts val="0"/>
                </a:spcBef>
                <a:spcAft>
                  <a:spcPts val="0"/>
                </a:spcAft>
                <a:buClr>
                  <a:schemeClr val="lt1"/>
                </a:buClr>
                <a:buSzPts val="1400"/>
                <a:buFont typeface="Gill Sans"/>
                <a:buNone/>
              </a:pPr>
              <a:r>
                <a:rPr lang="en-US" sz="1400">
                  <a:solidFill>
                    <a:schemeClr val="lt1"/>
                  </a:solidFill>
                  <a:latin typeface="Gill Sans"/>
                  <a:ea typeface="Gill Sans"/>
                  <a:cs typeface="Gill Sans"/>
                  <a:sym typeface="Gill Sans"/>
                </a:rPr>
                <a:t>IFC</a:t>
              </a:r>
              <a:endParaRPr sz="1400">
                <a:solidFill>
                  <a:schemeClr val="lt1"/>
                </a:solidFill>
                <a:latin typeface="Gill Sans"/>
                <a:ea typeface="Gill Sans"/>
                <a:cs typeface="Gill Sans"/>
                <a:sym typeface="Gill Sans"/>
              </a:endParaRPr>
            </a:p>
          </p:txBody>
        </p:sp>
        <p:sp>
          <p:nvSpPr>
            <p:cNvPr id="812" name="Google Shape;812;p40"/>
            <p:cNvSpPr/>
            <p:nvPr/>
          </p:nvSpPr>
          <p:spPr>
            <a:xfrm>
              <a:off x="10426144" y="3778499"/>
              <a:ext cx="884555" cy="1114772"/>
            </a:xfrm>
            <a:prstGeom prst="roundRect">
              <a:avLst>
                <a:gd name="adj" fmla="val 10000"/>
              </a:avLst>
            </a:prstGeom>
            <a:solidFill>
              <a:srgbClr val="A1C775"/>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40"/>
            <p:cNvSpPr txBox="1"/>
            <p:nvPr/>
          </p:nvSpPr>
          <p:spPr>
            <a:xfrm>
              <a:off x="10452052" y="3804407"/>
              <a:ext cx="832739" cy="1062956"/>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400">
                  <a:solidFill>
                    <a:schemeClr val="lt1"/>
                  </a:solidFill>
                  <a:latin typeface="Gill Sans"/>
                  <a:ea typeface="Gill Sans"/>
                  <a:cs typeface="Gill Sans"/>
                  <a:sym typeface="Gill Sans"/>
                </a:rPr>
                <a:t>No Change</a:t>
              </a:r>
              <a:endParaRPr sz="1400">
                <a:solidFill>
                  <a:schemeClr val="lt1"/>
                </a:solidFill>
                <a:latin typeface="Gill Sans"/>
                <a:ea typeface="Gill Sans"/>
                <a:cs typeface="Gill Sans"/>
                <a:sym typeface="Gill Sans"/>
              </a:endParaRPr>
            </a:p>
          </p:txBody>
        </p:sp>
      </p:grpSp>
      <p:sp>
        <p:nvSpPr>
          <p:cNvPr id="814" name="Google Shape;814;p40"/>
          <p:cNvSpPr txBox="1">
            <a:spLocks noGrp="1"/>
          </p:cNvSpPr>
          <p:nvPr>
            <p:ph type="title"/>
          </p:nvPr>
        </p:nvSpPr>
        <p:spPr>
          <a:xfrm>
            <a:off x="580147" y="595565"/>
            <a:ext cx="11029616" cy="805945"/>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lt1"/>
              </a:buClr>
              <a:buSzPts val="3200"/>
              <a:buFont typeface="Gill Sans"/>
              <a:buNone/>
            </a:pPr>
            <a:r>
              <a:rPr lang="en-US"/>
              <a:t>Net Owned Funds Requirements</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842"/>
        <p:cNvGrpSpPr/>
        <p:nvPr/>
      </p:nvGrpSpPr>
      <p:grpSpPr>
        <a:xfrm>
          <a:off x="0" y="0"/>
          <a:ext cx="0" cy="0"/>
          <a:chOff x="0" y="0"/>
          <a:chExt cx="0" cy="0"/>
        </a:xfrm>
      </p:grpSpPr>
      <p:sp>
        <p:nvSpPr>
          <p:cNvPr id="843" name="Google Shape;843;g15577e201b1_7_197"/>
          <p:cNvSpPr txBox="1">
            <a:spLocks noGrp="1"/>
          </p:cNvSpPr>
          <p:nvPr>
            <p:ph type="title"/>
          </p:nvPr>
        </p:nvSpPr>
        <p:spPr>
          <a:xfrm>
            <a:off x="580147" y="595565"/>
            <a:ext cx="11029500" cy="8058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dirty="0"/>
              <a:t>NPA Transition for NBFC-NSI</a:t>
            </a:r>
            <a:endParaRPr dirty="0"/>
          </a:p>
        </p:txBody>
      </p:sp>
      <p:sp>
        <p:nvSpPr>
          <p:cNvPr id="845" name="Google Shape;845;g15577e201b1_7_197"/>
          <p:cNvSpPr txBox="1"/>
          <p:nvPr/>
        </p:nvSpPr>
        <p:spPr>
          <a:xfrm>
            <a:off x="8783525" y="2895600"/>
            <a:ext cx="3000000" cy="2123628"/>
          </a:xfrm>
          <a:prstGeom prst="rect">
            <a:avLst/>
          </a:prstGeom>
          <a:solidFill>
            <a:srgbClr val="ECEBEB"/>
          </a:solidFill>
          <a:ln>
            <a:noFill/>
          </a:ln>
        </p:spPr>
        <p:txBody>
          <a:bodyPr spcFirstLastPara="1" wrap="square" lIns="91425" tIns="91425" rIns="91425" bIns="91425" anchor="t" anchorCtr="0">
            <a:spAutoFit/>
          </a:bodyPr>
          <a:lstStyle/>
          <a:p>
            <a:pPr marL="0" lvl="0" indent="0" algn="l" rtl="0">
              <a:lnSpc>
                <a:spcPct val="90000"/>
              </a:lnSpc>
              <a:spcBef>
                <a:spcPts val="0"/>
              </a:spcBef>
              <a:spcAft>
                <a:spcPts val="0"/>
              </a:spcAft>
              <a:buNone/>
            </a:pPr>
            <a:r>
              <a:rPr lang="en-US" sz="2000" dirty="0">
                <a:solidFill>
                  <a:schemeClr val="dk1"/>
                </a:solidFill>
                <a:latin typeface="Gill Sans"/>
                <a:ea typeface="Gill Sans"/>
                <a:cs typeface="Gill Sans"/>
                <a:sym typeface="Gill Sans"/>
              </a:rPr>
              <a:t>NPA classification will be based on 90 DPD or as per applicability?</a:t>
            </a:r>
            <a:endParaRPr sz="2000" dirty="0">
              <a:solidFill>
                <a:schemeClr val="dk1"/>
              </a:solidFill>
              <a:latin typeface="Gill Sans"/>
              <a:ea typeface="Gill Sans"/>
              <a:cs typeface="Gill Sans"/>
              <a:sym typeface="Gill Sans"/>
            </a:endParaRPr>
          </a:p>
          <a:p>
            <a:pPr marL="0" lvl="0" indent="0" algn="l" rtl="0">
              <a:lnSpc>
                <a:spcPct val="90000"/>
              </a:lnSpc>
              <a:spcBef>
                <a:spcPts val="0"/>
              </a:spcBef>
              <a:spcAft>
                <a:spcPts val="0"/>
              </a:spcAft>
              <a:buNone/>
            </a:pPr>
            <a:endParaRPr sz="2000" dirty="0">
              <a:solidFill>
                <a:schemeClr val="dk1"/>
              </a:solidFill>
              <a:latin typeface="Gill Sans"/>
              <a:ea typeface="Gill Sans"/>
              <a:cs typeface="Gill Sans"/>
              <a:sym typeface="Gill Sans"/>
            </a:endParaRPr>
          </a:p>
          <a:p>
            <a:pPr marL="0" lvl="0" indent="0" algn="l" rtl="0">
              <a:lnSpc>
                <a:spcPct val="90000"/>
              </a:lnSpc>
              <a:spcBef>
                <a:spcPts val="0"/>
              </a:spcBef>
              <a:spcAft>
                <a:spcPts val="0"/>
              </a:spcAft>
              <a:buNone/>
            </a:pPr>
            <a:r>
              <a:rPr lang="en-US" sz="2000" dirty="0">
                <a:solidFill>
                  <a:schemeClr val="dk1"/>
                </a:solidFill>
                <a:latin typeface="Gill Sans"/>
                <a:ea typeface="Gill Sans"/>
                <a:cs typeface="Gill Sans"/>
                <a:sym typeface="Gill Sans"/>
              </a:rPr>
              <a:t>Will NBFC-SI falling in BL avail the transition benefit  or continue with 90 DPD?</a:t>
            </a:r>
            <a:endParaRPr sz="2000" dirty="0">
              <a:solidFill>
                <a:schemeClr val="dk1"/>
              </a:solidFill>
              <a:latin typeface="Gill Sans"/>
              <a:ea typeface="Gill Sans"/>
              <a:cs typeface="Gill Sans"/>
              <a:sym typeface="Gill Sans"/>
            </a:endParaRPr>
          </a:p>
        </p:txBody>
      </p:sp>
      <p:pic>
        <p:nvPicPr>
          <p:cNvPr id="846" name="Google Shape;846;g15577e201b1_7_197"/>
          <p:cNvPicPr preferRelativeResize="0"/>
          <p:nvPr/>
        </p:nvPicPr>
        <p:blipFill rotWithShape="1">
          <a:blip r:embed="rId3">
            <a:alphaModFix/>
          </a:blip>
          <a:srcRect/>
          <a:stretch/>
        </p:blipFill>
        <p:spPr>
          <a:xfrm>
            <a:off x="8554925" y="1567386"/>
            <a:ext cx="1399350" cy="1609675"/>
          </a:xfrm>
          <a:prstGeom prst="rect">
            <a:avLst/>
          </a:prstGeom>
          <a:noFill/>
          <a:ln>
            <a:noFill/>
          </a:ln>
        </p:spPr>
      </p:pic>
      <p:graphicFrame>
        <p:nvGraphicFramePr>
          <p:cNvPr id="2" name="Diagram 1">
            <a:extLst>
              <a:ext uri="{FF2B5EF4-FFF2-40B4-BE49-F238E27FC236}">
                <a16:creationId xmlns:a16="http://schemas.microsoft.com/office/drawing/2014/main" id="{09BC84C2-8B76-335C-4C92-D00C983A1EAF}"/>
              </a:ext>
            </a:extLst>
          </p:cNvPr>
          <p:cNvGraphicFramePr/>
          <p:nvPr/>
        </p:nvGraphicFramePr>
        <p:xfrm>
          <a:off x="741679" y="1567386"/>
          <a:ext cx="7417005" cy="491245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851"/>
        <p:cNvGrpSpPr/>
        <p:nvPr/>
      </p:nvGrpSpPr>
      <p:grpSpPr>
        <a:xfrm>
          <a:off x="0" y="0"/>
          <a:ext cx="0" cy="0"/>
          <a:chOff x="0" y="0"/>
          <a:chExt cx="0" cy="0"/>
        </a:xfrm>
      </p:grpSpPr>
      <p:sp>
        <p:nvSpPr>
          <p:cNvPr id="853" name="Google Shape;853;g15515554896_0_10"/>
          <p:cNvSpPr txBox="1">
            <a:spLocks noGrp="1"/>
          </p:cNvSpPr>
          <p:nvPr>
            <p:ph type="title"/>
          </p:nvPr>
        </p:nvSpPr>
        <p:spPr/>
        <p:txBody>
          <a:bodyPr/>
          <a:lstStyle/>
          <a:p>
            <a:pPr lvl="0"/>
            <a:r>
              <a:rPr lang="en-US" dirty="0"/>
              <a:t>Streamlining of IRAC Norms</a:t>
            </a:r>
          </a:p>
        </p:txBody>
      </p:sp>
      <p:sp>
        <p:nvSpPr>
          <p:cNvPr id="852" name="Google Shape;852;g15515554896_0_10"/>
          <p:cNvSpPr txBox="1">
            <a:spLocks noGrp="1"/>
          </p:cNvSpPr>
          <p:nvPr>
            <p:ph type="body" idx="1"/>
          </p:nvPr>
        </p:nvSpPr>
        <p:spPr/>
        <p:txBody>
          <a:bodyPr>
            <a:normAutofit/>
          </a:bodyPr>
          <a:lstStyle/>
          <a:p>
            <a:pPr lvl="0"/>
            <a:r>
              <a:rPr lang="en-US" dirty="0"/>
              <a:t>Specification of repayment date/due date</a:t>
            </a:r>
          </a:p>
          <a:p>
            <a:pPr lvl="1"/>
            <a:r>
              <a:rPr lang="en-US" sz="1800" dirty="0"/>
              <a:t>Exact due dates, frequency of repayment, breakup between principal and interest, examples of SMA/NPA classification dates, </a:t>
            </a:r>
            <a:r>
              <a:rPr lang="en-US" sz="1800" dirty="0" err="1"/>
              <a:t>etc</a:t>
            </a:r>
            <a:r>
              <a:rPr lang="en-US" sz="1800" dirty="0"/>
              <a:t> to be specified in agreements</a:t>
            </a:r>
          </a:p>
          <a:p>
            <a:pPr lvl="0"/>
            <a:r>
              <a:rPr lang="en-US" dirty="0"/>
              <a:t>Classification as SMA/NPA</a:t>
            </a:r>
          </a:p>
          <a:p>
            <a:pPr lvl="1"/>
            <a:r>
              <a:rPr lang="en-US" sz="1800" dirty="0"/>
              <a:t>Day-end processing</a:t>
            </a:r>
          </a:p>
          <a:p>
            <a:pPr lvl="1"/>
            <a:r>
              <a:rPr lang="en-US" sz="1800" dirty="0"/>
              <a:t>Classification is to freeze at “day-end”</a:t>
            </a:r>
          </a:p>
          <a:p>
            <a:pPr lvl="0"/>
            <a:r>
              <a:rPr lang="en-US" dirty="0"/>
              <a:t>NPA classification in case of interest payments</a:t>
            </a:r>
          </a:p>
          <a:p>
            <a:pPr lvl="1"/>
            <a:r>
              <a:rPr lang="en-US" sz="1800" dirty="0"/>
              <a:t>In case of interest payments in respect of term loans, an account will be classified as NPA if the interest applied at specified rests remains overdue for more than 90 days</a:t>
            </a:r>
          </a:p>
          <a:p>
            <a:pPr lvl="0"/>
            <a:endParaRPr lang="en-US" dirty="0"/>
          </a:p>
          <a:p>
            <a:pPr lvl="0"/>
            <a:endParaRPr lang="en-US" dirty="0"/>
          </a:p>
        </p:txBody>
      </p:sp>
      <p:sp>
        <p:nvSpPr>
          <p:cNvPr id="854" name="Google Shape;854;g15515554896_0_10"/>
          <p:cNvSpPr txBox="1">
            <a:spLocks noGrp="1"/>
          </p:cNvSpPr>
          <p:nvPr>
            <p:ph type="body" idx="2"/>
          </p:nvPr>
        </p:nvSpPr>
        <p:spPr/>
        <p:txBody>
          <a:bodyPr>
            <a:noAutofit/>
          </a:bodyPr>
          <a:lstStyle/>
          <a:p>
            <a:pPr lvl="0"/>
            <a:r>
              <a:rPr lang="en-US" dirty="0"/>
              <a:t>Upgradation to standard status</a:t>
            </a:r>
          </a:p>
          <a:p>
            <a:pPr lvl="1"/>
            <a:r>
              <a:rPr lang="en-US" sz="1800" dirty="0"/>
              <a:t>Upgradation of NPA to standard only if the interest or principal remains overdue for a period of 90 days or three months and above</a:t>
            </a:r>
          </a:p>
          <a:p>
            <a:pPr lvl="2"/>
            <a:r>
              <a:rPr lang="en-US" sz="1800" dirty="0"/>
              <a:t>February 15 Circular- NBFCs had time till September 30, 2022 to put in place the necessary systems </a:t>
            </a:r>
          </a:p>
          <a:p>
            <a:pPr lvl="1"/>
            <a:r>
              <a:rPr lang="en-US" sz="1800" dirty="0"/>
              <a:t>For borrowers having more than one credit facility, upgradation only upon repayment of entire arrears of interest and principal pertaining to all the credit facilities</a:t>
            </a:r>
          </a:p>
          <a:p>
            <a:pPr lvl="0"/>
            <a:r>
              <a:rPr lang="en-US" dirty="0"/>
              <a:t>Consumer education</a:t>
            </a:r>
          </a:p>
          <a:p>
            <a:pPr lvl="1"/>
            <a:r>
              <a:rPr lang="en-US" sz="1800" dirty="0"/>
              <a:t>Lenders to educate borrowers about recognition of NPA, SMA status, through appropriate literature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FC8BB-8A32-2768-ED40-1B0B1BD8B35E}"/>
              </a:ext>
            </a:extLst>
          </p:cNvPr>
          <p:cNvSpPr>
            <a:spLocks noGrp="1"/>
          </p:cNvSpPr>
          <p:nvPr>
            <p:ph type="title"/>
          </p:nvPr>
        </p:nvSpPr>
        <p:spPr/>
        <p:txBody>
          <a:bodyPr/>
          <a:lstStyle/>
          <a:p>
            <a:r>
              <a:rPr lang="en-IN" dirty="0"/>
              <a:t>Risk Management Committee</a:t>
            </a:r>
          </a:p>
        </p:txBody>
      </p:sp>
      <p:sp>
        <p:nvSpPr>
          <p:cNvPr id="3" name="Text Placeholder 2">
            <a:extLst>
              <a:ext uri="{FF2B5EF4-FFF2-40B4-BE49-F238E27FC236}">
                <a16:creationId xmlns:a16="http://schemas.microsoft.com/office/drawing/2014/main" id="{2062F05D-F076-94A5-6FE6-0B0694B1ED90}"/>
              </a:ext>
            </a:extLst>
          </p:cNvPr>
          <p:cNvSpPr>
            <a:spLocks noGrp="1"/>
          </p:cNvSpPr>
          <p:nvPr>
            <p:ph type="body" idx="1"/>
          </p:nvPr>
        </p:nvSpPr>
        <p:spPr/>
        <p:txBody>
          <a:bodyPr>
            <a:noAutofit/>
          </a:bodyPr>
          <a:lstStyle/>
          <a:p>
            <a:r>
              <a:rPr lang="en-IN" sz="1600" b="1" dirty="0"/>
              <a:t>Composition </a:t>
            </a:r>
          </a:p>
          <a:p>
            <a:pPr lvl="1"/>
            <a:r>
              <a:rPr lang="en-US" dirty="0"/>
              <a:t>To be formed at board or executive level</a:t>
            </a:r>
          </a:p>
          <a:p>
            <a:pPr lvl="1"/>
            <a:r>
              <a:rPr lang="en-US" dirty="0"/>
              <a:t>No prescription for qualification, experience, etc., for the members of the Risk Management Committee. </a:t>
            </a:r>
          </a:p>
          <a:p>
            <a:pPr lvl="1"/>
            <a:r>
              <a:rPr lang="en-US" dirty="0"/>
              <a:t>Frequency of meetings may be based on requirement- decided by the Board</a:t>
            </a:r>
            <a:endParaRPr lang="en-IN" dirty="0"/>
          </a:p>
          <a:p>
            <a:r>
              <a:rPr lang="en-IN" sz="1600" b="1" dirty="0"/>
              <a:t>Roles and Responsibilities</a:t>
            </a:r>
          </a:p>
          <a:p>
            <a:pPr lvl="1"/>
            <a:r>
              <a:rPr lang="en-US" dirty="0"/>
              <a:t>Identification, monitor and measurement of the risk profile of the Company;</a:t>
            </a:r>
          </a:p>
          <a:p>
            <a:pPr lvl="1"/>
            <a:r>
              <a:rPr lang="en-US" dirty="0"/>
              <a:t>Overseeing development and implementation of risk measurement system;</a:t>
            </a:r>
          </a:p>
          <a:p>
            <a:pPr lvl="1"/>
            <a:r>
              <a:rPr lang="en-US" dirty="0"/>
              <a:t>Ensure that the Company has an appropriate  and  effective mechanism to identify, measure, control and monitor all applicable risks on a timely basis and as accurately as feasible; and</a:t>
            </a:r>
          </a:p>
          <a:p>
            <a:pPr lvl="1"/>
            <a:r>
              <a:rPr lang="en-US" dirty="0"/>
              <a:t>Perform such other act, including the acts and functions stipulated by the Act, the Reserve Bank of India and any other regulatory authority, as prescribed from time to time;</a:t>
            </a:r>
          </a:p>
          <a:p>
            <a:pPr lvl="1"/>
            <a:r>
              <a:rPr lang="en-US" dirty="0"/>
              <a:t>In order to strengthen the corporate governance structure, the Board may delegate monitoring and reviewing of the risk management plan to the Committee and such other functions as it may deem fit (such as cyber security);</a:t>
            </a:r>
          </a:p>
          <a:p>
            <a:pPr lvl="1"/>
            <a:r>
              <a:rPr lang="en-US" dirty="0"/>
              <a:t>Evaluate the overall risk faced by the NBFC, including liquidity risk, and report the same to the Board.</a:t>
            </a:r>
          </a:p>
          <a:p>
            <a:endParaRPr lang="en-IN" sz="1600" dirty="0"/>
          </a:p>
          <a:p>
            <a:pPr lvl="1"/>
            <a:endParaRPr lang="en-IN" dirty="0"/>
          </a:p>
        </p:txBody>
      </p:sp>
    </p:spTree>
    <p:extLst>
      <p:ext uri="{BB962C8B-B14F-4D97-AF65-F5344CB8AC3E}">
        <p14:creationId xmlns:p14="http://schemas.microsoft.com/office/powerpoint/2010/main" val="3394415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IN" dirty="0"/>
              <a:t>Copyright &amp; Disclaimer</a:t>
            </a:r>
          </a:p>
        </p:txBody>
      </p:sp>
      <p:sp>
        <p:nvSpPr>
          <p:cNvPr id="3" name="Content Placeholder 2"/>
          <p:cNvSpPr>
            <a:spLocks noGrp="1"/>
          </p:cNvSpPr>
          <p:nvPr>
            <p:ph idx="1"/>
          </p:nvPr>
        </p:nvSpPr>
        <p:spPr/>
        <p:txBody>
          <a:bodyPr anchor="t" anchorCtr="0">
            <a:normAutofit/>
          </a:bodyPr>
          <a:lstStyle/>
          <a:p>
            <a:r>
              <a:rPr lang="en-US" dirty="0"/>
              <a:t>The presentation is a property of  Vinod Kothari Consultants P. Ltd. No part of it can be copied, reproduced or distributed in any manner, without explicit prior permission. In case of linking, please do give credit and full link</a:t>
            </a:r>
          </a:p>
          <a:p>
            <a:r>
              <a:rPr lang="en-IN" dirty="0"/>
              <a:t>This presentation is only for academic purposes; this is not intended to be a professional advice or opinion. Anyone relying on this does so at one’s own discretion. Please do consult your professional consultant for any matter covered by this presentation.</a:t>
            </a:r>
          </a:p>
          <a:p>
            <a:r>
              <a:rPr lang="en-IN" dirty="0"/>
              <a:t>The contents of the presentation are intended solely for the use of the client to whom the same is marked by us.</a:t>
            </a:r>
          </a:p>
          <a:p>
            <a:r>
              <a:rPr lang="en-IN" dirty="0"/>
              <a:t>No circulation, publication, or unauthorised use of the presentation in any form is allowed, except with our prior written permission.</a:t>
            </a:r>
          </a:p>
          <a:p>
            <a:r>
              <a:rPr lang="en-IN" dirty="0"/>
              <a:t>No part of this presentation is intended to be solicitation of professional assignment.</a:t>
            </a:r>
          </a:p>
          <a:p>
            <a:pPr marL="0" indent="0">
              <a:buNone/>
            </a:pPr>
            <a:endParaRPr lang="en-IN" dirty="0"/>
          </a:p>
        </p:txBody>
      </p:sp>
    </p:spTree>
    <p:extLst>
      <p:ext uri="{BB962C8B-B14F-4D97-AF65-F5344CB8AC3E}">
        <p14:creationId xmlns:p14="http://schemas.microsoft.com/office/powerpoint/2010/main" val="42550233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CE730-2DCA-6DBA-971A-CE5F92F363C2}"/>
              </a:ext>
            </a:extLst>
          </p:cNvPr>
          <p:cNvSpPr>
            <a:spLocks noGrp="1"/>
          </p:cNvSpPr>
          <p:nvPr>
            <p:ph type="title"/>
          </p:nvPr>
        </p:nvSpPr>
        <p:spPr/>
        <p:txBody>
          <a:bodyPr/>
          <a:lstStyle/>
          <a:p>
            <a:r>
              <a:rPr lang="en-US" dirty="0"/>
              <a:t>Credit/investment concentration norms for NBFCs</a:t>
            </a:r>
            <a:endParaRPr lang="en-IN" dirty="0"/>
          </a:p>
        </p:txBody>
      </p:sp>
      <p:sp>
        <p:nvSpPr>
          <p:cNvPr id="3" name="Content Placeholder 2">
            <a:extLst>
              <a:ext uri="{FF2B5EF4-FFF2-40B4-BE49-F238E27FC236}">
                <a16:creationId xmlns:a16="http://schemas.microsoft.com/office/drawing/2014/main" id="{0B37E1A1-31BA-81CE-B73D-3A5E42184BBF}"/>
              </a:ext>
            </a:extLst>
          </p:cNvPr>
          <p:cNvSpPr>
            <a:spLocks noGrp="1"/>
          </p:cNvSpPr>
          <p:nvPr>
            <p:ph sz="half" idx="1"/>
          </p:nvPr>
        </p:nvSpPr>
        <p:spPr/>
        <p:txBody>
          <a:bodyPr/>
          <a:lstStyle/>
          <a:p>
            <a:r>
              <a:rPr lang="en-US" dirty="0"/>
              <a:t>NBFCs-BL shall put in place an internal Board approved policy for credit/investment concentration limits </a:t>
            </a:r>
          </a:p>
          <a:p>
            <a:r>
              <a:rPr lang="en-US" dirty="0"/>
              <a:t>For both single borrower/party and single group of borrowers/parties. </a:t>
            </a:r>
          </a:p>
          <a:p>
            <a:r>
              <a:rPr lang="en-US" dirty="0"/>
              <a:t>Computation of exposure shall be on similar lines as that for NBFCML</a:t>
            </a:r>
            <a:endParaRPr lang="en-IN" dirty="0"/>
          </a:p>
        </p:txBody>
      </p:sp>
      <p:sp>
        <p:nvSpPr>
          <p:cNvPr id="4" name="Content Placeholder 3">
            <a:extLst>
              <a:ext uri="{FF2B5EF4-FFF2-40B4-BE49-F238E27FC236}">
                <a16:creationId xmlns:a16="http://schemas.microsoft.com/office/drawing/2014/main" id="{C4592AEF-413F-FCD8-35EC-C9CC4FC3F880}"/>
              </a:ext>
            </a:extLst>
          </p:cNvPr>
          <p:cNvSpPr>
            <a:spLocks noGrp="1"/>
          </p:cNvSpPr>
          <p:nvPr>
            <p:ph sz="half" idx="2"/>
          </p:nvPr>
        </p:nvSpPr>
        <p:spPr/>
        <p:txBody>
          <a:bodyPr/>
          <a:lstStyle/>
          <a:p>
            <a:r>
              <a:rPr lang="en-US" dirty="0"/>
              <a:t>Board approved limits in respect of various sub-segments under consumer credit as may be considered necessary by the Boards as part of prudent risk management</a:t>
            </a:r>
          </a:p>
          <a:p>
            <a:r>
              <a:rPr lang="en-US" dirty="0"/>
              <a:t>Particularly, for all unsecured consumer credit exposures</a:t>
            </a:r>
            <a:endParaRPr lang="en-IN" dirty="0"/>
          </a:p>
        </p:txBody>
      </p:sp>
      <p:graphicFrame>
        <p:nvGraphicFramePr>
          <p:cNvPr id="6" name="Table 5">
            <a:extLst>
              <a:ext uri="{FF2B5EF4-FFF2-40B4-BE49-F238E27FC236}">
                <a16:creationId xmlns:a16="http://schemas.microsoft.com/office/drawing/2014/main" id="{689035BB-B9BF-CEA0-85C4-155BD2E57B9D}"/>
              </a:ext>
            </a:extLst>
          </p:cNvPr>
          <p:cNvGraphicFramePr>
            <a:graphicFrameLocks noGrp="1"/>
          </p:cNvGraphicFramePr>
          <p:nvPr>
            <p:extLst>
              <p:ext uri="{D42A27DB-BD31-4B8C-83A1-F6EECF244321}">
                <p14:modId xmlns:p14="http://schemas.microsoft.com/office/powerpoint/2010/main" val="2138076949"/>
              </p:ext>
            </p:extLst>
          </p:nvPr>
        </p:nvGraphicFramePr>
        <p:xfrm>
          <a:off x="353565" y="3985940"/>
          <a:ext cx="6059509" cy="1112520"/>
        </p:xfrm>
        <a:graphic>
          <a:graphicData uri="http://schemas.openxmlformats.org/drawingml/2006/table">
            <a:tbl>
              <a:tblPr firstRow="1" bandRow="1">
                <a:tableStyleId>{35758FB7-9AC5-4552-8A53-C91805E547FA}</a:tableStyleId>
              </a:tblPr>
              <a:tblGrid>
                <a:gridCol w="1969729">
                  <a:extLst>
                    <a:ext uri="{9D8B030D-6E8A-4147-A177-3AD203B41FA5}">
                      <a16:colId xmlns:a16="http://schemas.microsoft.com/office/drawing/2014/main" val="331643799"/>
                    </a:ext>
                  </a:extLst>
                </a:gridCol>
                <a:gridCol w="3399689">
                  <a:extLst>
                    <a:ext uri="{9D8B030D-6E8A-4147-A177-3AD203B41FA5}">
                      <a16:colId xmlns:a16="http://schemas.microsoft.com/office/drawing/2014/main" val="4285780805"/>
                    </a:ext>
                  </a:extLst>
                </a:gridCol>
                <a:gridCol w="690091">
                  <a:extLst>
                    <a:ext uri="{9D8B030D-6E8A-4147-A177-3AD203B41FA5}">
                      <a16:colId xmlns:a16="http://schemas.microsoft.com/office/drawing/2014/main" val="3329224797"/>
                    </a:ext>
                  </a:extLst>
                </a:gridCol>
              </a:tblGrid>
              <a:tr h="370840">
                <a:tc>
                  <a:txBody>
                    <a:bodyPr/>
                    <a:lstStyle/>
                    <a:p>
                      <a:endParaRPr lang="en-IN" sz="1600" dirty="0"/>
                    </a:p>
                  </a:txBody>
                  <a:tcPr/>
                </a:tc>
                <a:tc gridSpan="2">
                  <a:txBody>
                    <a:bodyPr/>
                    <a:lstStyle/>
                    <a:p>
                      <a:pPr algn="ctr"/>
                      <a:r>
                        <a:rPr lang="en-IN" sz="1600" dirty="0"/>
                        <a:t>Total Exposure</a:t>
                      </a:r>
                    </a:p>
                  </a:txBody>
                  <a:tcPr/>
                </a:tc>
                <a:tc hMerge="1">
                  <a:txBody>
                    <a:bodyPr/>
                    <a:lstStyle/>
                    <a:p>
                      <a:endParaRPr lang="en-IN" dirty="0"/>
                    </a:p>
                  </a:txBody>
                  <a:tcPr/>
                </a:tc>
                <a:extLst>
                  <a:ext uri="{0D108BD9-81ED-4DB2-BD59-A6C34878D82A}">
                    <a16:rowId xmlns:a16="http://schemas.microsoft.com/office/drawing/2014/main" val="3416799042"/>
                  </a:ext>
                </a:extLst>
              </a:tr>
              <a:tr h="370840">
                <a:tc rowSpan="2">
                  <a:txBody>
                    <a:bodyPr/>
                    <a:lstStyle/>
                    <a:p>
                      <a:pPr algn="ctr"/>
                      <a:r>
                        <a:rPr lang="en-IN" sz="1600" dirty="0"/>
                        <a:t>Concentration Limits (as a % of Tier I)</a:t>
                      </a:r>
                    </a:p>
                  </a:txBody>
                  <a:tcPr/>
                </a:tc>
                <a:tc>
                  <a:txBody>
                    <a:bodyPr/>
                    <a:lstStyle/>
                    <a:p>
                      <a:r>
                        <a:rPr lang="en-IN" sz="1600" dirty="0"/>
                        <a:t>Single borrower/ party</a:t>
                      </a:r>
                    </a:p>
                  </a:txBody>
                  <a:tcPr/>
                </a:tc>
                <a:tc>
                  <a:txBody>
                    <a:bodyPr/>
                    <a:lstStyle/>
                    <a:p>
                      <a:r>
                        <a:rPr lang="en-IN" sz="1600" dirty="0"/>
                        <a:t>25</a:t>
                      </a:r>
                    </a:p>
                  </a:txBody>
                  <a:tcPr/>
                </a:tc>
                <a:extLst>
                  <a:ext uri="{0D108BD9-81ED-4DB2-BD59-A6C34878D82A}">
                    <a16:rowId xmlns:a16="http://schemas.microsoft.com/office/drawing/2014/main" val="190793331"/>
                  </a:ext>
                </a:extLst>
              </a:tr>
              <a:tr h="370840">
                <a:tc vMerge="1">
                  <a:txBody>
                    <a:bodyPr/>
                    <a:lstStyle/>
                    <a:p>
                      <a:endParaRPr lang="en-IN" dirty="0"/>
                    </a:p>
                  </a:txBody>
                  <a:tcPr/>
                </a:tc>
                <a:tc>
                  <a:txBody>
                    <a:bodyPr/>
                    <a:lstStyle/>
                    <a:p>
                      <a:r>
                        <a:rPr lang="en-IN" sz="1600" dirty="0"/>
                        <a:t>Single group of borrower/ parties</a:t>
                      </a:r>
                    </a:p>
                  </a:txBody>
                  <a:tcPr/>
                </a:tc>
                <a:tc>
                  <a:txBody>
                    <a:bodyPr/>
                    <a:lstStyle/>
                    <a:p>
                      <a:r>
                        <a:rPr lang="en-IN" sz="1600" dirty="0"/>
                        <a:t>40</a:t>
                      </a:r>
                    </a:p>
                  </a:txBody>
                  <a:tcPr/>
                </a:tc>
                <a:extLst>
                  <a:ext uri="{0D108BD9-81ED-4DB2-BD59-A6C34878D82A}">
                    <a16:rowId xmlns:a16="http://schemas.microsoft.com/office/drawing/2014/main" val="220492234"/>
                  </a:ext>
                </a:extLst>
              </a:tr>
            </a:tbl>
          </a:graphicData>
        </a:graphic>
      </p:graphicFrame>
    </p:spTree>
    <p:extLst>
      <p:ext uri="{BB962C8B-B14F-4D97-AF65-F5344CB8AC3E}">
        <p14:creationId xmlns:p14="http://schemas.microsoft.com/office/powerpoint/2010/main" val="8103805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872"/>
        <p:cNvGrpSpPr/>
        <p:nvPr/>
      </p:nvGrpSpPr>
      <p:grpSpPr>
        <a:xfrm>
          <a:off x="0" y="0"/>
          <a:ext cx="0" cy="0"/>
          <a:chOff x="0" y="0"/>
          <a:chExt cx="0" cy="0"/>
        </a:xfrm>
      </p:grpSpPr>
      <p:sp>
        <p:nvSpPr>
          <p:cNvPr id="873" name="Google Shape;873;g15577e201b1_7_269"/>
          <p:cNvSpPr txBox="1">
            <a:spLocks noGrp="1"/>
          </p:cNvSpPr>
          <p:nvPr>
            <p:ph type="body" idx="2"/>
          </p:nvPr>
        </p:nvSpPr>
        <p:spPr>
          <a:xfrm>
            <a:off x="6188417" y="1809195"/>
            <a:ext cx="5422500" cy="4609200"/>
          </a:xfrm>
          <a:prstGeom prst="rect">
            <a:avLst/>
          </a:prstGeom>
          <a:noFill/>
          <a:ln>
            <a:noFill/>
          </a:ln>
        </p:spPr>
        <p:txBody>
          <a:bodyPr spcFirstLastPara="1" wrap="square" lIns="91425" tIns="45700" rIns="91425" bIns="45700" anchor="t" anchorCtr="0">
            <a:normAutofit/>
          </a:bodyPr>
          <a:lstStyle/>
          <a:p>
            <a:pPr lvl="0">
              <a:lnSpc>
                <a:spcPct val="80000"/>
              </a:lnSpc>
            </a:pPr>
            <a:r>
              <a:rPr lang="en-US" sz="1700" b="1" dirty="0"/>
              <a:t>Meaning of Exposure:</a:t>
            </a:r>
            <a:endParaRPr sz="1700" b="1" dirty="0"/>
          </a:p>
          <a:p>
            <a:pPr marL="576000" lvl="2">
              <a:lnSpc>
                <a:spcPct val="80000"/>
              </a:lnSpc>
            </a:pPr>
            <a:r>
              <a:rPr lang="en-US" sz="1500" dirty="0"/>
              <a:t>Fund based and non-fund-based exposures</a:t>
            </a:r>
            <a:endParaRPr sz="1500" dirty="0"/>
          </a:p>
          <a:p>
            <a:pPr marL="576000" lvl="2">
              <a:lnSpc>
                <a:spcPct val="80000"/>
              </a:lnSpc>
            </a:pPr>
            <a:r>
              <a:rPr lang="en-US" sz="1500" dirty="0"/>
              <a:t>Credit and Investment</a:t>
            </a:r>
          </a:p>
          <a:p>
            <a:pPr marL="306000" lvl="1">
              <a:lnSpc>
                <a:spcPct val="80000"/>
              </a:lnSpc>
            </a:pPr>
            <a:endParaRPr sz="1700" dirty="0"/>
          </a:p>
          <a:p>
            <a:pPr lvl="0">
              <a:lnSpc>
                <a:spcPct val="80000"/>
              </a:lnSpc>
            </a:pPr>
            <a:r>
              <a:rPr lang="en-US" sz="1700" b="1" dirty="0"/>
              <a:t>Related Party:</a:t>
            </a:r>
            <a:endParaRPr sz="1700" b="1" dirty="0"/>
          </a:p>
          <a:p>
            <a:pPr marL="576000" lvl="2">
              <a:lnSpc>
                <a:spcPct val="80000"/>
              </a:lnSpc>
            </a:pPr>
            <a:r>
              <a:rPr lang="en-US" sz="1500" dirty="0"/>
              <a:t>all related parties as per the applicable AS</a:t>
            </a:r>
            <a:endParaRPr sz="1500" dirty="0"/>
          </a:p>
          <a:p>
            <a:pPr marL="576000" lvl="2">
              <a:lnSpc>
                <a:spcPct val="80000"/>
              </a:lnSpc>
            </a:pPr>
            <a:r>
              <a:rPr lang="en-US" sz="1500" dirty="0"/>
              <a:t>as defined under Section 2(76) of the CA, 2013</a:t>
            </a:r>
            <a:endParaRPr sz="1500" dirty="0"/>
          </a:p>
          <a:p>
            <a:pPr marL="576000" lvl="2">
              <a:lnSpc>
                <a:spcPct val="80000"/>
              </a:lnSpc>
            </a:pPr>
            <a:r>
              <a:rPr lang="en-US" sz="1500" dirty="0"/>
              <a:t>include trusts and other bodies in which the NBFC can directly or indirectly (through its related parties) exert control or significant influence</a:t>
            </a:r>
            <a:endParaRPr sz="1500" dirty="0"/>
          </a:p>
          <a:p>
            <a:pPr marL="576000" lvl="2">
              <a:lnSpc>
                <a:spcPct val="80000"/>
              </a:lnSpc>
            </a:pPr>
            <a:r>
              <a:rPr lang="en-US" sz="1500" dirty="0"/>
              <a:t>Relatives as defined under section 2(77)</a:t>
            </a:r>
            <a:endParaRPr sz="1500" dirty="0"/>
          </a:p>
          <a:p>
            <a:pPr marL="0" lvl="0" indent="0" algn="l" rtl="0">
              <a:lnSpc>
                <a:spcPct val="100000"/>
              </a:lnSpc>
              <a:spcBef>
                <a:spcPts val="600"/>
              </a:spcBef>
              <a:spcAft>
                <a:spcPts val="600"/>
              </a:spcAft>
              <a:buSzPts val="1656"/>
              <a:buNone/>
            </a:pPr>
            <a:endParaRPr sz="2000" dirty="0"/>
          </a:p>
        </p:txBody>
      </p:sp>
      <p:sp>
        <p:nvSpPr>
          <p:cNvPr id="874" name="Google Shape;874;g15577e201b1_7_269"/>
          <p:cNvSpPr txBox="1">
            <a:spLocks noGrp="1"/>
          </p:cNvSpPr>
          <p:nvPr>
            <p:ph type="title"/>
          </p:nvPr>
        </p:nvSpPr>
        <p:spPr>
          <a:xfrm>
            <a:off x="488775" y="860413"/>
            <a:ext cx="11029500" cy="672000"/>
          </a:xfrm>
          <a:prstGeom prst="rect">
            <a:avLst/>
          </a:prstGeom>
          <a:noFill/>
          <a:ln>
            <a:noFill/>
          </a:ln>
        </p:spPr>
        <p:txBody>
          <a:bodyPr spcFirstLastPara="1" wrap="square" lIns="91425" tIns="45700" rIns="91425" bIns="45700" anchor="b" anchorCtr="0">
            <a:normAutofit/>
          </a:bodyPr>
          <a:lstStyle/>
          <a:p>
            <a:pPr marL="0" lvl="0" indent="0" algn="l" rtl="0">
              <a:lnSpc>
                <a:spcPct val="100000"/>
              </a:lnSpc>
              <a:spcBef>
                <a:spcPts val="0"/>
              </a:spcBef>
              <a:spcAft>
                <a:spcPts val="0"/>
              </a:spcAft>
              <a:buSzPts val="3200"/>
              <a:buNone/>
            </a:pPr>
            <a:r>
              <a:rPr lang="en-US"/>
              <a:t>Disclosure Requirements</a:t>
            </a:r>
            <a:endParaRPr/>
          </a:p>
        </p:txBody>
      </p:sp>
      <p:sp>
        <p:nvSpPr>
          <p:cNvPr id="875" name="Google Shape;875;g15577e201b1_7_269"/>
          <p:cNvSpPr txBox="1">
            <a:spLocks noGrp="1"/>
          </p:cNvSpPr>
          <p:nvPr>
            <p:ph type="body" idx="1"/>
          </p:nvPr>
        </p:nvSpPr>
        <p:spPr>
          <a:xfrm>
            <a:off x="353565" y="1809195"/>
            <a:ext cx="5649900" cy="4609200"/>
          </a:xfrm>
          <a:prstGeom prst="rect">
            <a:avLst/>
          </a:prstGeom>
          <a:noFill/>
          <a:ln>
            <a:noFill/>
          </a:ln>
        </p:spPr>
        <p:txBody>
          <a:bodyPr spcFirstLastPara="1" wrap="square" lIns="91425" tIns="45700" rIns="91425" bIns="45700" anchor="t" anchorCtr="0">
            <a:normAutofit fontScale="92500" lnSpcReduction="20000"/>
          </a:bodyPr>
          <a:lstStyle/>
          <a:p>
            <a:r>
              <a:rPr lang="en-US" dirty="0"/>
              <a:t>Common template for disclosures specified for all categories of NBFCs (i.e. ICC, HFC, CIC, etc.). </a:t>
            </a:r>
            <a:endParaRPr dirty="0"/>
          </a:p>
          <a:p>
            <a:r>
              <a:rPr lang="en-US" dirty="0"/>
              <a:t>Omission of line items/disclosures which are not applicable/permitted or no exposure/transaction in CY and PY </a:t>
            </a:r>
            <a:endParaRPr dirty="0"/>
          </a:p>
          <a:p>
            <a:r>
              <a:rPr lang="en-US" dirty="0"/>
              <a:t>Mere mention of an activity, transaction or item does not imply that it is permitted, </a:t>
            </a:r>
            <a:endParaRPr dirty="0"/>
          </a:p>
          <a:p>
            <a:r>
              <a:rPr lang="en-US" dirty="0"/>
              <a:t>Disclose comparative information in respect of the PY for all amounts reported in CY (even for narrative and descriptive information, if relevant) </a:t>
            </a:r>
            <a:endParaRPr dirty="0"/>
          </a:p>
          <a:p>
            <a:r>
              <a:rPr lang="en-US" dirty="0"/>
              <a:t>Disclosures for directors and relatives of directors should be made separately in separate columns from other KMPs and relatives of other KMPs</a:t>
            </a:r>
            <a:endParaRPr dirty="0"/>
          </a:p>
          <a:p>
            <a:r>
              <a:rPr lang="en-US" dirty="0"/>
              <a:t>Additional disclosures- do not substitute disclosures specified under other laws, regulations, or accounting and financial reporting standards. </a:t>
            </a:r>
            <a:endParaRPr dirty="0"/>
          </a:p>
          <a:p>
            <a:r>
              <a:rPr lang="en-US" dirty="0"/>
              <a:t>However, if already covered repetition not required</a:t>
            </a:r>
            <a:endParaRP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082"/>
        <p:cNvGrpSpPr/>
        <p:nvPr/>
      </p:nvGrpSpPr>
      <p:grpSpPr>
        <a:xfrm>
          <a:off x="0" y="0"/>
          <a:ext cx="0" cy="0"/>
          <a:chOff x="0" y="0"/>
          <a:chExt cx="0" cy="0"/>
        </a:xfrm>
      </p:grpSpPr>
      <p:sp>
        <p:nvSpPr>
          <p:cNvPr id="1083" name="Google Shape;1083;p49"/>
          <p:cNvSpPr/>
          <p:nvPr/>
        </p:nvSpPr>
        <p:spPr>
          <a:xfrm>
            <a:off x="7308088" y="1605950"/>
            <a:ext cx="4368000" cy="5143500"/>
          </a:xfrm>
          <a:prstGeom prst="rect">
            <a:avLst/>
          </a:prstGeom>
          <a:solidFill>
            <a:srgbClr val="D9EAD3"/>
          </a:solidFill>
          <a:ln w="9525" cap="flat" cmpd="sng">
            <a:solidFill>
              <a:srgbClr val="D9EAD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600" dirty="0"/>
          </a:p>
          <a:p>
            <a:pPr marL="0" lvl="0" indent="0" algn="l" rtl="0">
              <a:spcBef>
                <a:spcPts val="0"/>
              </a:spcBef>
              <a:spcAft>
                <a:spcPts val="0"/>
              </a:spcAft>
              <a:buNone/>
            </a:pPr>
            <a:endParaRPr sz="1400" dirty="0"/>
          </a:p>
          <a:p>
            <a:pPr marL="0" lvl="0" indent="0" algn="ctr" rtl="0">
              <a:spcBef>
                <a:spcPts val="0"/>
              </a:spcBef>
              <a:spcAft>
                <a:spcPts val="0"/>
              </a:spcAft>
              <a:buNone/>
            </a:pPr>
            <a:r>
              <a:rPr lang="en-US" sz="1400" b="1" dirty="0"/>
              <a:t>Section II (Applicable for annual financial statements of NBFC-ML and NBFC-UL)</a:t>
            </a:r>
            <a:endParaRPr sz="1400" b="1" dirty="0"/>
          </a:p>
        </p:txBody>
      </p:sp>
      <p:sp>
        <p:nvSpPr>
          <p:cNvPr id="1084" name="Google Shape;1084;p49"/>
          <p:cNvSpPr/>
          <p:nvPr/>
        </p:nvSpPr>
        <p:spPr>
          <a:xfrm>
            <a:off x="394600" y="1605650"/>
            <a:ext cx="6789900" cy="5143500"/>
          </a:xfrm>
          <a:prstGeom prst="rect">
            <a:avLst/>
          </a:prstGeom>
          <a:solidFill>
            <a:srgbClr val="CFE2F3"/>
          </a:solidFill>
          <a:ln w="9525" cap="flat" cmpd="sng">
            <a:solidFill>
              <a:srgbClr val="BFD1D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l" rtl="0">
              <a:spcBef>
                <a:spcPts val="0"/>
              </a:spcBef>
              <a:spcAft>
                <a:spcPts val="0"/>
              </a:spcAft>
              <a:buNone/>
            </a:pPr>
            <a:endParaRPr sz="1400" dirty="0"/>
          </a:p>
          <a:p>
            <a:pPr marL="0" lvl="0" indent="0" algn="ctr" rtl="0">
              <a:spcBef>
                <a:spcPts val="0"/>
              </a:spcBef>
              <a:spcAft>
                <a:spcPts val="0"/>
              </a:spcAft>
              <a:buNone/>
            </a:pPr>
            <a:r>
              <a:rPr lang="en-US" sz="1400" b="1" dirty="0"/>
              <a:t>Section I (Applicable for annual financial statements of </a:t>
            </a:r>
            <a:endParaRPr sz="1400" b="1" dirty="0"/>
          </a:p>
          <a:p>
            <a:pPr marL="0" lvl="0" indent="0" algn="ctr" rtl="0">
              <a:spcBef>
                <a:spcPts val="0"/>
              </a:spcBef>
              <a:spcAft>
                <a:spcPts val="0"/>
              </a:spcAft>
              <a:buNone/>
            </a:pPr>
            <a:r>
              <a:rPr lang="en-US" sz="1400" b="1" dirty="0"/>
              <a:t>NBFC-BL, NBFC-ML and NBFC-UL)</a:t>
            </a:r>
            <a:endParaRPr sz="1400" b="1" dirty="0"/>
          </a:p>
        </p:txBody>
      </p:sp>
      <p:sp>
        <p:nvSpPr>
          <p:cNvPr id="1085" name="Google Shape;1085;p49"/>
          <p:cNvSpPr txBox="1">
            <a:spLocks noGrp="1"/>
          </p:cNvSpPr>
          <p:nvPr>
            <p:ph type="title"/>
          </p:nvPr>
        </p:nvSpPr>
        <p:spPr/>
        <p:txBody>
          <a:bodyPr>
            <a:normAutofit fontScale="90000"/>
          </a:bodyPr>
          <a:lstStyle/>
          <a:p>
            <a:pPr lvl="0"/>
            <a:r>
              <a:rPr lang="en-US" dirty="0"/>
              <a:t>Effective for annual financial statements for FY 2022-23 and onwards</a:t>
            </a:r>
          </a:p>
        </p:txBody>
      </p:sp>
      <p:grpSp>
        <p:nvGrpSpPr>
          <p:cNvPr id="1086" name="Google Shape;1086;p49"/>
          <p:cNvGrpSpPr/>
          <p:nvPr/>
        </p:nvGrpSpPr>
        <p:grpSpPr>
          <a:xfrm>
            <a:off x="620811" y="1605650"/>
            <a:ext cx="10950377" cy="4592260"/>
            <a:chOff x="39625" y="0"/>
            <a:chExt cx="10950377" cy="4592260"/>
          </a:xfrm>
        </p:grpSpPr>
        <p:sp>
          <p:nvSpPr>
            <p:cNvPr id="1087" name="Google Shape;1087;p49"/>
            <p:cNvSpPr/>
            <p:nvPr/>
          </p:nvSpPr>
          <p:spPr>
            <a:xfrm>
              <a:off x="39625" y="1719"/>
              <a:ext cx="1969489" cy="605253"/>
            </a:xfrm>
            <a:prstGeom prst="roundRect">
              <a:avLst>
                <a:gd name="adj" fmla="val 10000"/>
              </a:avLst>
            </a:prstGeom>
            <a:solidFill>
              <a:srgbClr val="173160"/>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088" name="Google Shape;1088;p49"/>
            <p:cNvSpPr txBox="1"/>
            <p:nvPr/>
          </p:nvSpPr>
          <p:spPr>
            <a:xfrm>
              <a:off x="57352" y="19446"/>
              <a:ext cx="1934035" cy="569799"/>
            </a:xfrm>
            <a:prstGeom prst="rect">
              <a:avLst/>
            </a:prstGeom>
            <a:noFill/>
            <a:ln>
              <a:noFill/>
            </a:ln>
          </p:spPr>
          <p:txBody>
            <a:bodyPr spcFirstLastPara="1" wrap="square" lIns="17775" tIns="17775" rIns="17775" bIns="1777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200" b="1">
                  <a:solidFill>
                    <a:schemeClr val="lt1"/>
                  </a:solidFill>
                  <a:latin typeface="+mj-lt"/>
                  <a:ea typeface="Gill Sans"/>
                  <a:cs typeface="Gill Sans"/>
                  <a:sym typeface="Gill Sans"/>
                </a:rPr>
                <a:t>Exposures</a:t>
              </a:r>
              <a:endParaRPr sz="1200">
                <a:solidFill>
                  <a:schemeClr val="lt1"/>
                </a:solidFill>
                <a:latin typeface="+mj-lt"/>
                <a:ea typeface="Gill Sans"/>
                <a:cs typeface="Gill Sans"/>
                <a:sym typeface="Gill Sans"/>
              </a:endParaRPr>
            </a:p>
          </p:txBody>
        </p:sp>
        <p:sp>
          <p:nvSpPr>
            <p:cNvPr id="1089" name="Google Shape;1089;p49"/>
            <p:cNvSpPr/>
            <p:nvPr/>
          </p:nvSpPr>
          <p:spPr>
            <a:xfrm rot="5400000">
              <a:off x="981287" y="650056"/>
              <a:ext cx="86165" cy="86165"/>
            </a:xfrm>
            <a:prstGeom prst="rightArrow">
              <a:avLst>
                <a:gd name="adj1" fmla="val 66700"/>
                <a:gd name="adj2" fmla="val 50000"/>
              </a:avLst>
            </a:prstGeom>
            <a:solidFill>
              <a:srgbClr val="A9AB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090" name="Google Shape;1090;p49"/>
            <p:cNvSpPr/>
            <p:nvPr/>
          </p:nvSpPr>
          <p:spPr>
            <a:xfrm>
              <a:off x="39625" y="779304"/>
              <a:ext cx="1969489" cy="624727"/>
            </a:xfrm>
            <a:prstGeom prst="roundRect">
              <a:avLst>
                <a:gd name="adj" fmla="val 10000"/>
              </a:avLst>
            </a:prstGeom>
            <a:solidFill>
              <a:srgbClr val="CBCCD1">
                <a:alpha val="89803"/>
              </a:srgbClr>
            </a:solidFill>
            <a:ln w="22225" cap="rnd" cmpd="sng">
              <a:solidFill>
                <a:srgbClr val="CBCCD1">
                  <a:alpha val="89803"/>
                </a:srgbClr>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091" name="Google Shape;1091;p49"/>
            <p:cNvSpPr txBox="1"/>
            <p:nvPr/>
          </p:nvSpPr>
          <p:spPr>
            <a:xfrm>
              <a:off x="57923" y="797602"/>
              <a:ext cx="1932893" cy="588131"/>
            </a:xfrm>
            <a:prstGeom prst="rect">
              <a:avLst/>
            </a:prstGeom>
            <a:noFill/>
            <a:ln>
              <a:noFill/>
            </a:ln>
          </p:spPr>
          <p:txBody>
            <a:bodyPr spcFirstLastPara="1" wrap="square" lIns="15225" tIns="15225" rIns="15225" bIns="15225" anchor="ctr" anchorCtr="0">
              <a:noAutofit/>
            </a:bodyPr>
            <a:lstStyle/>
            <a:p>
              <a:pPr marL="0" marR="0" lvl="0" indent="0" algn="ctr" rtl="0">
                <a:lnSpc>
                  <a:spcPct val="90000"/>
                </a:lnSpc>
                <a:spcBef>
                  <a:spcPts val="0"/>
                </a:spcBef>
                <a:spcAft>
                  <a:spcPts val="0"/>
                </a:spcAft>
                <a:buClr>
                  <a:schemeClr val="dk1"/>
                </a:buClr>
                <a:buSzPts val="1200"/>
                <a:buFont typeface="Gill Sans"/>
                <a:buNone/>
              </a:pPr>
              <a:r>
                <a:rPr lang="en-US" sz="1200">
                  <a:solidFill>
                    <a:schemeClr val="dk1"/>
                  </a:solidFill>
                  <a:latin typeface="+mj-lt"/>
                  <a:ea typeface="Gill Sans"/>
                  <a:cs typeface="Gill Sans"/>
                  <a:sym typeface="Gill Sans"/>
                </a:rPr>
                <a:t>Exposure to real estate sector</a:t>
              </a:r>
              <a:endParaRPr sz="1200">
                <a:solidFill>
                  <a:schemeClr val="dk1"/>
                </a:solidFill>
                <a:latin typeface="+mj-lt"/>
                <a:ea typeface="Gill Sans"/>
                <a:cs typeface="Gill Sans"/>
                <a:sym typeface="Gill Sans"/>
              </a:endParaRPr>
            </a:p>
          </p:txBody>
        </p:sp>
        <p:sp>
          <p:nvSpPr>
            <p:cNvPr id="1092" name="Google Shape;1092;p49"/>
            <p:cNvSpPr/>
            <p:nvPr/>
          </p:nvSpPr>
          <p:spPr>
            <a:xfrm rot="5400000">
              <a:off x="981287" y="1447113"/>
              <a:ext cx="86165" cy="86165"/>
            </a:xfrm>
            <a:prstGeom prst="rightArrow">
              <a:avLst>
                <a:gd name="adj1" fmla="val 66700"/>
                <a:gd name="adj2" fmla="val 50000"/>
              </a:avLst>
            </a:prstGeom>
            <a:solidFill>
              <a:srgbClr val="A9AB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093" name="Google Shape;1093;p49"/>
            <p:cNvSpPr/>
            <p:nvPr/>
          </p:nvSpPr>
          <p:spPr>
            <a:xfrm>
              <a:off x="39625" y="1576361"/>
              <a:ext cx="1969489" cy="624727"/>
            </a:xfrm>
            <a:prstGeom prst="roundRect">
              <a:avLst>
                <a:gd name="adj" fmla="val 10000"/>
              </a:avLst>
            </a:prstGeom>
            <a:solidFill>
              <a:srgbClr val="CBCCD1">
                <a:alpha val="89803"/>
              </a:srgbClr>
            </a:solidFill>
            <a:ln w="22225" cap="rnd" cmpd="sng">
              <a:solidFill>
                <a:srgbClr val="CBCCD1">
                  <a:alpha val="89803"/>
                </a:srgbClr>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094" name="Google Shape;1094;p49"/>
            <p:cNvSpPr txBox="1"/>
            <p:nvPr/>
          </p:nvSpPr>
          <p:spPr>
            <a:xfrm>
              <a:off x="57923" y="1594659"/>
              <a:ext cx="1932893" cy="588131"/>
            </a:xfrm>
            <a:prstGeom prst="rect">
              <a:avLst/>
            </a:prstGeom>
            <a:noFill/>
            <a:ln>
              <a:noFill/>
            </a:ln>
          </p:spPr>
          <p:txBody>
            <a:bodyPr spcFirstLastPara="1" wrap="square" lIns="15225" tIns="15225" rIns="15225" bIns="15225" anchor="ctr" anchorCtr="0">
              <a:noAutofit/>
            </a:bodyPr>
            <a:lstStyle/>
            <a:p>
              <a:pPr marL="0" marR="0" lvl="0" indent="0" algn="ctr" rtl="0">
                <a:lnSpc>
                  <a:spcPct val="90000"/>
                </a:lnSpc>
                <a:spcBef>
                  <a:spcPts val="0"/>
                </a:spcBef>
                <a:spcAft>
                  <a:spcPts val="0"/>
                </a:spcAft>
                <a:buClr>
                  <a:schemeClr val="dk1"/>
                </a:buClr>
                <a:buSzPts val="1200"/>
                <a:buFont typeface="Gill Sans"/>
                <a:buNone/>
              </a:pPr>
              <a:r>
                <a:rPr lang="en-US" sz="1200">
                  <a:solidFill>
                    <a:schemeClr val="dk1"/>
                  </a:solidFill>
                  <a:latin typeface="+mj-lt"/>
                  <a:ea typeface="Gill Sans"/>
                  <a:cs typeface="Gill Sans"/>
                  <a:sym typeface="Gill Sans"/>
                </a:rPr>
                <a:t>Exposure to capital market</a:t>
              </a:r>
              <a:endParaRPr sz="1200">
                <a:solidFill>
                  <a:schemeClr val="dk1"/>
                </a:solidFill>
                <a:latin typeface="+mj-lt"/>
                <a:ea typeface="Gill Sans"/>
                <a:cs typeface="Gill Sans"/>
                <a:sym typeface="Gill Sans"/>
              </a:endParaRPr>
            </a:p>
          </p:txBody>
        </p:sp>
        <p:sp>
          <p:nvSpPr>
            <p:cNvPr id="1095" name="Google Shape;1095;p49"/>
            <p:cNvSpPr/>
            <p:nvPr/>
          </p:nvSpPr>
          <p:spPr>
            <a:xfrm rot="5400000">
              <a:off x="981287" y="2244171"/>
              <a:ext cx="86165" cy="86165"/>
            </a:xfrm>
            <a:prstGeom prst="rightArrow">
              <a:avLst>
                <a:gd name="adj1" fmla="val 66700"/>
                <a:gd name="adj2" fmla="val 50000"/>
              </a:avLst>
            </a:prstGeom>
            <a:solidFill>
              <a:srgbClr val="A9AB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096" name="Google Shape;1096;p49"/>
            <p:cNvSpPr/>
            <p:nvPr/>
          </p:nvSpPr>
          <p:spPr>
            <a:xfrm>
              <a:off x="39625" y="2373419"/>
              <a:ext cx="1969489" cy="624727"/>
            </a:xfrm>
            <a:prstGeom prst="roundRect">
              <a:avLst>
                <a:gd name="adj" fmla="val 10000"/>
              </a:avLst>
            </a:prstGeom>
            <a:solidFill>
              <a:srgbClr val="CBCCD1">
                <a:alpha val="89803"/>
              </a:srgbClr>
            </a:solidFill>
            <a:ln w="22225" cap="rnd" cmpd="sng">
              <a:solidFill>
                <a:srgbClr val="CBCCD1">
                  <a:alpha val="89803"/>
                </a:srgbClr>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097" name="Google Shape;1097;p49"/>
            <p:cNvSpPr txBox="1"/>
            <p:nvPr/>
          </p:nvSpPr>
          <p:spPr>
            <a:xfrm>
              <a:off x="57923" y="2391717"/>
              <a:ext cx="1932893" cy="588131"/>
            </a:xfrm>
            <a:prstGeom prst="rect">
              <a:avLst/>
            </a:prstGeom>
            <a:noFill/>
            <a:ln>
              <a:noFill/>
            </a:ln>
          </p:spPr>
          <p:txBody>
            <a:bodyPr spcFirstLastPara="1" wrap="square" lIns="15225" tIns="15225" rIns="15225" bIns="15225" anchor="ctr" anchorCtr="0">
              <a:noAutofit/>
            </a:bodyPr>
            <a:lstStyle/>
            <a:p>
              <a:pPr marL="0" marR="0" lvl="0" indent="0" algn="ctr" rtl="0">
                <a:lnSpc>
                  <a:spcPct val="90000"/>
                </a:lnSpc>
                <a:spcBef>
                  <a:spcPts val="0"/>
                </a:spcBef>
                <a:spcAft>
                  <a:spcPts val="0"/>
                </a:spcAft>
                <a:buClr>
                  <a:schemeClr val="dk1"/>
                </a:buClr>
                <a:buSzPts val="1200"/>
                <a:buFont typeface="Gill Sans"/>
                <a:buNone/>
              </a:pPr>
              <a:r>
                <a:rPr lang="en-US" sz="1200">
                  <a:solidFill>
                    <a:schemeClr val="dk1"/>
                  </a:solidFill>
                  <a:latin typeface="+mj-lt"/>
                  <a:ea typeface="Gill Sans"/>
                  <a:cs typeface="Gill Sans"/>
                  <a:sym typeface="Gill Sans"/>
                </a:rPr>
                <a:t>Sectoral exposure</a:t>
              </a:r>
              <a:endParaRPr sz="1200">
                <a:latin typeface="+mj-lt"/>
              </a:endParaRPr>
            </a:p>
          </p:txBody>
        </p:sp>
        <p:sp>
          <p:nvSpPr>
            <p:cNvPr id="1098" name="Google Shape;1098;p49"/>
            <p:cNvSpPr/>
            <p:nvPr/>
          </p:nvSpPr>
          <p:spPr>
            <a:xfrm rot="5400000">
              <a:off x="981287" y="3041228"/>
              <a:ext cx="86165" cy="86165"/>
            </a:xfrm>
            <a:prstGeom prst="rightArrow">
              <a:avLst>
                <a:gd name="adj1" fmla="val 66700"/>
                <a:gd name="adj2" fmla="val 50000"/>
              </a:avLst>
            </a:prstGeom>
            <a:solidFill>
              <a:srgbClr val="A9AB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099" name="Google Shape;1099;p49"/>
            <p:cNvSpPr/>
            <p:nvPr/>
          </p:nvSpPr>
          <p:spPr>
            <a:xfrm>
              <a:off x="39625" y="3170476"/>
              <a:ext cx="1969489" cy="624727"/>
            </a:xfrm>
            <a:prstGeom prst="roundRect">
              <a:avLst>
                <a:gd name="adj" fmla="val 10000"/>
              </a:avLst>
            </a:prstGeom>
            <a:solidFill>
              <a:srgbClr val="CBCCD1">
                <a:alpha val="89803"/>
              </a:srgbClr>
            </a:solidFill>
            <a:ln w="22225" cap="rnd" cmpd="sng">
              <a:solidFill>
                <a:srgbClr val="CBCCD1">
                  <a:alpha val="89803"/>
                </a:srgbClr>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100" name="Google Shape;1100;p49"/>
            <p:cNvSpPr txBox="1"/>
            <p:nvPr/>
          </p:nvSpPr>
          <p:spPr>
            <a:xfrm>
              <a:off x="57923" y="3188774"/>
              <a:ext cx="1932893" cy="588131"/>
            </a:xfrm>
            <a:prstGeom prst="rect">
              <a:avLst/>
            </a:prstGeom>
            <a:noFill/>
            <a:ln>
              <a:noFill/>
            </a:ln>
          </p:spPr>
          <p:txBody>
            <a:bodyPr spcFirstLastPara="1" wrap="square" lIns="15225" tIns="15225" rIns="15225" bIns="15225" anchor="ctr" anchorCtr="0">
              <a:noAutofit/>
            </a:bodyPr>
            <a:lstStyle/>
            <a:p>
              <a:pPr marL="0" marR="0" lvl="0" indent="0" algn="ctr" rtl="0">
                <a:lnSpc>
                  <a:spcPct val="90000"/>
                </a:lnSpc>
                <a:spcBef>
                  <a:spcPts val="0"/>
                </a:spcBef>
                <a:spcAft>
                  <a:spcPts val="0"/>
                </a:spcAft>
                <a:buClr>
                  <a:srgbClr val="132548"/>
                </a:buClr>
                <a:buSzPts val="1200"/>
                <a:buFont typeface="Gill Sans"/>
                <a:buNone/>
              </a:pPr>
              <a:r>
                <a:rPr lang="en-US" sz="1200" b="1" i="1">
                  <a:solidFill>
                    <a:srgbClr val="132548"/>
                  </a:solidFill>
                  <a:latin typeface="+mj-lt"/>
                  <a:ea typeface="Gill Sans"/>
                  <a:cs typeface="Gill Sans"/>
                  <a:sym typeface="Gill Sans"/>
                </a:rPr>
                <a:t>(new)</a:t>
              </a:r>
              <a:r>
                <a:rPr lang="en-US" sz="1200" b="1" i="1">
                  <a:solidFill>
                    <a:srgbClr val="0C1830"/>
                  </a:solidFill>
                  <a:latin typeface="+mj-lt"/>
                  <a:ea typeface="Gill Sans"/>
                  <a:cs typeface="Gill Sans"/>
                  <a:sym typeface="Gill Sans"/>
                </a:rPr>
                <a:t> </a:t>
              </a:r>
              <a:r>
                <a:rPr lang="en-US" sz="1200">
                  <a:solidFill>
                    <a:schemeClr val="dk1"/>
                  </a:solidFill>
                  <a:latin typeface="+mj-lt"/>
                  <a:ea typeface="Gill Sans"/>
                  <a:cs typeface="Gill Sans"/>
                  <a:sym typeface="Gill Sans"/>
                </a:rPr>
                <a:t>Intra-group exposures</a:t>
              </a:r>
              <a:endParaRPr sz="1200">
                <a:latin typeface="+mj-lt"/>
              </a:endParaRPr>
            </a:p>
          </p:txBody>
        </p:sp>
        <p:sp>
          <p:nvSpPr>
            <p:cNvPr id="1101" name="Google Shape;1101;p49"/>
            <p:cNvSpPr/>
            <p:nvPr/>
          </p:nvSpPr>
          <p:spPr>
            <a:xfrm rot="5400000">
              <a:off x="981287" y="3838286"/>
              <a:ext cx="86165" cy="86165"/>
            </a:xfrm>
            <a:prstGeom prst="rightArrow">
              <a:avLst>
                <a:gd name="adj1" fmla="val 66700"/>
                <a:gd name="adj2" fmla="val 50000"/>
              </a:avLst>
            </a:prstGeom>
            <a:solidFill>
              <a:srgbClr val="A9AB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102" name="Google Shape;1102;p49"/>
            <p:cNvSpPr/>
            <p:nvPr/>
          </p:nvSpPr>
          <p:spPr>
            <a:xfrm>
              <a:off x="39625" y="3967533"/>
              <a:ext cx="1969489" cy="624727"/>
            </a:xfrm>
            <a:prstGeom prst="roundRect">
              <a:avLst>
                <a:gd name="adj" fmla="val 10000"/>
              </a:avLst>
            </a:prstGeom>
            <a:solidFill>
              <a:srgbClr val="CBCCD1">
                <a:alpha val="89803"/>
              </a:srgbClr>
            </a:solidFill>
            <a:ln w="22225" cap="rnd" cmpd="sng">
              <a:solidFill>
                <a:srgbClr val="CBCCD1">
                  <a:alpha val="89803"/>
                </a:srgbClr>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103" name="Google Shape;1103;p49"/>
            <p:cNvSpPr txBox="1"/>
            <p:nvPr/>
          </p:nvSpPr>
          <p:spPr>
            <a:xfrm>
              <a:off x="57923" y="3985831"/>
              <a:ext cx="1932893" cy="588131"/>
            </a:xfrm>
            <a:prstGeom prst="rect">
              <a:avLst/>
            </a:prstGeom>
            <a:noFill/>
            <a:ln>
              <a:noFill/>
            </a:ln>
          </p:spPr>
          <p:txBody>
            <a:bodyPr spcFirstLastPara="1" wrap="square" lIns="15225" tIns="15225" rIns="15225" bIns="15225" anchor="ctr" anchorCtr="0">
              <a:noAutofit/>
            </a:bodyPr>
            <a:lstStyle/>
            <a:p>
              <a:pPr marL="0" marR="0" lvl="0" indent="0" algn="ctr" rtl="0">
                <a:lnSpc>
                  <a:spcPct val="90000"/>
                </a:lnSpc>
                <a:spcBef>
                  <a:spcPts val="0"/>
                </a:spcBef>
                <a:spcAft>
                  <a:spcPts val="0"/>
                </a:spcAft>
                <a:buClr>
                  <a:srgbClr val="132548"/>
                </a:buClr>
                <a:buSzPts val="1200"/>
                <a:buFont typeface="Gill Sans"/>
                <a:buNone/>
              </a:pPr>
              <a:r>
                <a:rPr lang="en-US" sz="1200" b="1" i="1">
                  <a:solidFill>
                    <a:srgbClr val="132548"/>
                  </a:solidFill>
                  <a:latin typeface="+mj-lt"/>
                  <a:ea typeface="Gill Sans"/>
                  <a:cs typeface="Gill Sans"/>
                  <a:sym typeface="Gill Sans"/>
                </a:rPr>
                <a:t>(new)</a:t>
              </a:r>
              <a:r>
                <a:rPr lang="en-US" sz="1200" b="1" i="1">
                  <a:solidFill>
                    <a:srgbClr val="0C1830"/>
                  </a:solidFill>
                  <a:latin typeface="+mj-lt"/>
                  <a:ea typeface="Gill Sans"/>
                  <a:cs typeface="Gill Sans"/>
                  <a:sym typeface="Gill Sans"/>
                </a:rPr>
                <a:t> </a:t>
              </a:r>
              <a:r>
                <a:rPr lang="en-US" sz="1200">
                  <a:solidFill>
                    <a:schemeClr val="dk1"/>
                  </a:solidFill>
                  <a:latin typeface="+mj-lt"/>
                  <a:ea typeface="Gill Sans"/>
                  <a:cs typeface="Gill Sans"/>
                  <a:sym typeface="Gill Sans"/>
                </a:rPr>
                <a:t>Unhedged foreign currency exposure &amp; policies to manage currency induced risk</a:t>
              </a:r>
              <a:endParaRPr sz="1200">
                <a:solidFill>
                  <a:schemeClr val="dk1"/>
                </a:solidFill>
                <a:latin typeface="+mj-lt"/>
                <a:ea typeface="Gill Sans"/>
                <a:cs typeface="Gill Sans"/>
                <a:sym typeface="Gill Sans"/>
              </a:endParaRPr>
            </a:p>
          </p:txBody>
        </p:sp>
        <p:sp>
          <p:nvSpPr>
            <p:cNvPr id="1104" name="Google Shape;1104;p49"/>
            <p:cNvSpPr/>
            <p:nvPr/>
          </p:nvSpPr>
          <p:spPr>
            <a:xfrm>
              <a:off x="2284844" y="0"/>
              <a:ext cx="1969489" cy="614707"/>
            </a:xfrm>
            <a:prstGeom prst="roundRect">
              <a:avLst>
                <a:gd name="adj" fmla="val 10000"/>
              </a:avLst>
            </a:prstGeom>
            <a:solidFill>
              <a:srgbClr val="173160"/>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105" name="Google Shape;1105;p49"/>
            <p:cNvSpPr txBox="1"/>
            <p:nvPr/>
          </p:nvSpPr>
          <p:spPr>
            <a:xfrm>
              <a:off x="2302848" y="18004"/>
              <a:ext cx="1933481" cy="578699"/>
            </a:xfrm>
            <a:prstGeom prst="rect">
              <a:avLst/>
            </a:prstGeom>
            <a:noFill/>
            <a:ln>
              <a:noFill/>
            </a:ln>
          </p:spPr>
          <p:txBody>
            <a:bodyPr spcFirstLastPara="1" wrap="square" lIns="17775" tIns="17775" rIns="17775" bIns="17775" anchor="ctr" anchorCtr="0">
              <a:noAutofit/>
            </a:bodyPr>
            <a:lstStyle/>
            <a:p>
              <a:pPr marL="0" marR="0" lvl="0" indent="0" algn="ctr" rtl="0">
                <a:lnSpc>
                  <a:spcPct val="90000"/>
                </a:lnSpc>
                <a:spcBef>
                  <a:spcPts val="0"/>
                </a:spcBef>
                <a:spcAft>
                  <a:spcPts val="0"/>
                </a:spcAft>
                <a:buClr>
                  <a:srgbClr val="FFFFFF"/>
                </a:buClr>
                <a:buSzPts val="1400"/>
                <a:buFont typeface="Calibri"/>
                <a:buNone/>
              </a:pPr>
              <a:r>
                <a:rPr lang="en-US" sz="1200" b="1">
                  <a:solidFill>
                    <a:schemeClr val="lt1"/>
                  </a:solidFill>
                  <a:latin typeface="+mj-lt"/>
                  <a:ea typeface="Calibri"/>
                  <a:cs typeface="Calibri"/>
                  <a:sym typeface="Calibri"/>
                </a:rPr>
                <a:t>Related Party Disclosure </a:t>
              </a:r>
              <a:r>
                <a:rPr lang="en-US" sz="1200" b="0" i="1">
                  <a:solidFill>
                    <a:schemeClr val="lt1"/>
                  </a:solidFill>
                  <a:latin typeface="+mj-lt"/>
                  <a:ea typeface="Calibri"/>
                  <a:cs typeface="Calibri"/>
                  <a:sym typeface="Calibri"/>
                </a:rPr>
                <a:t>(new)</a:t>
              </a:r>
              <a:endParaRPr sz="1200">
                <a:solidFill>
                  <a:schemeClr val="lt1"/>
                </a:solidFill>
                <a:latin typeface="+mj-lt"/>
                <a:ea typeface="Gill Sans"/>
                <a:cs typeface="Gill Sans"/>
                <a:sym typeface="Gill Sans"/>
              </a:endParaRPr>
            </a:p>
          </p:txBody>
        </p:sp>
        <p:sp>
          <p:nvSpPr>
            <p:cNvPr id="1106" name="Google Shape;1106;p49"/>
            <p:cNvSpPr/>
            <p:nvPr/>
          </p:nvSpPr>
          <p:spPr>
            <a:xfrm rot="5400000">
              <a:off x="3226076" y="658649"/>
              <a:ext cx="87025" cy="86165"/>
            </a:xfrm>
            <a:prstGeom prst="rightArrow">
              <a:avLst>
                <a:gd name="adj1" fmla="val 66700"/>
                <a:gd name="adj2" fmla="val 50000"/>
              </a:avLst>
            </a:prstGeom>
            <a:solidFill>
              <a:srgbClr val="A9AB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107" name="Google Shape;1107;p49"/>
            <p:cNvSpPr/>
            <p:nvPr/>
          </p:nvSpPr>
          <p:spPr>
            <a:xfrm>
              <a:off x="2284844" y="788757"/>
              <a:ext cx="1969489" cy="624727"/>
            </a:xfrm>
            <a:prstGeom prst="roundRect">
              <a:avLst>
                <a:gd name="adj" fmla="val 10000"/>
              </a:avLst>
            </a:prstGeom>
            <a:solidFill>
              <a:srgbClr val="CBCCD1">
                <a:alpha val="89803"/>
              </a:srgbClr>
            </a:solidFill>
            <a:ln w="22225" cap="rnd" cmpd="sng">
              <a:solidFill>
                <a:srgbClr val="CBCCD1">
                  <a:alpha val="89803"/>
                </a:srgbClr>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108" name="Google Shape;1108;p49"/>
            <p:cNvSpPr txBox="1"/>
            <p:nvPr/>
          </p:nvSpPr>
          <p:spPr>
            <a:xfrm>
              <a:off x="2303142" y="807055"/>
              <a:ext cx="1932893" cy="588131"/>
            </a:xfrm>
            <a:prstGeom prst="rect">
              <a:avLst/>
            </a:prstGeom>
            <a:noFill/>
            <a:ln>
              <a:noFill/>
            </a:ln>
          </p:spPr>
          <p:txBody>
            <a:bodyPr spcFirstLastPara="1" wrap="square" lIns="15225" tIns="15225" rIns="15225" bIns="15225" anchor="ctr" anchorCtr="0">
              <a:noAutofit/>
            </a:bodyPr>
            <a:lstStyle/>
            <a:p>
              <a:pPr marL="0" marR="0" lvl="0" indent="0" algn="ctr" rtl="0">
                <a:lnSpc>
                  <a:spcPct val="90000"/>
                </a:lnSpc>
                <a:spcBef>
                  <a:spcPts val="0"/>
                </a:spcBef>
                <a:spcAft>
                  <a:spcPts val="0"/>
                </a:spcAft>
                <a:buClr>
                  <a:schemeClr val="dk1"/>
                </a:buClr>
                <a:buSzPts val="1200"/>
                <a:buFont typeface="Gill Sans"/>
                <a:buNone/>
              </a:pPr>
              <a:r>
                <a:rPr lang="en-US" sz="1200">
                  <a:solidFill>
                    <a:schemeClr val="dk1"/>
                  </a:solidFill>
                  <a:latin typeface="+mj-lt"/>
                  <a:ea typeface="Gill Sans"/>
                  <a:cs typeface="Gill Sans"/>
                  <a:sym typeface="Gill Sans"/>
                </a:rPr>
                <a:t>Related party – as per Companies Act, 2013 and applicable accounting standard</a:t>
              </a:r>
              <a:endParaRPr sz="1200">
                <a:latin typeface="+mj-lt"/>
              </a:endParaRPr>
            </a:p>
          </p:txBody>
        </p:sp>
        <p:sp>
          <p:nvSpPr>
            <p:cNvPr id="1109" name="Google Shape;1109;p49"/>
            <p:cNvSpPr/>
            <p:nvPr/>
          </p:nvSpPr>
          <p:spPr>
            <a:xfrm rot="5400000">
              <a:off x="3226506" y="1456567"/>
              <a:ext cx="86165" cy="86165"/>
            </a:xfrm>
            <a:prstGeom prst="rightArrow">
              <a:avLst>
                <a:gd name="adj1" fmla="val 66700"/>
                <a:gd name="adj2" fmla="val 50000"/>
              </a:avLst>
            </a:prstGeom>
            <a:solidFill>
              <a:srgbClr val="A9AB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110" name="Google Shape;1110;p49"/>
            <p:cNvSpPr/>
            <p:nvPr/>
          </p:nvSpPr>
          <p:spPr>
            <a:xfrm>
              <a:off x="2284844" y="1585815"/>
              <a:ext cx="1969489" cy="1636936"/>
            </a:xfrm>
            <a:prstGeom prst="roundRect">
              <a:avLst>
                <a:gd name="adj" fmla="val 10000"/>
              </a:avLst>
            </a:prstGeom>
            <a:solidFill>
              <a:srgbClr val="CBCCD1">
                <a:alpha val="89803"/>
              </a:srgbClr>
            </a:solidFill>
            <a:ln w="22225" cap="rnd" cmpd="sng">
              <a:solidFill>
                <a:srgbClr val="CBCCD1">
                  <a:alpha val="89803"/>
                </a:srgbClr>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111" name="Google Shape;1111;p49"/>
            <p:cNvSpPr txBox="1"/>
            <p:nvPr/>
          </p:nvSpPr>
          <p:spPr>
            <a:xfrm>
              <a:off x="2332788" y="1633759"/>
              <a:ext cx="1873601" cy="1541048"/>
            </a:xfrm>
            <a:prstGeom prst="rect">
              <a:avLst/>
            </a:prstGeom>
            <a:noFill/>
            <a:ln>
              <a:noFill/>
            </a:ln>
          </p:spPr>
          <p:txBody>
            <a:bodyPr spcFirstLastPara="1" wrap="square" lIns="15225" tIns="15225" rIns="15225" bIns="15225" anchor="ctr" anchorCtr="0">
              <a:noAutofit/>
            </a:bodyPr>
            <a:lstStyle/>
            <a:p>
              <a:pPr marL="0" marR="0" lvl="0" indent="0" algn="ctr" rtl="0">
                <a:lnSpc>
                  <a:spcPct val="90000"/>
                </a:lnSpc>
                <a:spcBef>
                  <a:spcPts val="0"/>
                </a:spcBef>
                <a:spcAft>
                  <a:spcPts val="0"/>
                </a:spcAft>
                <a:buClr>
                  <a:schemeClr val="dk1"/>
                </a:buClr>
                <a:buSzPts val="1200"/>
                <a:buFont typeface="Gill Sans"/>
                <a:buNone/>
              </a:pPr>
              <a:r>
                <a:rPr lang="en-US" sz="1200" dirty="0">
                  <a:solidFill>
                    <a:schemeClr val="dk1"/>
                  </a:solidFill>
                  <a:latin typeface="+mj-lt"/>
                  <a:ea typeface="Gill Sans"/>
                  <a:cs typeface="Gill Sans"/>
                  <a:sym typeface="Gill Sans"/>
                </a:rPr>
                <a:t>Disclosures include: Borrowings</a:t>
              </a:r>
              <a:r>
                <a:rPr lang="en-US" sz="1200" baseline="30000" dirty="0">
                  <a:solidFill>
                    <a:schemeClr val="dk1"/>
                  </a:solidFill>
                  <a:latin typeface="+mj-lt"/>
                  <a:ea typeface="Gill Sans"/>
                  <a:cs typeface="Gill Sans"/>
                  <a:sym typeface="Gill Sans"/>
                </a:rPr>
                <a:t>#</a:t>
              </a:r>
              <a:r>
                <a:rPr lang="en-US" sz="1200" dirty="0">
                  <a:solidFill>
                    <a:schemeClr val="dk1"/>
                  </a:solidFill>
                  <a:latin typeface="+mj-lt"/>
                  <a:ea typeface="Gill Sans"/>
                  <a:cs typeface="Gill Sans"/>
                  <a:sym typeface="Gill Sans"/>
                </a:rPr>
                <a:t>, deposits</a:t>
              </a:r>
              <a:r>
                <a:rPr lang="en-US" sz="1200" baseline="30000" dirty="0">
                  <a:solidFill>
                    <a:schemeClr val="dk1"/>
                  </a:solidFill>
                  <a:latin typeface="+mj-lt"/>
                  <a:ea typeface="Gill Sans"/>
                  <a:cs typeface="Gill Sans"/>
                  <a:sym typeface="Gill Sans"/>
                </a:rPr>
                <a:t>#</a:t>
              </a:r>
              <a:r>
                <a:rPr lang="en-US" sz="1200" dirty="0">
                  <a:solidFill>
                    <a:schemeClr val="dk1"/>
                  </a:solidFill>
                  <a:latin typeface="+mj-lt"/>
                  <a:ea typeface="Gill Sans"/>
                  <a:cs typeface="Gill Sans"/>
                  <a:sym typeface="Gill Sans"/>
                </a:rPr>
                <a:t>, advances</a:t>
              </a:r>
              <a:r>
                <a:rPr lang="en-US" sz="1200" baseline="30000" dirty="0">
                  <a:solidFill>
                    <a:schemeClr val="dk1"/>
                  </a:solidFill>
                  <a:latin typeface="+mj-lt"/>
                  <a:ea typeface="Gill Sans"/>
                  <a:cs typeface="Gill Sans"/>
                  <a:sym typeface="Gill Sans"/>
                </a:rPr>
                <a:t>#</a:t>
              </a:r>
              <a:r>
                <a:rPr lang="en-US" sz="1200" dirty="0">
                  <a:solidFill>
                    <a:schemeClr val="dk1"/>
                  </a:solidFill>
                  <a:latin typeface="+mj-lt"/>
                  <a:ea typeface="Gill Sans"/>
                  <a:cs typeface="Gill Sans"/>
                  <a:sym typeface="Gill Sans"/>
                </a:rPr>
                <a:t>, investments</a:t>
              </a:r>
              <a:r>
                <a:rPr lang="en-US" sz="1200" baseline="30000" dirty="0">
                  <a:solidFill>
                    <a:schemeClr val="dk1"/>
                  </a:solidFill>
                  <a:latin typeface="+mj-lt"/>
                  <a:ea typeface="Gill Sans"/>
                  <a:cs typeface="Gill Sans"/>
                  <a:sym typeface="Gill Sans"/>
                </a:rPr>
                <a:t>#</a:t>
              </a:r>
              <a:r>
                <a:rPr lang="en-US" sz="1200" dirty="0">
                  <a:solidFill>
                    <a:schemeClr val="dk1"/>
                  </a:solidFill>
                  <a:latin typeface="+mj-lt"/>
                  <a:ea typeface="Gill Sans"/>
                  <a:cs typeface="Gill Sans"/>
                  <a:sym typeface="Gill Sans"/>
                </a:rPr>
                <a:t>, purchase/sale of assets, interest paid/received, etc.</a:t>
              </a:r>
              <a:br>
                <a:rPr lang="en-US" sz="1200" dirty="0">
                  <a:solidFill>
                    <a:schemeClr val="dk1"/>
                  </a:solidFill>
                  <a:latin typeface="+mj-lt"/>
                  <a:ea typeface="Gill Sans"/>
                  <a:cs typeface="Gill Sans"/>
                  <a:sym typeface="Gill Sans"/>
                </a:rPr>
              </a:br>
              <a:r>
                <a:rPr lang="en-US" sz="1200" b="1" i="1" dirty="0">
                  <a:solidFill>
                    <a:schemeClr val="dk1"/>
                  </a:solidFill>
                  <a:latin typeface="+mj-lt"/>
                  <a:ea typeface="Gill Sans"/>
                  <a:cs typeface="Gill Sans"/>
                  <a:sym typeface="Gill Sans"/>
                </a:rPr>
                <a:t># The outstanding at the year end and the maximum during the year are to be disclosed.</a:t>
              </a:r>
              <a:endParaRPr sz="1200" dirty="0">
                <a:solidFill>
                  <a:schemeClr val="dk1"/>
                </a:solidFill>
                <a:latin typeface="+mj-lt"/>
                <a:ea typeface="Gill Sans"/>
                <a:cs typeface="Gill Sans"/>
                <a:sym typeface="Gill Sans"/>
              </a:endParaRPr>
            </a:p>
          </p:txBody>
        </p:sp>
        <p:sp>
          <p:nvSpPr>
            <p:cNvPr id="1112" name="Google Shape;1112;p49"/>
            <p:cNvSpPr/>
            <p:nvPr/>
          </p:nvSpPr>
          <p:spPr>
            <a:xfrm>
              <a:off x="4530062" y="1719"/>
              <a:ext cx="1969489" cy="614707"/>
            </a:xfrm>
            <a:prstGeom prst="roundRect">
              <a:avLst>
                <a:gd name="adj" fmla="val 10000"/>
              </a:avLst>
            </a:prstGeom>
            <a:solidFill>
              <a:srgbClr val="173160"/>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113" name="Google Shape;1113;p49"/>
            <p:cNvSpPr txBox="1"/>
            <p:nvPr/>
          </p:nvSpPr>
          <p:spPr>
            <a:xfrm>
              <a:off x="4548066" y="19723"/>
              <a:ext cx="1933481" cy="578699"/>
            </a:xfrm>
            <a:prstGeom prst="rect">
              <a:avLst/>
            </a:prstGeom>
            <a:noFill/>
            <a:ln>
              <a:noFill/>
            </a:ln>
          </p:spPr>
          <p:txBody>
            <a:bodyPr spcFirstLastPara="1" wrap="square" lIns="17775" tIns="17775" rIns="17775" bIns="1777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200" b="1">
                  <a:solidFill>
                    <a:schemeClr val="lt1"/>
                  </a:solidFill>
                  <a:latin typeface="+mj-lt"/>
                  <a:ea typeface="Gill Sans"/>
                  <a:cs typeface="Gill Sans"/>
                  <a:sym typeface="Gill Sans"/>
                </a:rPr>
                <a:t>Disclosure of Complaints</a:t>
              </a:r>
              <a:endParaRPr sz="1200">
                <a:solidFill>
                  <a:schemeClr val="lt1"/>
                </a:solidFill>
                <a:latin typeface="+mj-lt"/>
                <a:ea typeface="Gill Sans"/>
                <a:cs typeface="Gill Sans"/>
                <a:sym typeface="Gill Sans"/>
              </a:endParaRPr>
            </a:p>
          </p:txBody>
        </p:sp>
        <p:sp>
          <p:nvSpPr>
            <p:cNvPr id="1114" name="Google Shape;1114;p49"/>
            <p:cNvSpPr/>
            <p:nvPr/>
          </p:nvSpPr>
          <p:spPr>
            <a:xfrm rot="5400000">
              <a:off x="5471724" y="659509"/>
              <a:ext cx="86165" cy="86165"/>
            </a:xfrm>
            <a:prstGeom prst="rightArrow">
              <a:avLst>
                <a:gd name="adj1" fmla="val 66700"/>
                <a:gd name="adj2" fmla="val 50000"/>
              </a:avLst>
            </a:prstGeom>
            <a:solidFill>
              <a:srgbClr val="A9AB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115" name="Google Shape;1115;p49"/>
            <p:cNvSpPr/>
            <p:nvPr/>
          </p:nvSpPr>
          <p:spPr>
            <a:xfrm>
              <a:off x="4530062" y="788757"/>
              <a:ext cx="1969489" cy="624727"/>
            </a:xfrm>
            <a:prstGeom prst="roundRect">
              <a:avLst>
                <a:gd name="adj" fmla="val 10000"/>
              </a:avLst>
            </a:prstGeom>
            <a:solidFill>
              <a:srgbClr val="CBCCD1">
                <a:alpha val="89803"/>
              </a:srgbClr>
            </a:solidFill>
            <a:ln w="22225" cap="rnd" cmpd="sng">
              <a:solidFill>
                <a:srgbClr val="CBCCD1">
                  <a:alpha val="89803"/>
                </a:srgbClr>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116" name="Google Shape;1116;p49"/>
            <p:cNvSpPr txBox="1"/>
            <p:nvPr/>
          </p:nvSpPr>
          <p:spPr>
            <a:xfrm>
              <a:off x="4548360" y="807055"/>
              <a:ext cx="1932893" cy="588131"/>
            </a:xfrm>
            <a:prstGeom prst="rect">
              <a:avLst/>
            </a:prstGeom>
            <a:noFill/>
            <a:ln>
              <a:noFill/>
            </a:ln>
          </p:spPr>
          <p:txBody>
            <a:bodyPr spcFirstLastPara="1" wrap="square" lIns="15225" tIns="15225" rIns="15225" bIns="15225" anchor="ctr" anchorCtr="0">
              <a:noAutofit/>
            </a:bodyPr>
            <a:lstStyle/>
            <a:p>
              <a:pPr marL="0" marR="0" lvl="0" indent="0" algn="ctr" rtl="0">
                <a:lnSpc>
                  <a:spcPct val="90000"/>
                </a:lnSpc>
                <a:spcBef>
                  <a:spcPts val="0"/>
                </a:spcBef>
                <a:spcAft>
                  <a:spcPts val="0"/>
                </a:spcAft>
                <a:buClr>
                  <a:schemeClr val="dk1"/>
                </a:buClr>
                <a:buSzPts val="1200"/>
                <a:buFont typeface="Gill Sans"/>
                <a:buNone/>
              </a:pPr>
              <a:r>
                <a:rPr lang="en-US" sz="1200">
                  <a:solidFill>
                    <a:schemeClr val="dk1"/>
                  </a:solidFill>
                  <a:latin typeface="+mj-lt"/>
                  <a:ea typeface="Gill Sans"/>
                  <a:cs typeface="Gill Sans"/>
                  <a:sym typeface="Gill Sans"/>
                </a:rPr>
                <a:t>Received from customer </a:t>
              </a:r>
              <a:endParaRPr sz="1200">
                <a:latin typeface="+mj-lt"/>
              </a:endParaRPr>
            </a:p>
          </p:txBody>
        </p:sp>
        <p:sp>
          <p:nvSpPr>
            <p:cNvPr id="1117" name="Google Shape;1117;p49"/>
            <p:cNvSpPr/>
            <p:nvPr/>
          </p:nvSpPr>
          <p:spPr>
            <a:xfrm rot="5400000">
              <a:off x="5471724" y="1456567"/>
              <a:ext cx="86165" cy="86165"/>
            </a:xfrm>
            <a:prstGeom prst="rightArrow">
              <a:avLst>
                <a:gd name="adj1" fmla="val 66700"/>
                <a:gd name="adj2" fmla="val 50000"/>
              </a:avLst>
            </a:prstGeom>
            <a:solidFill>
              <a:srgbClr val="A9AB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118" name="Google Shape;1118;p49"/>
            <p:cNvSpPr/>
            <p:nvPr/>
          </p:nvSpPr>
          <p:spPr>
            <a:xfrm>
              <a:off x="4530062" y="1585815"/>
              <a:ext cx="1969489" cy="624727"/>
            </a:xfrm>
            <a:prstGeom prst="roundRect">
              <a:avLst>
                <a:gd name="adj" fmla="val 10000"/>
              </a:avLst>
            </a:prstGeom>
            <a:solidFill>
              <a:srgbClr val="CBCCD1">
                <a:alpha val="89803"/>
              </a:srgbClr>
            </a:solidFill>
            <a:ln w="22225" cap="rnd" cmpd="sng">
              <a:solidFill>
                <a:srgbClr val="CBCCD1">
                  <a:alpha val="89803"/>
                </a:srgbClr>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119" name="Google Shape;1119;p49"/>
            <p:cNvSpPr txBox="1"/>
            <p:nvPr/>
          </p:nvSpPr>
          <p:spPr>
            <a:xfrm>
              <a:off x="4548360" y="1604113"/>
              <a:ext cx="1932893" cy="588131"/>
            </a:xfrm>
            <a:prstGeom prst="rect">
              <a:avLst/>
            </a:prstGeom>
            <a:noFill/>
            <a:ln>
              <a:noFill/>
            </a:ln>
          </p:spPr>
          <p:txBody>
            <a:bodyPr spcFirstLastPara="1" wrap="square" lIns="15225" tIns="15225" rIns="15225" bIns="15225" anchor="ctr" anchorCtr="0">
              <a:noAutofit/>
            </a:bodyPr>
            <a:lstStyle/>
            <a:p>
              <a:pPr marL="0" marR="0" lvl="0" indent="0" algn="ctr" rtl="0">
                <a:lnSpc>
                  <a:spcPct val="90000"/>
                </a:lnSpc>
                <a:spcBef>
                  <a:spcPts val="0"/>
                </a:spcBef>
                <a:spcAft>
                  <a:spcPts val="0"/>
                </a:spcAft>
                <a:buClr>
                  <a:srgbClr val="132548"/>
                </a:buClr>
                <a:buSzPts val="1200"/>
                <a:buFont typeface="Gill Sans"/>
                <a:buNone/>
              </a:pPr>
              <a:r>
                <a:rPr lang="en-US" sz="1200" b="1" i="1">
                  <a:solidFill>
                    <a:srgbClr val="132548"/>
                  </a:solidFill>
                  <a:latin typeface="+mj-lt"/>
                  <a:ea typeface="Gill Sans"/>
                  <a:cs typeface="Gill Sans"/>
                  <a:sym typeface="Gill Sans"/>
                </a:rPr>
                <a:t>(new)</a:t>
              </a:r>
              <a:r>
                <a:rPr lang="en-US" sz="1200">
                  <a:solidFill>
                    <a:schemeClr val="dk1"/>
                  </a:solidFill>
                  <a:latin typeface="+mj-lt"/>
                  <a:ea typeface="Gill Sans"/>
                  <a:cs typeface="Gill Sans"/>
                  <a:sym typeface="Gill Sans"/>
                </a:rPr>
                <a:t> Received from the office of Ombudsman </a:t>
              </a:r>
              <a:endParaRPr sz="1200">
                <a:latin typeface="+mj-lt"/>
              </a:endParaRPr>
            </a:p>
          </p:txBody>
        </p:sp>
        <p:sp>
          <p:nvSpPr>
            <p:cNvPr id="1120" name="Google Shape;1120;p49"/>
            <p:cNvSpPr/>
            <p:nvPr/>
          </p:nvSpPr>
          <p:spPr>
            <a:xfrm rot="5400000">
              <a:off x="5471724" y="2253624"/>
              <a:ext cx="86165" cy="86165"/>
            </a:xfrm>
            <a:prstGeom prst="rightArrow">
              <a:avLst>
                <a:gd name="adj1" fmla="val 66700"/>
                <a:gd name="adj2" fmla="val 50000"/>
              </a:avLst>
            </a:prstGeom>
            <a:solidFill>
              <a:srgbClr val="A9AB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121" name="Google Shape;1121;p49"/>
            <p:cNvSpPr/>
            <p:nvPr/>
          </p:nvSpPr>
          <p:spPr>
            <a:xfrm>
              <a:off x="4530062" y="2382872"/>
              <a:ext cx="1969489" cy="624727"/>
            </a:xfrm>
            <a:prstGeom prst="roundRect">
              <a:avLst>
                <a:gd name="adj" fmla="val 10000"/>
              </a:avLst>
            </a:prstGeom>
            <a:solidFill>
              <a:srgbClr val="CBCCD1">
                <a:alpha val="89803"/>
              </a:srgbClr>
            </a:solidFill>
            <a:ln w="22225" cap="rnd" cmpd="sng">
              <a:solidFill>
                <a:srgbClr val="CBCCD1">
                  <a:alpha val="89803"/>
                </a:srgbClr>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122" name="Google Shape;1122;p49"/>
            <p:cNvSpPr txBox="1"/>
            <p:nvPr/>
          </p:nvSpPr>
          <p:spPr>
            <a:xfrm>
              <a:off x="4548360" y="2401170"/>
              <a:ext cx="1932893" cy="588131"/>
            </a:xfrm>
            <a:prstGeom prst="rect">
              <a:avLst/>
            </a:prstGeom>
            <a:noFill/>
            <a:ln>
              <a:noFill/>
            </a:ln>
          </p:spPr>
          <p:txBody>
            <a:bodyPr spcFirstLastPara="1" wrap="square" lIns="15225" tIns="15225" rIns="15225" bIns="15225" anchor="ctr" anchorCtr="0">
              <a:noAutofit/>
            </a:bodyPr>
            <a:lstStyle/>
            <a:p>
              <a:pPr marL="0" marR="0" lvl="0" indent="0" algn="ctr" rtl="0">
                <a:lnSpc>
                  <a:spcPct val="90000"/>
                </a:lnSpc>
                <a:spcBef>
                  <a:spcPts val="0"/>
                </a:spcBef>
                <a:spcAft>
                  <a:spcPts val="0"/>
                </a:spcAft>
                <a:buClr>
                  <a:srgbClr val="132548"/>
                </a:buClr>
                <a:buSzPts val="1200"/>
                <a:buFont typeface="Gill Sans"/>
                <a:buNone/>
              </a:pPr>
              <a:r>
                <a:rPr lang="en-US" sz="1200" b="1" i="1">
                  <a:solidFill>
                    <a:srgbClr val="132548"/>
                  </a:solidFill>
                  <a:latin typeface="+mj-lt"/>
                  <a:ea typeface="Gill Sans"/>
                  <a:cs typeface="Gill Sans"/>
                  <a:sym typeface="Gill Sans"/>
                </a:rPr>
                <a:t>(new)</a:t>
              </a:r>
              <a:r>
                <a:rPr lang="en-US" sz="1200" b="1" i="1">
                  <a:solidFill>
                    <a:srgbClr val="0C1830"/>
                  </a:solidFill>
                  <a:latin typeface="+mj-lt"/>
                  <a:ea typeface="Gill Sans"/>
                  <a:cs typeface="Gill Sans"/>
                  <a:sym typeface="Gill Sans"/>
                </a:rPr>
                <a:t> </a:t>
              </a:r>
              <a:r>
                <a:rPr lang="en-US" sz="1200">
                  <a:solidFill>
                    <a:schemeClr val="dk1"/>
                  </a:solidFill>
                  <a:latin typeface="+mj-lt"/>
                  <a:ea typeface="Gill Sans"/>
                  <a:cs typeface="Gill Sans"/>
                  <a:sym typeface="Gill Sans"/>
                </a:rPr>
                <a:t>Top five grounds of complaints received from customers </a:t>
              </a:r>
              <a:r>
                <a:rPr lang="en-US" sz="1200" i="1">
                  <a:solidFill>
                    <a:schemeClr val="dk1"/>
                  </a:solidFill>
                  <a:latin typeface="+mj-lt"/>
                  <a:ea typeface="Gill Sans"/>
                  <a:cs typeface="Gill Sans"/>
                  <a:sym typeface="Gill Sans"/>
                </a:rPr>
                <a:t>(indicative list has also been provided)</a:t>
              </a:r>
              <a:endParaRPr sz="1200">
                <a:solidFill>
                  <a:schemeClr val="dk1"/>
                </a:solidFill>
                <a:latin typeface="+mj-lt"/>
                <a:ea typeface="Gill Sans"/>
                <a:cs typeface="Gill Sans"/>
                <a:sym typeface="Gill Sans"/>
              </a:endParaRPr>
            </a:p>
          </p:txBody>
        </p:sp>
        <p:sp>
          <p:nvSpPr>
            <p:cNvPr id="1123" name="Google Shape;1123;p49"/>
            <p:cNvSpPr/>
            <p:nvPr/>
          </p:nvSpPr>
          <p:spPr>
            <a:xfrm>
              <a:off x="6775281" y="1719"/>
              <a:ext cx="1969489" cy="614707"/>
            </a:xfrm>
            <a:prstGeom prst="roundRect">
              <a:avLst>
                <a:gd name="adj" fmla="val 10000"/>
              </a:avLst>
            </a:prstGeom>
            <a:solidFill>
              <a:srgbClr val="173160"/>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124" name="Google Shape;1124;p49"/>
            <p:cNvSpPr txBox="1"/>
            <p:nvPr/>
          </p:nvSpPr>
          <p:spPr>
            <a:xfrm>
              <a:off x="6793285" y="19723"/>
              <a:ext cx="1933481" cy="578699"/>
            </a:xfrm>
            <a:prstGeom prst="rect">
              <a:avLst/>
            </a:prstGeom>
            <a:noFill/>
            <a:ln>
              <a:noFill/>
            </a:ln>
          </p:spPr>
          <p:txBody>
            <a:bodyPr spcFirstLastPara="1" wrap="square" lIns="17775" tIns="17775" rIns="17775" bIns="1777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200" b="1">
                  <a:solidFill>
                    <a:schemeClr val="lt1"/>
                  </a:solidFill>
                  <a:latin typeface="+mj-lt"/>
                  <a:ea typeface="Gill Sans"/>
                  <a:cs typeface="Gill Sans"/>
                  <a:sym typeface="Gill Sans"/>
                </a:rPr>
                <a:t>Corporate Governance Report</a:t>
              </a:r>
              <a:r>
                <a:rPr lang="en-US" sz="1200" i="1">
                  <a:solidFill>
                    <a:schemeClr val="lt1"/>
                  </a:solidFill>
                  <a:latin typeface="+mj-lt"/>
                  <a:ea typeface="Gill Sans"/>
                  <a:cs typeface="Gill Sans"/>
                  <a:sym typeface="Gill Sans"/>
                </a:rPr>
                <a:t> </a:t>
              </a:r>
              <a:r>
                <a:rPr lang="en-US" sz="1200" b="0" i="1">
                  <a:solidFill>
                    <a:schemeClr val="lt1"/>
                  </a:solidFill>
                  <a:latin typeface="+mj-lt"/>
                  <a:ea typeface="Gill Sans"/>
                  <a:cs typeface="Gill Sans"/>
                  <a:sym typeface="Gill Sans"/>
                </a:rPr>
                <a:t>new)</a:t>
              </a:r>
              <a:endParaRPr sz="1200">
                <a:solidFill>
                  <a:schemeClr val="lt1"/>
                </a:solidFill>
                <a:latin typeface="+mj-lt"/>
                <a:ea typeface="Gill Sans"/>
                <a:cs typeface="Gill Sans"/>
                <a:sym typeface="Gill Sans"/>
              </a:endParaRPr>
            </a:p>
          </p:txBody>
        </p:sp>
        <p:sp>
          <p:nvSpPr>
            <p:cNvPr id="1125" name="Google Shape;1125;p49"/>
            <p:cNvSpPr/>
            <p:nvPr/>
          </p:nvSpPr>
          <p:spPr>
            <a:xfrm rot="5400000">
              <a:off x="7716943" y="659509"/>
              <a:ext cx="86165" cy="86165"/>
            </a:xfrm>
            <a:prstGeom prst="rightArrow">
              <a:avLst>
                <a:gd name="adj1" fmla="val 66700"/>
                <a:gd name="adj2" fmla="val 50000"/>
              </a:avLst>
            </a:prstGeom>
            <a:solidFill>
              <a:srgbClr val="A9AB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126" name="Google Shape;1126;p49"/>
            <p:cNvSpPr/>
            <p:nvPr/>
          </p:nvSpPr>
          <p:spPr>
            <a:xfrm>
              <a:off x="6775281" y="788757"/>
              <a:ext cx="1969489" cy="624727"/>
            </a:xfrm>
            <a:prstGeom prst="roundRect">
              <a:avLst>
                <a:gd name="adj" fmla="val 10000"/>
              </a:avLst>
            </a:prstGeom>
            <a:solidFill>
              <a:srgbClr val="CBCCD1">
                <a:alpha val="89803"/>
              </a:srgbClr>
            </a:solidFill>
            <a:ln w="22225" cap="rnd" cmpd="sng">
              <a:solidFill>
                <a:srgbClr val="CBCCD1">
                  <a:alpha val="89803"/>
                </a:srgbClr>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127" name="Google Shape;1127;p49"/>
            <p:cNvSpPr txBox="1"/>
            <p:nvPr/>
          </p:nvSpPr>
          <p:spPr>
            <a:xfrm>
              <a:off x="6793579" y="807055"/>
              <a:ext cx="1932893" cy="588131"/>
            </a:xfrm>
            <a:prstGeom prst="rect">
              <a:avLst/>
            </a:prstGeom>
            <a:noFill/>
            <a:ln>
              <a:noFill/>
            </a:ln>
          </p:spPr>
          <p:txBody>
            <a:bodyPr spcFirstLastPara="1" wrap="square" lIns="15225" tIns="15225" rIns="15225" bIns="15225" anchor="ctr" anchorCtr="0">
              <a:noAutofit/>
            </a:bodyPr>
            <a:lstStyle/>
            <a:p>
              <a:pPr marL="0" marR="0" lvl="0" indent="0" algn="ctr" rtl="0">
                <a:lnSpc>
                  <a:spcPct val="90000"/>
                </a:lnSpc>
                <a:spcBef>
                  <a:spcPts val="0"/>
                </a:spcBef>
                <a:spcAft>
                  <a:spcPts val="0"/>
                </a:spcAft>
                <a:buClr>
                  <a:schemeClr val="dk1"/>
                </a:buClr>
                <a:buSzPts val="1200"/>
                <a:buFont typeface="Gill Sans"/>
                <a:buNone/>
              </a:pPr>
              <a:r>
                <a:rPr lang="en-US" sz="1200" u="sng" dirty="0">
                  <a:solidFill>
                    <a:schemeClr val="dk1"/>
                  </a:solidFill>
                  <a:latin typeface="+mj-lt"/>
                  <a:ea typeface="Gill Sans"/>
                  <a:cs typeface="Gill Sans"/>
                  <a:sym typeface="Gill Sans"/>
                </a:rPr>
                <a:t>Listed NBFC</a:t>
              </a:r>
              <a:r>
                <a:rPr lang="en-US" sz="1200" dirty="0">
                  <a:solidFill>
                    <a:schemeClr val="dk1"/>
                  </a:solidFill>
                  <a:latin typeface="+mj-lt"/>
                  <a:ea typeface="Gill Sans"/>
                  <a:cs typeface="Gill Sans"/>
                  <a:sym typeface="Gill Sans"/>
                </a:rPr>
                <a:t>: as per SEBI LODR Regulations</a:t>
              </a:r>
              <a:endParaRPr sz="1200" dirty="0">
                <a:solidFill>
                  <a:schemeClr val="dk1"/>
                </a:solidFill>
                <a:latin typeface="+mj-lt"/>
                <a:ea typeface="Gill Sans"/>
                <a:cs typeface="Gill Sans"/>
                <a:sym typeface="Gill Sans"/>
              </a:endParaRPr>
            </a:p>
          </p:txBody>
        </p:sp>
        <p:sp>
          <p:nvSpPr>
            <p:cNvPr id="1128" name="Google Shape;1128;p49"/>
            <p:cNvSpPr/>
            <p:nvPr/>
          </p:nvSpPr>
          <p:spPr>
            <a:xfrm rot="5400000">
              <a:off x="7716943" y="1456567"/>
              <a:ext cx="86165" cy="86165"/>
            </a:xfrm>
            <a:prstGeom prst="rightArrow">
              <a:avLst>
                <a:gd name="adj1" fmla="val 66700"/>
                <a:gd name="adj2" fmla="val 50000"/>
              </a:avLst>
            </a:prstGeom>
            <a:solidFill>
              <a:srgbClr val="A9AB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129" name="Google Shape;1129;p49"/>
            <p:cNvSpPr/>
            <p:nvPr/>
          </p:nvSpPr>
          <p:spPr>
            <a:xfrm>
              <a:off x="6775281" y="1585815"/>
              <a:ext cx="1969489" cy="1386437"/>
            </a:xfrm>
            <a:prstGeom prst="roundRect">
              <a:avLst>
                <a:gd name="adj" fmla="val 10000"/>
              </a:avLst>
            </a:prstGeom>
            <a:solidFill>
              <a:srgbClr val="CBCCD1">
                <a:alpha val="89803"/>
              </a:srgbClr>
            </a:solidFill>
            <a:ln w="22225" cap="rnd" cmpd="sng">
              <a:solidFill>
                <a:srgbClr val="CBCCD1">
                  <a:alpha val="89803"/>
                </a:srgbClr>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130" name="Google Shape;1130;p49"/>
            <p:cNvSpPr txBox="1"/>
            <p:nvPr/>
          </p:nvSpPr>
          <p:spPr>
            <a:xfrm>
              <a:off x="6815888" y="1626422"/>
              <a:ext cx="1888275" cy="1305223"/>
            </a:xfrm>
            <a:prstGeom prst="rect">
              <a:avLst/>
            </a:prstGeom>
            <a:noFill/>
            <a:ln>
              <a:noFill/>
            </a:ln>
          </p:spPr>
          <p:txBody>
            <a:bodyPr spcFirstLastPara="1" wrap="square" lIns="15225" tIns="15225" rIns="15225" bIns="15225" anchor="t" anchorCtr="0">
              <a:noAutofit/>
            </a:bodyPr>
            <a:lstStyle/>
            <a:p>
              <a:pPr marL="0" marR="0" lvl="0" indent="0" algn="l" rtl="0">
                <a:lnSpc>
                  <a:spcPct val="90000"/>
                </a:lnSpc>
                <a:spcBef>
                  <a:spcPts val="0"/>
                </a:spcBef>
                <a:spcAft>
                  <a:spcPts val="0"/>
                </a:spcAft>
                <a:buClr>
                  <a:schemeClr val="dk1"/>
                </a:buClr>
                <a:buSzPts val="1200"/>
                <a:buFont typeface="Gill Sans"/>
                <a:buNone/>
              </a:pPr>
              <a:r>
                <a:rPr lang="en-US" sz="1200" u="sng" dirty="0">
                  <a:solidFill>
                    <a:schemeClr val="dk1"/>
                  </a:solidFill>
                  <a:latin typeface="+mj-lt"/>
                  <a:ea typeface="Gill Sans"/>
                  <a:cs typeface="Gill Sans"/>
                  <a:sym typeface="Gill Sans"/>
                </a:rPr>
                <a:t>Unlisted NBFC</a:t>
              </a:r>
              <a:r>
                <a:rPr lang="en-US" sz="1200" dirty="0">
                  <a:solidFill>
                    <a:schemeClr val="dk1"/>
                  </a:solidFill>
                  <a:latin typeface="+mj-lt"/>
                  <a:ea typeface="Gill Sans"/>
                  <a:cs typeface="Gill Sans"/>
                  <a:sym typeface="Gill Sans"/>
                </a:rPr>
                <a:t>:</a:t>
              </a:r>
              <a:endParaRPr sz="1200" dirty="0">
                <a:solidFill>
                  <a:schemeClr val="dk1"/>
                </a:solidFill>
                <a:latin typeface="+mj-lt"/>
                <a:ea typeface="Gill Sans"/>
                <a:cs typeface="Gill Sans"/>
                <a:sym typeface="Gill Sans"/>
              </a:endParaRPr>
            </a:p>
            <a:p>
              <a:pPr marL="57150" marR="0" lvl="1" indent="-66675" algn="l" rtl="0">
                <a:lnSpc>
                  <a:spcPct val="90000"/>
                </a:lnSpc>
                <a:spcBef>
                  <a:spcPts val="420"/>
                </a:spcBef>
                <a:spcAft>
                  <a:spcPts val="0"/>
                </a:spcAft>
                <a:buClr>
                  <a:schemeClr val="dk1"/>
                </a:buClr>
                <a:buSzPts val="1050"/>
                <a:buFont typeface="Gill Sans"/>
                <a:buChar char="•"/>
              </a:pPr>
              <a:r>
                <a:rPr lang="en-US" sz="1200" b="0" i="0" u="none" strike="noStrike" cap="none" dirty="0">
                  <a:solidFill>
                    <a:schemeClr val="dk1"/>
                  </a:solidFill>
                  <a:latin typeface="+mj-lt"/>
                  <a:ea typeface="Gill Sans"/>
                  <a:cs typeface="Gill Sans"/>
                  <a:sym typeface="Gill Sans"/>
                </a:rPr>
                <a:t>As per formats given in this Circular which includes Board &amp; committees’ composition</a:t>
              </a:r>
              <a:endParaRPr sz="1200" b="0" i="0" u="none" strike="noStrike" cap="none" dirty="0">
                <a:solidFill>
                  <a:schemeClr val="dk1"/>
                </a:solidFill>
                <a:latin typeface="+mj-lt"/>
                <a:ea typeface="Gill Sans"/>
                <a:cs typeface="Gill Sans"/>
                <a:sym typeface="Gill Sans"/>
              </a:endParaRPr>
            </a:p>
            <a:p>
              <a:pPr marL="57150" marR="0" lvl="1" indent="-66675" algn="l" rtl="0">
                <a:lnSpc>
                  <a:spcPct val="90000"/>
                </a:lnSpc>
                <a:spcBef>
                  <a:spcPts val="158"/>
                </a:spcBef>
                <a:spcAft>
                  <a:spcPts val="0"/>
                </a:spcAft>
                <a:buClr>
                  <a:schemeClr val="dk1"/>
                </a:buClr>
                <a:buSzPts val="1050"/>
                <a:buFont typeface="Gill Sans"/>
                <a:buChar char="•"/>
              </a:pPr>
              <a:r>
                <a:rPr lang="en-US" sz="1200" b="0" i="0" u="none" strike="noStrike" cap="none" dirty="0">
                  <a:solidFill>
                    <a:schemeClr val="dk1"/>
                  </a:solidFill>
                  <a:latin typeface="+mj-lt"/>
                  <a:ea typeface="Gill Sans"/>
                  <a:cs typeface="Gill Sans"/>
                  <a:sym typeface="Gill Sans"/>
                </a:rPr>
                <a:t>Details of non-compliances, penalties, etc., shareholding of directors, no. of meetings.</a:t>
              </a:r>
              <a:endParaRPr sz="1200" b="0" i="0" u="none" strike="noStrike" cap="none" dirty="0">
                <a:solidFill>
                  <a:schemeClr val="dk1"/>
                </a:solidFill>
                <a:latin typeface="+mj-lt"/>
                <a:ea typeface="Gill Sans"/>
                <a:cs typeface="Gill Sans"/>
                <a:sym typeface="Gill Sans"/>
              </a:endParaRPr>
            </a:p>
          </p:txBody>
        </p:sp>
        <p:sp>
          <p:nvSpPr>
            <p:cNvPr id="1131" name="Google Shape;1131;p49"/>
            <p:cNvSpPr/>
            <p:nvPr/>
          </p:nvSpPr>
          <p:spPr>
            <a:xfrm>
              <a:off x="9020499" y="1719"/>
              <a:ext cx="1969489" cy="587282"/>
            </a:xfrm>
            <a:prstGeom prst="roundRect">
              <a:avLst>
                <a:gd name="adj" fmla="val 10000"/>
              </a:avLst>
            </a:prstGeom>
            <a:solidFill>
              <a:srgbClr val="173160"/>
            </a:solidFill>
            <a:ln w="22225"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132" name="Google Shape;1132;p49"/>
            <p:cNvSpPr txBox="1"/>
            <p:nvPr/>
          </p:nvSpPr>
          <p:spPr>
            <a:xfrm>
              <a:off x="9037700" y="18920"/>
              <a:ext cx="1935087" cy="552880"/>
            </a:xfrm>
            <a:prstGeom prst="rect">
              <a:avLst/>
            </a:prstGeom>
            <a:noFill/>
            <a:ln>
              <a:noFill/>
            </a:ln>
          </p:spPr>
          <p:txBody>
            <a:bodyPr spcFirstLastPara="1" wrap="square" lIns="17775" tIns="17775" rIns="17775" bIns="17775" anchor="ctr" anchorCtr="0">
              <a:noAutofit/>
            </a:bodyPr>
            <a:lstStyle/>
            <a:p>
              <a:pPr marL="0" marR="0" lvl="0" indent="0" algn="ctr" rtl="0">
                <a:lnSpc>
                  <a:spcPct val="90000"/>
                </a:lnSpc>
                <a:spcBef>
                  <a:spcPts val="0"/>
                </a:spcBef>
                <a:spcAft>
                  <a:spcPts val="0"/>
                </a:spcAft>
                <a:buClr>
                  <a:schemeClr val="lt1"/>
                </a:buClr>
                <a:buSzPts val="1400"/>
                <a:buFont typeface="Gill Sans"/>
                <a:buNone/>
              </a:pPr>
              <a:r>
                <a:rPr lang="en-US" sz="1200" b="1">
                  <a:solidFill>
                    <a:schemeClr val="lt1"/>
                  </a:solidFill>
                  <a:latin typeface="+mj-lt"/>
                  <a:ea typeface="Gill Sans"/>
                  <a:cs typeface="Gill Sans"/>
                  <a:sym typeface="Gill Sans"/>
                </a:rPr>
                <a:t>Other disclosures</a:t>
              </a:r>
              <a:endParaRPr sz="1200">
                <a:solidFill>
                  <a:schemeClr val="lt1"/>
                </a:solidFill>
                <a:latin typeface="+mj-lt"/>
                <a:ea typeface="Gill Sans"/>
                <a:cs typeface="Gill Sans"/>
                <a:sym typeface="Gill Sans"/>
              </a:endParaRPr>
            </a:p>
          </p:txBody>
        </p:sp>
        <p:sp>
          <p:nvSpPr>
            <p:cNvPr id="1133" name="Google Shape;1133;p49"/>
            <p:cNvSpPr/>
            <p:nvPr/>
          </p:nvSpPr>
          <p:spPr>
            <a:xfrm rot="5400000">
              <a:off x="9962161" y="632084"/>
              <a:ext cx="86165" cy="86165"/>
            </a:xfrm>
            <a:prstGeom prst="rightArrow">
              <a:avLst>
                <a:gd name="adj1" fmla="val 66700"/>
                <a:gd name="adj2" fmla="val 50000"/>
              </a:avLst>
            </a:prstGeom>
            <a:solidFill>
              <a:srgbClr val="A9AB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134" name="Google Shape;1134;p49"/>
            <p:cNvSpPr/>
            <p:nvPr/>
          </p:nvSpPr>
          <p:spPr>
            <a:xfrm>
              <a:off x="9020499" y="761332"/>
              <a:ext cx="1969489" cy="624727"/>
            </a:xfrm>
            <a:prstGeom prst="roundRect">
              <a:avLst>
                <a:gd name="adj" fmla="val 10000"/>
              </a:avLst>
            </a:prstGeom>
            <a:solidFill>
              <a:srgbClr val="CBCCD1">
                <a:alpha val="89803"/>
              </a:srgbClr>
            </a:solidFill>
            <a:ln w="22225" cap="rnd" cmpd="sng">
              <a:solidFill>
                <a:srgbClr val="CBCCD1">
                  <a:alpha val="89803"/>
                </a:srgbClr>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135" name="Google Shape;1135;p49"/>
            <p:cNvSpPr txBox="1"/>
            <p:nvPr/>
          </p:nvSpPr>
          <p:spPr>
            <a:xfrm>
              <a:off x="9038797" y="779630"/>
              <a:ext cx="1932893" cy="588131"/>
            </a:xfrm>
            <a:prstGeom prst="rect">
              <a:avLst/>
            </a:prstGeom>
            <a:noFill/>
            <a:ln>
              <a:noFill/>
            </a:ln>
          </p:spPr>
          <p:txBody>
            <a:bodyPr spcFirstLastPara="1" wrap="square" lIns="15225" tIns="15225" rIns="15225" bIns="15225" anchor="ctr" anchorCtr="0">
              <a:noAutofit/>
            </a:bodyPr>
            <a:lstStyle/>
            <a:p>
              <a:pPr marL="0" marR="0" lvl="0" indent="0" algn="ctr" rtl="0">
                <a:lnSpc>
                  <a:spcPct val="90000"/>
                </a:lnSpc>
                <a:spcBef>
                  <a:spcPts val="0"/>
                </a:spcBef>
                <a:spcAft>
                  <a:spcPts val="0"/>
                </a:spcAft>
                <a:buClr>
                  <a:srgbClr val="132548"/>
                </a:buClr>
                <a:buSzPts val="1200"/>
                <a:buFont typeface="Gill Sans"/>
                <a:buNone/>
              </a:pPr>
              <a:r>
                <a:rPr lang="en-US" sz="1200" b="1" i="1">
                  <a:solidFill>
                    <a:srgbClr val="132548"/>
                  </a:solidFill>
                  <a:latin typeface="+mj-lt"/>
                  <a:ea typeface="Gill Sans"/>
                  <a:cs typeface="Gill Sans"/>
                  <a:sym typeface="Gill Sans"/>
                </a:rPr>
                <a:t>(new) </a:t>
              </a:r>
              <a:r>
                <a:rPr lang="en-US" sz="1200">
                  <a:solidFill>
                    <a:schemeClr val="dk1"/>
                  </a:solidFill>
                  <a:latin typeface="+mj-lt"/>
                  <a:ea typeface="Gill Sans"/>
                  <a:cs typeface="Gill Sans"/>
                  <a:sym typeface="Gill Sans"/>
                </a:rPr>
                <a:t>Breach of covenant of loan availed/debt securities</a:t>
              </a:r>
              <a:endParaRPr sz="1200">
                <a:solidFill>
                  <a:schemeClr val="dk1"/>
                </a:solidFill>
                <a:latin typeface="+mj-lt"/>
                <a:ea typeface="Gill Sans"/>
                <a:cs typeface="Gill Sans"/>
                <a:sym typeface="Gill Sans"/>
              </a:endParaRPr>
            </a:p>
          </p:txBody>
        </p:sp>
        <p:sp>
          <p:nvSpPr>
            <p:cNvPr id="1136" name="Google Shape;1136;p49"/>
            <p:cNvSpPr/>
            <p:nvPr/>
          </p:nvSpPr>
          <p:spPr>
            <a:xfrm rot="5400000">
              <a:off x="9962161" y="1429142"/>
              <a:ext cx="86165" cy="86165"/>
            </a:xfrm>
            <a:prstGeom prst="rightArrow">
              <a:avLst>
                <a:gd name="adj1" fmla="val 66700"/>
                <a:gd name="adj2" fmla="val 50000"/>
              </a:avLst>
            </a:prstGeom>
            <a:solidFill>
              <a:srgbClr val="A9AB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137" name="Google Shape;1137;p49"/>
            <p:cNvSpPr/>
            <p:nvPr/>
          </p:nvSpPr>
          <p:spPr>
            <a:xfrm>
              <a:off x="9020499" y="1558389"/>
              <a:ext cx="1969489" cy="668523"/>
            </a:xfrm>
            <a:prstGeom prst="roundRect">
              <a:avLst>
                <a:gd name="adj" fmla="val 10000"/>
              </a:avLst>
            </a:prstGeom>
            <a:solidFill>
              <a:srgbClr val="CBCCD1">
                <a:alpha val="89803"/>
              </a:srgbClr>
            </a:solidFill>
            <a:ln w="22225" cap="rnd" cmpd="sng">
              <a:solidFill>
                <a:srgbClr val="CBCCD1">
                  <a:alpha val="89803"/>
                </a:srgbClr>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138" name="Google Shape;1138;p49"/>
            <p:cNvSpPr txBox="1"/>
            <p:nvPr/>
          </p:nvSpPr>
          <p:spPr>
            <a:xfrm>
              <a:off x="9040079" y="1577969"/>
              <a:ext cx="1930329" cy="629363"/>
            </a:xfrm>
            <a:prstGeom prst="rect">
              <a:avLst/>
            </a:prstGeom>
            <a:noFill/>
            <a:ln>
              <a:noFill/>
            </a:ln>
          </p:spPr>
          <p:txBody>
            <a:bodyPr spcFirstLastPara="1" wrap="square" lIns="15225" tIns="15225" rIns="15225" bIns="15225" anchor="t" anchorCtr="0">
              <a:noAutofit/>
            </a:bodyPr>
            <a:lstStyle/>
            <a:p>
              <a:pPr marL="0" marR="0" lvl="0" indent="0" algn="l" rtl="0">
                <a:lnSpc>
                  <a:spcPct val="90000"/>
                </a:lnSpc>
                <a:spcBef>
                  <a:spcPts val="0"/>
                </a:spcBef>
                <a:spcAft>
                  <a:spcPts val="0"/>
                </a:spcAft>
                <a:buClr>
                  <a:srgbClr val="132548"/>
                </a:buClr>
                <a:buSzPts val="1200"/>
                <a:buFont typeface="Gill Sans"/>
                <a:buNone/>
              </a:pPr>
              <a:r>
                <a:rPr lang="en-US" sz="1200" b="1" i="1" dirty="0">
                  <a:solidFill>
                    <a:srgbClr val="132548"/>
                  </a:solidFill>
                  <a:latin typeface="+mj-lt"/>
                  <a:ea typeface="Gill Sans"/>
                  <a:cs typeface="Gill Sans"/>
                  <a:sym typeface="Gill Sans"/>
                </a:rPr>
                <a:t>(new)</a:t>
              </a:r>
              <a:r>
                <a:rPr lang="en-US" sz="1200" dirty="0">
                  <a:solidFill>
                    <a:schemeClr val="dk1"/>
                  </a:solidFill>
                  <a:latin typeface="+mj-lt"/>
                  <a:ea typeface="Gill Sans"/>
                  <a:cs typeface="Gill Sans"/>
                  <a:sym typeface="Gill Sans"/>
                </a:rPr>
                <a:t> Divergence in Asset Classification and Provisioning.</a:t>
              </a:r>
              <a:endParaRPr sz="1200" dirty="0">
                <a:solidFill>
                  <a:schemeClr val="dk1"/>
                </a:solidFill>
                <a:latin typeface="+mj-lt"/>
                <a:ea typeface="Gill Sans"/>
                <a:cs typeface="Gill Sans"/>
                <a:sym typeface="Gill Sans"/>
              </a:endParaRPr>
            </a:p>
            <a:p>
              <a:pPr marL="57150" marR="0" lvl="1" indent="-66675" algn="l" rtl="0">
                <a:lnSpc>
                  <a:spcPct val="90000"/>
                </a:lnSpc>
                <a:spcBef>
                  <a:spcPts val="420"/>
                </a:spcBef>
                <a:spcAft>
                  <a:spcPts val="0"/>
                </a:spcAft>
                <a:buClr>
                  <a:schemeClr val="dk1"/>
                </a:buClr>
                <a:buSzPts val="1050"/>
                <a:buFont typeface="Gill Sans"/>
                <a:buChar char="•"/>
              </a:pPr>
              <a:r>
                <a:rPr lang="en-US" sz="1200" b="0" i="0" u="none" strike="noStrike" cap="none" dirty="0">
                  <a:solidFill>
                    <a:schemeClr val="dk1"/>
                  </a:solidFill>
                  <a:latin typeface="+mj-lt"/>
                  <a:ea typeface="Gill Sans"/>
                  <a:cs typeface="Gill Sans"/>
                  <a:sym typeface="Gill Sans"/>
                </a:rPr>
                <a:t>Based on the assessment by RBI/NHB</a:t>
              </a:r>
              <a:endParaRPr sz="1200" b="0" i="0" u="none" strike="noStrike" cap="none" dirty="0">
                <a:solidFill>
                  <a:schemeClr val="dk1"/>
                </a:solidFill>
                <a:latin typeface="+mj-lt"/>
                <a:ea typeface="Gill Sans"/>
                <a:cs typeface="Gill Sans"/>
                <a:sym typeface="Gill Sans"/>
              </a:endParaRPr>
            </a:p>
          </p:txBody>
        </p:sp>
        <p:sp>
          <p:nvSpPr>
            <p:cNvPr id="1139" name="Google Shape;1139;p49"/>
            <p:cNvSpPr/>
            <p:nvPr/>
          </p:nvSpPr>
          <p:spPr>
            <a:xfrm rot="5400000">
              <a:off x="9962161" y="2269996"/>
              <a:ext cx="86165" cy="86165"/>
            </a:xfrm>
            <a:prstGeom prst="rightArrow">
              <a:avLst>
                <a:gd name="adj1" fmla="val 66700"/>
                <a:gd name="adj2" fmla="val 50000"/>
              </a:avLst>
            </a:prstGeom>
            <a:solidFill>
              <a:srgbClr val="A9AB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140" name="Google Shape;1140;p49"/>
            <p:cNvSpPr/>
            <p:nvPr/>
          </p:nvSpPr>
          <p:spPr>
            <a:xfrm>
              <a:off x="9020502" y="2399239"/>
              <a:ext cx="1969500" cy="906900"/>
            </a:xfrm>
            <a:prstGeom prst="roundRect">
              <a:avLst>
                <a:gd name="adj" fmla="val 10000"/>
              </a:avLst>
            </a:prstGeom>
            <a:solidFill>
              <a:srgbClr val="CBCCD1">
                <a:alpha val="89803"/>
              </a:srgbClr>
            </a:solidFill>
            <a:ln w="22225" cap="rnd" cmpd="sng">
              <a:solidFill>
                <a:srgbClr val="CBCCD1">
                  <a:alpha val="89803"/>
                </a:srgbClr>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a:latin typeface="+mj-lt"/>
              </a:endParaRPr>
            </a:p>
          </p:txBody>
        </p:sp>
        <p:sp>
          <p:nvSpPr>
            <p:cNvPr id="1141" name="Google Shape;1141;p49"/>
            <p:cNvSpPr txBox="1"/>
            <p:nvPr/>
          </p:nvSpPr>
          <p:spPr>
            <a:xfrm>
              <a:off x="9038802" y="2449640"/>
              <a:ext cx="1932900" cy="806100"/>
            </a:xfrm>
            <a:prstGeom prst="rect">
              <a:avLst/>
            </a:prstGeom>
            <a:noFill/>
            <a:ln>
              <a:noFill/>
            </a:ln>
          </p:spPr>
          <p:txBody>
            <a:bodyPr spcFirstLastPara="1" wrap="square" lIns="15225" tIns="15225" rIns="15225" bIns="15225" anchor="ctr" anchorCtr="0">
              <a:noAutofit/>
            </a:bodyPr>
            <a:lstStyle/>
            <a:p>
              <a:pPr marL="0" marR="0" lvl="0" indent="0" algn="ctr" rtl="0">
                <a:lnSpc>
                  <a:spcPct val="90000"/>
                </a:lnSpc>
                <a:spcBef>
                  <a:spcPts val="0"/>
                </a:spcBef>
                <a:spcAft>
                  <a:spcPts val="0"/>
                </a:spcAft>
                <a:buClr>
                  <a:schemeClr val="dk1"/>
                </a:buClr>
                <a:buSzPts val="1200"/>
                <a:buFont typeface="Gill Sans"/>
                <a:buNone/>
              </a:pPr>
              <a:r>
                <a:rPr lang="en-US" sz="1200" dirty="0">
                  <a:solidFill>
                    <a:schemeClr val="dk1"/>
                  </a:solidFill>
                  <a:latin typeface="+mj-lt"/>
                  <a:ea typeface="Gill Sans"/>
                  <a:cs typeface="Gill Sans"/>
                  <a:sym typeface="Gill Sans"/>
                </a:rPr>
                <a:t>Roadmap for compliance with disclosure requirements of SEBI LODR </a:t>
              </a:r>
              <a:r>
                <a:rPr lang="en-US" sz="1200" b="1" i="1" dirty="0">
                  <a:solidFill>
                    <a:schemeClr val="dk1"/>
                  </a:solidFill>
                  <a:latin typeface="+mj-lt"/>
                  <a:ea typeface="Gill Sans"/>
                  <a:cs typeface="Gill Sans"/>
                  <a:sym typeface="Gill Sans"/>
                </a:rPr>
                <a:t>(This is Section III- only for NBFC-UL)</a:t>
              </a:r>
              <a:endParaRPr sz="1200" b="1" dirty="0">
                <a:solidFill>
                  <a:schemeClr val="dk1"/>
                </a:solidFill>
                <a:latin typeface="+mj-lt"/>
                <a:ea typeface="Gill Sans"/>
                <a:cs typeface="Gill Sans"/>
                <a:sym typeface="Gill Sans"/>
              </a:endParaRPr>
            </a:p>
          </p:txBody>
        </p:sp>
      </p:gr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844"/>
        <p:cNvGrpSpPr/>
        <p:nvPr/>
      </p:nvGrpSpPr>
      <p:grpSpPr>
        <a:xfrm>
          <a:off x="0" y="0"/>
          <a:ext cx="0" cy="0"/>
          <a:chOff x="0" y="0"/>
          <a:chExt cx="0" cy="0"/>
        </a:xfrm>
      </p:grpSpPr>
      <p:sp>
        <p:nvSpPr>
          <p:cNvPr id="845" name="Google Shape;845;g15577e201b1_7_244"/>
          <p:cNvSpPr txBox="1">
            <a:spLocks noGrp="1"/>
          </p:cNvSpPr>
          <p:nvPr>
            <p:ph type="title"/>
          </p:nvPr>
        </p:nvSpPr>
        <p:spPr>
          <a:xfrm>
            <a:off x="488775" y="860413"/>
            <a:ext cx="11029500" cy="672000"/>
          </a:xfrm>
          <a:prstGeom prst="rect">
            <a:avLst/>
          </a:prstGeom>
          <a:noFill/>
          <a:ln>
            <a:noFill/>
          </a:ln>
        </p:spPr>
        <p:txBody>
          <a:bodyPr spcFirstLastPara="1" wrap="square" lIns="91425" tIns="45700" rIns="91425" bIns="45700" anchor="b" anchorCtr="0">
            <a:normAutofit/>
          </a:bodyPr>
          <a:lstStyle/>
          <a:p>
            <a:pPr marL="0" lvl="0" indent="0" algn="l" rtl="0">
              <a:lnSpc>
                <a:spcPct val="100000"/>
              </a:lnSpc>
              <a:spcBef>
                <a:spcPts val="0"/>
              </a:spcBef>
              <a:spcAft>
                <a:spcPts val="0"/>
              </a:spcAft>
              <a:buClr>
                <a:schemeClr val="lt1"/>
              </a:buClr>
              <a:buSzPts val="3200"/>
              <a:buFont typeface="Gill Sans"/>
              <a:buNone/>
            </a:pPr>
            <a:r>
              <a:rPr lang="en-US"/>
              <a:t>Loans and Advances to Directors and Senior Officers</a:t>
            </a:r>
            <a:endParaRPr/>
          </a:p>
        </p:txBody>
      </p:sp>
      <p:pic>
        <p:nvPicPr>
          <p:cNvPr id="846" name="Google Shape;846;g15577e201b1_7_244"/>
          <p:cNvPicPr preferRelativeResize="0"/>
          <p:nvPr/>
        </p:nvPicPr>
        <p:blipFill rotWithShape="1">
          <a:blip r:embed="rId3">
            <a:alphaModFix/>
          </a:blip>
          <a:srcRect l="10480" r="10661"/>
          <a:stretch/>
        </p:blipFill>
        <p:spPr>
          <a:xfrm>
            <a:off x="315310" y="1977545"/>
            <a:ext cx="5143466" cy="4423975"/>
          </a:xfrm>
          <a:prstGeom prst="rect">
            <a:avLst/>
          </a:prstGeom>
          <a:noFill/>
          <a:ln>
            <a:noFill/>
          </a:ln>
        </p:spPr>
      </p:pic>
      <p:pic>
        <p:nvPicPr>
          <p:cNvPr id="847" name="Google Shape;847;g15577e201b1_7_244"/>
          <p:cNvPicPr preferRelativeResize="0"/>
          <p:nvPr/>
        </p:nvPicPr>
        <p:blipFill rotWithShape="1">
          <a:blip r:embed="rId4">
            <a:alphaModFix/>
          </a:blip>
          <a:srcRect/>
          <a:stretch/>
        </p:blipFill>
        <p:spPr>
          <a:xfrm>
            <a:off x="6011917" y="1869663"/>
            <a:ext cx="5506358" cy="4751394"/>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138"/>
        <p:cNvGrpSpPr/>
        <p:nvPr/>
      </p:nvGrpSpPr>
      <p:grpSpPr>
        <a:xfrm>
          <a:off x="0" y="0"/>
          <a:ext cx="0" cy="0"/>
          <a:chOff x="0" y="0"/>
          <a:chExt cx="0" cy="0"/>
        </a:xfrm>
      </p:grpSpPr>
      <p:sp>
        <p:nvSpPr>
          <p:cNvPr id="1139" name="Google Shape;1139;p7"/>
          <p:cNvSpPr txBox="1">
            <a:spLocks noGrp="1"/>
          </p:cNvSpPr>
          <p:nvPr>
            <p:ph type="title"/>
          </p:nvPr>
        </p:nvSpPr>
        <p:spPr>
          <a:xfrm>
            <a:off x="428793" y="3644545"/>
            <a:ext cx="11029615" cy="1497507"/>
          </a:xfrm>
          <a:prstGeom prst="rect">
            <a:avLst/>
          </a:prstGeom>
          <a:noFill/>
          <a:ln>
            <a:noFill/>
          </a:ln>
        </p:spPr>
        <p:txBody>
          <a:bodyPr spcFirstLastPara="1" wrap="square" lIns="91425" tIns="45700" rIns="91425" bIns="45700" anchor="b" anchorCtr="0">
            <a:normAutofit/>
          </a:bodyPr>
          <a:lstStyle/>
          <a:p>
            <a:pPr marL="0" lvl="0" indent="0" algn="l" rtl="0">
              <a:lnSpc>
                <a:spcPct val="100000"/>
              </a:lnSpc>
              <a:spcBef>
                <a:spcPts val="0"/>
              </a:spcBef>
              <a:spcAft>
                <a:spcPts val="0"/>
              </a:spcAft>
              <a:buClr>
                <a:schemeClr val="accent1"/>
              </a:buClr>
              <a:buSzPts val="3600"/>
              <a:buFont typeface="Gill Sans"/>
              <a:buNone/>
            </a:pPr>
            <a:r>
              <a:rPr lang="en-US"/>
              <a:t>SBR MASTER DIRECTIONS</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143"/>
        <p:cNvGrpSpPr/>
        <p:nvPr/>
      </p:nvGrpSpPr>
      <p:grpSpPr>
        <a:xfrm>
          <a:off x="0" y="0"/>
          <a:ext cx="0" cy="0"/>
          <a:chOff x="0" y="0"/>
          <a:chExt cx="0" cy="0"/>
        </a:xfrm>
      </p:grpSpPr>
      <p:graphicFrame>
        <p:nvGraphicFramePr>
          <p:cNvPr id="1144" name="Google Shape;1144;g1eb770e2f3e_1_106"/>
          <p:cNvGraphicFramePr/>
          <p:nvPr>
            <p:extLst>
              <p:ext uri="{D42A27DB-BD31-4B8C-83A1-F6EECF244321}">
                <p14:modId xmlns:p14="http://schemas.microsoft.com/office/powerpoint/2010/main" val="963119262"/>
              </p:ext>
            </p:extLst>
          </p:nvPr>
        </p:nvGraphicFramePr>
        <p:xfrm>
          <a:off x="6095993" y="1599878"/>
          <a:ext cx="5492500" cy="5110855"/>
        </p:xfrm>
        <a:graphic>
          <a:graphicData uri="http://schemas.openxmlformats.org/drawingml/2006/table">
            <a:tbl>
              <a:tblPr firstRow="1" bandRow="1">
                <a:tableStyleId>{775DCB02-9BB8-47FD-8907-85C794F793BA}</a:tableStyleId>
              </a:tblPr>
              <a:tblGrid>
                <a:gridCol w="1383875">
                  <a:extLst>
                    <a:ext uri="{9D8B030D-6E8A-4147-A177-3AD203B41FA5}">
                      <a16:colId xmlns:a16="http://schemas.microsoft.com/office/drawing/2014/main" val="20000"/>
                    </a:ext>
                  </a:extLst>
                </a:gridCol>
                <a:gridCol w="4108625">
                  <a:extLst>
                    <a:ext uri="{9D8B030D-6E8A-4147-A177-3AD203B41FA5}">
                      <a16:colId xmlns:a16="http://schemas.microsoft.com/office/drawing/2014/main" val="20001"/>
                    </a:ext>
                  </a:extLst>
                </a:gridCol>
              </a:tblGrid>
              <a:tr h="376802">
                <a:tc>
                  <a:txBody>
                    <a:bodyPr/>
                    <a:lstStyle/>
                    <a:p>
                      <a:pPr marL="0" marR="0" lvl="0" indent="0" algn="l" rtl="0">
                        <a:lnSpc>
                          <a:spcPct val="100000"/>
                        </a:lnSpc>
                        <a:spcBef>
                          <a:spcPts val="0"/>
                        </a:spcBef>
                        <a:spcAft>
                          <a:spcPts val="0"/>
                        </a:spcAft>
                        <a:buNone/>
                      </a:pPr>
                      <a:r>
                        <a:rPr lang="en-US" sz="1450" b="1" dirty="0">
                          <a:sym typeface="Gill Sans"/>
                        </a:rPr>
                        <a:t>Chapter </a:t>
                      </a:r>
                      <a:endParaRPr sz="1450" b="1" dirty="0"/>
                    </a:p>
                  </a:txBody>
                  <a:tcPr marL="91475" marR="91475" marT="45725" marB="45725"/>
                </a:tc>
                <a:tc>
                  <a:txBody>
                    <a:bodyPr/>
                    <a:lstStyle/>
                    <a:p>
                      <a:pPr marL="0" marR="0" lvl="0" indent="0" algn="l" rtl="0">
                        <a:lnSpc>
                          <a:spcPct val="100000"/>
                        </a:lnSpc>
                        <a:spcBef>
                          <a:spcPts val="0"/>
                        </a:spcBef>
                        <a:spcAft>
                          <a:spcPts val="0"/>
                        </a:spcAft>
                        <a:buNone/>
                      </a:pPr>
                      <a:r>
                        <a:rPr lang="en-US" sz="1450" b="1" dirty="0">
                          <a:sym typeface="Gill Sans"/>
                        </a:rPr>
                        <a:t>Content</a:t>
                      </a:r>
                      <a:endParaRPr sz="1450" b="1" dirty="0"/>
                    </a:p>
                  </a:txBody>
                  <a:tcPr marL="91475" marR="91475" marT="45725" marB="45725"/>
                </a:tc>
                <a:extLst>
                  <a:ext uri="{0D108BD9-81ED-4DB2-BD59-A6C34878D82A}">
                    <a16:rowId xmlns:a16="http://schemas.microsoft.com/office/drawing/2014/main" val="10000"/>
                  </a:ext>
                </a:extLst>
              </a:tr>
              <a:tr h="327660">
                <a:tc>
                  <a:txBody>
                    <a:bodyPr/>
                    <a:lstStyle/>
                    <a:p>
                      <a:pPr marL="0" marR="0" lvl="0" indent="0" algn="l" rtl="0">
                        <a:lnSpc>
                          <a:spcPct val="100000"/>
                        </a:lnSpc>
                        <a:spcBef>
                          <a:spcPts val="0"/>
                        </a:spcBef>
                        <a:spcAft>
                          <a:spcPts val="0"/>
                        </a:spcAft>
                        <a:buSzPts val="1600"/>
                        <a:buNone/>
                      </a:pPr>
                      <a:r>
                        <a:rPr lang="en-US" sz="1450" b="1">
                          <a:sym typeface="Gill Sans"/>
                        </a:rPr>
                        <a:t>Section IV</a:t>
                      </a:r>
                      <a:endParaRPr sz="1450" b="1">
                        <a:latin typeface="Gill Sans"/>
                        <a:ea typeface="Gill Sans"/>
                        <a:cs typeface="Gill Sans"/>
                        <a:sym typeface="Gill Sans"/>
                      </a:endParaRPr>
                    </a:p>
                  </a:txBody>
                  <a:tcPr marL="91475" marR="91475" marT="45725" marB="45725"/>
                </a:tc>
                <a:tc>
                  <a:txBody>
                    <a:bodyPr/>
                    <a:lstStyle/>
                    <a:p>
                      <a:pPr marL="0" marR="0" lvl="0" indent="0" algn="l" rtl="0">
                        <a:lnSpc>
                          <a:spcPct val="100000"/>
                        </a:lnSpc>
                        <a:spcBef>
                          <a:spcPts val="0"/>
                        </a:spcBef>
                        <a:spcAft>
                          <a:spcPts val="0"/>
                        </a:spcAft>
                        <a:buClr>
                          <a:srgbClr val="000000"/>
                        </a:buClr>
                        <a:buSzPts val="1600"/>
                        <a:buFont typeface="Arial"/>
                        <a:buNone/>
                      </a:pPr>
                      <a:r>
                        <a:rPr lang="en-US" sz="1450" b="1">
                          <a:sym typeface="Gill Sans"/>
                        </a:rPr>
                        <a:t>Regulations applicable for NBFC-UL</a:t>
                      </a:r>
                      <a:endParaRPr sz="1450" b="1">
                        <a:latin typeface="Gill Sans"/>
                        <a:ea typeface="Gill Sans"/>
                        <a:cs typeface="Gill Sans"/>
                        <a:sym typeface="Gill Sans"/>
                      </a:endParaRPr>
                    </a:p>
                  </a:txBody>
                  <a:tcPr marL="91475" marR="91475" marT="45725" marB="45725"/>
                </a:tc>
                <a:extLst>
                  <a:ext uri="{0D108BD9-81ED-4DB2-BD59-A6C34878D82A}">
                    <a16:rowId xmlns:a16="http://schemas.microsoft.com/office/drawing/2014/main" val="10001"/>
                  </a:ext>
                </a:extLst>
              </a:tr>
              <a:tr h="327660">
                <a:tc>
                  <a:txBody>
                    <a:bodyPr/>
                    <a:lstStyle/>
                    <a:p>
                      <a:pPr marL="0" marR="0" lvl="0" indent="0" algn="l" rtl="0">
                        <a:lnSpc>
                          <a:spcPct val="100000"/>
                        </a:lnSpc>
                        <a:spcBef>
                          <a:spcPts val="0"/>
                        </a:spcBef>
                        <a:spcAft>
                          <a:spcPts val="0"/>
                        </a:spcAft>
                        <a:buClr>
                          <a:srgbClr val="000000"/>
                        </a:buClr>
                        <a:buSzPts val="1600"/>
                        <a:buFont typeface="Arial"/>
                        <a:buNone/>
                      </a:pPr>
                      <a:r>
                        <a:rPr lang="en-US" sz="1450">
                          <a:sym typeface="Gill Sans"/>
                        </a:rPr>
                        <a:t>Chapter XIII</a:t>
                      </a:r>
                      <a:endParaRPr sz="1450">
                        <a:latin typeface="Gill Sans"/>
                        <a:ea typeface="Gill Sans"/>
                        <a:cs typeface="Gill Sans"/>
                        <a:sym typeface="Gill Sans"/>
                      </a:endParaRPr>
                    </a:p>
                  </a:txBody>
                  <a:tcPr marL="91475" marR="91475" marT="45725" marB="45725"/>
                </a:tc>
                <a:tc>
                  <a:txBody>
                    <a:bodyPr/>
                    <a:lstStyle/>
                    <a:p>
                      <a:pPr marL="0" marR="0" lvl="0" indent="0" algn="l" rtl="0">
                        <a:lnSpc>
                          <a:spcPct val="100000"/>
                        </a:lnSpc>
                        <a:spcBef>
                          <a:spcPts val="0"/>
                        </a:spcBef>
                        <a:spcAft>
                          <a:spcPts val="0"/>
                        </a:spcAft>
                        <a:buClr>
                          <a:srgbClr val="000000"/>
                        </a:buClr>
                        <a:buSzPts val="1600"/>
                        <a:buFont typeface="Arial"/>
                        <a:buNone/>
                      </a:pPr>
                      <a:r>
                        <a:rPr lang="en-US" sz="1450">
                          <a:sym typeface="Gill Sans"/>
                        </a:rPr>
                        <a:t>Prudential Regulations  </a:t>
                      </a:r>
                      <a:endParaRPr sz="1450">
                        <a:latin typeface="Gill Sans"/>
                        <a:ea typeface="Gill Sans"/>
                        <a:cs typeface="Gill Sans"/>
                        <a:sym typeface="Gill Sans"/>
                      </a:endParaRPr>
                    </a:p>
                  </a:txBody>
                  <a:tcPr marL="91475" marR="91475" marT="45725" marB="45725"/>
                </a:tc>
                <a:extLst>
                  <a:ext uri="{0D108BD9-81ED-4DB2-BD59-A6C34878D82A}">
                    <a16:rowId xmlns:a16="http://schemas.microsoft.com/office/drawing/2014/main" val="10002"/>
                  </a:ext>
                </a:extLst>
              </a:tr>
              <a:tr h="327660">
                <a:tc>
                  <a:txBody>
                    <a:bodyPr/>
                    <a:lstStyle/>
                    <a:p>
                      <a:pPr marL="0" marR="0" lvl="0" indent="0" algn="l" rtl="0">
                        <a:lnSpc>
                          <a:spcPct val="100000"/>
                        </a:lnSpc>
                        <a:spcBef>
                          <a:spcPts val="0"/>
                        </a:spcBef>
                        <a:spcAft>
                          <a:spcPts val="0"/>
                        </a:spcAft>
                        <a:buClr>
                          <a:srgbClr val="000000"/>
                        </a:buClr>
                        <a:buSzPts val="1600"/>
                        <a:buFont typeface="Arial"/>
                        <a:buNone/>
                      </a:pPr>
                      <a:r>
                        <a:rPr lang="en-US" sz="1450">
                          <a:sym typeface="Gill Sans"/>
                        </a:rPr>
                        <a:t>Chapter XIV</a:t>
                      </a:r>
                      <a:endParaRPr sz="1450">
                        <a:latin typeface="Gill Sans"/>
                        <a:ea typeface="Gill Sans"/>
                        <a:cs typeface="Gill Sans"/>
                        <a:sym typeface="Gill Sans"/>
                      </a:endParaRPr>
                    </a:p>
                  </a:txBody>
                  <a:tcPr marL="91475" marR="91475" marT="45725" marB="45725"/>
                </a:tc>
                <a:tc>
                  <a:txBody>
                    <a:bodyPr/>
                    <a:lstStyle/>
                    <a:p>
                      <a:pPr marL="0" marR="0" lvl="0" indent="0" algn="l" rtl="0">
                        <a:lnSpc>
                          <a:spcPct val="100000"/>
                        </a:lnSpc>
                        <a:spcBef>
                          <a:spcPts val="0"/>
                        </a:spcBef>
                        <a:spcAft>
                          <a:spcPts val="0"/>
                        </a:spcAft>
                        <a:buClr>
                          <a:srgbClr val="000000"/>
                        </a:buClr>
                        <a:buSzPts val="1600"/>
                        <a:buFont typeface="Arial"/>
                        <a:buNone/>
                      </a:pPr>
                      <a:r>
                        <a:rPr lang="en-US" sz="1450">
                          <a:sym typeface="Gill Sans"/>
                        </a:rPr>
                        <a:t>Regulatory Restrictions and Limits </a:t>
                      </a:r>
                      <a:endParaRPr sz="1450">
                        <a:latin typeface="Gill Sans"/>
                        <a:ea typeface="Gill Sans"/>
                        <a:cs typeface="Gill Sans"/>
                        <a:sym typeface="Gill Sans"/>
                      </a:endParaRPr>
                    </a:p>
                  </a:txBody>
                  <a:tcPr marL="91475" marR="91475" marT="45725" marB="45725"/>
                </a:tc>
                <a:extLst>
                  <a:ext uri="{0D108BD9-81ED-4DB2-BD59-A6C34878D82A}">
                    <a16:rowId xmlns:a16="http://schemas.microsoft.com/office/drawing/2014/main" val="10003"/>
                  </a:ext>
                </a:extLst>
              </a:tr>
              <a:tr h="327660">
                <a:tc>
                  <a:txBody>
                    <a:bodyPr/>
                    <a:lstStyle/>
                    <a:p>
                      <a:pPr marL="0" marR="0" lvl="0" indent="0" algn="l" rtl="0">
                        <a:lnSpc>
                          <a:spcPct val="100000"/>
                        </a:lnSpc>
                        <a:spcBef>
                          <a:spcPts val="0"/>
                        </a:spcBef>
                        <a:spcAft>
                          <a:spcPts val="0"/>
                        </a:spcAft>
                        <a:buNone/>
                      </a:pPr>
                      <a:r>
                        <a:rPr lang="en-US" sz="1450">
                          <a:sym typeface="Gill Sans"/>
                        </a:rPr>
                        <a:t>Chapter XV</a:t>
                      </a:r>
                      <a:endParaRPr sz="1450">
                        <a:latin typeface="Gill Sans"/>
                        <a:ea typeface="Gill Sans"/>
                        <a:cs typeface="Gill Sans"/>
                        <a:sym typeface="Gill Sans"/>
                      </a:endParaRPr>
                    </a:p>
                  </a:txBody>
                  <a:tcPr marL="91475" marR="91475" marT="45725" marB="45725"/>
                </a:tc>
                <a:tc>
                  <a:txBody>
                    <a:bodyPr/>
                    <a:lstStyle/>
                    <a:p>
                      <a:pPr marL="0" marR="0" lvl="0" indent="0" algn="l" rtl="0">
                        <a:lnSpc>
                          <a:spcPct val="100000"/>
                        </a:lnSpc>
                        <a:spcBef>
                          <a:spcPts val="0"/>
                        </a:spcBef>
                        <a:spcAft>
                          <a:spcPts val="0"/>
                        </a:spcAft>
                        <a:buNone/>
                      </a:pPr>
                      <a:r>
                        <a:rPr lang="en-US" sz="1450" dirty="0">
                          <a:sym typeface="Gill Sans"/>
                        </a:rPr>
                        <a:t>Governance Guidelines</a:t>
                      </a:r>
                      <a:endParaRPr sz="1450" dirty="0">
                        <a:latin typeface="Gill Sans"/>
                        <a:ea typeface="Gill Sans"/>
                        <a:cs typeface="Gill Sans"/>
                        <a:sym typeface="Gill Sans"/>
                      </a:endParaRPr>
                    </a:p>
                  </a:txBody>
                  <a:tcPr marL="91475" marR="91475" marT="45725" marB="45725"/>
                </a:tc>
                <a:extLst>
                  <a:ext uri="{0D108BD9-81ED-4DB2-BD59-A6C34878D82A}">
                    <a16:rowId xmlns:a16="http://schemas.microsoft.com/office/drawing/2014/main" val="10004"/>
                  </a:ext>
                </a:extLst>
              </a:tr>
              <a:tr h="327660">
                <a:tc>
                  <a:txBody>
                    <a:bodyPr/>
                    <a:lstStyle/>
                    <a:p>
                      <a:pPr marL="0" marR="0" lvl="0" indent="0" algn="l" rtl="0">
                        <a:lnSpc>
                          <a:spcPct val="100000"/>
                        </a:lnSpc>
                        <a:spcBef>
                          <a:spcPts val="0"/>
                        </a:spcBef>
                        <a:spcAft>
                          <a:spcPts val="0"/>
                        </a:spcAft>
                        <a:buNone/>
                      </a:pPr>
                      <a:r>
                        <a:rPr lang="en-US" sz="1450">
                          <a:sym typeface="Gill Sans"/>
                        </a:rPr>
                        <a:t>Chapter XVI</a:t>
                      </a:r>
                      <a:endParaRPr sz="1450">
                        <a:latin typeface="Gill Sans"/>
                        <a:ea typeface="Gill Sans"/>
                        <a:cs typeface="Gill Sans"/>
                        <a:sym typeface="Gill Sans"/>
                      </a:endParaRPr>
                    </a:p>
                  </a:txBody>
                  <a:tcPr marL="91475" marR="91475" marT="45725" marB="45725"/>
                </a:tc>
                <a:tc>
                  <a:txBody>
                    <a:bodyPr/>
                    <a:lstStyle/>
                    <a:p>
                      <a:pPr marL="0" marR="0" lvl="0" indent="0" algn="l" rtl="0">
                        <a:lnSpc>
                          <a:spcPct val="100000"/>
                        </a:lnSpc>
                        <a:spcBef>
                          <a:spcPts val="0"/>
                        </a:spcBef>
                        <a:spcAft>
                          <a:spcPts val="0"/>
                        </a:spcAft>
                        <a:buNone/>
                      </a:pPr>
                      <a:r>
                        <a:rPr lang="en-US" sz="1450">
                          <a:sym typeface="Gill Sans"/>
                        </a:rPr>
                        <a:t>Transition Path</a:t>
                      </a:r>
                      <a:endParaRPr sz="1450">
                        <a:latin typeface="Gill Sans"/>
                        <a:ea typeface="Gill Sans"/>
                        <a:cs typeface="Gill Sans"/>
                        <a:sym typeface="Gill Sans"/>
                      </a:endParaRPr>
                    </a:p>
                  </a:txBody>
                  <a:tcPr marL="91475" marR="91475" marT="45725" marB="45725"/>
                </a:tc>
                <a:extLst>
                  <a:ext uri="{0D108BD9-81ED-4DB2-BD59-A6C34878D82A}">
                    <a16:rowId xmlns:a16="http://schemas.microsoft.com/office/drawing/2014/main" val="10005"/>
                  </a:ext>
                </a:extLst>
              </a:tr>
              <a:tr h="327660">
                <a:tc>
                  <a:txBody>
                    <a:bodyPr/>
                    <a:lstStyle/>
                    <a:p>
                      <a:pPr marL="0" lvl="0" indent="0" algn="l" rtl="0">
                        <a:spcBef>
                          <a:spcPts val="0"/>
                        </a:spcBef>
                        <a:spcAft>
                          <a:spcPts val="0"/>
                        </a:spcAft>
                        <a:buNone/>
                      </a:pPr>
                      <a:r>
                        <a:rPr lang="en-US" sz="1450" b="1">
                          <a:sym typeface="Gill Sans"/>
                        </a:rPr>
                        <a:t>Section V</a:t>
                      </a:r>
                      <a:endParaRPr sz="1450" b="1">
                        <a:latin typeface="Gill Sans"/>
                        <a:ea typeface="Gill Sans"/>
                        <a:cs typeface="Gill Sans"/>
                        <a:sym typeface="Gill Sans"/>
                      </a:endParaRPr>
                    </a:p>
                  </a:txBody>
                  <a:tcPr marL="91475" marR="91475" marT="45725" marB="45725"/>
                </a:tc>
                <a:tc>
                  <a:txBody>
                    <a:bodyPr/>
                    <a:lstStyle/>
                    <a:p>
                      <a:pPr marL="0" lvl="0" indent="0" algn="l" rtl="0">
                        <a:spcBef>
                          <a:spcPts val="0"/>
                        </a:spcBef>
                        <a:spcAft>
                          <a:spcPts val="0"/>
                        </a:spcAft>
                        <a:buNone/>
                      </a:pPr>
                      <a:r>
                        <a:rPr lang="en-US" sz="1450" b="1">
                          <a:sym typeface="Gill Sans"/>
                        </a:rPr>
                        <a:t>Regulations applicable for NBFC-TL</a:t>
                      </a:r>
                      <a:endParaRPr sz="1450" b="1">
                        <a:latin typeface="Gill Sans"/>
                        <a:ea typeface="Gill Sans"/>
                        <a:cs typeface="Gill Sans"/>
                        <a:sym typeface="Gill Sans"/>
                      </a:endParaRPr>
                    </a:p>
                  </a:txBody>
                  <a:tcPr marL="91475" marR="91475" marT="45725" marB="45725"/>
                </a:tc>
                <a:extLst>
                  <a:ext uri="{0D108BD9-81ED-4DB2-BD59-A6C34878D82A}">
                    <a16:rowId xmlns:a16="http://schemas.microsoft.com/office/drawing/2014/main" val="10006"/>
                  </a:ext>
                </a:extLst>
              </a:tr>
              <a:tr h="559183">
                <a:tc>
                  <a:txBody>
                    <a:bodyPr/>
                    <a:lstStyle/>
                    <a:p>
                      <a:pPr marL="0" marR="0" lvl="0" indent="0" algn="l" rtl="0">
                        <a:lnSpc>
                          <a:spcPct val="100000"/>
                        </a:lnSpc>
                        <a:spcBef>
                          <a:spcPts val="0"/>
                        </a:spcBef>
                        <a:spcAft>
                          <a:spcPts val="0"/>
                        </a:spcAft>
                        <a:buClr>
                          <a:srgbClr val="000000"/>
                        </a:buClr>
                        <a:buSzPts val="1600"/>
                        <a:buFont typeface="Arial"/>
                        <a:buNone/>
                      </a:pPr>
                      <a:r>
                        <a:rPr lang="en-US" sz="1450" b="1">
                          <a:sym typeface="Gill Sans"/>
                        </a:rPr>
                        <a:t>Section VI</a:t>
                      </a:r>
                      <a:endParaRPr sz="1450" b="1">
                        <a:latin typeface="Gill Sans"/>
                        <a:ea typeface="Gill Sans"/>
                        <a:cs typeface="Gill Sans"/>
                        <a:sym typeface="Gill Sans"/>
                      </a:endParaRPr>
                    </a:p>
                  </a:txBody>
                  <a:tcPr marL="91475" marR="91475" marT="45725" marB="45725"/>
                </a:tc>
                <a:tc>
                  <a:txBody>
                    <a:bodyPr/>
                    <a:lstStyle/>
                    <a:p>
                      <a:pPr marL="0" lvl="0" indent="0" algn="l" rtl="0">
                        <a:spcBef>
                          <a:spcPts val="0"/>
                        </a:spcBef>
                        <a:spcAft>
                          <a:spcPts val="0"/>
                        </a:spcAft>
                        <a:buClr>
                          <a:schemeClr val="dk1"/>
                        </a:buClr>
                        <a:buSzPts val="1100"/>
                        <a:buFont typeface="Arial"/>
                        <a:buNone/>
                      </a:pPr>
                      <a:r>
                        <a:rPr lang="en-US" sz="1450" b="1">
                          <a:sym typeface="Gill Sans"/>
                        </a:rPr>
                        <a:t>Specific Directions for NBFC-MFIs and MFI Loans of other NBFCs </a:t>
                      </a:r>
                      <a:endParaRPr sz="1450" b="1">
                        <a:latin typeface="Gill Sans"/>
                        <a:ea typeface="Gill Sans"/>
                        <a:cs typeface="Gill Sans"/>
                        <a:sym typeface="Gill Sans"/>
                      </a:endParaRPr>
                    </a:p>
                  </a:txBody>
                  <a:tcPr marL="91475" marR="91475" marT="45725" marB="45725"/>
                </a:tc>
                <a:extLst>
                  <a:ext uri="{0D108BD9-81ED-4DB2-BD59-A6C34878D82A}">
                    <a16:rowId xmlns:a16="http://schemas.microsoft.com/office/drawing/2014/main" val="10007"/>
                  </a:ext>
                </a:extLst>
              </a:tr>
              <a:tr h="786486">
                <a:tc>
                  <a:txBody>
                    <a:bodyPr/>
                    <a:lstStyle/>
                    <a:p>
                      <a:pPr marL="0" lvl="0" indent="0" algn="l" rtl="0">
                        <a:spcBef>
                          <a:spcPts val="0"/>
                        </a:spcBef>
                        <a:spcAft>
                          <a:spcPts val="0"/>
                        </a:spcAft>
                        <a:buNone/>
                      </a:pPr>
                      <a:r>
                        <a:rPr lang="en-US" sz="1450" b="1">
                          <a:sym typeface="Gill Sans"/>
                        </a:rPr>
                        <a:t>Section VII</a:t>
                      </a:r>
                      <a:endParaRPr sz="1450" b="1" u="none" strike="noStrike" cap="none">
                        <a:latin typeface="Gill Sans"/>
                        <a:ea typeface="Gill Sans"/>
                        <a:cs typeface="Gill Sans"/>
                        <a:sym typeface="Gill Sans"/>
                      </a:endParaRPr>
                    </a:p>
                  </a:txBody>
                  <a:tcPr marL="91475" marR="91475" marT="45725" marB="45725"/>
                </a:tc>
                <a:tc>
                  <a:txBody>
                    <a:bodyPr/>
                    <a:lstStyle/>
                    <a:p>
                      <a:pPr marL="0" lvl="0" indent="0" algn="l" rtl="0">
                        <a:spcBef>
                          <a:spcPts val="0"/>
                        </a:spcBef>
                        <a:spcAft>
                          <a:spcPts val="0"/>
                        </a:spcAft>
                        <a:buNone/>
                      </a:pPr>
                      <a:r>
                        <a:rPr lang="en-US" sz="1450" b="1">
                          <a:sym typeface="Gill Sans"/>
                        </a:rPr>
                        <a:t>Specific Directions for NBFC-Factors and NBFC-ICCs Regd under the Factoring Regulation Act, 2011 </a:t>
                      </a:r>
                      <a:endParaRPr sz="1450" b="1">
                        <a:latin typeface="Gill Sans"/>
                        <a:ea typeface="Gill Sans"/>
                        <a:cs typeface="Gill Sans"/>
                        <a:sym typeface="Gill Sans"/>
                      </a:endParaRPr>
                    </a:p>
                  </a:txBody>
                  <a:tcPr marL="91475" marR="91475" marT="45725" marB="45725"/>
                </a:tc>
                <a:extLst>
                  <a:ext uri="{0D108BD9-81ED-4DB2-BD59-A6C34878D82A}">
                    <a16:rowId xmlns:a16="http://schemas.microsoft.com/office/drawing/2014/main" val="10008"/>
                  </a:ext>
                </a:extLst>
              </a:tr>
              <a:tr h="355606">
                <a:tc>
                  <a:txBody>
                    <a:bodyPr/>
                    <a:lstStyle/>
                    <a:p>
                      <a:pPr marL="0" lvl="0" indent="0" algn="l" rtl="0">
                        <a:spcBef>
                          <a:spcPts val="0"/>
                        </a:spcBef>
                        <a:spcAft>
                          <a:spcPts val="0"/>
                        </a:spcAft>
                        <a:buNone/>
                      </a:pPr>
                      <a:r>
                        <a:rPr lang="en-US" sz="1450" b="1">
                          <a:sym typeface="Gill Sans"/>
                        </a:rPr>
                        <a:t>Section VIII</a:t>
                      </a:r>
                      <a:endParaRPr sz="1450" b="1" u="none" strike="noStrike" cap="none">
                        <a:latin typeface="Gill Sans"/>
                        <a:ea typeface="Gill Sans"/>
                        <a:cs typeface="Gill Sans"/>
                        <a:sym typeface="Gill Sans"/>
                      </a:endParaRPr>
                    </a:p>
                  </a:txBody>
                  <a:tcPr marL="91475" marR="91475" marT="45725" marB="45725"/>
                </a:tc>
                <a:tc>
                  <a:txBody>
                    <a:bodyPr/>
                    <a:lstStyle/>
                    <a:p>
                      <a:pPr marL="0" lvl="0" indent="0" algn="l" rtl="0">
                        <a:spcBef>
                          <a:spcPts val="0"/>
                        </a:spcBef>
                        <a:spcAft>
                          <a:spcPts val="0"/>
                        </a:spcAft>
                        <a:buNone/>
                      </a:pPr>
                      <a:r>
                        <a:rPr lang="en-US" sz="1450" b="1">
                          <a:sym typeface="Gill Sans"/>
                        </a:rPr>
                        <a:t>Specific Directions applicable to IDFs-NBFC</a:t>
                      </a:r>
                      <a:endParaRPr sz="1450" b="1">
                        <a:latin typeface="Gill Sans"/>
                        <a:ea typeface="Gill Sans"/>
                        <a:cs typeface="Gill Sans"/>
                        <a:sym typeface="Gill Sans"/>
                      </a:endParaRPr>
                    </a:p>
                  </a:txBody>
                  <a:tcPr marL="91475" marR="91475" marT="45725" marB="45725"/>
                </a:tc>
                <a:extLst>
                  <a:ext uri="{0D108BD9-81ED-4DB2-BD59-A6C34878D82A}">
                    <a16:rowId xmlns:a16="http://schemas.microsoft.com/office/drawing/2014/main" val="10009"/>
                  </a:ext>
                </a:extLst>
              </a:tr>
              <a:tr h="355606">
                <a:tc>
                  <a:txBody>
                    <a:bodyPr/>
                    <a:lstStyle/>
                    <a:p>
                      <a:pPr marL="0" lvl="0" indent="0" algn="l" rtl="0">
                        <a:spcBef>
                          <a:spcPts val="0"/>
                        </a:spcBef>
                        <a:spcAft>
                          <a:spcPts val="0"/>
                        </a:spcAft>
                        <a:buNone/>
                      </a:pPr>
                      <a:r>
                        <a:rPr lang="en-US" sz="1450" b="1">
                          <a:sym typeface="Gill Sans"/>
                        </a:rPr>
                        <a:t>Section IX</a:t>
                      </a:r>
                      <a:endParaRPr sz="1450" b="1" u="none" strike="noStrike" cap="none">
                        <a:latin typeface="Gill Sans"/>
                        <a:ea typeface="Gill Sans"/>
                        <a:cs typeface="Gill Sans"/>
                        <a:sym typeface="Gill Sans"/>
                      </a:endParaRPr>
                    </a:p>
                  </a:txBody>
                  <a:tcPr marL="91475" marR="91475" marT="45725" marB="45725"/>
                </a:tc>
                <a:tc>
                  <a:txBody>
                    <a:bodyPr/>
                    <a:lstStyle/>
                    <a:p>
                      <a:pPr marL="0" lvl="0" indent="0" algn="l" rtl="0">
                        <a:spcBef>
                          <a:spcPts val="0"/>
                        </a:spcBef>
                        <a:spcAft>
                          <a:spcPts val="0"/>
                        </a:spcAft>
                        <a:buNone/>
                      </a:pPr>
                      <a:r>
                        <a:rPr lang="en-US" sz="1450" b="1">
                          <a:sym typeface="Gill Sans"/>
                        </a:rPr>
                        <a:t>Ancillary </a:t>
                      </a:r>
                      <a:endParaRPr sz="1450" b="1">
                        <a:latin typeface="Gill Sans"/>
                        <a:ea typeface="Gill Sans"/>
                        <a:cs typeface="Gill Sans"/>
                        <a:sym typeface="Gill Sans"/>
                      </a:endParaRPr>
                    </a:p>
                  </a:txBody>
                  <a:tcPr marL="91475" marR="91475" marT="45725" marB="45725"/>
                </a:tc>
                <a:extLst>
                  <a:ext uri="{0D108BD9-81ED-4DB2-BD59-A6C34878D82A}">
                    <a16:rowId xmlns:a16="http://schemas.microsoft.com/office/drawing/2014/main" val="10010"/>
                  </a:ext>
                </a:extLst>
              </a:tr>
              <a:tr h="355606">
                <a:tc>
                  <a:txBody>
                    <a:bodyPr/>
                    <a:lstStyle/>
                    <a:p>
                      <a:pPr marL="0" lvl="0" indent="0" algn="l" rtl="0">
                        <a:spcBef>
                          <a:spcPts val="0"/>
                        </a:spcBef>
                        <a:spcAft>
                          <a:spcPts val="0"/>
                        </a:spcAft>
                        <a:buNone/>
                      </a:pPr>
                      <a:r>
                        <a:rPr lang="en-US" sz="1450" b="1" dirty="0">
                          <a:sym typeface="Gill Sans"/>
                        </a:rPr>
                        <a:t>Section X </a:t>
                      </a:r>
                      <a:endParaRPr sz="1450" b="1" u="none" strike="noStrike" cap="none" dirty="0">
                        <a:latin typeface="Gill Sans"/>
                        <a:ea typeface="Gill Sans"/>
                        <a:cs typeface="Gill Sans"/>
                        <a:sym typeface="Gill Sans"/>
                      </a:endParaRPr>
                    </a:p>
                  </a:txBody>
                  <a:tcPr marL="91475" marR="91475" marT="45725" marB="45725"/>
                </a:tc>
                <a:tc>
                  <a:txBody>
                    <a:bodyPr/>
                    <a:lstStyle/>
                    <a:p>
                      <a:pPr marL="0" lvl="0" indent="0" algn="l" rtl="0">
                        <a:spcBef>
                          <a:spcPts val="0"/>
                        </a:spcBef>
                        <a:spcAft>
                          <a:spcPts val="0"/>
                        </a:spcAft>
                        <a:buNone/>
                      </a:pPr>
                      <a:r>
                        <a:rPr lang="en-US" sz="1450" b="1">
                          <a:sym typeface="Gill Sans"/>
                        </a:rPr>
                        <a:t>Illustrations </a:t>
                      </a:r>
                      <a:endParaRPr sz="1450" b="1">
                        <a:latin typeface="Gill Sans"/>
                        <a:ea typeface="Gill Sans"/>
                        <a:cs typeface="Gill Sans"/>
                        <a:sym typeface="Gill Sans"/>
                      </a:endParaRPr>
                    </a:p>
                  </a:txBody>
                  <a:tcPr marL="91475" marR="91475" marT="45725" marB="45725"/>
                </a:tc>
                <a:extLst>
                  <a:ext uri="{0D108BD9-81ED-4DB2-BD59-A6C34878D82A}">
                    <a16:rowId xmlns:a16="http://schemas.microsoft.com/office/drawing/2014/main" val="10011"/>
                  </a:ext>
                </a:extLst>
              </a:tr>
              <a:tr h="355606">
                <a:tc>
                  <a:txBody>
                    <a:bodyPr/>
                    <a:lstStyle/>
                    <a:p>
                      <a:pPr marL="0" lvl="0" indent="0" algn="l" rtl="0">
                        <a:spcBef>
                          <a:spcPts val="0"/>
                        </a:spcBef>
                        <a:spcAft>
                          <a:spcPts val="0"/>
                        </a:spcAft>
                        <a:buNone/>
                      </a:pPr>
                      <a:r>
                        <a:rPr lang="en-US" sz="1450" b="1">
                          <a:sym typeface="Gill Sans"/>
                        </a:rPr>
                        <a:t>Section XI</a:t>
                      </a:r>
                      <a:endParaRPr sz="1450" b="1" u="none" strike="noStrike" cap="none">
                        <a:latin typeface="Gill Sans"/>
                        <a:ea typeface="Gill Sans"/>
                        <a:cs typeface="Gill Sans"/>
                        <a:sym typeface="Gill Sans"/>
                      </a:endParaRPr>
                    </a:p>
                  </a:txBody>
                  <a:tcPr marL="91475" marR="91475" marT="45725" marB="45725"/>
                </a:tc>
                <a:tc>
                  <a:txBody>
                    <a:bodyPr/>
                    <a:lstStyle/>
                    <a:p>
                      <a:pPr marL="0" lvl="0" indent="0" algn="l" rtl="0">
                        <a:spcBef>
                          <a:spcPts val="0"/>
                        </a:spcBef>
                        <a:spcAft>
                          <a:spcPts val="0"/>
                        </a:spcAft>
                        <a:buNone/>
                      </a:pPr>
                      <a:r>
                        <a:rPr lang="en-US" sz="1450" b="1" dirty="0">
                          <a:sym typeface="Gill Sans"/>
                        </a:rPr>
                        <a:t>Repeal</a:t>
                      </a:r>
                      <a:endParaRPr sz="1450" b="1" dirty="0">
                        <a:latin typeface="Gill Sans"/>
                        <a:ea typeface="Gill Sans"/>
                        <a:cs typeface="Gill Sans"/>
                        <a:sym typeface="Gill Sans"/>
                      </a:endParaRPr>
                    </a:p>
                  </a:txBody>
                  <a:tcPr marL="91475" marR="91475" marT="45725" marB="45725"/>
                </a:tc>
                <a:extLst>
                  <a:ext uri="{0D108BD9-81ED-4DB2-BD59-A6C34878D82A}">
                    <a16:rowId xmlns:a16="http://schemas.microsoft.com/office/drawing/2014/main" val="10012"/>
                  </a:ext>
                </a:extLst>
              </a:tr>
            </a:tbl>
          </a:graphicData>
        </a:graphic>
      </p:graphicFrame>
      <p:sp>
        <p:nvSpPr>
          <p:cNvPr id="1145" name="Google Shape;1145;g1eb770e2f3e_1_106"/>
          <p:cNvSpPr txBox="1">
            <a:spLocks noGrp="1"/>
          </p:cNvSpPr>
          <p:nvPr>
            <p:ph type="title"/>
          </p:nvPr>
        </p:nvSpPr>
        <p:spPr>
          <a:xfrm>
            <a:off x="580147" y="595565"/>
            <a:ext cx="11029500" cy="806100"/>
          </a:xfrm>
          <a:prstGeom prst="rect">
            <a:avLst/>
          </a:prstGeom>
          <a:noFill/>
          <a:ln>
            <a:noFill/>
          </a:ln>
        </p:spPr>
        <p:txBody>
          <a:bodyPr spcFirstLastPara="1" wrap="square" lIns="91425" tIns="45700" rIns="91425" bIns="45700" anchor="b" anchorCtr="0">
            <a:normAutofit/>
          </a:bodyPr>
          <a:lstStyle/>
          <a:p>
            <a:pPr marL="0" lvl="0" indent="0" algn="l" rtl="0">
              <a:lnSpc>
                <a:spcPct val="100000"/>
              </a:lnSpc>
              <a:spcBef>
                <a:spcPts val="0"/>
              </a:spcBef>
              <a:spcAft>
                <a:spcPts val="0"/>
              </a:spcAft>
              <a:buClr>
                <a:schemeClr val="lt1"/>
              </a:buClr>
              <a:buSzPts val="3200"/>
              <a:buFont typeface="Gill Sans"/>
              <a:buNone/>
            </a:pPr>
            <a:r>
              <a:rPr lang="en-US"/>
              <a:t>Contents of the Master Directions (1/2)</a:t>
            </a:r>
            <a:endParaRPr/>
          </a:p>
        </p:txBody>
      </p:sp>
      <p:graphicFrame>
        <p:nvGraphicFramePr>
          <p:cNvPr id="1146" name="Google Shape;1146;g1eb770e2f3e_1_106"/>
          <p:cNvGraphicFramePr/>
          <p:nvPr>
            <p:extLst>
              <p:ext uri="{D42A27DB-BD31-4B8C-83A1-F6EECF244321}">
                <p14:modId xmlns:p14="http://schemas.microsoft.com/office/powerpoint/2010/main" val="2938204462"/>
              </p:ext>
            </p:extLst>
          </p:nvPr>
        </p:nvGraphicFramePr>
        <p:xfrm>
          <a:off x="580143" y="1599878"/>
          <a:ext cx="5344450" cy="5110855"/>
        </p:xfrm>
        <a:graphic>
          <a:graphicData uri="http://schemas.openxmlformats.org/drawingml/2006/table">
            <a:tbl>
              <a:tblPr firstRow="1" bandRow="1">
                <a:tableStyleId>{775DCB02-9BB8-47FD-8907-85C794F793BA}</a:tableStyleId>
              </a:tblPr>
              <a:tblGrid>
                <a:gridCol w="1202575">
                  <a:extLst>
                    <a:ext uri="{9D8B030D-6E8A-4147-A177-3AD203B41FA5}">
                      <a16:colId xmlns:a16="http://schemas.microsoft.com/office/drawing/2014/main" val="20000"/>
                    </a:ext>
                  </a:extLst>
                </a:gridCol>
                <a:gridCol w="4141875">
                  <a:extLst>
                    <a:ext uri="{9D8B030D-6E8A-4147-A177-3AD203B41FA5}">
                      <a16:colId xmlns:a16="http://schemas.microsoft.com/office/drawing/2014/main" val="20001"/>
                    </a:ext>
                  </a:extLst>
                </a:gridCol>
              </a:tblGrid>
              <a:tr h="350625">
                <a:tc>
                  <a:txBody>
                    <a:bodyPr/>
                    <a:lstStyle/>
                    <a:p>
                      <a:pPr marL="0" marR="0" lvl="0" indent="0" algn="l" rtl="0">
                        <a:lnSpc>
                          <a:spcPct val="100000"/>
                        </a:lnSpc>
                        <a:spcBef>
                          <a:spcPts val="0"/>
                        </a:spcBef>
                        <a:spcAft>
                          <a:spcPts val="0"/>
                        </a:spcAft>
                        <a:buNone/>
                      </a:pPr>
                      <a:r>
                        <a:rPr lang="en-US" sz="1450" b="1">
                          <a:sym typeface="Gill Sans"/>
                        </a:rPr>
                        <a:t>Chapter </a:t>
                      </a:r>
                      <a:endParaRPr sz="1450" b="1">
                        <a:latin typeface="Gill Sans"/>
                        <a:ea typeface="Gill Sans"/>
                        <a:cs typeface="Gill Sans"/>
                        <a:sym typeface="Gill Sans"/>
                      </a:endParaRPr>
                    </a:p>
                  </a:txBody>
                  <a:tcPr marL="91475" marR="91475" marT="45725" marB="45725"/>
                </a:tc>
                <a:tc>
                  <a:txBody>
                    <a:bodyPr/>
                    <a:lstStyle/>
                    <a:p>
                      <a:pPr marL="0" marR="0" lvl="0" indent="0" algn="l" rtl="0">
                        <a:lnSpc>
                          <a:spcPct val="100000"/>
                        </a:lnSpc>
                        <a:spcBef>
                          <a:spcPts val="0"/>
                        </a:spcBef>
                        <a:spcAft>
                          <a:spcPts val="0"/>
                        </a:spcAft>
                        <a:buNone/>
                      </a:pPr>
                      <a:r>
                        <a:rPr lang="en-US" sz="1450" b="1" u="none" strike="noStrike" cap="none" dirty="0">
                          <a:sym typeface="Gill Sans"/>
                        </a:rPr>
                        <a:t>Content</a:t>
                      </a:r>
                      <a:endParaRPr sz="1450" b="1" dirty="0">
                        <a:latin typeface="Gill Sans"/>
                        <a:ea typeface="Gill Sans"/>
                        <a:cs typeface="Gill Sans"/>
                        <a:sym typeface="Gill Sans"/>
                      </a:endParaRPr>
                    </a:p>
                  </a:txBody>
                  <a:tcPr marL="91475" marR="91475" marT="45725" marB="45725"/>
                </a:tc>
                <a:extLst>
                  <a:ext uri="{0D108BD9-81ED-4DB2-BD59-A6C34878D82A}">
                    <a16:rowId xmlns:a16="http://schemas.microsoft.com/office/drawing/2014/main" val="10000"/>
                  </a:ext>
                </a:extLst>
              </a:tr>
              <a:tr h="292200">
                <a:tc>
                  <a:txBody>
                    <a:bodyPr/>
                    <a:lstStyle/>
                    <a:p>
                      <a:pPr marL="0" marR="0" lvl="0" indent="0" algn="l" rtl="0">
                        <a:lnSpc>
                          <a:spcPct val="100000"/>
                        </a:lnSpc>
                        <a:spcBef>
                          <a:spcPts val="0"/>
                        </a:spcBef>
                        <a:spcAft>
                          <a:spcPts val="0"/>
                        </a:spcAft>
                        <a:buNone/>
                      </a:pPr>
                      <a:r>
                        <a:rPr lang="en-US" sz="1450" b="1">
                          <a:sym typeface="Gill Sans"/>
                        </a:rPr>
                        <a:t>Section I </a:t>
                      </a:r>
                      <a:endParaRPr sz="1450" b="1" u="none" strike="noStrike" cap="none">
                        <a:latin typeface="Gill Sans"/>
                        <a:ea typeface="Gill Sans"/>
                        <a:cs typeface="Gill Sans"/>
                        <a:sym typeface="Gill Sans"/>
                      </a:endParaRPr>
                    </a:p>
                  </a:txBody>
                  <a:tcPr marL="91475" marR="91475" marT="45725" marB="45725"/>
                </a:tc>
                <a:tc>
                  <a:txBody>
                    <a:bodyPr/>
                    <a:lstStyle/>
                    <a:p>
                      <a:pPr marL="0" lvl="0" indent="0" algn="l" rtl="0">
                        <a:spcBef>
                          <a:spcPts val="0"/>
                        </a:spcBef>
                        <a:spcAft>
                          <a:spcPts val="0"/>
                        </a:spcAft>
                        <a:buNone/>
                      </a:pPr>
                      <a:r>
                        <a:rPr lang="en-US" sz="1450" b="1">
                          <a:sym typeface="Gill Sans"/>
                        </a:rPr>
                        <a:t>Introduction</a:t>
                      </a:r>
                      <a:endParaRPr sz="1450" b="1">
                        <a:latin typeface="Gill Sans"/>
                        <a:ea typeface="Gill Sans"/>
                        <a:cs typeface="Gill Sans"/>
                        <a:sym typeface="Gill Sans"/>
                      </a:endParaRPr>
                    </a:p>
                  </a:txBody>
                  <a:tcPr marL="91475" marR="91475" marT="45725" marB="45725"/>
                </a:tc>
                <a:extLst>
                  <a:ext uri="{0D108BD9-81ED-4DB2-BD59-A6C34878D82A}">
                    <a16:rowId xmlns:a16="http://schemas.microsoft.com/office/drawing/2014/main" val="10001"/>
                  </a:ext>
                </a:extLst>
              </a:tr>
              <a:tr h="292200">
                <a:tc>
                  <a:txBody>
                    <a:bodyPr/>
                    <a:lstStyle/>
                    <a:p>
                      <a:pPr marL="0" marR="0" lvl="0" indent="0" algn="l" rtl="0">
                        <a:lnSpc>
                          <a:spcPct val="100000"/>
                        </a:lnSpc>
                        <a:spcBef>
                          <a:spcPts val="0"/>
                        </a:spcBef>
                        <a:spcAft>
                          <a:spcPts val="0"/>
                        </a:spcAft>
                        <a:buNone/>
                      </a:pPr>
                      <a:r>
                        <a:rPr lang="en-US" sz="1450">
                          <a:sym typeface="Gill Sans"/>
                        </a:rPr>
                        <a:t>Chapter I </a:t>
                      </a:r>
                      <a:endParaRPr sz="1450" u="none" strike="noStrike" cap="none">
                        <a:latin typeface="Gill Sans"/>
                        <a:ea typeface="Gill Sans"/>
                        <a:cs typeface="Gill Sans"/>
                        <a:sym typeface="Gill Sans"/>
                      </a:endParaRPr>
                    </a:p>
                  </a:txBody>
                  <a:tcPr marL="91475" marR="91475" marT="45725" marB="45725"/>
                </a:tc>
                <a:tc>
                  <a:txBody>
                    <a:bodyPr/>
                    <a:lstStyle/>
                    <a:p>
                      <a:pPr marL="0" marR="0" lvl="0" indent="0" algn="l" rtl="0">
                        <a:lnSpc>
                          <a:spcPct val="100000"/>
                        </a:lnSpc>
                        <a:spcBef>
                          <a:spcPts val="0"/>
                        </a:spcBef>
                        <a:spcAft>
                          <a:spcPts val="0"/>
                        </a:spcAft>
                        <a:buNone/>
                      </a:pPr>
                      <a:r>
                        <a:rPr lang="en-US" sz="1450">
                          <a:sym typeface="Gill Sans"/>
                        </a:rPr>
                        <a:t>Preliminary</a:t>
                      </a:r>
                      <a:endParaRPr sz="1450" u="none" strike="noStrike" cap="none">
                        <a:latin typeface="Gill Sans"/>
                        <a:ea typeface="Gill Sans"/>
                        <a:cs typeface="Gill Sans"/>
                        <a:sym typeface="Gill Sans"/>
                      </a:endParaRPr>
                    </a:p>
                  </a:txBody>
                  <a:tcPr marL="91475" marR="91475" marT="45725" marB="45725"/>
                </a:tc>
                <a:extLst>
                  <a:ext uri="{0D108BD9-81ED-4DB2-BD59-A6C34878D82A}">
                    <a16:rowId xmlns:a16="http://schemas.microsoft.com/office/drawing/2014/main" val="10002"/>
                  </a:ext>
                </a:extLst>
              </a:tr>
              <a:tr h="292200">
                <a:tc>
                  <a:txBody>
                    <a:bodyPr/>
                    <a:lstStyle/>
                    <a:p>
                      <a:pPr marL="0" marR="0" lvl="0" indent="0" algn="l" rtl="0">
                        <a:lnSpc>
                          <a:spcPct val="100000"/>
                        </a:lnSpc>
                        <a:spcBef>
                          <a:spcPts val="0"/>
                        </a:spcBef>
                        <a:spcAft>
                          <a:spcPts val="0"/>
                        </a:spcAft>
                        <a:buNone/>
                      </a:pPr>
                      <a:r>
                        <a:rPr lang="en-US" sz="1450">
                          <a:sym typeface="Gill Sans"/>
                        </a:rPr>
                        <a:t>Chapter II</a:t>
                      </a:r>
                      <a:endParaRPr sz="1450">
                        <a:latin typeface="Gill Sans"/>
                        <a:ea typeface="Gill Sans"/>
                        <a:cs typeface="Gill Sans"/>
                        <a:sym typeface="Gill Sans"/>
                      </a:endParaRPr>
                    </a:p>
                  </a:txBody>
                  <a:tcPr marL="91475" marR="91475" marT="45725" marB="45725"/>
                </a:tc>
                <a:tc>
                  <a:txBody>
                    <a:bodyPr/>
                    <a:lstStyle/>
                    <a:p>
                      <a:pPr marL="0" marR="0" lvl="0" indent="0" algn="l" rtl="0">
                        <a:lnSpc>
                          <a:spcPct val="100000"/>
                        </a:lnSpc>
                        <a:spcBef>
                          <a:spcPts val="0"/>
                        </a:spcBef>
                        <a:spcAft>
                          <a:spcPts val="0"/>
                        </a:spcAft>
                        <a:buNone/>
                      </a:pPr>
                      <a:r>
                        <a:rPr lang="en-US" sz="1450" dirty="0">
                          <a:sym typeface="Gill Sans"/>
                        </a:rPr>
                        <a:t>Definitions </a:t>
                      </a:r>
                      <a:endParaRPr sz="1450" u="none" strike="noStrike" cap="none" dirty="0">
                        <a:latin typeface="Gill Sans"/>
                        <a:ea typeface="Gill Sans"/>
                        <a:cs typeface="Gill Sans"/>
                        <a:sym typeface="Gill Sans"/>
                      </a:endParaRPr>
                    </a:p>
                  </a:txBody>
                  <a:tcPr marL="91475" marR="91475" marT="45725" marB="45725"/>
                </a:tc>
                <a:extLst>
                  <a:ext uri="{0D108BD9-81ED-4DB2-BD59-A6C34878D82A}">
                    <a16:rowId xmlns:a16="http://schemas.microsoft.com/office/drawing/2014/main" val="10003"/>
                  </a:ext>
                </a:extLst>
              </a:tr>
              <a:tr h="292200">
                <a:tc>
                  <a:txBody>
                    <a:bodyPr/>
                    <a:lstStyle/>
                    <a:p>
                      <a:pPr marL="0" marR="0" lvl="0" indent="0" algn="l" rtl="0">
                        <a:lnSpc>
                          <a:spcPct val="100000"/>
                        </a:lnSpc>
                        <a:spcBef>
                          <a:spcPts val="0"/>
                        </a:spcBef>
                        <a:spcAft>
                          <a:spcPts val="0"/>
                        </a:spcAft>
                        <a:buNone/>
                      </a:pPr>
                      <a:r>
                        <a:rPr lang="en-US" sz="1450" b="1">
                          <a:sym typeface="Gill Sans"/>
                        </a:rPr>
                        <a:t>Section II </a:t>
                      </a:r>
                      <a:endParaRPr sz="1450" b="1" u="none" strike="noStrike" cap="none">
                        <a:latin typeface="Gill Sans"/>
                        <a:ea typeface="Gill Sans"/>
                        <a:cs typeface="Gill Sans"/>
                        <a:sym typeface="Gill Sans"/>
                      </a:endParaRPr>
                    </a:p>
                  </a:txBody>
                  <a:tcPr marL="91475" marR="91475" marT="45725" marB="45725"/>
                </a:tc>
                <a:tc>
                  <a:txBody>
                    <a:bodyPr/>
                    <a:lstStyle/>
                    <a:p>
                      <a:pPr marL="0" marR="0" lvl="0" indent="0" algn="l" rtl="0">
                        <a:lnSpc>
                          <a:spcPct val="100000"/>
                        </a:lnSpc>
                        <a:spcBef>
                          <a:spcPts val="0"/>
                        </a:spcBef>
                        <a:spcAft>
                          <a:spcPts val="0"/>
                        </a:spcAft>
                        <a:buClr>
                          <a:srgbClr val="000000"/>
                        </a:buClr>
                        <a:buSzPts val="1600"/>
                        <a:buFont typeface="Arial"/>
                        <a:buNone/>
                      </a:pPr>
                      <a:r>
                        <a:rPr lang="en-US" sz="1450" b="1" dirty="0">
                          <a:sym typeface="Gill Sans"/>
                        </a:rPr>
                        <a:t>Regulations applicable to NBFC-BL </a:t>
                      </a:r>
                      <a:endParaRPr sz="1450" b="1" u="none" strike="noStrike" cap="none" dirty="0">
                        <a:latin typeface="Gill Sans"/>
                        <a:ea typeface="Gill Sans"/>
                        <a:cs typeface="Gill Sans"/>
                        <a:sym typeface="Gill Sans"/>
                      </a:endParaRPr>
                    </a:p>
                  </a:txBody>
                  <a:tcPr marL="91475" marR="91475" marT="45725" marB="45725"/>
                </a:tc>
                <a:extLst>
                  <a:ext uri="{0D108BD9-81ED-4DB2-BD59-A6C34878D82A}">
                    <a16:rowId xmlns:a16="http://schemas.microsoft.com/office/drawing/2014/main" val="10004"/>
                  </a:ext>
                </a:extLst>
              </a:tr>
              <a:tr h="292200">
                <a:tc>
                  <a:txBody>
                    <a:bodyPr/>
                    <a:lstStyle/>
                    <a:p>
                      <a:pPr marL="0" lvl="0" indent="0" algn="l" rtl="0">
                        <a:spcBef>
                          <a:spcPts val="0"/>
                        </a:spcBef>
                        <a:spcAft>
                          <a:spcPts val="0"/>
                        </a:spcAft>
                        <a:buSzPts val="1600"/>
                        <a:buNone/>
                      </a:pPr>
                      <a:r>
                        <a:rPr lang="en-US" sz="1450">
                          <a:sym typeface="Gill Sans"/>
                        </a:rPr>
                        <a:t>Chapter III</a:t>
                      </a:r>
                      <a:endParaRPr sz="1450" u="none" strike="noStrike" cap="none">
                        <a:latin typeface="Gill Sans"/>
                        <a:ea typeface="Gill Sans"/>
                        <a:cs typeface="Gill Sans"/>
                        <a:sym typeface="Gill Sans"/>
                      </a:endParaRPr>
                    </a:p>
                  </a:txBody>
                  <a:tcPr marL="91475" marR="91475" marT="45725" marB="45725"/>
                </a:tc>
                <a:tc>
                  <a:txBody>
                    <a:bodyPr/>
                    <a:lstStyle/>
                    <a:p>
                      <a:pPr marL="0" marR="0" lvl="0" indent="0" algn="l" rtl="0">
                        <a:lnSpc>
                          <a:spcPct val="100000"/>
                        </a:lnSpc>
                        <a:spcBef>
                          <a:spcPts val="0"/>
                        </a:spcBef>
                        <a:spcAft>
                          <a:spcPts val="0"/>
                        </a:spcAft>
                        <a:buClr>
                          <a:srgbClr val="000000"/>
                        </a:buClr>
                        <a:buSzPts val="1600"/>
                        <a:buFont typeface="Arial"/>
                        <a:buNone/>
                      </a:pPr>
                      <a:r>
                        <a:rPr lang="en-US" sz="1450">
                          <a:sym typeface="Gill Sans"/>
                        </a:rPr>
                        <a:t>Registration </a:t>
                      </a:r>
                      <a:endParaRPr sz="1450" u="none" strike="noStrike" cap="none">
                        <a:latin typeface="Gill Sans"/>
                        <a:ea typeface="Gill Sans"/>
                        <a:cs typeface="Gill Sans"/>
                        <a:sym typeface="Gill Sans"/>
                      </a:endParaRPr>
                    </a:p>
                  </a:txBody>
                  <a:tcPr marL="91475" marR="91475" marT="45725" marB="45725"/>
                </a:tc>
                <a:extLst>
                  <a:ext uri="{0D108BD9-81ED-4DB2-BD59-A6C34878D82A}">
                    <a16:rowId xmlns:a16="http://schemas.microsoft.com/office/drawing/2014/main" val="10005"/>
                  </a:ext>
                </a:extLst>
              </a:tr>
              <a:tr h="292200">
                <a:tc>
                  <a:txBody>
                    <a:bodyPr/>
                    <a:lstStyle/>
                    <a:p>
                      <a:pPr marL="0" marR="0" lvl="0" indent="0" algn="l" rtl="0">
                        <a:lnSpc>
                          <a:spcPct val="100000"/>
                        </a:lnSpc>
                        <a:spcBef>
                          <a:spcPts val="0"/>
                        </a:spcBef>
                        <a:spcAft>
                          <a:spcPts val="0"/>
                        </a:spcAft>
                        <a:buNone/>
                      </a:pPr>
                      <a:r>
                        <a:rPr lang="en-US" sz="1450">
                          <a:sym typeface="Gill Sans"/>
                        </a:rPr>
                        <a:t>Chapter IV</a:t>
                      </a:r>
                      <a:endParaRPr sz="1450" u="none" strike="noStrike" cap="none">
                        <a:latin typeface="Gill Sans"/>
                        <a:ea typeface="Gill Sans"/>
                        <a:cs typeface="Gill Sans"/>
                        <a:sym typeface="Gill Sans"/>
                      </a:endParaRPr>
                    </a:p>
                  </a:txBody>
                  <a:tcPr marL="91475" marR="91475" marT="45725" marB="45725"/>
                </a:tc>
                <a:tc>
                  <a:txBody>
                    <a:bodyPr/>
                    <a:lstStyle/>
                    <a:p>
                      <a:pPr marL="0" marR="0" lvl="0" indent="0" algn="l" rtl="0">
                        <a:lnSpc>
                          <a:spcPct val="100000"/>
                        </a:lnSpc>
                        <a:spcBef>
                          <a:spcPts val="0"/>
                        </a:spcBef>
                        <a:spcAft>
                          <a:spcPts val="0"/>
                        </a:spcAft>
                        <a:buClr>
                          <a:srgbClr val="000000"/>
                        </a:buClr>
                        <a:buSzPts val="1600"/>
                        <a:buFont typeface="Arial"/>
                        <a:buNone/>
                      </a:pPr>
                      <a:r>
                        <a:rPr lang="en-US" sz="1450">
                          <a:sym typeface="Gill Sans"/>
                        </a:rPr>
                        <a:t>Prudential Regulation </a:t>
                      </a:r>
                      <a:endParaRPr sz="1450" u="none" strike="noStrike" cap="none">
                        <a:latin typeface="Gill Sans"/>
                        <a:ea typeface="Gill Sans"/>
                        <a:cs typeface="Gill Sans"/>
                        <a:sym typeface="Gill Sans"/>
                      </a:endParaRPr>
                    </a:p>
                  </a:txBody>
                  <a:tcPr marL="91475" marR="91475" marT="45725" marB="45725"/>
                </a:tc>
                <a:extLst>
                  <a:ext uri="{0D108BD9-81ED-4DB2-BD59-A6C34878D82A}">
                    <a16:rowId xmlns:a16="http://schemas.microsoft.com/office/drawing/2014/main" val="10006"/>
                  </a:ext>
                </a:extLst>
              </a:tr>
              <a:tr h="292200">
                <a:tc>
                  <a:txBody>
                    <a:bodyPr/>
                    <a:lstStyle/>
                    <a:p>
                      <a:pPr marL="0" marR="0" lvl="0" indent="0" algn="l" rtl="0">
                        <a:lnSpc>
                          <a:spcPct val="100000"/>
                        </a:lnSpc>
                        <a:spcBef>
                          <a:spcPts val="0"/>
                        </a:spcBef>
                        <a:spcAft>
                          <a:spcPts val="0"/>
                        </a:spcAft>
                        <a:buNone/>
                      </a:pPr>
                      <a:r>
                        <a:rPr lang="en-US" sz="1450">
                          <a:sym typeface="Gill Sans"/>
                        </a:rPr>
                        <a:t>Chapter V</a:t>
                      </a:r>
                      <a:r>
                        <a:rPr lang="en-US" sz="1450" u="none" strike="noStrike" cap="none">
                          <a:sym typeface="Gill Sans"/>
                        </a:rPr>
                        <a:t> </a:t>
                      </a:r>
                      <a:endParaRPr sz="1450" u="none" strike="noStrike" cap="none">
                        <a:latin typeface="Gill Sans"/>
                        <a:ea typeface="Gill Sans"/>
                        <a:cs typeface="Gill Sans"/>
                        <a:sym typeface="Gill Sans"/>
                      </a:endParaRPr>
                    </a:p>
                  </a:txBody>
                  <a:tcPr marL="91475" marR="91475" marT="45725" marB="45725"/>
                </a:tc>
                <a:tc>
                  <a:txBody>
                    <a:bodyPr/>
                    <a:lstStyle/>
                    <a:p>
                      <a:pPr marL="0" marR="0" lvl="0" indent="0" algn="l" rtl="0">
                        <a:lnSpc>
                          <a:spcPct val="100000"/>
                        </a:lnSpc>
                        <a:spcBef>
                          <a:spcPts val="0"/>
                        </a:spcBef>
                        <a:spcAft>
                          <a:spcPts val="0"/>
                        </a:spcAft>
                        <a:buClr>
                          <a:srgbClr val="000000"/>
                        </a:buClr>
                        <a:buSzPts val="1600"/>
                        <a:buFont typeface="Arial"/>
                        <a:buNone/>
                      </a:pPr>
                      <a:r>
                        <a:rPr lang="en-US" sz="1450">
                          <a:sym typeface="Gill Sans"/>
                        </a:rPr>
                        <a:t>Regulatory Restrictions and Limits </a:t>
                      </a:r>
                      <a:endParaRPr sz="1450" u="none" strike="noStrike" cap="none">
                        <a:latin typeface="Gill Sans"/>
                        <a:ea typeface="Gill Sans"/>
                        <a:cs typeface="Gill Sans"/>
                        <a:sym typeface="Gill Sans"/>
                      </a:endParaRPr>
                    </a:p>
                  </a:txBody>
                  <a:tcPr marL="91475" marR="91475" marT="45725" marB="45725"/>
                </a:tc>
                <a:extLst>
                  <a:ext uri="{0D108BD9-81ED-4DB2-BD59-A6C34878D82A}">
                    <a16:rowId xmlns:a16="http://schemas.microsoft.com/office/drawing/2014/main" val="10007"/>
                  </a:ext>
                </a:extLst>
              </a:tr>
              <a:tr h="292200">
                <a:tc>
                  <a:txBody>
                    <a:bodyPr/>
                    <a:lstStyle/>
                    <a:p>
                      <a:pPr marL="0" marR="0" lvl="0" indent="0" algn="l" rtl="0">
                        <a:lnSpc>
                          <a:spcPct val="100000"/>
                        </a:lnSpc>
                        <a:spcBef>
                          <a:spcPts val="0"/>
                        </a:spcBef>
                        <a:spcAft>
                          <a:spcPts val="0"/>
                        </a:spcAft>
                        <a:buNone/>
                      </a:pPr>
                      <a:r>
                        <a:rPr lang="en-US" sz="1450">
                          <a:sym typeface="Gill Sans"/>
                        </a:rPr>
                        <a:t>Chapter VI</a:t>
                      </a:r>
                      <a:endParaRPr sz="1450" u="none" strike="noStrike" cap="none">
                        <a:latin typeface="Gill Sans"/>
                        <a:ea typeface="Gill Sans"/>
                        <a:cs typeface="Gill Sans"/>
                        <a:sym typeface="Gill Sans"/>
                      </a:endParaRPr>
                    </a:p>
                  </a:txBody>
                  <a:tcPr marL="91475" marR="91475" marT="45725" marB="45725"/>
                </a:tc>
                <a:tc>
                  <a:txBody>
                    <a:bodyPr/>
                    <a:lstStyle/>
                    <a:p>
                      <a:pPr marL="0" marR="0" lvl="0" indent="0" algn="l" rtl="0">
                        <a:lnSpc>
                          <a:spcPct val="100000"/>
                        </a:lnSpc>
                        <a:spcBef>
                          <a:spcPts val="0"/>
                        </a:spcBef>
                        <a:spcAft>
                          <a:spcPts val="0"/>
                        </a:spcAft>
                        <a:buClr>
                          <a:srgbClr val="000000"/>
                        </a:buClr>
                        <a:buSzPts val="1600"/>
                        <a:buFont typeface="Arial"/>
                        <a:buNone/>
                      </a:pPr>
                      <a:r>
                        <a:rPr lang="en-US" sz="1450">
                          <a:sym typeface="Gill Sans"/>
                        </a:rPr>
                        <a:t>Governance Guidelines</a:t>
                      </a:r>
                      <a:endParaRPr sz="1450" u="none" strike="noStrike" cap="none">
                        <a:latin typeface="Gill Sans"/>
                        <a:ea typeface="Gill Sans"/>
                        <a:cs typeface="Gill Sans"/>
                        <a:sym typeface="Gill Sans"/>
                      </a:endParaRPr>
                    </a:p>
                  </a:txBody>
                  <a:tcPr marL="91475" marR="91475" marT="45725" marB="45725"/>
                </a:tc>
                <a:extLst>
                  <a:ext uri="{0D108BD9-81ED-4DB2-BD59-A6C34878D82A}">
                    <a16:rowId xmlns:a16="http://schemas.microsoft.com/office/drawing/2014/main" val="10008"/>
                  </a:ext>
                </a:extLst>
              </a:tr>
              <a:tr h="292200">
                <a:tc>
                  <a:txBody>
                    <a:bodyPr/>
                    <a:lstStyle/>
                    <a:p>
                      <a:pPr marL="0" marR="0" lvl="0" indent="0" algn="l" rtl="0">
                        <a:lnSpc>
                          <a:spcPct val="100000"/>
                        </a:lnSpc>
                        <a:spcBef>
                          <a:spcPts val="0"/>
                        </a:spcBef>
                        <a:spcAft>
                          <a:spcPts val="0"/>
                        </a:spcAft>
                        <a:buClr>
                          <a:srgbClr val="000000"/>
                        </a:buClr>
                        <a:buSzPts val="1600"/>
                        <a:buFont typeface="Arial"/>
                        <a:buNone/>
                      </a:pPr>
                      <a:r>
                        <a:rPr lang="en-US" sz="1450">
                          <a:solidFill>
                            <a:srgbClr val="000000"/>
                          </a:solidFill>
                          <a:sym typeface="Gill Sans"/>
                        </a:rPr>
                        <a:t>Chapter VII</a:t>
                      </a:r>
                      <a:endParaRPr sz="1450" i="0" u="none" strike="noStrike" cap="none">
                        <a:solidFill>
                          <a:srgbClr val="000000"/>
                        </a:solidFill>
                        <a:latin typeface="Gill Sans"/>
                        <a:ea typeface="Gill Sans"/>
                        <a:cs typeface="Gill Sans"/>
                        <a:sym typeface="Gill Sans"/>
                      </a:endParaRPr>
                    </a:p>
                  </a:txBody>
                  <a:tcPr marL="91475" marR="91475" marT="45725" marB="45725"/>
                </a:tc>
                <a:tc>
                  <a:txBody>
                    <a:bodyPr/>
                    <a:lstStyle/>
                    <a:p>
                      <a:pPr marL="0" marR="0" lvl="0" indent="0" algn="l" rtl="0">
                        <a:lnSpc>
                          <a:spcPct val="100000"/>
                        </a:lnSpc>
                        <a:spcBef>
                          <a:spcPts val="0"/>
                        </a:spcBef>
                        <a:spcAft>
                          <a:spcPts val="0"/>
                        </a:spcAft>
                        <a:buClr>
                          <a:srgbClr val="000000"/>
                        </a:buClr>
                        <a:buSzPts val="1600"/>
                        <a:buFont typeface="Arial"/>
                        <a:buNone/>
                      </a:pPr>
                      <a:r>
                        <a:rPr lang="en-US" sz="1450">
                          <a:solidFill>
                            <a:srgbClr val="000000"/>
                          </a:solidFill>
                          <a:sym typeface="Gill Sans"/>
                        </a:rPr>
                        <a:t>Fair Practices Code </a:t>
                      </a:r>
                      <a:endParaRPr sz="1450" i="0" u="none" strike="noStrike" cap="none">
                        <a:solidFill>
                          <a:srgbClr val="000000"/>
                        </a:solidFill>
                        <a:latin typeface="Gill Sans"/>
                        <a:ea typeface="Gill Sans"/>
                        <a:cs typeface="Gill Sans"/>
                        <a:sym typeface="Gill Sans"/>
                      </a:endParaRPr>
                    </a:p>
                  </a:txBody>
                  <a:tcPr marL="91475" marR="91475" marT="45725" marB="45725"/>
                </a:tc>
                <a:extLst>
                  <a:ext uri="{0D108BD9-81ED-4DB2-BD59-A6C34878D82A}">
                    <a16:rowId xmlns:a16="http://schemas.microsoft.com/office/drawing/2014/main" val="10009"/>
                  </a:ext>
                </a:extLst>
              </a:tr>
              <a:tr h="292200">
                <a:tc>
                  <a:txBody>
                    <a:bodyPr/>
                    <a:lstStyle/>
                    <a:p>
                      <a:pPr marL="0" marR="0" lvl="0" indent="0" algn="l" rtl="0">
                        <a:lnSpc>
                          <a:spcPct val="100000"/>
                        </a:lnSpc>
                        <a:spcBef>
                          <a:spcPts val="0"/>
                        </a:spcBef>
                        <a:spcAft>
                          <a:spcPts val="0"/>
                        </a:spcAft>
                        <a:buNone/>
                      </a:pPr>
                      <a:r>
                        <a:rPr lang="en-US" sz="1450">
                          <a:sym typeface="Gill Sans"/>
                        </a:rPr>
                        <a:t>Chapter VIII</a:t>
                      </a:r>
                      <a:endParaRPr sz="1450" u="none" strike="noStrike" cap="none">
                        <a:latin typeface="Gill Sans"/>
                        <a:ea typeface="Gill Sans"/>
                        <a:cs typeface="Gill Sans"/>
                        <a:sym typeface="Gill Sans"/>
                      </a:endParaRPr>
                    </a:p>
                  </a:txBody>
                  <a:tcPr marL="91475" marR="91475" marT="45725" marB="45725"/>
                </a:tc>
                <a:tc>
                  <a:txBody>
                    <a:bodyPr/>
                    <a:lstStyle/>
                    <a:p>
                      <a:pPr marL="0" marR="0" lvl="0" indent="0" algn="l" rtl="0">
                        <a:lnSpc>
                          <a:spcPct val="100000"/>
                        </a:lnSpc>
                        <a:spcBef>
                          <a:spcPts val="0"/>
                        </a:spcBef>
                        <a:spcAft>
                          <a:spcPts val="0"/>
                        </a:spcAft>
                        <a:buNone/>
                      </a:pPr>
                      <a:r>
                        <a:rPr lang="en-US" sz="1450">
                          <a:sym typeface="Gill Sans"/>
                        </a:rPr>
                        <a:t>Miscellaneous Instructions</a:t>
                      </a:r>
                      <a:endParaRPr sz="1450" u="none" strike="noStrike" cap="none">
                        <a:latin typeface="Gill Sans"/>
                        <a:ea typeface="Gill Sans"/>
                        <a:cs typeface="Gill Sans"/>
                        <a:sym typeface="Gill Sans"/>
                      </a:endParaRPr>
                    </a:p>
                  </a:txBody>
                  <a:tcPr marL="91475" marR="91475" marT="45725" marB="45725"/>
                </a:tc>
                <a:extLst>
                  <a:ext uri="{0D108BD9-81ED-4DB2-BD59-A6C34878D82A}">
                    <a16:rowId xmlns:a16="http://schemas.microsoft.com/office/drawing/2014/main" val="10010"/>
                  </a:ext>
                </a:extLst>
              </a:tr>
              <a:tr h="292200">
                <a:tc>
                  <a:txBody>
                    <a:bodyPr/>
                    <a:lstStyle/>
                    <a:p>
                      <a:pPr marL="0" lvl="0" indent="0" algn="l" rtl="0">
                        <a:spcBef>
                          <a:spcPts val="0"/>
                        </a:spcBef>
                        <a:spcAft>
                          <a:spcPts val="0"/>
                        </a:spcAft>
                        <a:buNone/>
                      </a:pPr>
                      <a:r>
                        <a:rPr lang="en-US" sz="1450" b="1">
                          <a:sym typeface="Gill Sans"/>
                        </a:rPr>
                        <a:t>Section III</a:t>
                      </a:r>
                      <a:endParaRPr sz="1450" b="1" u="none" strike="noStrike" cap="none">
                        <a:latin typeface="Gill Sans"/>
                        <a:ea typeface="Gill Sans"/>
                        <a:cs typeface="Gill Sans"/>
                        <a:sym typeface="Gill Sans"/>
                      </a:endParaRPr>
                    </a:p>
                  </a:txBody>
                  <a:tcPr marL="91475" marR="91475" marT="45725" marB="45725"/>
                </a:tc>
                <a:tc>
                  <a:txBody>
                    <a:bodyPr/>
                    <a:lstStyle/>
                    <a:p>
                      <a:pPr marL="0" marR="0" lvl="0" indent="0" algn="l" rtl="0">
                        <a:lnSpc>
                          <a:spcPct val="100000"/>
                        </a:lnSpc>
                        <a:spcBef>
                          <a:spcPts val="0"/>
                        </a:spcBef>
                        <a:spcAft>
                          <a:spcPts val="0"/>
                        </a:spcAft>
                        <a:buNone/>
                      </a:pPr>
                      <a:r>
                        <a:rPr lang="en-US" sz="1450" b="1">
                          <a:sym typeface="Gill Sans"/>
                        </a:rPr>
                        <a:t>Regulations applicable for NBFC-ML </a:t>
                      </a:r>
                      <a:endParaRPr sz="1450" b="1">
                        <a:latin typeface="Gill Sans"/>
                        <a:ea typeface="Gill Sans"/>
                        <a:cs typeface="Gill Sans"/>
                        <a:sym typeface="Gill Sans"/>
                      </a:endParaRPr>
                    </a:p>
                  </a:txBody>
                  <a:tcPr marL="91475" marR="91475" marT="45725" marB="45725"/>
                </a:tc>
                <a:extLst>
                  <a:ext uri="{0D108BD9-81ED-4DB2-BD59-A6C34878D82A}">
                    <a16:rowId xmlns:a16="http://schemas.microsoft.com/office/drawing/2014/main" val="10011"/>
                  </a:ext>
                </a:extLst>
              </a:tr>
              <a:tr h="330875">
                <a:tc>
                  <a:txBody>
                    <a:bodyPr/>
                    <a:lstStyle/>
                    <a:p>
                      <a:pPr marL="0" marR="0" lvl="0" indent="0" algn="l" rtl="0">
                        <a:lnSpc>
                          <a:spcPct val="100000"/>
                        </a:lnSpc>
                        <a:spcBef>
                          <a:spcPts val="0"/>
                        </a:spcBef>
                        <a:spcAft>
                          <a:spcPts val="0"/>
                        </a:spcAft>
                        <a:buNone/>
                      </a:pPr>
                      <a:r>
                        <a:rPr lang="en-US" sz="1450">
                          <a:sym typeface="Gill Sans"/>
                        </a:rPr>
                        <a:t>Chapter IX</a:t>
                      </a:r>
                      <a:endParaRPr sz="1450">
                        <a:latin typeface="Gill Sans"/>
                        <a:ea typeface="Gill Sans"/>
                        <a:cs typeface="Gill Sans"/>
                        <a:sym typeface="Gill Sans"/>
                      </a:endParaRPr>
                    </a:p>
                  </a:txBody>
                  <a:tcPr marL="91475" marR="91475" marT="45725" marB="45725"/>
                </a:tc>
                <a:tc>
                  <a:txBody>
                    <a:bodyPr/>
                    <a:lstStyle/>
                    <a:p>
                      <a:pPr marL="0" marR="0" lvl="0" indent="0" algn="l" rtl="0">
                        <a:lnSpc>
                          <a:spcPct val="100000"/>
                        </a:lnSpc>
                        <a:spcBef>
                          <a:spcPts val="0"/>
                        </a:spcBef>
                        <a:spcAft>
                          <a:spcPts val="0"/>
                        </a:spcAft>
                        <a:buNone/>
                      </a:pPr>
                      <a:r>
                        <a:rPr lang="en-US" sz="1450">
                          <a:sym typeface="Gill Sans"/>
                        </a:rPr>
                        <a:t>Prudential Regulations</a:t>
                      </a:r>
                      <a:endParaRPr sz="1450">
                        <a:latin typeface="Gill Sans"/>
                        <a:ea typeface="Gill Sans"/>
                        <a:cs typeface="Gill Sans"/>
                        <a:sym typeface="Gill Sans"/>
                      </a:endParaRPr>
                    </a:p>
                  </a:txBody>
                  <a:tcPr marL="91475" marR="91475" marT="45725" marB="45725"/>
                </a:tc>
                <a:extLst>
                  <a:ext uri="{0D108BD9-81ED-4DB2-BD59-A6C34878D82A}">
                    <a16:rowId xmlns:a16="http://schemas.microsoft.com/office/drawing/2014/main" val="10012"/>
                  </a:ext>
                </a:extLst>
              </a:tr>
              <a:tr h="330875">
                <a:tc>
                  <a:txBody>
                    <a:bodyPr/>
                    <a:lstStyle/>
                    <a:p>
                      <a:pPr marL="0" marR="0" lvl="0" indent="0" algn="l" rtl="0">
                        <a:lnSpc>
                          <a:spcPct val="100000"/>
                        </a:lnSpc>
                        <a:spcBef>
                          <a:spcPts val="0"/>
                        </a:spcBef>
                        <a:spcAft>
                          <a:spcPts val="0"/>
                        </a:spcAft>
                        <a:buNone/>
                      </a:pPr>
                      <a:r>
                        <a:rPr lang="en-US" sz="1450">
                          <a:sym typeface="Gill Sans"/>
                        </a:rPr>
                        <a:t>Chapter X</a:t>
                      </a:r>
                      <a:endParaRPr sz="1450">
                        <a:latin typeface="Gill Sans"/>
                        <a:ea typeface="Gill Sans"/>
                        <a:cs typeface="Gill Sans"/>
                        <a:sym typeface="Gill Sans"/>
                      </a:endParaRPr>
                    </a:p>
                  </a:txBody>
                  <a:tcPr marL="91475" marR="91475" marT="45725" marB="45725"/>
                </a:tc>
                <a:tc>
                  <a:txBody>
                    <a:bodyPr/>
                    <a:lstStyle/>
                    <a:p>
                      <a:pPr marL="0" marR="0" lvl="0" indent="0" algn="l" rtl="0">
                        <a:lnSpc>
                          <a:spcPct val="100000"/>
                        </a:lnSpc>
                        <a:spcBef>
                          <a:spcPts val="0"/>
                        </a:spcBef>
                        <a:spcAft>
                          <a:spcPts val="0"/>
                        </a:spcAft>
                        <a:buNone/>
                      </a:pPr>
                      <a:r>
                        <a:rPr lang="en-US" sz="1450">
                          <a:sym typeface="Gill Sans"/>
                        </a:rPr>
                        <a:t>Regulatory Restrictions and Limits</a:t>
                      </a:r>
                      <a:endParaRPr sz="1450">
                        <a:latin typeface="Gill Sans"/>
                        <a:ea typeface="Gill Sans"/>
                        <a:cs typeface="Gill Sans"/>
                        <a:sym typeface="Gill Sans"/>
                      </a:endParaRPr>
                    </a:p>
                  </a:txBody>
                  <a:tcPr marL="91475" marR="91475" marT="45725" marB="45725"/>
                </a:tc>
                <a:extLst>
                  <a:ext uri="{0D108BD9-81ED-4DB2-BD59-A6C34878D82A}">
                    <a16:rowId xmlns:a16="http://schemas.microsoft.com/office/drawing/2014/main" val="10013"/>
                  </a:ext>
                </a:extLst>
              </a:tr>
              <a:tr h="330875">
                <a:tc>
                  <a:txBody>
                    <a:bodyPr/>
                    <a:lstStyle/>
                    <a:p>
                      <a:pPr marL="0" marR="0" lvl="0" indent="0" algn="l" rtl="0">
                        <a:lnSpc>
                          <a:spcPct val="100000"/>
                        </a:lnSpc>
                        <a:spcBef>
                          <a:spcPts val="0"/>
                        </a:spcBef>
                        <a:spcAft>
                          <a:spcPts val="0"/>
                        </a:spcAft>
                        <a:buNone/>
                      </a:pPr>
                      <a:r>
                        <a:rPr lang="en-US" sz="1450">
                          <a:sym typeface="Gill Sans"/>
                        </a:rPr>
                        <a:t>Chapter XI</a:t>
                      </a:r>
                      <a:endParaRPr sz="1450">
                        <a:latin typeface="Gill Sans"/>
                        <a:ea typeface="Gill Sans"/>
                        <a:cs typeface="Gill Sans"/>
                        <a:sym typeface="Gill Sans"/>
                      </a:endParaRPr>
                    </a:p>
                  </a:txBody>
                  <a:tcPr marL="91475" marR="91475" marT="45725" marB="45725"/>
                </a:tc>
                <a:tc>
                  <a:txBody>
                    <a:bodyPr/>
                    <a:lstStyle/>
                    <a:p>
                      <a:pPr marL="0" marR="0" lvl="0" indent="0" algn="l" rtl="0">
                        <a:lnSpc>
                          <a:spcPct val="100000"/>
                        </a:lnSpc>
                        <a:spcBef>
                          <a:spcPts val="0"/>
                        </a:spcBef>
                        <a:spcAft>
                          <a:spcPts val="0"/>
                        </a:spcAft>
                        <a:buNone/>
                      </a:pPr>
                      <a:r>
                        <a:rPr lang="en-US" sz="1450" dirty="0">
                          <a:sym typeface="Gill Sans"/>
                        </a:rPr>
                        <a:t>Governance Guidelines </a:t>
                      </a:r>
                      <a:endParaRPr sz="1450" dirty="0">
                        <a:latin typeface="Gill Sans"/>
                        <a:ea typeface="Gill Sans"/>
                        <a:cs typeface="Gill Sans"/>
                        <a:sym typeface="Gill Sans"/>
                      </a:endParaRPr>
                    </a:p>
                  </a:txBody>
                  <a:tcPr marL="91475" marR="91475" marT="45725" marB="45725"/>
                </a:tc>
                <a:extLst>
                  <a:ext uri="{0D108BD9-81ED-4DB2-BD59-A6C34878D82A}">
                    <a16:rowId xmlns:a16="http://schemas.microsoft.com/office/drawing/2014/main" val="10014"/>
                  </a:ext>
                </a:extLst>
              </a:tr>
              <a:tr h="330875">
                <a:tc>
                  <a:txBody>
                    <a:bodyPr/>
                    <a:lstStyle/>
                    <a:p>
                      <a:pPr marL="0" marR="0" lvl="0" indent="0" algn="l" rtl="0">
                        <a:lnSpc>
                          <a:spcPct val="100000"/>
                        </a:lnSpc>
                        <a:spcBef>
                          <a:spcPts val="0"/>
                        </a:spcBef>
                        <a:spcAft>
                          <a:spcPts val="0"/>
                        </a:spcAft>
                        <a:buNone/>
                      </a:pPr>
                      <a:r>
                        <a:rPr lang="en-US" sz="1450">
                          <a:sym typeface="Gill Sans"/>
                        </a:rPr>
                        <a:t>Chapter XII</a:t>
                      </a:r>
                      <a:endParaRPr sz="1450">
                        <a:latin typeface="Gill Sans"/>
                        <a:ea typeface="Gill Sans"/>
                        <a:cs typeface="Gill Sans"/>
                        <a:sym typeface="Gill Sans"/>
                      </a:endParaRPr>
                    </a:p>
                  </a:txBody>
                  <a:tcPr marL="91475" marR="91475" marT="45725" marB="45725"/>
                </a:tc>
                <a:tc>
                  <a:txBody>
                    <a:bodyPr/>
                    <a:lstStyle/>
                    <a:p>
                      <a:pPr marL="0" marR="0" lvl="0" indent="0" algn="l" rtl="0">
                        <a:lnSpc>
                          <a:spcPct val="100000"/>
                        </a:lnSpc>
                        <a:spcBef>
                          <a:spcPts val="0"/>
                        </a:spcBef>
                        <a:spcAft>
                          <a:spcPts val="0"/>
                        </a:spcAft>
                        <a:buClr>
                          <a:srgbClr val="000000"/>
                        </a:buClr>
                        <a:buFont typeface="Arial"/>
                        <a:buNone/>
                      </a:pPr>
                      <a:r>
                        <a:rPr lang="en-US" sz="1450" dirty="0">
                          <a:sym typeface="Gill Sans"/>
                        </a:rPr>
                        <a:t>Miscellaneous Instructions</a:t>
                      </a:r>
                      <a:endParaRPr sz="1450" dirty="0">
                        <a:latin typeface="Gill Sans"/>
                        <a:ea typeface="Gill Sans"/>
                        <a:cs typeface="Gill Sans"/>
                        <a:sym typeface="Gill Sans"/>
                      </a:endParaRPr>
                    </a:p>
                  </a:txBody>
                  <a:tcPr marL="91475" marR="91475" marT="45725" marB="45725"/>
                </a:tc>
                <a:extLst>
                  <a:ext uri="{0D108BD9-81ED-4DB2-BD59-A6C34878D82A}">
                    <a16:rowId xmlns:a16="http://schemas.microsoft.com/office/drawing/2014/main" val="10015"/>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150"/>
        <p:cNvGrpSpPr/>
        <p:nvPr/>
      </p:nvGrpSpPr>
      <p:grpSpPr>
        <a:xfrm>
          <a:off x="0" y="0"/>
          <a:ext cx="0" cy="0"/>
          <a:chOff x="0" y="0"/>
          <a:chExt cx="0" cy="0"/>
        </a:xfrm>
      </p:grpSpPr>
      <p:sp>
        <p:nvSpPr>
          <p:cNvPr id="1151" name="Google Shape;1151;g25c96501d6e_15_152"/>
          <p:cNvSpPr txBox="1">
            <a:spLocks noGrp="1"/>
          </p:cNvSpPr>
          <p:nvPr>
            <p:ph type="title"/>
          </p:nvPr>
        </p:nvSpPr>
        <p:spPr>
          <a:xfrm>
            <a:off x="580147" y="595565"/>
            <a:ext cx="11029500" cy="805800"/>
          </a:xfrm>
          <a:prstGeom prst="rect">
            <a:avLst/>
          </a:prstGeom>
          <a:noFill/>
          <a:ln>
            <a:noFill/>
          </a:ln>
        </p:spPr>
        <p:txBody>
          <a:bodyPr spcFirstLastPara="1" wrap="square" lIns="91425" tIns="45700" rIns="91425" bIns="45700" anchor="b" anchorCtr="0">
            <a:normAutofit/>
          </a:bodyPr>
          <a:lstStyle/>
          <a:p>
            <a:pPr marL="0" lvl="0" indent="0" algn="l" rtl="0">
              <a:lnSpc>
                <a:spcPct val="100000"/>
              </a:lnSpc>
              <a:spcBef>
                <a:spcPts val="0"/>
              </a:spcBef>
              <a:spcAft>
                <a:spcPts val="0"/>
              </a:spcAft>
              <a:buClr>
                <a:schemeClr val="lt1"/>
              </a:buClr>
              <a:buSzPts val="3200"/>
              <a:buFont typeface="Gill Sans"/>
              <a:buNone/>
            </a:pPr>
            <a:r>
              <a:rPr lang="en-US"/>
              <a:t>Contents of the Master Directions (2/2)</a:t>
            </a:r>
            <a:endParaRPr/>
          </a:p>
        </p:txBody>
      </p:sp>
      <p:graphicFrame>
        <p:nvGraphicFramePr>
          <p:cNvPr id="1152" name="Google Shape;1152;g25c96501d6e_15_152"/>
          <p:cNvGraphicFramePr/>
          <p:nvPr>
            <p:extLst>
              <p:ext uri="{D42A27DB-BD31-4B8C-83A1-F6EECF244321}">
                <p14:modId xmlns:p14="http://schemas.microsoft.com/office/powerpoint/2010/main" val="133910676"/>
              </p:ext>
            </p:extLst>
          </p:nvPr>
        </p:nvGraphicFramePr>
        <p:xfrm>
          <a:off x="441542" y="1559480"/>
          <a:ext cx="5800231" cy="5240086"/>
        </p:xfrm>
        <a:graphic>
          <a:graphicData uri="http://schemas.openxmlformats.org/drawingml/2006/table">
            <a:tbl>
              <a:tblPr firstRow="1" bandRow="1">
                <a:tableStyleId>{775DCB02-9BB8-47FD-8907-85C794F793BA}</a:tableStyleId>
              </a:tblPr>
              <a:tblGrid>
                <a:gridCol w="911397">
                  <a:extLst>
                    <a:ext uri="{9D8B030D-6E8A-4147-A177-3AD203B41FA5}">
                      <a16:colId xmlns:a16="http://schemas.microsoft.com/office/drawing/2014/main" val="20000"/>
                    </a:ext>
                  </a:extLst>
                </a:gridCol>
                <a:gridCol w="4888834">
                  <a:extLst>
                    <a:ext uri="{9D8B030D-6E8A-4147-A177-3AD203B41FA5}">
                      <a16:colId xmlns:a16="http://schemas.microsoft.com/office/drawing/2014/main" val="20001"/>
                    </a:ext>
                  </a:extLst>
                </a:gridCol>
              </a:tblGrid>
              <a:tr h="217708">
                <a:tc>
                  <a:txBody>
                    <a:bodyPr/>
                    <a:lstStyle/>
                    <a:p>
                      <a:pPr marL="0" marR="0" lvl="0" indent="0" algn="l" rtl="0">
                        <a:lnSpc>
                          <a:spcPct val="100000"/>
                        </a:lnSpc>
                        <a:spcBef>
                          <a:spcPts val="0"/>
                        </a:spcBef>
                        <a:spcAft>
                          <a:spcPts val="0"/>
                        </a:spcAft>
                        <a:buNone/>
                      </a:pPr>
                      <a:r>
                        <a:rPr lang="en-US" sz="1300" b="1" u="none" strike="noStrike" cap="none" dirty="0">
                          <a:sym typeface="Gill Sans"/>
                        </a:rPr>
                        <a:t>Annex</a:t>
                      </a:r>
                      <a:endParaRPr sz="1300" b="1" dirty="0">
                        <a:latin typeface="Gill Sans" panose="020B0604020202020204" charset="0"/>
                        <a:ea typeface="Gill Sans"/>
                        <a:cs typeface="Gill Sans"/>
                        <a:sym typeface="Gill Sans"/>
                      </a:endParaRPr>
                    </a:p>
                  </a:txBody>
                  <a:tcPr marL="45720" marR="45720"/>
                </a:tc>
                <a:tc>
                  <a:txBody>
                    <a:bodyPr/>
                    <a:lstStyle/>
                    <a:p>
                      <a:pPr marL="0" marR="0" lvl="0" indent="0" algn="l" rtl="0">
                        <a:lnSpc>
                          <a:spcPct val="100000"/>
                        </a:lnSpc>
                        <a:spcBef>
                          <a:spcPts val="0"/>
                        </a:spcBef>
                        <a:spcAft>
                          <a:spcPts val="0"/>
                        </a:spcAft>
                        <a:buNone/>
                      </a:pPr>
                      <a:r>
                        <a:rPr lang="en-US" sz="1300" b="1" u="none" strike="noStrike" cap="none" dirty="0">
                          <a:sym typeface="Gill Sans"/>
                        </a:rPr>
                        <a:t>Content</a:t>
                      </a:r>
                      <a:endParaRPr sz="1300" b="1" dirty="0">
                        <a:latin typeface="Gill Sans" panose="020B0604020202020204" charset="0"/>
                        <a:ea typeface="Gill Sans"/>
                        <a:cs typeface="Gill Sans"/>
                        <a:sym typeface="Gill Sans"/>
                      </a:endParaRPr>
                    </a:p>
                  </a:txBody>
                  <a:tcPr marL="45720" marR="45720"/>
                </a:tc>
                <a:extLst>
                  <a:ext uri="{0D108BD9-81ED-4DB2-BD59-A6C34878D82A}">
                    <a16:rowId xmlns:a16="http://schemas.microsoft.com/office/drawing/2014/main" val="10000"/>
                  </a:ext>
                </a:extLst>
              </a:tr>
              <a:tr h="224058">
                <a:tc>
                  <a:txBody>
                    <a:bodyPr/>
                    <a:lstStyle/>
                    <a:p>
                      <a:pPr marL="0" marR="0" lvl="0" indent="0" algn="l" rtl="0">
                        <a:lnSpc>
                          <a:spcPct val="107000"/>
                        </a:lnSpc>
                        <a:spcBef>
                          <a:spcPts val="0"/>
                        </a:spcBef>
                        <a:spcAft>
                          <a:spcPts val="0"/>
                        </a:spcAft>
                        <a:buNone/>
                      </a:pPr>
                      <a:r>
                        <a:rPr lang="en-US" sz="1300" u="none" strike="noStrike" cap="none">
                          <a:sym typeface="Gill Sans"/>
                        </a:rPr>
                        <a:t>Annex I </a:t>
                      </a:r>
                      <a:endParaRPr sz="1300" u="none" strike="noStrike" cap="none">
                        <a:latin typeface="Gill Sans" panose="020B0604020202020204" charset="0"/>
                        <a:ea typeface="Gill Sans"/>
                        <a:cs typeface="Gill Sans"/>
                        <a:sym typeface="Gill Sans"/>
                      </a:endParaRPr>
                    </a:p>
                  </a:txBody>
                  <a:tcPr marL="45720" marR="45720"/>
                </a:tc>
                <a:tc>
                  <a:txBody>
                    <a:bodyPr/>
                    <a:lstStyle/>
                    <a:p>
                      <a:pPr marL="0" marR="0" lvl="0" indent="0" algn="l" rtl="0">
                        <a:lnSpc>
                          <a:spcPct val="85000"/>
                        </a:lnSpc>
                        <a:spcBef>
                          <a:spcPts val="0"/>
                        </a:spcBef>
                        <a:spcAft>
                          <a:spcPts val="0"/>
                        </a:spcAft>
                        <a:buNone/>
                      </a:pPr>
                      <a:r>
                        <a:rPr lang="en-US" sz="1300" u="none" strike="noStrike" cap="none" dirty="0">
                          <a:sym typeface="Gill Sans"/>
                        </a:rPr>
                        <a:t>Scoring Methodology for Identification of NBFC as NBFC-UL</a:t>
                      </a:r>
                      <a:endParaRPr sz="1300" u="none" strike="noStrike" cap="none" dirty="0">
                        <a:latin typeface="Gill Sans" panose="020B0604020202020204" charset="0"/>
                        <a:ea typeface="Gill Sans"/>
                        <a:cs typeface="Gill Sans"/>
                        <a:sym typeface="Gill Sans"/>
                      </a:endParaRPr>
                    </a:p>
                  </a:txBody>
                  <a:tcPr marL="45720" marR="45720"/>
                </a:tc>
                <a:extLst>
                  <a:ext uri="{0D108BD9-81ED-4DB2-BD59-A6C34878D82A}">
                    <a16:rowId xmlns:a16="http://schemas.microsoft.com/office/drawing/2014/main" val="10001"/>
                  </a:ext>
                </a:extLst>
              </a:tr>
              <a:tr h="224058">
                <a:tc>
                  <a:txBody>
                    <a:bodyPr/>
                    <a:lstStyle/>
                    <a:p>
                      <a:pPr marL="0" marR="0" lvl="0" indent="0" algn="l" rtl="0">
                        <a:lnSpc>
                          <a:spcPct val="107000"/>
                        </a:lnSpc>
                        <a:spcBef>
                          <a:spcPts val="0"/>
                        </a:spcBef>
                        <a:spcAft>
                          <a:spcPts val="0"/>
                        </a:spcAft>
                        <a:buNone/>
                      </a:pPr>
                      <a:r>
                        <a:rPr lang="en-US" sz="1300" u="none" strike="noStrike" cap="none">
                          <a:sym typeface="Gill Sans"/>
                        </a:rPr>
                        <a:t>Annex II </a:t>
                      </a:r>
                      <a:endParaRPr sz="1300" u="none" strike="noStrike" cap="none">
                        <a:latin typeface="Gill Sans" panose="020B0604020202020204" charset="0"/>
                        <a:ea typeface="Gill Sans"/>
                        <a:cs typeface="Gill Sans"/>
                        <a:sym typeface="Gill Sans"/>
                      </a:endParaRPr>
                    </a:p>
                  </a:txBody>
                  <a:tcPr marL="45720" marR="45720"/>
                </a:tc>
                <a:tc>
                  <a:txBody>
                    <a:bodyPr/>
                    <a:lstStyle/>
                    <a:p>
                      <a:pPr marL="0" marR="0" lvl="0" indent="0" algn="l" rtl="0">
                        <a:lnSpc>
                          <a:spcPct val="85000"/>
                        </a:lnSpc>
                        <a:spcBef>
                          <a:spcPts val="0"/>
                        </a:spcBef>
                        <a:spcAft>
                          <a:spcPts val="0"/>
                        </a:spcAft>
                        <a:buNone/>
                      </a:pPr>
                      <a:r>
                        <a:rPr lang="en-US" sz="1300" u="none" strike="noStrike" cap="none">
                          <a:sym typeface="Gill Sans"/>
                        </a:rPr>
                        <a:t>Regulatory Guidance on Implementation of </a:t>
                      </a:r>
                      <a:r>
                        <a:rPr lang="en-US" sz="1300">
                          <a:sym typeface="Gill Sans"/>
                        </a:rPr>
                        <a:t>IAS</a:t>
                      </a:r>
                      <a:r>
                        <a:rPr lang="en-US" sz="1300" u="none" strike="noStrike" cap="none">
                          <a:sym typeface="Gill Sans"/>
                        </a:rPr>
                        <a:t> by NBFCs      </a:t>
                      </a:r>
                      <a:endParaRPr sz="1300" u="none" strike="noStrike" cap="none">
                        <a:latin typeface="Gill Sans" panose="020B0604020202020204" charset="0"/>
                        <a:ea typeface="Gill Sans"/>
                        <a:cs typeface="Gill Sans"/>
                        <a:sym typeface="Gill Sans"/>
                      </a:endParaRPr>
                    </a:p>
                  </a:txBody>
                  <a:tcPr marL="45720" marR="45720"/>
                </a:tc>
                <a:extLst>
                  <a:ext uri="{0D108BD9-81ED-4DB2-BD59-A6C34878D82A}">
                    <a16:rowId xmlns:a16="http://schemas.microsoft.com/office/drawing/2014/main" val="10002"/>
                  </a:ext>
                </a:extLst>
              </a:tr>
              <a:tr h="224058">
                <a:tc>
                  <a:txBody>
                    <a:bodyPr/>
                    <a:lstStyle/>
                    <a:p>
                      <a:pPr marL="0" marR="0" lvl="0" indent="0" algn="l" rtl="0">
                        <a:lnSpc>
                          <a:spcPct val="107000"/>
                        </a:lnSpc>
                        <a:spcBef>
                          <a:spcPts val="0"/>
                        </a:spcBef>
                        <a:spcAft>
                          <a:spcPts val="0"/>
                        </a:spcAft>
                        <a:buNone/>
                      </a:pPr>
                      <a:r>
                        <a:rPr lang="en-US" sz="1300" u="none" strike="noStrike" cap="none">
                          <a:sym typeface="Gill Sans"/>
                        </a:rPr>
                        <a:t>Annex III </a:t>
                      </a:r>
                      <a:endParaRPr sz="1300" u="none" strike="noStrike" cap="none">
                        <a:latin typeface="Gill Sans" panose="020B0604020202020204" charset="0"/>
                        <a:ea typeface="Gill Sans"/>
                        <a:cs typeface="Gill Sans"/>
                        <a:sym typeface="Gill Sans"/>
                      </a:endParaRPr>
                    </a:p>
                  </a:txBody>
                  <a:tcPr marL="45720" marR="45720"/>
                </a:tc>
                <a:tc>
                  <a:txBody>
                    <a:bodyPr/>
                    <a:lstStyle/>
                    <a:p>
                      <a:pPr marL="0" marR="0" lvl="0" indent="0" algn="l" rtl="0">
                        <a:lnSpc>
                          <a:spcPct val="85000"/>
                        </a:lnSpc>
                        <a:spcBef>
                          <a:spcPts val="0"/>
                        </a:spcBef>
                        <a:spcAft>
                          <a:spcPts val="0"/>
                        </a:spcAft>
                        <a:buNone/>
                      </a:pPr>
                      <a:r>
                        <a:rPr lang="en-US" sz="1300" u="none" strike="noStrike" cap="none">
                          <a:sym typeface="Gill Sans"/>
                        </a:rPr>
                        <a:t>Norms on Restructuring of Advances by NBFCs  </a:t>
                      </a:r>
                      <a:endParaRPr sz="1300" u="none" strike="noStrike" cap="none">
                        <a:latin typeface="Gill Sans" panose="020B0604020202020204" charset="0"/>
                        <a:ea typeface="Gill Sans"/>
                        <a:cs typeface="Gill Sans"/>
                        <a:sym typeface="Gill Sans"/>
                      </a:endParaRPr>
                    </a:p>
                  </a:txBody>
                  <a:tcPr marL="45720" marR="45720"/>
                </a:tc>
                <a:extLst>
                  <a:ext uri="{0D108BD9-81ED-4DB2-BD59-A6C34878D82A}">
                    <a16:rowId xmlns:a16="http://schemas.microsoft.com/office/drawing/2014/main" val="10003"/>
                  </a:ext>
                </a:extLst>
              </a:tr>
              <a:tr h="452698">
                <a:tc>
                  <a:txBody>
                    <a:bodyPr/>
                    <a:lstStyle/>
                    <a:p>
                      <a:pPr marL="0" marR="0" lvl="0" indent="0" algn="l" rtl="0">
                        <a:lnSpc>
                          <a:spcPct val="107000"/>
                        </a:lnSpc>
                        <a:spcBef>
                          <a:spcPts val="0"/>
                        </a:spcBef>
                        <a:spcAft>
                          <a:spcPts val="0"/>
                        </a:spcAft>
                        <a:buNone/>
                      </a:pPr>
                      <a:r>
                        <a:rPr lang="en-US" sz="1300" u="none" strike="noStrike" cap="none">
                          <a:sym typeface="Gill Sans"/>
                        </a:rPr>
                        <a:t>Annex IV </a:t>
                      </a:r>
                      <a:endParaRPr sz="1300" u="none" strike="noStrike" cap="none">
                        <a:latin typeface="Gill Sans" panose="020B0604020202020204" charset="0"/>
                        <a:ea typeface="Gill Sans"/>
                        <a:cs typeface="Gill Sans"/>
                        <a:sym typeface="Gill Sans"/>
                      </a:endParaRPr>
                    </a:p>
                  </a:txBody>
                  <a:tcPr marL="45720" marR="45720"/>
                </a:tc>
                <a:tc>
                  <a:txBody>
                    <a:bodyPr/>
                    <a:lstStyle/>
                    <a:p>
                      <a:pPr marL="0" marR="0" lvl="0" indent="0" algn="l" rtl="0">
                        <a:lnSpc>
                          <a:spcPct val="85000"/>
                        </a:lnSpc>
                        <a:spcBef>
                          <a:spcPts val="0"/>
                        </a:spcBef>
                        <a:spcAft>
                          <a:spcPts val="0"/>
                        </a:spcAft>
                        <a:buNone/>
                      </a:pPr>
                      <a:r>
                        <a:rPr lang="en-US" sz="1300" u="none" strike="noStrike" cap="none" dirty="0">
                          <a:sym typeface="Gill Sans"/>
                        </a:rPr>
                        <a:t>Early Recognition of Financial Distress, Prompt Steps for Resolution and Fair Recovery for Lenders: Framework for </a:t>
                      </a:r>
                      <a:r>
                        <a:rPr lang="en-US" sz="1300" u="none" strike="noStrike" cap="none" dirty="0" err="1">
                          <a:sym typeface="Gill Sans"/>
                        </a:rPr>
                        <a:t>Revitalising</a:t>
                      </a:r>
                      <a:r>
                        <a:rPr lang="en-US" sz="1300" u="none" strike="noStrike" cap="none" dirty="0">
                          <a:sym typeface="Gill Sans"/>
                        </a:rPr>
                        <a:t> Distressed Assets in the Economy  </a:t>
                      </a:r>
                      <a:endParaRPr sz="1300" u="none" strike="noStrike" cap="none" dirty="0">
                        <a:latin typeface="Gill Sans" panose="020B0604020202020204" charset="0"/>
                        <a:ea typeface="Gill Sans"/>
                        <a:cs typeface="Gill Sans"/>
                        <a:sym typeface="Gill Sans"/>
                      </a:endParaRPr>
                    </a:p>
                  </a:txBody>
                  <a:tcPr marL="45720" marR="45720"/>
                </a:tc>
                <a:extLst>
                  <a:ext uri="{0D108BD9-81ED-4DB2-BD59-A6C34878D82A}">
                    <a16:rowId xmlns:a16="http://schemas.microsoft.com/office/drawing/2014/main" val="10004"/>
                  </a:ext>
                </a:extLst>
              </a:tr>
              <a:tr h="326084">
                <a:tc>
                  <a:txBody>
                    <a:bodyPr/>
                    <a:lstStyle/>
                    <a:p>
                      <a:pPr marL="0" marR="0" lvl="0" indent="0" algn="l" rtl="0">
                        <a:lnSpc>
                          <a:spcPct val="107000"/>
                        </a:lnSpc>
                        <a:spcBef>
                          <a:spcPts val="0"/>
                        </a:spcBef>
                        <a:spcAft>
                          <a:spcPts val="0"/>
                        </a:spcAft>
                        <a:buNone/>
                      </a:pPr>
                      <a:r>
                        <a:rPr lang="en-US" sz="1300" u="none" strike="noStrike" cap="none">
                          <a:sym typeface="Gill Sans"/>
                        </a:rPr>
                        <a:t>Annex V </a:t>
                      </a:r>
                      <a:endParaRPr sz="1300" u="none" strike="noStrike" cap="none">
                        <a:latin typeface="Gill Sans" panose="020B0604020202020204" charset="0"/>
                        <a:ea typeface="Gill Sans"/>
                        <a:cs typeface="Gill Sans"/>
                        <a:sym typeface="Gill Sans"/>
                      </a:endParaRPr>
                    </a:p>
                  </a:txBody>
                  <a:tcPr marL="45720" marR="45720"/>
                </a:tc>
                <a:tc>
                  <a:txBody>
                    <a:bodyPr/>
                    <a:lstStyle/>
                    <a:p>
                      <a:pPr marL="0" marR="0" lvl="0" indent="0" algn="l" rtl="0">
                        <a:lnSpc>
                          <a:spcPct val="85000"/>
                        </a:lnSpc>
                        <a:spcBef>
                          <a:spcPts val="0"/>
                        </a:spcBef>
                        <a:spcAft>
                          <a:spcPts val="0"/>
                        </a:spcAft>
                        <a:buNone/>
                      </a:pPr>
                      <a:r>
                        <a:rPr lang="en-US" sz="1300" u="none" strike="noStrike" cap="none" dirty="0">
                          <a:sym typeface="Gill Sans"/>
                        </a:rPr>
                        <a:t>Flexible Structuring of Long Term Project Loans to Infrastructure and Core Industries   </a:t>
                      </a:r>
                      <a:endParaRPr sz="1300" u="none" strike="noStrike" cap="none" dirty="0">
                        <a:latin typeface="Gill Sans" panose="020B0604020202020204" charset="0"/>
                        <a:ea typeface="Gill Sans"/>
                        <a:cs typeface="Gill Sans"/>
                        <a:sym typeface="Gill Sans"/>
                      </a:endParaRPr>
                    </a:p>
                  </a:txBody>
                  <a:tcPr marL="45720" marR="45720"/>
                </a:tc>
                <a:extLst>
                  <a:ext uri="{0D108BD9-81ED-4DB2-BD59-A6C34878D82A}">
                    <a16:rowId xmlns:a16="http://schemas.microsoft.com/office/drawing/2014/main" val="10005"/>
                  </a:ext>
                </a:extLst>
              </a:tr>
              <a:tr h="224058">
                <a:tc>
                  <a:txBody>
                    <a:bodyPr/>
                    <a:lstStyle/>
                    <a:p>
                      <a:pPr marL="0" marR="0" lvl="0" indent="0" algn="l" rtl="0">
                        <a:lnSpc>
                          <a:spcPct val="107000"/>
                        </a:lnSpc>
                        <a:spcBef>
                          <a:spcPts val="0"/>
                        </a:spcBef>
                        <a:spcAft>
                          <a:spcPts val="0"/>
                        </a:spcAft>
                        <a:buNone/>
                      </a:pPr>
                      <a:r>
                        <a:rPr lang="en-US" sz="1300" u="none" strike="noStrike" cap="none">
                          <a:sym typeface="Gill Sans"/>
                        </a:rPr>
                        <a:t>Annex VI </a:t>
                      </a:r>
                      <a:endParaRPr sz="1300" u="none" strike="noStrike" cap="none">
                        <a:latin typeface="Gill Sans" panose="020B0604020202020204" charset="0"/>
                        <a:ea typeface="Gill Sans"/>
                        <a:cs typeface="Gill Sans"/>
                        <a:sym typeface="Gill Sans"/>
                      </a:endParaRPr>
                    </a:p>
                  </a:txBody>
                  <a:tcPr marL="45720" marR="45720"/>
                </a:tc>
                <a:tc>
                  <a:txBody>
                    <a:bodyPr/>
                    <a:lstStyle/>
                    <a:p>
                      <a:pPr marL="0" marR="0" lvl="0" indent="0" algn="l" rtl="0">
                        <a:lnSpc>
                          <a:spcPct val="85000"/>
                        </a:lnSpc>
                        <a:spcBef>
                          <a:spcPts val="0"/>
                        </a:spcBef>
                        <a:spcAft>
                          <a:spcPts val="0"/>
                        </a:spcAft>
                        <a:buNone/>
                      </a:pPr>
                      <a:r>
                        <a:rPr lang="en-US" sz="1300" u="none" strike="noStrike" cap="none" dirty="0">
                          <a:sym typeface="Gill Sans"/>
                        </a:rPr>
                        <a:t>Guidelines on Liquidity Risk Management Framework</a:t>
                      </a:r>
                      <a:endParaRPr sz="1300" u="none" strike="noStrike" cap="none" dirty="0">
                        <a:latin typeface="Gill Sans" panose="020B0604020202020204" charset="0"/>
                        <a:ea typeface="Gill Sans"/>
                        <a:cs typeface="Gill Sans"/>
                        <a:sym typeface="Gill Sans"/>
                      </a:endParaRPr>
                    </a:p>
                  </a:txBody>
                  <a:tcPr marL="45720" marR="45720"/>
                </a:tc>
                <a:extLst>
                  <a:ext uri="{0D108BD9-81ED-4DB2-BD59-A6C34878D82A}">
                    <a16:rowId xmlns:a16="http://schemas.microsoft.com/office/drawing/2014/main" val="10006"/>
                  </a:ext>
                </a:extLst>
              </a:tr>
              <a:tr h="224058">
                <a:tc>
                  <a:txBody>
                    <a:bodyPr/>
                    <a:lstStyle/>
                    <a:p>
                      <a:pPr marL="0" marR="0" lvl="0" indent="0" algn="l" rtl="0">
                        <a:lnSpc>
                          <a:spcPct val="107000"/>
                        </a:lnSpc>
                        <a:spcBef>
                          <a:spcPts val="0"/>
                        </a:spcBef>
                        <a:spcAft>
                          <a:spcPts val="0"/>
                        </a:spcAft>
                        <a:buNone/>
                      </a:pPr>
                      <a:r>
                        <a:rPr lang="en-US" sz="1300" u="none" strike="noStrike" cap="none">
                          <a:sym typeface="Gill Sans"/>
                        </a:rPr>
                        <a:t>Annex VII </a:t>
                      </a:r>
                      <a:endParaRPr sz="1300" u="none" strike="noStrike" cap="none">
                        <a:latin typeface="Gill Sans" panose="020B0604020202020204" charset="0"/>
                        <a:ea typeface="Gill Sans"/>
                        <a:cs typeface="Gill Sans"/>
                        <a:sym typeface="Gill Sans"/>
                      </a:endParaRPr>
                    </a:p>
                  </a:txBody>
                  <a:tcPr marL="45720" marR="45720"/>
                </a:tc>
                <a:tc>
                  <a:txBody>
                    <a:bodyPr/>
                    <a:lstStyle/>
                    <a:p>
                      <a:pPr marL="0" marR="0" lvl="0" indent="0" algn="l" rtl="0">
                        <a:lnSpc>
                          <a:spcPct val="85000"/>
                        </a:lnSpc>
                        <a:spcBef>
                          <a:spcPts val="0"/>
                        </a:spcBef>
                        <a:spcAft>
                          <a:spcPts val="0"/>
                        </a:spcAft>
                        <a:buNone/>
                      </a:pPr>
                      <a:r>
                        <a:rPr lang="en-US" sz="1300" b="1" u="none" strike="noStrike" cap="none" dirty="0">
                          <a:sym typeface="Gill Sans"/>
                        </a:rPr>
                        <a:t>Disclosures in Financial Statements – Notes to Accounts of NBFCs</a:t>
                      </a:r>
                      <a:endParaRPr sz="1300" b="1" u="none" strike="noStrike" cap="none" dirty="0">
                        <a:latin typeface="Gill Sans" panose="020B0604020202020204" charset="0"/>
                        <a:ea typeface="Gill Sans"/>
                        <a:cs typeface="Gill Sans"/>
                        <a:sym typeface="Gill Sans"/>
                      </a:endParaRPr>
                    </a:p>
                  </a:txBody>
                  <a:tcPr marL="45720" marR="45720"/>
                </a:tc>
                <a:extLst>
                  <a:ext uri="{0D108BD9-81ED-4DB2-BD59-A6C34878D82A}">
                    <a16:rowId xmlns:a16="http://schemas.microsoft.com/office/drawing/2014/main" val="10007"/>
                  </a:ext>
                </a:extLst>
              </a:tr>
              <a:tr h="224058">
                <a:tc>
                  <a:txBody>
                    <a:bodyPr/>
                    <a:lstStyle/>
                    <a:p>
                      <a:pPr marL="0" marR="0" lvl="0" indent="0" algn="l" rtl="0">
                        <a:lnSpc>
                          <a:spcPct val="107000"/>
                        </a:lnSpc>
                        <a:spcBef>
                          <a:spcPts val="0"/>
                        </a:spcBef>
                        <a:spcAft>
                          <a:spcPts val="0"/>
                        </a:spcAft>
                        <a:buNone/>
                      </a:pPr>
                      <a:r>
                        <a:rPr lang="en-US" sz="1300" u="none" strike="noStrike" cap="none" dirty="0">
                          <a:sym typeface="Gill Sans"/>
                        </a:rPr>
                        <a:t>Annex VIII </a:t>
                      </a:r>
                      <a:endParaRPr sz="1300" u="none" strike="noStrike" cap="none" dirty="0">
                        <a:latin typeface="Gill Sans" panose="020B0604020202020204" charset="0"/>
                        <a:ea typeface="Gill Sans"/>
                        <a:cs typeface="Gill Sans"/>
                        <a:sym typeface="Gill Sans"/>
                      </a:endParaRPr>
                    </a:p>
                  </a:txBody>
                  <a:tcPr marL="45720" marR="45720"/>
                </a:tc>
                <a:tc>
                  <a:txBody>
                    <a:bodyPr/>
                    <a:lstStyle/>
                    <a:p>
                      <a:pPr marL="0" marR="0" lvl="0" indent="0" algn="l" rtl="0">
                        <a:lnSpc>
                          <a:spcPct val="85000"/>
                        </a:lnSpc>
                        <a:spcBef>
                          <a:spcPts val="0"/>
                        </a:spcBef>
                        <a:spcAft>
                          <a:spcPts val="0"/>
                        </a:spcAft>
                        <a:buNone/>
                      </a:pPr>
                      <a:r>
                        <a:rPr lang="en-US" sz="1300" b="1" u="none" strike="noStrike" cap="none" dirty="0">
                          <a:sym typeface="Gill Sans"/>
                        </a:rPr>
                        <a:t>Schedule to the Balance Sheet of an NBFC  </a:t>
                      </a:r>
                      <a:endParaRPr sz="1300" b="1" u="none" strike="noStrike" cap="none" dirty="0">
                        <a:latin typeface="Gill Sans" panose="020B0604020202020204" charset="0"/>
                        <a:ea typeface="Gill Sans"/>
                        <a:cs typeface="Gill Sans"/>
                        <a:sym typeface="Gill Sans"/>
                      </a:endParaRPr>
                    </a:p>
                  </a:txBody>
                  <a:tcPr marL="45720" marR="45720"/>
                </a:tc>
                <a:extLst>
                  <a:ext uri="{0D108BD9-81ED-4DB2-BD59-A6C34878D82A}">
                    <a16:rowId xmlns:a16="http://schemas.microsoft.com/office/drawing/2014/main" val="10008"/>
                  </a:ext>
                </a:extLst>
              </a:tr>
              <a:tr h="224058">
                <a:tc>
                  <a:txBody>
                    <a:bodyPr/>
                    <a:lstStyle/>
                    <a:p>
                      <a:pPr marL="0" marR="0" lvl="0" indent="0" algn="l" rtl="0">
                        <a:lnSpc>
                          <a:spcPct val="107000"/>
                        </a:lnSpc>
                        <a:spcBef>
                          <a:spcPts val="0"/>
                        </a:spcBef>
                        <a:spcAft>
                          <a:spcPts val="0"/>
                        </a:spcAft>
                        <a:buNone/>
                      </a:pPr>
                      <a:r>
                        <a:rPr lang="en-US" sz="1300" u="none" strike="noStrike" cap="none">
                          <a:sym typeface="Gill Sans"/>
                        </a:rPr>
                        <a:t>Annex IX </a:t>
                      </a:r>
                      <a:endParaRPr sz="1300" u="none" strike="noStrike" cap="none">
                        <a:latin typeface="Gill Sans" panose="020B0604020202020204" charset="0"/>
                        <a:ea typeface="Gill Sans"/>
                        <a:cs typeface="Gill Sans"/>
                        <a:sym typeface="Gill Sans"/>
                      </a:endParaRPr>
                    </a:p>
                  </a:txBody>
                  <a:tcPr marL="45720" marR="45720"/>
                </a:tc>
                <a:tc>
                  <a:txBody>
                    <a:bodyPr/>
                    <a:lstStyle/>
                    <a:p>
                      <a:pPr marL="0" marR="0" lvl="0" indent="0" algn="l" rtl="0">
                        <a:lnSpc>
                          <a:spcPct val="85000"/>
                        </a:lnSpc>
                        <a:spcBef>
                          <a:spcPts val="0"/>
                        </a:spcBef>
                        <a:spcAft>
                          <a:spcPts val="0"/>
                        </a:spcAft>
                        <a:buNone/>
                      </a:pPr>
                      <a:r>
                        <a:rPr lang="en-US" sz="1300" u="none" strike="noStrike" cap="none" dirty="0">
                          <a:sym typeface="Gill Sans"/>
                        </a:rPr>
                        <a:t>Reporting Format for NBFCs Declaring Dividend  </a:t>
                      </a:r>
                      <a:endParaRPr sz="1300" u="none" strike="noStrike" cap="none" dirty="0">
                        <a:latin typeface="Gill Sans" panose="020B0604020202020204" charset="0"/>
                        <a:ea typeface="Gill Sans"/>
                        <a:cs typeface="Gill Sans"/>
                        <a:sym typeface="Gill Sans"/>
                      </a:endParaRPr>
                    </a:p>
                  </a:txBody>
                  <a:tcPr marL="45720" marR="45720"/>
                </a:tc>
                <a:extLst>
                  <a:ext uri="{0D108BD9-81ED-4DB2-BD59-A6C34878D82A}">
                    <a16:rowId xmlns:a16="http://schemas.microsoft.com/office/drawing/2014/main" val="10009"/>
                  </a:ext>
                </a:extLst>
              </a:tr>
              <a:tr h="224058">
                <a:tc>
                  <a:txBody>
                    <a:bodyPr/>
                    <a:lstStyle/>
                    <a:p>
                      <a:pPr marL="0" marR="0" lvl="0" indent="0" algn="l" rtl="0">
                        <a:lnSpc>
                          <a:spcPct val="107000"/>
                        </a:lnSpc>
                        <a:spcBef>
                          <a:spcPts val="0"/>
                        </a:spcBef>
                        <a:spcAft>
                          <a:spcPts val="0"/>
                        </a:spcAft>
                        <a:buNone/>
                      </a:pPr>
                      <a:r>
                        <a:rPr lang="en-US" sz="1300" u="none" strike="noStrike" cap="none">
                          <a:sym typeface="Gill Sans"/>
                        </a:rPr>
                        <a:t>Annex X </a:t>
                      </a:r>
                      <a:endParaRPr sz="1300" u="none" strike="noStrike" cap="none">
                        <a:latin typeface="Gill Sans" panose="020B0604020202020204" charset="0"/>
                        <a:ea typeface="Gill Sans"/>
                        <a:cs typeface="Gill Sans"/>
                        <a:sym typeface="Gill Sans"/>
                      </a:endParaRPr>
                    </a:p>
                  </a:txBody>
                  <a:tcPr marL="45720" marR="45720"/>
                </a:tc>
                <a:tc>
                  <a:txBody>
                    <a:bodyPr/>
                    <a:lstStyle/>
                    <a:p>
                      <a:pPr marL="0" marR="0" lvl="0" indent="0" algn="l" rtl="0">
                        <a:lnSpc>
                          <a:spcPct val="85000"/>
                        </a:lnSpc>
                        <a:spcBef>
                          <a:spcPts val="0"/>
                        </a:spcBef>
                        <a:spcAft>
                          <a:spcPts val="0"/>
                        </a:spcAft>
                        <a:buNone/>
                      </a:pPr>
                      <a:r>
                        <a:rPr lang="en-US" sz="1300" u="none" strike="noStrike" cap="none" dirty="0">
                          <a:sym typeface="Gill Sans"/>
                        </a:rPr>
                        <a:t>Data on Pledged Securities</a:t>
                      </a:r>
                      <a:endParaRPr sz="1300" u="none" strike="noStrike" cap="none" dirty="0">
                        <a:latin typeface="Gill Sans" panose="020B0604020202020204" charset="0"/>
                        <a:ea typeface="Gill Sans"/>
                        <a:cs typeface="Gill Sans"/>
                        <a:sym typeface="Gill Sans"/>
                      </a:endParaRPr>
                    </a:p>
                  </a:txBody>
                  <a:tcPr marL="45720" marR="45720"/>
                </a:tc>
                <a:extLst>
                  <a:ext uri="{0D108BD9-81ED-4DB2-BD59-A6C34878D82A}">
                    <a16:rowId xmlns:a16="http://schemas.microsoft.com/office/drawing/2014/main" val="10010"/>
                  </a:ext>
                </a:extLst>
              </a:tr>
              <a:tr h="224058">
                <a:tc>
                  <a:txBody>
                    <a:bodyPr/>
                    <a:lstStyle/>
                    <a:p>
                      <a:pPr marL="0" marR="0" lvl="0" indent="0" algn="l" rtl="0">
                        <a:lnSpc>
                          <a:spcPct val="107000"/>
                        </a:lnSpc>
                        <a:spcBef>
                          <a:spcPts val="0"/>
                        </a:spcBef>
                        <a:spcAft>
                          <a:spcPts val="0"/>
                        </a:spcAft>
                        <a:buNone/>
                      </a:pPr>
                      <a:r>
                        <a:rPr lang="en-US" sz="1300" u="none" strike="noStrike" cap="none">
                          <a:sym typeface="Gill Sans"/>
                        </a:rPr>
                        <a:t>Annex XI </a:t>
                      </a:r>
                      <a:endParaRPr sz="1300" u="none" strike="noStrike" cap="none">
                        <a:latin typeface="Gill Sans" panose="020B0604020202020204" charset="0"/>
                        <a:ea typeface="Gill Sans"/>
                        <a:cs typeface="Gill Sans"/>
                        <a:sym typeface="Gill Sans"/>
                      </a:endParaRPr>
                    </a:p>
                  </a:txBody>
                  <a:tcPr marL="45720" marR="45720"/>
                </a:tc>
                <a:tc>
                  <a:txBody>
                    <a:bodyPr/>
                    <a:lstStyle/>
                    <a:p>
                      <a:pPr marL="0" marR="0" lvl="0" indent="0" algn="l" rtl="0">
                        <a:lnSpc>
                          <a:spcPct val="85000"/>
                        </a:lnSpc>
                        <a:spcBef>
                          <a:spcPts val="0"/>
                        </a:spcBef>
                        <a:spcAft>
                          <a:spcPts val="0"/>
                        </a:spcAft>
                        <a:buNone/>
                      </a:pPr>
                      <a:r>
                        <a:rPr lang="en-US" sz="1300" u="none" strike="noStrike" cap="none" dirty="0">
                          <a:sym typeface="Gill Sans"/>
                        </a:rPr>
                        <a:t>Loans to Directors, Senior Officers and Relatives of Directors   </a:t>
                      </a:r>
                      <a:endParaRPr sz="1300" u="none" strike="noStrike" cap="none" dirty="0">
                        <a:latin typeface="Gill Sans" panose="020B0604020202020204" charset="0"/>
                        <a:ea typeface="Gill Sans"/>
                        <a:cs typeface="Gill Sans"/>
                        <a:sym typeface="Gill Sans"/>
                      </a:endParaRPr>
                    </a:p>
                  </a:txBody>
                  <a:tcPr marL="45720" marR="45720"/>
                </a:tc>
                <a:extLst>
                  <a:ext uri="{0D108BD9-81ED-4DB2-BD59-A6C34878D82A}">
                    <a16:rowId xmlns:a16="http://schemas.microsoft.com/office/drawing/2014/main" val="10011"/>
                  </a:ext>
                </a:extLst>
              </a:tr>
              <a:tr h="341149">
                <a:tc>
                  <a:txBody>
                    <a:bodyPr/>
                    <a:lstStyle/>
                    <a:p>
                      <a:pPr marL="0" lvl="0" indent="0" algn="l" rtl="0">
                        <a:lnSpc>
                          <a:spcPct val="107000"/>
                        </a:lnSpc>
                        <a:spcBef>
                          <a:spcPts val="0"/>
                        </a:spcBef>
                        <a:spcAft>
                          <a:spcPts val="800"/>
                        </a:spcAft>
                        <a:buNone/>
                      </a:pPr>
                      <a:r>
                        <a:rPr lang="en-US" sz="1300">
                          <a:sym typeface="Gill Sans"/>
                        </a:rPr>
                        <a:t>Annex XII</a:t>
                      </a:r>
                      <a:endParaRPr sz="1300" u="none" strike="noStrike" cap="none">
                        <a:latin typeface="Gill Sans" panose="020B0604020202020204" charset="0"/>
                        <a:ea typeface="Gill Sans"/>
                        <a:cs typeface="Gill Sans"/>
                        <a:sym typeface="Gill Sans"/>
                      </a:endParaRPr>
                    </a:p>
                  </a:txBody>
                  <a:tcPr marL="45720" marR="45720"/>
                </a:tc>
                <a:tc>
                  <a:txBody>
                    <a:bodyPr/>
                    <a:lstStyle/>
                    <a:p>
                      <a:pPr marL="0" lvl="0" indent="0" algn="l" rtl="0">
                        <a:lnSpc>
                          <a:spcPct val="85000"/>
                        </a:lnSpc>
                        <a:spcBef>
                          <a:spcPts val="0"/>
                        </a:spcBef>
                        <a:spcAft>
                          <a:spcPts val="0"/>
                        </a:spcAft>
                        <a:buNone/>
                      </a:pPr>
                      <a:r>
                        <a:rPr lang="en-US" sz="1300" dirty="0">
                          <a:sym typeface="Gill Sans"/>
                        </a:rPr>
                        <a:t>Information about the Proposed Promoters/Directors/Shareholders of the NBFC   	</a:t>
                      </a:r>
                      <a:endParaRPr sz="1300" u="none" strike="noStrike" cap="none" dirty="0">
                        <a:latin typeface="Gill Sans" panose="020B0604020202020204" charset="0"/>
                        <a:ea typeface="Gill Sans"/>
                        <a:cs typeface="Gill Sans"/>
                        <a:sym typeface="Gill Sans"/>
                      </a:endParaRPr>
                    </a:p>
                  </a:txBody>
                  <a:tcPr marL="45720" marR="45720"/>
                </a:tc>
                <a:extLst>
                  <a:ext uri="{0D108BD9-81ED-4DB2-BD59-A6C34878D82A}">
                    <a16:rowId xmlns:a16="http://schemas.microsoft.com/office/drawing/2014/main" val="10012"/>
                  </a:ext>
                </a:extLst>
              </a:tr>
              <a:tr h="341149">
                <a:tc>
                  <a:txBody>
                    <a:bodyPr/>
                    <a:lstStyle/>
                    <a:p>
                      <a:pPr marL="0" lvl="0" indent="0" algn="l" rtl="0">
                        <a:lnSpc>
                          <a:spcPct val="107000"/>
                        </a:lnSpc>
                        <a:spcBef>
                          <a:spcPts val="0"/>
                        </a:spcBef>
                        <a:spcAft>
                          <a:spcPts val="800"/>
                        </a:spcAft>
                        <a:buNone/>
                      </a:pPr>
                      <a:r>
                        <a:rPr lang="en-US" sz="1300">
                          <a:sym typeface="Gill Sans"/>
                        </a:rPr>
                        <a:t>Annex XIII</a:t>
                      </a:r>
                      <a:endParaRPr sz="1300" u="none" strike="noStrike" cap="none">
                        <a:latin typeface="Gill Sans" panose="020B0604020202020204" charset="0"/>
                        <a:ea typeface="Gill Sans"/>
                        <a:cs typeface="Gill Sans"/>
                        <a:sym typeface="Gill Sans"/>
                      </a:endParaRPr>
                    </a:p>
                  </a:txBody>
                  <a:tcPr marL="45720" marR="45720"/>
                </a:tc>
                <a:tc>
                  <a:txBody>
                    <a:bodyPr/>
                    <a:lstStyle/>
                    <a:p>
                      <a:pPr marL="0" lvl="0" indent="0" algn="l" rtl="0">
                        <a:lnSpc>
                          <a:spcPct val="85000"/>
                        </a:lnSpc>
                        <a:spcBef>
                          <a:spcPts val="0"/>
                        </a:spcBef>
                        <a:spcAft>
                          <a:spcPts val="800"/>
                        </a:spcAft>
                        <a:buNone/>
                      </a:pPr>
                      <a:r>
                        <a:rPr lang="en-US" sz="1300" dirty="0">
                          <a:sym typeface="Gill Sans"/>
                        </a:rPr>
                        <a:t>Instructions on Managing Risks and Code of Conduct in Outsourcing of Financial Services by NBFCs  </a:t>
                      </a:r>
                      <a:endParaRPr sz="1300" u="none" strike="noStrike" cap="none" dirty="0">
                        <a:latin typeface="Gill Sans" panose="020B0604020202020204" charset="0"/>
                        <a:ea typeface="Gill Sans"/>
                        <a:cs typeface="Gill Sans"/>
                        <a:sym typeface="Gill Sans"/>
                      </a:endParaRPr>
                    </a:p>
                  </a:txBody>
                  <a:tcPr marL="45720" marR="45720"/>
                </a:tc>
                <a:extLst>
                  <a:ext uri="{0D108BD9-81ED-4DB2-BD59-A6C34878D82A}">
                    <a16:rowId xmlns:a16="http://schemas.microsoft.com/office/drawing/2014/main" val="10013"/>
                  </a:ext>
                </a:extLst>
              </a:tr>
              <a:tr h="255137">
                <a:tc>
                  <a:txBody>
                    <a:bodyPr/>
                    <a:lstStyle/>
                    <a:p>
                      <a:pPr marL="0" lvl="0" indent="0" algn="l" rtl="0">
                        <a:lnSpc>
                          <a:spcPct val="107000"/>
                        </a:lnSpc>
                        <a:spcBef>
                          <a:spcPts val="0"/>
                        </a:spcBef>
                        <a:spcAft>
                          <a:spcPts val="800"/>
                        </a:spcAft>
                        <a:buNone/>
                      </a:pPr>
                      <a:r>
                        <a:rPr lang="en-US" sz="1300">
                          <a:sym typeface="Gill Sans"/>
                        </a:rPr>
                        <a:t>Annex XIV</a:t>
                      </a:r>
                      <a:endParaRPr sz="1300" u="none" strike="noStrike" cap="none">
                        <a:latin typeface="Gill Sans" panose="020B0604020202020204" charset="0"/>
                        <a:ea typeface="Gill Sans"/>
                        <a:cs typeface="Gill Sans"/>
                        <a:sym typeface="Gill Sans"/>
                      </a:endParaRPr>
                    </a:p>
                  </a:txBody>
                  <a:tcPr marL="45720" marR="45720"/>
                </a:tc>
                <a:tc>
                  <a:txBody>
                    <a:bodyPr/>
                    <a:lstStyle/>
                    <a:p>
                      <a:pPr marL="0" lvl="0" indent="0" algn="l" rtl="0">
                        <a:lnSpc>
                          <a:spcPct val="85000"/>
                        </a:lnSpc>
                        <a:spcBef>
                          <a:spcPts val="0"/>
                        </a:spcBef>
                        <a:spcAft>
                          <a:spcPts val="800"/>
                        </a:spcAft>
                        <a:buNone/>
                      </a:pPr>
                      <a:r>
                        <a:rPr lang="en-US" sz="1300" dirty="0">
                          <a:sym typeface="Gill Sans"/>
                        </a:rPr>
                        <a:t>Guidelines for Credit Default Swaps - NBFCs as users</a:t>
                      </a:r>
                      <a:endParaRPr sz="1300" u="none" strike="noStrike" cap="none" dirty="0">
                        <a:latin typeface="Gill Sans" panose="020B0604020202020204" charset="0"/>
                        <a:ea typeface="Gill Sans"/>
                        <a:cs typeface="Gill Sans"/>
                        <a:sym typeface="Gill Sans"/>
                      </a:endParaRPr>
                    </a:p>
                  </a:txBody>
                  <a:tcPr marL="45720" marR="45720"/>
                </a:tc>
                <a:extLst>
                  <a:ext uri="{0D108BD9-81ED-4DB2-BD59-A6C34878D82A}">
                    <a16:rowId xmlns:a16="http://schemas.microsoft.com/office/drawing/2014/main" val="10014"/>
                  </a:ext>
                </a:extLst>
              </a:tr>
            </a:tbl>
          </a:graphicData>
        </a:graphic>
      </p:graphicFrame>
      <p:graphicFrame>
        <p:nvGraphicFramePr>
          <p:cNvPr id="1153" name="Google Shape;1153;g25c96501d6e_15_152"/>
          <p:cNvGraphicFramePr/>
          <p:nvPr>
            <p:extLst>
              <p:ext uri="{D42A27DB-BD31-4B8C-83A1-F6EECF244321}">
                <p14:modId xmlns:p14="http://schemas.microsoft.com/office/powerpoint/2010/main" val="1770380994"/>
              </p:ext>
            </p:extLst>
          </p:nvPr>
        </p:nvGraphicFramePr>
        <p:xfrm>
          <a:off x="6348987" y="1560697"/>
          <a:ext cx="5439975" cy="5046954"/>
        </p:xfrm>
        <a:graphic>
          <a:graphicData uri="http://schemas.openxmlformats.org/drawingml/2006/table">
            <a:tbl>
              <a:tblPr firstRow="1" bandRow="1">
                <a:tableStyleId>{775DCB02-9BB8-47FD-8907-85C794F793BA}</a:tableStyleId>
              </a:tblPr>
              <a:tblGrid>
                <a:gridCol w="1084650">
                  <a:extLst>
                    <a:ext uri="{9D8B030D-6E8A-4147-A177-3AD203B41FA5}">
                      <a16:colId xmlns:a16="http://schemas.microsoft.com/office/drawing/2014/main" val="20000"/>
                    </a:ext>
                  </a:extLst>
                </a:gridCol>
                <a:gridCol w="4355325">
                  <a:extLst>
                    <a:ext uri="{9D8B030D-6E8A-4147-A177-3AD203B41FA5}">
                      <a16:colId xmlns:a16="http://schemas.microsoft.com/office/drawing/2014/main" val="20001"/>
                    </a:ext>
                  </a:extLst>
                </a:gridCol>
              </a:tblGrid>
              <a:tr h="200960">
                <a:tc>
                  <a:txBody>
                    <a:bodyPr/>
                    <a:lstStyle/>
                    <a:p>
                      <a:pPr marL="0" marR="0" lvl="0" indent="0" algn="l" rtl="0">
                        <a:lnSpc>
                          <a:spcPct val="85000"/>
                        </a:lnSpc>
                        <a:spcBef>
                          <a:spcPts val="0"/>
                        </a:spcBef>
                        <a:spcAft>
                          <a:spcPts val="0"/>
                        </a:spcAft>
                        <a:buNone/>
                      </a:pPr>
                      <a:r>
                        <a:rPr lang="en-US" sz="1300" b="1" u="none" strike="noStrike" cap="none" dirty="0">
                          <a:sym typeface="Gill Sans"/>
                        </a:rPr>
                        <a:t>Annex</a:t>
                      </a:r>
                      <a:endParaRPr sz="1300" b="1" dirty="0">
                        <a:latin typeface="Gill Sans" panose="020B0604020202020204" charset="0"/>
                        <a:ea typeface="Gill Sans"/>
                        <a:cs typeface="Gill Sans"/>
                        <a:sym typeface="Gill Sans"/>
                      </a:endParaRPr>
                    </a:p>
                  </a:txBody>
                  <a:tcPr marL="91450" marR="91450" marT="45725" marB="45725"/>
                </a:tc>
                <a:tc>
                  <a:txBody>
                    <a:bodyPr/>
                    <a:lstStyle/>
                    <a:p>
                      <a:pPr marL="0" marR="0" lvl="0" indent="0" algn="l" rtl="0">
                        <a:lnSpc>
                          <a:spcPct val="85000"/>
                        </a:lnSpc>
                        <a:spcBef>
                          <a:spcPts val="0"/>
                        </a:spcBef>
                        <a:spcAft>
                          <a:spcPts val="0"/>
                        </a:spcAft>
                        <a:buNone/>
                      </a:pPr>
                      <a:r>
                        <a:rPr lang="en-US" sz="1300" b="1" u="none" strike="noStrike" cap="none" dirty="0">
                          <a:sym typeface="Gill Sans"/>
                        </a:rPr>
                        <a:t>Content</a:t>
                      </a:r>
                      <a:endParaRPr sz="1300" b="1" dirty="0">
                        <a:latin typeface="Gill Sans" panose="020B0604020202020204" charset="0"/>
                        <a:ea typeface="Gill Sans"/>
                        <a:cs typeface="Gill Sans"/>
                        <a:sym typeface="Gill Sans"/>
                      </a:endParaRPr>
                    </a:p>
                  </a:txBody>
                  <a:tcPr marL="91450" marR="91450" marT="45725" marB="45725"/>
                </a:tc>
                <a:extLst>
                  <a:ext uri="{0D108BD9-81ED-4DB2-BD59-A6C34878D82A}">
                    <a16:rowId xmlns:a16="http://schemas.microsoft.com/office/drawing/2014/main" val="10000"/>
                  </a:ext>
                </a:extLst>
              </a:tr>
              <a:tr h="371485">
                <a:tc>
                  <a:txBody>
                    <a:bodyPr/>
                    <a:lstStyle/>
                    <a:p>
                      <a:pPr marL="0" lvl="0" indent="0" algn="l" rtl="0">
                        <a:lnSpc>
                          <a:spcPct val="75000"/>
                        </a:lnSpc>
                        <a:spcBef>
                          <a:spcPts val="0"/>
                        </a:spcBef>
                        <a:spcAft>
                          <a:spcPts val="800"/>
                        </a:spcAft>
                        <a:buNone/>
                      </a:pPr>
                      <a:r>
                        <a:rPr lang="en-US" sz="1300">
                          <a:sym typeface="Gill Sans"/>
                        </a:rPr>
                        <a:t>Annex XV</a:t>
                      </a:r>
                      <a:endParaRPr sz="1300">
                        <a:latin typeface="Gill Sans" panose="020B0604020202020204" charset="0"/>
                        <a:ea typeface="Gill Sans"/>
                        <a:cs typeface="Gill Sans"/>
                        <a:sym typeface="Gill Sans"/>
                      </a:endParaRPr>
                    </a:p>
                  </a:txBody>
                  <a:tcPr marL="91425" marR="91425" marT="91425" marB="91425"/>
                </a:tc>
                <a:tc>
                  <a:txBody>
                    <a:bodyPr/>
                    <a:lstStyle/>
                    <a:p>
                      <a:pPr marL="0" lvl="0" indent="0" algn="l" rtl="0">
                        <a:lnSpc>
                          <a:spcPct val="75000"/>
                        </a:lnSpc>
                        <a:spcBef>
                          <a:spcPts val="0"/>
                        </a:spcBef>
                        <a:spcAft>
                          <a:spcPts val="800"/>
                        </a:spcAft>
                        <a:buNone/>
                      </a:pPr>
                      <a:r>
                        <a:rPr lang="en-US" sz="1300">
                          <a:sym typeface="Gill Sans"/>
                        </a:rPr>
                        <a:t>Guidelines on Private Placement of NCDs (maturity &gt; 1yr) by NBFCs</a:t>
                      </a:r>
                      <a:endParaRPr sz="1300">
                        <a:latin typeface="Gill Sans" panose="020B0604020202020204" charset="0"/>
                        <a:ea typeface="Gill Sans"/>
                        <a:cs typeface="Gill Sans"/>
                        <a:sym typeface="Gill Sans"/>
                      </a:endParaRPr>
                    </a:p>
                  </a:txBody>
                  <a:tcPr marL="91425" marR="91425" marT="91425" marB="91425"/>
                </a:tc>
                <a:extLst>
                  <a:ext uri="{0D108BD9-81ED-4DB2-BD59-A6C34878D82A}">
                    <a16:rowId xmlns:a16="http://schemas.microsoft.com/office/drawing/2014/main" val="10001"/>
                  </a:ext>
                </a:extLst>
              </a:tr>
              <a:tr h="258936">
                <a:tc>
                  <a:txBody>
                    <a:bodyPr/>
                    <a:lstStyle/>
                    <a:p>
                      <a:pPr marL="0" lvl="0" indent="0" algn="l" rtl="0">
                        <a:lnSpc>
                          <a:spcPct val="75000"/>
                        </a:lnSpc>
                        <a:spcBef>
                          <a:spcPts val="0"/>
                        </a:spcBef>
                        <a:spcAft>
                          <a:spcPts val="800"/>
                        </a:spcAft>
                        <a:buNone/>
                      </a:pPr>
                      <a:r>
                        <a:rPr lang="en-US" sz="1300">
                          <a:sym typeface="Gill Sans"/>
                        </a:rPr>
                        <a:t>Annex XVI</a:t>
                      </a:r>
                      <a:endParaRPr sz="1300">
                        <a:latin typeface="Gill Sans" panose="020B0604020202020204" charset="0"/>
                        <a:ea typeface="Gill Sans"/>
                        <a:cs typeface="Gill Sans"/>
                        <a:sym typeface="Gill Sans"/>
                      </a:endParaRPr>
                    </a:p>
                  </a:txBody>
                  <a:tcPr marL="91425" marR="91425" marT="91425" marB="91425"/>
                </a:tc>
                <a:tc>
                  <a:txBody>
                    <a:bodyPr/>
                    <a:lstStyle/>
                    <a:p>
                      <a:pPr marL="0" lvl="0" indent="0" algn="l" rtl="0">
                        <a:lnSpc>
                          <a:spcPct val="75000"/>
                        </a:lnSpc>
                        <a:spcBef>
                          <a:spcPts val="0"/>
                        </a:spcBef>
                        <a:spcAft>
                          <a:spcPts val="800"/>
                        </a:spcAft>
                        <a:buNone/>
                      </a:pPr>
                      <a:r>
                        <a:rPr lang="en-US" sz="1300">
                          <a:sym typeface="Gill Sans"/>
                        </a:rPr>
                        <a:t>Guidelines for Entry of NBFCs into Insurance</a:t>
                      </a:r>
                      <a:endParaRPr sz="1300">
                        <a:latin typeface="Gill Sans" panose="020B0604020202020204" charset="0"/>
                        <a:ea typeface="Gill Sans"/>
                        <a:cs typeface="Gill Sans"/>
                        <a:sym typeface="Gill Sans"/>
                      </a:endParaRPr>
                    </a:p>
                  </a:txBody>
                  <a:tcPr marL="91425" marR="91425" marT="91425" marB="91425"/>
                </a:tc>
                <a:extLst>
                  <a:ext uri="{0D108BD9-81ED-4DB2-BD59-A6C34878D82A}">
                    <a16:rowId xmlns:a16="http://schemas.microsoft.com/office/drawing/2014/main" val="10002"/>
                  </a:ext>
                </a:extLst>
              </a:tr>
              <a:tr h="258936">
                <a:tc>
                  <a:txBody>
                    <a:bodyPr/>
                    <a:lstStyle/>
                    <a:p>
                      <a:pPr marL="0" lvl="0" indent="0" algn="l" rtl="0">
                        <a:lnSpc>
                          <a:spcPct val="75000"/>
                        </a:lnSpc>
                        <a:spcBef>
                          <a:spcPts val="0"/>
                        </a:spcBef>
                        <a:spcAft>
                          <a:spcPts val="800"/>
                        </a:spcAft>
                        <a:buNone/>
                      </a:pPr>
                      <a:r>
                        <a:rPr lang="en-US" sz="1300">
                          <a:sym typeface="Gill Sans"/>
                        </a:rPr>
                        <a:t>Annex XVII</a:t>
                      </a:r>
                      <a:endParaRPr sz="1300">
                        <a:latin typeface="Gill Sans" panose="020B0604020202020204" charset="0"/>
                        <a:ea typeface="Gill Sans"/>
                        <a:cs typeface="Gill Sans"/>
                        <a:sym typeface="Gill Sans"/>
                      </a:endParaRPr>
                    </a:p>
                  </a:txBody>
                  <a:tcPr marL="91425" marR="91425" marT="91425" marB="91425"/>
                </a:tc>
                <a:tc>
                  <a:txBody>
                    <a:bodyPr/>
                    <a:lstStyle/>
                    <a:p>
                      <a:pPr marL="0" lvl="0" indent="0" algn="l" rtl="0">
                        <a:lnSpc>
                          <a:spcPct val="75000"/>
                        </a:lnSpc>
                        <a:spcBef>
                          <a:spcPts val="0"/>
                        </a:spcBef>
                        <a:spcAft>
                          <a:spcPts val="800"/>
                        </a:spcAft>
                        <a:buNone/>
                      </a:pPr>
                      <a:r>
                        <a:rPr lang="en-US" sz="1300" dirty="0">
                          <a:sym typeface="Gill Sans"/>
                        </a:rPr>
                        <a:t>Guidelines on Issue of Co-Branded Credit Cards</a:t>
                      </a:r>
                      <a:endParaRPr sz="1300" dirty="0">
                        <a:latin typeface="Gill Sans" panose="020B0604020202020204" charset="0"/>
                        <a:ea typeface="Gill Sans"/>
                        <a:cs typeface="Gill Sans"/>
                        <a:sym typeface="Gill Sans"/>
                      </a:endParaRPr>
                    </a:p>
                  </a:txBody>
                  <a:tcPr marL="91425" marR="91425" marT="91425" marB="91425"/>
                </a:tc>
                <a:extLst>
                  <a:ext uri="{0D108BD9-81ED-4DB2-BD59-A6C34878D82A}">
                    <a16:rowId xmlns:a16="http://schemas.microsoft.com/office/drawing/2014/main" val="10003"/>
                  </a:ext>
                </a:extLst>
              </a:tr>
              <a:tr h="371485">
                <a:tc>
                  <a:txBody>
                    <a:bodyPr/>
                    <a:lstStyle/>
                    <a:p>
                      <a:pPr marL="0" lvl="0" indent="0" algn="l" rtl="0">
                        <a:lnSpc>
                          <a:spcPct val="75000"/>
                        </a:lnSpc>
                        <a:spcBef>
                          <a:spcPts val="0"/>
                        </a:spcBef>
                        <a:spcAft>
                          <a:spcPts val="800"/>
                        </a:spcAft>
                        <a:buNone/>
                      </a:pPr>
                      <a:r>
                        <a:rPr lang="en-US" sz="1300">
                          <a:sym typeface="Gill Sans"/>
                        </a:rPr>
                        <a:t>Annex XVIII</a:t>
                      </a:r>
                      <a:endParaRPr sz="1300">
                        <a:latin typeface="Gill Sans" panose="020B0604020202020204" charset="0"/>
                        <a:ea typeface="Gill Sans"/>
                        <a:cs typeface="Gill Sans"/>
                        <a:sym typeface="Gill Sans"/>
                      </a:endParaRPr>
                    </a:p>
                  </a:txBody>
                  <a:tcPr marL="91425" marR="91425" marT="91425" marB="91425"/>
                </a:tc>
                <a:tc>
                  <a:txBody>
                    <a:bodyPr/>
                    <a:lstStyle/>
                    <a:p>
                      <a:pPr marL="0" lvl="0" indent="0" algn="l" rtl="0">
                        <a:lnSpc>
                          <a:spcPct val="75000"/>
                        </a:lnSpc>
                        <a:spcBef>
                          <a:spcPts val="0"/>
                        </a:spcBef>
                        <a:spcAft>
                          <a:spcPts val="800"/>
                        </a:spcAft>
                        <a:buNone/>
                      </a:pPr>
                      <a:r>
                        <a:rPr lang="en-US" sz="1300">
                          <a:sym typeface="Gill Sans"/>
                        </a:rPr>
                        <a:t>Guidelines on Distribution of Mutual Fund Products by NBFCs</a:t>
                      </a:r>
                      <a:endParaRPr sz="1300">
                        <a:latin typeface="Gill Sans" panose="020B0604020202020204" charset="0"/>
                        <a:ea typeface="Gill Sans"/>
                        <a:cs typeface="Gill Sans"/>
                        <a:sym typeface="Gill Sans"/>
                      </a:endParaRPr>
                    </a:p>
                  </a:txBody>
                  <a:tcPr marL="91425" marR="91425" marT="91425" marB="91425"/>
                </a:tc>
                <a:extLst>
                  <a:ext uri="{0D108BD9-81ED-4DB2-BD59-A6C34878D82A}">
                    <a16:rowId xmlns:a16="http://schemas.microsoft.com/office/drawing/2014/main" val="10004"/>
                  </a:ext>
                </a:extLst>
              </a:tr>
              <a:tr h="371485">
                <a:tc>
                  <a:txBody>
                    <a:bodyPr/>
                    <a:lstStyle/>
                    <a:p>
                      <a:pPr marL="0" lvl="0" indent="0" algn="l" rtl="0">
                        <a:lnSpc>
                          <a:spcPct val="75000"/>
                        </a:lnSpc>
                        <a:spcBef>
                          <a:spcPts val="0"/>
                        </a:spcBef>
                        <a:spcAft>
                          <a:spcPts val="800"/>
                        </a:spcAft>
                        <a:buNone/>
                      </a:pPr>
                      <a:r>
                        <a:rPr lang="en-US" sz="1300">
                          <a:sym typeface="Gill Sans"/>
                        </a:rPr>
                        <a:t>Annex XIX</a:t>
                      </a:r>
                      <a:endParaRPr sz="1300">
                        <a:latin typeface="Gill Sans" panose="020B0604020202020204" charset="0"/>
                        <a:ea typeface="Gill Sans"/>
                        <a:cs typeface="Gill Sans"/>
                        <a:sym typeface="Gill Sans"/>
                      </a:endParaRPr>
                    </a:p>
                  </a:txBody>
                  <a:tcPr marL="91425" marR="91425" marT="91425" marB="91425"/>
                </a:tc>
                <a:tc>
                  <a:txBody>
                    <a:bodyPr/>
                    <a:lstStyle/>
                    <a:p>
                      <a:pPr marL="0" lvl="0" indent="0" algn="l" rtl="0">
                        <a:lnSpc>
                          <a:spcPct val="75000"/>
                        </a:lnSpc>
                        <a:spcBef>
                          <a:spcPts val="0"/>
                        </a:spcBef>
                        <a:spcAft>
                          <a:spcPts val="800"/>
                        </a:spcAft>
                        <a:buNone/>
                      </a:pPr>
                      <a:r>
                        <a:rPr lang="en-US" sz="1300">
                          <a:sym typeface="Gill Sans"/>
                        </a:rPr>
                        <a:t>Information on secured assets possessed under the SARFAESI Act, 2002</a:t>
                      </a:r>
                      <a:endParaRPr sz="1300">
                        <a:latin typeface="Gill Sans" panose="020B0604020202020204" charset="0"/>
                        <a:ea typeface="Gill Sans"/>
                        <a:cs typeface="Gill Sans"/>
                        <a:sym typeface="Gill Sans"/>
                      </a:endParaRPr>
                    </a:p>
                  </a:txBody>
                  <a:tcPr marL="91425" marR="91425" marT="91425" marB="91425"/>
                </a:tc>
                <a:extLst>
                  <a:ext uri="{0D108BD9-81ED-4DB2-BD59-A6C34878D82A}">
                    <a16:rowId xmlns:a16="http://schemas.microsoft.com/office/drawing/2014/main" val="10005"/>
                  </a:ext>
                </a:extLst>
              </a:tr>
              <a:tr h="371485">
                <a:tc>
                  <a:txBody>
                    <a:bodyPr/>
                    <a:lstStyle/>
                    <a:p>
                      <a:pPr marL="0" lvl="0" indent="0" algn="l" rtl="0">
                        <a:lnSpc>
                          <a:spcPct val="75000"/>
                        </a:lnSpc>
                        <a:spcBef>
                          <a:spcPts val="0"/>
                        </a:spcBef>
                        <a:spcAft>
                          <a:spcPts val="800"/>
                        </a:spcAft>
                        <a:buNone/>
                      </a:pPr>
                      <a:r>
                        <a:rPr lang="en-US" sz="1300">
                          <a:sym typeface="Gill Sans"/>
                        </a:rPr>
                        <a:t>Annex XX</a:t>
                      </a:r>
                      <a:endParaRPr sz="1300">
                        <a:latin typeface="Gill Sans" panose="020B0604020202020204" charset="0"/>
                        <a:ea typeface="Gill Sans"/>
                        <a:cs typeface="Gill Sans"/>
                        <a:sym typeface="Gill Sans"/>
                      </a:endParaRPr>
                    </a:p>
                  </a:txBody>
                  <a:tcPr marL="91425" marR="91425" marT="91425" marB="91425"/>
                </a:tc>
                <a:tc>
                  <a:txBody>
                    <a:bodyPr/>
                    <a:lstStyle/>
                    <a:p>
                      <a:pPr marL="0" lvl="0" indent="0" algn="l" rtl="0">
                        <a:lnSpc>
                          <a:spcPct val="75000"/>
                        </a:lnSpc>
                        <a:spcBef>
                          <a:spcPts val="0"/>
                        </a:spcBef>
                        <a:spcAft>
                          <a:spcPts val="0"/>
                        </a:spcAft>
                        <a:buNone/>
                      </a:pPr>
                      <a:r>
                        <a:rPr lang="en-US" sz="1300">
                          <a:sym typeface="Gill Sans"/>
                        </a:rPr>
                        <a:t>T&amp;C applicable to PDI  for being Eligible for Inclusion in Tier 1 capital</a:t>
                      </a:r>
                      <a:endParaRPr sz="1300">
                        <a:latin typeface="Gill Sans" panose="020B0604020202020204" charset="0"/>
                        <a:ea typeface="Gill Sans"/>
                        <a:cs typeface="Gill Sans"/>
                        <a:sym typeface="Gill Sans"/>
                      </a:endParaRPr>
                    </a:p>
                  </a:txBody>
                  <a:tcPr marL="91425" marR="91425" marT="91425" marB="91425"/>
                </a:tc>
                <a:extLst>
                  <a:ext uri="{0D108BD9-81ED-4DB2-BD59-A6C34878D82A}">
                    <a16:rowId xmlns:a16="http://schemas.microsoft.com/office/drawing/2014/main" val="10006"/>
                  </a:ext>
                </a:extLst>
              </a:tr>
              <a:tr h="258936">
                <a:tc>
                  <a:txBody>
                    <a:bodyPr/>
                    <a:lstStyle/>
                    <a:p>
                      <a:pPr marL="0" lvl="0" indent="0" algn="l" rtl="0">
                        <a:lnSpc>
                          <a:spcPct val="75000"/>
                        </a:lnSpc>
                        <a:spcBef>
                          <a:spcPts val="0"/>
                        </a:spcBef>
                        <a:spcAft>
                          <a:spcPts val="800"/>
                        </a:spcAft>
                        <a:buNone/>
                      </a:pPr>
                      <a:r>
                        <a:rPr lang="en-US" sz="1300">
                          <a:sym typeface="Gill Sans"/>
                        </a:rPr>
                        <a:t>Annex XXI</a:t>
                      </a:r>
                      <a:endParaRPr sz="1300">
                        <a:latin typeface="Gill Sans" panose="020B0604020202020204" charset="0"/>
                        <a:ea typeface="Gill Sans"/>
                        <a:cs typeface="Gill Sans"/>
                        <a:sym typeface="Gill Sans"/>
                      </a:endParaRPr>
                    </a:p>
                  </a:txBody>
                  <a:tcPr marL="91425" marR="91425" marT="91425" marB="91425"/>
                </a:tc>
                <a:tc>
                  <a:txBody>
                    <a:bodyPr/>
                    <a:lstStyle/>
                    <a:p>
                      <a:pPr marL="0" lvl="0" indent="0" algn="l" rtl="0">
                        <a:lnSpc>
                          <a:spcPct val="75000"/>
                        </a:lnSpc>
                        <a:spcBef>
                          <a:spcPts val="0"/>
                        </a:spcBef>
                        <a:spcAft>
                          <a:spcPts val="800"/>
                        </a:spcAft>
                        <a:buNone/>
                      </a:pPr>
                      <a:r>
                        <a:rPr lang="en-US" sz="1300">
                          <a:sym typeface="Gill Sans"/>
                        </a:rPr>
                        <a:t>Guidelines on Liquidity Coverage Ratio (LCR)</a:t>
                      </a:r>
                      <a:endParaRPr sz="1300">
                        <a:latin typeface="Gill Sans" panose="020B0604020202020204" charset="0"/>
                        <a:ea typeface="Gill Sans"/>
                        <a:cs typeface="Gill Sans"/>
                        <a:sym typeface="Gill Sans"/>
                      </a:endParaRPr>
                    </a:p>
                  </a:txBody>
                  <a:tcPr marL="91425" marR="91425" marT="91425" marB="91425"/>
                </a:tc>
                <a:extLst>
                  <a:ext uri="{0D108BD9-81ED-4DB2-BD59-A6C34878D82A}">
                    <a16:rowId xmlns:a16="http://schemas.microsoft.com/office/drawing/2014/main" val="10007"/>
                  </a:ext>
                </a:extLst>
              </a:tr>
              <a:tr h="258936">
                <a:tc>
                  <a:txBody>
                    <a:bodyPr/>
                    <a:lstStyle/>
                    <a:p>
                      <a:pPr marL="0" lvl="0" indent="0" algn="l" rtl="0">
                        <a:lnSpc>
                          <a:spcPct val="75000"/>
                        </a:lnSpc>
                        <a:spcBef>
                          <a:spcPts val="0"/>
                        </a:spcBef>
                        <a:spcAft>
                          <a:spcPts val="800"/>
                        </a:spcAft>
                        <a:buNone/>
                      </a:pPr>
                      <a:r>
                        <a:rPr lang="en-US" sz="1300">
                          <a:sym typeface="Gill Sans"/>
                        </a:rPr>
                        <a:t>Annex XXII</a:t>
                      </a:r>
                      <a:endParaRPr sz="1300">
                        <a:latin typeface="Gill Sans" panose="020B0604020202020204" charset="0"/>
                        <a:ea typeface="Gill Sans"/>
                        <a:cs typeface="Gill Sans"/>
                        <a:sym typeface="Gill Sans"/>
                      </a:endParaRPr>
                    </a:p>
                  </a:txBody>
                  <a:tcPr marL="91425" marR="91425" marT="91425" marB="91425"/>
                </a:tc>
                <a:tc>
                  <a:txBody>
                    <a:bodyPr/>
                    <a:lstStyle/>
                    <a:p>
                      <a:pPr marL="0" lvl="0" indent="0" algn="l" rtl="0">
                        <a:lnSpc>
                          <a:spcPct val="75000"/>
                        </a:lnSpc>
                        <a:spcBef>
                          <a:spcPts val="0"/>
                        </a:spcBef>
                        <a:spcAft>
                          <a:spcPts val="800"/>
                        </a:spcAft>
                        <a:buNone/>
                      </a:pPr>
                      <a:r>
                        <a:rPr lang="en-US" sz="1300" b="0" dirty="0">
                          <a:sym typeface="Gill Sans"/>
                        </a:rPr>
                        <a:t>Indicative List of Balance Sheet Disclosure for NBFCs in ML </a:t>
                      </a:r>
                      <a:endParaRPr sz="1300" b="0" dirty="0">
                        <a:latin typeface="Gill Sans" panose="020B0604020202020204" charset="0"/>
                        <a:ea typeface="Gill Sans"/>
                        <a:cs typeface="Gill Sans"/>
                        <a:sym typeface="Gill Sans"/>
                      </a:endParaRPr>
                    </a:p>
                  </a:txBody>
                  <a:tcPr marL="91425" marR="91425" marT="91425" marB="91425"/>
                </a:tc>
                <a:extLst>
                  <a:ext uri="{0D108BD9-81ED-4DB2-BD59-A6C34878D82A}">
                    <a16:rowId xmlns:a16="http://schemas.microsoft.com/office/drawing/2014/main" val="10008"/>
                  </a:ext>
                </a:extLst>
              </a:tr>
              <a:tr h="258936">
                <a:tc>
                  <a:txBody>
                    <a:bodyPr/>
                    <a:lstStyle/>
                    <a:p>
                      <a:pPr marL="0" lvl="0" indent="0" algn="l" rtl="0">
                        <a:lnSpc>
                          <a:spcPct val="75000"/>
                        </a:lnSpc>
                        <a:spcBef>
                          <a:spcPts val="0"/>
                        </a:spcBef>
                        <a:spcAft>
                          <a:spcPts val="800"/>
                        </a:spcAft>
                        <a:buNone/>
                      </a:pPr>
                      <a:r>
                        <a:rPr lang="en-US" sz="1300">
                          <a:sym typeface="Gill Sans"/>
                        </a:rPr>
                        <a:t>Annex XXIII</a:t>
                      </a:r>
                      <a:endParaRPr sz="1300">
                        <a:latin typeface="Gill Sans" panose="020B0604020202020204" charset="0"/>
                        <a:ea typeface="Gill Sans"/>
                        <a:cs typeface="Gill Sans"/>
                        <a:sym typeface="Gill Sans"/>
                      </a:endParaRPr>
                    </a:p>
                  </a:txBody>
                  <a:tcPr marL="91425" marR="91425" marT="91425" marB="91425"/>
                </a:tc>
                <a:tc>
                  <a:txBody>
                    <a:bodyPr/>
                    <a:lstStyle/>
                    <a:p>
                      <a:pPr marL="0" lvl="0" indent="0" algn="l" rtl="0">
                        <a:lnSpc>
                          <a:spcPct val="75000"/>
                        </a:lnSpc>
                        <a:spcBef>
                          <a:spcPts val="0"/>
                        </a:spcBef>
                        <a:spcAft>
                          <a:spcPts val="800"/>
                        </a:spcAft>
                        <a:buNone/>
                      </a:pPr>
                      <a:r>
                        <a:rPr lang="en-US" sz="1300">
                          <a:sym typeface="Gill Sans"/>
                        </a:rPr>
                        <a:t>‘Fit and Proper’ Criteria for Directors of NBFCs</a:t>
                      </a:r>
                      <a:endParaRPr sz="1300">
                        <a:latin typeface="Gill Sans" panose="020B0604020202020204" charset="0"/>
                        <a:ea typeface="Gill Sans"/>
                        <a:cs typeface="Gill Sans"/>
                        <a:sym typeface="Gill Sans"/>
                      </a:endParaRPr>
                    </a:p>
                  </a:txBody>
                  <a:tcPr marL="91425" marR="91425" marT="91425" marB="91425"/>
                </a:tc>
                <a:extLst>
                  <a:ext uri="{0D108BD9-81ED-4DB2-BD59-A6C34878D82A}">
                    <a16:rowId xmlns:a16="http://schemas.microsoft.com/office/drawing/2014/main" val="10009"/>
                  </a:ext>
                </a:extLst>
              </a:tr>
              <a:tr h="371485">
                <a:tc>
                  <a:txBody>
                    <a:bodyPr/>
                    <a:lstStyle/>
                    <a:p>
                      <a:pPr marL="0" lvl="0" indent="0" algn="l" rtl="0">
                        <a:lnSpc>
                          <a:spcPct val="75000"/>
                        </a:lnSpc>
                        <a:spcBef>
                          <a:spcPts val="0"/>
                        </a:spcBef>
                        <a:spcAft>
                          <a:spcPts val="800"/>
                        </a:spcAft>
                        <a:buNone/>
                      </a:pPr>
                      <a:r>
                        <a:rPr lang="en-US" sz="1300">
                          <a:sym typeface="Gill Sans"/>
                        </a:rPr>
                        <a:t>Annex XXIV</a:t>
                      </a:r>
                      <a:endParaRPr sz="1300">
                        <a:latin typeface="Gill Sans" panose="020B0604020202020204" charset="0"/>
                        <a:ea typeface="Gill Sans"/>
                        <a:cs typeface="Gill Sans"/>
                        <a:sym typeface="Gill Sans"/>
                      </a:endParaRPr>
                    </a:p>
                  </a:txBody>
                  <a:tcPr marL="91425" marR="91425" marT="91425" marB="91425"/>
                </a:tc>
                <a:tc>
                  <a:txBody>
                    <a:bodyPr/>
                    <a:lstStyle/>
                    <a:p>
                      <a:pPr marL="0" lvl="0" indent="0" algn="l" rtl="0">
                        <a:lnSpc>
                          <a:spcPct val="75000"/>
                        </a:lnSpc>
                        <a:spcBef>
                          <a:spcPts val="0"/>
                        </a:spcBef>
                        <a:spcAft>
                          <a:spcPts val="800"/>
                        </a:spcAft>
                        <a:buNone/>
                      </a:pPr>
                      <a:r>
                        <a:rPr lang="en-US" sz="1300">
                          <a:sym typeface="Gill Sans"/>
                        </a:rPr>
                        <a:t>Guidelines on Compensation of KMP and SM in NBFCs: Minimum Scope and coverage</a:t>
                      </a:r>
                      <a:endParaRPr sz="1300">
                        <a:latin typeface="Gill Sans" panose="020B0604020202020204" charset="0"/>
                        <a:ea typeface="Gill Sans"/>
                        <a:cs typeface="Gill Sans"/>
                        <a:sym typeface="Gill Sans"/>
                      </a:endParaRPr>
                    </a:p>
                  </a:txBody>
                  <a:tcPr marL="91425" marR="91425" marT="91425" marB="91425"/>
                </a:tc>
                <a:extLst>
                  <a:ext uri="{0D108BD9-81ED-4DB2-BD59-A6C34878D82A}">
                    <a16:rowId xmlns:a16="http://schemas.microsoft.com/office/drawing/2014/main" val="10010"/>
                  </a:ext>
                </a:extLst>
              </a:tr>
              <a:tr h="258936">
                <a:tc>
                  <a:txBody>
                    <a:bodyPr/>
                    <a:lstStyle/>
                    <a:p>
                      <a:pPr marL="0" lvl="0" indent="0" algn="l" rtl="0">
                        <a:lnSpc>
                          <a:spcPct val="75000"/>
                        </a:lnSpc>
                        <a:spcBef>
                          <a:spcPts val="0"/>
                        </a:spcBef>
                        <a:spcAft>
                          <a:spcPts val="800"/>
                        </a:spcAft>
                        <a:buNone/>
                      </a:pPr>
                      <a:r>
                        <a:rPr lang="en-US" sz="1300">
                          <a:sym typeface="Gill Sans"/>
                        </a:rPr>
                        <a:t>Annex XXV</a:t>
                      </a:r>
                      <a:endParaRPr sz="1300">
                        <a:latin typeface="Gill Sans" panose="020B0604020202020204" charset="0"/>
                        <a:ea typeface="Gill Sans"/>
                        <a:cs typeface="Gill Sans"/>
                        <a:sym typeface="Gill Sans"/>
                      </a:endParaRPr>
                    </a:p>
                  </a:txBody>
                  <a:tcPr marL="91425" marR="91425" marT="91425" marB="91425"/>
                </a:tc>
                <a:tc>
                  <a:txBody>
                    <a:bodyPr/>
                    <a:lstStyle/>
                    <a:p>
                      <a:pPr marL="0" lvl="0" indent="0" algn="l" rtl="0">
                        <a:lnSpc>
                          <a:spcPct val="75000"/>
                        </a:lnSpc>
                        <a:spcBef>
                          <a:spcPts val="0"/>
                        </a:spcBef>
                        <a:spcAft>
                          <a:spcPts val="800"/>
                        </a:spcAft>
                        <a:buNone/>
                      </a:pPr>
                      <a:r>
                        <a:rPr lang="en-US" sz="1300">
                          <a:sym typeface="Gill Sans"/>
                        </a:rPr>
                        <a:t>Return on Large Exposures</a:t>
                      </a:r>
                      <a:endParaRPr sz="1300">
                        <a:latin typeface="Gill Sans" panose="020B0604020202020204" charset="0"/>
                        <a:ea typeface="Gill Sans"/>
                        <a:cs typeface="Gill Sans"/>
                        <a:sym typeface="Gill Sans"/>
                      </a:endParaRPr>
                    </a:p>
                  </a:txBody>
                  <a:tcPr marL="91425" marR="91425" marT="91425" marB="91425"/>
                </a:tc>
                <a:extLst>
                  <a:ext uri="{0D108BD9-81ED-4DB2-BD59-A6C34878D82A}">
                    <a16:rowId xmlns:a16="http://schemas.microsoft.com/office/drawing/2014/main" val="10011"/>
                  </a:ext>
                </a:extLst>
              </a:tr>
              <a:tr h="258936">
                <a:tc>
                  <a:txBody>
                    <a:bodyPr/>
                    <a:lstStyle/>
                    <a:p>
                      <a:pPr marL="0" lvl="0" indent="0" algn="l" rtl="0">
                        <a:lnSpc>
                          <a:spcPct val="75000"/>
                        </a:lnSpc>
                        <a:spcBef>
                          <a:spcPts val="0"/>
                        </a:spcBef>
                        <a:spcAft>
                          <a:spcPts val="800"/>
                        </a:spcAft>
                        <a:buNone/>
                      </a:pPr>
                      <a:r>
                        <a:rPr lang="en-US" sz="1300">
                          <a:sym typeface="Gill Sans"/>
                        </a:rPr>
                        <a:t>Annex XXVI</a:t>
                      </a:r>
                      <a:endParaRPr sz="1300">
                        <a:latin typeface="Gill Sans" panose="020B0604020202020204" charset="0"/>
                        <a:ea typeface="Gill Sans"/>
                        <a:cs typeface="Gill Sans"/>
                        <a:sym typeface="Gill Sans"/>
                      </a:endParaRPr>
                    </a:p>
                  </a:txBody>
                  <a:tcPr marL="91425" marR="91425" marT="91425" marB="91425"/>
                </a:tc>
                <a:tc>
                  <a:txBody>
                    <a:bodyPr/>
                    <a:lstStyle/>
                    <a:p>
                      <a:pPr marL="0" lvl="0" indent="0" algn="l" rtl="0">
                        <a:lnSpc>
                          <a:spcPct val="75000"/>
                        </a:lnSpc>
                        <a:spcBef>
                          <a:spcPts val="0"/>
                        </a:spcBef>
                        <a:spcAft>
                          <a:spcPts val="800"/>
                        </a:spcAft>
                        <a:buNone/>
                      </a:pPr>
                      <a:r>
                        <a:rPr lang="en-US" sz="1300" dirty="0">
                          <a:sym typeface="Gill Sans"/>
                        </a:rPr>
                        <a:t>SRO for NBFC-MFIs – Criteria for Recognition </a:t>
                      </a:r>
                      <a:endParaRPr sz="1300" dirty="0">
                        <a:latin typeface="Gill Sans" panose="020B0604020202020204" charset="0"/>
                        <a:ea typeface="Gill Sans"/>
                        <a:cs typeface="Gill Sans"/>
                        <a:sym typeface="Gill Sans"/>
                      </a:endParaRPr>
                    </a:p>
                  </a:txBody>
                  <a:tcPr marL="91425" marR="91425" marT="91425" marB="91425"/>
                </a:tc>
                <a:extLst>
                  <a:ext uri="{0D108BD9-81ED-4DB2-BD59-A6C34878D82A}">
                    <a16:rowId xmlns:a16="http://schemas.microsoft.com/office/drawing/2014/main" val="10012"/>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156"/>
        <p:cNvGrpSpPr/>
        <p:nvPr/>
      </p:nvGrpSpPr>
      <p:grpSpPr>
        <a:xfrm>
          <a:off x="0" y="0"/>
          <a:ext cx="0" cy="0"/>
          <a:chOff x="0" y="0"/>
          <a:chExt cx="0" cy="0"/>
        </a:xfrm>
      </p:grpSpPr>
      <p:sp>
        <p:nvSpPr>
          <p:cNvPr id="1157" name="Google Shape;1157;p11"/>
          <p:cNvSpPr txBox="1">
            <a:spLocks noGrp="1"/>
          </p:cNvSpPr>
          <p:nvPr>
            <p:ph type="title"/>
          </p:nvPr>
        </p:nvSpPr>
        <p:spPr>
          <a:xfrm>
            <a:off x="580147" y="595565"/>
            <a:ext cx="11029500" cy="805800"/>
          </a:xfrm>
          <a:prstGeom prst="rect">
            <a:avLst/>
          </a:prstGeom>
          <a:noFill/>
          <a:ln>
            <a:noFill/>
          </a:ln>
        </p:spPr>
        <p:txBody>
          <a:bodyPr spcFirstLastPara="1" wrap="square" lIns="91425" tIns="45700" rIns="91425" bIns="45700" anchor="b" anchorCtr="0">
            <a:normAutofit/>
          </a:bodyPr>
          <a:lstStyle/>
          <a:p>
            <a:pPr marL="0" lvl="0" indent="0" algn="l" rtl="0">
              <a:lnSpc>
                <a:spcPct val="100000"/>
              </a:lnSpc>
              <a:spcBef>
                <a:spcPts val="0"/>
              </a:spcBef>
              <a:spcAft>
                <a:spcPts val="0"/>
              </a:spcAft>
              <a:buClr>
                <a:schemeClr val="lt1"/>
              </a:buClr>
              <a:buSzPts val="3200"/>
              <a:buFont typeface="Gill Sans"/>
              <a:buNone/>
            </a:pPr>
            <a:r>
              <a:rPr lang="en-US" dirty="0"/>
              <a:t>Applicability of Regulations</a:t>
            </a:r>
            <a:endParaRPr dirty="0"/>
          </a:p>
        </p:txBody>
      </p:sp>
      <p:sp>
        <p:nvSpPr>
          <p:cNvPr id="1158" name="Google Shape;1158;p11"/>
          <p:cNvSpPr/>
          <p:nvPr/>
        </p:nvSpPr>
        <p:spPr>
          <a:xfrm>
            <a:off x="1195331" y="1589573"/>
            <a:ext cx="3354728" cy="527347"/>
          </a:xfrm>
          <a:prstGeom prst="rect">
            <a:avLst/>
          </a:prstGeom>
          <a:solidFill>
            <a:srgbClr val="C000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400" b="0" i="0" u="none" strike="noStrike" cap="none">
                <a:solidFill>
                  <a:schemeClr val="lt1"/>
                </a:solidFill>
                <a:latin typeface="Arial"/>
                <a:ea typeface="Arial"/>
                <a:cs typeface="Arial"/>
                <a:sym typeface="Arial"/>
              </a:rPr>
              <a:t>Customer Interface</a:t>
            </a:r>
            <a:endParaRPr/>
          </a:p>
        </p:txBody>
      </p:sp>
      <p:sp>
        <p:nvSpPr>
          <p:cNvPr id="1159" name="Google Shape;1159;p11"/>
          <p:cNvSpPr/>
          <p:nvPr/>
        </p:nvSpPr>
        <p:spPr>
          <a:xfrm>
            <a:off x="4738892" y="1589573"/>
            <a:ext cx="2588778" cy="527347"/>
          </a:xfrm>
          <a:prstGeom prst="rect">
            <a:avLst/>
          </a:prstGeom>
          <a:solidFill>
            <a:srgbClr val="C000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400" b="0" i="0" u="none" strike="noStrike" cap="none">
                <a:solidFill>
                  <a:schemeClr val="lt1"/>
                </a:solidFill>
                <a:latin typeface="Arial"/>
                <a:ea typeface="Arial"/>
                <a:cs typeface="Arial"/>
                <a:sym typeface="Arial"/>
              </a:rPr>
              <a:t>Public Funds*</a:t>
            </a:r>
            <a:endParaRPr/>
          </a:p>
        </p:txBody>
      </p:sp>
      <p:sp>
        <p:nvSpPr>
          <p:cNvPr id="1160" name="Google Shape;1160;p11"/>
          <p:cNvSpPr/>
          <p:nvPr/>
        </p:nvSpPr>
        <p:spPr>
          <a:xfrm>
            <a:off x="7516503" y="1593633"/>
            <a:ext cx="3698404" cy="511214"/>
          </a:xfrm>
          <a:prstGeom prst="rect">
            <a:avLst/>
          </a:prstGeom>
          <a:solidFill>
            <a:srgbClr val="C000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400" b="0" i="0" u="none" strike="noStrike" cap="none">
                <a:solidFill>
                  <a:schemeClr val="lt1"/>
                </a:solidFill>
                <a:latin typeface="Arial"/>
                <a:ea typeface="Arial"/>
                <a:cs typeface="Arial"/>
                <a:sym typeface="Arial"/>
              </a:rPr>
              <a:t>Applicability</a:t>
            </a:r>
            <a:endParaRPr/>
          </a:p>
        </p:txBody>
      </p:sp>
      <p:sp>
        <p:nvSpPr>
          <p:cNvPr id="1161" name="Google Shape;1161;p11"/>
          <p:cNvSpPr/>
          <p:nvPr/>
        </p:nvSpPr>
        <p:spPr>
          <a:xfrm>
            <a:off x="1451939" y="2161171"/>
            <a:ext cx="3265441" cy="1109272"/>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6000" b="0" i="0" u="none" strike="noStrike" cap="none">
                <a:solidFill>
                  <a:srgbClr val="00B050"/>
                </a:solidFill>
                <a:latin typeface="Noto Sans Symbols"/>
                <a:ea typeface="Noto Sans Symbols"/>
                <a:cs typeface="Noto Sans Symbols"/>
                <a:sym typeface="Noto Sans Symbols"/>
              </a:rPr>
              <a:t>✔</a:t>
            </a:r>
            <a:endParaRPr sz="6000" b="0" i="0" u="none" strike="noStrike" cap="none">
              <a:solidFill>
                <a:srgbClr val="00B050"/>
              </a:solidFill>
              <a:latin typeface="Noto Sans Symbols"/>
              <a:ea typeface="Noto Sans Symbols"/>
              <a:cs typeface="Noto Sans Symbols"/>
              <a:sym typeface="Noto Sans Symbols"/>
            </a:endParaRPr>
          </a:p>
        </p:txBody>
      </p:sp>
      <p:sp>
        <p:nvSpPr>
          <p:cNvPr id="1162" name="Google Shape;1162;p11"/>
          <p:cNvSpPr/>
          <p:nvPr/>
        </p:nvSpPr>
        <p:spPr>
          <a:xfrm>
            <a:off x="4159683" y="2271312"/>
            <a:ext cx="3265441" cy="1109272"/>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6000" b="0" i="0" u="none" strike="noStrike" cap="none" dirty="0">
                <a:solidFill>
                  <a:srgbClr val="00B050"/>
                </a:solidFill>
                <a:latin typeface="Noto Sans Symbols"/>
                <a:ea typeface="Noto Sans Symbols"/>
                <a:cs typeface="Noto Sans Symbols"/>
                <a:sym typeface="Noto Sans Symbols"/>
              </a:rPr>
              <a:t>✔</a:t>
            </a:r>
            <a:endParaRPr sz="6000" b="0" i="0" u="none" strike="noStrike" cap="none" dirty="0">
              <a:solidFill>
                <a:srgbClr val="00B050"/>
              </a:solidFill>
              <a:latin typeface="Arial"/>
              <a:ea typeface="Arial"/>
              <a:cs typeface="Arial"/>
              <a:sym typeface="Arial"/>
            </a:endParaRPr>
          </a:p>
          <a:p>
            <a:pPr marL="0" marR="0" lvl="0" indent="0" algn="ctr" rtl="0">
              <a:lnSpc>
                <a:spcPct val="100000"/>
              </a:lnSpc>
              <a:spcBef>
                <a:spcPts val="0"/>
              </a:spcBef>
              <a:spcAft>
                <a:spcPts val="0"/>
              </a:spcAft>
              <a:buNone/>
            </a:pPr>
            <a:endParaRPr sz="1400" b="0" i="0" u="none" strike="noStrike" cap="none" dirty="0">
              <a:solidFill>
                <a:schemeClr val="lt1"/>
              </a:solidFill>
              <a:latin typeface="Arial"/>
              <a:ea typeface="Arial"/>
              <a:cs typeface="Arial"/>
              <a:sym typeface="Arial"/>
            </a:endParaRPr>
          </a:p>
        </p:txBody>
      </p:sp>
      <p:sp>
        <p:nvSpPr>
          <p:cNvPr id="1163" name="Google Shape;1163;p11"/>
          <p:cNvSpPr/>
          <p:nvPr/>
        </p:nvSpPr>
        <p:spPr>
          <a:xfrm>
            <a:off x="8619884" y="2232312"/>
            <a:ext cx="2446437" cy="10987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164" name="Google Shape;1164;p11"/>
          <p:cNvSpPr/>
          <p:nvPr/>
        </p:nvSpPr>
        <p:spPr>
          <a:xfrm>
            <a:off x="1402123" y="3187977"/>
            <a:ext cx="3265441" cy="1000268"/>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6000" b="0" i="0" u="none" strike="noStrike" cap="none">
                <a:solidFill>
                  <a:srgbClr val="00B050"/>
                </a:solidFill>
                <a:latin typeface="Noto Sans Symbols"/>
                <a:ea typeface="Noto Sans Symbols"/>
                <a:cs typeface="Noto Sans Symbols"/>
                <a:sym typeface="Noto Sans Symbols"/>
              </a:rPr>
              <a:t>✔</a:t>
            </a:r>
            <a:endParaRPr sz="6000" b="0" i="0" u="none" strike="noStrike" cap="none">
              <a:solidFill>
                <a:srgbClr val="FF0000"/>
              </a:solidFill>
              <a:latin typeface="Noto Sans Symbols"/>
              <a:ea typeface="Noto Sans Symbols"/>
              <a:cs typeface="Noto Sans Symbols"/>
              <a:sym typeface="Noto Sans Symbols"/>
            </a:endParaRPr>
          </a:p>
        </p:txBody>
      </p:sp>
      <p:sp>
        <p:nvSpPr>
          <p:cNvPr id="1165" name="Google Shape;1165;p11"/>
          <p:cNvSpPr/>
          <p:nvPr/>
        </p:nvSpPr>
        <p:spPr>
          <a:xfrm>
            <a:off x="4082547" y="3094520"/>
            <a:ext cx="3265441" cy="1000268"/>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6000" b="0" i="0" u="none" strike="noStrike" cap="none">
                <a:solidFill>
                  <a:srgbClr val="FF0000"/>
                </a:solidFill>
                <a:latin typeface="Noto Sans Symbols"/>
                <a:ea typeface="Noto Sans Symbols"/>
                <a:cs typeface="Noto Sans Symbols"/>
                <a:sym typeface="Noto Sans Symbols"/>
              </a:rPr>
              <a:t>🗶</a:t>
            </a:r>
            <a:endParaRPr sz="6000" b="0" i="0" u="none" strike="noStrike" cap="none">
              <a:solidFill>
                <a:srgbClr val="FF0000"/>
              </a:solidFill>
              <a:latin typeface="Noto Sans Symbols"/>
              <a:ea typeface="Noto Sans Symbols"/>
              <a:cs typeface="Noto Sans Symbols"/>
              <a:sym typeface="Noto Sans Symbols"/>
            </a:endParaRPr>
          </a:p>
        </p:txBody>
      </p:sp>
      <p:sp>
        <p:nvSpPr>
          <p:cNvPr id="1166" name="Google Shape;1166;p11"/>
          <p:cNvSpPr/>
          <p:nvPr/>
        </p:nvSpPr>
        <p:spPr>
          <a:xfrm>
            <a:off x="8619883" y="3408266"/>
            <a:ext cx="2446437" cy="990735"/>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167" name="Google Shape;1167;p11"/>
          <p:cNvSpPr/>
          <p:nvPr/>
        </p:nvSpPr>
        <p:spPr>
          <a:xfrm>
            <a:off x="1337910" y="4178593"/>
            <a:ext cx="3265441" cy="1046073"/>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6000" b="0" i="0" u="none" strike="noStrike" cap="none" dirty="0">
                <a:solidFill>
                  <a:srgbClr val="FF0000"/>
                </a:solidFill>
                <a:latin typeface="Noto Sans Symbols"/>
                <a:ea typeface="Noto Sans Symbols"/>
                <a:cs typeface="Noto Sans Symbols"/>
                <a:sym typeface="Noto Sans Symbols"/>
              </a:rPr>
              <a:t>🗶</a:t>
            </a:r>
            <a:endParaRPr sz="6000" b="0" i="0" u="none" strike="noStrike" cap="none" dirty="0">
              <a:solidFill>
                <a:srgbClr val="FF0000"/>
              </a:solidFill>
              <a:latin typeface="Noto Sans Symbols"/>
              <a:ea typeface="Noto Sans Symbols"/>
              <a:cs typeface="Noto Sans Symbols"/>
              <a:sym typeface="Noto Sans Symbols"/>
            </a:endParaRPr>
          </a:p>
        </p:txBody>
      </p:sp>
      <p:sp>
        <p:nvSpPr>
          <p:cNvPr id="1168" name="Google Shape;1168;p11"/>
          <p:cNvSpPr/>
          <p:nvPr/>
        </p:nvSpPr>
        <p:spPr>
          <a:xfrm>
            <a:off x="4144409" y="4140875"/>
            <a:ext cx="3265441" cy="1046073"/>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6000" b="0" i="0" u="none" strike="noStrike" cap="none">
                <a:solidFill>
                  <a:srgbClr val="00B050"/>
                </a:solidFill>
                <a:latin typeface="Noto Sans Symbols"/>
                <a:ea typeface="Noto Sans Symbols"/>
                <a:cs typeface="Noto Sans Symbols"/>
                <a:sym typeface="Noto Sans Symbols"/>
              </a:rPr>
              <a:t>✔</a:t>
            </a:r>
            <a:endParaRPr sz="6000" b="0" i="0" u="none" strike="noStrike" cap="none">
              <a:solidFill>
                <a:srgbClr val="00B050"/>
              </a:solidFill>
              <a:latin typeface="Noto Sans Symbols"/>
              <a:ea typeface="Noto Sans Symbols"/>
              <a:cs typeface="Noto Sans Symbols"/>
              <a:sym typeface="Noto Sans Symbols"/>
            </a:endParaRPr>
          </a:p>
        </p:txBody>
      </p:sp>
      <p:sp>
        <p:nvSpPr>
          <p:cNvPr id="1169" name="Google Shape;1169;p11"/>
          <p:cNvSpPr/>
          <p:nvPr/>
        </p:nvSpPr>
        <p:spPr>
          <a:xfrm>
            <a:off x="8619883" y="4468273"/>
            <a:ext cx="2446437" cy="1036104"/>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170" name="Google Shape;1170;p11"/>
          <p:cNvSpPr/>
          <p:nvPr/>
        </p:nvSpPr>
        <p:spPr>
          <a:xfrm>
            <a:off x="1451939" y="5331632"/>
            <a:ext cx="3265441" cy="1098048"/>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6000" b="0" i="0" u="none" strike="noStrike" cap="none" dirty="0">
                <a:solidFill>
                  <a:srgbClr val="FF0000"/>
                </a:solidFill>
                <a:latin typeface="Noto Sans Symbols"/>
                <a:ea typeface="Noto Sans Symbols"/>
                <a:cs typeface="Noto Sans Symbols"/>
                <a:sym typeface="Noto Sans Symbols"/>
              </a:rPr>
              <a:t>🗶</a:t>
            </a:r>
            <a:endParaRPr sz="6000" b="0" i="0" u="none" strike="noStrike" cap="none" dirty="0">
              <a:solidFill>
                <a:srgbClr val="FF0000"/>
              </a:solidFill>
              <a:latin typeface="Noto Sans Symbols"/>
              <a:ea typeface="Noto Sans Symbols"/>
              <a:cs typeface="Noto Sans Symbols"/>
              <a:sym typeface="Noto Sans Symbols"/>
            </a:endParaRPr>
          </a:p>
        </p:txBody>
      </p:sp>
      <p:sp>
        <p:nvSpPr>
          <p:cNvPr id="1171" name="Google Shape;1171;p11"/>
          <p:cNvSpPr/>
          <p:nvPr/>
        </p:nvSpPr>
        <p:spPr>
          <a:xfrm>
            <a:off x="4137080" y="5317563"/>
            <a:ext cx="3265441" cy="1098048"/>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6000" b="0" i="0" u="none" strike="noStrike" cap="none" dirty="0">
                <a:solidFill>
                  <a:srgbClr val="FF0000"/>
                </a:solidFill>
                <a:latin typeface="Noto Sans Symbols"/>
                <a:ea typeface="Noto Sans Symbols"/>
                <a:cs typeface="Noto Sans Symbols"/>
                <a:sym typeface="Noto Sans Symbols"/>
              </a:rPr>
              <a:t>🗶</a:t>
            </a:r>
            <a:endParaRPr sz="6000" b="0" i="0" u="none" strike="noStrike" cap="none" dirty="0">
              <a:solidFill>
                <a:srgbClr val="FF0000"/>
              </a:solidFill>
              <a:latin typeface="Noto Sans Symbols"/>
              <a:ea typeface="Noto Sans Symbols"/>
              <a:cs typeface="Noto Sans Symbols"/>
              <a:sym typeface="Noto Sans Symbols"/>
            </a:endParaRPr>
          </a:p>
        </p:txBody>
      </p:sp>
      <p:sp>
        <p:nvSpPr>
          <p:cNvPr id="1172" name="Google Shape;1172;p11"/>
          <p:cNvSpPr/>
          <p:nvPr/>
        </p:nvSpPr>
        <p:spPr>
          <a:xfrm>
            <a:off x="8619883" y="5574796"/>
            <a:ext cx="2446437" cy="1087583"/>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173" name="Google Shape;1173;p11"/>
          <p:cNvSpPr txBox="1"/>
          <p:nvPr/>
        </p:nvSpPr>
        <p:spPr>
          <a:xfrm>
            <a:off x="7519034" y="2549078"/>
            <a:ext cx="2928663" cy="58473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600" b="0" i="0" u="none" strike="noStrike" cap="none" dirty="0">
                <a:solidFill>
                  <a:srgbClr val="000000"/>
                </a:solidFill>
                <a:latin typeface="+mj-lt"/>
                <a:ea typeface="Arial"/>
                <a:cs typeface="Arial"/>
                <a:sym typeface="Arial"/>
              </a:rPr>
              <a:t>Entire Directions</a:t>
            </a:r>
            <a:endParaRPr sz="1100" dirty="0">
              <a:latin typeface="+mj-lt"/>
            </a:endParaRPr>
          </a:p>
          <a:p>
            <a:pPr marL="0" marR="0" lvl="0" indent="0" algn="l" rtl="0">
              <a:lnSpc>
                <a:spcPct val="100000"/>
              </a:lnSpc>
              <a:spcBef>
                <a:spcPts val="0"/>
              </a:spcBef>
              <a:spcAft>
                <a:spcPts val="0"/>
              </a:spcAft>
              <a:buNone/>
            </a:pPr>
            <a:endParaRPr sz="1600" b="0" i="0" u="none" strike="noStrike" cap="none" dirty="0">
              <a:solidFill>
                <a:srgbClr val="000000"/>
              </a:solidFill>
              <a:latin typeface="+mj-lt"/>
              <a:ea typeface="Arial"/>
              <a:cs typeface="Arial"/>
              <a:sym typeface="Arial"/>
            </a:endParaRPr>
          </a:p>
        </p:txBody>
      </p:sp>
      <p:sp>
        <p:nvSpPr>
          <p:cNvPr id="1174" name="Google Shape;1174;p11"/>
          <p:cNvSpPr txBox="1"/>
          <p:nvPr/>
        </p:nvSpPr>
        <p:spPr>
          <a:xfrm>
            <a:off x="7519035" y="3299890"/>
            <a:ext cx="3414602" cy="83095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600" b="0" i="0" u="none" strike="noStrike" cap="none" dirty="0">
                <a:solidFill>
                  <a:srgbClr val="000000"/>
                </a:solidFill>
                <a:latin typeface="+mj-lt"/>
                <a:ea typeface="Arial"/>
                <a:cs typeface="Arial"/>
                <a:sym typeface="Arial"/>
              </a:rPr>
              <a:t>Entire Directions, except Prudential Regulations, Restriction and Limits for BL</a:t>
            </a:r>
            <a:endParaRPr sz="1100" dirty="0">
              <a:latin typeface="+mj-lt"/>
            </a:endParaRPr>
          </a:p>
        </p:txBody>
      </p:sp>
      <p:sp>
        <p:nvSpPr>
          <p:cNvPr id="1175" name="Google Shape;1175;p11"/>
          <p:cNvSpPr txBox="1"/>
          <p:nvPr/>
        </p:nvSpPr>
        <p:spPr>
          <a:xfrm>
            <a:off x="7502308" y="4445325"/>
            <a:ext cx="3441520" cy="58473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600" b="0" i="0" u="none" strike="noStrike" cap="none" dirty="0">
                <a:solidFill>
                  <a:srgbClr val="000000"/>
                </a:solidFill>
                <a:latin typeface="+mj-lt"/>
                <a:ea typeface="Arial"/>
                <a:cs typeface="Arial"/>
                <a:sym typeface="Arial"/>
              </a:rPr>
              <a:t>Entire Directions, except FPC, KYC Directions and CIC Registration </a:t>
            </a:r>
            <a:endParaRPr sz="1100" dirty="0">
              <a:latin typeface="+mj-lt"/>
            </a:endParaRPr>
          </a:p>
        </p:txBody>
      </p:sp>
      <p:sp>
        <p:nvSpPr>
          <p:cNvPr id="1176" name="Google Shape;1176;p11"/>
          <p:cNvSpPr txBox="1"/>
          <p:nvPr/>
        </p:nvSpPr>
        <p:spPr>
          <a:xfrm>
            <a:off x="7520515" y="5421783"/>
            <a:ext cx="3708350" cy="830956"/>
          </a:xfrm>
          <a:prstGeom prst="rect">
            <a:avLst/>
          </a:prstGeom>
          <a:noFill/>
          <a:ln>
            <a:noFill/>
          </a:ln>
        </p:spPr>
        <p:txBody>
          <a:bodyPr spcFirstLastPara="1" wrap="square" lIns="91425" tIns="45700" rIns="91425" bIns="45700" anchor="t" anchorCtr="0">
            <a:spAutoFit/>
          </a:bodyPr>
          <a:lstStyle/>
          <a:p>
            <a:pPr lvl="0"/>
            <a:r>
              <a:rPr lang="en-US" sz="1600" b="0" i="0" u="none" strike="noStrike" cap="none" dirty="0">
                <a:solidFill>
                  <a:srgbClr val="000000"/>
                </a:solidFill>
                <a:latin typeface="+mj-lt"/>
                <a:ea typeface="Arial"/>
                <a:cs typeface="Arial"/>
                <a:sym typeface="Arial"/>
              </a:rPr>
              <a:t>Entire Directions, except FPC, KYC Directions, CIC Registration, </a:t>
            </a:r>
            <a:r>
              <a:rPr lang="en-US" sz="1600" dirty="0">
                <a:latin typeface="+mj-lt"/>
              </a:rPr>
              <a:t>Prudential Regulations, Restriction and Limits for BL</a:t>
            </a:r>
            <a:endParaRPr sz="1100" dirty="0">
              <a:latin typeface="+mj-lt"/>
            </a:endParaRPr>
          </a:p>
        </p:txBody>
      </p:sp>
      <p:sp>
        <p:nvSpPr>
          <p:cNvPr id="1177" name="Google Shape;1177;p11"/>
          <p:cNvSpPr/>
          <p:nvPr/>
        </p:nvSpPr>
        <p:spPr>
          <a:xfrm>
            <a:off x="1195331" y="2232313"/>
            <a:ext cx="10033533" cy="2911597"/>
          </a:xfrm>
          <a:prstGeom prst="rect">
            <a:avLst/>
          </a:prstGeom>
          <a:noFill/>
          <a:ln w="254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178" name="Google Shape;1178;p11"/>
          <p:cNvSpPr txBox="1"/>
          <p:nvPr/>
        </p:nvSpPr>
        <p:spPr>
          <a:xfrm>
            <a:off x="240783" y="3589410"/>
            <a:ext cx="1530307" cy="36929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b="0" i="0" u="none" strike="noStrike" cap="none">
                <a:solidFill>
                  <a:srgbClr val="132548"/>
                </a:solidFill>
                <a:latin typeface="Arial"/>
                <a:ea typeface="Arial"/>
                <a:cs typeface="Arial"/>
                <a:sym typeface="Arial"/>
              </a:rPr>
              <a:t>TYPE II</a:t>
            </a:r>
            <a:endParaRPr sz="2400"/>
          </a:p>
        </p:txBody>
      </p:sp>
      <p:sp>
        <p:nvSpPr>
          <p:cNvPr id="1179" name="Google Shape;1179;p11"/>
          <p:cNvSpPr/>
          <p:nvPr/>
        </p:nvSpPr>
        <p:spPr>
          <a:xfrm>
            <a:off x="1195331" y="5244563"/>
            <a:ext cx="10033533" cy="1323439"/>
          </a:xfrm>
          <a:prstGeom prst="rect">
            <a:avLst/>
          </a:prstGeom>
          <a:noFill/>
          <a:ln w="254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180" name="Google Shape;1180;p11"/>
          <p:cNvSpPr txBox="1"/>
          <p:nvPr/>
        </p:nvSpPr>
        <p:spPr>
          <a:xfrm>
            <a:off x="240782" y="5627072"/>
            <a:ext cx="1662193" cy="36929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b="0" i="0" u="none" strike="noStrike" cap="none">
                <a:solidFill>
                  <a:srgbClr val="132548"/>
                </a:solidFill>
                <a:latin typeface="Arial"/>
                <a:ea typeface="Arial"/>
                <a:cs typeface="Arial"/>
                <a:sym typeface="Arial"/>
              </a:rPr>
              <a:t>TYPE I</a:t>
            </a:r>
            <a:endParaRPr sz="2400"/>
          </a:p>
        </p:txBody>
      </p:sp>
      <p:sp>
        <p:nvSpPr>
          <p:cNvPr id="1197" name="Google Shape;1197;p11"/>
          <p:cNvSpPr/>
          <p:nvPr/>
        </p:nvSpPr>
        <p:spPr>
          <a:xfrm>
            <a:off x="1190988" y="6557535"/>
            <a:ext cx="12911309" cy="30773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400" b="0" i="1" u="none" strike="noStrike" cap="none" dirty="0">
                <a:solidFill>
                  <a:srgbClr val="000000"/>
                </a:solidFill>
                <a:latin typeface="Arial"/>
                <a:ea typeface="Arial"/>
                <a:cs typeface="Arial"/>
                <a:sym typeface="Arial"/>
              </a:rPr>
              <a:t>*not accessing public funds in India, either directly or indirectly and not issuing guarantees.</a:t>
            </a:r>
            <a:endParaRPr sz="1400" b="0" i="1" u="none" strike="noStrike" cap="none" dirty="0">
              <a:solidFill>
                <a:srgbClr val="000000"/>
              </a:solidFill>
              <a:latin typeface="Arial"/>
              <a:ea typeface="Arial"/>
              <a:cs typeface="Arial"/>
              <a:sym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157"/>
                                        </p:tgtEl>
                                        <p:attrNameLst>
                                          <p:attrName>style.visibility</p:attrName>
                                        </p:attrNameLst>
                                      </p:cBhvr>
                                      <p:to>
                                        <p:strVal val="visible"/>
                                      </p:to>
                                    </p:set>
                                    <p:animEffect transition="in" filter="fade">
                                      <p:cBhvr>
                                        <p:cTn id="7" dur="500"/>
                                        <p:tgtEl>
                                          <p:spTgt spid="115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58"/>
                                        </p:tgtEl>
                                        <p:attrNameLst>
                                          <p:attrName>style.visibility</p:attrName>
                                        </p:attrNameLst>
                                      </p:cBhvr>
                                      <p:to>
                                        <p:strVal val="visible"/>
                                      </p:to>
                                    </p:set>
                                    <p:animEffect transition="in" filter="fade">
                                      <p:cBhvr>
                                        <p:cTn id="12" dur="500"/>
                                        <p:tgtEl>
                                          <p:spTgt spid="115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59"/>
                                        </p:tgtEl>
                                        <p:attrNameLst>
                                          <p:attrName>style.visibility</p:attrName>
                                        </p:attrNameLst>
                                      </p:cBhvr>
                                      <p:to>
                                        <p:strVal val="visible"/>
                                      </p:to>
                                    </p:set>
                                    <p:animEffect transition="in" filter="fade">
                                      <p:cBhvr>
                                        <p:cTn id="17" dur="500"/>
                                        <p:tgtEl>
                                          <p:spTgt spid="115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60"/>
                                        </p:tgtEl>
                                        <p:attrNameLst>
                                          <p:attrName>style.visibility</p:attrName>
                                        </p:attrNameLst>
                                      </p:cBhvr>
                                      <p:to>
                                        <p:strVal val="visible"/>
                                      </p:to>
                                    </p:set>
                                    <p:animEffect transition="in" filter="fade">
                                      <p:cBhvr>
                                        <p:cTn id="22" dur="500"/>
                                        <p:tgtEl>
                                          <p:spTgt spid="116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61"/>
                                        </p:tgtEl>
                                        <p:attrNameLst>
                                          <p:attrName>style.visibility</p:attrName>
                                        </p:attrNameLst>
                                      </p:cBhvr>
                                      <p:to>
                                        <p:strVal val="visible"/>
                                      </p:to>
                                    </p:set>
                                    <p:animEffect transition="in" filter="fade">
                                      <p:cBhvr>
                                        <p:cTn id="27" dur="500"/>
                                        <p:tgtEl>
                                          <p:spTgt spid="116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162"/>
                                        </p:tgtEl>
                                        <p:attrNameLst>
                                          <p:attrName>style.visibility</p:attrName>
                                        </p:attrNameLst>
                                      </p:cBhvr>
                                      <p:to>
                                        <p:strVal val="visible"/>
                                      </p:to>
                                    </p:set>
                                    <p:animEffect transition="in" filter="fade">
                                      <p:cBhvr>
                                        <p:cTn id="32" dur="500"/>
                                        <p:tgtEl>
                                          <p:spTgt spid="1162"/>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163"/>
                                        </p:tgtEl>
                                        <p:attrNameLst>
                                          <p:attrName>style.visibility</p:attrName>
                                        </p:attrNameLst>
                                      </p:cBhvr>
                                      <p:to>
                                        <p:strVal val="visible"/>
                                      </p:to>
                                    </p:set>
                                    <p:animEffect transition="in" filter="fade">
                                      <p:cBhvr>
                                        <p:cTn id="37" dur="500"/>
                                        <p:tgtEl>
                                          <p:spTgt spid="1163"/>
                                        </p:tgtEl>
                                      </p:cBhvr>
                                    </p:animEffect>
                                  </p:childTnLst>
                                </p:cTn>
                              </p:par>
                              <p:par>
                                <p:cTn id="38" presetID="1" presetClass="entr" presetSubtype="0" fill="hold" nodeType="withEffect">
                                  <p:stCondLst>
                                    <p:cond delay="0"/>
                                  </p:stCondLst>
                                  <p:childTnLst>
                                    <p:set>
                                      <p:cBhvr>
                                        <p:cTn id="39" dur="1" fill="hold">
                                          <p:stCondLst>
                                            <p:cond delay="0"/>
                                          </p:stCondLst>
                                        </p:cTn>
                                        <p:tgtEl>
                                          <p:spTgt spid="1173"/>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1164"/>
                                        </p:tgtEl>
                                        <p:attrNameLst>
                                          <p:attrName>style.visibility</p:attrName>
                                        </p:attrNameLst>
                                      </p:cBhvr>
                                      <p:to>
                                        <p:strVal val="visible"/>
                                      </p:to>
                                    </p:set>
                                    <p:animEffect transition="in" filter="fade">
                                      <p:cBhvr>
                                        <p:cTn id="44" dur="500"/>
                                        <p:tgtEl>
                                          <p:spTgt spid="1164"/>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1165"/>
                                        </p:tgtEl>
                                        <p:attrNameLst>
                                          <p:attrName>style.visibility</p:attrName>
                                        </p:attrNameLst>
                                      </p:cBhvr>
                                      <p:to>
                                        <p:strVal val="visible"/>
                                      </p:to>
                                    </p:set>
                                    <p:animEffect transition="in" filter="fade">
                                      <p:cBhvr>
                                        <p:cTn id="49" dur="500"/>
                                        <p:tgtEl>
                                          <p:spTgt spid="1165"/>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1166"/>
                                        </p:tgtEl>
                                        <p:attrNameLst>
                                          <p:attrName>style.visibility</p:attrName>
                                        </p:attrNameLst>
                                      </p:cBhvr>
                                      <p:to>
                                        <p:strVal val="visible"/>
                                      </p:to>
                                    </p:set>
                                    <p:animEffect transition="in" filter="fade">
                                      <p:cBhvr>
                                        <p:cTn id="54" dur="500"/>
                                        <p:tgtEl>
                                          <p:spTgt spid="1166"/>
                                        </p:tgtEl>
                                      </p:cBhvr>
                                    </p:animEffect>
                                  </p:childTnLst>
                                </p:cTn>
                              </p:par>
                              <p:par>
                                <p:cTn id="55" presetID="1" presetClass="entr" presetSubtype="0" fill="hold" nodeType="withEffect">
                                  <p:stCondLst>
                                    <p:cond delay="0"/>
                                  </p:stCondLst>
                                  <p:childTnLst>
                                    <p:set>
                                      <p:cBhvr>
                                        <p:cTn id="56" dur="1" fill="hold">
                                          <p:stCondLst>
                                            <p:cond delay="0"/>
                                          </p:stCondLst>
                                        </p:cTn>
                                        <p:tgtEl>
                                          <p:spTgt spid="1174"/>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nodeType="clickEffect">
                                  <p:stCondLst>
                                    <p:cond delay="0"/>
                                  </p:stCondLst>
                                  <p:childTnLst>
                                    <p:set>
                                      <p:cBhvr>
                                        <p:cTn id="60" dur="1" fill="hold">
                                          <p:stCondLst>
                                            <p:cond delay="0"/>
                                          </p:stCondLst>
                                        </p:cTn>
                                        <p:tgtEl>
                                          <p:spTgt spid="1167"/>
                                        </p:tgtEl>
                                        <p:attrNameLst>
                                          <p:attrName>style.visibility</p:attrName>
                                        </p:attrNameLst>
                                      </p:cBhvr>
                                      <p:to>
                                        <p:strVal val="visible"/>
                                      </p:to>
                                    </p:set>
                                    <p:animEffect transition="in" filter="fade">
                                      <p:cBhvr>
                                        <p:cTn id="61" dur="500"/>
                                        <p:tgtEl>
                                          <p:spTgt spid="1167"/>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nodeType="clickEffect">
                                  <p:stCondLst>
                                    <p:cond delay="0"/>
                                  </p:stCondLst>
                                  <p:childTnLst>
                                    <p:set>
                                      <p:cBhvr>
                                        <p:cTn id="65" dur="1" fill="hold">
                                          <p:stCondLst>
                                            <p:cond delay="0"/>
                                          </p:stCondLst>
                                        </p:cTn>
                                        <p:tgtEl>
                                          <p:spTgt spid="1168"/>
                                        </p:tgtEl>
                                        <p:attrNameLst>
                                          <p:attrName>style.visibility</p:attrName>
                                        </p:attrNameLst>
                                      </p:cBhvr>
                                      <p:to>
                                        <p:strVal val="visible"/>
                                      </p:to>
                                    </p:set>
                                    <p:animEffect transition="in" filter="fade">
                                      <p:cBhvr>
                                        <p:cTn id="66" dur="500"/>
                                        <p:tgtEl>
                                          <p:spTgt spid="1168"/>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nodeType="clickEffect">
                                  <p:stCondLst>
                                    <p:cond delay="0"/>
                                  </p:stCondLst>
                                  <p:childTnLst>
                                    <p:set>
                                      <p:cBhvr>
                                        <p:cTn id="70" dur="1" fill="hold">
                                          <p:stCondLst>
                                            <p:cond delay="0"/>
                                          </p:stCondLst>
                                        </p:cTn>
                                        <p:tgtEl>
                                          <p:spTgt spid="1169"/>
                                        </p:tgtEl>
                                        <p:attrNameLst>
                                          <p:attrName>style.visibility</p:attrName>
                                        </p:attrNameLst>
                                      </p:cBhvr>
                                      <p:to>
                                        <p:strVal val="visible"/>
                                      </p:to>
                                    </p:set>
                                    <p:animEffect transition="in" filter="fade">
                                      <p:cBhvr>
                                        <p:cTn id="71" dur="500"/>
                                        <p:tgtEl>
                                          <p:spTgt spid="1169"/>
                                        </p:tgtEl>
                                      </p:cBhvr>
                                    </p:animEffect>
                                  </p:childTnLst>
                                </p:cTn>
                              </p:par>
                              <p:par>
                                <p:cTn id="72" presetID="1" presetClass="entr" presetSubtype="0" fill="hold" nodeType="withEffect">
                                  <p:stCondLst>
                                    <p:cond delay="0"/>
                                  </p:stCondLst>
                                  <p:childTnLst>
                                    <p:set>
                                      <p:cBhvr>
                                        <p:cTn id="73" dur="1" fill="hold">
                                          <p:stCondLst>
                                            <p:cond delay="0"/>
                                          </p:stCondLst>
                                        </p:cTn>
                                        <p:tgtEl>
                                          <p:spTgt spid="1175"/>
                                        </p:tgtEl>
                                        <p:attrNameLst>
                                          <p:attrName>style.visibility</p:attrName>
                                        </p:attrNameLst>
                                      </p:cBhvr>
                                      <p:to>
                                        <p:strVal val="visible"/>
                                      </p:to>
                                    </p:set>
                                  </p:childTnLst>
                                </p:cTn>
                              </p:par>
                            </p:childTnLst>
                          </p:cTn>
                        </p:par>
                      </p:childTnLst>
                    </p:cTn>
                  </p:par>
                  <p:par>
                    <p:cTn id="74" fill="hold">
                      <p:stCondLst>
                        <p:cond delay="indefinite"/>
                      </p:stCondLst>
                      <p:childTnLst>
                        <p:par>
                          <p:cTn id="75" fill="hold">
                            <p:stCondLst>
                              <p:cond delay="0"/>
                            </p:stCondLst>
                            <p:childTnLst>
                              <p:par>
                                <p:cTn id="76" presetID="10" presetClass="entr" presetSubtype="0" fill="hold" nodeType="clickEffect">
                                  <p:stCondLst>
                                    <p:cond delay="0"/>
                                  </p:stCondLst>
                                  <p:childTnLst>
                                    <p:set>
                                      <p:cBhvr>
                                        <p:cTn id="77" dur="1" fill="hold">
                                          <p:stCondLst>
                                            <p:cond delay="0"/>
                                          </p:stCondLst>
                                        </p:cTn>
                                        <p:tgtEl>
                                          <p:spTgt spid="1170"/>
                                        </p:tgtEl>
                                        <p:attrNameLst>
                                          <p:attrName>style.visibility</p:attrName>
                                        </p:attrNameLst>
                                      </p:cBhvr>
                                      <p:to>
                                        <p:strVal val="visible"/>
                                      </p:to>
                                    </p:set>
                                    <p:animEffect transition="in" filter="fade">
                                      <p:cBhvr>
                                        <p:cTn id="78" dur="500"/>
                                        <p:tgtEl>
                                          <p:spTgt spid="1170"/>
                                        </p:tgtEl>
                                      </p:cBhvr>
                                    </p:animEffect>
                                  </p:childTnLst>
                                </p:cTn>
                              </p:par>
                            </p:childTnLst>
                          </p:cTn>
                        </p:par>
                      </p:childTnLst>
                    </p:cTn>
                  </p:par>
                  <p:par>
                    <p:cTn id="79" fill="hold">
                      <p:stCondLst>
                        <p:cond delay="indefinite"/>
                      </p:stCondLst>
                      <p:childTnLst>
                        <p:par>
                          <p:cTn id="80" fill="hold">
                            <p:stCondLst>
                              <p:cond delay="0"/>
                            </p:stCondLst>
                            <p:childTnLst>
                              <p:par>
                                <p:cTn id="81" presetID="10" presetClass="entr" presetSubtype="0" fill="hold" nodeType="clickEffect">
                                  <p:stCondLst>
                                    <p:cond delay="0"/>
                                  </p:stCondLst>
                                  <p:childTnLst>
                                    <p:set>
                                      <p:cBhvr>
                                        <p:cTn id="82" dur="1" fill="hold">
                                          <p:stCondLst>
                                            <p:cond delay="0"/>
                                          </p:stCondLst>
                                        </p:cTn>
                                        <p:tgtEl>
                                          <p:spTgt spid="1171"/>
                                        </p:tgtEl>
                                        <p:attrNameLst>
                                          <p:attrName>style.visibility</p:attrName>
                                        </p:attrNameLst>
                                      </p:cBhvr>
                                      <p:to>
                                        <p:strVal val="visible"/>
                                      </p:to>
                                    </p:set>
                                    <p:animEffect transition="in" filter="fade">
                                      <p:cBhvr>
                                        <p:cTn id="83" dur="500"/>
                                        <p:tgtEl>
                                          <p:spTgt spid="1171"/>
                                        </p:tgtEl>
                                      </p:cBhvr>
                                    </p:animEffect>
                                  </p:childTnLst>
                                </p:cTn>
                              </p:par>
                            </p:childTnLst>
                          </p:cTn>
                        </p:par>
                      </p:childTnLst>
                    </p:cTn>
                  </p:par>
                  <p:par>
                    <p:cTn id="84" fill="hold">
                      <p:stCondLst>
                        <p:cond delay="indefinite"/>
                      </p:stCondLst>
                      <p:childTnLst>
                        <p:par>
                          <p:cTn id="85" fill="hold">
                            <p:stCondLst>
                              <p:cond delay="0"/>
                            </p:stCondLst>
                            <p:childTnLst>
                              <p:par>
                                <p:cTn id="86" presetID="10" presetClass="entr" presetSubtype="0" fill="hold" nodeType="clickEffect">
                                  <p:stCondLst>
                                    <p:cond delay="0"/>
                                  </p:stCondLst>
                                  <p:childTnLst>
                                    <p:set>
                                      <p:cBhvr>
                                        <p:cTn id="87" dur="1" fill="hold">
                                          <p:stCondLst>
                                            <p:cond delay="0"/>
                                          </p:stCondLst>
                                        </p:cTn>
                                        <p:tgtEl>
                                          <p:spTgt spid="1172"/>
                                        </p:tgtEl>
                                        <p:attrNameLst>
                                          <p:attrName>style.visibility</p:attrName>
                                        </p:attrNameLst>
                                      </p:cBhvr>
                                      <p:to>
                                        <p:strVal val="visible"/>
                                      </p:to>
                                    </p:set>
                                    <p:animEffect transition="in" filter="fade">
                                      <p:cBhvr>
                                        <p:cTn id="88" dur="500"/>
                                        <p:tgtEl>
                                          <p:spTgt spid="1172"/>
                                        </p:tgtEl>
                                      </p:cBhvr>
                                    </p:animEffect>
                                  </p:childTnLst>
                                </p:cTn>
                              </p:par>
                              <p:par>
                                <p:cTn id="89" presetID="1" presetClass="entr" presetSubtype="0" fill="hold" nodeType="withEffect">
                                  <p:stCondLst>
                                    <p:cond delay="0"/>
                                  </p:stCondLst>
                                  <p:childTnLst>
                                    <p:set>
                                      <p:cBhvr>
                                        <p:cTn id="90" dur="1" fill="hold">
                                          <p:stCondLst>
                                            <p:cond delay="0"/>
                                          </p:stCondLst>
                                        </p:cTn>
                                        <p:tgtEl>
                                          <p:spTgt spid="11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6691" y="147325"/>
            <a:ext cx="11322423" cy="1399087"/>
          </a:xfrm>
        </p:spPr>
        <p:txBody>
          <a:bodyPr>
            <a:noAutofit/>
          </a:bodyPr>
          <a:lstStyle/>
          <a:p>
            <a:r>
              <a:rPr lang="en-IN" dirty="0"/>
              <a:t>Snapshot of Applicability of  Various Requirements</a:t>
            </a:r>
          </a:p>
        </p:txBody>
      </p:sp>
      <p:graphicFrame>
        <p:nvGraphicFramePr>
          <p:cNvPr id="4" name="Table 3"/>
          <p:cNvGraphicFramePr>
            <a:graphicFrameLocks noGrp="1"/>
          </p:cNvGraphicFramePr>
          <p:nvPr>
            <p:extLst>
              <p:ext uri="{D42A27DB-BD31-4B8C-83A1-F6EECF244321}">
                <p14:modId xmlns:p14="http://schemas.microsoft.com/office/powerpoint/2010/main" val="3977243884"/>
              </p:ext>
            </p:extLst>
          </p:nvPr>
        </p:nvGraphicFramePr>
        <p:xfrm>
          <a:off x="271357" y="1593074"/>
          <a:ext cx="11630623" cy="5208941"/>
        </p:xfrm>
        <a:graphic>
          <a:graphicData uri="http://schemas.openxmlformats.org/drawingml/2006/table">
            <a:tbl>
              <a:tblPr>
                <a:tableStyleId>{3B4B98B0-60AC-42C2-AFA5-B58CD77FA1E5}</a:tableStyleId>
              </a:tblPr>
              <a:tblGrid>
                <a:gridCol w="2140089">
                  <a:extLst>
                    <a:ext uri="{9D8B030D-6E8A-4147-A177-3AD203B41FA5}">
                      <a16:colId xmlns:a16="http://schemas.microsoft.com/office/drawing/2014/main" val="20000"/>
                    </a:ext>
                  </a:extLst>
                </a:gridCol>
                <a:gridCol w="1482678">
                  <a:extLst>
                    <a:ext uri="{9D8B030D-6E8A-4147-A177-3AD203B41FA5}">
                      <a16:colId xmlns:a16="http://schemas.microsoft.com/office/drawing/2014/main" val="20001"/>
                    </a:ext>
                  </a:extLst>
                </a:gridCol>
                <a:gridCol w="1804389">
                  <a:extLst>
                    <a:ext uri="{9D8B030D-6E8A-4147-A177-3AD203B41FA5}">
                      <a16:colId xmlns:a16="http://schemas.microsoft.com/office/drawing/2014/main" val="20002"/>
                    </a:ext>
                  </a:extLst>
                </a:gridCol>
                <a:gridCol w="1412740">
                  <a:extLst>
                    <a:ext uri="{9D8B030D-6E8A-4147-A177-3AD203B41FA5}">
                      <a16:colId xmlns:a16="http://schemas.microsoft.com/office/drawing/2014/main" val="20006"/>
                    </a:ext>
                  </a:extLst>
                </a:gridCol>
                <a:gridCol w="1636540">
                  <a:extLst>
                    <a:ext uri="{9D8B030D-6E8A-4147-A177-3AD203B41FA5}">
                      <a16:colId xmlns:a16="http://schemas.microsoft.com/office/drawing/2014/main" val="20007"/>
                    </a:ext>
                  </a:extLst>
                </a:gridCol>
                <a:gridCol w="1580590">
                  <a:extLst>
                    <a:ext uri="{9D8B030D-6E8A-4147-A177-3AD203B41FA5}">
                      <a16:colId xmlns:a16="http://schemas.microsoft.com/office/drawing/2014/main" val="20005"/>
                    </a:ext>
                  </a:extLst>
                </a:gridCol>
                <a:gridCol w="1573597">
                  <a:extLst>
                    <a:ext uri="{9D8B030D-6E8A-4147-A177-3AD203B41FA5}">
                      <a16:colId xmlns:a16="http://schemas.microsoft.com/office/drawing/2014/main" val="20008"/>
                    </a:ext>
                  </a:extLst>
                </a:gridCol>
              </a:tblGrid>
              <a:tr h="863431">
                <a:tc>
                  <a:txBody>
                    <a:bodyPr/>
                    <a:lstStyle/>
                    <a:p>
                      <a:pPr algn="ctr"/>
                      <a:endParaRPr lang="en-IN" sz="1800" b="1" dirty="0">
                        <a:latin typeface="Calibri"/>
                      </a:endParaRPr>
                    </a:p>
                  </a:txBody>
                  <a:tcPr marL="62775" marR="62775" marT="0" marB="0"/>
                </a:tc>
                <a:tc>
                  <a:txBody>
                    <a:bodyPr/>
                    <a:lstStyle/>
                    <a:p>
                      <a:pPr marL="0" marR="0" lvl="0" indent="0" algn="ctr" defTabSz="457200" rtl="0" eaLnBrk="1" fontAlgn="auto" latinLnBrk="0" hangingPunct="1">
                        <a:lnSpc>
                          <a:spcPct val="107000"/>
                        </a:lnSpc>
                        <a:spcBef>
                          <a:spcPts val="0"/>
                        </a:spcBef>
                        <a:spcAft>
                          <a:spcPts val="0"/>
                        </a:spcAft>
                        <a:buClrTx/>
                        <a:buSzTx/>
                        <a:buFontTx/>
                        <a:buNone/>
                        <a:tabLst/>
                        <a:defRPr/>
                      </a:pPr>
                      <a:r>
                        <a:rPr lang="en-IN" sz="1800" b="1" kern="1200" dirty="0">
                          <a:solidFill>
                            <a:schemeClr val="tx1"/>
                          </a:solidFill>
                          <a:latin typeface="+mn-lt"/>
                          <a:ea typeface="+mn-ea"/>
                          <a:cs typeface="+mn-cs"/>
                        </a:rPr>
                        <a:t>NBFC-BL with PF</a:t>
                      </a:r>
                    </a:p>
                    <a:p>
                      <a:pPr marL="0" algn="ctr" defTabSz="457200" rtl="0" eaLnBrk="1" latinLnBrk="0" hangingPunct="1">
                        <a:lnSpc>
                          <a:spcPct val="107000"/>
                        </a:lnSpc>
                        <a:spcAft>
                          <a:spcPts val="0"/>
                        </a:spcAft>
                      </a:pPr>
                      <a:endParaRPr lang="en-IN" sz="1800" b="1" kern="1200" dirty="0">
                        <a:solidFill>
                          <a:schemeClr val="tx1"/>
                        </a:solidFill>
                        <a:latin typeface="+mn-lt"/>
                        <a:ea typeface="+mn-ea"/>
                        <a:cs typeface="+mn-cs"/>
                      </a:endParaRPr>
                    </a:p>
                  </a:txBody>
                  <a:tcPr marL="62775" marR="62775" marT="0" marB="0"/>
                </a:tc>
                <a:tc>
                  <a:txBody>
                    <a:bodyPr/>
                    <a:lstStyle/>
                    <a:p>
                      <a:pPr marL="0" marR="0" lvl="0" indent="0" algn="ctr" defTabSz="457200" rtl="0" eaLnBrk="1" fontAlgn="auto" latinLnBrk="0" hangingPunct="1">
                        <a:lnSpc>
                          <a:spcPct val="107000"/>
                        </a:lnSpc>
                        <a:spcBef>
                          <a:spcPts val="0"/>
                        </a:spcBef>
                        <a:spcAft>
                          <a:spcPts val="0"/>
                        </a:spcAft>
                        <a:buClrTx/>
                        <a:buSzTx/>
                        <a:buFontTx/>
                        <a:buNone/>
                        <a:tabLst/>
                        <a:defRPr/>
                      </a:pPr>
                      <a:r>
                        <a:rPr lang="en-IN" sz="1800" b="1" kern="1200" dirty="0">
                          <a:solidFill>
                            <a:schemeClr val="tx1"/>
                          </a:solidFill>
                          <a:latin typeface="+mn-lt"/>
                          <a:ea typeface="+mn-ea"/>
                          <a:cs typeface="+mn-cs"/>
                        </a:rPr>
                        <a:t>NBFC-BL without PF</a:t>
                      </a:r>
                    </a:p>
                    <a:p>
                      <a:pPr marL="0" algn="ctr" defTabSz="457200" rtl="0" eaLnBrk="1" latinLnBrk="0" hangingPunct="1">
                        <a:lnSpc>
                          <a:spcPct val="107000"/>
                        </a:lnSpc>
                        <a:spcAft>
                          <a:spcPts val="0"/>
                        </a:spcAft>
                      </a:pPr>
                      <a:endParaRPr lang="en-IN" sz="1800" b="1" kern="1200" dirty="0">
                        <a:solidFill>
                          <a:schemeClr val="tx1"/>
                        </a:solidFill>
                        <a:latin typeface="+mn-lt"/>
                        <a:ea typeface="+mn-ea"/>
                        <a:cs typeface="+mn-cs"/>
                      </a:endParaRPr>
                    </a:p>
                  </a:txBody>
                  <a:tcPr marL="62775" marR="62775" marT="0" marB="0"/>
                </a:tc>
                <a:tc>
                  <a:txBody>
                    <a:bodyPr/>
                    <a:lstStyle/>
                    <a:p>
                      <a:pPr marL="0" algn="ctr" defTabSz="457200" rtl="0" eaLnBrk="1" latinLnBrk="0" hangingPunct="1">
                        <a:lnSpc>
                          <a:spcPct val="107000"/>
                        </a:lnSpc>
                        <a:spcAft>
                          <a:spcPts val="0"/>
                        </a:spcAft>
                      </a:pPr>
                      <a:r>
                        <a:rPr lang="en-IN" sz="1800" b="1" kern="1200" dirty="0">
                          <a:solidFill>
                            <a:schemeClr val="tx1"/>
                          </a:solidFill>
                          <a:latin typeface="+mn-lt"/>
                          <a:ea typeface="+mn-ea"/>
                          <a:cs typeface="+mn-cs"/>
                        </a:rPr>
                        <a:t>NBFC-ML with PF</a:t>
                      </a:r>
                    </a:p>
                  </a:txBody>
                  <a:tcPr marL="62775" marR="62775" marT="0" marB="0"/>
                </a:tc>
                <a:tc>
                  <a:txBody>
                    <a:bodyPr/>
                    <a:lstStyle/>
                    <a:p>
                      <a:pPr marL="0" algn="ctr" defTabSz="457200" rtl="0" eaLnBrk="1" latinLnBrk="0" hangingPunct="1">
                        <a:lnSpc>
                          <a:spcPct val="107000"/>
                        </a:lnSpc>
                        <a:spcAft>
                          <a:spcPts val="0"/>
                        </a:spcAft>
                      </a:pPr>
                      <a:r>
                        <a:rPr lang="en-IN" sz="1800" b="1" kern="1200" dirty="0">
                          <a:solidFill>
                            <a:schemeClr val="tx1"/>
                          </a:solidFill>
                          <a:latin typeface="+mn-lt"/>
                          <a:ea typeface="+mn-ea"/>
                          <a:cs typeface="+mn-cs"/>
                        </a:rPr>
                        <a:t>NBFC-ML without PF</a:t>
                      </a:r>
                    </a:p>
                  </a:txBody>
                  <a:tcPr marL="62775" marR="62775" marT="0" marB="0"/>
                </a:tc>
                <a:tc>
                  <a:txBody>
                    <a:bodyPr/>
                    <a:lstStyle/>
                    <a:p>
                      <a:pPr marL="0" algn="ctr" defTabSz="457200" rtl="0" eaLnBrk="1" latinLnBrk="0" hangingPunct="1">
                        <a:lnSpc>
                          <a:spcPct val="107000"/>
                        </a:lnSpc>
                        <a:spcAft>
                          <a:spcPts val="0"/>
                        </a:spcAft>
                      </a:pPr>
                      <a:r>
                        <a:rPr lang="en-IN" sz="1800" b="1" kern="1200" dirty="0">
                          <a:solidFill>
                            <a:schemeClr val="tx1"/>
                          </a:solidFill>
                          <a:latin typeface="+mn-lt"/>
                          <a:ea typeface="+mn-ea"/>
                          <a:cs typeface="+mn-cs"/>
                        </a:rPr>
                        <a:t>Unregistered CIC</a:t>
                      </a:r>
                    </a:p>
                  </a:txBody>
                  <a:tcPr marL="62775" marR="62775" marT="0" marB="0"/>
                </a:tc>
                <a:tc>
                  <a:txBody>
                    <a:bodyPr/>
                    <a:lstStyle/>
                    <a:p>
                      <a:pPr marL="0" algn="ctr" defTabSz="457200" rtl="0" eaLnBrk="1" latinLnBrk="0" hangingPunct="1">
                        <a:lnSpc>
                          <a:spcPct val="107000"/>
                        </a:lnSpc>
                        <a:spcAft>
                          <a:spcPts val="0"/>
                        </a:spcAft>
                      </a:pPr>
                      <a:r>
                        <a:rPr lang="en-IN" sz="1800" b="1" kern="1200" dirty="0">
                          <a:solidFill>
                            <a:schemeClr val="tx1"/>
                          </a:solidFill>
                          <a:latin typeface="+mn-lt"/>
                          <a:ea typeface="+mn-ea"/>
                          <a:cs typeface="+mn-cs"/>
                        </a:rPr>
                        <a:t>Registered CIC</a:t>
                      </a:r>
                    </a:p>
                  </a:txBody>
                  <a:tcPr marL="62775" marR="62775" marT="0" marB="0"/>
                </a:tc>
                <a:extLst>
                  <a:ext uri="{0D108BD9-81ED-4DB2-BD59-A6C34878D82A}">
                    <a16:rowId xmlns:a16="http://schemas.microsoft.com/office/drawing/2014/main" val="10000"/>
                  </a:ext>
                </a:extLst>
              </a:tr>
              <a:tr h="364015">
                <a:tc>
                  <a:txBody>
                    <a:bodyPr/>
                    <a:lstStyle/>
                    <a:p>
                      <a:pPr algn="l">
                        <a:lnSpc>
                          <a:spcPct val="107000"/>
                        </a:lnSpc>
                        <a:spcAft>
                          <a:spcPts val="0"/>
                        </a:spcAft>
                      </a:pPr>
                      <a:r>
                        <a:rPr lang="en-IN" sz="1600" kern="1200" dirty="0">
                          <a:solidFill>
                            <a:schemeClr val="tx1"/>
                          </a:solidFill>
                          <a:latin typeface="+mn-lt"/>
                          <a:ea typeface="+mn-ea"/>
                          <a:cs typeface="+mn-cs"/>
                        </a:rPr>
                        <a:t>Concentration Norms</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Not Applicable</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Not Applicable</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Applicable</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Not Applicable</a:t>
                      </a:r>
                    </a:p>
                  </a:txBody>
                  <a:tcPr marL="62775" marR="62775" marT="0" marB="0"/>
                </a:tc>
                <a:tc>
                  <a:txBody>
                    <a:bodyPr/>
                    <a:lstStyle/>
                    <a:p>
                      <a:pPr algn="just">
                        <a:lnSpc>
                          <a:spcPct val="107000"/>
                        </a:lnSpc>
                        <a:spcAft>
                          <a:spcPts val="0"/>
                        </a:spcAft>
                      </a:pPr>
                      <a:r>
                        <a:rPr lang="en-IN" sz="1600" kern="1200">
                          <a:solidFill>
                            <a:schemeClr val="tx1"/>
                          </a:solidFill>
                          <a:latin typeface="+mn-lt"/>
                          <a:ea typeface="+mn-ea"/>
                          <a:cs typeface="+mn-cs"/>
                        </a:rPr>
                        <a:t>Not Applicable</a:t>
                      </a:r>
                      <a:endParaRPr lang="en-IN" sz="1600" kern="1200" dirty="0">
                        <a:solidFill>
                          <a:schemeClr val="tx1"/>
                        </a:solidFill>
                        <a:latin typeface="+mn-lt"/>
                        <a:ea typeface="+mn-ea"/>
                        <a:cs typeface="+mn-cs"/>
                      </a:endParaRPr>
                    </a:p>
                  </a:txBody>
                  <a:tcPr marL="62775" marR="62775" marT="0" marB="0"/>
                </a:tc>
                <a:tc>
                  <a:txBody>
                    <a:bodyPr/>
                    <a:lstStyle/>
                    <a:p>
                      <a:pPr marL="0" marR="0" lvl="0" indent="0" algn="just" defTabSz="457200" rtl="0" eaLnBrk="1" fontAlgn="auto" latinLnBrk="0" hangingPunct="1">
                        <a:lnSpc>
                          <a:spcPct val="107000"/>
                        </a:lnSpc>
                        <a:spcBef>
                          <a:spcPts val="0"/>
                        </a:spcBef>
                        <a:spcAft>
                          <a:spcPts val="0"/>
                        </a:spcAft>
                        <a:buClrTx/>
                        <a:buSzTx/>
                        <a:buFontTx/>
                        <a:buNone/>
                        <a:tabLst/>
                        <a:defRPr/>
                      </a:pPr>
                      <a:r>
                        <a:rPr lang="en-IN" sz="1600" kern="1200" dirty="0">
                          <a:solidFill>
                            <a:schemeClr val="tx1"/>
                          </a:solidFill>
                          <a:latin typeface="+mn-lt"/>
                          <a:ea typeface="+mn-ea"/>
                          <a:cs typeface="+mn-cs"/>
                        </a:rPr>
                        <a:t>Not Applicable</a:t>
                      </a:r>
                    </a:p>
                  </a:txBody>
                  <a:tcPr marL="62775" marR="62775" marT="0" marB="0"/>
                </a:tc>
                <a:extLst>
                  <a:ext uri="{0D108BD9-81ED-4DB2-BD59-A6C34878D82A}">
                    <a16:rowId xmlns:a16="http://schemas.microsoft.com/office/drawing/2014/main" val="10001"/>
                  </a:ext>
                </a:extLst>
              </a:tr>
              <a:tr h="506161">
                <a:tc>
                  <a:txBody>
                    <a:bodyPr/>
                    <a:lstStyle/>
                    <a:p>
                      <a:pPr algn="l">
                        <a:lnSpc>
                          <a:spcPct val="107000"/>
                        </a:lnSpc>
                        <a:spcAft>
                          <a:spcPts val="0"/>
                        </a:spcAft>
                      </a:pPr>
                      <a:r>
                        <a:rPr lang="en-IN" sz="1600" kern="1200" dirty="0">
                          <a:solidFill>
                            <a:schemeClr val="tx1"/>
                          </a:solidFill>
                          <a:latin typeface="+mn-lt"/>
                          <a:ea typeface="+mn-ea"/>
                          <a:cs typeface="+mn-cs"/>
                        </a:rPr>
                        <a:t>Capital Adequacy</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Not Applicable</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Not Applicable</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Applicable</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Applicable</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Not Applicable</a:t>
                      </a:r>
                    </a:p>
                  </a:txBody>
                  <a:tcPr marL="62775" marR="62775" marT="0" marB="0"/>
                </a:tc>
                <a:tc>
                  <a:txBody>
                    <a:bodyPr/>
                    <a:lstStyle/>
                    <a:p>
                      <a:pPr marL="0" algn="just" defTabSz="457200" rtl="0" eaLnBrk="1" latinLnBrk="0" hangingPunct="1">
                        <a:lnSpc>
                          <a:spcPct val="107000"/>
                        </a:lnSpc>
                        <a:spcAft>
                          <a:spcPts val="0"/>
                        </a:spcAft>
                      </a:pPr>
                      <a:r>
                        <a:rPr lang="en-IN" sz="1600" kern="1200" dirty="0">
                          <a:solidFill>
                            <a:schemeClr val="tx1"/>
                          </a:solidFill>
                          <a:latin typeface="+mn-lt"/>
                          <a:ea typeface="+mn-ea"/>
                          <a:cs typeface="+mn-cs"/>
                        </a:rPr>
                        <a:t>Applicable (ANW)</a:t>
                      </a:r>
                    </a:p>
                  </a:txBody>
                  <a:tcPr marL="62775" marR="62775" marT="0" marB="0"/>
                </a:tc>
                <a:extLst>
                  <a:ext uri="{0D108BD9-81ED-4DB2-BD59-A6C34878D82A}">
                    <a16:rowId xmlns:a16="http://schemas.microsoft.com/office/drawing/2014/main" val="10002"/>
                  </a:ext>
                </a:extLst>
              </a:tr>
              <a:tr h="348968">
                <a:tc>
                  <a:txBody>
                    <a:bodyPr/>
                    <a:lstStyle/>
                    <a:p>
                      <a:pPr algn="l">
                        <a:lnSpc>
                          <a:spcPct val="107000"/>
                        </a:lnSpc>
                        <a:spcAft>
                          <a:spcPts val="0"/>
                        </a:spcAft>
                      </a:pPr>
                      <a:r>
                        <a:rPr lang="en-IN" sz="1600" kern="1200">
                          <a:solidFill>
                            <a:schemeClr val="tx1"/>
                          </a:solidFill>
                          <a:latin typeface="+mn-lt"/>
                          <a:ea typeface="+mn-ea"/>
                          <a:cs typeface="+mn-cs"/>
                        </a:rPr>
                        <a:t>Provisioning norms</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Applicable</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Not Applicable</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Applicable</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Applicable</a:t>
                      </a:r>
                    </a:p>
                  </a:txBody>
                  <a:tcPr marL="62775" marR="62775" marT="0" marB="0"/>
                </a:tc>
                <a:tc>
                  <a:txBody>
                    <a:bodyPr/>
                    <a:lstStyle/>
                    <a:p>
                      <a:pPr algn="just">
                        <a:lnSpc>
                          <a:spcPct val="107000"/>
                        </a:lnSpc>
                        <a:spcAft>
                          <a:spcPts val="0"/>
                        </a:spcAft>
                      </a:pPr>
                      <a:r>
                        <a:rPr lang="en-IN" sz="1600" kern="1200">
                          <a:solidFill>
                            <a:schemeClr val="tx1"/>
                          </a:solidFill>
                          <a:latin typeface="+mn-lt"/>
                          <a:ea typeface="+mn-ea"/>
                          <a:cs typeface="+mn-cs"/>
                        </a:rPr>
                        <a:t>Not Applicable</a:t>
                      </a:r>
                      <a:endParaRPr lang="en-IN" sz="1600" kern="1200" dirty="0">
                        <a:solidFill>
                          <a:schemeClr val="tx1"/>
                        </a:solidFill>
                        <a:latin typeface="+mn-lt"/>
                        <a:ea typeface="+mn-ea"/>
                        <a:cs typeface="+mn-cs"/>
                      </a:endParaRP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Applicable</a:t>
                      </a:r>
                      <a:endParaRPr lang="en-IN" sz="1400" kern="1200" dirty="0">
                        <a:solidFill>
                          <a:schemeClr val="tx1"/>
                        </a:solidFill>
                        <a:latin typeface="+mn-lt"/>
                        <a:ea typeface="+mn-ea"/>
                        <a:cs typeface="+mn-cs"/>
                      </a:endParaRPr>
                    </a:p>
                  </a:txBody>
                  <a:tcPr marL="62775" marR="62775" marT="0" marB="0"/>
                </a:tc>
                <a:extLst>
                  <a:ext uri="{0D108BD9-81ED-4DB2-BD59-A6C34878D82A}">
                    <a16:rowId xmlns:a16="http://schemas.microsoft.com/office/drawing/2014/main" val="10003"/>
                  </a:ext>
                </a:extLst>
              </a:tr>
              <a:tr h="348968">
                <a:tc>
                  <a:txBody>
                    <a:bodyPr/>
                    <a:lstStyle/>
                    <a:p>
                      <a:pPr algn="l">
                        <a:lnSpc>
                          <a:spcPct val="107000"/>
                        </a:lnSpc>
                        <a:spcAft>
                          <a:spcPts val="0"/>
                        </a:spcAft>
                      </a:pPr>
                      <a:r>
                        <a:rPr lang="en-IN" sz="1600" kern="1200" dirty="0">
                          <a:solidFill>
                            <a:schemeClr val="tx1"/>
                          </a:solidFill>
                          <a:latin typeface="+mn-lt"/>
                          <a:ea typeface="+mn-ea"/>
                          <a:cs typeface="+mn-cs"/>
                        </a:rPr>
                        <a:t>Asset Classification</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Applicable</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Not Applicable</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Applicable</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Applicable</a:t>
                      </a:r>
                    </a:p>
                  </a:txBody>
                  <a:tcPr marL="62775" marR="62775" marT="0" marB="0"/>
                </a:tc>
                <a:tc>
                  <a:txBody>
                    <a:bodyPr/>
                    <a:lstStyle/>
                    <a:p>
                      <a:pPr algn="just">
                        <a:lnSpc>
                          <a:spcPct val="107000"/>
                        </a:lnSpc>
                        <a:spcAft>
                          <a:spcPts val="0"/>
                        </a:spcAft>
                      </a:pPr>
                      <a:r>
                        <a:rPr lang="en-IN" sz="1600" kern="1200">
                          <a:solidFill>
                            <a:schemeClr val="tx1"/>
                          </a:solidFill>
                          <a:latin typeface="+mn-lt"/>
                          <a:ea typeface="+mn-ea"/>
                          <a:cs typeface="+mn-cs"/>
                        </a:rPr>
                        <a:t>Not Applicable</a:t>
                      </a:r>
                      <a:endParaRPr lang="en-IN" sz="1600" kern="1200" dirty="0">
                        <a:solidFill>
                          <a:schemeClr val="tx1"/>
                        </a:solidFill>
                        <a:latin typeface="+mn-lt"/>
                        <a:ea typeface="+mn-ea"/>
                        <a:cs typeface="+mn-cs"/>
                      </a:endParaRP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Applicable</a:t>
                      </a:r>
                    </a:p>
                  </a:txBody>
                  <a:tcPr marL="62775" marR="62775" marT="0" marB="0"/>
                </a:tc>
                <a:extLst>
                  <a:ext uri="{0D108BD9-81ED-4DB2-BD59-A6C34878D82A}">
                    <a16:rowId xmlns:a16="http://schemas.microsoft.com/office/drawing/2014/main" val="10004"/>
                  </a:ext>
                </a:extLst>
              </a:tr>
              <a:tr h="506161">
                <a:tc>
                  <a:txBody>
                    <a:bodyPr/>
                    <a:lstStyle/>
                    <a:p>
                      <a:pPr algn="l">
                        <a:lnSpc>
                          <a:spcPct val="107000"/>
                        </a:lnSpc>
                        <a:spcAft>
                          <a:spcPts val="0"/>
                        </a:spcAft>
                      </a:pPr>
                      <a:r>
                        <a:rPr lang="en-IN" sz="1600" kern="1200" dirty="0">
                          <a:solidFill>
                            <a:schemeClr val="tx1"/>
                          </a:solidFill>
                          <a:latin typeface="+mn-lt"/>
                          <a:ea typeface="+mn-ea"/>
                          <a:cs typeface="+mn-cs"/>
                        </a:rPr>
                        <a:t>Statutory Auditor Certificate</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Applicable</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Applicable</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Applicable</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Applicable</a:t>
                      </a:r>
                    </a:p>
                  </a:txBody>
                  <a:tcPr marL="62775" marR="62775" marT="0" marB="0"/>
                </a:tc>
                <a:tc>
                  <a:txBody>
                    <a:bodyPr/>
                    <a:lstStyle/>
                    <a:p>
                      <a:pPr algn="just">
                        <a:lnSpc>
                          <a:spcPct val="107000"/>
                        </a:lnSpc>
                        <a:spcAft>
                          <a:spcPts val="0"/>
                        </a:spcAft>
                      </a:pPr>
                      <a:r>
                        <a:rPr lang="en-IN" sz="1600" kern="1200">
                          <a:solidFill>
                            <a:schemeClr val="tx1"/>
                          </a:solidFill>
                          <a:latin typeface="+mn-lt"/>
                          <a:ea typeface="+mn-ea"/>
                          <a:cs typeface="+mn-cs"/>
                        </a:rPr>
                        <a:t>Not Applicable</a:t>
                      </a:r>
                      <a:endParaRPr lang="en-IN" sz="1600" kern="1200" dirty="0">
                        <a:solidFill>
                          <a:schemeClr val="tx1"/>
                        </a:solidFill>
                        <a:latin typeface="+mn-lt"/>
                        <a:ea typeface="+mn-ea"/>
                        <a:cs typeface="+mn-cs"/>
                      </a:endParaRP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Applicable</a:t>
                      </a:r>
                    </a:p>
                  </a:txBody>
                  <a:tcPr marL="62775" marR="62775" marT="0" marB="0"/>
                </a:tc>
                <a:extLst>
                  <a:ext uri="{0D108BD9-81ED-4DB2-BD59-A6C34878D82A}">
                    <a16:rowId xmlns:a16="http://schemas.microsoft.com/office/drawing/2014/main" val="10005"/>
                  </a:ext>
                </a:extLst>
              </a:tr>
              <a:tr h="411581">
                <a:tc>
                  <a:txBody>
                    <a:bodyPr/>
                    <a:lstStyle/>
                    <a:p>
                      <a:pPr algn="l">
                        <a:lnSpc>
                          <a:spcPct val="107000"/>
                        </a:lnSpc>
                        <a:spcAft>
                          <a:spcPts val="0"/>
                        </a:spcAft>
                      </a:pPr>
                      <a:r>
                        <a:rPr lang="en-IN" sz="1600" kern="1200" dirty="0">
                          <a:solidFill>
                            <a:schemeClr val="tx1"/>
                          </a:solidFill>
                          <a:latin typeface="+mn-lt"/>
                          <a:ea typeface="+mn-ea"/>
                          <a:cs typeface="+mn-cs"/>
                        </a:rPr>
                        <a:t>Leverage Ratio</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Applicable</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Not Applicable</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Not Applicable</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Not Applicable</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Not Applicable</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2.5 times</a:t>
                      </a:r>
                    </a:p>
                  </a:txBody>
                  <a:tcPr marL="62775" marR="62775" marT="0" marB="0"/>
                </a:tc>
                <a:extLst>
                  <a:ext uri="{0D108BD9-81ED-4DB2-BD59-A6C34878D82A}">
                    <a16:rowId xmlns:a16="http://schemas.microsoft.com/office/drawing/2014/main" val="10006"/>
                  </a:ext>
                </a:extLst>
              </a:tr>
              <a:tr h="546024">
                <a:tc>
                  <a:txBody>
                    <a:bodyPr/>
                    <a:lstStyle/>
                    <a:p>
                      <a:pPr algn="l">
                        <a:lnSpc>
                          <a:spcPct val="107000"/>
                        </a:lnSpc>
                        <a:spcAft>
                          <a:spcPts val="0"/>
                        </a:spcAft>
                      </a:pPr>
                      <a:r>
                        <a:rPr lang="en-IN" sz="1600" kern="1200" dirty="0">
                          <a:solidFill>
                            <a:schemeClr val="tx1"/>
                          </a:solidFill>
                          <a:latin typeface="+mn-lt"/>
                          <a:ea typeface="+mn-ea"/>
                          <a:cs typeface="+mn-cs"/>
                        </a:rPr>
                        <a:t>Corporate Governance Norms</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Not Applicable</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Not Applicable</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Applicable</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Applicable</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Not Applicable</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Not Applicable</a:t>
                      </a:r>
                    </a:p>
                  </a:txBody>
                  <a:tcPr marL="62775" marR="62775" marT="0" marB="0"/>
                </a:tc>
                <a:extLst>
                  <a:ext uri="{0D108BD9-81ED-4DB2-BD59-A6C34878D82A}">
                    <a16:rowId xmlns:a16="http://schemas.microsoft.com/office/drawing/2014/main" val="10007"/>
                  </a:ext>
                </a:extLst>
              </a:tr>
              <a:tr h="767608">
                <a:tc>
                  <a:txBody>
                    <a:bodyPr/>
                    <a:lstStyle/>
                    <a:p>
                      <a:pPr algn="l">
                        <a:lnSpc>
                          <a:spcPct val="107000"/>
                        </a:lnSpc>
                        <a:spcAft>
                          <a:spcPts val="0"/>
                        </a:spcAft>
                      </a:pPr>
                      <a:r>
                        <a:rPr lang="en-IN" sz="1600" kern="1200" dirty="0">
                          <a:solidFill>
                            <a:schemeClr val="tx1"/>
                          </a:solidFill>
                          <a:latin typeface="+mn-lt"/>
                          <a:ea typeface="+mn-ea"/>
                          <a:cs typeface="+mn-cs"/>
                        </a:rPr>
                        <a:t>KYC Norms</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Applicable </a:t>
                      </a:r>
                    </a:p>
                    <a:p>
                      <a:pPr algn="just">
                        <a:lnSpc>
                          <a:spcPct val="107000"/>
                        </a:lnSpc>
                        <a:spcAft>
                          <a:spcPts val="0"/>
                        </a:spcAft>
                      </a:pPr>
                      <a:r>
                        <a:rPr lang="en-IN" sz="1600" kern="1200" dirty="0">
                          <a:solidFill>
                            <a:schemeClr val="tx1"/>
                          </a:solidFill>
                          <a:latin typeface="+mn-lt"/>
                          <a:ea typeface="+mn-ea"/>
                          <a:cs typeface="+mn-cs"/>
                        </a:rPr>
                        <a:t>(with CI)</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Applicable </a:t>
                      </a:r>
                    </a:p>
                    <a:p>
                      <a:pPr algn="just">
                        <a:lnSpc>
                          <a:spcPct val="107000"/>
                        </a:lnSpc>
                        <a:spcAft>
                          <a:spcPts val="0"/>
                        </a:spcAft>
                      </a:pPr>
                      <a:r>
                        <a:rPr lang="en-IN" sz="1600" kern="1200" dirty="0">
                          <a:solidFill>
                            <a:schemeClr val="tx1"/>
                          </a:solidFill>
                          <a:latin typeface="+mn-lt"/>
                          <a:ea typeface="+mn-ea"/>
                          <a:cs typeface="+mn-cs"/>
                        </a:rPr>
                        <a:t>(with CI)</a:t>
                      </a:r>
                    </a:p>
                    <a:p>
                      <a:pPr algn="just">
                        <a:lnSpc>
                          <a:spcPct val="107000"/>
                        </a:lnSpc>
                        <a:spcAft>
                          <a:spcPts val="0"/>
                        </a:spcAft>
                      </a:pPr>
                      <a:endParaRPr lang="en-IN" sz="1600" kern="1200" dirty="0">
                        <a:solidFill>
                          <a:schemeClr val="tx1"/>
                        </a:solidFill>
                        <a:latin typeface="+mn-lt"/>
                        <a:ea typeface="+mn-ea"/>
                        <a:cs typeface="+mn-cs"/>
                      </a:endParaRP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Applicable </a:t>
                      </a:r>
                    </a:p>
                    <a:p>
                      <a:pPr algn="just">
                        <a:lnSpc>
                          <a:spcPct val="107000"/>
                        </a:lnSpc>
                        <a:spcAft>
                          <a:spcPts val="0"/>
                        </a:spcAft>
                      </a:pPr>
                      <a:r>
                        <a:rPr lang="en-IN" sz="1600" kern="1200" dirty="0">
                          <a:solidFill>
                            <a:schemeClr val="tx1"/>
                          </a:solidFill>
                          <a:latin typeface="+mn-lt"/>
                          <a:ea typeface="+mn-ea"/>
                          <a:cs typeface="+mn-cs"/>
                        </a:rPr>
                        <a:t>(with CI)</a:t>
                      </a:r>
                    </a:p>
                    <a:p>
                      <a:pPr algn="just">
                        <a:lnSpc>
                          <a:spcPct val="107000"/>
                        </a:lnSpc>
                        <a:spcAft>
                          <a:spcPts val="0"/>
                        </a:spcAft>
                      </a:pPr>
                      <a:endParaRPr lang="en-IN" sz="1600" kern="1200" dirty="0">
                        <a:solidFill>
                          <a:schemeClr val="tx1"/>
                        </a:solidFill>
                        <a:latin typeface="+mn-lt"/>
                        <a:ea typeface="+mn-ea"/>
                        <a:cs typeface="+mn-cs"/>
                      </a:endParaRP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Applicable </a:t>
                      </a:r>
                    </a:p>
                    <a:p>
                      <a:pPr algn="just">
                        <a:lnSpc>
                          <a:spcPct val="107000"/>
                        </a:lnSpc>
                        <a:spcAft>
                          <a:spcPts val="0"/>
                        </a:spcAft>
                      </a:pPr>
                      <a:r>
                        <a:rPr lang="en-IN" sz="1600" kern="1200" dirty="0">
                          <a:solidFill>
                            <a:schemeClr val="tx1"/>
                          </a:solidFill>
                          <a:latin typeface="+mn-lt"/>
                          <a:ea typeface="+mn-ea"/>
                          <a:cs typeface="+mn-cs"/>
                        </a:rPr>
                        <a:t>(with CI)</a:t>
                      </a:r>
                    </a:p>
                    <a:p>
                      <a:pPr algn="just">
                        <a:lnSpc>
                          <a:spcPct val="107000"/>
                        </a:lnSpc>
                        <a:spcAft>
                          <a:spcPts val="0"/>
                        </a:spcAft>
                      </a:pPr>
                      <a:endParaRPr lang="en-IN" sz="1600" kern="1200" dirty="0">
                        <a:solidFill>
                          <a:schemeClr val="tx1"/>
                        </a:solidFill>
                        <a:latin typeface="+mn-lt"/>
                        <a:ea typeface="+mn-ea"/>
                        <a:cs typeface="+mn-cs"/>
                      </a:endParaRPr>
                    </a:p>
                  </a:txBody>
                  <a:tcPr marL="62775" marR="62775" marT="0" marB="0"/>
                </a:tc>
                <a:tc>
                  <a:txBody>
                    <a:bodyPr/>
                    <a:lstStyle/>
                    <a:p>
                      <a:pPr marL="0" marR="0" lvl="0" indent="0" algn="just" defTabSz="457200" rtl="0" eaLnBrk="1" fontAlgn="auto" latinLnBrk="0" hangingPunct="1">
                        <a:lnSpc>
                          <a:spcPct val="107000"/>
                        </a:lnSpc>
                        <a:spcBef>
                          <a:spcPts val="0"/>
                        </a:spcBef>
                        <a:spcAft>
                          <a:spcPts val="0"/>
                        </a:spcAft>
                        <a:buClrTx/>
                        <a:buSzTx/>
                        <a:buFontTx/>
                        <a:buNone/>
                        <a:tabLst/>
                        <a:defRPr/>
                      </a:pPr>
                      <a:r>
                        <a:rPr kumimoji="0" lang="en-IN" sz="1600" b="0" i="0" u="none" strike="noStrike" kern="1200" cap="none" spc="0" normalizeH="0" baseline="0" noProof="0" dirty="0">
                          <a:ln>
                            <a:noFill/>
                          </a:ln>
                          <a:solidFill>
                            <a:prstClr val="black"/>
                          </a:solidFill>
                          <a:effectLst/>
                          <a:uLnTx/>
                          <a:uFillTx/>
                          <a:latin typeface="Gill Sans MT"/>
                          <a:ea typeface="+mn-ea"/>
                          <a:cs typeface="+mn-cs"/>
                        </a:rPr>
                        <a:t>Applicable </a:t>
                      </a:r>
                    </a:p>
                  </a:txBody>
                  <a:tcPr marL="62775" marR="62775" marT="0" marB="0"/>
                </a:tc>
                <a:tc>
                  <a:txBody>
                    <a:bodyPr/>
                    <a:lstStyle/>
                    <a:p>
                      <a:pPr marL="0" marR="0" lvl="0" indent="0" algn="just" defTabSz="457200" rtl="0" eaLnBrk="1" fontAlgn="auto" latinLnBrk="0" hangingPunct="1">
                        <a:lnSpc>
                          <a:spcPct val="107000"/>
                        </a:lnSpc>
                        <a:spcBef>
                          <a:spcPts val="0"/>
                        </a:spcBef>
                        <a:spcAft>
                          <a:spcPts val="0"/>
                        </a:spcAft>
                        <a:buClrTx/>
                        <a:buSzTx/>
                        <a:buFontTx/>
                        <a:buNone/>
                        <a:tabLst/>
                        <a:defRPr/>
                      </a:pPr>
                      <a:r>
                        <a:rPr kumimoji="0" lang="en-IN" sz="1600" b="0" i="0" u="none" strike="noStrike" kern="1200" cap="none" spc="0" normalizeH="0" baseline="0" noProof="0" dirty="0">
                          <a:ln>
                            <a:noFill/>
                          </a:ln>
                          <a:solidFill>
                            <a:prstClr val="black"/>
                          </a:solidFill>
                          <a:effectLst/>
                          <a:uLnTx/>
                          <a:uFillTx/>
                          <a:latin typeface="Gill Sans MT"/>
                          <a:ea typeface="+mn-ea"/>
                          <a:cs typeface="+mn-cs"/>
                        </a:rPr>
                        <a:t>Applicable </a:t>
                      </a:r>
                    </a:p>
                    <a:p>
                      <a:pPr marL="0" marR="0" lvl="0" indent="0" algn="just" defTabSz="457200" rtl="0" eaLnBrk="1" fontAlgn="auto" latinLnBrk="0" hangingPunct="1">
                        <a:lnSpc>
                          <a:spcPct val="107000"/>
                        </a:lnSpc>
                        <a:spcBef>
                          <a:spcPts val="0"/>
                        </a:spcBef>
                        <a:spcAft>
                          <a:spcPts val="0"/>
                        </a:spcAft>
                        <a:buClrTx/>
                        <a:buSzTx/>
                        <a:buFontTx/>
                        <a:buNone/>
                        <a:tabLst/>
                        <a:defRPr/>
                      </a:pPr>
                      <a:endParaRPr kumimoji="0" lang="en-IN" sz="1600" b="0" i="0" u="none" strike="noStrike" kern="1200" cap="none" spc="0" normalizeH="0" baseline="0" noProof="0" dirty="0">
                        <a:ln>
                          <a:noFill/>
                        </a:ln>
                        <a:solidFill>
                          <a:prstClr val="black"/>
                        </a:solidFill>
                        <a:effectLst/>
                        <a:uLnTx/>
                        <a:uFillTx/>
                        <a:latin typeface="Gill Sans MT"/>
                        <a:ea typeface="+mn-ea"/>
                        <a:cs typeface="+mn-cs"/>
                      </a:endParaRPr>
                    </a:p>
                  </a:txBody>
                  <a:tcPr marL="62775" marR="62775" marT="0" marB="0"/>
                </a:tc>
                <a:extLst>
                  <a:ext uri="{0D108BD9-81ED-4DB2-BD59-A6C34878D82A}">
                    <a16:rowId xmlns:a16="http://schemas.microsoft.com/office/drawing/2014/main" val="2745599316"/>
                  </a:ext>
                </a:extLst>
              </a:tr>
              <a:tr h="546024">
                <a:tc>
                  <a:txBody>
                    <a:bodyPr/>
                    <a:lstStyle/>
                    <a:p>
                      <a:pPr algn="l">
                        <a:lnSpc>
                          <a:spcPct val="107000"/>
                        </a:lnSpc>
                        <a:spcAft>
                          <a:spcPts val="0"/>
                        </a:spcAft>
                      </a:pPr>
                      <a:r>
                        <a:rPr lang="en-IN" sz="1600" kern="1200" dirty="0">
                          <a:solidFill>
                            <a:schemeClr val="tx1"/>
                          </a:solidFill>
                          <a:latin typeface="+mn-lt"/>
                          <a:ea typeface="+mn-ea"/>
                          <a:cs typeface="+mn-cs"/>
                        </a:rPr>
                        <a:t>CIC Reporting</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Applicable</a:t>
                      </a:r>
                    </a:p>
                    <a:p>
                      <a:pPr algn="just">
                        <a:lnSpc>
                          <a:spcPct val="107000"/>
                        </a:lnSpc>
                        <a:spcAft>
                          <a:spcPts val="0"/>
                        </a:spcAft>
                      </a:pPr>
                      <a:r>
                        <a:rPr lang="en-IN" sz="1600" kern="1200" dirty="0">
                          <a:solidFill>
                            <a:schemeClr val="tx1"/>
                          </a:solidFill>
                          <a:latin typeface="+mn-lt"/>
                          <a:ea typeface="+mn-ea"/>
                          <a:cs typeface="+mn-cs"/>
                        </a:rPr>
                        <a:t>(with CI) </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Applicable </a:t>
                      </a:r>
                    </a:p>
                    <a:p>
                      <a:pPr algn="just">
                        <a:lnSpc>
                          <a:spcPct val="107000"/>
                        </a:lnSpc>
                        <a:spcAft>
                          <a:spcPts val="0"/>
                        </a:spcAft>
                      </a:pPr>
                      <a:r>
                        <a:rPr lang="en-IN" sz="1600" kern="1200" dirty="0">
                          <a:solidFill>
                            <a:schemeClr val="tx1"/>
                          </a:solidFill>
                          <a:latin typeface="+mn-lt"/>
                          <a:ea typeface="+mn-ea"/>
                          <a:cs typeface="+mn-cs"/>
                        </a:rPr>
                        <a:t>(with CI)</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Applicable </a:t>
                      </a:r>
                    </a:p>
                    <a:p>
                      <a:pPr algn="just">
                        <a:lnSpc>
                          <a:spcPct val="107000"/>
                        </a:lnSpc>
                        <a:spcAft>
                          <a:spcPts val="0"/>
                        </a:spcAft>
                      </a:pPr>
                      <a:r>
                        <a:rPr lang="en-IN" sz="1600" kern="1200" dirty="0">
                          <a:solidFill>
                            <a:schemeClr val="tx1"/>
                          </a:solidFill>
                          <a:latin typeface="+mn-lt"/>
                          <a:ea typeface="+mn-ea"/>
                          <a:cs typeface="+mn-cs"/>
                        </a:rPr>
                        <a:t>(with CI)</a:t>
                      </a:r>
                    </a:p>
                  </a:txBody>
                  <a:tcPr marL="62775" marR="62775" marT="0" marB="0"/>
                </a:tc>
                <a:tc>
                  <a:txBody>
                    <a:bodyPr/>
                    <a:lstStyle/>
                    <a:p>
                      <a:pPr algn="just">
                        <a:lnSpc>
                          <a:spcPct val="107000"/>
                        </a:lnSpc>
                        <a:spcAft>
                          <a:spcPts val="0"/>
                        </a:spcAft>
                      </a:pPr>
                      <a:r>
                        <a:rPr lang="en-IN" sz="1600" kern="1200" dirty="0">
                          <a:solidFill>
                            <a:schemeClr val="tx1"/>
                          </a:solidFill>
                          <a:latin typeface="+mn-lt"/>
                          <a:ea typeface="+mn-ea"/>
                          <a:cs typeface="+mn-cs"/>
                        </a:rPr>
                        <a:t>Applicable </a:t>
                      </a:r>
                    </a:p>
                    <a:p>
                      <a:pPr algn="just">
                        <a:lnSpc>
                          <a:spcPct val="107000"/>
                        </a:lnSpc>
                        <a:spcAft>
                          <a:spcPts val="0"/>
                        </a:spcAft>
                      </a:pPr>
                      <a:r>
                        <a:rPr lang="en-IN" sz="1600" kern="1200" dirty="0">
                          <a:solidFill>
                            <a:schemeClr val="tx1"/>
                          </a:solidFill>
                          <a:latin typeface="+mn-lt"/>
                          <a:ea typeface="+mn-ea"/>
                          <a:cs typeface="+mn-cs"/>
                        </a:rPr>
                        <a:t>(with CI)</a:t>
                      </a:r>
                    </a:p>
                  </a:txBody>
                  <a:tcPr marL="62775" marR="62775" marT="0" marB="0"/>
                </a:tc>
                <a:tc>
                  <a:txBody>
                    <a:bodyPr/>
                    <a:lstStyle/>
                    <a:p>
                      <a:pPr marL="0" marR="0" lvl="0" indent="0" algn="just" defTabSz="457200" rtl="0" eaLnBrk="1" fontAlgn="auto" latinLnBrk="0" hangingPunct="1">
                        <a:lnSpc>
                          <a:spcPct val="107000"/>
                        </a:lnSpc>
                        <a:spcBef>
                          <a:spcPts val="0"/>
                        </a:spcBef>
                        <a:spcAft>
                          <a:spcPts val="0"/>
                        </a:spcAft>
                        <a:buClrTx/>
                        <a:buSzTx/>
                        <a:buFontTx/>
                        <a:buNone/>
                        <a:tabLst/>
                        <a:defRPr/>
                      </a:pPr>
                      <a:r>
                        <a:rPr kumimoji="0" lang="en-IN" sz="1600" b="0" i="0" u="none" strike="noStrike" kern="1200" cap="none" spc="0" normalizeH="0" baseline="0" noProof="0" dirty="0">
                          <a:ln>
                            <a:noFill/>
                          </a:ln>
                          <a:solidFill>
                            <a:prstClr val="black"/>
                          </a:solidFill>
                          <a:effectLst/>
                          <a:uLnTx/>
                          <a:uFillTx/>
                          <a:latin typeface="Gill Sans MT"/>
                          <a:ea typeface="+mn-ea"/>
                          <a:cs typeface="+mn-cs"/>
                        </a:rPr>
                        <a:t>Applicable </a:t>
                      </a:r>
                    </a:p>
                    <a:p>
                      <a:pPr marL="0" marR="0" lvl="0" indent="0" algn="just" defTabSz="457200" rtl="0" eaLnBrk="1" fontAlgn="auto" latinLnBrk="0" hangingPunct="1">
                        <a:lnSpc>
                          <a:spcPct val="107000"/>
                        </a:lnSpc>
                        <a:spcBef>
                          <a:spcPts val="0"/>
                        </a:spcBef>
                        <a:spcAft>
                          <a:spcPts val="0"/>
                        </a:spcAft>
                        <a:buClrTx/>
                        <a:buSzTx/>
                        <a:buFontTx/>
                        <a:buNone/>
                        <a:tabLst/>
                        <a:defRPr/>
                      </a:pPr>
                      <a:endParaRPr kumimoji="0" lang="en-IN" sz="1600" b="0" i="0" u="none" strike="noStrike" kern="1200" cap="none" spc="0" normalizeH="0" baseline="0" noProof="0" dirty="0">
                        <a:ln>
                          <a:noFill/>
                        </a:ln>
                        <a:solidFill>
                          <a:prstClr val="black"/>
                        </a:solidFill>
                        <a:effectLst/>
                        <a:uLnTx/>
                        <a:uFillTx/>
                        <a:latin typeface="Gill Sans MT"/>
                        <a:ea typeface="+mn-ea"/>
                        <a:cs typeface="+mn-cs"/>
                      </a:endParaRPr>
                    </a:p>
                  </a:txBody>
                  <a:tcPr marL="62775" marR="62775" marT="0" marB="0"/>
                </a:tc>
                <a:tc>
                  <a:txBody>
                    <a:bodyPr/>
                    <a:lstStyle/>
                    <a:p>
                      <a:pPr marL="0" marR="0" lvl="0" indent="0" algn="just" defTabSz="457200" rtl="0" eaLnBrk="1" fontAlgn="auto" latinLnBrk="0" hangingPunct="1">
                        <a:lnSpc>
                          <a:spcPct val="107000"/>
                        </a:lnSpc>
                        <a:spcBef>
                          <a:spcPts val="0"/>
                        </a:spcBef>
                        <a:spcAft>
                          <a:spcPts val="0"/>
                        </a:spcAft>
                        <a:buClrTx/>
                        <a:buSzTx/>
                        <a:buFontTx/>
                        <a:buNone/>
                        <a:tabLst/>
                        <a:defRPr/>
                      </a:pPr>
                      <a:r>
                        <a:rPr kumimoji="0" lang="en-IN" sz="1600" b="0" i="0" u="none" strike="noStrike" kern="1200" cap="none" spc="0" normalizeH="0" baseline="0" noProof="0" dirty="0">
                          <a:ln>
                            <a:noFill/>
                          </a:ln>
                          <a:solidFill>
                            <a:prstClr val="black"/>
                          </a:solidFill>
                          <a:effectLst/>
                          <a:uLnTx/>
                          <a:uFillTx/>
                          <a:latin typeface="Gill Sans MT"/>
                          <a:ea typeface="+mn-ea"/>
                          <a:cs typeface="+mn-cs"/>
                        </a:rPr>
                        <a:t>Applicable </a:t>
                      </a:r>
                    </a:p>
                  </a:txBody>
                  <a:tcPr marL="62775" marR="62775" marT="0" marB="0"/>
                </a:tc>
                <a:extLst>
                  <a:ext uri="{0D108BD9-81ED-4DB2-BD59-A6C34878D82A}">
                    <a16:rowId xmlns:a16="http://schemas.microsoft.com/office/drawing/2014/main" val="1900987481"/>
                  </a:ext>
                </a:extLst>
              </a:tr>
            </a:tbl>
          </a:graphicData>
        </a:graphic>
      </p:graphicFrame>
    </p:spTree>
    <p:extLst>
      <p:ext uri="{BB962C8B-B14F-4D97-AF65-F5344CB8AC3E}">
        <p14:creationId xmlns:p14="http://schemas.microsoft.com/office/powerpoint/2010/main" val="8513457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Various Registration and Reporting Requirement</a:t>
            </a:r>
          </a:p>
        </p:txBody>
      </p:sp>
      <p:sp>
        <p:nvSpPr>
          <p:cNvPr id="3" name="Content Placeholder 2"/>
          <p:cNvSpPr>
            <a:spLocks noGrp="1"/>
          </p:cNvSpPr>
          <p:nvPr>
            <p:ph sz="half" idx="1"/>
          </p:nvPr>
        </p:nvSpPr>
        <p:spPr/>
        <p:txBody>
          <a:bodyPr>
            <a:normAutofit fontScale="92500" lnSpcReduction="20000"/>
          </a:bodyPr>
          <a:lstStyle/>
          <a:p>
            <a:r>
              <a:rPr lang="en-US" dirty="0">
                <a:solidFill>
                  <a:schemeClr val="tx1"/>
                </a:solidFill>
              </a:rPr>
              <a:t>Registration with FIU-IND</a:t>
            </a:r>
          </a:p>
          <a:p>
            <a:pPr lvl="1"/>
            <a:r>
              <a:rPr lang="en-US" dirty="0">
                <a:solidFill>
                  <a:schemeClr val="tx1"/>
                </a:solidFill>
              </a:rPr>
              <a:t>Applicable for all NBFCs</a:t>
            </a:r>
          </a:p>
          <a:p>
            <a:pPr lvl="1"/>
            <a:r>
              <a:rPr lang="en-US" dirty="0">
                <a:solidFill>
                  <a:schemeClr val="tx1"/>
                </a:solidFill>
              </a:rPr>
              <a:t>The Reporting Entity shall identify and appoint a Principal Officer + Designated Director (both have to be different)</a:t>
            </a:r>
          </a:p>
          <a:p>
            <a:pPr lvl="1"/>
            <a:r>
              <a:rPr lang="en-US" dirty="0">
                <a:solidFill>
                  <a:schemeClr val="tx1"/>
                </a:solidFill>
              </a:rPr>
              <a:t>Reporting of cash and suspicious transactions</a:t>
            </a:r>
          </a:p>
          <a:p>
            <a:r>
              <a:rPr lang="en-US" dirty="0">
                <a:solidFill>
                  <a:schemeClr val="tx1"/>
                </a:solidFill>
              </a:rPr>
              <a:t>Registration with CKYC Portal</a:t>
            </a:r>
          </a:p>
          <a:p>
            <a:pPr lvl="1"/>
            <a:r>
              <a:rPr lang="en-IN" dirty="0">
                <a:solidFill>
                  <a:schemeClr val="tx1"/>
                </a:solidFill>
              </a:rPr>
              <a:t>RE with customer interface to identify and authorise its Compliance Officer/Nodal Officer/Authorised Signatory to register the RE on the online platform</a:t>
            </a:r>
          </a:p>
          <a:p>
            <a:pPr lvl="1"/>
            <a:r>
              <a:rPr lang="en-IN" dirty="0">
                <a:solidFill>
                  <a:schemeClr val="tx1"/>
                </a:solidFill>
              </a:rPr>
              <a:t> Reporting of every loan transaction within 10 days</a:t>
            </a:r>
          </a:p>
          <a:p>
            <a:r>
              <a:rPr lang="en-US" dirty="0">
                <a:solidFill>
                  <a:schemeClr val="tx1"/>
                </a:solidFill>
              </a:rPr>
              <a:t>All applicable NBFCs (other than those which are purely into investment activities without any customer interface) shall become member of </a:t>
            </a:r>
            <a:r>
              <a:rPr lang="en-US" b="1" dirty="0">
                <a:solidFill>
                  <a:schemeClr val="tx1"/>
                </a:solidFill>
              </a:rPr>
              <a:t>all four CICs</a:t>
            </a:r>
            <a:r>
              <a:rPr lang="en-US" dirty="0">
                <a:solidFill>
                  <a:schemeClr val="tx1"/>
                </a:solidFill>
              </a:rPr>
              <a:t> (</a:t>
            </a:r>
            <a:r>
              <a:rPr lang="en-US" dirty="0">
                <a:solidFill>
                  <a:schemeClr val="tx1"/>
                </a:solidFill>
                <a:sym typeface="Gill Sans"/>
              </a:rPr>
              <a:t>Credit Information Bureau (India) Limited, Equifax Credit Information Services Private Limited, Experian Credit Information Company of India Private Limited and CRIF High Mark Credit Information Services Private Limited)</a:t>
            </a:r>
            <a:r>
              <a:rPr lang="en-US" dirty="0">
                <a:solidFill>
                  <a:schemeClr val="tx1"/>
                </a:solidFill>
              </a:rPr>
              <a:t> and submit data (including historical data) to them</a:t>
            </a:r>
          </a:p>
        </p:txBody>
      </p:sp>
      <p:sp>
        <p:nvSpPr>
          <p:cNvPr id="8" name="Content Placeholder 7">
            <a:extLst>
              <a:ext uri="{FF2B5EF4-FFF2-40B4-BE49-F238E27FC236}">
                <a16:creationId xmlns:a16="http://schemas.microsoft.com/office/drawing/2014/main" id="{D18B489F-0A59-4B89-B080-3DFA90C26DF9}"/>
              </a:ext>
            </a:extLst>
          </p:cNvPr>
          <p:cNvSpPr>
            <a:spLocks noGrp="1"/>
          </p:cNvSpPr>
          <p:nvPr>
            <p:ph sz="half" idx="2"/>
          </p:nvPr>
        </p:nvSpPr>
        <p:spPr/>
        <p:txBody>
          <a:bodyPr>
            <a:normAutofit fontScale="77500" lnSpcReduction="20000"/>
          </a:bodyPr>
          <a:lstStyle/>
          <a:p>
            <a:r>
              <a:rPr lang="en-US" sz="2200" dirty="0">
                <a:solidFill>
                  <a:schemeClr val="tx1"/>
                </a:solidFill>
              </a:rPr>
              <a:t>Registration with  IU (at  present  National  E-Governance  Services Limited (</a:t>
            </a:r>
            <a:r>
              <a:rPr lang="en-US" sz="2200" dirty="0" err="1">
                <a:solidFill>
                  <a:schemeClr val="tx1"/>
                </a:solidFill>
              </a:rPr>
              <a:t>NeSL</a:t>
            </a:r>
            <a:r>
              <a:rPr lang="en-US" sz="2200" dirty="0">
                <a:solidFill>
                  <a:schemeClr val="tx1"/>
                </a:solidFill>
              </a:rPr>
              <a:t>)) and submission of the required information with respect to the debt</a:t>
            </a:r>
          </a:p>
          <a:p>
            <a:r>
              <a:rPr lang="en-US" sz="2200" dirty="0">
                <a:solidFill>
                  <a:schemeClr val="tx1"/>
                </a:solidFill>
              </a:rPr>
              <a:t>Applicable NBFCs shall register all types of mortgages with the Central Registry of </a:t>
            </a:r>
            <a:r>
              <a:rPr lang="en-US" sz="2200" dirty="0" err="1">
                <a:solidFill>
                  <a:schemeClr val="tx1"/>
                </a:solidFill>
              </a:rPr>
              <a:t>Securitisation</a:t>
            </a:r>
            <a:r>
              <a:rPr lang="en-US" sz="2200" dirty="0">
                <a:solidFill>
                  <a:schemeClr val="tx1"/>
                </a:solidFill>
              </a:rPr>
              <a:t> Asset Reconstruction and Security Interest of India (CERSAI) including equitable mortgages created in their </a:t>
            </a:r>
            <a:r>
              <a:rPr lang="en-US" sz="2200" dirty="0" err="1">
                <a:solidFill>
                  <a:schemeClr val="tx1"/>
                </a:solidFill>
              </a:rPr>
              <a:t>favour</a:t>
            </a:r>
            <a:endParaRPr lang="en-US" sz="2200" dirty="0">
              <a:solidFill>
                <a:schemeClr val="tx1"/>
              </a:solidFill>
            </a:endParaRPr>
          </a:p>
          <a:p>
            <a:r>
              <a:rPr lang="en-US" sz="2200" dirty="0">
                <a:solidFill>
                  <a:schemeClr val="tx1"/>
                </a:solidFill>
              </a:rPr>
              <a:t>CRILC Reporting for e</a:t>
            </a:r>
            <a:r>
              <a:rPr lang="en-US" sz="2200" dirty="0">
                <a:solidFill>
                  <a:schemeClr val="tx1"/>
                </a:solidFill>
                <a:sym typeface="Gill Sans"/>
              </a:rPr>
              <a:t>xposure of 5 crores + monthly</a:t>
            </a:r>
            <a:endParaRPr lang="en-US" sz="2200" dirty="0">
              <a:solidFill>
                <a:schemeClr val="tx1"/>
              </a:solidFill>
            </a:endParaRPr>
          </a:p>
          <a:p>
            <a:pPr lvl="0"/>
            <a:r>
              <a:rPr lang="en-US" sz="2200" dirty="0">
                <a:solidFill>
                  <a:schemeClr val="tx1"/>
                </a:solidFill>
                <a:sym typeface="Gill Sans"/>
              </a:rPr>
              <a:t>RBI : </a:t>
            </a:r>
          </a:p>
          <a:p>
            <a:pPr lvl="1">
              <a:lnSpc>
                <a:spcPct val="120000"/>
              </a:lnSpc>
              <a:spcBef>
                <a:spcPts val="0"/>
              </a:spcBef>
              <a:spcAft>
                <a:spcPts val="0"/>
              </a:spcAft>
            </a:pPr>
            <a:r>
              <a:rPr lang="en-US" sz="1800" dirty="0">
                <a:solidFill>
                  <a:schemeClr val="tx1"/>
                </a:solidFill>
                <a:sym typeface="Gill Sans"/>
              </a:rPr>
              <a:t>XBRL reporting</a:t>
            </a:r>
          </a:p>
          <a:p>
            <a:pPr lvl="1">
              <a:lnSpc>
                <a:spcPct val="120000"/>
              </a:lnSpc>
              <a:spcBef>
                <a:spcPts val="0"/>
              </a:spcBef>
              <a:spcAft>
                <a:spcPts val="0"/>
              </a:spcAft>
            </a:pPr>
            <a:r>
              <a:rPr lang="en-US" sz="1800" dirty="0">
                <a:solidFill>
                  <a:schemeClr val="tx1"/>
                </a:solidFill>
                <a:sym typeface="Gill Sans"/>
              </a:rPr>
              <a:t>Fraud reporting, for NBFC-SI</a:t>
            </a:r>
          </a:p>
          <a:p>
            <a:pPr lvl="1">
              <a:lnSpc>
                <a:spcPct val="120000"/>
              </a:lnSpc>
              <a:spcBef>
                <a:spcPts val="0"/>
              </a:spcBef>
              <a:spcAft>
                <a:spcPts val="0"/>
              </a:spcAft>
            </a:pPr>
            <a:r>
              <a:rPr lang="en-US" sz="1800" dirty="0">
                <a:solidFill>
                  <a:schemeClr val="tx1"/>
                </a:solidFill>
                <a:sym typeface="Gill Sans"/>
              </a:rPr>
              <a:t>Periodic and event-based reporting: change in director, change in control, etc.</a:t>
            </a:r>
          </a:p>
          <a:p>
            <a:pPr lvl="1">
              <a:lnSpc>
                <a:spcPct val="120000"/>
              </a:lnSpc>
              <a:spcBef>
                <a:spcPts val="0"/>
              </a:spcBef>
              <a:spcAft>
                <a:spcPts val="0"/>
              </a:spcAft>
            </a:pPr>
            <a:r>
              <a:rPr lang="en-US" sz="1800" dirty="0">
                <a:solidFill>
                  <a:schemeClr val="tx1"/>
                </a:solidFill>
                <a:sym typeface="Gill Sans"/>
              </a:rPr>
              <a:t>Auditor Certificate: SAC</a:t>
            </a:r>
          </a:p>
          <a:p>
            <a:pPr lvl="1">
              <a:lnSpc>
                <a:spcPct val="120000"/>
              </a:lnSpc>
              <a:spcBef>
                <a:spcPts val="0"/>
              </a:spcBef>
              <a:spcAft>
                <a:spcPts val="0"/>
              </a:spcAft>
            </a:pPr>
            <a:r>
              <a:rPr lang="en-US" sz="1800" dirty="0">
                <a:solidFill>
                  <a:schemeClr val="tx1"/>
                </a:solidFill>
                <a:sym typeface="Gill Sans"/>
              </a:rPr>
              <a:t>Liquidity Risk Management and Liquidity Coverage Ratio reporting, if applicable (Asset size100crores and above)</a:t>
            </a:r>
          </a:p>
          <a:p>
            <a:pPr lvl="1">
              <a:lnSpc>
                <a:spcPct val="120000"/>
              </a:lnSpc>
              <a:spcBef>
                <a:spcPts val="0"/>
              </a:spcBef>
              <a:spcAft>
                <a:spcPts val="0"/>
              </a:spcAft>
            </a:pPr>
            <a:r>
              <a:rPr lang="en-US" sz="1800" dirty="0">
                <a:solidFill>
                  <a:schemeClr val="tx1"/>
                </a:solidFill>
                <a:sym typeface="Gill Sans"/>
              </a:rPr>
              <a:t>Disclosures in financial statements and website: as prescribed</a:t>
            </a:r>
          </a:p>
          <a:p>
            <a:pPr lvl="1">
              <a:lnSpc>
                <a:spcPct val="120000"/>
              </a:lnSpc>
              <a:spcBef>
                <a:spcPts val="0"/>
              </a:spcBef>
              <a:spcAft>
                <a:spcPts val="0"/>
              </a:spcAft>
            </a:pPr>
            <a:r>
              <a:rPr lang="en-US" sz="1800" dirty="0">
                <a:solidFill>
                  <a:schemeClr val="tx1"/>
                </a:solidFill>
                <a:sym typeface="Gill Sans"/>
              </a:rPr>
              <a:t>Auditor’s Report: as prescribed by RBI </a:t>
            </a:r>
          </a:p>
        </p:txBody>
      </p:sp>
      <p:sp>
        <p:nvSpPr>
          <p:cNvPr id="4" name="Footer Placeholder 3">
            <a:extLst>
              <a:ext uri="{FF2B5EF4-FFF2-40B4-BE49-F238E27FC236}">
                <a16:creationId xmlns:a16="http://schemas.microsoft.com/office/drawing/2014/main" id="{3C3C17C5-595B-4831-B24C-6FC85C86704D}"/>
              </a:ext>
            </a:extLst>
          </p:cNvPr>
          <p:cNvSpPr>
            <a:spLocks noGrp="1"/>
          </p:cNvSpPr>
          <p:nvPr>
            <p:ph type="ftr" sz="quarter" idx="10"/>
          </p:nvPr>
        </p:nvSpPr>
        <p:spPr>
          <a:prstGeom prst="rect">
            <a:avLst/>
          </a:prstGeom>
        </p:spPr>
        <p:txBody>
          <a:bodyPr vert="horz" lIns="91440" tIns="45720" rIns="91440" bIns="45720" rtlCol="0" anchor="ctr"/>
          <a:lstStyle>
            <a:defPPr>
              <a:defRPr lang="en-US"/>
            </a:defPPr>
            <a:lvl1pPr marL="0" algn="ctr" defTabSz="457200" rtl="0" eaLnBrk="1" latinLnBrk="0" hangingPunct="1">
              <a:defRPr sz="900" kern="1200" cap="all" baseline="0">
                <a:solidFill>
                  <a:srgbClr val="FFFFFF"/>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IN"/>
              <a:t>Business Model Assessment | For KFMSPL | By Vinod Kothari Consultants</a:t>
            </a:r>
          </a:p>
        </p:txBody>
      </p:sp>
      <p:sp>
        <p:nvSpPr>
          <p:cNvPr id="5" name="Slide Number Placeholder 4">
            <a:extLst>
              <a:ext uri="{FF2B5EF4-FFF2-40B4-BE49-F238E27FC236}">
                <a16:creationId xmlns:a16="http://schemas.microsoft.com/office/drawing/2014/main" id="{B3201141-C266-4BD3-A08D-6E00657215E9}"/>
              </a:ext>
            </a:extLst>
          </p:cNvPr>
          <p:cNvSpPr>
            <a:spLocks noGrp="1"/>
          </p:cNvSpPr>
          <p:nvPr>
            <p:ph type="sldNum" sz="quarter" idx="4294967295"/>
          </p:nvPr>
        </p:nvSpPr>
        <p:spPr>
          <a:xfrm>
            <a:off x="10880725" y="6459538"/>
            <a:ext cx="1311275" cy="365125"/>
          </a:xfrm>
          <a:prstGeom prst="rect">
            <a:avLst/>
          </a:prstGeom>
        </p:spPr>
        <p:txBody>
          <a:bodyPr vert="horz" lIns="91440" tIns="45720" rIns="91440" bIns="45720" rtlCol="0" anchor="ctr"/>
          <a:lstStyle>
            <a:defPPr>
              <a:defRPr lang="en-US"/>
            </a:defPPr>
            <a:lvl1pPr marL="0" algn="r" defTabSz="457200" rtl="0" eaLnBrk="1" latinLnBrk="0" hangingPunct="1">
              <a:defRPr sz="1050" kern="1200">
                <a:solidFill>
                  <a:srgbClr val="FFFFFF"/>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E06B11C7-04D4-4659-BD5B-D7FF16F5E6C1}" type="slidenum">
              <a:rPr lang="en-IN" smtClean="0"/>
              <a:pPr/>
              <a:t>29</a:t>
            </a:fld>
            <a:endParaRPr lang="en-IN"/>
          </a:p>
        </p:txBody>
      </p:sp>
    </p:spTree>
    <p:extLst>
      <p:ext uri="{BB962C8B-B14F-4D97-AF65-F5344CB8AC3E}">
        <p14:creationId xmlns:p14="http://schemas.microsoft.com/office/powerpoint/2010/main" val="2271261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IN" dirty="0"/>
              <a:t>Meaning of Non-Banking Financial Company</a:t>
            </a:r>
          </a:p>
        </p:txBody>
      </p:sp>
      <p:sp>
        <p:nvSpPr>
          <p:cNvPr id="8" name="TextBox 7"/>
          <p:cNvSpPr txBox="1"/>
          <p:nvPr/>
        </p:nvSpPr>
        <p:spPr>
          <a:xfrm>
            <a:off x="935640" y="1695198"/>
            <a:ext cx="3046027" cy="769441"/>
          </a:xfrm>
          <a:prstGeom prst="rect">
            <a:avLst/>
          </a:prstGeom>
          <a:noFill/>
        </p:spPr>
        <p:txBody>
          <a:bodyPr wrap="none" rtlCol="0">
            <a:spAutoFit/>
          </a:bodyPr>
          <a:lstStyle/>
          <a:p>
            <a:r>
              <a:rPr lang="en-IN" sz="4400" dirty="0"/>
              <a:t>Non-Banking</a:t>
            </a:r>
          </a:p>
        </p:txBody>
      </p:sp>
      <p:sp>
        <p:nvSpPr>
          <p:cNvPr id="9" name="TextBox 8"/>
          <p:cNvSpPr txBox="1"/>
          <p:nvPr/>
        </p:nvSpPr>
        <p:spPr>
          <a:xfrm>
            <a:off x="4391539" y="1695198"/>
            <a:ext cx="2133918" cy="769441"/>
          </a:xfrm>
          <a:prstGeom prst="rect">
            <a:avLst/>
          </a:prstGeom>
          <a:noFill/>
        </p:spPr>
        <p:txBody>
          <a:bodyPr wrap="none" rtlCol="0">
            <a:spAutoFit/>
          </a:bodyPr>
          <a:lstStyle/>
          <a:p>
            <a:r>
              <a:rPr lang="en-IN" sz="4400" dirty="0"/>
              <a:t>Financial</a:t>
            </a:r>
          </a:p>
        </p:txBody>
      </p:sp>
      <p:sp>
        <p:nvSpPr>
          <p:cNvPr id="10" name="TextBox 9"/>
          <p:cNvSpPr txBox="1"/>
          <p:nvPr/>
        </p:nvSpPr>
        <p:spPr>
          <a:xfrm>
            <a:off x="7739858" y="1695197"/>
            <a:ext cx="2319096" cy="769441"/>
          </a:xfrm>
          <a:prstGeom prst="rect">
            <a:avLst/>
          </a:prstGeom>
          <a:noFill/>
        </p:spPr>
        <p:txBody>
          <a:bodyPr wrap="none" rtlCol="0">
            <a:spAutoFit/>
          </a:bodyPr>
          <a:lstStyle/>
          <a:p>
            <a:r>
              <a:rPr lang="en-IN" sz="4400" dirty="0"/>
              <a:t>Company</a:t>
            </a:r>
          </a:p>
        </p:txBody>
      </p:sp>
      <p:sp>
        <p:nvSpPr>
          <p:cNvPr id="11" name="TextBox 10"/>
          <p:cNvSpPr txBox="1"/>
          <p:nvPr/>
        </p:nvSpPr>
        <p:spPr>
          <a:xfrm>
            <a:off x="8176966" y="2582699"/>
            <a:ext cx="2949393" cy="830997"/>
          </a:xfrm>
          <a:prstGeom prst="rect">
            <a:avLst/>
          </a:prstGeom>
          <a:noFill/>
        </p:spPr>
        <p:txBody>
          <a:bodyPr wrap="square" rtlCol="0">
            <a:spAutoFit/>
          </a:bodyPr>
          <a:lstStyle/>
          <a:p>
            <a:r>
              <a:rPr lang="en-IN" sz="1600" dirty="0"/>
              <a:t>Has to be a company registered under Companies Act, 2013 or any other erstwhile laws</a:t>
            </a:r>
          </a:p>
        </p:txBody>
      </p:sp>
      <p:sp>
        <p:nvSpPr>
          <p:cNvPr id="12" name="Notched Right Arrow 11"/>
          <p:cNvSpPr/>
          <p:nvPr/>
        </p:nvSpPr>
        <p:spPr>
          <a:xfrm>
            <a:off x="7854237" y="2690275"/>
            <a:ext cx="322728" cy="242047"/>
          </a:xfrm>
          <a:prstGeom prst="notched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600"/>
          </a:p>
        </p:txBody>
      </p:sp>
      <p:sp>
        <p:nvSpPr>
          <p:cNvPr id="13" name="Notched Right Arrow 12"/>
          <p:cNvSpPr/>
          <p:nvPr/>
        </p:nvSpPr>
        <p:spPr>
          <a:xfrm>
            <a:off x="7854237" y="3558654"/>
            <a:ext cx="322728" cy="242047"/>
          </a:xfrm>
          <a:prstGeom prst="notched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600"/>
          </a:p>
        </p:txBody>
      </p:sp>
      <p:sp>
        <p:nvSpPr>
          <p:cNvPr id="14" name="Rectangle 13"/>
          <p:cNvSpPr/>
          <p:nvPr/>
        </p:nvSpPr>
        <p:spPr>
          <a:xfrm>
            <a:off x="8183089" y="3476197"/>
            <a:ext cx="2943270" cy="584775"/>
          </a:xfrm>
          <a:prstGeom prst="rect">
            <a:avLst/>
          </a:prstGeom>
        </p:spPr>
        <p:txBody>
          <a:bodyPr wrap="square">
            <a:spAutoFit/>
          </a:bodyPr>
          <a:lstStyle/>
          <a:p>
            <a:r>
              <a:rPr lang="en-IN" sz="1600" dirty="0"/>
              <a:t>A foreign body corporate in not a company </a:t>
            </a:r>
          </a:p>
        </p:txBody>
      </p:sp>
      <p:sp>
        <p:nvSpPr>
          <p:cNvPr id="15" name="Rectangle 14"/>
          <p:cNvSpPr/>
          <p:nvPr/>
        </p:nvSpPr>
        <p:spPr>
          <a:xfrm>
            <a:off x="8176965" y="4254039"/>
            <a:ext cx="2492188" cy="338554"/>
          </a:xfrm>
          <a:prstGeom prst="rect">
            <a:avLst/>
          </a:prstGeom>
        </p:spPr>
        <p:txBody>
          <a:bodyPr wrap="square">
            <a:spAutoFit/>
          </a:bodyPr>
          <a:lstStyle/>
          <a:p>
            <a:r>
              <a:rPr lang="en-IN" sz="1600" dirty="0"/>
              <a:t>An LLP is not a company </a:t>
            </a:r>
          </a:p>
        </p:txBody>
      </p:sp>
      <p:sp>
        <p:nvSpPr>
          <p:cNvPr id="16" name="Notched Right Arrow 15"/>
          <p:cNvSpPr/>
          <p:nvPr/>
        </p:nvSpPr>
        <p:spPr>
          <a:xfrm>
            <a:off x="7854237" y="4345209"/>
            <a:ext cx="322728" cy="242047"/>
          </a:xfrm>
          <a:prstGeom prst="notched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600"/>
          </a:p>
        </p:txBody>
      </p:sp>
      <p:sp>
        <p:nvSpPr>
          <p:cNvPr id="17" name="Notched Right Arrow 16"/>
          <p:cNvSpPr/>
          <p:nvPr/>
        </p:nvSpPr>
        <p:spPr>
          <a:xfrm>
            <a:off x="7854237" y="4853664"/>
            <a:ext cx="322728" cy="242047"/>
          </a:xfrm>
          <a:prstGeom prst="notched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600"/>
          </a:p>
        </p:txBody>
      </p:sp>
      <p:sp>
        <p:nvSpPr>
          <p:cNvPr id="18" name="Rectangle 17"/>
          <p:cNvSpPr/>
          <p:nvPr/>
        </p:nvSpPr>
        <p:spPr>
          <a:xfrm>
            <a:off x="8176965" y="4764031"/>
            <a:ext cx="2949394" cy="830997"/>
          </a:xfrm>
          <a:prstGeom prst="rect">
            <a:avLst/>
          </a:prstGeom>
        </p:spPr>
        <p:txBody>
          <a:bodyPr wrap="square">
            <a:spAutoFit/>
          </a:bodyPr>
          <a:lstStyle/>
          <a:p>
            <a:r>
              <a:rPr lang="en-IN" sz="1600" dirty="0"/>
              <a:t>Question of considering unincorporated entities does not arise</a:t>
            </a:r>
          </a:p>
        </p:txBody>
      </p:sp>
      <p:sp>
        <p:nvSpPr>
          <p:cNvPr id="19" name="TextBox 18"/>
          <p:cNvSpPr txBox="1"/>
          <p:nvPr/>
        </p:nvSpPr>
        <p:spPr>
          <a:xfrm>
            <a:off x="4798776" y="2577627"/>
            <a:ext cx="2668479" cy="1077218"/>
          </a:xfrm>
          <a:prstGeom prst="rect">
            <a:avLst/>
          </a:prstGeom>
          <a:noFill/>
        </p:spPr>
        <p:txBody>
          <a:bodyPr wrap="square" rtlCol="0">
            <a:spAutoFit/>
          </a:bodyPr>
          <a:lstStyle/>
          <a:p>
            <a:r>
              <a:rPr lang="en-IN" sz="1600" dirty="0"/>
              <a:t>Must be a financial institution, therefore, must be in the business of conducting financial activities</a:t>
            </a:r>
          </a:p>
        </p:txBody>
      </p:sp>
      <p:sp>
        <p:nvSpPr>
          <p:cNvPr id="20" name="Notched Right Arrow 19"/>
          <p:cNvSpPr/>
          <p:nvPr/>
        </p:nvSpPr>
        <p:spPr>
          <a:xfrm>
            <a:off x="4476047" y="2685203"/>
            <a:ext cx="322728" cy="242047"/>
          </a:xfrm>
          <a:prstGeom prst="notched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1" name="Notched Right Arrow 20"/>
          <p:cNvSpPr/>
          <p:nvPr/>
        </p:nvSpPr>
        <p:spPr>
          <a:xfrm>
            <a:off x="4476047" y="3741840"/>
            <a:ext cx="322728" cy="242047"/>
          </a:xfrm>
          <a:prstGeom prst="notched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2" name="Rectangle 21"/>
          <p:cNvSpPr/>
          <p:nvPr/>
        </p:nvSpPr>
        <p:spPr>
          <a:xfrm>
            <a:off x="4804898" y="3659383"/>
            <a:ext cx="2662357" cy="1077218"/>
          </a:xfrm>
          <a:prstGeom prst="rect">
            <a:avLst/>
          </a:prstGeom>
        </p:spPr>
        <p:txBody>
          <a:bodyPr wrap="square">
            <a:spAutoFit/>
          </a:bodyPr>
          <a:lstStyle/>
          <a:p>
            <a:r>
              <a:rPr lang="en-IN" sz="1600" dirty="0"/>
              <a:t>The definition of financial activities may be taken from the section 45I(c) of the RBI Act, 1934</a:t>
            </a:r>
          </a:p>
        </p:txBody>
      </p:sp>
      <p:sp>
        <p:nvSpPr>
          <p:cNvPr id="27" name="TextBox 26"/>
          <p:cNvSpPr txBox="1"/>
          <p:nvPr/>
        </p:nvSpPr>
        <p:spPr>
          <a:xfrm>
            <a:off x="1332699" y="2577627"/>
            <a:ext cx="2750243" cy="584775"/>
          </a:xfrm>
          <a:prstGeom prst="rect">
            <a:avLst/>
          </a:prstGeom>
          <a:noFill/>
        </p:spPr>
        <p:txBody>
          <a:bodyPr wrap="square" rtlCol="0">
            <a:spAutoFit/>
          </a:bodyPr>
          <a:lstStyle/>
          <a:p>
            <a:r>
              <a:rPr lang="en-IN" sz="1600" dirty="0"/>
              <a:t>Must not be a banking company</a:t>
            </a:r>
          </a:p>
        </p:txBody>
      </p:sp>
      <p:sp>
        <p:nvSpPr>
          <p:cNvPr id="28" name="Notched Right Arrow 27"/>
          <p:cNvSpPr/>
          <p:nvPr/>
        </p:nvSpPr>
        <p:spPr>
          <a:xfrm>
            <a:off x="1016094" y="2685202"/>
            <a:ext cx="322728" cy="242047"/>
          </a:xfrm>
          <a:prstGeom prst="notched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9" name="Notched Right Arrow 28"/>
          <p:cNvSpPr/>
          <p:nvPr/>
        </p:nvSpPr>
        <p:spPr>
          <a:xfrm>
            <a:off x="4476047" y="4903685"/>
            <a:ext cx="322728" cy="242047"/>
          </a:xfrm>
          <a:prstGeom prst="notched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0" name="Rectangle 29"/>
          <p:cNvSpPr/>
          <p:nvPr/>
        </p:nvSpPr>
        <p:spPr>
          <a:xfrm>
            <a:off x="4804898" y="4821228"/>
            <a:ext cx="2662357" cy="1077218"/>
          </a:xfrm>
          <a:prstGeom prst="rect">
            <a:avLst/>
          </a:prstGeom>
        </p:spPr>
        <p:txBody>
          <a:bodyPr wrap="square">
            <a:spAutoFit/>
          </a:bodyPr>
          <a:lstStyle/>
          <a:p>
            <a:r>
              <a:rPr lang="en-IN" sz="1600" dirty="0"/>
              <a:t>Financial activities must be conducted as principal business activities of the company</a:t>
            </a:r>
          </a:p>
        </p:txBody>
      </p:sp>
    </p:spTree>
    <p:custDataLst>
      <p:tags r:id="rId1"/>
    </p:custDataLst>
    <p:extLst>
      <p:ext uri="{BB962C8B-B14F-4D97-AF65-F5344CB8AC3E}">
        <p14:creationId xmlns:p14="http://schemas.microsoft.com/office/powerpoint/2010/main" val="1787284980"/>
      </p:ext>
    </p:extLst>
  </p:cSld>
  <p:clrMapOvr>
    <a:masterClrMapping/>
  </p:clrMapOvr>
  <mc:AlternateContent xmlns:mc="http://schemas.openxmlformats.org/markup-compatibility/2006" xmlns:p14="http://schemas.microsoft.com/office/powerpoint/2010/main">
    <mc:Choice Requires="p14">
      <p:transition p14:dur="10" advTm="122404"/>
    </mc:Choice>
    <mc:Fallback xmlns="">
      <p:transition advTm="122404"/>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08050-9A75-BC5C-3377-CBCA05DEA151}"/>
              </a:ext>
            </a:extLst>
          </p:cNvPr>
          <p:cNvSpPr>
            <a:spLocks noGrp="1"/>
          </p:cNvSpPr>
          <p:nvPr>
            <p:ph type="title"/>
          </p:nvPr>
        </p:nvSpPr>
        <p:spPr/>
        <p:txBody>
          <a:bodyPr/>
          <a:lstStyle/>
          <a:p>
            <a:r>
              <a:rPr lang="en-IN" dirty="0"/>
              <a:t>RBI Reporting Portals</a:t>
            </a:r>
          </a:p>
        </p:txBody>
      </p:sp>
      <p:sp>
        <p:nvSpPr>
          <p:cNvPr id="3" name="Content Placeholder 2">
            <a:extLst>
              <a:ext uri="{FF2B5EF4-FFF2-40B4-BE49-F238E27FC236}">
                <a16:creationId xmlns:a16="http://schemas.microsoft.com/office/drawing/2014/main" id="{CC714ACC-E973-8FAF-0957-D2904295CC75}"/>
              </a:ext>
            </a:extLst>
          </p:cNvPr>
          <p:cNvSpPr>
            <a:spLocks noGrp="1"/>
          </p:cNvSpPr>
          <p:nvPr>
            <p:ph sz="half" idx="1"/>
          </p:nvPr>
        </p:nvSpPr>
        <p:spPr/>
        <p:txBody>
          <a:bodyPr>
            <a:normAutofit fontScale="85000" lnSpcReduction="10000"/>
          </a:bodyPr>
          <a:lstStyle/>
          <a:p>
            <a:r>
              <a:rPr lang="en-IN" b="1" dirty="0"/>
              <a:t>CIMS- Centralised Information Management System </a:t>
            </a:r>
          </a:p>
          <a:p>
            <a:r>
              <a:rPr lang="en-US" dirty="0"/>
              <a:t>an online platform of the RBI for return submission, data dissemination and other related purposes</a:t>
            </a:r>
          </a:p>
          <a:p>
            <a:r>
              <a:rPr lang="en-US" dirty="0"/>
              <a:t>NBFCs shall be required to file their submissions in CIMS. </a:t>
            </a:r>
          </a:p>
          <a:p>
            <a:endParaRPr lang="en-IN" sz="1500" b="1" dirty="0">
              <a:solidFill>
                <a:srgbClr val="000000"/>
              </a:solidFill>
              <a:latin typeface="Arial" panose="020B0604020202020204" pitchFamily="34" charset="0"/>
            </a:endParaRPr>
          </a:p>
        </p:txBody>
      </p:sp>
      <p:sp>
        <p:nvSpPr>
          <p:cNvPr id="4" name="Content Placeholder 3">
            <a:extLst>
              <a:ext uri="{FF2B5EF4-FFF2-40B4-BE49-F238E27FC236}">
                <a16:creationId xmlns:a16="http://schemas.microsoft.com/office/drawing/2014/main" id="{BEE77577-4960-8AC2-92A4-213F47356867}"/>
              </a:ext>
            </a:extLst>
          </p:cNvPr>
          <p:cNvSpPr>
            <a:spLocks noGrp="1"/>
          </p:cNvSpPr>
          <p:nvPr>
            <p:ph sz="half" idx="2"/>
          </p:nvPr>
        </p:nvSpPr>
        <p:spPr/>
        <p:txBody>
          <a:bodyPr>
            <a:normAutofit fontScale="85000" lnSpcReduction="10000"/>
          </a:bodyPr>
          <a:lstStyle/>
          <a:p>
            <a:r>
              <a:rPr lang="en-US" b="1" dirty="0">
                <a:hlinkClick r:id="rId2">
                  <a:extLst>
                    <a:ext uri="{A12FA001-AC4F-418D-AE19-62706E023703}">
                      <ahyp:hlinkClr xmlns:ahyp="http://schemas.microsoft.com/office/drawing/2018/hyperlinkcolor" val="tx"/>
                    </a:ext>
                  </a:extLst>
                </a:hlinkClick>
              </a:rPr>
              <a:t>PRAVAAH</a:t>
            </a:r>
            <a:r>
              <a:rPr lang="en-US" b="1" dirty="0"/>
              <a:t>, RBI Retail Direct Mobile Application and FinTech Repository</a:t>
            </a:r>
          </a:p>
          <a:p>
            <a:r>
              <a:rPr lang="en-US" dirty="0"/>
              <a:t>Submit the application online on the portal to DOS;</a:t>
            </a:r>
          </a:p>
          <a:p>
            <a:r>
              <a:rPr lang="en-US" dirty="0"/>
              <a:t>Track and Monitor the status of the application/reference;</a:t>
            </a:r>
          </a:p>
          <a:p>
            <a:r>
              <a:rPr lang="en-US" dirty="0"/>
              <a:t>Respond to any clarification/query sought by the RBI; and</a:t>
            </a:r>
          </a:p>
          <a:p>
            <a:r>
              <a:rPr lang="en-US" dirty="0"/>
              <a:t>Receive a decision from the RBI in a time bound manner.</a:t>
            </a:r>
          </a:p>
          <a:p>
            <a:pPr lvl="1"/>
            <a:r>
              <a:rPr lang="en-US" dirty="0"/>
              <a:t>Request for Certificate of Registration upon change of name of the NBFC/ Duplicate </a:t>
            </a:r>
            <a:r>
              <a:rPr lang="en-US" dirty="0" err="1"/>
              <a:t>CoR</a:t>
            </a:r>
            <a:r>
              <a:rPr lang="en-US" dirty="0"/>
              <a:t> due to loss of Original</a:t>
            </a:r>
          </a:p>
          <a:p>
            <a:pPr lvl="1"/>
            <a:r>
              <a:rPr lang="en-US" dirty="0"/>
              <a:t>Approval for Change in Shareholding/ Appointment of Director </a:t>
            </a:r>
          </a:p>
          <a:p>
            <a:pPr lvl="1"/>
            <a:r>
              <a:rPr lang="en-US" dirty="0"/>
              <a:t>Request for Shifting of Registered Office of NBFC from one Regional Office of RBI to another </a:t>
            </a:r>
          </a:p>
          <a:p>
            <a:pPr lvl="1"/>
            <a:r>
              <a:rPr lang="en-US" dirty="0"/>
              <a:t>Conversion from Category-A NBFC to Category-B NBFC</a:t>
            </a:r>
          </a:p>
          <a:p>
            <a:pPr lvl="1"/>
            <a:r>
              <a:rPr lang="en-US" dirty="0"/>
              <a:t>Approval for Amalgamation or Merger</a:t>
            </a:r>
          </a:p>
          <a:p>
            <a:pPr lvl="1"/>
            <a:r>
              <a:rPr lang="en-US" dirty="0"/>
              <a:t>NOC for change in Name</a:t>
            </a:r>
            <a:endParaRPr lang="en-IN" dirty="0"/>
          </a:p>
        </p:txBody>
      </p:sp>
    </p:spTree>
    <p:extLst>
      <p:ext uri="{BB962C8B-B14F-4D97-AF65-F5344CB8AC3E}">
        <p14:creationId xmlns:p14="http://schemas.microsoft.com/office/powerpoint/2010/main" val="19972275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RBI Directions on Supervisory Returns</a:t>
            </a:r>
          </a:p>
        </p:txBody>
      </p:sp>
      <p:sp>
        <p:nvSpPr>
          <p:cNvPr id="3" name="Content Placeholder 2"/>
          <p:cNvSpPr>
            <a:spLocks noGrp="1"/>
          </p:cNvSpPr>
          <p:nvPr>
            <p:ph sz="half" idx="1"/>
          </p:nvPr>
        </p:nvSpPr>
        <p:spPr>
          <a:xfrm>
            <a:off x="353564" y="1809195"/>
            <a:ext cx="5742435" cy="4609128"/>
          </a:xfrm>
        </p:spPr>
        <p:txBody>
          <a:bodyPr>
            <a:normAutofit lnSpcReduction="10000"/>
          </a:bodyPr>
          <a:lstStyle/>
          <a:p>
            <a:r>
              <a:rPr lang="en-GB" sz="1600" dirty="0">
                <a:solidFill>
                  <a:schemeClr val="tx1"/>
                </a:solidFill>
              </a:rPr>
              <a:t>RBI has issued Master Directions RBI (Filing of Supervisory Returns) Directions, 2024 to harmonise the procedure of filing of regulatory returns across Supervised Entities (SEs).</a:t>
            </a:r>
          </a:p>
          <a:p>
            <a:r>
              <a:rPr lang="en-GB" sz="1600" dirty="0">
                <a:solidFill>
                  <a:schemeClr val="tx1"/>
                </a:solidFill>
              </a:rPr>
              <a:t>Applicable on –</a:t>
            </a:r>
          </a:p>
          <a:p>
            <a:pPr lvl="1"/>
            <a:r>
              <a:rPr lang="en-GB" dirty="0">
                <a:solidFill>
                  <a:schemeClr val="tx1"/>
                </a:solidFill>
                <a:latin typeface="+mj-lt"/>
              </a:rPr>
              <a:t>All Commercial Banks</a:t>
            </a:r>
          </a:p>
          <a:p>
            <a:pPr lvl="1"/>
            <a:r>
              <a:rPr lang="en-GB" dirty="0">
                <a:solidFill>
                  <a:schemeClr val="tx1"/>
                </a:solidFill>
                <a:latin typeface="+mj-lt"/>
              </a:rPr>
              <a:t>Primary (Urban) Co-operative Banks.  </a:t>
            </a:r>
          </a:p>
          <a:p>
            <a:pPr lvl="1"/>
            <a:r>
              <a:rPr lang="en-GB" dirty="0">
                <a:solidFill>
                  <a:schemeClr val="tx1"/>
                </a:solidFill>
                <a:latin typeface="+mj-lt"/>
              </a:rPr>
              <a:t>All India Financial Institutions (including Exim Bank, NABARD, NHB, SIDBI, and NABFID) </a:t>
            </a:r>
          </a:p>
          <a:p>
            <a:pPr lvl="1"/>
            <a:r>
              <a:rPr lang="en-GB" dirty="0">
                <a:solidFill>
                  <a:schemeClr val="tx1"/>
                </a:solidFill>
                <a:latin typeface="+mj-lt"/>
              </a:rPr>
              <a:t>All NBFCs (excluding HFCs)</a:t>
            </a:r>
          </a:p>
          <a:p>
            <a:pPr lvl="1"/>
            <a:r>
              <a:rPr lang="en-GB" dirty="0">
                <a:solidFill>
                  <a:schemeClr val="tx1"/>
                </a:solidFill>
                <a:latin typeface="+mj-lt"/>
              </a:rPr>
              <a:t>All ARCs</a:t>
            </a:r>
          </a:p>
          <a:p>
            <a:r>
              <a:rPr lang="en-GB" sz="1600" dirty="0">
                <a:solidFill>
                  <a:schemeClr val="tx1"/>
                </a:solidFill>
              </a:rPr>
              <a:t>Provides comprehensive guidance on accurate data preparation, adherence to standards and procedures for submitting returns facilitating uniformity of practices across SEs</a:t>
            </a:r>
          </a:p>
          <a:p>
            <a:r>
              <a:rPr lang="en-GB" sz="1600" dirty="0">
                <a:solidFill>
                  <a:schemeClr val="tx1"/>
                </a:solidFill>
              </a:rPr>
              <a:t>SEs to integrate robust policies for managing data quality risks, including adherence to Basel Committee principles</a:t>
            </a:r>
          </a:p>
        </p:txBody>
      </p:sp>
      <p:sp>
        <p:nvSpPr>
          <p:cNvPr id="4" name="Content Placeholder 3">
            <a:extLst>
              <a:ext uri="{FF2B5EF4-FFF2-40B4-BE49-F238E27FC236}">
                <a16:creationId xmlns:a16="http://schemas.microsoft.com/office/drawing/2014/main" id="{144D602E-A458-FFEE-C32E-3AE4076DF80B}"/>
              </a:ext>
            </a:extLst>
          </p:cNvPr>
          <p:cNvSpPr>
            <a:spLocks noGrp="1"/>
          </p:cNvSpPr>
          <p:nvPr>
            <p:ph sz="half" idx="2"/>
          </p:nvPr>
        </p:nvSpPr>
        <p:spPr/>
        <p:txBody>
          <a:bodyPr>
            <a:normAutofit lnSpcReduction="10000"/>
          </a:bodyPr>
          <a:lstStyle/>
          <a:p>
            <a:r>
              <a:rPr lang="en-US" dirty="0"/>
              <a:t>Data aggregation and reporting should be independent from the choices a SE makes regarding its legal </a:t>
            </a:r>
            <a:r>
              <a:rPr lang="en-US" dirty="0" err="1"/>
              <a:t>organisation</a:t>
            </a:r>
            <a:r>
              <a:rPr lang="en-US" dirty="0"/>
              <a:t> and geographical presence</a:t>
            </a:r>
          </a:p>
          <a:p>
            <a:r>
              <a:rPr lang="en-US" dirty="0"/>
              <a:t>Data aggregation and reporting practices should be considered an essential part of the SE’s business continuity planning process</a:t>
            </a:r>
          </a:p>
          <a:p>
            <a:r>
              <a:rPr lang="en-US" dirty="0"/>
              <a:t>SEs should strive to achieve a higher degree of automation in generation of data for filing of returns</a:t>
            </a:r>
          </a:p>
          <a:p>
            <a:r>
              <a:rPr lang="en-US" dirty="0"/>
              <a:t>Submit all the returns through online mode in the formats and in the manner as communicated</a:t>
            </a:r>
          </a:p>
          <a:p>
            <a:pPr lvl="1"/>
            <a:r>
              <a:rPr lang="en-US" dirty="0"/>
              <a:t>In case of non-availability of on-line portals, SEs may submit the returns through email.</a:t>
            </a:r>
            <a:endParaRPr lang="en-IN" dirty="0"/>
          </a:p>
        </p:txBody>
      </p:sp>
    </p:spTree>
    <p:extLst>
      <p:ext uri="{BB962C8B-B14F-4D97-AF65-F5344CB8AC3E}">
        <p14:creationId xmlns:p14="http://schemas.microsoft.com/office/powerpoint/2010/main" val="16425422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RBI Returns to be Filed for NBFC-	BL</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84248322"/>
              </p:ext>
            </p:extLst>
          </p:nvPr>
        </p:nvGraphicFramePr>
        <p:xfrm>
          <a:off x="469815" y="1680967"/>
          <a:ext cx="11249434" cy="4375091"/>
        </p:xfrm>
        <a:graphic>
          <a:graphicData uri="http://schemas.openxmlformats.org/drawingml/2006/table">
            <a:tbl>
              <a:tblPr>
                <a:tableStyleId>{3B4B98B0-60AC-42C2-AFA5-B58CD77FA1E5}</a:tableStyleId>
              </a:tblPr>
              <a:tblGrid>
                <a:gridCol w="1974822">
                  <a:extLst>
                    <a:ext uri="{9D8B030D-6E8A-4147-A177-3AD203B41FA5}">
                      <a16:colId xmlns:a16="http://schemas.microsoft.com/office/drawing/2014/main" val="20001"/>
                    </a:ext>
                  </a:extLst>
                </a:gridCol>
                <a:gridCol w="3314880">
                  <a:extLst>
                    <a:ext uri="{9D8B030D-6E8A-4147-A177-3AD203B41FA5}">
                      <a16:colId xmlns:a16="http://schemas.microsoft.com/office/drawing/2014/main" val="20002"/>
                    </a:ext>
                  </a:extLst>
                </a:gridCol>
                <a:gridCol w="1551646">
                  <a:extLst>
                    <a:ext uri="{9D8B030D-6E8A-4147-A177-3AD203B41FA5}">
                      <a16:colId xmlns:a16="http://schemas.microsoft.com/office/drawing/2014/main" val="20003"/>
                    </a:ext>
                  </a:extLst>
                </a:gridCol>
                <a:gridCol w="909106">
                  <a:extLst>
                    <a:ext uri="{9D8B030D-6E8A-4147-A177-3AD203B41FA5}">
                      <a16:colId xmlns:a16="http://schemas.microsoft.com/office/drawing/2014/main" val="20004"/>
                    </a:ext>
                  </a:extLst>
                </a:gridCol>
                <a:gridCol w="1933098">
                  <a:extLst>
                    <a:ext uri="{9D8B030D-6E8A-4147-A177-3AD203B41FA5}">
                      <a16:colId xmlns:a16="http://schemas.microsoft.com/office/drawing/2014/main" val="20005"/>
                    </a:ext>
                  </a:extLst>
                </a:gridCol>
                <a:gridCol w="1565882">
                  <a:extLst>
                    <a:ext uri="{9D8B030D-6E8A-4147-A177-3AD203B41FA5}">
                      <a16:colId xmlns:a16="http://schemas.microsoft.com/office/drawing/2014/main" val="20006"/>
                    </a:ext>
                  </a:extLst>
                </a:gridCol>
              </a:tblGrid>
              <a:tr h="214571">
                <a:tc>
                  <a:txBody>
                    <a:bodyPr/>
                    <a:lstStyle/>
                    <a:p>
                      <a:pPr algn="ctr" fontAlgn="t"/>
                      <a:r>
                        <a:rPr lang="en-US" sz="1300" b="1" u="none" strike="noStrike" dirty="0">
                          <a:solidFill>
                            <a:schemeClr val="bg1"/>
                          </a:solidFill>
                          <a:effectLst/>
                          <a:latin typeface="+mj-lt"/>
                        </a:rPr>
                        <a:t>Return Name</a:t>
                      </a:r>
                      <a:endParaRPr lang="en-US" sz="1300" b="1" i="0" u="none" strike="noStrike" dirty="0">
                        <a:solidFill>
                          <a:schemeClr val="bg1"/>
                        </a:solidFill>
                        <a:effectLst/>
                        <a:latin typeface="+mj-lt"/>
                      </a:endParaRPr>
                    </a:p>
                  </a:txBody>
                  <a:tcPr marL="0" marR="0" marT="0" marB="0">
                    <a:lnB w="12700" cap="flat" cmpd="sng" algn="ctr">
                      <a:solidFill>
                        <a:schemeClr val="bg1"/>
                      </a:solidFill>
                      <a:prstDash val="solid"/>
                      <a:round/>
                      <a:headEnd type="none" w="med" len="med"/>
                      <a:tailEnd type="none" w="med" len="med"/>
                    </a:lnB>
                    <a:solidFill>
                      <a:schemeClr val="accent1"/>
                    </a:solidFill>
                  </a:tcPr>
                </a:tc>
                <a:tc>
                  <a:txBody>
                    <a:bodyPr/>
                    <a:lstStyle/>
                    <a:p>
                      <a:pPr algn="ctr" fontAlgn="t"/>
                      <a:r>
                        <a:rPr lang="en-US" sz="1300" b="1" u="none" strike="noStrike" dirty="0">
                          <a:solidFill>
                            <a:schemeClr val="bg1"/>
                          </a:solidFill>
                          <a:effectLst/>
                          <a:latin typeface="+mj-lt"/>
                        </a:rPr>
                        <a:t>Description</a:t>
                      </a:r>
                      <a:endParaRPr lang="en-US" sz="1300" b="1" i="0" u="none" strike="noStrike" dirty="0">
                        <a:solidFill>
                          <a:schemeClr val="bg1"/>
                        </a:solidFill>
                        <a:effectLst/>
                        <a:latin typeface="+mj-lt"/>
                      </a:endParaRPr>
                    </a:p>
                  </a:txBody>
                  <a:tcPr marL="0" marR="0" marT="0" marB="0">
                    <a:lnB w="12700" cap="flat" cmpd="sng" algn="ctr">
                      <a:solidFill>
                        <a:schemeClr val="bg1"/>
                      </a:solidFill>
                      <a:prstDash val="solid"/>
                      <a:round/>
                      <a:headEnd type="none" w="med" len="med"/>
                      <a:tailEnd type="none" w="med" len="med"/>
                    </a:lnB>
                    <a:solidFill>
                      <a:schemeClr val="accent1"/>
                    </a:solidFill>
                  </a:tcPr>
                </a:tc>
                <a:tc>
                  <a:txBody>
                    <a:bodyPr/>
                    <a:lstStyle/>
                    <a:p>
                      <a:pPr algn="ctr" fontAlgn="t"/>
                      <a:r>
                        <a:rPr lang="en-US" sz="1300" b="1" u="none" strike="noStrike" dirty="0">
                          <a:solidFill>
                            <a:schemeClr val="bg1"/>
                          </a:solidFill>
                          <a:effectLst/>
                          <a:latin typeface="+mj-lt"/>
                        </a:rPr>
                        <a:t>Remarks</a:t>
                      </a:r>
                      <a:endParaRPr lang="en-US" sz="1300" b="1" i="0" u="none" strike="noStrike" dirty="0">
                        <a:solidFill>
                          <a:schemeClr val="bg1"/>
                        </a:solidFill>
                        <a:effectLst/>
                        <a:latin typeface="+mj-lt"/>
                      </a:endParaRPr>
                    </a:p>
                  </a:txBody>
                  <a:tcPr marL="0" marR="0" marT="0" marB="0">
                    <a:lnB w="12700" cap="flat" cmpd="sng" algn="ctr">
                      <a:solidFill>
                        <a:schemeClr val="bg1"/>
                      </a:solidFill>
                      <a:prstDash val="solid"/>
                      <a:round/>
                      <a:headEnd type="none" w="med" len="med"/>
                      <a:tailEnd type="none" w="med" len="med"/>
                    </a:lnB>
                    <a:solidFill>
                      <a:schemeClr val="accent1"/>
                    </a:solidFill>
                  </a:tcPr>
                </a:tc>
                <a:tc>
                  <a:txBody>
                    <a:bodyPr/>
                    <a:lstStyle/>
                    <a:p>
                      <a:pPr algn="ctr" fontAlgn="t"/>
                      <a:r>
                        <a:rPr lang="en-US" sz="1300" b="1" u="none" strike="noStrike" dirty="0">
                          <a:solidFill>
                            <a:schemeClr val="bg1"/>
                          </a:solidFill>
                          <a:effectLst/>
                          <a:latin typeface="+mj-lt"/>
                        </a:rPr>
                        <a:t>Frequency</a:t>
                      </a:r>
                      <a:endParaRPr lang="en-US" sz="1300" b="1" i="0" u="none" strike="noStrike" dirty="0">
                        <a:solidFill>
                          <a:schemeClr val="bg1"/>
                        </a:solidFill>
                        <a:effectLst/>
                        <a:latin typeface="+mj-lt"/>
                      </a:endParaRPr>
                    </a:p>
                  </a:txBody>
                  <a:tcPr marL="0" marR="0" marT="0" marB="0">
                    <a:lnB w="12700" cap="flat" cmpd="sng" algn="ctr">
                      <a:solidFill>
                        <a:schemeClr val="bg1"/>
                      </a:solidFill>
                      <a:prstDash val="solid"/>
                      <a:round/>
                      <a:headEnd type="none" w="med" len="med"/>
                      <a:tailEnd type="none" w="med" len="med"/>
                    </a:lnB>
                    <a:solidFill>
                      <a:schemeClr val="accent1"/>
                    </a:solidFill>
                  </a:tcPr>
                </a:tc>
                <a:tc>
                  <a:txBody>
                    <a:bodyPr/>
                    <a:lstStyle/>
                    <a:p>
                      <a:pPr algn="ctr" fontAlgn="t"/>
                      <a:r>
                        <a:rPr lang="en-US" sz="1300" b="1" u="none" strike="noStrike" dirty="0">
                          <a:solidFill>
                            <a:schemeClr val="bg1"/>
                          </a:solidFill>
                          <a:effectLst/>
                          <a:latin typeface="+mj-lt"/>
                        </a:rPr>
                        <a:t>Due Date</a:t>
                      </a:r>
                      <a:endParaRPr lang="en-US" sz="1300" b="1" i="0" u="none" strike="noStrike" dirty="0">
                        <a:solidFill>
                          <a:schemeClr val="bg1"/>
                        </a:solidFill>
                        <a:effectLst/>
                        <a:latin typeface="+mj-lt"/>
                      </a:endParaRPr>
                    </a:p>
                  </a:txBody>
                  <a:tcPr marL="0" marR="0" marT="0" marB="0">
                    <a:lnB w="12700" cap="flat" cmpd="sng" algn="ctr">
                      <a:solidFill>
                        <a:schemeClr val="bg1"/>
                      </a:solidFill>
                      <a:prstDash val="solid"/>
                      <a:round/>
                      <a:headEnd type="none" w="med" len="med"/>
                      <a:tailEnd type="none" w="med" len="med"/>
                    </a:lnB>
                    <a:solidFill>
                      <a:schemeClr val="accent1"/>
                    </a:solidFill>
                  </a:tcPr>
                </a:tc>
                <a:tc>
                  <a:txBody>
                    <a:bodyPr/>
                    <a:lstStyle/>
                    <a:p>
                      <a:pPr algn="ctr" fontAlgn="t"/>
                      <a:r>
                        <a:rPr lang="en-US" sz="1300" b="1" u="none" strike="noStrike" dirty="0">
                          <a:solidFill>
                            <a:schemeClr val="bg1"/>
                          </a:solidFill>
                          <a:effectLst/>
                          <a:latin typeface="+mj-lt"/>
                        </a:rPr>
                        <a:t>Applicability</a:t>
                      </a:r>
                      <a:endParaRPr lang="en-US" sz="1300" b="1" i="0" u="none" strike="noStrike" dirty="0">
                        <a:solidFill>
                          <a:schemeClr val="bg1"/>
                        </a:solidFill>
                        <a:effectLst/>
                        <a:latin typeface="+mj-lt"/>
                      </a:endParaRPr>
                    </a:p>
                  </a:txBody>
                  <a:tcPr marL="0" marR="0" marT="0" marB="0">
                    <a:lnB w="127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10000"/>
                  </a:ext>
                </a:extLst>
              </a:tr>
              <a:tr h="1770212">
                <a:tc>
                  <a:txBody>
                    <a:bodyPr/>
                    <a:lstStyle/>
                    <a:p>
                      <a:pPr algn="l" fontAlgn="t"/>
                      <a:r>
                        <a:rPr lang="en-US" sz="1300" u="none" strike="noStrike" dirty="0">
                          <a:effectLst/>
                          <a:latin typeface="+mj-lt"/>
                        </a:rPr>
                        <a:t>DNBS02-Important Financial Parameters </a:t>
                      </a:r>
                      <a:endParaRPr lang="en-US" sz="13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l" fontAlgn="t"/>
                      <a:r>
                        <a:rPr lang="en-US" sz="1300" u="none" strike="noStrike" dirty="0">
                          <a:effectLst/>
                          <a:latin typeface="+mj-lt"/>
                        </a:rPr>
                        <a:t>Financials details like sources of funds, leverage ratio, components of assets and liabilities, details of income and expenses, NOF, details of exposure to sensitive sectors, details of foreign funds, sector-wise quality of assets, changes in ratings, shareholding pattern, details of Board of Directors, details of top 25 subscribers of debt instruments/CP, ICDs, borrowers, investments, NPAs, etc. details of group entities, and branches of the NBFC.</a:t>
                      </a:r>
                      <a:endParaRPr lang="en-US" sz="13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l" fontAlgn="t"/>
                      <a:r>
                        <a:rPr lang="en-US" sz="1300" u="none" strike="noStrike" dirty="0">
                          <a:effectLst/>
                          <a:latin typeface="+mj-lt"/>
                        </a:rPr>
                        <a:t>Replacing NBS-8 and NBS-9</a:t>
                      </a:r>
                      <a:endParaRPr lang="en-US" sz="13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l" fontAlgn="t"/>
                      <a:r>
                        <a:rPr lang="en-US" sz="1300" b="0" i="0" u="none" strike="noStrike" dirty="0">
                          <a:solidFill>
                            <a:schemeClr val="tx1"/>
                          </a:solidFill>
                          <a:effectLst/>
                          <a:latin typeface="+mj-lt"/>
                        </a:rPr>
                        <a:t>Quarterly</a:t>
                      </a:r>
                      <a:endParaRPr lang="en-US" sz="13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l" fontAlgn="t"/>
                      <a:r>
                        <a:rPr lang="en-US" sz="1300" u="none" strike="noStrike" dirty="0">
                          <a:effectLst/>
                          <a:latin typeface="+mj-lt"/>
                        </a:rPr>
                        <a:t>21 days from the Reference</a:t>
                      </a:r>
                      <a:r>
                        <a:rPr lang="en-US" sz="1300" u="none" strike="noStrike" baseline="0" dirty="0">
                          <a:effectLst/>
                          <a:latin typeface="+mj-lt"/>
                        </a:rPr>
                        <a:t> Date</a:t>
                      </a:r>
                      <a:endParaRPr lang="en-US" sz="13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l" fontAlgn="t"/>
                      <a:r>
                        <a:rPr lang="en-GB" sz="1300" u="none" strike="noStrike" dirty="0">
                          <a:effectLst/>
                          <a:latin typeface="+mj-lt"/>
                        </a:rPr>
                        <a:t>NBFCs in Base Layer [except (NBFC – P2Ps)]</a:t>
                      </a:r>
                      <a:endParaRPr lang="en-US" sz="13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r h="786761">
                <a:tc>
                  <a:txBody>
                    <a:bodyPr/>
                    <a:lstStyle/>
                    <a:p>
                      <a:pPr algn="l" fontAlgn="t"/>
                      <a:r>
                        <a:rPr lang="en-US" sz="1300" u="none" strike="noStrike" dirty="0">
                          <a:effectLst/>
                          <a:latin typeface="+mj-lt"/>
                        </a:rPr>
                        <a:t>DNBS04A- Short Term Dynamic Liquidity (STDL) - Quarterly</a:t>
                      </a:r>
                      <a:endParaRPr lang="en-US" sz="13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algn="l" fontAlgn="t"/>
                      <a:r>
                        <a:rPr lang="en-US" sz="1300" u="none" strike="noStrike" dirty="0">
                          <a:effectLst/>
                          <a:latin typeface="+mj-lt"/>
                        </a:rPr>
                        <a:t>Details of mismatch in projected future cash inflows and outflows based on the business projections.</a:t>
                      </a:r>
                      <a:endParaRPr lang="en-US" sz="13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algn="l" fontAlgn="t"/>
                      <a:r>
                        <a:rPr lang="en-US" sz="1300" u="none" strike="noStrike" dirty="0">
                          <a:effectLst/>
                          <a:latin typeface="+mj-lt"/>
                        </a:rPr>
                        <a:t>Replacing ALM Returns</a:t>
                      </a:r>
                      <a:endParaRPr lang="en-US" sz="13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algn="l" fontAlgn="t"/>
                      <a:r>
                        <a:rPr lang="en-US" sz="1300" u="none" strike="noStrike" dirty="0">
                          <a:effectLst/>
                          <a:latin typeface="+mj-lt"/>
                        </a:rPr>
                        <a:t>Quarterly</a:t>
                      </a:r>
                      <a:endParaRPr lang="en-US" sz="13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algn="l" fontAlgn="t"/>
                      <a:r>
                        <a:rPr lang="en-US" sz="1300" u="none" strike="noStrike" dirty="0">
                          <a:effectLst/>
                          <a:latin typeface="+mj-lt"/>
                        </a:rPr>
                        <a:t>21 days from the</a:t>
                      </a:r>
                      <a:r>
                        <a:rPr lang="en-US" sz="1300" u="none" strike="noStrike" baseline="0" dirty="0">
                          <a:effectLst/>
                          <a:latin typeface="+mj-lt"/>
                        </a:rPr>
                        <a:t> Reference Date</a:t>
                      </a:r>
                      <a:endParaRPr lang="en-US" sz="13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algn="l" fontAlgn="t"/>
                      <a:r>
                        <a:rPr lang="en-US" sz="1300" u="none" strike="noStrike" dirty="0">
                          <a:effectLst/>
                          <a:latin typeface="+mj-lt"/>
                        </a:rPr>
                        <a:t>NBFC – UL</a:t>
                      </a:r>
                    </a:p>
                    <a:p>
                      <a:pPr algn="l" fontAlgn="t"/>
                      <a:r>
                        <a:rPr lang="en-US" sz="1300" b="0" i="0" u="none" strike="noStrike" dirty="0">
                          <a:solidFill>
                            <a:srgbClr val="000000"/>
                          </a:solidFill>
                          <a:effectLst/>
                          <a:latin typeface="+mj-lt"/>
                        </a:rPr>
                        <a:t>NBFC- ML</a:t>
                      </a:r>
                    </a:p>
                    <a:p>
                      <a:pPr algn="l" fontAlgn="t"/>
                      <a:r>
                        <a:rPr lang="en-US" sz="1300" b="0" i="0" u="none" strike="noStrike" dirty="0">
                          <a:solidFill>
                            <a:srgbClr val="000000"/>
                          </a:solidFill>
                          <a:effectLst/>
                          <a:latin typeface="+mj-lt"/>
                        </a:rPr>
                        <a:t>NBFC – BL with asset size of</a:t>
                      </a:r>
                      <a:r>
                        <a:rPr lang="en-US" sz="1300" b="0" i="0" u="none" strike="noStrike" baseline="0" dirty="0">
                          <a:solidFill>
                            <a:srgbClr val="000000"/>
                          </a:solidFill>
                          <a:effectLst/>
                          <a:latin typeface="+mj-lt"/>
                        </a:rPr>
                        <a:t> 100 crore and above</a:t>
                      </a:r>
                      <a:endParaRPr lang="en-US" sz="13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2"/>
                  </a:ext>
                </a:extLst>
              </a:tr>
              <a:tr h="1155183">
                <a:tc>
                  <a:txBody>
                    <a:bodyPr/>
                    <a:lstStyle/>
                    <a:p>
                      <a:pPr algn="l" fontAlgn="t"/>
                      <a:r>
                        <a:rPr lang="en-US" sz="1300" u="none" strike="noStrike" dirty="0">
                          <a:effectLst/>
                          <a:latin typeface="+mj-lt"/>
                        </a:rPr>
                        <a:t>DNBS04B- Structural Liquidity &amp; Interest Rate Sensitivity</a:t>
                      </a:r>
                      <a:endParaRPr lang="en-US" sz="13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algn="l" fontAlgn="t"/>
                      <a:r>
                        <a:rPr lang="en-US" sz="1300" u="none" strike="noStrike" dirty="0">
                          <a:effectLst/>
                          <a:latin typeface="+mj-lt"/>
                        </a:rPr>
                        <a:t>Details of -</a:t>
                      </a:r>
                      <a:br>
                        <a:rPr lang="en-US" sz="1300" u="none" strike="noStrike" dirty="0">
                          <a:effectLst/>
                          <a:latin typeface="+mj-lt"/>
                        </a:rPr>
                      </a:br>
                      <a:r>
                        <a:rPr lang="en-US" sz="1300" u="none" strike="noStrike" dirty="0">
                          <a:effectLst/>
                          <a:latin typeface="+mj-lt"/>
                        </a:rPr>
                        <a:t>(</a:t>
                      </a:r>
                      <a:r>
                        <a:rPr lang="en-US" sz="1300" u="none" strike="noStrike" dirty="0" err="1">
                          <a:effectLst/>
                          <a:latin typeface="+mj-lt"/>
                        </a:rPr>
                        <a:t>i</a:t>
                      </a:r>
                      <a:r>
                        <a:rPr lang="en-US" sz="1300" u="none" strike="noStrike" dirty="0">
                          <a:effectLst/>
                          <a:latin typeface="+mj-lt"/>
                        </a:rPr>
                        <a:t>) Mismatch in projected future cash inflows and outflows based on the maturity pattern of assets and liabilities at the end of the reporting period for</a:t>
                      </a:r>
                      <a:br>
                        <a:rPr lang="en-US" sz="1300" u="none" strike="noStrike" dirty="0">
                          <a:effectLst/>
                          <a:latin typeface="+mj-lt"/>
                        </a:rPr>
                      </a:br>
                      <a:r>
                        <a:rPr lang="en-US" sz="1300" u="none" strike="noStrike" dirty="0">
                          <a:effectLst/>
                          <a:latin typeface="+mj-lt"/>
                        </a:rPr>
                        <a:t>(ii) Interest rate risk.</a:t>
                      </a:r>
                      <a:endParaRPr lang="en-US" sz="13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algn="l" fontAlgn="t"/>
                      <a:r>
                        <a:rPr lang="en-US" sz="1300" u="none" strike="noStrike" dirty="0">
                          <a:effectLst/>
                          <a:latin typeface="+mj-lt"/>
                        </a:rPr>
                        <a:t>Replacing ALM Returns</a:t>
                      </a:r>
                      <a:endParaRPr lang="en-US" sz="13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algn="l" fontAlgn="t"/>
                      <a:r>
                        <a:rPr lang="en-US" sz="1300" u="none" strike="noStrike" dirty="0">
                          <a:effectLst/>
                          <a:latin typeface="+mj-lt"/>
                        </a:rPr>
                        <a:t>Monthly</a:t>
                      </a:r>
                      <a:endParaRPr lang="en-US" sz="13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algn="l" fontAlgn="t"/>
                      <a:r>
                        <a:rPr lang="en-US" sz="1300" u="none" strike="noStrike" dirty="0">
                          <a:effectLst/>
                          <a:latin typeface="+mj-lt"/>
                        </a:rPr>
                        <a:t>15 days from the Reference Date</a:t>
                      </a:r>
                      <a:endParaRPr lang="en-US" sz="13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algn="l" fontAlgn="t"/>
                      <a:r>
                        <a:rPr lang="en-GB" sz="1300" u="none" strike="noStrike" dirty="0">
                          <a:effectLst/>
                          <a:latin typeface="+mj-lt"/>
                        </a:rPr>
                        <a:t>NBFC – UL</a:t>
                      </a:r>
                    </a:p>
                    <a:p>
                      <a:pPr algn="l" fontAlgn="t"/>
                      <a:r>
                        <a:rPr lang="en-GB" sz="1300" u="none" strike="noStrike" dirty="0">
                          <a:effectLst/>
                          <a:latin typeface="+mj-lt"/>
                        </a:rPr>
                        <a:t>NBFC- ML</a:t>
                      </a:r>
                    </a:p>
                    <a:p>
                      <a:pPr algn="l" fontAlgn="t"/>
                      <a:r>
                        <a:rPr lang="en-GB" sz="1300" u="none" strike="noStrike" dirty="0">
                          <a:effectLst/>
                          <a:latin typeface="+mj-lt"/>
                        </a:rPr>
                        <a:t>NBFC – BL with asset size of 100 crore and above</a:t>
                      </a: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0684386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RBI Returns to be Filed for NBFC-	BL</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6890976"/>
              </p:ext>
            </p:extLst>
          </p:nvPr>
        </p:nvGraphicFramePr>
        <p:xfrm>
          <a:off x="479146" y="1662491"/>
          <a:ext cx="11221444" cy="4881268"/>
        </p:xfrm>
        <a:graphic>
          <a:graphicData uri="http://schemas.openxmlformats.org/drawingml/2006/table">
            <a:tbl>
              <a:tblPr>
                <a:tableStyleId>{3B4B98B0-60AC-42C2-AFA5-B58CD77FA1E5}</a:tableStyleId>
              </a:tblPr>
              <a:tblGrid>
                <a:gridCol w="1969908">
                  <a:extLst>
                    <a:ext uri="{9D8B030D-6E8A-4147-A177-3AD203B41FA5}">
                      <a16:colId xmlns:a16="http://schemas.microsoft.com/office/drawing/2014/main" val="20001"/>
                    </a:ext>
                  </a:extLst>
                </a:gridCol>
                <a:gridCol w="3093330">
                  <a:extLst>
                    <a:ext uri="{9D8B030D-6E8A-4147-A177-3AD203B41FA5}">
                      <a16:colId xmlns:a16="http://schemas.microsoft.com/office/drawing/2014/main" val="20002"/>
                    </a:ext>
                  </a:extLst>
                </a:gridCol>
                <a:gridCol w="1399592">
                  <a:extLst>
                    <a:ext uri="{9D8B030D-6E8A-4147-A177-3AD203B41FA5}">
                      <a16:colId xmlns:a16="http://schemas.microsoft.com/office/drawing/2014/main" val="20003"/>
                    </a:ext>
                  </a:extLst>
                </a:gridCol>
                <a:gridCol w="979714">
                  <a:extLst>
                    <a:ext uri="{9D8B030D-6E8A-4147-A177-3AD203B41FA5}">
                      <a16:colId xmlns:a16="http://schemas.microsoft.com/office/drawing/2014/main" val="20004"/>
                    </a:ext>
                  </a:extLst>
                </a:gridCol>
                <a:gridCol w="1959428">
                  <a:extLst>
                    <a:ext uri="{9D8B030D-6E8A-4147-A177-3AD203B41FA5}">
                      <a16:colId xmlns:a16="http://schemas.microsoft.com/office/drawing/2014/main" val="20005"/>
                    </a:ext>
                  </a:extLst>
                </a:gridCol>
                <a:gridCol w="1819472">
                  <a:extLst>
                    <a:ext uri="{9D8B030D-6E8A-4147-A177-3AD203B41FA5}">
                      <a16:colId xmlns:a16="http://schemas.microsoft.com/office/drawing/2014/main" val="20006"/>
                    </a:ext>
                  </a:extLst>
                </a:gridCol>
              </a:tblGrid>
              <a:tr h="240124">
                <a:tc>
                  <a:txBody>
                    <a:bodyPr/>
                    <a:lstStyle/>
                    <a:p>
                      <a:pPr algn="ctr" fontAlgn="t"/>
                      <a:r>
                        <a:rPr lang="en-US" sz="1400" b="1" u="none" strike="noStrike" dirty="0">
                          <a:solidFill>
                            <a:schemeClr val="bg1"/>
                          </a:solidFill>
                          <a:effectLst/>
                          <a:latin typeface="+mj-lt"/>
                        </a:rPr>
                        <a:t>Return Name</a:t>
                      </a:r>
                      <a:endParaRPr lang="en-US" sz="1400" b="1" i="0" u="none" strike="noStrike" dirty="0">
                        <a:solidFill>
                          <a:schemeClr val="bg1"/>
                        </a:solidFill>
                        <a:effectLst/>
                        <a:latin typeface="+mj-lt"/>
                      </a:endParaRPr>
                    </a:p>
                  </a:txBody>
                  <a:tcPr marL="0" marR="0" marT="0" marB="0">
                    <a:lnB w="12700" cap="flat" cmpd="sng" algn="ctr">
                      <a:solidFill>
                        <a:schemeClr val="bg1"/>
                      </a:solidFill>
                      <a:prstDash val="solid"/>
                      <a:round/>
                      <a:headEnd type="none" w="med" len="med"/>
                      <a:tailEnd type="none" w="med" len="med"/>
                    </a:lnB>
                    <a:solidFill>
                      <a:schemeClr val="accent1"/>
                    </a:solidFill>
                  </a:tcPr>
                </a:tc>
                <a:tc>
                  <a:txBody>
                    <a:bodyPr/>
                    <a:lstStyle/>
                    <a:p>
                      <a:pPr algn="ctr" fontAlgn="t"/>
                      <a:r>
                        <a:rPr lang="en-US" sz="1400" b="1" u="none" strike="noStrike" dirty="0">
                          <a:solidFill>
                            <a:schemeClr val="bg1"/>
                          </a:solidFill>
                          <a:effectLst/>
                          <a:latin typeface="+mj-lt"/>
                        </a:rPr>
                        <a:t>Description</a:t>
                      </a:r>
                      <a:endParaRPr lang="en-US" sz="1400" b="1" i="0" u="none" strike="noStrike" dirty="0">
                        <a:solidFill>
                          <a:schemeClr val="bg1"/>
                        </a:solidFill>
                        <a:effectLst/>
                        <a:latin typeface="+mj-lt"/>
                      </a:endParaRPr>
                    </a:p>
                  </a:txBody>
                  <a:tcPr marL="0" marR="0" marT="0" marB="0">
                    <a:lnB w="12700" cap="flat" cmpd="sng" algn="ctr">
                      <a:solidFill>
                        <a:schemeClr val="bg1"/>
                      </a:solidFill>
                      <a:prstDash val="solid"/>
                      <a:round/>
                      <a:headEnd type="none" w="med" len="med"/>
                      <a:tailEnd type="none" w="med" len="med"/>
                    </a:lnB>
                    <a:solidFill>
                      <a:schemeClr val="accent1"/>
                    </a:solidFill>
                  </a:tcPr>
                </a:tc>
                <a:tc>
                  <a:txBody>
                    <a:bodyPr/>
                    <a:lstStyle/>
                    <a:p>
                      <a:pPr algn="ctr" fontAlgn="t"/>
                      <a:r>
                        <a:rPr lang="en-US" sz="1400" b="1" u="none" strike="noStrike" dirty="0">
                          <a:solidFill>
                            <a:schemeClr val="bg1"/>
                          </a:solidFill>
                          <a:effectLst/>
                          <a:latin typeface="+mj-lt"/>
                        </a:rPr>
                        <a:t>Remarks</a:t>
                      </a:r>
                      <a:endParaRPr lang="en-US" sz="1400" b="1" i="0" u="none" strike="noStrike" dirty="0">
                        <a:solidFill>
                          <a:schemeClr val="bg1"/>
                        </a:solidFill>
                        <a:effectLst/>
                        <a:latin typeface="+mj-lt"/>
                      </a:endParaRPr>
                    </a:p>
                  </a:txBody>
                  <a:tcPr marL="0" marR="0" marT="0" marB="0">
                    <a:lnB w="12700" cap="flat" cmpd="sng" algn="ctr">
                      <a:solidFill>
                        <a:schemeClr val="bg1"/>
                      </a:solidFill>
                      <a:prstDash val="solid"/>
                      <a:round/>
                      <a:headEnd type="none" w="med" len="med"/>
                      <a:tailEnd type="none" w="med" len="med"/>
                    </a:lnB>
                    <a:solidFill>
                      <a:schemeClr val="accent1"/>
                    </a:solidFill>
                  </a:tcPr>
                </a:tc>
                <a:tc>
                  <a:txBody>
                    <a:bodyPr/>
                    <a:lstStyle/>
                    <a:p>
                      <a:pPr algn="ctr" fontAlgn="t"/>
                      <a:r>
                        <a:rPr lang="en-US" sz="1400" b="1" u="none" strike="noStrike" dirty="0">
                          <a:solidFill>
                            <a:schemeClr val="bg1"/>
                          </a:solidFill>
                          <a:effectLst/>
                          <a:latin typeface="+mj-lt"/>
                        </a:rPr>
                        <a:t>Frequency</a:t>
                      </a:r>
                      <a:endParaRPr lang="en-US" sz="1400" b="1" i="0" u="none" strike="noStrike" dirty="0">
                        <a:solidFill>
                          <a:schemeClr val="bg1"/>
                        </a:solidFill>
                        <a:effectLst/>
                        <a:latin typeface="+mj-lt"/>
                      </a:endParaRPr>
                    </a:p>
                  </a:txBody>
                  <a:tcPr marL="0" marR="0" marT="0" marB="0">
                    <a:lnB w="12700" cap="flat" cmpd="sng" algn="ctr">
                      <a:solidFill>
                        <a:schemeClr val="bg1"/>
                      </a:solidFill>
                      <a:prstDash val="solid"/>
                      <a:round/>
                      <a:headEnd type="none" w="med" len="med"/>
                      <a:tailEnd type="none" w="med" len="med"/>
                    </a:lnB>
                    <a:solidFill>
                      <a:schemeClr val="accent1"/>
                    </a:solidFill>
                  </a:tcPr>
                </a:tc>
                <a:tc>
                  <a:txBody>
                    <a:bodyPr/>
                    <a:lstStyle/>
                    <a:p>
                      <a:pPr algn="ctr" fontAlgn="t"/>
                      <a:r>
                        <a:rPr lang="en-US" sz="1400" b="1" u="none" strike="noStrike" dirty="0">
                          <a:solidFill>
                            <a:schemeClr val="bg1"/>
                          </a:solidFill>
                          <a:effectLst/>
                          <a:latin typeface="+mj-lt"/>
                        </a:rPr>
                        <a:t>Due Date</a:t>
                      </a:r>
                      <a:endParaRPr lang="en-US" sz="1400" b="1" i="0" u="none" strike="noStrike" dirty="0">
                        <a:solidFill>
                          <a:schemeClr val="bg1"/>
                        </a:solidFill>
                        <a:effectLst/>
                        <a:latin typeface="+mj-lt"/>
                      </a:endParaRPr>
                    </a:p>
                  </a:txBody>
                  <a:tcPr marL="0" marR="0" marT="0" marB="0">
                    <a:lnB w="12700" cap="flat" cmpd="sng" algn="ctr">
                      <a:solidFill>
                        <a:schemeClr val="bg1"/>
                      </a:solidFill>
                      <a:prstDash val="solid"/>
                      <a:round/>
                      <a:headEnd type="none" w="med" len="med"/>
                      <a:tailEnd type="none" w="med" len="med"/>
                    </a:lnB>
                    <a:solidFill>
                      <a:schemeClr val="accent1"/>
                    </a:solidFill>
                  </a:tcPr>
                </a:tc>
                <a:tc>
                  <a:txBody>
                    <a:bodyPr/>
                    <a:lstStyle/>
                    <a:p>
                      <a:pPr algn="ctr" fontAlgn="t"/>
                      <a:r>
                        <a:rPr lang="en-US" sz="1400" b="1" u="none" strike="noStrike" dirty="0">
                          <a:solidFill>
                            <a:schemeClr val="bg1"/>
                          </a:solidFill>
                          <a:effectLst/>
                          <a:latin typeface="+mj-lt"/>
                        </a:rPr>
                        <a:t>Applicability</a:t>
                      </a:r>
                      <a:endParaRPr lang="en-US" sz="1400" b="1" i="0" u="none" strike="noStrike" dirty="0">
                        <a:solidFill>
                          <a:schemeClr val="bg1"/>
                        </a:solidFill>
                        <a:effectLst/>
                        <a:latin typeface="+mj-lt"/>
                      </a:endParaRPr>
                    </a:p>
                  </a:txBody>
                  <a:tcPr marL="0" marR="0" marT="0" marB="0">
                    <a:lnB w="127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10000"/>
                  </a:ext>
                </a:extLst>
              </a:tr>
              <a:tr h="960495">
                <a:tc>
                  <a:txBody>
                    <a:bodyPr/>
                    <a:lstStyle/>
                    <a:p>
                      <a:pPr algn="l" fontAlgn="t"/>
                      <a:r>
                        <a:rPr lang="en-US" sz="1400" b="0" i="0" u="none" strike="noStrike" dirty="0">
                          <a:solidFill>
                            <a:srgbClr val="000000"/>
                          </a:solidFill>
                          <a:effectLst/>
                          <a:latin typeface="+mj-lt"/>
                        </a:rPr>
                        <a:t>DNBS08- CRILC Main Return</a:t>
                      </a:r>
                    </a:p>
                  </a:txBody>
                  <a:tcPr marL="0" marR="0" marT="0" marB="0">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algn="l" fontAlgn="t"/>
                      <a:r>
                        <a:rPr lang="en-GB" sz="1400" b="0" i="0" u="none" strike="noStrike" dirty="0">
                          <a:solidFill>
                            <a:srgbClr val="000000"/>
                          </a:solidFill>
                          <a:effectLst/>
                          <a:latin typeface="+mj-lt"/>
                        </a:rPr>
                        <a:t>To capture credit information on aggregate exposure of ₹5 Crore and above to a single borrower.</a:t>
                      </a:r>
                      <a:endParaRPr lang="en-US" sz="14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algn="l" fontAlgn="t"/>
                      <a:r>
                        <a:rPr lang="en-US" sz="1400" u="none" strike="noStrike" kern="1200" dirty="0">
                          <a:solidFill>
                            <a:schemeClr val="tx1"/>
                          </a:solidFill>
                          <a:effectLst/>
                          <a:latin typeface="+mn-lt"/>
                          <a:ea typeface="+mn-ea"/>
                          <a:cs typeface="+mn-cs"/>
                        </a:rPr>
                        <a:t>NIL return to be submitted, if NA</a:t>
                      </a:r>
                      <a:endParaRPr lang="en-US" sz="14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algn="l" fontAlgn="t"/>
                      <a:r>
                        <a:rPr lang="en-US" sz="1400" b="0" i="0" u="none" strike="noStrike" dirty="0">
                          <a:solidFill>
                            <a:srgbClr val="000000"/>
                          </a:solidFill>
                          <a:effectLst/>
                          <a:latin typeface="+mj-lt"/>
                        </a:rPr>
                        <a:t>Monthly</a:t>
                      </a: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algn="l" fontAlgn="t"/>
                      <a:r>
                        <a:rPr lang="en-US" sz="1400" b="0" i="0" u="none" strike="noStrike" dirty="0">
                          <a:solidFill>
                            <a:srgbClr val="000000"/>
                          </a:solidFill>
                          <a:effectLst/>
                          <a:latin typeface="+mj-lt"/>
                        </a:rPr>
                        <a:t>15 days from the Reference Date</a:t>
                      </a: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algn="l" fontAlgn="t"/>
                      <a:r>
                        <a:rPr lang="en-US" sz="1400" u="none" strike="noStrike" dirty="0">
                          <a:effectLst/>
                          <a:latin typeface="+mj-lt"/>
                        </a:rPr>
                        <a:t>NBFC – UL</a:t>
                      </a:r>
                    </a:p>
                    <a:p>
                      <a:pPr algn="l" fontAlgn="t"/>
                      <a:r>
                        <a:rPr lang="en-US" sz="1400" b="0" i="0" u="none" strike="noStrike" kern="1200" dirty="0">
                          <a:solidFill>
                            <a:srgbClr val="000000"/>
                          </a:solidFill>
                          <a:effectLst/>
                          <a:latin typeface="+mj-lt"/>
                          <a:ea typeface="+mn-ea"/>
                          <a:cs typeface="+mn-cs"/>
                        </a:rPr>
                        <a:t>NBFC- ML</a:t>
                      </a:r>
                    </a:p>
                    <a:p>
                      <a:pPr algn="l" fontAlgn="t"/>
                      <a:r>
                        <a:rPr lang="en-US" sz="1400" b="0" i="0" u="none" strike="noStrike" kern="1200" dirty="0">
                          <a:solidFill>
                            <a:srgbClr val="000000"/>
                          </a:solidFill>
                          <a:effectLst/>
                          <a:latin typeface="+mj-lt"/>
                          <a:ea typeface="+mn-ea"/>
                          <a:cs typeface="+mn-cs"/>
                        </a:rPr>
                        <a:t>NBFC – BL with asset size of</a:t>
                      </a:r>
                      <a:r>
                        <a:rPr lang="en-US" sz="1400" b="0" i="0" u="none" strike="noStrike" kern="1200" baseline="0" dirty="0">
                          <a:solidFill>
                            <a:srgbClr val="000000"/>
                          </a:solidFill>
                          <a:effectLst/>
                          <a:latin typeface="+mj-lt"/>
                          <a:ea typeface="+mn-ea"/>
                          <a:cs typeface="+mn-cs"/>
                        </a:rPr>
                        <a:t> 500 crore and above</a:t>
                      </a:r>
                      <a:endParaRPr lang="en-US" sz="1400" b="0" i="0" u="none" strike="noStrike" kern="1200" dirty="0">
                        <a:solidFill>
                          <a:srgbClr val="000000"/>
                        </a:solidFill>
                        <a:effectLst/>
                        <a:latin typeface="+mj-lt"/>
                        <a:ea typeface="+mn-ea"/>
                        <a:cs typeface="+mn-cs"/>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682017827"/>
                  </a:ext>
                </a:extLst>
              </a:tr>
              <a:tr h="960495">
                <a:tc>
                  <a:txBody>
                    <a:bodyPr/>
                    <a:lstStyle/>
                    <a:p>
                      <a:pPr algn="l" fontAlgn="t"/>
                      <a:r>
                        <a:rPr lang="en-US" sz="1400" b="0" i="0" u="none" strike="noStrike" dirty="0">
                          <a:solidFill>
                            <a:srgbClr val="000000"/>
                          </a:solidFill>
                          <a:effectLst/>
                          <a:latin typeface="+mj-lt"/>
                        </a:rPr>
                        <a:t>DNBS09- CRILC RDB</a:t>
                      </a: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algn="l" fontAlgn="t"/>
                      <a:r>
                        <a:rPr lang="en-GB" sz="1400" b="0" i="0" u="none" strike="noStrike" dirty="0">
                          <a:solidFill>
                            <a:srgbClr val="000000"/>
                          </a:solidFill>
                          <a:effectLst/>
                          <a:latin typeface="+mj-lt"/>
                        </a:rPr>
                        <a:t>Reporting of aggregate exposure of ₹5 Crore and above to a single  borrower reported in SMA-0 for the week</a:t>
                      </a:r>
                      <a:endParaRPr lang="en-US" sz="14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algn="l" fontAlgn="t"/>
                      <a:r>
                        <a:rPr lang="en-US" sz="1400" u="none" strike="noStrike" kern="1200" dirty="0">
                          <a:solidFill>
                            <a:schemeClr val="tx1"/>
                          </a:solidFill>
                          <a:effectLst/>
                          <a:latin typeface="+mn-lt"/>
                          <a:ea typeface="+mn-ea"/>
                          <a:cs typeface="+mn-cs"/>
                        </a:rPr>
                        <a:t>NIL return to be submitted, if NA</a:t>
                      </a:r>
                      <a:endParaRPr lang="en-US" sz="14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algn="l" fontAlgn="t"/>
                      <a:r>
                        <a:rPr lang="en-US" sz="1400" b="0" i="0" u="none" strike="noStrike" dirty="0">
                          <a:solidFill>
                            <a:srgbClr val="000000"/>
                          </a:solidFill>
                          <a:effectLst/>
                          <a:latin typeface="+mj-lt"/>
                        </a:rPr>
                        <a:t>Weekly</a:t>
                      </a: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algn="l" fontAlgn="t"/>
                      <a:r>
                        <a:rPr lang="en-US" sz="1400" b="0" i="0" u="none" strike="noStrike" dirty="0">
                          <a:solidFill>
                            <a:srgbClr val="000000"/>
                          </a:solidFill>
                          <a:effectLst/>
                          <a:latin typeface="+mj-lt"/>
                        </a:rPr>
                        <a:t>Friday of the week </a:t>
                      </a: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algn="l" fontAlgn="t"/>
                      <a:r>
                        <a:rPr lang="en-US" sz="1400" u="none" strike="noStrike" dirty="0">
                          <a:effectLst/>
                          <a:latin typeface="+mj-lt"/>
                        </a:rPr>
                        <a:t>NBFC – UL</a:t>
                      </a:r>
                    </a:p>
                    <a:p>
                      <a:pPr algn="l" fontAlgn="t"/>
                      <a:r>
                        <a:rPr lang="en-US" sz="1400" b="0" i="0" u="none" strike="noStrike" kern="1200" dirty="0">
                          <a:solidFill>
                            <a:srgbClr val="000000"/>
                          </a:solidFill>
                          <a:effectLst/>
                          <a:latin typeface="+mj-lt"/>
                          <a:ea typeface="+mn-ea"/>
                          <a:cs typeface="+mn-cs"/>
                        </a:rPr>
                        <a:t>NBFC- ML</a:t>
                      </a:r>
                    </a:p>
                    <a:p>
                      <a:pPr algn="l" fontAlgn="t"/>
                      <a:r>
                        <a:rPr lang="en-US" sz="1400" b="0" i="0" u="none" strike="noStrike" kern="1200" dirty="0">
                          <a:solidFill>
                            <a:srgbClr val="000000"/>
                          </a:solidFill>
                          <a:effectLst/>
                          <a:latin typeface="+mj-lt"/>
                          <a:ea typeface="+mn-ea"/>
                          <a:cs typeface="+mn-cs"/>
                        </a:rPr>
                        <a:t>NBFC – BL with asset size of</a:t>
                      </a:r>
                      <a:r>
                        <a:rPr lang="en-US" sz="1400" b="0" i="0" u="none" strike="noStrike" kern="1200" baseline="0" dirty="0">
                          <a:solidFill>
                            <a:srgbClr val="000000"/>
                          </a:solidFill>
                          <a:effectLst/>
                          <a:latin typeface="+mj-lt"/>
                          <a:ea typeface="+mn-ea"/>
                          <a:cs typeface="+mn-cs"/>
                        </a:rPr>
                        <a:t> 500 crore and above</a:t>
                      </a:r>
                      <a:endParaRPr lang="en-US" sz="1400" b="0" i="0" u="none" strike="noStrike" kern="1200" dirty="0">
                        <a:solidFill>
                          <a:srgbClr val="000000"/>
                        </a:solidFill>
                        <a:effectLst/>
                        <a:latin typeface="+mj-lt"/>
                        <a:ea typeface="+mn-ea"/>
                        <a:cs typeface="+mn-cs"/>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109918395"/>
                  </a:ext>
                </a:extLst>
              </a:tr>
              <a:tr h="998086">
                <a:tc>
                  <a:txBody>
                    <a:bodyPr/>
                    <a:lstStyle/>
                    <a:p>
                      <a:pPr algn="l" fontAlgn="t"/>
                      <a:r>
                        <a:rPr lang="en-US" sz="1400" u="none" strike="noStrike" dirty="0">
                          <a:effectLst/>
                          <a:latin typeface="+mj-lt"/>
                        </a:rPr>
                        <a:t>DNBS10- Statutory Auditor Certificate</a:t>
                      </a:r>
                      <a:endParaRPr lang="en-US" sz="14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l" fontAlgn="t"/>
                      <a:r>
                        <a:rPr lang="en-US" sz="1400" u="none" strike="noStrike" dirty="0">
                          <a:effectLst/>
                          <a:latin typeface="+mj-lt"/>
                        </a:rPr>
                        <a:t>To ensure continued regulatory compliance. The certificate shall be based on audited books of accounts of the applicable entity, for the preceding financial year.</a:t>
                      </a:r>
                      <a:endParaRPr lang="en-US" sz="14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l" fontAlgn="t"/>
                      <a:r>
                        <a:rPr lang="en-US" sz="1400" u="none" strike="noStrike" dirty="0">
                          <a:effectLst/>
                          <a:latin typeface="+mj-lt"/>
                        </a:rPr>
                        <a:t> </a:t>
                      </a:r>
                      <a:endParaRPr lang="en-US" sz="14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l" fontAlgn="t"/>
                      <a:r>
                        <a:rPr lang="en-US" sz="1400" u="none" strike="noStrike" dirty="0">
                          <a:effectLst/>
                          <a:latin typeface="+mj-lt"/>
                        </a:rPr>
                        <a:t>Annual</a:t>
                      </a:r>
                      <a:endParaRPr lang="en-US" sz="14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l" fontAlgn="t"/>
                      <a:r>
                        <a:rPr lang="en-GB" sz="1400" u="none" strike="noStrike" dirty="0">
                          <a:effectLst/>
                          <a:latin typeface="+mj-lt"/>
                        </a:rPr>
                        <a:t>Within 5 working days from the date of signing of the Auditor’s report, but not later than December 31st </a:t>
                      </a:r>
                      <a:endParaRPr lang="en-US" sz="14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l" fontAlgn="t"/>
                      <a:r>
                        <a:rPr lang="en-US" sz="1400" u="none" strike="noStrike" dirty="0">
                          <a:effectLst/>
                          <a:latin typeface="+mj-lt"/>
                        </a:rPr>
                        <a:t>All NBFCs</a:t>
                      </a:r>
                      <a:endParaRPr lang="en-US" sz="14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4"/>
                  </a:ext>
                </a:extLst>
              </a:tr>
              <a:tr h="480248">
                <a:tc>
                  <a:txBody>
                    <a:bodyPr/>
                    <a:lstStyle/>
                    <a:p>
                      <a:pPr algn="l" fontAlgn="t"/>
                      <a:r>
                        <a:rPr lang="en-US" sz="1400" dirty="0"/>
                        <a:t>Form A Certificate</a:t>
                      </a:r>
                      <a:endParaRPr lang="en-US" sz="14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marL="0" marR="0" lvl="0" indent="0" algn="l" defTabSz="457200" rtl="0" eaLnBrk="1" fontAlgn="t" latinLnBrk="0" hangingPunct="1">
                        <a:lnSpc>
                          <a:spcPct val="100000"/>
                        </a:lnSpc>
                        <a:spcBef>
                          <a:spcPts val="0"/>
                        </a:spcBef>
                        <a:spcAft>
                          <a:spcPts val="0"/>
                        </a:spcAft>
                        <a:buClrTx/>
                        <a:buSzTx/>
                        <a:buFontTx/>
                        <a:buNone/>
                        <a:tabLst/>
                        <a:defRPr/>
                      </a:pPr>
                      <a:r>
                        <a:rPr lang="en-US" sz="1400" b="0" i="0" u="none" strike="noStrike" kern="1200" dirty="0">
                          <a:solidFill>
                            <a:srgbClr val="000000"/>
                          </a:solidFill>
                          <a:effectLst/>
                          <a:latin typeface="+mn-lt"/>
                          <a:ea typeface="+mn-ea"/>
                          <a:cs typeface="+mn-cs"/>
                        </a:rPr>
                        <a:t>For appointment of SCA/ SA</a:t>
                      </a:r>
                    </a:p>
                    <a:p>
                      <a:pPr algn="l" fontAlgn="t"/>
                      <a:endParaRPr lang="en-US" sz="14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l" fontAlgn="t"/>
                      <a:r>
                        <a:rPr lang="en-US" sz="1400" b="0" i="0" u="none" strike="noStrike" dirty="0">
                          <a:solidFill>
                            <a:srgbClr val="000000"/>
                          </a:solidFill>
                          <a:effectLst/>
                          <a:latin typeface="+mj-lt"/>
                        </a:rPr>
                        <a:t>Hard copy to be submitted or email</a:t>
                      </a: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l" fontAlgn="t"/>
                      <a:r>
                        <a:rPr lang="en-US" sz="1400" b="0" i="0" u="none" strike="noStrike" dirty="0">
                          <a:solidFill>
                            <a:srgbClr val="000000"/>
                          </a:solidFill>
                          <a:effectLst/>
                          <a:latin typeface="+mj-lt"/>
                        </a:rPr>
                        <a:t>Annual</a:t>
                      </a: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l" fontAlgn="t"/>
                      <a:r>
                        <a:rPr lang="en-US" sz="1400" b="0" i="0" u="none" strike="noStrike" kern="1200" dirty="0">
                          <a:solidFill>
                            <a:srgbClr val="000000"/>
                          </a:solidFill>
                          <a:effectLst/>
                          <a:latin typeface="+mn-lt"/>
                          <a:ea typeface="+mn-ea"/>
                          <a:cs typeface="+mn-cs"/>
                        </a:rPr>
                        <a:t>Within one month from</a:t>
                      </a:r>
                    </a:p>
                    <a:p>
                      <a:pPr algn="l" fontAlgn="t"/>
                      <a:r>
                        <a:rPr lang="en-US" sz="1400" b="0" i="0" u="none" strike="noStrike" kern="1200" dirty="0">
                          <a:solidFill>
                            <a:srgbClr val="000000"/>
                          </a:solidFill>
                          <a:effectLst/>
                          <a:latin typeface="+mn-lt"/>
                          <a:ea typeface="+mn-ea"/>
                          <a:cs typeface="+mn-cs"/>
                        </a:rPr>
                        <a:t>the date of appointment</a:t>
                      </a: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l" fontAlgn="t"/>
                      <a:r>
                        <a:rPr lang="en-US" sz="1400" b="0" i="0" u="none" strike="noStrike" dirty="0">
                          <a:solidFill>
                            <a:srgbClr val="000000"/>
                          </a:solidFill>
                          <a:effectLst/>
                          <a:latin typeface="+mj-lt"/>
                        </a:rPr>
                        <a:t>All NBFCs</a:t>
                      </a: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924046604"/>
                  </a:ext>
                </a:extLst>
              </a:tr>
              <a:tr h="480248">
                <a:tc>
                  <a:txBody>
                    <a:bodyPr/>
                    <a:lstStyle/>
                    <a:p>
                      <a:pPr algn="l" fontAlgn="t"/>
                      <a:r>
                        <a:rPr lang="en-IN" sz="1400" b="0" i="0" u="none" strike="noStrike" kern="1200" dirty="0">
                          <a:solidFill>
                            <a:srgbClr val="000000"/>
                          </a:solidFill>
                          <a:effectLst/>
                          <a:latin typeface="+mn-lt"/>
                          <a:ea typeface="+mn-ea"/>
                          <a:cs typeface="+mn-cs"/>
                        </a:rPr>
                        <a:t>Financial Soundness Indicators (FSI) </a:t>
                      </a:r>
                      <a:endParaRPr lang="en-US" sz="1400" b="0" i="0" u="none" strike="noStrike" kern="1200" dirty="0">
                        <a:solidFill>
                          <a:srgbClr val="000000"/>
                        </a:solidFill>
                        <a:effectLst/>
                        <a:latin typeface="+mn-lt"/>
                        <a:ea typeface="+mn-ea"/>
                        <a:cs typeface="+mn-cs"/>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marL="0" marR="0" lvl="0" indent="0" algn="l" defTabSz="457200" rtl="0" eaLnBrk="1" fontAlgn="t" latinLnBrk="0" hangingPunct="1">
                        <a:lnSpc>
                          <a:spcPct val="100000"/>
                        </a:lnSpc>
                        <a:spcBef>
                          <a:spcPts val="0"/>
                        </a:spcBef>
                        <a:spcAft>
                          <a:spcPts val="0"/>
                        </a:spcAft>
                        <a:buClrTx/>
                        <a:buSzTx/>
                        <a:buFontTx/>
                        <a:buNone/>
                        <a:tabLst/>
                        <a:defRPr/>
                      </a:pPr>
                      <a:r>
                        <a:rPr lang="en-US" sz="1400" b="0" i="0" u="none" strike="noStrike" kern="1200" dirty="0">
                          <a:solidFill>
                            <a:srgbClr val="000000"/>
                          </a:solidFill>
                          <a:effectLst/>
                          <a:latin typeface="+mn-lt"/>
                          <a:ea typeface="+mn-ea"/>
                          <a:cs typeface="+mn-cs"/>
                        </a:rPr>
                        <a:t>Special return for furnishing consolidated FSIs to IMF</a:t>
                      </a: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l" fontAlgn="t"/>
                      <a:endParaRPr lang="en-US" sz="14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l" fontAlgn="t"/>
                      <a:r>
                        <a:rPr lang="en-US" sz="1400" b="0" i="0" u="none" strike="noStrike" dirty="0">
                          <a:solidFill>
                            <a:srgbClr val="000000"/>
                          </a:solidFill>
                          <a:effectLst/>
                          <a:latin typeface="+mj-lt"/>
                        </a:rPr>
                        <a:t>Quarterly</a:t>
                      </a: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l" fontAlgn="t"/>
                      <a:endParaRPr lang="en-US" sz="14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l" fontAlgn="t"/>
                      <a:r>
                        <a:rPr lang="en-US" sz="1400" b="0" i="0" u="none" strike="noStrike" dirty="0">
                          <a:solidFill>
                            <a:srgbClr val="000000"/>
                          </a:solidFill>
                          <a:effectLst/>
                          <a:latin typeface="+mj-lt"/>
                        </a:rPr>
                        <a:t>All NBFCs</a:t>
                      </a: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717747400"/>
                  </a:ext>
                </a:extLst>
              </a:tr>
              <a:tr h="480248">
                <a:tc>
                  <a:txBody>
                    <a:bodyPr/>
                    <a:lstStyle/>
                    <a:p>
                      <a:pPr algn="l" fontAlgn="t"/>
                      <a:r>
                        <a:rPr lang="en-US" sz="1400" u="none" strike="noStrike" dirty="0">
                          <a:effectLst/>
                          <a:latin typeface="+mj-lt"/>
                        </a:rPr>
                        <a:t>DNBS13- Overseas Investment Details</a:t>
                      </a:r>
                      <a:endParaRPr lang="en-US" sz="14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E1E1"/>
                    </a:solidFill>
                  </a:tcPr>
                </a:tc>
                <a:tc>
                  <a:txBody>
                    <a:bodyPr/>
                    <a:lstStyle/>
                    <a:p>
                      <a:pPr algn="l" fontAlgn="t"/>
                      <a:r>
                        <a:rPr lang="en-US" sz="1400" u="none" strike="noStrike" dirty="0">
                          <a:effectLst/>
                          <a:latin typeface="+mj-lt"/>
                        </a:rPr>
                        <a:t>To capture details of overseas investment for all NBFCs having overseas investment. </a:t>
                      </a:r>
                      <a:endParaRPr lang="en-US" sz="14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E1E1"/>
                    </a:solidFill>
                  </a:tcPr>
                </a:tc>
                <a:tc>
                  <a:txBody>
                    <a:bodyPr/>
                    <a:lstStyle/>
                    <a:p>
                      <a:pPr algn="l" fontAlgn="t"/>
                      <a:r>
                        <a:rPr lang="en-US" sz="1400" u="none" strike="noStrike" dirty="0">
                          <a:effectLst/>
                          <a:latin typeface="+mj-lt"/>
                        </a:rPr>
                        <a:t>NIL return to be submitted, if NA</a:t>
                      </a:r>
                      <a:endParaRPr lang="en-US" sz="14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E1E1"/>
                    </a:solidFill>
                  </a:tcPr>
                </a:tc>
                <a:tc>
                  <a:txBody>
                    <a:bodyPr/>
                    <a:lstStyle/>
                    <a:p>
                      <a:pPr algn="l" fontAlgn="t"/>
                      <a:r>
                        <a:rPr lang="en-US" sz="1400" u="none" strike="noStrike" dirty="0">
                          <a:effectLst/>
                          <a:latin typeface="+mj-lt"/>
                        </a:rPr>
                        <a:t>Quarterly</a:t>
                      </a:r>
                      <a:endParaRPr lang="en-US" sz="14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E1E1"/>
                    </a:solidFill>
                  </a:tcPr>
                </a:tc>
                <a:tc>
                  <a:txBody>
                    <a:bodyPr/>
                    <a:lstStyle/>
                    <a:p>
                      <a:pPr algn="l" fontAlgn="t"/>
                      <a:r>
                        <a:rPr lang="en-US" sz="1400" u="none" strike="noStrike" dirty="0">
                          <a:effectLst/>
                          <a:latin typeface="+mj-lt"/>
                        </a:rPr>
                        <a:t>21 days from the</a:t>
                      </a:r>
                      <a:r>
                        <a:rPr lang="en-US" sz="1400" u="none" strike="noStrike" baseline="0" dirty="0">
                          <a:effectLst/>
                          <a:latin typeface="+mj-lt"/>
                        </a:rPr>
                        <a:t> Reference Date</a:t>
                      </a:r>
                      <a:endParaRPr lang="en-US" sz="14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E1E1"/>
                    </a:solidFill>
                  </a:tcPr>
                </a:tc>
                <a:tc>
                  <a:txBody>
                    <a:bodyPr/>
                    <a:lstStyle/>
                    <a:p>
                      <a:pPr algn="l" fontAlgn="t"/>
                      <a:r>
                        <a:rPr lang="en-US" sz="1400" u="none" strike="noStrike" dirty="0">
                          <a:effectLst/>
                          <a:latin typeface="+mj-lt"/>
                        </a:rPr>
                        <a:t>All NBFCs</a:t>
                      </a:r>
                      <a:endParaRPr lang="en-US" sz="1400" b="0" i="0" u="none" strike="noStrike" dirty="0">
                        <a:solidFill>
                          <a:srgbClr val="000000"/>
                        </a:solidFill>
                        <a:effectLst/>
                        <a:latin typeface="+mj-lt"/>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E1E1"/>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9878133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7660C4-0EB9-4D0B-14D7-079E25C85EF4}"/>
              </a:ext>
            </a:extLst>
          </p:cNvPr>
          <p:cNvSpPr>
            <a:spLocks noGrp="1"/>
          </p:cNvSpPr>
          <p:nvPr>
            <p:ph type="title"/>
          </p:nvPr>
        </p:nvSpPr>
        <p:spPr/>
        <p:txBody>
          <a:bodyPr/>
          <a:lstStyle/>
          <a:p>
            <a:r>
              <a:rPr lang="en-IN" dirty="0"/>
              <a:t>DNBS- 10</a:t>
            </a:r>
          </a:p>
        </p:txBody>
      </p:sp>
      <p:sp>
        <p:nvSpPr>
          <p:cNvPr id="3" name="Content Placeholder 2">
            <a:extLst>
              <a:ext uri="{FF2B5EF4-FFF2-40B4-BE49-F238E27FC236}">
                <a16:creationId xmlns:a16="http://schemas.microsoft.com/office/drawing/2014/main" id="{46882306-67E4-CBFC-BF9B-95141F05D247}"/>
              </a:ext>
            </a:extLst>
          </p:cNvPr>
          <p:cNvSpPr>
            <a:spLocks noGrp="1"/>
          </p:cNvSpPr>
          <p:nvPr>
            <p:ph idx="1"/>
          </p:nvPr>
        </p:nvSpPr>
        <p:spPr/>
        <p:txBody>
          <a:bodyPr>
            <a:normAutofit/>
          </a:bodyPr>
          <a:lstStyle/>
          <a:p>
            <a:r>
              <a:rPr lang="en-US" dirty="0"/>
              <a:t>Part A: Details of Audit Firm and Auditor/Partner	</a:t>
            </a:r>
          </a:p>
          <a:p>
            <a:r>
              <a:rPr lang="en-US" dirty="0"/>
              <a:t>Part B: Certificate from Statutory Auditor of the Company on Key Business Financials of the NBFC		</a:t>
            </a:r>
          </a:p>
          <a:p>
            <a:pPr lvl="1"/>
            <a:r>
              <a:rPr lang="en-US" dirty="0"/>
              <a:t>Auditor to submit Exception Report to the Bank</a:t>
            </a:r>
          </a:p>
          <a:p>
            <a:r>
              <a:rPr lang="en-US" dirty="0"/>
              <a:t>Part C: Any Other Comments	</a:t>
            </a:r>
          </a:p>
          <a:p>
            <a:r>
              <a:rPr lang="en-US" dirty="0"/>
              <a:t>Table 1: CAPITAL FUNDS-TIER I			</a:t>
            </a:r>
          </a:p>
          <a:p>
            <a:r>
              <a:rPr lang="en-US" dirty="0"/>
              <a:t>Table 2: List of all entities in the Group where NBFC has exposure and all the NBFCs registered with RBI in the Group (including NBFCs where there is NIL exposure)		</a:t>
            </a:r>
          </a:p>
          <a:p>
            <a:pPr lvl="1"/>
            <a:r>
              <a:rPr lang="en-US" dirty="0"/>
              <a:t>Asset size as on March 31 of previous financial year</a:t>
            </a:r>
          </a:p>
          <a:p>
            <a:pPr lvl="1"/>
            <a:r>
              <a:rPr lang="en-US" dirty="0"/>
              <a:t>Asset size as on March 31 of reporting financial year	</a:t>
            </a:r>
          </a:p>
          <a:p>
            <a:r>
              <a:rPr lang="en-US" dirty="0"/>
              <a:t>Table 3: Financial Assets to Total Assets			</a:t>
            </a:r>
          </a:p>
          <a:p>
            <a:r>
              <a:rPr lang="en-US" dirty="0"/>
              <a:t>Table 4: Financial Income to Total Income		</a:t>
            </a:r>
          </a:p>
          <a:p>
            <a:pPr marL="0" indent="0">
              <a:buNone/>
            </a:pPr>
            <a:endParaRPr lang="en-US" dirty="0"/>
          </a:p>
          <a:p>
            <a:endParaRPr lang="en-IN" dirty="0"/>
          </a:p>
        </p:txBody>
      </p:sp>
    </p:spTree>
    <p:extLst>
      <p:ext uri="{BB962C8B-B14F-4D97-AF65-F5344CB8AC3E}">
        <p14:creationId xmlns:p14="http://schemas.microsoft.com/office/powerpoint/2010/main" val="373370618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FC049-92DA-ABF5-1A3E-5261F9DB3DDA}"/>
              </a:ext>
            </a:extLst>
          </p:cNvPr>
          <p:cNvSpPr>
            <a:spLocks noGrp="1"/>
          </p:cNvSpPr>
          <p:nvPr>
            <p:ph type="title"/>
          </p:nvPr>
        </p:nvSpPr>
        <p:spPr/>
        <p:txBody>
          <a:bodyPr/>
          <a:lstStyle/>
          <a:p>
            <a:r>
              <a:rPr lang="en-US" dirty="0"/>
              <a:t>Application form for Voluntary Surrender of </a:t>
            </a:r>
            <a:r>
              <a:rPr lang="en-US" dirty="0" err="1"/>
              <a:t>CoR</a:t>
            </a:r>
            <a:endParaRPr lang="en-IN" dirty="0"/>
          </a:p>
        </p:txBody>
      </p:sp>
      <p:sp>
        <p:nvSpPr>
          <p:cNvPr id="3" name="Content Placeholder 2">
            <a:extLst>
              <a:ext uri="{FF2B5EF4-FFF2-40B4-BE49-F238E27FC236}">
                <a16:creationId xmlns:a16="http://schemas.microsoft.com/office/drawing/2014/main" id="{A64276FE-DEE8-55A1-9D7B-05D3B77C8922}"/>
              </a:ext>
            </a:extLst>
          </p:cNvPr>
          <p:cNvSpPr>
            <a:spLocks noGrp="1"/>
          </p:cNvSpPr>
          <p:nvPr>
            <p:ph idx="1"/>
          </p:nvPr>
        </p:nvSpPr>
        <p:spPr/>
        <p:txBody>
          <a:bodyPr/>
          <a:lstStyle/>
          <a:p>
            <a:r>
              <a:rPr lang="en-US" dirty="0"/>
              <a:t>Latest financial statements to be submitted</a:t>
            </a:r>
          </a:p>
          <a:p>
            <a:r>
              <a:rPr lang="en-US" dirty="0"/>
              <a:t>Board Resolution indicating that </a:t>
            </a:r>
          </a:p>
          <a:p>
            <a:pPr lvl="1"/>
            <a:r>
              <a:rPr lang="en-US" dirty="0"/>
              <a:t>the Board has approved the surrender of </a:t>
            </a:r>
            <a:r>
              <a:rPr lang="en-US" dirty="0" err="1"/>
              <a:t>CoR</a:t>
            </a:r>
            <a:endParaRPr lang="en-US" dirty="0"/>
          </a:p>
          <a:p>
            <a:pPr lvl="1"/>
            <a:r>
              <a:rPr lang="en-US" dirty="0"/>
              <a:t>Company has stopped NBFI activity and will not carry out the same in future</a:t>
            </a:r>
          </a:p>
          <a:p>
            <a:pPr lvl="1"/>
            <a:r>
              <a:rPr lang="en-US" dirty="0"/>
              <a:t>Financial Assets/ Total Assets and Financial Income/Gross Income &lt; 50% </a:t>
            </a:r>
          </a:p>
          <a:p>
            <a:r>
              <a:rPr lang="en-IN" dirty="0"/>
              <a:t>Statutory Auditor Certificate (SAC) on the aforesaid</a:t>
            </a:r>
          </a:p>
          <a:p>
            <a:r>
              <a:rPr lang="en-US" dirty="0"/>
              <a:t>Brief on the details of the business of the company that it proposes to undertake post cancellation of </a:t>
            </a:r>
            <a:r>
              <a:rPr lang="en-US" dirty="0" err="1"/>
              <a:t>CoR</a:t>
            </a:r>
            <a:endParaRPr lang="en-US" dirty="0"/>
          </a:p>
          <a:p>
            <a:r>
              <a:rPr lang="en-US" dirty="0"/>
              <a:t>Action within 30 days:</a:t>
            </a:r>
          </a:p>
          <a:p>
            <a:pPr lvl="1"/>
            <a:r>
              <a:rPr lang="en-US" dirty="0"/>
              <a:t>Apply to </a:t>
            </a:r>
            <a:r>
              <a:rPr lang="en-US" dirty="0" err="1"/>
              <a:t>RoC</a:t>
            </a:r>
            <a:r>
              <a:rPr lang="en-US" dirty="0"/>
              <a:t>, MCA within 30 days post cancellation of </a:t>
            </a:r>
            <a:r>
              <a:rPr lang="en-US" dirty="0" err="1"/>
              <a:t>CoR</a:t>
            </a:r>
            <a:r>
              <a:rPr lang="en-US" dirty="0"/>
              <a:t> for suitably changing its Name and Industrial Activity Code</a:t>
            </a:r>
          </a:p>
          <a:p>
            <a:pPr lvl="1"/>
            <a:r>
              <a:rPr lang="en-US" dirty="0"/>
              <a:t>Amend its Memorandum of Association (</a:t>
            </a:r>
            <a:r>
              <a:rPr lang="en-US" dirty="0" err="1"/>
              <a:t>MoA</a:t>
            </a:r>
            <a:r>
              <a:rPr lang="en-US" dirty="0"/>
              <a:t>) deleting clauses related to financial business from its Main objects</a:t>
            </a:r>
          </a:p>
          <a:p>
            <a:pPr lvl="1"/>
            <a:r>
              <a:rPr lang="en-US" dirty="0"/>
              <a:t>submit the audited financials for next 2 fiscal years to the Reserve Bank, within 30 days post finalization of annual accounts</a:t>
            </a:r>
            <a:endParaRPr lang="en-IN" dirty="0"/>
          </a:p>
        </p:txBody>
      </p:sp>
    </p:spTree>
    <p:extLst>
      <p:ext uri="{BB962C8B-B14F-4D97-AF65-F5344CB8AC3E}">
        <p14:creationId xmlns:p14="http://schemas.microsoft.com/office/powerpoint/2010/main" val="17540856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4560" y="3576571"/>
            <a:ext cx="11029615" cy="1497507"/>
          </a:xfrm>
        </p:spPr>
        <p:txBody>
          <a:bodyPr>
            <a:normAutofit/>
          </a:bodyPr>
          <a:lstStyle/>
          <a:p>
            <a:r>
              <a:rPr lang="en-US" sz="3200" dirty="0"/>
              <a:t>MAJOR AREAS OF CONCERNS IN NBFC-NSI Compliances</a:t>
            </a:r>
          </a:p>
        </p:txBody>
      </p:sp>
    </p:spTree>
    <p:extLst>
      <p:ext uri="{BB962C8B-B14F-4D97-AF65-F5344CB8AC3E}">
        <p14:creationId xmlns:p14="http://schemas.microsoft.com/office/powerpoint/2010/main" val="9482383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Most common omissions/errors</a:t>
            </a:r>
          </a:p>
        </p:txBody>
      </p:sp>
      <p:sp>
        <p:nvSpPr>
          <p:cNvPr id="3" name="Content Placeholder 2"/>
          <p:cNvSpPr>
            <a:spLocks noGrp="1"/>
          </p:cNvSpPr>
          <p:nvPr>
            <p:ph sz="half" idx="1"/>
          </p:nvPr>
        </p:nvSpPr>
        <p:spPr>
          <a:xfrm>
            <a:off x="353565" y="1809195"/>
            <a:ext cx="5909584" cy="4876740"/>
          </a:xfrm>
        </p:spPr>
        <p:txBody>
          <a:bodyPr>
            <a:normAutofit fontScale="92500" lnSpcReduction="20000"/>
          </a:bodyPr>
          <a:lstStyle/>
          <a:p>
            <a:pPr>
              <a:lnSpc>
                <a:spcPct val="120000"/>
              </a:lnSpc>
              <a:spcBef>
                <a:spcPts val="0"/>
              </a:spcBef>
              <a:spcAft>
                <a:spcPts val="0"/>
              </a:spcAft>
              <a:buFont typeface="Wingdings" panose="05000000000000000000" pitchFamily="2" charset="2"/>
              <a:buChar char="§"/>
            </a:pPr>
            <a:r>
              <a:rPr lang="en-US" sz="1700" dirty="0"/>
              <a:t>Asset classification</a:t>
            </a:r>
          </a:p>
          <a:p>
            <a:pPr lvl="1">
              <a:lnSpc>
                <a:spcPct val="120000"/>
              </a:lnSpc>
              <a:spcBef>
                <a:spcPts val="0"/>
              </a:spcBef>
              <a:spcAft>
                <a:spcPts val="0"/>
              </a:spcAft>
              <a:buFont typeface="Wingdings" panose="05000000000000000000" pitchFamily="2" charset="2"/>
              <a:buChar char="§"/>
            </a:pPr>
            <a:r>
              <a:rPr lang="en-US" sz="1700" dirty="0"/>
              <a:t>Nature of Transaction- for </a:t>
            </a:r>
            <a:r>
              <a:rPr lang="en-US" sz="1700" dirty="0" err="1"/>
              <a:t>eg.</a:t>
            </a:r>
            <a:r>
              <a:rPr lang="en-US" sz="1700" dirty="0"/>
              <a:t> demand and call loans</a:t>
            </a:r>
          </a:p>
          <a:p>
            <a:pPr lvl="1">
              <a:lnSpc>
                <a:spcPct val="120000"/>
              </a:lnSpc>
              <a:spcBef>
                <a:spcPts val="0"/>
              </a:spcBef>
              <a:spcAft>
                <a:spcPts val="0"/>
              </a:spcAft>
              <a:buFont typeface="Wingdings" panose="05000000000000000000" pitchFamily="2" charset="2"/>
              <a:buChar char="§"/>
            </a:pPr>
            <a:r>
              <a:rPr lang="en-US" sz="1700" dirty="0"/>
              <a:t>Classification based on DPD</a:t>
            </a:r>
          </a:p>
          <a:p>
            <a:pPr lvl="0">
              <a:lnSpc>
                <a:spcPct val="120000"/>
              </a:lnSpc>
              <a:spcBef>
                <a:spcPts val="0"/>
              </a:spcBef>
              <a:spcAft>
                <a:spcPts val="0"/>
              </a:spcAft>
              <a:buFont typeface="Wingdings" panose="05000000000000000000" pitchFamily="2" charset="2"/>
              <a:buChar char="§"/>
            </a:pPr>
            <a:r>
              <a:rPr lang="en-US" sz="1700" dirty="0"/>
              <a:t>Evergreening of loans</a:t>
            </a:r>
          </a:p>
          <a:p>
            <a:pPr lvl="1">
              <a:lnSpc>
                <a:spcPct val="120000"/>
              </a:lnSpc>
              <a:spcBef>
                <a:spcPts val="0"/>
              </a:spcBef>
              <a:spcAft>
                <a:spcPts val="0"/>
              </a:spcAft>
              <a:buFont typeface="Wingdings" panose="05000000000000000000" pitchFamily="2" charset="2"/>
              <a:buChar char="§"/>
            </a:pPr>
            <a:r>
              <a:rPr lang="en-US" sz="1700" dirty="0"/>
              <a:t>NPA classification and provisioning</a:t>
            </a:r>
          </a:p>
          <a:p>
            <a:pPr lvl="0">
              <a:lnSpc>
                <a:spcPct val="120000"/>
              </a:lnSpc>
              <a:spcBef>
                <a:spcPts val="0"/>
              </a:spcBef>
              <a:spcAft>
                <a:spcPts val="0"/>
              </a:spcAft>
              <a:buFont typeface="Wingdings" panose="05000000000000000000" pitchFamily="2" charset="2"/>
              <a:buChar char="§"/>
            </a:pPr>
            <a:r>
              <a:rPr lang="en-US" sz="1700" dirty="0"/>
              <a:t>Restructuring practices</a:t>
            </a:r>
          </a:p>
          <a:p>
            <a:pPr lvl="1">
              <a:lnSpc>
                <a:spcPct val="120000"/>
              </a:lnSpc>
              <a:spcBef>
                <a:spcPts val="0"/>
              </a:spcBef>
              <a:spcAft>
                <a:spcPts val="0"/>
              </a:spcAft>
              <a:buFont typeface="Wingdings" panose="05000000000000000000" pitchFamily="2" charset="2"/>
              <a:buChar char="§"/>
            </a:pPr>
            <a:r>
              <a:rPr lang="en-US" sz="1700" dirty="0"/>
              <a:t>restructuring without borrower consent</a:t>
            </a:r>
          </a:p>
          <a:p>
            <a:pPr lvl="1">
              <a:lnSpc>
                <a:spcPct val="120000"/>
              </a:lnSpc>
              <a:spcBef>
                <a:spcPts val="0"/>
              </a:spcBef>
              <a:spcAft>
                <a:spcPts val="0"/>
              </a:spcAft>
              <a:buFont typeface="Wingdings" panose="05000000000000000000" pitchFamily="2" charset="2"/>
              <a:buChar char="§"/>
            </a:pPr>
            <a:r>
              <a:rPr lang="en-US" sz="1700" dirty="0"/>
              <a:t>restructuring without change of classification - new loans with payout of earlier loan</a:t>
            </a:r>
          </a:p>
          <a:p>
            <a:pPr>
              <a:lnSpc>
                <a:spcPct val="120000"/>
              </a:lnSpc>
              <a:spcBef>
                <a:spcPts val="0"/>
              </a:spcBef>
              <a:spcAft>
                <a:spcPts val="0"/>
              </a:spcAft>
              <a:buFont typeface="Wingdings" panose="05000000000000000000" pitchFamily="2" charset="2"/>
              <a:buChar char="§"/>
            </a:pPr>
            <a:r>
              <a:rPr lang="en-US" sz="1700" dirty="0"/>
              <a:t>Intimations</a:t>
            </a:r>
          </a:p>
          <a:p>
            <a:pPr lvl="1">
              <a:lnSpc>
                <a:spcPct val="120000"/>
              </a:lnSpc>
              <a:spcBef>
                <a:spcPts val="0"/>
              </a:spcBef>
              <a:spcAft>
                <a:spcPts val="0"/>
              </a:spcAft>
              <a:buFont typeface="Wingdings" panose="05000000000000000000" pitchFamily="2" charset="2"/>
              <a:buChar char="§"/>
            </a:pPr>
            <a:r>
              <a:rPr lang="en-US" sz="1700" dirty="0"/>
              <a:t>Director appointment, Change in authorized signatory, Change in auditor, Registered Address</a:t>
            </a:r>
          </a:p>
          <a:p>
            <a:pPr lvl="0">
              <a:lnSpc>
                <a:spcPct val="120000"/>
              </a:lnSpc>
              <a:spcBef>
                <a:spcPts val="0"/>
              </a:spcBef>
              <a:spcAft>
                <a:spcPts val="0"/>
              </a:spcAft>
              <a:buFont typeface="Wingdings" panose="05000000000000000000" pitchFamily="2" charset="2"/>
              <a:buChar char="§"/>
            </a:pPr>
            <a:r>
              <a:rPr lang="en-US" sz="1700" dirty="0"/>
              <a:t>Weakness in loan exposures</a:t>
            </a:r>
          </a:p>
          <a:p>
            <a:pPr lvl="1">
              <a:lnSpc>
                <a:spcPct val="120000"/>
              </a:lnSpc>
              <a:spcBef>
                <a:spcPts val="0"/>
              </a:spcBef>
              <a:spcAft>
                <a:spcPts val="0"/>
              </a:spcAft>
              <a:buFont typeface="Wingdings" panose="05000000000000000000" pitchFamily="2" charset="2"/>
              <a:buChar char="§"/>
            </a:pPr>
            <a:r>
              <a:rPr lang="en-US" sz="1700" dirty="0"/>
              <a:t>Loan origination process </a:t>
            </a:r>
          </a:p>
          <a:p>
            <a:pPr lvl="1">
              <a:lnSpc>
                <a:spcPct val="120000"/>
              </a:lnSpc>
              <a:spcBef>
                <a:spcPts val="0"/>
              </a:spcBef>
              <a:spcAft>
                <a:spcPts val="0"/>
              </a:spcAft>
              <a:buFont typeface="Wingdings" panose="05000000000000000000" pitchFamily="2" charset="2"/>
              <a:buChar char="§"/>
            </a:pPr>
            <a:r>
              <a:rPr lang="en-US" sz="1700" dirty="0"/>
              <a:t>KYC and AML compliances</a:t>
            </a:r>
          </a:p>
          <a:p>
            <a:pPr lvl="1">
              <a:lnSpc>
                <a:spcPct val="120000"/>
              </a:lnSpc>
              <a:spcBef>
                <a:spcPts val="0"/>
              </a:spcBef>
              <a:spcAft>
                <a:spcPts val="0"/>
              </a:spcAft>
              <a:buFont typeface="Wingdings" panose="05000000000000000000" pitchFamily="2" charset="2"/>
              <a:buChar char="§"/>
            </a:pPr>
            <a:r>
              <a:rPr lang="en-US" sz="1700" dirty="0"/>
              <a:t>LTVs, poor credit scores</a:t>
            </a:r>
          </a:p>
          <a:p>
            <a:pPr lvl="1">
              <a:lnSpc>
                <a:spcPct val="120000"/>
              </a:lnSpc>
              <a:spcBef>
                <a:spcPts val="0"/>
              </a:spcBef>
              <a:spcAft>
                <a:spcPts val="0"/>
              </a:spcAft>
              <a:buFont typeface="Wingdings" panose="05000000000000000000" pitchFamily="2" charset="2"/>
              <a:buChar char="§"/>
            </a:pPr>
            <a:r>
              <a:rPr lang="en-US" sz="1700" dirty="0"/>
              <a:t>Internal rating process and scoring models</a:t>
            </a:r>
          </a:p>
          <a:p>
            <a:pPr lvl="1">
              <a:lnSpc>
                <a:spcPct val="120000"/>
              </a:lnSpc>
              <a:spcBef>
                <a:spcPts val="0"/>
              </a:spcBef>
              <a:spcAft>
                <a:spcPts val="0"/>
              </a:spcAft>
              <a:buFont typeface="Wingdings" panose="05000000000000000000" pitchFamily="2" charset="2"/>
              <a:buChar char="§"/>
            </a:pPr>
            <a:r>
              <a:rPr lang="en-US" sz="1700" dirty="0"/>
              <a:t>Grievance Redressal Mechanism</a:t>
            </a:r>
          </a:p>
          <a:p>
            <a:pPr>
              <a:lnSpc>
                <a:spcPct val="120000"/>
              </a:lnSpc>
              <a:spcBef>
                <a:spcPts val="0"/>
              </a:spcBef>
              <a:spcAft>
                <a:spcPts val="0"/>
              </a:spcAft>
              <a:buFont typeface="Wingdings" panose="05000000000000000000" pitchFamily="2" charset="2"/>
              <a:buChar char="§"/>
            </a:pPr>
            <a:r>
              <a:rPr lang="en-US" sz="1700" dirty="0"/>
              <a:t>Liquidity Risk Management</a:t>
            </a:r>
          </a:p>
          <a:p>
            <a:pPr lvl="1">
              <a:lnSpc>
                <a:spcPct val="120000"/>
              </a:lnSpc>
              <a:spcBef>
                <a:spcPts val="0"/>
              </a:spcBef>
              <a:spcAft>
                <a:spcPts val="0"/>
              </a:spcAft>
              <a:buFont typeface="Wingdings" panose="05000000000000000000" pitchFamily="2" charset="2"/>
              <a:buChar char="§"/>
            </a:pPr>
            <a:endParaRPr lang="en-US" sz="1400" dirty="0"/>
          </a:p>
        </p:txBody>
      </p:sp>
      <p:sp>
        <p:nvSpPr>
          <p:cNvPr id="4" name="Content Placeholder 3"/>
          <p:cNvSpPr>
            <a:spLocks noGrp="1"/>
          </p:cNvSpPr>
          <p:nvPr>
            <p:ph sz="half" idx="2"/>
          </p:nvPr>
        </p:nvSpPr>
        <p:spPr>
          <a:xfrm>
            <a:off x="6188417" y="1809194"/>
            <a:ext cx="5422392" cy="4876741"/>
          </a:xfrm>
        </p:spPr>
        <p:txBody>
          <a:bodyPr>
            <a:noAutofit/>
          </a:bodyPr>
          <a:lstStyle/>
          <a:p>
            <a:pPr>
              <a:spcBef>
                <a:spcPts val="0"/>
              </a:spcBef>
              <a:spcAft>
                <a:spcPts val="0"/>
              </a:spcAft>
            </a:pPr>
            <a:r>
              <a:rPr lang="en-US" sz="1600" dirty="0"/>
              <a:t>Prior Approval</a:t>
            </a:r>
          </a:p>
          <a:p>
            <a:pPr lvl="1">
              <a:spcBef>
                <a:spcPts val="0"/>
              </a:spcBef>
              <a:spcAft>
                <a:spcPts val="0"/>
              </a:spcAft>
            </a:pPr>
            <a:r>
              <a:rPr lang="en-US" dirty="0"/>
              <a:t>Issue/transfer of shares</a:t>
            </a:r>
          </a:p>
          <a:p>
            <a:pPr lvl="1">
              <a:spcBef>
                <a:spcPts val="0"/>
              </a:spcBef>
              <a:spcAft>
                <a:spcPts val="0"/>
              </a:spcAft>
            </a:pPr>
            <a:r>
              <a:rPr lang="en-US" dirty="0"/>
              <a:t>Change in directors</a:t>
            </a:r>
          </a:p>
          <a:p>
            <a:pPr>
              <a:spcBef>
                <a:spcPts val="0"/>
              </a:spcBef>
              <a:spcAft>
                <a:spcPts val="0"/>
              </a:spcAft>
            </a:pPr>
            <a:r>
              <a:rPr lang="en-US" sz="1600" dirty="0"/>
              <a:t>Common types of transactions</a:t>
            </a:r>
          </a:p>
          <a:p>
            <a:pPr lvl="1">
              <a:spcBef>
                <a:spcPts val="0"/>
              </a:spcBef>
              <a:spcAft>
                <a:spcPts val="0"/>
              </a:spcAft>
            </a:pPr>
            <a:r>
              <a:rPr lang="en-US" dirty="0"/>
              <a:t>Transactions with group/known entities</a:t>
            </a:r>
          </a:p>
          <a:p>
            <a:pPr lvl="2">
              <a:spcBef>
                <a:spcPts val="0"/>
              </a:spcBef>
              <a:spcAft>
                <a:spcPts val="0"/>
              </a:spcAft>
            </a:pPr>
            <a:r>
              <a:rPr lang="en-US" sz="1600" dirty="0"/>
              <a:t>Is it customer interface? Loan documentation required?</a:t>
            </a:r>
          </a:p>
          <a:p>
            <a:pPr lvl="2">
              <a:spcBef>
                <a:spcPts val="0"/>
              </a:spcBef>
              <a:spcAft>
                <a:spcPts val="0"/>
              </a:spcAft>
            </a:pPr>
            <a:r>
              <a:rPr lang="en-US" sz="1600" dirty="0"/>
              <a:t>Related-party transaction/ Loan to directors- section 185</a:t>
            </a:r>
          </a:p>
          <a:p>
            <a:pPr lvl="1">
              <a:spcBef>
                <a:spcPts val="0"/>
              </a:spcBef>
              <a:spcAft>
                <a:spcPts val="0"/>
              </a:spcAft>
            </a:pPr>
            <a:r>
              <a:rPr lang="en-US" dirty="0"/>
              <a:t>Extending advances</a:t>
            </a:r>
          </a:p>
          <a:p>
            <a:pPr lvl="2">
              <a:spcBef>
                <a:spcPts val="0"/>
              </a:spcBef>
              <a:spcAft>
                <a:spcPts val="0"/>
              </a:spcAft>
            </a:pPr>
            <a:r>
              <a:rPr lang="en-US" sz="1600" dirty="0"/>
              <a:t>Interest</a:t>
            </a:r>
          </a:p>
          <a:p>
            <a:pPr lvl="2">
              <a:spcBef>
                <a:spcPts val="0"/>
              </a:spcBef>
              <a:spcAft>
                <a:spcPts val="0"/>
              </a:spcAft>
            </a:pPr>
            <a:r>
              <a:rPr lang="en-US" sz="1600" dirty="0"/>
              <a:t>Documentation</a:t>
            </a:r>
          </a:p>
          <a:p>
            <a:pPr lvl="1">
              <a:spcBef>
                <a:spcPts val="0"/>
              </a:spcBef>
              <a:spcAft>
                <a:spcPts val="0"/>
              </a:spcAft>
            </a:pPr>
            <a:r>
              <a:rPr lang="en-US" dirty="0"/>
              <a:t>Receipt of advances</a:t>
            </a:r>
          </a:p>
          <a:p>
            <a:pPr lvl="2">
              <a:spcBef>
                <a:spcPts val="0"/>
              </a:spcBef>
              <a:spcAft>
                <a:spcPts val="0"/>
              </a:spcAft>
            </a:pPr>
            <a:r>
              <a:rPr lang="en-US" sz="1600" dirty="0"/>
              <a:t>Deposit</a:t>
            </a:r>
          </a:p>
          <a:p>
            <a:pPr lvl="0">
              <a:spcBef>
                <a:spcPts val="0"/>
              </a:spcBef>
              <a:spcAft>
                <a:spcPts val="0"/>
              </a:spcAft>
              <a:buFont typeface="Wingdings" panose="05000000000000000000" pitchFamily="2" charset="2"/>
              <a:buChar char="§"/>
            </a:pPr>
            <a:r>
              <a:rPr lang="en-US" sz="1600" dirty="0"/>
              <a:t>Fairness of lending practices:</a:t>
            </a:r>
          </a:p>
          <a:p>
            <a:pPr lvl="1">
              <a:spcBef>
                <a:spcPts val="0"/>
              </a:spcBef>
              <a:spcAft>
                <a:spcPts val="0"/>
              </a:spcAft>
              <a:buFont typeface="Wingdings" panose="05000000000000000000" pitchFamily="2" charset="2"/>
              <a:buChar char="§"/>
            </a:pPr>
            <a:r>
              <a:rPr lang="en-US" dirty="0"/>
              <a:t>Disclosure of </a:t>
            </a:r>
            <a:r>
              <a:rPr lang="en-US" dirty="0" err="1"/>
              <a:t>annualised</a:t>
            </a:r>
            <a:r>
              <a:rPr lang="en-US" dirty="0"/>
              <a:t> percentage rate</a:t>
            </a:r>
          </a:p>
          <a:p>
            <a:pPr lvl="1">
              <a:spcBef>
                <a:spcPts val="0"/>
              </a:spcBef>
              <a:spcAft>
                <a:spcPts val="0"/>
              </a:spcAft>
              <a:buFont typeface="Wingdings" panose="05000000000000000000" pitchFamily="2" charset="2"/>
              <a:buChar char="§"/>
            </a:pPr>
            <a:r>
              <a:rPr lang="en-US" dirty="0"/>
              <a:t>Transparency of terms and conditions</a:t>
            </a:r>
          </a:p>
          <a:p>
            <a:pPr lvl="1">
              <a:spcBef>
                <a:spcPts val="0"/>
              </a:spcBef>
              <a:spcAft>
                <a:spcPts val="0"/>
              </a:spcAft>
              <a:buFont typeface="Wingdings" panose="05000000000000000000" pitchFamily="2" charset="2"/>
              <a:buChar char="§"/>
            </a:pPr>
            <a:r>
              <a:rPr lang="en-US" dirty="0"/>
              <a:t>Loan agreement and other terms provided to borrower</a:t>
            </a:r>
          </a:p>
        </p:txBody>
      </p:sp>
    </p:spTree>
    <p:extLst>
      <p:ext uri="{BB962C8B-B14F-4D97-AF65-F5344CB8AC3E}">
        <p14:creationId xmlns:p14="http://schemas.microsoft.com/office/powerpoint/2010/main" val="333159402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Most common omissions/errors</a:t>
            </a:r>
          </a:p>
        </p:txBody>
      </p:sp>
      <p:sp>
        <p:nvSpPr>
          <p:cNvPr id="3" name="Content Placeholder 2"/>
          <p:cNvSpPr>
            <a:spLocks noGrp="1"/>
          </p:cNvSpPr>
          <p:nvPr>
            <p:ph sz="half" idx="1"/>
          </p:nvPr>
        </p:nvSpPr>
        <p:spPr/>
        <p:txBody>
          <a:bodyPr>
            <a:normAutofit lnSpcReduction="10000"/>
          </a:bodyPr>
          <a:lstStyle/>
          <a:p>
            <a:pPr>
              <a:lnSpc>
                <a:spcPct val="110000"/>
              </a:lnSpc>
              <a:spcBef>
                <a:spcPts val="0"/>
              </a:spcBef>
              <a:spcAft>
                <a:spcPts val="0"/>
              </a:spcAft>
            </a:pPr>
            <a:r>
              <a:rPr lang="en-US" sz="2000" dirty="0"/>
              <a:t>Miscellaneous</a:t>
            </a:r>
          </a:p>
          <a:p>
            <a:pPr lvl="1">
              <a:lnSpc>
                <a:spcPct val="110000"/>
              </a:lnSpc>
              <a:spcBef>
                <a:spcPts val="0"/>
              </a:spcBef>
              <a:spcAft>
                <a:spcPts val="0"/>
              </a:spcAft>
            </a:pPr>
            <a:r>
              <a:rPr lang="en-US" sz="1800" dirty="0"/>
              <a:t>Format of auditor’s report</a:t>
            </a:r>
          </a:p>
          <a:p>
            <a:pPr lvl="1">
              <a:lnSpc>
                <a:spcPct val="110000"/>
              </a:lnSpc>
              <a:spcBef>
                <a:spcPts val="0"/>
              </a:spcBef>
              <a:spcAft>
                <a:spcPts val="0"/>
              </a:spcAft>
            </a:pPr>
            <a:r>
              <a:rPr lang="en-US" sz="1800" dirty="0"/>
              <a:t>Disclosure about NOF in auditor’s report</a:t>
            </a:r>
          </a:p>
          <a:p>
            <a:pPr lvl="1">
              <a:lnSpc>
                <a:spcPct val="110000"/>
              </a:lnSpc>
              <a:spcBef>
                <a:spcPts val="0"/>
              </a:spcBef>
              <a:spcAft>
                <a:spcPts val="0"/>
              </a:spcAft>
            </a:pPr>
            <a:r>
              <a:rPr lang="en-US" sz="1800" dirty="0"/>
              <a:t>Resolution for non-acceptance of deposit within 30 days after beginning of FY</a:t>
            </a:r>
          </a:p>
          <a:p>
            <a:pPr lvl="1">
              <a:lnSpc>
                <a:spcPct val="110000"/>
              </a:lnSpc>
              <a:spcBef>
                <a:spcPts val="0"/>
              </a:spcBef>
              <a:spcAft>
                <a:spcPts val="0"/>
              </a:spcAft>
            </a:pPr>
            <a:r>
              <a:rPr lang="en-US" sz="1800" dirty="0"/>
              <a:t>Disclosure </a:t>
            </a:r>
            <a:r>
              <a:rPr lang="en-US" sz="1800" dirty="0" err="1"/>
              <a:t>wrt</a:t>
            </a:r>
            <a:r>
              <a:rPr lang="en-US" sz="1800" dirty="0"/>
              <a:t> to cost and market value of investments</a:t>
            </a:r>
          </a:p>
          <a:p>
            <a:pPr lvl="1">
              <a:lnSpc>
                <a:spcPct val="110000"/>
              </a:lnSpc>
              <a:spcBef>
                <a:spcPts val="0"/>
              </a:spcBef>
              <a:spcAft>
                <a:spcPts val="0"/>
              </a:spcAft>
            </a:pPr>
            <a:r>
              <a:rPr lang="en-US" sz="1800" dirty="0"/>
              <a:t>Investments/holdings in Partnership firms/LLPs</a:t>
            </a:r>
          </a:p>
          <a:p>
            <a:pPr lvl="1">
              <a:lnSpc>
                <a:spcPct val="110000"/>
              </a:lnSpc>
              <a:spcBef>
                <a:spcPts val="0"/>
              </a:spcBef>
              <a:spcAft>
                <a:spcPts val="0"/>
              </a:spcAft>
            </a:pPr>
            <a:r>
              <a:rPr lang="en-US" sz="1800" dirty="0"/>
              <a:t>Policies and their review and </a:t>
            </a:r>
            <a:r>
              <a:rPr lang="en-US" sz="1800" dirty="0" err="1"/>
              <a:t>updation</a:t>
            </a:r>
            <a:endParaRPr lang="en-US" sz="1800" dirty="0"/>
          </a:p>
          <a:p>
            <a:pPr>
              <a:lnSpc>
                <a:spcPct val="110000"/>
              </a:lnSpc>
              <a:spcBef>
                <a:spcPts val="0"/>
              </a:spcBef>
              <a:spcAft>
                <a:spcPts val="0"/>
              </a:spcAft>
            </a:pPr>
            <a:r>
              <a:rPr lang="en-US" sz="2000" dirty="0"/>
              <a:t>Appointments</a:t>
            </a:r>
          </a:p>
          <a:p>
            <a:pPr lvl="1">
              <a:lnSpc>
                <a:spcPct val="110000"/>
              </a:lnSpc>
              <a:spcBef>
                <a:spcPts val="0"/>
              </a:spcBef>
              <a:spcAft>
                <a:spcPts val="0"/>
              </a:spcAft>
            </a:pPr>
            <a:r>
              <a:rPr lang="en-US" sz="1800" dirty="0"/>
              <a:t>Principal Officer</a:t>
            </a:r>
          </a:p>
          <a:p>
            <a:pPr lvl="1">
              <a:lnSpc>
                <a:spcPct val="110000"/>
              </a:lnSpc>
              <a:spcBef>
                <a:spcPts val="0"/>
              </a:spcBef>
              <a:spcAft>
                <a:spcPts val="0"/>
              </a:spcAft>
            </a:pPr>
            <a:r>
              <a:rPr lang="en-US" sz="1800" dirty="0"/>
              <a:t>Designated Director </a:t>
            </a:r>
          </a:p>
          <a:p>
            <a:pPr>
              <a:lnSpc>
                <a:spcPct val="110000"/>
              </a:lnSpc>
              <a:spcBef>
                <a:spcPts val="0"/>
              </a:spcBef>
              <a:spcAft>
                <a:spcPts val="0"/>
              </a:spcAft>
            </a:pPr>
            <a:r>
              <a:rPr lang="en-US" sz="2000" dirty="0"/>
              <a:t>Registrations</a:t>
            </a:r>
          </a:p>
          <a:p>
            <a:pPr lvl="1">
              <a:lnSpc>
                <a:spcPct val="110000"/>
              </a:lnSpc>
              <a:spcBef>
                <a:spcPts val="0"/>
              </a:spcBef>
              <a:spcAft>
                <a:spcPts val="0"/>
              </a:spcAft>
            </a:pPr>
            <a:r>
              <a:rPr lang="en-US" sz="1800" dirty="0"/>
              <a:t>CKYCR</a:t>
            </a:r>
          </a:p>
          <a:p>
            <a:pPr lvl="1">
              <a:lnSpc>
                <a:spcPct val="110000"/>
              </a:lnSpc>
              <a:spcBef>
                <a:spcPts val="0"/>
              </a:spcBef>
              <a:spcAft>
                <a:spcPts val="0"/>
              </a:spcAft>
            </a:pPr>
            <a:r>
              <a:rPr lang="en-US" sz="1800" dirty="0"/>
              <a:t>CICs</a:t>
            </a:r>
          </a:p>
        </p:txBody>
      </p:sp>
      <p:sp>
        <p:nvSpPr>
          <p:cNvPr id="4" name="Content Placeholder 3"/>
          <p:cNvSpPr>
            <a:spLocks noGrp="1"/>
          </p:cNvSpPr>
          <p:nvPr>
            <p:ph sz="half" idx="2"/>
          </p:nvPr>
        </p:nvSpPr>
        <p:spPr/>
        <p:txBody>
          <a:bodyPr>
            <a:normAutofit lnSpcReduction="10000"/>
          </a:bodyPr>
          <a:lstStyle/>
          <a:p>
            <a:pPr lvl="2"/>
            <a:endParaRPr lang="en-US" dirty="0"/>
          </a:p>
          <a:p>
            <a:pPr lvl="2"/>
            <a:endParaRPr lang="en-US" dirty="0"/>
          </a:p>
          <a:p>
            <a:pPr lvl="1"/>
            <a:endParaRPr lang="en-US" dirty="0"/>
          </a:p>
        </p:txBody>
      </p:sp>
      <p:sp>
        <p:nvSpPr>
          <p:cNvPr id="5" name="TextBox 4"/>
          <p:cNvSpPr txBox="1"/>
          <p:nvPr/>
        </p:nvSpPr>
        <p:spPr>
          <a:xfrm>
            <a:off x="6933209" y="2082422"/>
            <a:ext cx="3932807" cy="3231654"/>
          </a:xfrm>
          <a:prstGeom prst="rect">
            <a:avLst/>
          </a:prstGeom>
          <a:solidFill>
            <a:schemeClr val="accent3">
              <a:lumMod val="20000"/>
              <a:lumOff val="80000"/>
            </a:schemeClr>
          </a:solidFill>
        </p:spPr>
        <p:txBody>
          <a:bodyPr wrap="square" rtlCol="0">
            <a:spAutoFit/>
          </a:bodyPr>
          <a:lstStyle/>
          <a:p>
            <a:r>
              <a:rPr lang="en-US" sz="2000" dirty="0"/>
              <a:t>Why will the RBI probe into my compliances?</a:t>
            </a:r>
          </a:p>
          <a:p>
            <a:endParaRPr lang="en-US" sz="2000" dirty="0"/>
          </a:p>
          <a:p>
            <a:pPr marL="115888" indent="-115888">
              <a:tabLst>
                <a:tab pos="2743200" algn="l"/>
              </a:tabLst>
            </a:pPr>
            <a:r>
              <a:rPr lang="en-US" sz="1600" dirty="0"/>
              <a:t>Several reasons:</a:t>
            </a:r>
          </a:p>
          <a:p>
            <a:pPr marL="115888" indent="-115888">
              <a:buFont typeface="Arial" panose="020B0604020202020204" pitchFamily="34" charset="0"/>
              <a:buChar char="•"/>
              <a:tabLst>
                <a:tab pos="2743200" algn="l"/>
              </a:tabLst>
            </a:pPr>
            <a:r>
              <a:rPr lang="en-US" sz="1600" dirty="0"/>
              <a:t>At the time of prior approval for takeover/acquisition</a:t>
            </a:r>
          </a:p>
          <a:p>
            <a:pPr marL="115888" indent="-115888">
              <a:buFont typeface="Arial" panose="020B0604020202020204" pitchFamily="34" charset="0"/>
              <a:buChar char="•"/>
              <a:tabLst>
                <a:tab pos="2743200" algn="l"/>
              </a:tabLst>
            </a:pPr>
            <a:r>
              <a:rPr lang="en-US" sz="1600" dirty="0"/>
              <a:t>RBI has the authority to investigate affairs of NBFCs</a:t>
            </a:r>
          </a:p>
          <a:p>
            <a:pPr marL="115888" indent="-115888">
              <a:buFont typeface="Arial" panose="020B0604020202020204" pitchFamily="34" charset="0"/>
              <a:buChar char="•"/>
              <a:tabLst>
                <a:tab pos="2743200" algn="l"/>
              </a:tabLst>
            </a:pPr>
            <a:r>
              <a:rPr lang="en-US" sz="1600" dirty="0"/>
              <a:t>Increase in scale of operations and customer outreach may attract attention</a:t>
            </a:r>
            <a:endParaRPr lang="en-US" sz="2000" dirty="0"/>
          </a:p>
          <a:p>
            <a:pPr marL="115888" indent="-115888">
              <a:buFont typeface="Arial" panose="020B0604020202020204" pitchFamily="34" charset="0"/>
              <a:buChar char="•"/>
              <a:tabLst>
                <a:tab pos="2743200" algn="l"/>
              </a:tabLst>
            </a:pPr>
            <a:r>
              <a:rPr lang="en-US" sz="1600" dirty="0"/>
              <a:t>Data from MCA </a:t>
            </a:r>
            <a:r>
              <a:rPr lang="en-US" sz="1600" dirty="0" err="1"/>
              <a:t>wrt</a:t>
            </a:r>
            <a:r>
              <a:rPr lang="en-US" sz="1600" dirty="0"/>
              <a:t> issuance of shares/change in directors</a:t>
            </a:r>
          </a:p>
        </p:txBody>
      </p:sp>
      <p:pic>
        <p:nvPicPr>
          <p:cNvPr id="6" name="Google Shape;365;p46"/>
          <p:cNvPicPr preferRelativeResize="0"/>
          <p:nvPr/>
        </p:nvPicPr>
        <p:blipFill>
          <a:blip r:embed="rId2">
            <a:alphaModFix/>
          </a:blip>
          <a:stretch>
            <a:fillRect/>
          </a:stretch>
        </p:blipFill>
        <p:spPr>
          <a:xfrm>
            <a:off x="10207150" y="3836714"/>
            <a:ext cx="1984850" cy="2283225"/>
          </a:xfrm>
          <a:prstGeom prst="rect">
            <a:avLst/>
          </a:prstGeom>
          <a:noFill/>
          <a:ln>
            <a:noFill/>
          </a:ln>
        </p:spPr>
      </p:pic>
    </p:spTree>
    <p:extLst>
      <p:ext uri="{BB962C8B-B14F-4D97-AF65-F5344CB8AC3E}">
        <p14:creationId xmlns:p14="http://schemas.microsoft.com/office/powerpoint/2010/main" val="7916658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Definition of deposit and public deposit</a:t>
            </a:r>
            <a:endParaRPr lang="en-US" dirty="0"/>
          </a:p>
        </p:txBody>
      </p:sp>
      <p:sp>
        <p:nvSpPr>
          <p:cNvPr id="3" name="Content Placeholder 2"/>
          <p:cNvSpPr>
            <a:spLocks noGrp="1"/>
          </p:cNvSpPr>
          <p:nvPr>
            <p:ph sz="half" idx="1"/>
          </p:nvPr>
        </p:nvSpPr>
        <p:spPr/>
        <p:txBody>
          <a:bodyPr>
            <a:normAutofit fontScale="62500" lnSpcReduction="20000"/>
          </a:bodyPr>
          <a:lstStyle/>
          <a:p>
            <a:pPr>
              <a:buFont typeface="Wingdings" panose="05000000000000000000" pitchFamily="2" charset="2"/>
              <a:buChar char="§"/>
            </a:pPr>
            <a:r>
              <a:rPr lang="en-IN" sz="2800" dirty="0"/>
              <a:t>Deposit as per section 45-I(bb) of the RBI Act, 1934</a:t>
            </a:r>
          </a:p>
          <a:p>
            <a:pPr lvl="1"/>
            <a:r>
              <a:rPr lang="en-IN" sz="2400" dirty="0"/>
              <a:t>Any amount of money by way of deposit or loan or in any other form excluding the following–</a:t>
            </a:r>
          </a:p>
          <a:p>
            <a:pPr lvl="2"/>
            <a:r>
              <a:rPr lang="en-IN" sz="2200" dirty="0"/>
              <a:t>raised by way of share capital</a:t>
            </a:r>
          </a:p>
          <a:p>
            <a:pPr lvl="2"/>
            <a:r>
              <a:rPr lang="en-IN" sz="2200" dirty="0"/>
              <a:t>contributed as capital by partners of the firm</a:t>
            </a:r>
          </a:p>
          <a:p>
            <a:pPr lvl="2"/>
            <a:r>
              <a:rPr lang="en-IN" sz="2200" dirty="0"/>
              <a:t>received from a scheduled bank or a co-operative bank or any other banking company defined under Banking Regulations, 1949</a:t>
            </a:r>
          </a:p>
          <a:p>
            <a:pPr lvl="2"/>
            <a:r>
              <a:rPr lang="en-IN" sz="2200" dirty="0"/>
              <a:t>received from SFC or any other financial institution under IDBI or any other prescribed institution</a:t>
            </a:r>
          </a:p>
          <a:p>
            <a:pPr lvl="2"/>
            <a:r>
              <a:rPr lang="en-IN" sz="2200" dirty="0"/>
              <a:t>received in the ordinary course of business as </a:t>
            </a:r>
          </a:p>
          <a:p>
            <a:pPr lvl="3"/>
            <a:r>
              <a:rPr lang="en-IN" sz="2200" dirty="0">
                <a:solidFill>
                  <a:schemeClr val="tx1"/>
                </a:solidFill>
              </a:rPr>
              <a:t>security deposit, dealership deposit, earnest money, advance against orders for goods</a:t>
            </a:r>
          </a:p>
          <a:p>
            <a:pPr marL="900113" lvl="3" indent="-185738"/>
            <a:r>
              <a:rPr lang="en-IN" sz="2200" dirty="0"/>
              <a:t>received from firm or an AOP not being a body corporate and registered under enactment related to money lending</a:t>
            </a:r>
          </a:p>
          <a:p>
            <a:pPr lvl="2"/>
            <a:r>
              <a:rPr lang="en-IN" sz="2200" dirty="0"/>
              <a:t>received by way of subscriptions in respect of a chit.</a:t>
            </a:r>
          </a:p>
          <a:p>
            <a:pPr marL="542925" lvl="2" indent="-457200">
              <a:buFont typeface="Wingdings" panose="05000000000000000000" pitchFamily="2" charset="2"/>
              <a:buChar char="§"/>
            </a:pPr>
            <a:r>
              <a:rPr lang="en-IN" sz="2900" dirty="0"/>
              <a:t>Public deposit – Deposit as per the RBI Act, 1934 except certain items mentioned in the next slide</a:t>
            </a:r>
          </a:p>
        </p:txBody>
      </p:sp>
      <p:sp>
        <p:nvSpPr>
          <p:cNvPr id="4" name="Content Placeholder 3"/>
          <p:cNvSpPr>
            <a:spLocks noGrp="1"/>
          </p:cNvSpPr>
          <p:nvPr>
            <p:ph sz="half" idx="2"/>
          </p:nvPr>
        </p:nvSpPr>
        <p:spPr>
          <a:xfrm>
            <a:off x="6048454" y="1799864"/>
            <a:ext cx="5717442" cy="4974160"/>
          </a:xfrm>
        </p:spPr>
        <p:txBody>
          <a:bodyPr>
            <a:noAutofit/>
          </a:bodyPr>
          <a:lstStyle/>
          <a:p>
            <a:pPr>
              <a:spcBef>
                <a:spcPts val="0"/>
              </a:spcBef>
              <a:spcAft>
                <a:spcPts val="0"/>
              </a:spcAft>
            </a:pPr>
            <a:r>
              <a:rPr lang="en-US" sz="1300" dirty="0"/>
              <a:t>Exceptions to Public Deposits</a:t>
            </a:r>
          </a:p>
          <a:p>
            <a:pPr lvl="1">
              <a:spcBef>
                <a:spcPts val="0"/>
              </a:spcBef>
              <a:spcAft>
                <a:spcPts val="0"/>
              </a:spcAft>
            </a:pPr>
            <a:r>
              <a:rPr lang="en-IN" sz="1300" dirty="0"/>
              <a:t>amount received from CG, SG, local authority, foreign government or citizen</a:t>
            </a:r>
          </a:p>
          <a:p>
            <a:pPr lvl="1">
              <a:spcBef>
                <a:spcPts val="0"/>
              </a:spcBef>
              <a:spcAft>
                <a:spcPts val="0"/>
              </a:spcAft>
            </a:pPr>
            <a:r>
              <a:rPr lang="en-IN" sz="1300" dirty="0"/>
              <a:t>any amount received from IDBI or LIC or GIC and its subsidiaries SIDBI or UTI or NABARD or Electricity  Board and such Government companies that are notified by RBI</a:t>
            </a:r>
          </a:p>
          <a:p>
            <a:pPr lvl="1">
              <a:spcBef>
                <a:spcPts val="0"/>
              </a:spcBef>
              <a:spcAft>
                <a:spcPts val="0"/>
              </a:spcAft>
            </a:pPr>
            <a:r>
              <a:rPr lang="en-US" sz="1300" dirty="0"/>
              <a:t>any amount received as hybrid debt or subordinated debt</a:t>
            </a:r>
          </a:p>
          <a:p>
            <a:pPr lvl="1">
              <a:spcBef>
                <a:spcPts val="0"/>
              </a:spcBef>
              <a:spcAft>
                <a:spcPts val="0"/>
              </a:spcAft>
            </a:pPr>
            <a:r>
              <a:rPr lang="en-IN" sz="1300" dirty="0"/>
              <a:t>any amount received by a company from another company</a:t>
            </a:r>
          </a:p>
          <a:p>
            <a:pPr lvl="1">
              <a:spcBef>
                <a:spcPts val="0"/>
              </a:spcBef>
              <a:spcAft>
                <a:spcPts val="0"/>
              </a:spcAft>
            </a:pPr>
            <a:r>
              <a:rPr lang="en-IN" sz="1300" dirty="0"/>
              <a:t>any amount raised by issuance of NCD in accordance with RBI guidelines</a:t>
            </a:r>
          </a:p>
          <a:p>
            <a:pPr lvl="1">
              <a:spcBef>
                <a:spcPts val="0"/>
              </a:spcBef>
              <a:spcAft>
                <a:spcPts val="0"/>
              </a:spcAft>
            </a:pPr>
            <a:r>
              <a:rPr lang="en-IN" sz="1300" dirty="0"/>
              <a:t>unsecured loan brought in by the promoters</a:t>
            </a:r>
          </a:p>
          <a:p>
            <a:pPr lvl="1">
              <a:spcBef>
                <a:spcPts val="0"/>
              </a:spcBef>
              <a:spcAft>
                <a:spcPts val="0"/>
              </a:spcAft>
            </a:pPr>
            <a:r>
              <a:rPr lang="en-IN" sz="1300" dirty="0"/>
              <a:t>any amount raised by the issue of bonds or debentures secured by the mortgage of any immovable property of the company or any other asset</a:t>
            </a:r>
          </a:p>
          <a:p>
            <a:pPr lvl="1">
              <a:spcBef>
                <a:spcPts val="0"/>
              </a:spcBef>
              <a:spcAft>
                <a:spcPts val="0"/>
              </a:spcAft>
            </a:pPr>
            <a:r>
              <a:rPr lang="en-IN" sz="1300" dirty="0"/>
              <a:t>any amount received by a NBFC-SI-ND by issuance of 'perpetual debt instruments' in accordance with RBI Guidelines</a:t>
            </a:r>
          </a:p>
          <a:p>
            <a:pPr lvl="1">
              <a:spcBef>
                <a:spcPts val="0"/>
              </a:spcBef>
              <a:spcAft>
                <a:spcPts val="0"/>
              </a:spcAft>
            </a:pPr>
            <a:r>
              <a:rPr lang="en-IN" sz="1300" dirty="0"/>
              <a:t>any amount raised by the issue of infrastructure bonds by an IFC as specified by CG u/s  80CCF of the IT Act</a:t>
            </a:r>
          </a:p>
          <a:p>
            <a:pPr lvl="1">
              <a:spcBef>
                <a:spcPts val="0"/>
              </a:spcBef>
              <a:spcAft>
                <a:spcPts val="0"/>
              </a:spcAft>
            </a:pPr>
            <a:r>
              <a:rPr lang="en-IN" sz="1300" dirty="0"/>
              <a:t>any amount received from a relative of a director of the NBFC</a:t>
            </a:r>
          </a:p>
          <a:p>
            <a:pPr lvl="1">
              <a:spcBef>
                <a:spcPts val="0"/>
              </a:spcBef>
              <a:spcAft>
                <a:spcPts val="0"/>
              </a:spcAft>
            </a:pPr>
            <a:r>
              <a:rPr lang="en-IN" sz="1300" dirty="0"/>
              <a:t>amount received and held in accordance with the provisions of the CA, 2013 towards subscription of securities, including share application money</a:t>
            </a:r>
          </a:p>
          <a:p>
            <a:pPr lvl="1">
              <a:spcBef>
                <a:spcPts val="0"/>
              </a:spcBef>
              <a:spcAft>
                <a:spcPts val="0"/>
              </a:spcAft>
            </a:pPr>
            <a:r>
              <a:rPr lang="en-IN" sz="1300" dirty="0"/>
              <a:t>amount received from a director of a company or a shareholder of a private company</a:t>
            </a:r>
          </a:p>
          <a:p>
            <a:pPr lvl="1">
              <a:spcBef>
                <a:spcPts val="0"/>
              </a:spcBef>
              <a:spcAft>
                <a:spcPts val="0"/>
              </a:spcAft>
            </a:pPr>
            <a:r>
              <a:rPr lang="en-IN" sz="1300" dirty="0"/>
              <a:t>any amount received by MFs regulated by SEBI and issuance of commercial paper in accordance with guidelines</a:t>
            </a:r>
            <a:endParaRPr lang="en-US" sz="1300" dirty="0"/>
          </a:p>
          <a:p>
            <a:pPr lvl="1">
              <a:spcBef>
                <a:spcPts val="0"/>
              </a:spcBef>
              <a:spcAft>
                <a:spcPts val="0"/>
              </a:spcAft>
            </a:pPr>
            <a:endParaRPr lang="en-IN" sz="1300" dirty="0"/>
          </a:p>
          <a:p>
            <a:pPr lvl="1">
              <a:spcBef>
                <a:spcPts val="0"/>
              </a:spcBef>
              <a:spcAft>
                <a:spcPts val="0"/>
              </a:spcAft>
            </a:pPr>
            <a:endParaRPr lang="en-US" sz="1300" dirty="0"/>
          </a:p>
          <a:p>
            <a:pPr lvl="1">
              <a:spcBef>
                <a:spcPts val="0"/>
              </a:spcBef>
              <a:spcAft>
                <a:spcPts val="0"/>
              </a:spcAft>
            </a:pPr>
            <a:endParaRPr lang="en-US" sz="1300" dirty="0"/>
          </a:p>
          <a:p>
            <a:pPr lvl="1">
              <a:spcBef>
                <a:spcPts val="0"/>
              </a:spcBef>
              <a:spcAft>
                <a:spcPts val="0"/>
              </a:spcAft>
            </a:pPr>
            <a:endParaRPr lang="en-US" sz="1300" dirty="0"/>
          </a:p>
          <a:p>
            <a:pPr lvl="1">
              <a:spcBef>
                <a:spcPts val="0"/>
              </a:spcBef>
              <a:spcAft>
                <a:spcPts val="0"/>
              </a:spcAft>
            </a:pPr>
            <a:endParaRPr lang="en-US" sz="1300" dirty="0"/>
          </a:p>
          <a:p>
            <a:pPr lvl="1">
              <a:spcBef>
                <a:spcPts val="0"/>
              </a:spcBef>
              <a:spcAft>
                <a:spcPts val="0"/>
              </a:spcAft>
            </a:pPr>
            <a:endParaRPr lang="en-US" sz="1300" dirty="0"/>
          </a:p>
          <a:p>
            <a:pPr lvl="1">
              <a:spcBef>
                <a:spcPts val="0"/>
              </a:spcBef>
              <a:spcAft>
                <a:spcPts val="0"/>
              </a:spcAft>
            </a:pPr>
            <a:endParaRPr lang="en-US" sz="1300" dirty="0"/>
          </a:p>
          <a:p>
            <a:pPr lvl="1">
              <a:spcBef>
                <a:spcPts val="0"/>
              </a:spcBef>
              <a:spcAft>
                <a:spcPts val="0"/>
              </a:spcAft>
            </a:pPr>
            <a:endParaRPr lang="en-US" sz="1300" dirty="0"/>
          </a:p>
          <a:p>
            <a:pPr lvl="1">
              <a:spcBef>
                <a:spcPts val="0"/>
              </a:spcBef>
              <a:spcAft>
                <a:spcPts val="0"/>
              </a:spcAft>
            </a:pPr>
            <a:endParaRPr lang="en-US" sz="1300" dirty="0"/>
          </a:p>
          <a:p>
            <a:pPr lvl="1">
              <a:spcBef>
                <a:spcPts val="0"/>
              </a:spcBef>
              <a:spcAft>
                <a:spcPts val="0"/>
              </a:spcAft>
            </a:pPr>
            <a:endParaRPr lang="en-US" sz="1300" dirty="0"/>
          </a:p>
          <a:p>
            <a:pPr lvl="1">
              <a:spcBef>
                <a:spcPts val="0"/>
              </a:spcBef>
              <a:spcAft>
                <a:spcPts val="0"/>
              </a:spcAft>
            </a:pPr>
            <a:endParaRPr lang="en-US" sz="1300" dirty="0"/>
          </a:p>
        </p:txBody>
      </p:sp>
    </p:spTree>
    <p:extLst>
      <p:ext uri="{BB962C8B-B14F-4D97-AF65-F5344CB8AC3E}">
        <p14:creationId xmlns:p14="http://schemas.microsoft.com/office/powerpoint/2010/main" val="467223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187AC-13C6-4C89-A7CA-51B5D7CD157A}"/>
              </a:ext>
            </a:extLst>
          </p:cNvPr>
          <p:cNvSpPr>
            <a:spLocks noGrp="1"/>
          </p:cNvSpPr>
          <p:nvPr>
            <p:ph type="title"/>
          </p:nvPr>
        </p:nvSpPr>
        <p:spPr>
          <a:xfrm>
            <a:off x="580147" y="658320"/>
            <a:ext cx="11029616" cy="805945"/>
          </a:xfrm>
        </p:spPr>
        <p:txBody>
          <a:bodyPr/>
          <a:lstStyle/>
          <a:p>
            <a:r>
              <a:rPr lang="en-IN" dirty="0"/>
              <a:t>Legal Definition of NBFCs &amp; Meaning of Financial Activities</a:t>
            </a:r>
          </a:p>
        </p:txBody>
      </p:sp>
      <p:sp>
        <p:nvSpPr>
          <p:cNvPr id="28" name="Rectangle 27"/>
          <p:cNvSpPr/>
          <p:nvPr/>
        </p:nvSpPr>
        <p:spPr>
          <a:xfrm>
            <a:off x="188260" y="2422439"/>
            <a:ext cx="3671047" cy="232875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N" sz="1600" dirty="0"/>
              <a:t>Section 45I(f) of RBI Act, 1934</a:t>
            </a:r>
          </a:p>
          <a:p>
            <a:endParaRPr lang="en-IN" sz="1600" dirty="0"/>
          </a:p>
          <a:p>
            <a:pPr marL="285750" indent="-285750">
              <a:buFontTx/>
              <a:buChar char="-"/>
            </a:pPr>
            <a:r>
              <a:rPr lang="en-IN" sz="1600" dirty="0"/>
              <a:t>Financial institution which is a company;</a:t>
            </a:r>
          </a:p>
          <a:p>
            <a:pPr marL="285750" indent="-285750">
              <a:buFontTx/>
              <a:buChar char="-"/>
            </a:pPr>
            <a:r>
              <a:rPr lang="en-IN" sz="1600" dirty="0"/>
              <a:t>NBI which is a company and whose principal business is accepting of deposits</a:t>
            </a:r>
          </a:p>
          <a:p>
            <a:pPr marL="285750" indent="-285750">
              <a:buFontTx/>
              <a:buChar char="-"/>
            </a:pPr>
            <a:r>
              <a:rPr lang="en-IN" sz="1600" dirty="0"/>
              <a:t>such other class of companies, as the RBI may notify</a:t>
            </a:r>
          </a:p>
        </p:txBody>
      </p:sp>
      <p:sp>
        <p:nvSpPr>
          <p:cNvPr id="29" name="Rectangle 28"/>
          <p:cNvSpPr/>
          <p:nvPr/>
        </p:nvSpPr>
        <p:spPr>
          <a:xfrm>
            <a:off x="228601" y="1958871"/>
            <a:ext cx="2286001" cy="497541"/>
          </a:xfrm>
          <a:prstGeom prst="rect">
            <a:avLst/>
          </a:prstGeom>
          <a:solidFill>
            <a:srgbClr val="00B0F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t>Definition of NBFC</a:t>
            </a:r>
          </a:p>
        </p:txBody>
      </p:sp>
      <p:sp>
        <p:nvSpPr>
          <p:cNvPr id="30" name="Rectangle 29"/>
          <p:cNvSpPr/>
          <p:nvPr/>
        </p:nvSpPr>
        <p:spPr>
          <a:xfrm>
            <a:off x="4247032" y="2422440"/>
            <a:ext cx="3671047" cy="340885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N" sz="1600" dirty="0"/>
              <a:t>Section 45I(c) of RBI Act, 1934</a:t>
            </a:r>
          </a:p>
          <a:p>
            <a:endParaRPr lang="en-IN" sz="1600" dirty="0"/>
          </a:p>
          <a:p>
            <a:r>
              <a:rPr lang="en-IN" sz="1600" dirty="0"/>
              <a:t>A NBI which carries on the following activities </a:t>
            </a:r>
          </a:p>
          <a:p>
            <a:endParaRPr lang="en-IN" sz="1600" dirty="0"/>
          </a:p>
          <a:p>
            <a:pPr lvl="0"/>
            <a:r>
              <a:rPr lang="en-IN" sz="1600" dirty="0"/>
              <a:t>1. Financing</a:t>
            </a:r>
          </a:p>
          <a:p>
            <a:pPr lvl="0"/>
            <a:r>
              <a:rPr lang="en-IN" sz="1600" dirty="0"/>
              <a:t>2. Acquisition of shares, stocks or securities</a:t>
            </a:r>
          </a:p>
          <a:p>
            <a:pPr lvl="0"/>
            <a:r>
              <a:rPr lang="en-IN" sz="1600" dirty="0"/>
              <a:t>3. Hire purchase</a:t>
            </a:r>
          </a:p>
          <a:p>
            <a:pPr lvl="0"/>
            <a:r>
              <a:rPr lang="en-IN" sz="1600" dirty="0"/>
              <a:t>4. Insurance – </a:t>
            </a:r>
            <a:r>
              <a:rPr lang="en-IN" sz="1600" b="1" dirty="0"/>
              <a:t>excluded by notification</a:t>
            </a:r>
          </a:p>
          <a:p>
            <a:pPr lvl="0"/>
            <a:r>
              <a:rPr lang="en-IN" sz="1600" dirty="0"/>
              <a:t>5. Management of chits, </a:t>
            </a:r>
            <a:r>
              <a:rPr lang="en-IN" sz="1600" dirty="0" err="1"/>
              <a:t>kuries</a:t>
            </a:r>
            <a:r>
              <a:rPr lang="en-IN" sz="1600" dirty="0"/>
              <a:t>, </a:t>
            </a:r>
            <a:r>
              <a:rPr lang="en-IN" sz="1600" dirty="0" err="1"/>
              <a:t>etc</a:t>
            </a:r>
            <a:endParaRPr lang="en-IN" sz="1600" dirty="0"/>
          </a:p>
          <a:p>
            <a:pPr lvl="0"/>
            <a:r>
              <a:rPr lang="en-IN" sz="1600" dirty="0"/>
              <a:t>6. Money circulation schemes </a:t>
            </a:r>
          </a:p>
        </p:txBody>
      </p:sp>
      <p:sp>
        <p:nvSpPr>
          <p:cNvPr id="31" name="Rectangle 30"/>
          <p:cNvSpPr/>
          <p:nvPr/>
        </p:nvSpPr>
        <p:spPr>
          <a:xfrm>
            <a:off x="4287373" y="1958871"/>
            <a:ext cx="2286001" cy="497541"/>
          </a:xfrm>
          <a:prstGeom prst="rect">
            <a:avLst/>
          </a:prstGeom>
          <a:solidFill>
            <a:srgbClr val="00B0F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t>Definition of financial institution</a:t>
            </a:r>
          </a:p>
        </p:txBody>
      </p:sp>
      <p:sp>
        <p:nvSpPr>
          <p:cNvPr id="32" name="Rectangle 31"/>
          <p:cNvSpPr/>
          <p:nvPr/>
        </p:nvSpPr>
        <p:spPr>
          <a:xfrm>
            <a:off x="8312523" y="2422440"/>
            <a:ext cx="3671047" cy="37452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N" sz="1600" dirty="0"/>
              <a:t>Section 45I(c) excludes the following activities from the purview of financial activities:</a:t>
            </a:r>
          </a:p>
          <a:p>
            <a:endParaRPr lang="en-IN" sz="1600" dirty="0"/>
          </a:p>
          <a:p>
            <a:pPr marL="285750" indent="-285750">
              <a:buFontTx/>
              <a:buChar char="-"/>
            </a:pPr>
            <a:r>
              <a:rPr lang="en-IN" sz="1600" dirty="0"/>
              <a:t>Agricultural activities</a:t>
            </a:r>
          </a:p>
          <a:p>
            <a:pPr marL="285750" indent="-285750">
              <a:buFontTx/>
              <a:buChar char="-"/>
            </a:pPr>
            <a:r>
              <a:rPr lang="en-IN" sz="1600" dirty="0"/>
              <a:t>Industrial activities</a:t>
            </a:r>
          </a:p>
          <a:p>
            <a:pPr marL="285750" indent="-285750">
              <a:buFontTx/>
              <a:buChar char="-"/>
            </a:pPr>
            <a:r>
              <a:rPr lang="en-IN" sz="1600" dirty="0"/>
              <a:t>Purchase or sale of goods, or provision of services</a:t>
            </a:r>
          </a:p>
          <a:p>
            <a:pPr marL="285750" indent="-285750">
              <a:buFontTx/>
              <a:buChar char="-"/>
            </a:pPr>
            <a:r>
              <a:rPr lang="en-IN" sz="1600" dirty="0"/>
              <a:t>Purchase, construction or sale of immovable properties, provided that the income from such activities do not arise from financing of purchase or sale of construction of immovable properties</a:t>
            </a:r>
          </a:p>
        </p:txBody>
      </p:sp>
      <p:sp>
        <p:nvSpPr>
          <p:cNvPr id="33" name="TextBox 32"/>
          <p:cNvSpPr txBox="1"/>
          <p:nvPr/>
        </p:nvSpPr>
        <p:spPr>
          <a:xfrm>
            <a:off x="8352864" y="1958871"/>
            <a:ext cx="2915771" cy="497541"/>
          </a:xfrm>
          <a:prstGeom prst="rect">
            <a:avLst/>
          </a:prstGeom>
          <a:solidFill>
            <a:srgbClr val="00B0F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IN" dirty="0"/>
              <a:t>Activities which are not financial activities</a:t>
            </a:r>
          </a:p>
        </p:txBody>
      </p:sp>
    </p:spTree>
    <p:custDataLst>
      <p:tags r:id="rId1"/>
    </p:custDataLst>
    <p:extLst>
      <p:ext uri="{BB962C8B-B14F-4D97-AF65-F5344CB8AC3E}">
        <p14:creationId xmlns:p14="http://schemas.microsoft.com/office/powerpoint/2010/main" val="3272868630"/>
      </p:ext>
    </p:extLst>
  </p:cSld>
  <p:clrMapOvr>
    <a:masterClrMapping/>
  </p:clrMapOvr>
  <mc:AlternateContent xmlns:mc="http://schemas.openxmlformats.org/markup-compatibility/2006" xmlns:p14="http://schemas.microsoft.com/office/powerpoint/2010/main">
    <mc:Choice Requires="p14">
      <p:transition p14:dur="0" advTm="137634"/>
    </mc:Choice>
    <mc:Fallback xmlns="">
      <p:transition advTm="137634"/>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Instruments of funding for financial entities- Not treated as Deposits</a:t>
            </a:r>
            <a:endParaRPr lang="en-US" dirty="0"/>
          </a:p>
        </p:txBody>
      </p:sp>
      <p:graphicFrame>
        <p:nvGraphicFramePr>
          <p:cNvPr id="4" name="Content Placeholder 4"/>
          <p:cNvGraphicFramePr>
            <a:graphicFrameLocks noGrp="1"/>
          </p:cNvGraphicFramePr>
          <p:nvPr>
            <p:ph idx="1"/>
          </p:nvPr>
        </p:nvGraphicFramePr>
        <p:xfrm>
          <a:off x="581024" y="1752599"/>
          <a:ext cx="11131363" cy="48364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82911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5AA8E-C832-400D-8A20-CB215622CE6A}"/>
              </a:ext>
            </a:extLst>
          </p:cNvPr>
          <p:cNvSpPr>
            <a:spLocks noGrp="1"/>
          </p:cNvSpPr>
          <p:nvPr>
            <p:ph type="title"/>
          </p:nvPr>
        </p:nvSpPr>
        <p:spPr>
          <a:xfrm>
            <a:off x="475129" y="585216"/>
            <a:ext cx="10269071" cy="876031"/>
          </a:xfrm>
        </p:spPr>
        <p:txBody>
          <a:bodyPr>
            <a:normAutofit/>
          </a:bodyPr>
          <a:lstStyle/>
          <a:p>
            <a:r>
              <a:rPr lang="en-IN" dirty="0"/>
              <a:t>Acquisition/Transfer Of Control</a:t>
            </a:r>
          </a:p>
        </p:txBody>
      </p:sp>
      <p:sp>
        <p:nvSpPr>
          <p:cNvPr id="7" name="Rectangle: Rounded Corners 6">
            <a:extLst>
              <a:ext uri="{FF2B5EF4-FFF2-40B4-BE49-F238E27FC236}">
                <a16:creationId xmlns:a16="http://schemas.microsoft.com/office/drawing/2014/main" id="{CDADE0DB-E581-44D3-A099-E33C08023265}"/>
              </a:ext>
            </a:extLst>
          </p:cNvPr>
          <p:cNvSpPr/>
          <p:nvPr/>
        </p:nvSpPr>
        <p:spPr>
          <a:xfrm>
            <a:off x="634830" y="1924493"/>
            <a:ext cx="4178595" cy="76554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800" dirty="0">
                <a:solidFill>
                  <a:schemeClr val="tx1"/>
                </a:solidFill>
              </a:rPr>
              <a:t>Prior approval from RBI</a:t>
            </a:r>
          </a:p>
        </p:txBody>
      </p:sp>
      <p:cxnSp>
        <p:nvCxnSpPr>
          <p:cNvPr id="9" name="Straight Connector 8">
            <a:extLst>
              <a:ext uri="{FF2B5EF4-FFF2-40B4-BE49-F238E27FC236}">
                <a16:creationId xmlns:a16="http://schemas.microsoft.com/office/drawing/2014/main" id="{E7E3A8B1-94B7-497D-A0EA-FA363A48B945}"/>
              </a:ext>
            </a:extLst>
          </p:cNvPr>
          <p:cNvCxnSpPr/>
          <p:nvPr/>
        </p:nvCxnSpPr>
        <p:spPr>
          <a:xfrm>
            <a:off x="1177090" y="2690037"/>
            <a:ext cx="0" cy="3505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31F4E5F0-07F1-4291-9199-9D2924500517}"/>
              </a:ext>
            </a:extLst>
          </p:cNvPr>
          <p:cNvCxnSpPr/>
          <p:nvPr/>
        </p:nvCxnSpPr>
        <p:spPr>
          <a:xfrm>
            <a:off x="1198355" y="3221665"/>
            <a:ext cx="106325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Rectangle: Rounded Corners 11">
            <a:extLst>
              <a:ext uri="{FF2B5EF4-FFF2-40B4-BE49-F238E27FC236}">
                <a16:creationId xmlns:a16="http://schemas.microsoft.com/office/drawing/2014/main" id="{1B1E781D-24C6-4463-AE89-8E362BEBECE1}"/>
              </a:ext>
            </a:extLst>
          </p:cNvPr>
          <p:cNvSpPr/>
          <p:nvPr/>
        </p:nvSpPr>
        <p:spPr>
          <a:xfrm>
            <a:off x="2330816" y="2816714"/>
            <a:ext cx="4033272" cy="1020717"/>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IN" sz="1600" dirty="0">
                <a:solidFill>
                  <a:schemeClr val="tx1"/>
                </a:solidFill>
              </a:rPr>
              <a:t>For </a:t>
            </a:r>
            <a:r>
              <a:rPr lang="en-IN" sz="1600" b="1" dirty="0">
                <a:solidFill>
                  <a:schemeClr val="tx1"/>
                </a:solidFill>
              </a:rPr>
              <a:t>takeover or acquisition of control </a:t>
            </a:r>
            <a:r>
              <a:rPr lang="en-IN" sz="1600" dirty="0">
                <a:solidFill>
                  <a:schemeClr val="tx1"/>
                </a:solidFill>
              </a:rPr>
              <a:t>of an NBFC, which may or may not result in change of management</a:t>
            </a:r>
          </a:p>
        </p:txBody>
      </p:sp>
      <p:sp>
        <p:nvSpPr>
          <p:cNvPr id="13" name="Rectangle: Rounded Corners 12">
            <a:extLst>
              <a:ext uri="{FF2B5EF4-FFF2-40B4-BE49-F238E27FC236}">
                <a16:creationId xmlns:a16="http://schemas.microsoft.com/office/drawing/2014/main" id="{E4FD054C-7778-48D2-ACB2-1B957F81F1EF}"/>
              </a:ext>
            </a:extLst>
          </p:cNvPr>
          <p:cNvSpPr/>
          <p:nvPr/>
        </p:nvSpPr>
        <p:spPr>
          <a:xfrm>
            <a:off x="2330816" y="4188775"/>
            <a:ext cx="4039555" cy="1020717"/>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IN" sz="1600" dirty="0">
                <a:solidFill>
                  <a:schemeClr val="tx1"/>
                </a:solidFill>
              </a:rPr>
              <a:t>For </a:t>
            </a:r>
            <a:r>
              <a:rPr lang="en-IN" sz="1600" b="1" dirty="0">
                <a:solidFill>
                  <a:schemeClr val="tx1"/>
                </a:solidFill>
              </a:rPr>
              <a:t>change in the shareholding of an NBFC</a:t>
            </a:r>
            <a:r>
              <a:rPr lang="en-IN" sz="1600" dirty="0">
                <a:solidFill>
                  <a:schemeClr val="tx1"/>
                </a:solidFill>
              </a:rPr>
              <a:t>, which would result in </a:t>
            </a:r>
            <a:r>
              <a:rPr lang="en-IN" sz="1600" b="1" dirty="0">
                <a:solidFill>
                  <a:schemeClr val="tx1"/>
                </a:solidFill>
              </a:rPr>
              <a:t>acquisition/ transfer of shareholding of 26 per cent or more of the paid up equity capital</a:t>
            </a:r>
          </a:p>
        </p:txBody>
      </p:sp>
      <p:sp>
        <p:nvSpPr>
          <p:cNvPr id="14" name="Rectangle: Rounded Corners 13">
            <a:extLst>
              <a:ext uri="{FF2B5EF4-FFF2-40B4-BE49-F238E27FC236}">
                <a16:creationId xmlns:a16="http://schemas.microsoft.com/office/drawing/2014/main" id="{DE5D338F-34CE-4E4F-8E69-43461CF1AF8A}"/>
              </a:ext>
            </a:extLst>
          </p:cNvPr>
          <p:cNvSpPr/>
          <p:nvPr/>
        </p:nvSpPr>
        <p:spPr>
          <a:xfrm>
            <a:off x="2330816" y="5560836"/>
            <a:ext cx="4033276" cy="1020717"/>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IN" sz="1600" dirty="0">
                <a:solidFill>
                  <a:schemeClr val="tx1"/>
                </a:solidFill>
              </a:rPr>
              <a:t>For </a:t>
            </a:r>
            <a:r>
              <a:rPr lang="en-IN" sz="1600" b="1" dirty="0">
                <a:solidFill>
                  <a:schemeClr val="tx1"/>
                </a:solidFill>
              </a:rPr>
              <a:t>change in the management </a:t>
            </a:r>
            <a:r>
              <a:rPr lang="en-IN" sz="1600" dirty="0">
                <a:solidFill>
                  <a:schemeClr val="tx1"/>
                </a:solidFill>
              </a:rPr>
              <a:t>of the NBFC which would result in change in </a:t>
            </a:r>
            <a:r>
              <a:rPr lang="en-IN" sz="1600" b="1" dirty="0">
                <a:solidFill>
                  <a:schemeClr val="tx1"/>
                </a:solidFill>
              </a:rPr>
              <a:t>more than 30 per cent of the directors</a:t>
            </a:r>
            <a:r>
              <a:rPr lang="en-IN" sz="1600" dirty="0">
                <a:solidFill>
                  <a:schemeClr val="tx1"/>
                </a:solidFill>
              </a:rPr>
              <a:t>, excluding independent directors</a:t>
            </a:r>
          </a:p>
        </p:txBody>
      </p:sp>
      <p:cxnSp>
        <p:nvCxnSpPr>
          <p:cNvPr id="15" name="Straight Arrow Connector 14">
            <a:extLst>
              <a:ext uri="{FF2B5EF4-FFF2-40B4-BE49-F238E27FC236}">
                <a16:creationId xmlns:a16="http://schemas.microsoft.com/office/drawing/2014/main" id="{A0CC5420-9B34-4EB5-BE81-E3D0ED43EBD0}"/>
              </a:ext>
            </a:extLst>
          </p:cNvPr>
          <p:cNvCxnSpPr/>
          <p:nvPr/>
        </p:nvCxnSpPr>
        <p:spPr>
          <a:xfrm>
            <a:off x="1177090" y="4735033"/>
            <a:ext cx="106325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3B00E9B1-4EF8-4302-9F5B-FBB10EEB14EE}"/>
              </a:ext>
            </a:extLst>
          </p:cNvPr>
          <p:cNvCxnSpPr/>
          <p:nvPr/>
        </p:nvCxnSpPr>
        <p:spPr>
          <a:xfrm>
            <a:off x="1177090" y="6195237"/>
            <a:ext cx="106325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Rectangle: Rounded Corners 16">
            <a:extLst>
              <a:ext uri="{FF2B5EF4-FFF2-40B4-BE49-F238E27FC236}">
                <a16:creationId xmlns:a16="http://schemas.microsoft.com/office/drawing/2014/main" id="{12A449F1-D31A-448E-BC28-A4BDCAE80801}"/>
              </a:ext>
            </a:extLst>
          </p:cNvPr>
          <p:cNvSpPr/>
          <p:nvPr/>
        </p:nvSpPr>
        <p:spPr>
          <a:xfrm>
            <a:off x="7028542" y="1924493"/>
            <a:ext cx="4178595" cy="76554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800" dirty="0">
                <a:solidFill>
                  <a:schemeClr val="tx1"/>
                </a:solidFill>
              </a:rPr>
              <a:t>Prior public notice</a:t>
            </a:r>
          </a:p>
        </p:txBody>
      </p:sp>
      <p:cxnSp>
        <p:nvCxnSpPr>
          <p:cNvPr id="23" name="Straight Arrow Connector 22">
            <a:extLst>
              <a:ext uri="{FF2B5EF4-FFF2-40B4-BE49-F238E27FC236}">
                <a16:creationId xmlns:a16="http://schemas.microsoft.com/office/drawing/2014/main" id="{E5ECEFCA-FDC6-4F00-886D-EC5D89399840}"/>
              </a:ext>
            </a:extLst>
          </p:cNvPr>
          <p:cNvCxnSpPr>
            <a:stCxn id="17" idx="2"/>
          </p:cNvCxnSpPr>
          <p:nvPr/>
        </p:nvCxnSpPr>
        <p:spPr>
          <a:xfrm flipH="1">
            <a:off x="9117839" y="2690037"/>
            <a:ext cx="1" cy="7389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Rectangle: Rounded Corners 23">
            <a:extLst>
              <a:ext uri="{FF2B5EF4-FFF2-40B4-BE49-F238E27FC236}">
                <a16:creationId xmlns:a16="http://schemas.microsoft.com/office/drawing/2014/main" id="{C74820B0-5835-40B2-86A8-C5784ECEE685}"/>
              </a:ext>
            </a:extLst>
          </p:cNvPr>
          <p:cNvSpPr/>
          <p:nvPr/>
        </p:nvSpPr>
        <p:spPr>
          <a:xfrm>
            <a:off x="7992956" y="3518955"/>
            <a:ext cx="2388177" cy="1020717"/>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IN" dirty="0">
                <a:solidFill>
                  <a:schemeClr val="tx1"/>
                </a:solidFill>
              </a:rPr>
              <a:t>For change in </a:t>
            </a:r>
            <a:r>
              <a:rPr lang="en-IN" b="1" dirty="0">
                <a:solidFill>
                  <a:schemeClr val="tx1"/>
                </a:solidFill>
              </a:rPr>
              <a:t>control or ownership</a:t>
            </a:r>
          </a:p>
        </p:txBody>
      </p:sp>
      <p:sp>
        <p:nvSpPr>
          <p:cNvPr id="18" name="Content Placeholder 2">
            <a:extLst>
              <a:ext uri="{FF2B5EF4-FFF2-40B4-BE49-F238E27FC236}">
                <a16:creationId xmlns:a16="http://schemas.microsoft.com/office/drawing/2014/main" id="{87520B5B-27F7-44CD-8FE7-976DB49F5452}"/>
              </a:ext>
            </a:extLst>
          </p:cNvPr>
          <p:cNvSpPr>
            <a:spLocks noGrp="1"/>
          </p:cNvSpPr>
          <p:nvPr>
            <p:ph idx="1"/>
          </p:nvPr>
        </p:nvSpPr>
        <p:spPr>
          <a:xfrm>
            <a:off x="6911787" y="4775961"/>
            <a:ext cx="4412103" cy="1850755"/>
          </a:xfrm>
        </p:spPr>
        <p:txBody>
          <a:bodyPr>
            <a:normAutofit/>
          </a:bodyPr>
          <a:lstStyle/>
          <a:p>
            <a:pPr>
              <a:buFont typeface="Wingdings" panose="05000000000000000000" pitchFamily="2" charset="2"/>
              <a:buChar char="Ø"/>
            </a:pPr>
            <a:r>
              <a:rPr lang="en-IN" dirty="0">
                <a:solidFill>
                  <a:schemeClr val="tx1"/>
                </a:solidFill>
              </a:rPr>
              <a:t>At least 30 days public notice will have to be given </a:t>
            </a:r>
          </a:p>
          <a:p>
            <a:pPr>
              <a:buFont typeface="Wingdings" panose="05000000000000000000" pitchFamily="2" charset="2"/>
              <a:buChar char="Ø"/>
            </a:pPr>
            <a:r>
              <a:rPr lang="en-IN" dirty="0">
                <a:solidFill>
                  <a:schemeClr val="tx1"/>
                </a:solidFill>
              </a:rPr>
              <a:t>In at least one leading national and one leading local regional language newspaper</a:t>
            </a:r>
          </a:p>
        </p:txBody>
      </p:sp>
    </p:spTree>
    <p:extLst>
      <p:ext uri="{BB962C8B-B14F-4D97-AF65-F5344CB8AC3E}">
        <p14:creationId xmlns:p14="http://schemas.microsoft.com/office/powerpoint/2010/main" val="374682214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5AA8E-C832-400D-8A20-CB215622CE6A}"/>
              </a:ext>
            </a:extLst>
          </p:cNvPr>
          <p:cNvSpPr>
            <a:spLocks noGrp="1"/>
          </p:cNvSpPr>
          <p:nvPr>
            <p:ph type="title"/>
          </p:nvPr>
        </p:nvSpPr>
        <p:spPr/>
        <p:txBody>
          <a:bodyPr/>
          <a:lstStyle/>
          <a:p>
            <a:r>
              <a:rPr lang="en-IN" dirty="0"/>
              <a:t>Prior approval of RBI (1/3) </a:t>
            </a:r>
          </a:p>
        </p:txBody>
      </p:sp>
      <p:grpSp>
        <p:nvGrpSpPr>
          <p:cNvPr id="4" name="Group 3">
            <a:extLst>
              <a:ext uri="{FF2B5EF4-FFF2-40B4-BE49-F238E27FC236}">
                <a16:creationId xmlns:a16="http://schemas.microsoft.com/office/drawing/2014/main" id="{F9EEDD8B-15CF-4123-AE10-C09334FB952E}"/>
              </a:ext>
            </a:extLst>
          </p:cNvPr>
          <p:cNvGrpSpPr/>
          <p:nvPr/>
        </p:nvGrpSpPr>
        <p:grpSpPr>
          <a:xfrm>
            <a:off x="719253" y="1822864"/>
            <a:ext cx="11029950" cy="1085760"/>
            <a:chOff x="0" y="922"/>
            <a:chExt cx="11029950" cy="1085760"/>
          </a:xfrm>
          <a:solidFill>
            <a:schemeClr val="tx2">
              <a:lumMod val="75000"/>
            </a:schemeClr>
          </a:solidFill>
        </p:grpSpPr>
        <p:sp>
          <p:nvSpPr>
            <p:cNvPr id="5" name="Rounded Rectangle 3">
              <a:extLst>
                <a:ext uri="{FF2B5EF4-FFF2-40B4-BE49-F238E27FC236}">
                  <a16:creationId xmlns:a16="http://schemas.microsoft.com/office/drawing/2014/main" id="{3EB92164-97C7-4C6D-87DF-E85676E60570}"/>
                </a:ext>
              </a:extLst>
            </p:cNvPr>
            <p:cNvSpPr/>
            <p:nvPr/>
          </p:nvSpPr>
          <p:spPr>
            <a:xfrm>
              <a:off x="0" y="922"/>
              <a:ext cx="11029950" cy="1085760"/>
            </a:xfrm>
            <a:prstGeom prst="roundRect">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 name="Rounded Rectangle 4">
              <a:extLst>
                <a:ext uri="{FF2B5EF4-FFF2-40B4-BE49-F238E27FC236}">
                  <a16:creationId xmlns:a16="http://schemas.microsoft.com/office/drawing/2014/main" id="{147F5A4B-8D88-48B3-BB7F-CA6586EF40DA}"/>
                </a:ext>
              </a:extLst>
            </p:cNvPr>
            <p:cNvSpPr/>
            <p:nvPr/>
          </p:nvSpPr>
          <p:spPr>
            <a:xfrm>
              <a:off x="53002" y="53924"/>
              <a:ext cx="10923946" cy="979756"/>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en-IN" sz="3200" b="0" kern="1200" dirty="0"/>
                <a:t>Takeover or acquisition of control</a:t>
              </a:r>
            </a:p>
          </p:txBody>
        </p:sp>
      </p:grpSp>
      <p:sp>
        <p:nvSpPr>
          <p:cNvPr id="7" name="Oval 6">
            <a:extLst>
              <a:ext uri="{FF2B5EF4-FFF2-40B4-BE49-F238E27FC236}">
                <a16:creationId xmlns:a16="http://schemas.microsoft.com/office/drawing/2014/main" id="{39CFEAC5-C8AF-483F-B69A-68C86971D4C9}"/>
              </a:ext>
            </a:extLst>
          </p:cNvPr>
          <p:cNvSpPr/>
          <p:nvPr/>
        </p:nvSpPr>
        <p:spPr>
          <a:xfrm>
            <a:off x="1024128" y="3839000"/>
            <a:ext cx="2083982" cy="186069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1"/>
                </a:solidFill>
              </a:rPr>
              <a:t>Meaning of Control</a:t>
            </a:r>
          </a:p>
        </p:txBody>
      </p:sp>
      <p:graphicFrame>
        <p:nvGraphicFramePr>
          <p:cNvPr id="9" name="Diagram 8">
            <a:extLst>
              <a:ext uri="{FF2B5EF4-FFF2-40B4-BE49-F238E27FC236}">
                <a16:creationId xmlns:a16="http://schemas.microsoft.com/office/drawing/2014/main" id="{14F3E941-454E-4656-A86C-8DDD01E15B65}"/>
              </a:ext>
            </a:extLst>
          </p:cNvPr>
          <p:cNvGraphicFramePr/>
          <p:nvPr/>
        </p:nvGraphicFramePr>
        <p:xfrm>
          <a:off x="3231707" y="3074103"/>
          <a:ext cx="7569200" cy="33904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331097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75561B-683F-416E-9895-AE40132462BB}"/>
              </a:ext>
            </a:extLst>
          </p:cNvPr>
          <p:cNvSpPr>
            <a:spLocks noGrp="1"/>
          </p:cNvSpPr>
          <p:nvPr>
            <p:ph type="title"/>
          </p:nvPr>
        </p:nvSpPr>
        <p:spPr/>
        <p:txBody>
          <a:bodyPr/>
          <a:lstStyle/>
          <a:p>
            <a:r>
              <a:rPr lang="en-US" dirty="0"/>
              <a:t>Meaning of PAC</a:t>
            </a:r>
            <a:endParaRPr lang="en-IN" dirty="0"/>
          </a:p>
        </p:txBody>
      </p:sp>
      <p:sp>
        <p:nvSpPr>
          <p:cNvPr id="4" name="TextBox 3">
            <a:extLst>
              <a:ext uri="{FF2B5EF4-FFF2-40B4-BE49-F238E27FC236}">
                <a16:creationId xmlns:a16="http://schemas.microsoft.com/office/drawing/2014/main" id="{955D03D0-B137-404D-9370-60C466EACB9B}"/>
              </a:ext>
            </a:extLst>
          </p:cNvPr>
          <p:cNvSpPr txBox="1"/>
          <p:nvPr/>
        </p:nvSpPr>
        <p:spPr>
          <a:xfrm>
            <a:off x="1096926" y="2084832"/>
            <a:ext cx="9720072" cy="1200329"/>
          </a:xfrm>
          <a:prstGeom prst="rect">
            <a:avLst/>
          </a:prstGeom>
          <a:noFill/>
        </p:spPr>
        <p:txBody>
          <a:bodyPr wrap="square" rtlCol="0">
            <a:spAutoFit/>
          </a:bodyPr>
          <a:lstStyle/>
          <a:p>
            <a:pPr marL="285750" indent="-285750">
              <a:buFont typeface="Arial" panose="020B0604020202020204" pitchFamily="34" charset="0"/>
              <a:buChar char="•"/>
            </a:pPr>
            <a:r>
              <a:rPr lang="en-US" dirty="0"/>
              <a:t>As per the SEBI (SAST) Regulations, 2011, PACs are persons with a common object of acquisition or control.</a:t>
            </a:r>
          </a:p>
          <a:p>
            <a:endParaRPr lang="en-IN" dirty="0"/>
          </a:p>
          <a:p>
            <a:pPr marL="285750" indent="-285750">
              <a:buFont typeface="Arial" panose="020B0604020202020204" pitchFamily="34" charset="0"/>
              <a:buChar char="•"/>
            </a:pPr>
            <a:r>
              <a:rPr lang="en-IN" dirty="0"/>
              <a:t>Includes:</a:t>
            </a:r>
          </a:p>
        </p:txBody>
      </p:sp>
      <p:graphicFrame>
        <p:nvGraphicFramePr>
          <p:cNvPr id="5" name="Diagram 4">
            <a:extLst>
              <a:ext uri="{FF2B5EF4-FFF2-40B4-BE49-F238E27FC236}">
                <a16:creationId xmlns:a16="http://schemas.microsoft.com/office/drawing/2014/main" id="{742CC5A6-8D97-4779-A516-124A779966DC}"/>
              </a:ext>
            </a:extLst>
          </p:cNvPr>
          <p:cNvGraphicFramePr/>
          <p:nvPr/>
        </p:nvGraphicFramePr>
        <p:xfrm>
          <a:off x="1500372" y="3474706"/>
          <a:ext cx="7482263" cy="11510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7EC0839A-DA96-426B-947F-C37BF1B68A0A}"/>
              </a:ext>
            </a:extLst>
          </p:cNvPr>
          <p:cNvSpPr txBox="1"/>
          <p:nvPr/>
        </p:nvSpPr>
        <p:spPr>
          <a:xfrm>
            <a:off x="1096926" y="4871287"/>
            <a:ext cx="9897139" cy="1200329"/>
          </a:xfrm>
          <a:prstGeom prst="rect">
            <a:avLst/>
          </a:prstGeom>
          <a:noFill/>
        </p:spPr>
        <p:txBody>
          <a:bodyPr wrap="square" rtlCol="0">
            <a:spAutoFit/>
          </a:bodyPr>
          <a:lstStyle/>
          <a:p>
            <a:pPr marL="285750" indent="-285750">
              <a:buFont typeface="Arial" panose="020B0604020202020204" pitchFamily="34" charset="0"/>
              <a:buChar char="•"/>
            </a:pPr>
            <a:r>
              <a:rPr lang="en-US" dirty="0"/>
              <a:t>Deemed PACs have also been defined, and among others would include a collective investment scheme and its collective investment management company, trustees and trustee company, venture capital fund and its sponsor, trustees, trustee company and asset management company, are also treated as persons deemed to be acting in concert</a:t>
            </a:r>
            <a:endParaRPr lang="en-IN" dirty="0"/>
          </a:p>
        </p:txBody>
      </p:sp>
    </p:spTree>
    <p:extLst>
      <p:ext uri="{BB962C8B-B14F-4D97-AF65-F5344CB8AC3E}">
        <p14:creationId xmlns:p14="http://schemas.microsoft.com/office/powerpoint/2010/main" val="136465832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4F891-7C4C-45A1-849D-1DE35897F9CC}"/>
              </a:ext>
            </a:extLst>
          </p:cNvPr>
          <p:cNvSpPr>
            <a:spLocks noGrp="1"/>
          </p:cNvSpPr>
          <p:nvPr>
            <p:ph type="title"/>
          </p:nvPr>
        </p:nvSpPr>
        <p:spPr/>
        <p:txBody>
          <a:bodyPr/>
          <a:lstStyle/>
          <a:p>
            <a:r>
              <a:rPr lang="en-IN" dirty="0"/>
              <a:t>Prior approval of RBI (2/3) </a:t>
            </a:r>
          </a:p>
        </p:txBody>
      </p:sp>
      <p:grpSp>
        <p:nvGrpSpPr>
          <p:cNvPr id="4" name="Group 3">
            <a:extLst>
              <a:ext uri="{FF2B5EF4-FFF2-40B4-BE49-F238E27FC236}">
                <a16:creationId xmlns:a16="http://schemas.microsoft.com/office/drawing/2014/main" id="{5817BD1F-F654-4E4A-BD15-E623EB8942AB}"/>
              </a:ext>
            </a:extLst>
          </p:cNvPr>
          <p:cNvGrpSpPr/>
          <p:nvPr/>
        </p:nvGrpSpPr>
        <p:grpSpPr>
          <a:xfrm>
            <a:off x="719253" y="2084832"/>
            <a:ext cx="11029950" cy="1085760"/>
            <a:chOff x="0" y="922"/>
            <a:chExt cx="11029950" cy="1085760"/>
          </a:xfrm>
          <a:solidFill>
            <a:schemeClr val="tx2">
              <a:lumMod val="75000"/>
            </a:schemeClr>
          </a:solidFill>
        </p:grpSpPr>
        <p:sp>
          <p:nvSpPr>
            <p:cNvPr id="5" name="Rounded Rectangle 3">
              <a:extLst>
                <a:ext uri="{FF2B5EF4-FFF2-40B4-BE49-F238E27FC236}">
                  <a16:creationId xmlns:a16="http://schemas.microsoft.com/office/drawing/2014/main" id="{2ED84333-2E22-4FC7-A6D3-2D17E8CFDD17}"/>
                </a:ext>
              </a:extLst>
            </p:cNvPr>
            <p:cNvSpPr/>
            <p:nvPr/>
          </p:nvSpPr>
          <p:spPr>
            <a:xfrm>
              <a:off x="0" y="922"/>
              <a:ext cx="11029950" cy="1085760"/>
            </a:xfrm>
            <a:prstGeom prst="roundRect">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 name="Rounded Rectangle 4">
              <a:extLst>
                <a:ext uri="{FF2B5EF4-FFF2-40B4-BE49-F238E27FC236}">
                  <a16:creationId xmlns:a16="http://schemas.microsoft.com/office/drawing/2014/main" id="{CA6A6582-77BA-4DA1-B850-F9A2CD286582}"/>
                </a:ext>
              </a:extLst>
            </p:cNvPr>
            <p:cNvSpPr/>
            <p:nvPr/>
          </p:nvSpPr>
          <p:spPr>
            <a:xfrm>
              <a:off x="53002" y="53924"/>
              <a:ext cx="10923946" cy="979756"/>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21920" tIns="121920" rIns="121920" bIns="121920" numCol="1" spcCol="1270" anchor="ctr" anchorCtr="0">
              <a:noAutofit/>
            </a:bodyPr>
            <a:lstStyle/>
            <a:p>
              <a:pPr lvl="0"/>
              <a:r>
                <a:rPr lang="en-IN" sz="2400" dirty="0"/>
                <a:t>Change in the shareholding of an NBFC, including progressive increases over time, which would result in change of shareholding of 26% or more of the paid up equity capital</a:t>
              </a:r>
            </a:p>
          </p:txBody>
        </p:sp>
      </p:grpSp>
      <p:sp>
        <p:nvSpPr>
          <p:cNvPr id="7" name="TextBox 6">
            <a:extLst>
              <a:ext uri="{FF2B5EF4-FFF2-40B4-BE49-F238E27FC236}">
                <a16:creationId xmlns:a16="http://schemas.microsoft.com/office/drawing/2014/main" id="{E189F900-2DF1-43BD-AC7F-E010530DAC9F}"/>
              </a:ext>
            </a:extLst>
          </p:cNvPr>
          <p:cNvSpPr txBox="1"/>
          <p:nvPr/>
        </p:nvSpPr>
        <p:spPr>
          <a:xfrm>
            <a:off x="1024128" y="3599121"/>
            <a:ext cx="10621925" cy="2492990"/>
          </a:xfrm>
          <a:prstGeom prst="rect">
            <a:avLst/>
          </a:prstGeom>
          <a:noFill/>
        </p:spPr>
        <p:txBody>
          <a:bodyPr wrap="square" rtlCol="0">
            <a:spAutoFit/>
          </a:bodyPr>
          <a:lstStyle/>
          <a:p>
            <a:pPr marL="285750" indent="-285750">
              <a:buFont typeface="Arial" panose="020B0604020202020204" pitchFamily="34" charset="0"/>
              <a:buChar char="•"/>
            </a:pPr>
            <a:r>
              <a:rPr lang="en-IN" sz="2400" dirty="0"/>
              <a:t>The transfer need not be at one go, it can be cumulative as well.</a:t>
            </a:r>
          </a:p>
          <a:p>
            <a:pPr marL="285750" indent="-285750">
              <a:buFont typeface="Arial" panose="020B0604020202020204" pitchFamily="34" charset="0"/>
              <a:buChar char="•"/>
            </a:pPr>
            <a:r>
              <a:rPr lang="en-IN" sz="2400" dirty="0"/>
              <a:t>Includes progressive transfers over time – but time period not mentioned </a:t>
            </a:r>
          </a:p>
          <a:p>
            <a:pPr marL="285750" indent="-285750">
              <a:buFont typeface="Arial" panose="020B0604020202020204" pitchFamily="34" charset="0"/>
              <a:buChar char="•"/>
            </a:pPr>
            <a:r>
              <a:rPr lang="en-IN" sz="2400" dirty="0"/>
              <a:t>Transfer of preference share capital will have no impact</a:t>
            </a:r>
          </a:p>
          <a:p>
            <a:pPr marL="285750" indent="-285750">
              <a:buFont typeface="Arial" panose="020B0604020202020204" pitchFamily="34" charset="0"/>
              <a:buChar char="•"/>
            </a:pPr>
            <a:r>
              <a:rPr lang="en-IN" sz="2400" dirty="0"/>
              <a:t>Does not cover change in shareholding due to buyback of shares/reduction of capital, which has been approved by competent court</a:t>
            </a:r>
          </a:p>
          <a:p>
            <a:pPr marL="285750" indent="-285750">
              <a:buFont typeface="Arial" panose="020B0604020202020204" pitchFamily="34" charset="0"/>
              <a:buChar char="•"/>
            </a:pPr>
            <a:endParaRPr lang="en-IN" dirty="0"/>
          </a:p>
          <a:p>
            <a:endParaRPr lang="en-IN" dirty="0"/>
          </a:p>
        </p:txBody>
      </p:sp>
    </p:spTree>
    <p:extLst>
      <p:ext uri="{BB962C8B-B14F-4D97-AF65-F5344CB8AC3E}">
        <p14:creationId xmlns:p14="http://schemas.microsoft.com/office/powerpoint/2010/main" val="66515539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D0C71-81B7-4933-945B-2AF25AE0F2B1}"/>
              </a:ext>
            </a:extLst>
          </p:cNvPr>
          <p:cNvSpPr>
            <a:spLocks noGrp="1"/>
          </p:cNvSpPr>
          <p:nvPr>
            <p:ph type="title"/>
          </p:nvPr>
        </p:nvSpPr>
        <p:spPr/>
        <p:txBody>
          <a:bodyPr/>
          <a:lstStyle/>
          <a:p>
            <a:r>
              <a:rPr lang="en-IN" dirty="0"/>
              <a:t>Prior approval of RBI (3/3) </a:t>
            </a:r>
          </a:p>
        </p:txBody>
      </p:sp>
      <p:grpSp>
        <p:nvGrpSpPr>
          <p:cNvPr id="4" name="Group 3">
            <a:extLst>
              <a:ext uri="{FF2B5EF4-FFF2-40B4-BE49-F238E27FC236}">
                <a16:creationId xmlns:a16="http://schemas.microsoft.com/office/drawing/2014/main" id="{5FFB050B-B9B7-4B9B-9D66-C177485CD50D}"/>
              </a:ext>
            </a:extLst>
          </p:cNvPr>
          <p:cNvGrpSpPr/>
          <p:nvPr/>
        </p:nvGrpSpPr>
        <p:grpSpPr>
          <a:xfrm>
            <a:off x="751151" y="2223055"/>
            <a:ext cx="11029950" cy="1085760"/>
            <a:chOff x="0" y="922"/>
            <a:chExt cx="11029950" cy="1085760"/>
          </a:xfrm>
          <a:solidFill>
            <a:schemeClr val="tx2">
              <a:lumMod val="75000"/>
            </a:schemeClr>
          </a:solidFill>
        </p:grpSpPr>
        <p:sp>
          <p:nvSpPr>
            <p:cNvPr id="5" name="Rounded Rectangle 3">
              <a:extLst>
                <a:ext uri="{FF2B5EF4-FFF2-40B4-BE49-F238E27FC236}">
                  <a16:creationId xmlns:a16="http://schemas.microsoft.com/office/drawing/2014/main" id="{7C44AA4D-B59F-4052-8748-61E769058D79}"/>
                </a:ext>
              </a:extLst>
            </p:cNvPr>
            <p:cNvSpPr/>
            <p:nvPr/>
          </p:nvSpPr>
          <p:spPr>
            <a:xfrm>
              <a:off x="0" y="922"/>
              <a:ext cx="11029950" cy="1085760"/>
            </a:xfrm>
            <a:prstGeom prst="roundRect">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 name="Rounded Rectangle 4">
              <a:extLst>
                <a:ext uri="{FF2B5EF4-FFF2-40B4-BE49-F238E27FC236}">
                  <a16:creationId xmlns:a16="http://schemas.microsoft.com/office/drawing/2014/main" id="{77B462DA-13E4-422F-890E-FB516CF9A964}"/>
                </a:ext>
              </a:extLst>
            </p:cNvPr>
            <p:cNvSpPr/>
            <p:nvPr/>
          </p:nvSpPr>
          <p:spPr>
            <a:xfrm>
              <a:off x="53002" y="53924"/>
              <a:ext cx="10923946" cy="979756"/>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21920" tIns="121920" rIns="121920" bIns="121920" numCol="1" spcCol="1270" anchor="ctr" anchorCtr="0">
              <a:noAutofit/>
            </a:bodyPr>
            <a:lstStyle/>
            <a:p>
              <a:pPr lvl="0"/>
              <a:r>
                <a:rPr lang="en-IN" sz="2400" dirty="0"/>
                <a:t>Change in management which would result in change in more than 30% of the composition of the Board of Directors</a:t>
              </a:r>
            </a:p>
          </p:txBody>
        </p:sp>
      </p:grpSp>
      <p:sp>
        <p:nvSpPr>
          <p:cNvPr id="7" name="TextBox 6">
            <a:extLst>
              <a:ext uri="{FF2B5EF4-FFF2-40B4-BE49-F238E27FC236}">
                <a16:creationId xmlns:a16="http://schemas.microsoft.com/office/drawing/2014/main" id="{6035EB90-E28C-4BE0-A92D-934C399909A5}"/>
              </a:ext>
            </a:extLst>
          </p:cNvPr>
          <p:cNvSpPr txBox="1"/>
          <p:nvPr/>
        </p:nvSpPr>
        <p:spPr>
          <a:xfrm>
            <a:off x="1116419" y="3902149"/>
            <a:ext cx="10122195" cy="2092881"/>
          </a:xfrm>
          <a:prstGeom prst="rect">
            <a:avLst/>
          </a:prstGeom>
          <a:noFill/>
        </p:spPr>
        <p:txBody>
          <a:bodyPr wrap="square" rtlCol="0">
            <a:spAutoFit/>
          </a:bodyPr>
          <a:lstStyle/>
          <a:p>
            <a:pPr marL="285750" lvl="0" indent="-285750">
              <a:buFont typeface="Arial" panose="020B0604020202020204" pitchFamily="34" charset="0"/>
              <a:buChar char="•"/>
            </a:pPr>
            <a:r>
              <a:rPr lang="en-IN" sz="2800" dirty="0"/>
              <a:t>For computation of total strength of the BOD – Independent Directors are to be excluded</a:t>
            </a:r>
          </a:p>
          <a:p>
            <a:pPr marL="285750" lvl="0" indent="-285750">
              <a:buFont typeface="Arial" panose="020B0604020202020204" pitchFamily="34" charset="0"/>
              <a:buChar char="•"/>
            </a:pPr>
            <a:r>
              <a:rPr lang="en-IN" sz="2800" dirty="0"/>
              <a:t>Does not cover re-election of directors subject to retirement by rotation</a:t>
            </a:r>
          </a:p>
          <a:p>
            <a:endParaRPr lang="en-IN" dirty="0"/>
          </a:p>
        </p:txBody>
      </p:sp>
    </p:spTree>
    <p:extLst>
      <p:ext uri="{BB962C8B-B14F-4D97-AF65-F5344CB8AC3E}">
        <p14:creationId xmlns:p14="http://schemas.microsoft.com/office/powerpoint/2010/main" val="271999817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1480"/>
        <p:cNvGrpSpPr/>
        <p:nvPr/>
      </p:nvGrpSpPr>
      <p:grpSpPr>
        <a:xfrm>
          <a:off x="0" y="0"/>
          <a:ext cx="0" cy="0"/>
          <a:chOff x="0" y="0"/>
          <a:chExt cx="0" cy="0"/>
        </a:xfrm>
      </p:grpSpPr>
      <p:sp>
        <p:nvSpPr>
          <p:cNvPr id="1481" name="Google Shape;1481;g29d0d473c4a_0_1175"/>
          <p:cNvSpPr txBox="1">
            <a:spLocks noGrp="1"/>
          </p:cNvSpPr>
          <p:nvPr>
            <p:ph type="title"/>
          </p:nvPr>
        </p:nvSpPr>
        <p:spPr>
          <a:xfrm>
            <a:off x="581193" y="3043910"/>
            <a:ext cx="11029500" cy="1497600"/>
          </a:xfrm>
          <a:prstGeom prst="rect">
            <a:avLst/>
          </a:prstGeom>
          <a:noFill/>
          <a:ln>
            <a:noFill/>
          </a:ln>
        </p:spPr>
        <p:txBody>
          <a:bodyPr spcFirstLastPara="1" wrap="square" lIns="91425" tIns="45700" rIns="91425" bIns="45700" anchor="b" anchorCtr="0">
            <a:normAutofit/>
          </a:bodyPr>
          <a:lstStyle/>
          <a:p>
            <a:pPr marL="0" lvl="0" indent="0" algn="l" rtl="0">
              <a:lnSpc>
                <a:spcPct val="100000"/>
              </a:lnSpc>
              <a:spcBef>
                <a:spcPts val="0"/>
              </a:spcBef>
              <a:spcAft>
                <a:spcPts val="0"/>
              </a:spcAft>
              <a:buClr>
                <a:schemeClr val="accent1"/>
              </a:buClr>
              <a:buSzPts val="3600"/>
              <a:buFont typeface="Gill Sans"/>
              <a:buNone/>
            </a:pPr>
            <a:r>
              <a:rPr lang="en-US"/>
              <a:t>Miscellaneous (but critical) Circulars</a:t>
            </a:r>
            <a:endParaRPr/>
          </a:p>
        </p:txBody>
      </p:sp>
      <p:sp>
        <p:nvSpPr>
          <p:cNvPr id="1482" name="Google Shape;1482;g29d0d473c4a_0_1175"/>
          <p:cNvSpPr txBox="1">
            <a:spLocks noGrp="1"/>
          </p:cNvSpPr>
          <p:nvPr>
            <p:ph type="body" idx="1"/>
          </p:nvPr>
        </p:nvSpPr>
        <p:spPr>
          <a:xfrm>
            <a:off x="581192" y="4541417"/>
            <a:ext cx="11029500" cy="6006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360"/>
              </a:spcBef>
              <a:spcAft>
                <a:spcPts val="0"/>
              </a:spcAft>
              <a:buSzPts val="1656"/>
              <a:buNone/>
            </a:pPr>
            <a:r>
              <a:rPr lang="en-US" dirty="0"/>
              <a:t>Dividend Declaration,  Appointment of Statutory Auditors</a:t>
            </a:r>
            <a:endParaRP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1492"/>
        <p:cNvGrpSpPr/>
        <p:nvPr/>
      </p:nvGrpSpPr>
      <p:grpSpPr>
        <a:xfrm>
          <a:off x="0" y="0"/>
          <a:ext cx="0" cy="0"/>
          <a:chOff x="0" y="0"/>
          <a:chExt cx="0" cy="0"/>
        </a:xfrm>
      </p:grpSpPr>
      <p:sp>
        <p:nvSpPr>
          <p:cNvPr id="1493" name="Google Shape;1493;g29d0d473c4a_0_1185"/>
          <p:cNvSpPr txBox="1">
            <a:spLocks noGrp="1"/>
          </p:cNvSpPr>
          <p:nvPr>
            <p:ph type="title"/>
          </p:nvPr>
        </p:nvSpPr>
        <p:spPr>
          <a:xfrm>
            <a:off x="488775" y="860413"/>
            <a:ext cx="11029500" cy="672000"/>
          </a:xfrm>
          <a:prstGeom prst="rect">
            <a:avLst/>
          </a:prstGeom>
          <a:noFill/>
          <a:ln>
            <a:noFill/>
          </a:ln>
        </p:spPr>
        <p:txBody>
          <a:bodyPr spcFirstLastPara="1" wrap="square" lIns="91425" tIns="45700" rIns="91425" bIns="45700" anchor="b" anchorCtr="0">
            <a:normAutofit/>
          </a:bodyPr>
          <a:lstStyle/>
          <a:p>
            <a:pPr marL="0" lvl="0" indent="0" algn="l" rtl="0">
              <a:lnSpc>
                <a:spcPct val="100000"/>
              </a:lnSpc>
              <a:spcBef>
                <a:spcPts val="0"/>
              </a:spcBef>
              <a:spcAft>
                <a:spcPts val="0"/>
              </a:spcAft>
              <a:buClr>
                <a:schemeClr val="lt1"/>
              </a:buClr>
              <a:buSzPts val="3200"/>
              <a:buFont typeface="Gill Sans"/>
              <a:buNone/>
            </a:pPr>
            <a:r>
              <a:rPr lang="en-US"/>
              <a:t>Declaration of dividends by NBFCs</a:t>
            </a:r>
            <a:endParaRPr/>
          </a:p>
        </p:txBody>
      </p:sp>
      <p:sp>
        <p:nvSpPr>
          <p:cNvPr id="1494" name="Google Shape;1494;g29d0d473c4a_0_1185"/>
          <p:cNvSpPr txBox="1">
            <a:spLocks noGrp="1"/>
          </p:cNvSpPr>
          <p:nvPr>
            <p:ph type="body" idx="1"/>
          </p:nvPr>
        </p:nvSpPr>
        <p:spPr>
          <a:xfrm>
            <a:off x="353565" y="1809195"/>
            <a:ext cx="4097100" cy="4609200"/>
          </a:xfrm>
          <a:prstGeom prst="rect">
            <a:avLst/>
          </a:prstGeom>
          <a:solidFill>
            <a:srgbClr val="D8F4FA"/>
          </a:solidFill>
          <a:ln>
            <a:noFill/>
          </a:ln>
        </p:spPr>
        <p:txBody>
          <a:bodyPr spcFirstLastPara="1" wrap="square" lIns="91425" tIns="45700" rIns="91425" bIns="45700" anchor="t" anchorCtr="0">
            <a:normAutofit/>
          </a:bodyPr>
          <a:lstStyle/>
          <a:p>
            <a:pPr marL="457200" lvl="0" indent="-333756" algn="l" rtl="0">
              <a:lnSpc>
                <a:spcPct val="100000"/>
              </a:lnSpc>
              <a:spcBef>
                <a:spcPts val="0"/>
              </a:spcBef>
              <a:spcAft>
                <a:spcPts val="0"/>
              </a:spcAft>
              <a:buSzPts val="1656"/>
              <a:buChar char="◼"/>
            </a:pPr>
            <a:r>
              <a:rPr lang="en-US" sz="1600" dirty="0">
                <a:solidFill>
                  <a:schemeClr val="dk1"/>
                </a:solidFill>
                <a:latin typeface="+mj-lt"/>
                <a:ea typeface="Arial"/>
                <a:cs typeface="Arial"/>
                <a:sym typeface="Arial"/>
              </a:rPr>
              <a:t>RBI June 24, 2021 circular on declaration of dividend by NBFCs </a:t>
            </a:r>
            <a:endParaRPr sz="1600" dirty="0">
              <a:latin typeface="+mj-lt"/>
            </a:endParaRPr>
          </a:p>
          <a:p>
            <a:pPr marL="457200" lvl="0" indent="-333756" algn="l" rtl="0">
              <a:lnSpc>
                <a:spcPct val="100000"/>
              </a:lnSpc>
              <a:spcBef>
                <a:spcPts val="200"/>
              </a:spcBef>
              <a:spcAft>
                <a:spcPts val="0"/>
              </a:spcAft>
              <a:buSzPts val="1656"/>
              <a:buChar char="◼"/>
            </a:pPr>
            <a:r>
              <a:rPr lang="en-US" sz="1600" dirty="0">
                <a:solidFill>
                  <a:schemeClr val="dk1"/>
                </a:solidFill>
                <a:latin typeface="+mj-lt"/>
                <a:ea typeface="Arial"/>
                <a:cs typeface="Arial"/>
                <a:sym typeface="Arial"/>
              </a:rPr>
              <a:t>Effective for declaration of dividend from the profits of the FY ending March 31, 2022 and onwards</a:t>
            </a:r>
            <a:endParaRPr sz="1600" dirty="0">
              <a:latin typeface="+mj-lt"/>
            </a:endParaRPr>
          </a:p>
          <a:p>
            <a:pPr marL="457200" lvl="0" indent="-333756" algn="l" rtl="0">
              <a:lnSpc>
                <a:spcPct val="100000"/>
              </a:lnSpc>
              <a:spcBef>
                <a:spcPts val="200"/>
              </a:spcBef>
              <a:spcAft>
                <a:spcPts val="0"/>
              </a:spcAft>
              <a:buSzPts val="1656"/>
              <a:buChar char="◼"/>
            </a:pPr>
            <a:r>
              <a:rPr lang="en-US" sz="1600" dirty="0">
                <a:solidFill>
                  <a:schemeClr val="dk1"/>
                </a:solidFill>
                <a:latin typeface="+mj-lt"/>
                <a:ea typeface="Arial"/>
                <a:cs typeface="Arial"/>
                <a:sym typeface="Arial"/>
              </a:rPr>
              <a:t>The Guidelines provide for:</a:t>
            </a:r>
            <a:endParaRPr sz="1600" dirty="0">
              <a:latin typeface="+mj-lt"/>
            </a:endParaRPr>
          </a:p>
          <a:p>
            <a:pPr marL="914400" lvl="1" indent="-333756" algn="l" rtl="0">
              <a:lnSpc>
                <a:spcPct val="100000"/>
              </a:lnSpc>
              <a:spcBef>
                <a:spcPts val="200"/>
              </a:spcBef>
              <a:spcAft>
                <a:spcPts val="0"/>
              </a:spcAft>
              <a:buSzPts val="1656"/>
              <a:buChar char="◼"/>
            </a:pPr>
            <a:r>
              <a:rPr lang="en-US" dirty="0">
                <a:solidFill>
                  <a:schemeClr val="dk1"/>
                </a:solidFill>
                <a:latin typeface="+mj-lt"/>
                <a:ea typeface="Arial"/>
                <a:cs typeface="Arial"/>
                <a:sym typeface="Arial"/>
              </a:rPr>
              <a:t>Board Oversight</a:t>
            </a:r>
            <a:endParaRPr dirty="0">
              <a:latin typeface="+mj-lt"/>
            </a:endParaRPr>
          </a:p>
          <a:p>
            <a:pPr marL="914400" lvl="1" indent="-333756" algn="l" rtl="0">
              <a:lnSpc>
                <a:spcPct val="100000"/>
              </a:lnSpc>
              <a:spcBef>
                <a:spcPts val="200"/>
              </a:spcBef>
              <a:spcAft>
                <a:spcPts val="0"/>
              </a:spcAft>
              <a:buSzPts val="1656"/>
              <a:buChar char="◼"/>
            </a:pPr>
            <a:r>
              <a:rPr lang="en-US" dirty="0">
                <a:solidFill>
                  <a:schemeClr val="dk1"/>
                </a:solidFill>
                <a:latin typeface="+mj-lt"/>
                <a:ea typeface="Arial"/>
                <a:cs typeface="Arial"/>
                <a:sym typeface="Arial"/>
              </a:rPr>
              <a:t>Eligibility Criteria</a:t>
            </a:r>
            <a:endParaRPr dirty="0">
              <a:latin typeface="+mj-lt"/>
            </a:endParaRPr>
          </a:p>
          <a:p>
            <a:pPr marL="914400" lvl="1" indent="-333756" algn="l" rtl="0">
              <a:lnSpc>
                <a:spcPct val="100000"/>
              </a:lnSpc>
              <a:spcBef>
                <a:spcPts val="200"/>
              </a:spcBef>
              <a:spcAft>
                <a:spcPts val="0"/>
              </a:spcAft>
              <a:buSzPts val="1656"/>
              <a:buChar char="◼"/>
            </a:pPr>
            <a:r>
              <a:rPr lang="en-US" dirty="0">
                <a:solidFill>
                  <a:schemeClr val="dk1"/>
                </a:solidFill>
                <a:latin typeface="+mj-lt"/>
                <a:ea typeface="Arial"/>
                <a:cs typeface="Arial"/>
                <a:sym typeface="Arial"/>
              </a:rPr>
              <a:t>Quantum of Dividend</a:t>
            </a:r>
            <a:endParaRPr dirty="0">
              <a:latin typeface="+mj-lt"/>
            </a:endParaRPr>
          </a:p>
          <a:p>
            <a:pPr marL="914400" lvl="1" indent="-333756" algn="l" rtl="0">
              <a:lnSpc>
                <a:spcPct val="100000"/>
              </a:lnSpc>
              <a:spcBef>
                <a:spcPts val="200"/>
              </a:spcBef>
              <a:spcAft>
                <a:spcPts val="0"/>
              </a:spcAft>
              <a:buSzPts val="1656"/>
              <a:buChar char="◼"/>
            </a:pPr>
            <a:r>
              <a:rPr lang="en-US" dirty="0">
                <a:solidFill>
                  <a:schemeClr val="dk1"/>
                </a:solidFill>
                <a:latin typeface="+mj-lt"/>
                <a:ea typeface="Arial"/>
                <a:cs typeface="Arial"/>
                <a:sym typeface="Arial"/>
              </a:rPr>
              <a:t>Reporting</a:t>
            </a:r>
            <a:endParaRPr dirty="0">
              <a:latin typeface="+mj-lt"/>
            </a:endParaRPr>
          </a:p>
          <a:p>
            <a:pPr marL="457200" lvl="0" indent="-333756" algn="l" rtl="0">
              <a:lnSpc>
                <a:spcPct val="100000"/>
              </a:lnSpc>
              <a:spcBef>
                <a:spcPts val="560"/>
              </a:spcBef>
              <a:spcAft>
                <a:spcPts val="0"/>
              </a:spcAft>
              <a:buSzPts val="1656"/>
              <a:buChar char="◼"/>
            </a:pPr>
            <a:r>
              <a:rPr lang="en-US" sz="1600" dirty="0">
                <a:solidFill>
                  <a:schemeClr val="dk1"/>
                </a:solidFill>
                <a:latin typeface="+mj-lt"/>
                <a:ea typeface="Arial"/>
                <a:cs typeface="Arial"/>
                <a:sym typeface="Arial"/>
              </a:rPr>
              <a:t>Restrictions on dividend payout essentially force financial sector entities to plough back a minimal part of their profits, and therefore, result in creation of a profit conservation - Statutory Reserve</a:t>
            </a:r>
            <a:endParaRPr sz="1600" dirty="0">
              <a:latin typeface="+mj-lt"/>
            </a:endParaRPr>
          </a:p>
          <a:p>
            <a:pPr marL="457200" lvl="0" indent="-228600" algn="l" rtl="0">
              <a:lnSpc>
                <a:spcPct val="100000"/>
              </a:lnSpc>
              <a:spcBef>
                <a:spcPts val="360"/>
              </a:spcBef>
              <a:spcAft>
                <a:spcPts val="0"/>
              </a:spcAft>
              <a:buSzPts val="1656"/>
              <a:buNone/>
            </a:pPr>
            <a:endParaRPr sz="1600" dirty="0">
              <a:latin typeface="+mj-lt"/>
              <a:ea typeface="Arial"/>
              <a:cs typeface="Arial"/>
              <a:sym typeface="Arial"/>
            </a:endParaRPr>
          </a:p>
        </p:txBody>
      </p:sp>
      <p:sp>
        <p:nvSpPr>
          <p:cNvPr id="1495" name="Google Shape;1495;g29d0d473c4a_0_1185"/>
          <p:cNvSpPr txBox="1">
            <a:spLocks noGrp="1"/>
          </p:cNvSpPr>
          <p:nvPr>
            <p:ph type="body" idx="2"/>
          </p:nvPr>
        </p:nvSpPr>
        <p:spPr>
          <a:xfrm>
            <a:off x="4590661" y="1809195"/>
            <a:ext cx="7020000" cy="4609200"/>
          </a:xfrm>
          <a:prstGeom prst="rect">
            <a:avLst/>
          </a:prstGeom>
          <a:noFill/>
          <a:ln>
            <a:noFill/>
          </a:ln>
        </p:spPr>
        <p:txBody>
          <a:bodyPr spcFirstLastPara="1" wrap="square" lIns="91425" tIns="45700" rIns="91425" bIns="45700" anchor="t" anchorCtr="0">
            <a:normAutofit/>
          </a:bodyPr>
          <a:lstStyle/>
          <a:p>
            <a:pPr marL="457200" lvl="0" indent="-333756" algn="l" rtl="0">
              <a:lnSpc>
                <a:spcPct val="100000"/>
              </a:lnSpc>
              <a:spcBef>
                <a:spcPts val="360"/>
              </a:spcBef>
              <a:spcAft>
                <a:spcPts val="0"/>
              </a:spcAft>
              <a:buSzPts val="1656"/>
              <a:buChar char="◼"/>
            </a:pPr>
            <a:r>
              <a:rPr lang="en-US" sz="1600" dirty="0">
                <a:solidFill>
                  <a:schemeClr val="dk1"/>
                </a:solidFill>
                <a:latin typeface="+mj-lt"/>
                <a:ea typeface="Arial"/>
                <a:cs typeface="Arial"/>
                <a:sym typeface="Arial"/>
              </a:rPr>
              <a:t>Notification applicable on all NBFCs regulated by RBI. </a:t>
            </a:r>
            <a:endParaRPr sz="1600" dirty="0">
              <a:latin typeface="+mj-lt"/>
            </a:endParaRPr>
          </a:p>
          <a:p>
            <a:pPr marL="914400" lvl="1" indent="-333756" algn="l" rtl="0">
              <a:lnSpc>
                <a:spcPct val="100000"/>
              </a:lnSpc>
              <a:spcBef>
                <a:spcPts val="600"/>
              </a:spcBef>
              <a:spcAft>
                <a:spcPts val="0"/>
              </a:spcAft>
              <a:buSzPts val="1656"/>
              <a:buChar char="◼"/>
            </a:pPr>
            <a:r>
              <a:rPr lang="en-US" dirty="0">
                <a:solidFill>
                  <a:schemeClr val="dk1"/>
                </a:solidFill>
                <a:latin typeface="+mj-lt"/>
                <a:ea typeface="Arial"/>
                <a:cs typeface="Arial"/>
                <a:sym typeface="Arial"/>
              </a:rPr>
              <a:t>Further, reference is made to the term ‘Applicable NBFCs’  as defined under the respective RBI Master Directions on NBFC-ND-SI and NBFC-ND-NSI</a:t>
            </a:r>
            <a:endParaRPr b="0" i="0" dirty="0">
              <a:solidFill>
                <a:schemeClr val="dk1"/>
              </a:solidFill>
              <a:latin typeface="+mj-lt"/>
              <a:ea typeface="Arial"/>
              <a:cs typeface="Arial"/>
              <a:sym typeface="Arial"/>
            </a:endParaRPr>
          </a:p>
          <a:p>
            <a:pPr marL="457200" lvl="0" indent="-333756" algn="l" rtl="0">
              <a:lnSpc>
                <a:spcPct val="100000"/>
              </a:lnSpc>
              <a:spcBef>
                <a:spcPts val="360"/>
              </a:spcBef>
              <a:spcAft>
                <a:spcPts val="0"/>
              </a:spcAft>
              <a:buSzPts val="1656"/>
              <a:buChar char="◼"/>
            </a:pPr>
            <a:r>
              <a:rPr lang="en-US" sz="1600" b="0" i="0" dirty="0">
                <a:solidFill>
                  <a:schemeClr val="dk1"/>
                </a:solidFill>
                <a:latin typeface="+mj-lt"/>
                <a:ea typeface="Arial"/>
                <a:cs typeface="Arial"/>
                <a:sym typeface="Arial"/>
              </a:rPr>
              <a:t>Quantum capped based on Divid</a:t>
            </a:r>
            <a:r>
              <a:rPr lang="en-US" sz="1600" dirty="0">
                <a:solidFill>
                  <a:schemeClr val="dk1"/>
                </a:solidFill>
                <a:latin typeface="+mj-lt"/>
                <a:ea typeface="Arial"/>
                <a:cs typeface="Arial"/>
                <a:sym typeface="Arial"/>
              </a:rPr>
              <a:t>end Payout Ratio</a:t>
            </a:r>
            <a:endParaRPr sz="1600" b="0" i="0" dirty="0">
              <a:solidFill>
                <a:schemeClr val="dk1"/>
              </a:solidFill>
              <a:latin typeface="+mj-lt"/>
              <a:ea typeface="Arial"/>
              <a:cs typeface="Arial"/>
              <a:sym typeface="Arial"/>
            </a:endParaRPr>
          </a:p>
          <a:p>
            <a:pPr marL="457200" lvl="0" indent="-333756" algn="l" rtl="0">
              <a:lnSpc>
                <a:spcPct val="100000"/>
              </a:lnSpc>
              <a:spcBef>
                <a:spcPts val="360"/>
              </a:spcBef>
              <a:spcAft>
                <a:spcPts val="0"/>
              </a:spcAft>
              <a:buSzPts val="1656"/>
              <a:buChar char="◼"/>
            </a:pPr>
            <a:r>
              <a:rPr lang="en-US" sz="1600" dirty="0">
                <a:solidFill>
                  <a:schemeClr val="dk1"/>
                </a:solidFill>
                <a:latin typeface="+mj-lt"/>
                <a:ea typeface="Arial"/>
                <a:cs typeface="Arial"/>
                <a:sym typeface="Arial"/>
              </a:rPr>
              <a:t>Dividend Distribution Policy required</a:t>
            </a:r>
            <a:endParaRPr sz="1600" dirty="0">
              <a:latin typeface="+mj-lt"/>
            </a:endParaRPr>
          </a:p>
          <a:p>
            <a:pPr marL="457200" lvl="0" indent="-333756" algn="l" rtl="0">
              <a:lnSpc>
                <a:spcPct val="100000"/>
              </a:lnSpc>
              <a:spcBef>
                <a:spcPts val="360"/>
              </a:spcBef>
              <a:spcAft>
                <a:spcPts val="0"/>
              </a:spcAft>
              <a:buSzPts val="1656"/>
              <a:buChar char="◼"/>
            </a:pPr>
            <a:r>
              <a:rPr lang="en-US" sz="1600" dirty="0">
                <a:solidFill>
                  <a:schemeClr val="dk1"/>
                </a:solidFill>
                <a:latin typeface="+mj-lt"/>
                <a:ea typeface="Arial"/>
                <a:cs typeface="Arial"/>
                <a:sym typeface="Arial"/>
              </a:rPr>
              <a:t>NBFC-SI – Report declaration of Dividend to Regional Office of the RBI within a fortnight </a:t>
            </a:r>
            <a:endParaRPr sz="1600" dirty="0">
              <a:latin typeface="+mj-lt"/>
            </a:endParaRPr>
          </a:p>
          <a:p>
            <a:pPr marL="457200" lvl="0" indent="-333756" algn="l" rtl="0">
              <a:lnSpc>
                <a:spcPct val="100000"/>
              </a:lnSpc>
              <a:spcBef>
                <a:spcPts val="360"/>
              </a:spcBef>
              <a:spcAft>
                <a:spcPts val="0"/>
              </a:spcAft>
              <a:buSzPts val="1656"/>
              <a:buChar char="◼"/>
            </a:pPr>
            <a:r>
              <a:rPr lang="en-US" sz="1600" dirty="0">
                <a:solidFill>
                  <a:schemeClr val="dk1"/>
                </a:solidFill>
                <a:latin typeface="+mj-lt"/>
                <a:ea typeface="Arial"/>
                <a:cs typeface="Arial"/>
                <a:sym typeface="Arial"/>
              </a:rPr>
              <a:t>Board to consider following before declaration of dividend</a:t>
            </a:r>
            <a:endParaRPr sz="1600" dirty="0">
              <a:latin typeface="+mj-lt"/>
            </a:endParaRPr>
          </a:p>
        </p:txBody>
      </p:sp>
      <p:graphicFrame>
        <p:nvGraphicFramePr>
          <p:cNvPr id="1496" name="Google Shape;1496;g29d0d473c4a_0_1185"/>
          <p:cNvGraphicFramePr/>
          <p:nvPr>
            <p:extLst>
              <p:ext uri="{D42A27DB-BD31-4B8C-83A1-F6EECF244321}">
                <p14:modId xmlns:p14="http://schemas.microsoft.com/office/powerpoint/2010/main" val="3495738011"/>
              </p:ext>
            </p:extLst>
          </p:nvPr>
        </p:nvGraphicFramePr>
        <p:xfrm>
          <a:off x="4682339" y="4589797"/>
          <a:ext cx="7141450" cy="1402100"/>
        </p:xfrm>
        <a:graphic>
          <a:graphicData uri="http://schemas.openxmlformats.org/drawingml/2006/table">
            <a:tbl>
              <a:tblPr firstRow="1" bandRow="1">
                <a:noFill/>
              </a:tblPr>
              <a:tblGrid>
                <a:gridCol w="3813575">
                  <a:extLst>
                    <a:ext uri="{9D8B030D-6E8A-4147-A177-3AD203B41FA5}">
                      <a16:colId xmlns:a16="http://schemas.microsoft.com/office/drawing/2014/main" val="20000"/>
                    </a:ext>
                  </a:extLst>
                </a:gridCol>
                <a:gridCol w="3327875">
                  <a:extLst>
                    <a:ext uri="{9D8B030D-6E8A-4147-A177-3AD203B41FA5}">
                      <a16:colId xmlns:a16="http://schemas.microsoft.com/office/drawing/2014/main" val="20001"/>
                    </a:ext>
                  </a:extLst>
                </a:gridCol>
              </a:tblGrid>
              <a:tr h="793400">
                <a:tc>
                  <a:txBody>
                    <a:bodyPr/>
                    <a:lstStyle/>
                    <a:p>
                      <a:pPr marL="285750" marR="0" lvl="0" indent="-285750" algn="l" rtl="0">
                        <a:lnSpc>
                          <a:spcPct val="100000"/>
                        </a:lnSpc>
                        <a:spcBef>
                          <a:spcPts val="0"/>
                        </a:spcBef>
                        <a:spcAft>
                          <a:spcPts val="0"/>
                        </a:spcAft>
                        <a:buClr>
                          <a:srgbClr val="000000"/>
                        </a:buClr>
                        <a:buSzPts val="1600"/>
                        <a:buFont typeface="Arial"/>
                        <a:buChar char="•"/>
                      </a:pPr>
                      <a:r>
                        <a:rPr lang="en-US" sz="1600" b="0" i="0" u="none" strike="noStrike" cap="none" dirty="0">
                          <a:solidFill>
                            <a:schemeClr val="dk1"/>
                          </a:solidFill>
                          <a:latin typeface="+mj-lt"/>
                          <a:ea typeface="Arial"/>
                          <a:cs typeface="Arial"/>
                          <a:sym typeface="Arial"/>
                        </a:rPr>
                        <a:t>Supervisory findings of the Reserve Bank on divergence in classification and provisioning for NPA</a:t>
                      </a:r>
                      <a:endParaRPr sz="1600" u="none" strike="noStrike" cap="none" dirty="0">
                        <a:latin typeface="+mj-lt"/>
                        <a:ea typeface="Arial"/>
                        <a:cs typeface="Arial"/>
                        <a:sym typeface="Arial"/>
                      </a:endParaRPr>
                    </a:p>
                  </a:txBody>
                  <a:tcPr marL="91450" marR="91450"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285750" marR="0" lvl="0" indent="-285750" algn="l" rtl="0">
                        <a:lnSpc>
                          <a:spcPct val="100000"/>
                        </a:lnSpc>
                        <a:spcBef>
                          <a:spcPts val="0"/>
                        </a:spcBef>
                        <a:spcAft>
                          <a:spcPts val="0"/>
                        </a:spcAft>
                        <a:buClr>
                          <a:srgbClr val="000000"/>
                        </a:buClr>
                        <a:buSzPts val="1600"/>
                        <a:buFont typeface="Arial"/>
                        <a:buChar char="•"/>
                      </a:pPr>
                      <a:r>
                        <a:rPr lang="en-US" sz="1600" u="none" strike="noStrike" cap="none">
                          <a:latin typeface="+mj-lt"/>
                          <a:ea typeface="Arial"/>
                          <a:cs typeface="Arial"/>
                          <a:sym typeface="Arial"/>
                        </a:rPr>
                        <a:t>Qualifications in the Auditors’ Report to the financial statements</a:t>
                      </a:r>
                      <a:endParaRPr sz="1600" u="none" strike="noStrike" cap="none">
                        <a:latin typeface="+mj-lt"/>
                        <a:ea typeface="Arial"/>
                        <a:cs typeface="Arial"/>
                        <a:sym typeface="Arial"/>
                      </a:endParaRPr>
                    </a:p>
                  </a:txBody>
                  <a:tcPr marL="91450" marR="91450"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r h="529500">
                <a:tc>
                  <a:txBody>
                    <a:bodyPr/>
                    <a:lstStyle/>
                    <a:p>
                      <a:pPr marL="285750" marR="0" lvl="0" indent="-285750" algn="l" rtl="0">
                        <a:lnSpc>
                          <a:spcPct val="100000"/>
                        </a:lnSpc>
                        <a:spcBef>
                          <a:spcPts val="0"/>
                        </a:spcBef>
                        <a:spcAft>
                          <a:spcPts val="0"/>
                        </a:spcAft>
                        <a:buClr>
                          <a:srgbClr val="000000"/>
                        </a:buClr>
                        <a:buSzPts val="1600"/>
                        <a:buFont typeface="Arial"/>
                        <a:buChar char="•"/>
                      </a:pPr>
                      <a:r>
                        <a:rPr lang="en-US" sz="1600" u="none" strike="noStrike" cap="none">
                          <a:latin typeface="+mj-lt"/>
                          <a:ea typeface="Arial"/>
                          <a:cs typeface="Arial"/>
                          <a:sym typeface="Arial"/>
                        </a:rPr>
                        <a:t>Long term growth plans of the NBFC.</a:t>
                      </a:r>
                      <a:endParaRPr sz="1600" u="none" strike="noStrike" cap="none">
                        <a:latin typeface="+mj-lt"/>
                        <a:ea typeface="Arial"/>
                        <a:cs typeface="Arial"/>
                        <a:sym typeface="Arial"/>
                      </a:endParaRPr>
                    </a:p>
                  </a:txBody>
                  <a:tcPr marL="91450" marR="91450"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285750" marR="0" lvl="0" indent="-285750" algn="l" rtl="0">
                        <a:lnSpc>
                          <a:spcPct val="100000"/>
                        </a:lnSpc>
                        <a:spcBef>
                          <a:spcPts val="0"/>
                        </a:spcBef>
                        <a:spcAft>
                          <a:spcPts val="0"/>
                        </a:spcAft>
                        <a:buClr>
                          <a:srgbClr val="000000"/>
                        </a:buClr>
                        <a:buSzPts val="1600"/>
                        <a:buFont typeface="Arial"/>
                        <a:buChar char="•"/>
                      </a:pPr>
                      <a:r>
                        <a:rPr lang="en-US" sz="1600" u="none" strike="noStrike" cap="none" dirty="0">
                          <a:latin typeface="+mj-lt"/>
                          <a:ea typeface="Arial"/>
                          <a:cs typeface="Arial"/>
                          <a:sym typeface="Arial"/>
                        </a:rPr>
                        <a:t>Ceilings specified in these guidelines.</a:t>
                      </a:r>
                      <a:endParaRPr sz="1600" u="none" strike="noStrike" cap="none" dirty="0">
                        <a:latin typeface="+mj-lt"/>
                        <a:ea typeface="Arial"/>
                        <a:cs typeface="Arial"/>
                        <a:sym typeface="Arial"/>
                      </a:endParaRPr>
                    </a:p>
                  </a:txBody>
                  <a:tcPr marL="91450" marR="91450"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1500"/>
        <p:cNvGrpSpPr/>
        <p:nvPr/>
      </p:nvGrpSpPr>
      <p:grpSpPr>
        <a:xfrm>
          <a:off x="0" y="0"/>
          <a:ext cx="0" cy="0"/>
          <a:chOff x="0" y="0"/>
          <a:chExt cx="0" cy="0"/>
        </a:xfrm>
      </p:grpSpPr>
      <p:sp>
        <p:nvSpPr>
          <p:cNvPr id="1501" name="Google Shape;1501;g29d0d473c4a_0_1192"/>
          <p:cNvSpPr txBox="1">
            <a:spLocks noGrp="1"/>
          </p:cNvSpPr>
          <p:nvPr>
            <p:ph type="title"/>
          </p:nvPr>
        </p:nvSpPr>
        <p:spPr>
          <a:xfrm>
            <a:off x="575894" y="729658"/>
            <a:ext cx="11029500" cy="988200"/>
          </a:xfrm>
          <a:prstGeom prst="rect">
            <a:avLst/>
          </a:prstGeom>
          <a:noFill/>
          <a:ln>
            <a:noFill/>
          </a:ln>
        </p:spPr>
        <p:txBody>
          <a:bodyPr spcFirstLastPara="1" wrap="square" lIns="91425" tIns="45700" rIns="91425" bIns="45700" anchor="b" anchorCtr="0">
            <a:normAutofit/>
          </a:bodyPr>
          <a:lstStyle/>
          <a:p>
            <a:pPr marL="0" lvl="0" indent="0" algn="l" rtl="0">
              <a:lnSpc>
                <a:spcPct val="100000"/>
              </a:lnSpc>
              <a:spcBef>
                <a:spcPts val="0"/>
              </a:spcBef>
              <a:spcAft>
                <a:spcPts val="0"/>
              </a:spcAft>
              <a:buClr>
                <a:schemeClr val="lt1"/>
              </a:buClr>
              <a:buSzPts val="1800"/>
              <a:buNone/>
            </a:pPr>
            <a:r>
              <a:rPr lang="en-US" cap="none"/>
              <a:t>Eligibility Requirement And Quantum Restrictions</a:t>
            </a:r>
            <a:endParaRPr cap="none"/>
          </a:p>
        </p:txBody>
      </p:sp>
      <p:graphicFrame>
        <p:nvGraphicFramePr>
          <p:cNvPr id="1502" name="Google Shape;1502;g29d0d473c4a_0_1192"/>
          <p:cNvGraphicFramePr/>
          <p:nvPr/>
        </p:nvGraphicFramePr>
        <p:xfrm>
          <a:off x="442451" y="1936414"/>
          <a:ext cx="8654900" cy="4809600"/>
        </p:xfrm>
        <a:graphic>
          <a:graphicData uri="http://schemas.openxmlformats.org/drawingml/2006/table">
            <a:tbl>
              <a:tblPr firstRow="1" bandRow="1">
                <a:noFill/>
              </a:tblPr>
              <a:tblGrid>
                <a:gridCol w="1279500">
                  <a:extLst>
                    <a:ext uri="{9D8B030D-6E8A-4147-A177-3AD203B41FA5}">
                      <a16:colId xmlns:a16="http://schemas.microsoft.com/office/drawing/2014/main" val="20000"/>
                    </a:ext>
                  </a:extLst>
                </a:gridCol>
                <a:gridCol w="5153100">
                  <a:extLst>
                    <a:ext uri="{9D8B030D-6E8A-4147-A177-3AD203B41FA5}">
                      <a16:colId xmlns:a16="http://schemas.microsoft.com/office/drawing/2014/main" val="20001"/>
                    </a:ext>
                  </a:extLst>
                </a:gridCol>
                <a:gridCol w="2222300">
                  <a:extLst>
                    <a:ext uri="{9D8B030D-6E8A-4147-A177-3AD203B41FA5}">
                      <a16:colId xmlns:a16="http://schemas.microsoft.com/office/drawing/2014/main" val="20002"/>
                    </a:ext>
                  </a:extLst>
                </a:gridCol>
              </a:tblGrid>
              <a:tr h="548750">
                <a:tc>
                  <a:txBody>
                    <a:bodyPr/>
                    <a:lstStyle/>
                    <a:p>
                      <a:pPr marL="0" marR="0" lvl="0" indent="0" algn="l" rtl="0">
                        <a:lnSpc>
                          <a:spcPct val="100000"/>
                        </a:lnSpc>
                        <a:spcBef>
                          <a:spcPts val="0"/>
                        </a:spcBef>
                        <a:spcAft>
                          <a:spcPts val="0"/>
                        </a:spcAft>
                        <a:buNone/>
                      </a:pPr>
                      <a:r>
                        <a:rPr lang="en-US" sz="1400" u="none" strike="noStrike" cap="none">
                          <a:latin typeface="Arial"/>
                          <a:ea typeface="Arial"/>
                          <a:cs typeface="Arial"/>
                          <a:sym typeface="Arial"/>
                        </a:rPr>
                        <a:t>Category</a:t>
                      </a:r>
                      <a:endParaRPr/>
                    </a:p>
                  </a:txBody>
                  <a:tcPr marL="91450" marR="91450" marT="45725" marB="45725"/>
                </a:tc>
                <a:tc>
                  <a:txBody>
                    <a:bodyPr/>
                    <a:lstStyle/>
                    <a:p>
                      <a:pPr marL="0" marR="0" lvl="0" indent="0" algn="l" rtl="0">
                        <a:lnSpc>
                          <a:spcPct val="100000"/>
                        </a:lnSpc>
                        <a:spcBef>
                          <a:spcPts val="0"/>
                        </a:spcBef>
                        <a:spcAft>
                          <a:spcPts val="0"/>
                        </a:spcAft>
                        <a:buNone/>
                      </a:pPr>
                      <a:r>
                        <a:rPr lang="en-US" sz="1400" b="1" i="0" u="none" strike="noStrike" cap="none">
                          <a:solidFill>
                            <a:schemeClr val="dk1"/>
                          </a:solidFill>
                          <a:latin typeface="Arial"/>
                          <a:ea typeface="Arial"/>
                          <a:cs typeface="Arial"/>
                          <a:sym typeface="Arial"/>
                        </a:rPr>
                        <a:t>Eligibility Requirement</a:t>
                      </a:r>
                      <a:endParaRPr sz="1400" u="none" strike="noStrike" cap="none">
                        <a:latin typeface="Arial"/>
                        <a:ea typeface="Arial"/>
                        <a:cs typeface="Arial"/>
                        <a:sym typeface="Arial"/>
                      </a:endParaRPr>
                    </a:p>
                  </a:txBody>
                  <a:tcPr marL="91450" marR="91450" marT="45725" marB="45725"/>
                </a:tc>
                <a:tc>
                  <a:txBody>
                    <a:bodyPr/>
                    <a:lstStyle/>
                    <a:p>
                      <a:pPr marL="0" marR="0" lvl="0" indent="0" algn="l" rtl="0">
                        <a:lnSpc>
                          <a:spcPct val="100000"/>
                        </a:lnSpc>
                        <a:spcBef>
                          <a:spcPts val="0"/>
                        </a:spcBef>
                        <a:spcAft>
                          <a:spcPts val="0"/>
                        </a:spcAft>
                        <a:buNone/>
                      </a:pPr>
                      <a:r>
                        <a:rPr lang="en-US" sz="1400" b="1" i="0" u="none" strike="noStrike" cap="none">
                          <a:solidFill>
                            <a:schemeClr val="dk1"/>
                          </a:solidFill>
                          <a:latin typeface="Arial"/>
                          <a:ea typeface="Arial"/>
                          <a:cs typeface="Arial"/>
                          <a:sym typeface="Arial"/>
                        </a:rPr>
                        <a:t>Quantum </a:t>
                      </a:r>
                      <a:endParaRPr/>
                    </a:p>
                    <a:p>
                      <a:pPr marL="0" marR="0" lvl="0" indent="0" algn="l" rtl="0">
                        <a:lnSpc>
                          <a:spcPct val="100000"/>
                        </a:lnSpc>
                        <a:spcBef>
                          <a:spcPts val="0"/>
                        </a:spcBef>
                        <a:spcAft>
                          <a:spcPts val="0"/>
                        </a:spcAft>
                        <a:buNone/>
                      </a:pPr>
                      <a:r>
                        <a:rPr lang="en-US" sz="1400" b="1" i="0" u="none" strike="noStrike" cap="none">
                          <a:solidFill>
                            <a:schemeClr val="dk1"/>
                          </a:solidFill>
                          <a:latin typeface="Arial"/>
                          <a:ea typeface="Arial"/>
                          <a:cs typeface="Arial"/>
                          <a:sym typeface="Arial"/>
                        </a:rPr>
                        <a:t>(Dividend Payout Ratio)</a:t>
                      </a:r>
                      <a:endParaRPr sz="1400" u="none" strike="noStrike" cap="none">
                        <a:latin typeface="Arial"/>
                        <a:ea typeface="Arial"/>
                        <a:cs typeface="Arial"/>
                        <a:sym typeface="Arial"/>
                      </a:endParaRPr>
                    </a:p>
                  </a:txBody>
                  <a:tcPr marL="91450" marR="91450" marT="45725" marB="45725"/>
                </a:tc>
                <a:extLst>
                  <a:ext uri="{0D108BD9-81ED-4DB2-BD59-A6C34878D82A}">
                    <a16:rowId xmlns:a16="http://schemas.microsoft.com/office/drawing/2014/main" val="10000"/>
                  </a:ext>
                </a:extLst>
              </a:tr>
              <a:tr h="3260200">
                <a:tc>
                  <a:txBody>
                    <a:bodyPr/>
                    <a:lstStyle/>
                    <a:p>
                      <a:pPr marL="0" marR="0" lvl="0" indent="0" algn="l" rtl="0">
                        <a:lnSpc>
                          <a:spcPct val="100000"/>
                        </a:lnSpc>
                        <a:spcBef>
                          <a:spcPts val="0"/>
                        </a:spcBef>
                        <a:spcAft>
                          <a:spcPts val="0"/>
                        </a:spcAft>
                        <a:buNone/>
                      </a:pPr>
                      <a:r>
                        <a:rPr lang="en-US" sz="1400" u="none" strike="noStrike" cap="none">
                          <a:latin typeface="Arial"/>
                          <a:ea typeface="Arial"/>
                          <a:cs typeface="Arial"/>
                          <a:sym typeface="Arial"/>
                        </a:rPr>
                        <a:t>NBFCs meeting prudential requirements</a:t>
                      </a:r>
                      <a:endParaRPr sz="1400" u="none" strike="noStrike" cap="none">
                        <a:latin typeface="Arial"/>
                        <a:ea typeface="Arial"/>
                        <a:cs typeface="Arial"/>
                        <a:sym typeface="Arial"/>
                      </a:endParaRPr>
                    </a:p>
                  </a:txBody>
                  <a:tcPr marL="91450" marR="91450" marT="45725" marB="45725"/>
                </a:tc>
                <a:tc>
                  <a:txBody>
                    <a:bodyPr/>
                    <a:lstStyle/>
                    <a:p>
                      <a:pPr marL="285750" marR="0" lvl="0" indent="-285750" algn="l" rtl="0">
                        <a:lnSpc>
                          <a:spcPct val="100000"/>
                        </a:lnSpc>
                        <a:spcBef>
                          <a:spcPts val="0"/>
                        </a:spcBef>
                        <a:spcAft>
                          <a:spcPts val="0"/>
                        </a:spcAft>
                        <a:buClr>
                          <a:srgbClr val="000000"/>
                        </a:buClr>
                        <a:buSzPts val="1400"/>
                        <a:buFont typeface="Arial"/>
                        <a:buChar char="•"/>
                      </a:pPr>
                      <a:r>
                        <a:rPr lang="en-US" sz="1400" u="none" strike="noStrike" cap="none">
                          <a:latin typeface="Arial"/>
                          <a:ea typeface="Arial"/>
                          <a:cs typeface="Arial"/>
                          <a:sym typeface="Arial"/>
                        </a:rPr>
                        <a:t>Complies with </a:t>
                      </a:r>
                      <a:r>
                        <a:rPr lang="en-US" sz="1400" b="1" u="none" strike="noStrike" cap="none">
                          <a:latin typeface="Arial"/>
                          <a:ea typeface="Arial"/>
                          <a:cs typeface="Arial"/>
                          <a:sym typeface="Arial"/>
                        </a:rPr>
                        <a:t>applicable regulatory capital adequacy </a:t>
                      </a:r>
                      <a:r>
                        <a:rPr lang="en-US" sz="1400" u="none" strike="noStrike" cap="none">
                          <a:latin typeface="Arial"/>
                          <a:ea typeface="Arial"/>
                          <a:cs typeface="Arial"/>
                          <a:sym typeface="Arial"/>
                        </a:rPr>
                        <a:t>requirements for each of the last three financial years including the financial year for which the dividend is proposed</a:t>
                      </a:r>
                      <a:endParaRPr sz="1400" b="0" u="none" strike="noStrike" cap="none">
                        <a:latin typeface="Arial"/>
                        <a:ea typeface="Arial"/>
                        <a:cs typeface="Arial"/>
                        <a:sym typeface="Arial"/>
                      </a:endParaRPr>
                    </a:p>
                    <a:p>
                      <a:pPr marL="285750" marR="0" lvl="0" indent="-285750" algn="l" rtl="0">
                        <a:lnSpc>
                          <a:spcPct val="100000"/>
                        </a:lnSpc>
                        <a:spcBef>
                          <a:spcPts val="0"/>
                        </a:spcBef>
                        <a:spcAft>
                          <a:spcPts val="0"/>
                        </a:spcAft>
                        <a:buClr>
                          <a:srgbClr val="000000"/>
                        </a:buClr>
                        <a:buSzPts val="1400"/>
                        <a:buFont typeface="Arial"/>
                        <a:buChar char="•"/>
                      </a:pPr>
                      <a:r>
                        <a:rPr lang="en-US" sz="1400" b="1" u="none" strike="noStrike" cap="none">
                          <a:latin typeface="Arial"/>
                          <a:ea typeface="Arial"/>
                          <a:cs typeface="Arial"/>
                          <a:sym typeface="Arial"/>
                        </a:rPr>
                        <a:t>Net NPA ratio shall be less than 6% </a:t>
                      </a:r>
                      <a:r>
                        <a:rPr lang="en-US" sz="1400" u="none" strike="noStrike" cap="none">
                          <a:latin typeface="Arial"/>
                          <a:ea typeface="Arial"/>
                          <a:cs typeface="Arial"/>
                          <a:sym typeface="Arial"/>
                        </a:rPr>
                        <a:t>in each of the last three years, including as at the close of the financial year for which dividend is proposed to be declared.</a:t>
                      </a:r>
                      <a:endParaRPr/>
                    </a:p>
                    <a:p>
                      <a:pPr marL="742950" marR="0" lvl="1" indent="-285750" algn="l" rtl="0">
                        <a:lnSpc>
                          <a:spcPct val="100000"/>
                        </a:lnSpc>
                        <a:spcBef>
                          <a:spcPts val="0"/>
                        </a:spcBef>
                        <a:spcAft>
                          <a:spcPts val="0"/>
                        </a:spcAft>
                        <a:buClr>
                          <a:srgbClr val="000000"/>
                        </a:buClr>
                        <a:buSzPts val="1400"/>
                        <a:buFont typeface="Arial"/>
                        <a:buChar char="•"/>
                      </a:pPr>
                      <a:r>
                        <a:rPr lang="en-US" sz="1400" b="0" u="none" strike="noStrike" cap="none">
                          <a:latin typeface="Arial"/>
                          <a:ea typeface="Arial"/>
                          <a:cs typeface="Arial"/>
                          <a:sym typeface="Arial"/>
                        </a:rPr>
                        <a:t>Calculation of NNPA - (GNPA – Provisions)</a:t>
                      </a:r>
                      <a:endParaRPr/>
                    </a:p>
                    <a:p>
                      <a:pPr marL="742950" marR="0" lvl="1" indent="-285750" algn="l" rtl="0">
                        <a:lnSpc>
                          <a:spcPct val="100000"/>
                        </a:lnSpc>
                        <a:spcBef>
                          <a:spcPts val="0"/>
                        </a:spcBef>
                        <a:spcAft>
                          <a:spcPts val="0"/>
                        </a:spcAft>
                        <a:buClr>
                          <a:srgbClr val="000000"/>
                        </a:buClr>
                        <a:buSzPts val="1400"/>
                        <a:buFont typeface="Arial"/>
                        <a:buChar char="•"/>
                      </a:pPr>
                      <a:r>
                        <a:rPr lang="en-US" sz="1400" b="0" u="none" strike="noStrike" cap="none">
                          <a:latin typeface="Arial"/>
                          <a:ea typeface="Arial"/>
                          <a:cs typeface="Arial"/>
                          <a:sym typeface="Arial"/>
                        </a:rPr>
                        <a:t>12</a:t>
                      </a:r>
                      <a:r>
                        <a:rPr lang="en-US" sz="1400" b="0" u="none" strike="noStrike" cap="none" baseline="30000">
                          <a:latin typeface="Arial"/>
                          <a:ea typeface="Arial"/>
                          <a:cs typeface="Arial"/>
                          <a:sym typeface="Arial"/>
                        </a:rPr>
                        <a:t>th</a:t>
                      </a:r>
                      <a:r>
                        <a:rPr lang="en-US" sz="1400" b="0" u="none" strike="noStrike" cap="none">
                          <a:latin typeface="Arial"/>
                          <a:ea typeface="Arial"/>
                          <a:cs typeface="Arial"/>
                          <a:sym typeface="Arial"/>
                        </a:rPr>
                        <a:t> Nov Circular</a:t>
                      </a:r>
                      <a:endParaRPr/>
                    </a:p>
                    <a:p>
                      <a:pPr marL="285750" marR="0" lvl="0" indent="-285750" algn="l" rtl="0">
                        <a:lnSpc>
                          <a:spcPct val="100000"/>
                        </a:lnSpc>
                        <a:spcBef>
                          <a:spcPts val="0"/>
                        </a:spcBef>
                        <a:spcAft>
                          <a:spcPts val="0"/>
                        </a:spcAft>
                        <a:buClr>
                          <a:srgbClr val="000000"/>
                        </a:buClr>
                        <a:buSzPts val="1400"/>
                        <a:buFont typeface="Arial"/>
                        <a:buChar char="•"/>
                      </a:pPr>
                      <a:r>
                        <a:rPr lang="en-US" sz="1400" u="none" strike="noStrike" cap="none">
                          <a:latin typeface="Arial"/>
                          <a:ea typeface="Arial"/>
                          <a:cs typeface="Arial"/>
                          <a:sym typeface="Arial"/>
                        </a:rPr>
                        <a:t>Complies with the provisions of </a:t>
                      </a:r>
                      <a:r>
                        <a:rPr lang="en-US" sz="1400" b="1" u="none" strike="noStrike" cap="none">
                          <a:latin typeface="Arial"/>
                          <a:ea typeface="Arial"/>
                          <a:cs typeface="Arial"/>
                          <a:sym typeface="Arial"/>
                        </a:rPr>
                        <a:t>Section 45 IC of the RBI Act</a:t>
                      </a:r>
                      <a:r>
                        <a:rPr lang="en-US" sz="1400" u="none" strike="noStrike" cap="none">
                          <a:latin typeface="Arial"/>
                          <a:ea typeface="Arial"/>
                          <a:cs typeface="Arial"/>
                          <a:sym typeface="Arial"/>
                        </a:rPr>
                        <a:t>, as the case may be, that is to say, has transferred 20% of its net profits to the regulatory reserve fund</a:t>
                      </a:r>
                      <a:endParaRPr/>
                    </a:p>
                    <a:p>
                      <a:pPr marL="285750" marR="0" lvl="0" indent="-285750" algn="l" rtl="0">
                        <a:lnSpc>
                          <a:spcPct val="100000"/>
                        </a:lnSpc>
                        <a:spcBef>
                          <a:spcPts val="0"/>
                        </a:spcBef>
                        <a:spcAft>
                          <a:spcPts val="0"/>
                        </a:spcAft>
                        <a:buClr>
                          <a:srgbClr val="000000"/>
                        </a:buClr>
                        <a:buSzPts val="1400"/>
                        <a:buFont typeface="Arial"/>
                        <a:buChar char="•"/>
                      </a:pPr>
                      <a:r>
                        <a:rPr lang="en-US" sz="1400" b="1" u="none" strike="noStrike" cap="none">
                          <a:latin typeface="Arial"/>
                          <a:ea typeface="Arial"/>
                          <a:cs typeface="Arial"/>
                          <a:sym typeface="Arial"/>
                        </a:rPr>
                        <a:t>No explicit restrictions</a:t>
                      </a:r>
                      <a:r>
                        <a:rPr lang="en-US" sz="1400" u="none" strike="noStrike" cap="none">
                          <a:latin typeface="Arial"/>
                          <a:ea typeface="Arial"/>
                          <a:cs typeface="Arial"/>
                          <a:sym typeface="Arial"/>
                        </a:rPr>
                        <a:t> placed by the regulator on declaration of dividend</a:t>
                      </a:r>
                      <a:endParaRPr sz="1400" u="none" strike="noStrike" cap="none">
                        <a:latin typeface="Arial"/>
                        <a:ea typeface="Arial"/>
                        <a:cs typeface="Arial"/>
                        <a:sym typeface="Arial"/>
                      </a:endParaRPr>
                    </a:p>
                  </a:txBody>
                  <a:tcPr marL="91450" marR="91450" marT="45725" marB="45725"/>
                </a:tc>
                <a:tc>
                  <a:txBody>
                    <a:bodyPr/>
                    <a:lstStyle/>
                    <a:p>
                      <a:pPr marL="171450" marR="0" lvl="0" indent="-171450" algn="l" rtl="0">
                        <a:lnSpc>
                          <a:spcPct val="100000"/>
                        </a:lnSpc>
                        <a:spcBef>
                          <a:spcPts val="0"/>
                        </a:spcBef>
                        <a:spcAft>
                          <a:spcPts val="0"/>
                        </a:spcAft>
                        <a:buClr>
                          <a:srgbClr val="000000"/>
                        </a:buClr>
                        <a:buSzPts val="1400"/>
                        <a:buFont typeface="Arial"/>
                        <a:buChar char="•"/>
                      </a:pPr>
                      <a:r>
                        <a:rPr lang="en-US" sz="1400" b="0" i="0" u="none" strike="noStrike" cap="none">
                          <a:solidFill>
                            <a:schemeClr val="dk1"/>
                          </a:solidFill>
                          <a:latin typeface="Arial"/>
                          <a:ea typeface="Arial"/>
                          <a:cs typeface="Arial"/>
                          <a:sym typeface="Arial"/>
                        </a:rPr>
                        <a:t>For NBFCs that do not accept public funds and do not have any customer interface - No limit</a:t>
                      </a:r>
                      <a:endParaRPr/>
                    </a:p>
                    <a:p>
                      <a:pPr marL="171450" marR="0" lvl="0" indent="-171450" algn="l" rtl="0">
                        <a:lnSpc>
                          <a:spcPct val="100000"/>
                        </a:lnSpc>
                        <a:spcBef>
                          <a:spcPts val="0"/>
                        </a:spcBef>
                        <a:spcAft>
                          <a:spcPts val="0"/>
                        </a:spcAft>
                        <a:buClr>
                          <a:srgbClr val="000000"/>
                        </a:buClr>
                        <a:buSzPts val="1400"/>
                        <a:buFont typeface="Arial"/>
                        <a:buChar char="•"/>
                      </a:pPr>
                      <a:r>
                        <a:rPr lang="en-US" sz="1400" b="0" i="0" u="none" strike="noStrike" cap="none">
                          <a:solidFill>
                            <a:schemeClr val="dk1"/>
                          </a:solidFill>
                          <a:latin typeface="Arial"/>
                          <a:ea typeface="Arial"/>
                          <a:cs typeface="Arial"/>
                          <a:sym typeface="Arial"/>
                        </a:rPr>
                        <a:t>CICs and SPDs- 60%</a:t>
                      </a:r>
                      <a:endParaRPr/>
                    </a:p>
                    <a:p>
                      <a:pPr marL="171450" marR="0" lvl="0" indent="-171450" algn="l" rtl="0">
                        <a:lnSpc>
                          <a:spcPct val="100000"/>
                        </a:lnSpc>
                        <a:spcBef>
                          <a:spcPts val="0"/>
                        </a:spcBef>
                        <a:spcAft>
                          <a:spcPts val="0"/>
                        </a:spcAft>
                        <a:buClr>
                          <a:srgbClr val="000000"/>
                        </a:buClr>
                        <a:buSzPts val="1400"/>
                        <a:buFont typeface="Arial"/>
                        <a:buChar char="•"/>
                      </a:pPr>
                      <a:r>
                        <a:rPr lang="en-US" sz="1400" b="1" i="0" u="none" strike="noStrike" cap="none">
                          <a:solidFill>
                            <a:schemeClr val="dk1"/>
                          </a:solidFill>
                          <a:latin typeface="Arial"/>
                          <a:ea typeface="Arial"/>
                          <a:cs typeface="Arial"/>
                          <a:sym typeface="Arial"/>
                        </a:rPr>
                        <a:t>Other NBFCs- 50%</a:t>
                      </a:r>
                      <a:endParaRPr sz="1400" u="none" strike="noStrike" cap="none">
                        <a:latin typeface="Arial"/>
                        <a:ea typeface="Arial"/>
                        <a:cs typeface="Arial"/>
                        <a:sym typeface="Arial"/>
                      </a:endParaRPr>
                    </a:p>
                  </a:txBody>
                  <a:tcPr marL="91450" marR="91450" marT="45725" marB="45725"/>
                </a:tc>
                <a:extLst>
                  <a:ext uri="{0D108BD9-81ED-4DB2-BD59-A6C34878D82A}">
                    <a16:rowId xmlns:a16="http://schemas.microsoft.com/office/drawing/2014/main" val="10001"/>
                  </a:ext>
                </a:extLst>
              </a:tr>
              <a:tr h="1000650">
                <a:tc>
                  <a:txBody>
                    <a:bodyPr/>
                    <a:lstStyle/>
                    <a:p>
                      <a:pPr marL="0" marR="0" lvl="0" indent="0" algn="l" rtl="0">
                        <a:lnSpc>
                          <a:spcPct val="100000"/>
                        </a:lnSpc>
                        <a:spcBef>
                          <a:spcPts val="0"/>
                        </a:spcBef>
                        <a:spcAft>
                          <a:spcPts val="0"/>
                        </a:spcAft>
                        <a:buNone/>
                      </a:pPr>
                      <a:r>
                        <a:rPr lang="en-US" sz="1400" u="none" strike="noStrike" cap="none">
                          <a:latin typeface="Arial"/>
                          <a:ea typeface="Arial"/>
                          <a:cs typeface="Arial"/>
                          <a:sym typeface="Arial"/>
                        </a:rPr>
                        <a:t>NBFCs not meeting prudential requirements</a:t>
                      </a:r>
                      <a:endParaRPr sz="1400" u="none" strike="noStrike" cap="none">
                        <a:latin typeface="Arial"/>
                        <a:ea typeface="Arial"/>
                        <a:cs typeface="Arial"/>
                        <a:sym typeface="Arial"/>
                      </a:endParaRPr>
                    </a:p>
                  </a:txBody>
                  <a:tcPr marL="91450" marR="91450" marT="45725" marB="45725"/>
                </a:tc>
                <a:tc>
                  <a:txBody>
                    <a:bodyPr/>
                    <a:lstStyle/>
                    <a:p>
                      <a:pPr marL="171450" marR="0" lvl="0" indent="-171450" algn="l" rtl="0">
                        <a:lnSpc>
                          <a:spcPct val="100000"/>
                        </a:lnSpc>
                        <a:spcBef>
                          <a:spcPts val="0"/>
                        </a:spcBef>
                        <a:spcAft>
                          <a:spcPts val="0"/>
                        </a:spcAft>
                        <a:buClr>
                          <a:schemeClr val="dk1"/>
                        </a:buClr>
                        <a:buSzPts val="1400"/>
                        <a:buFont typeface="Arial"/>
                        <a:buChar char="•"/>
                      </a:pPr>
                      <a:r>
                        <a:rPr lang="en-US" sz="1400" b="0" i="0" u="none" strike="noStrike" cap="none">
                          <a:solidFill>
                            <a:schemeClr val="dk1"/>
                          </a:solidFill>
                          <a:latin typeface="Arial"/>
                          <a:ea typeface="Arial"/>
                          <a:cs typeface="Arial"/>
                          <a:sym typeface="Arial"/>
                        </a:rPr>
                        <a:t>Complies with the applicable capital adequacy requirements in the financial year for which dividend is proposed to be paid</a:t>
                      </a:r>
                      <a:endParaRPr/>
                    </a:p>
                    <a:p>
                      <a:pPr marL="171450" marR="0" lvl="0" indent="-171450" algn="l" rtl="0">
                        <a:lnSpc>
                          <a:spcPct val="100000"/>
                        </a:lnSpc>
                        <a:spcBef>
                          <a:spcPts val="0"/>
                        </a:spcBef>
                        <a:spcAft>
                          <a:spcPts val="0"/>
                        </a:spcAft>
                        <a:buClr>
                          <a:schemeClr val="dk1"/>
                        </a:buClr>
                        <a:buSzPts val="1400"/>
                        <a:buFont typeface="Arial"/>
                        <a:buChar char="•"/>
                      </a:pPr>
                      <a:r>
                        <a:rPr lang="en-US" sz="1400" b="0" i="0" u="none" strike="noStrike" cap="none">
                          <a:solidFill>
                            <a:schemeClr val="dk1"/>
                          </a:solidFill>
                          <a:latin typeface="Arial"/>
                          <a:ea typeface="Arial"/>
                          <a:cs typeface="Arial"/>
                          <a:sym typeface="Arial"/>
                        </a:rPr>
                        <a:t>Has net NPA of less than 4% </a:t>
                      </a:r>
                      <a:r>
                        <a:rPr lang="en-US" sz="1400" b="1" i="1" u="none" strike="noStrike" cap="none">
                          <a:solidFill>
                            <a:schemeClr val="dk1"/>
                          </a:solidFill>
                          <a:latin typeface="Arial"/>
                          <a:ea typeface="Arial"/>
                          <a:cs typeface="Arial"/>
                          <a:sym typeface="Arial"/>
                        </a:rPr>
                        <a:t>as at the close of the financial year</a:t>
                      </a:r>
                      <a:r>
                        <a:rPr lang="en-US" sz="1400" b="0" i="0" u="none" strike="noStrike" cap="none">
                          <a:solidFill>
                            <a:schemeClr val="dk1"/>
                          </a:solidFill>
                          <a:latin typeface="Arial"/>
                          <a:ea typeface="Arial"/>
                          <a:cs typeface="Arial"/>
                          <a:sym typeface="Arial"/>
                        </a:rPr>
                        <a:t>.</a:t>
                      </a:r>
                      <a:endParaRPr/>
                    </a:p>
                  </a:txBody>
                  <a:tcPr marL="91450" marR="91450" marT="45725" marB="45725"/>
                </a:tc>
                <a:tc>
                  <a:txBody>
                    <a:bodyPr/>
                    <a:lstStyle/>
                    <a:p>
                      <a:pPr marL="0" marR="0" lvl="0" indent="0" algn="l" rtl="0">
                        <a:lnSpc>
                          <a:spcPct val="100000"/>
                        </a:lnSpc>
                        <a:spcBef>
                          <a:spcPts val="0"/>
                        </a:spcBef>
                        <a:spcAft>
                          <a:spcPts val="0"/>
                        </a:spcAft>
                        <a:buNone/>
                      </a:pPr>
                      <a:r>
                        <a:rPr lang="en-US" sz="1400" u="none" strike="noStrike" cap="none" dirty="0">
                          <a:latin typeface="Arial"/>
                          <a:ea typeface="Arial"/>
                          <a:cs typeface="Arial"/>
                          <a:sym typeface="Arial"/>
                        </a:rPr>
                        <a:t>10%</a:t>
                      </a:r>
                      <a:endParaRPr dirty="0"/>
                    </a:p>
                  </a:txBody>
                  <a:tcPr marL="91450" marR="91450" marT="45725" marB="45725"/>
                </a:tc>
                <a:extLst>
                  <a:ext uri="{0D108BD9-81ED-4DB2-BD59-A6C34878D82A}">
                    <a16:rowId xmlns:a16="http://schemas.microsoft.com/office/drawing/2014/main" val="10002"/>
                  </a:ext>
                </a:extLst>
              </a:tr>
            </a:tbl>
          </a:graphicData>
        </a:graphic>
      </p:graphicFrame>
      <p:sp>
        <p:nvSpPr>
          <p:cNvPr id="1503" name="Google Shape;1503;g29d0d473c4a_0_1192"/>
          <p:cNvSpPr/>
          <p:nvPr/>
        </p:nvSpPr>
        <p:spPr>
          <a:xfrm>
            <a:off x="9610529" y="1936415"/>
            <a:ext cx="2434200" cy="1170600"/>
          </a:xfrm>
          <a:prstGeom prst="rect">
            <a:avLst/>
          </a:prstGeom>
          <a:solidFill>
            <a:schemeClr val="lt1"/>
          </a:solid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1300" b="0" i="1" u="none" strike="noStrike" cap="none">
                <a:solidFill>
                  <a:schemeClr val="dk1"/>
                </a:solidFill>
                <a:latin typeface="+mj-lt"/>
                <a:ea typeface="Open Sans"/>
                <a:cs typeface="Open Sans"/>
                <a:sym typeface="Open Sans"/>
              </a:rPr>
              <a:t>‘the ratio between the amount of the dividend payable in a year and the net profit as per the audited financial statements for the financial year for which the dividend is proposed.’</a:t>
            </a:r>
            <a:endParaRPr sz="1300" b="0" i="0" u="none" strike="noStrike" cap="none">
              <a:solidFill>
                <a:schemeClr val="dk1"/>
              </a:solidFill>
              <a:latin typeface="+mj-lt"/>
              <a:ea typeface="Arial"/>
              <a:cs typeface="Arial"/>
              <a:sym typeface="Arial"/>
            </a:endParaRPr>
          </a:p>
        </p:txBody>
      </p:sp>
      <p:cxnSp>
        <p:nvCxnSpPr>
          <p:cNvPr id="1504" name="Google Shape;1504;g29d0d473c4a_0_1192"/>
          <p:cNvCxnSpPr/>
          <p:nvPr/>
        </p:nvCxnSpPr>
        <p:spPr>
          <a:xfrm>
            <a:off x="9097346" y="2276670"/>
            <a:ext cx="513300" cy="0"/>
          </a:xfrm>
          <a:prstGeom prst="straightConnector1">
            <a:avLst/>
          </a:prstGeom>
          <a:noFill/>
          <a:ln w="38100" cap="flat" cmpd="sng">
            <a:solidFill>
              <a:schemeClr val="accent1"/>
            </a:solidFill>
            <a:prstDash val="solid"/>
            <a:round/>
            <a:headEnd type="none" w="sm" len="sm"/>
            <a:tailEnd type="triangle" w="med" len="med"/>
          </a:ln>
          <a:effectLst>
            <a:outerShdw blurRad="40000" dist="23000" dir="5400000" rotWithShape="0">
              <a:srgbClr val="000000">
                <a:alpha val="34900"/>
              </a:srgbClr>
            </a:outerShdw>
          </a:effectLst>
        </p:spPr>
      </p:cxnSp>
      <p:sp>
        <p:nvSpPr>
          <p:cNvPr id="1505" name="Google Shape;1505;g29d0d473c4a_0_1192"/>
          <p:cNvSpPr/>
          <p:nvPr/>
        </p:nvSpPr>
        <p:spPr>
          <a:xfrm>
            <a:off x="10342204" y="3235390"/>
            <a:ext cx="970800" cy="387300"/>
          </a:xfrm>
          <a:prstGeom prst="mathEqual">
            <a:avLst>
              <a:gd name="adj1" fmla="val 23520"/>
              <a:gd name="adj2" fmla="val 11760"/>
            </a:avLst>
          </a:prstGeom>
          <a:solidFill>
            <a:srgbClr val="B3D2E2"/>
          </a:solidFill>
          <a:ln w="25400" cap="flat" cmpd="sng">
            <a:solidFill>
              <a:srgbClr val="B3D2E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dk1"/>
              </a:solidFill>
              <a:latin typeface="Arial"/>
              <a:ea typeface="Arial"/>
              <a:cs typeface="Arial"/>
              <a:sym typeface="Arial"/>
            </a:endParaRPr>
          </a:p>
        </p:txBody>
      </p:sp>
      <p:sp>
        <p:nvSpPr>
          <p:cNvPr id="1506" name="Google Shape;1506;g29d0d473c4a_0_1192"/>
          <p:cNvSpPr/>
          <p:nvPr/>
        </p:nvSpPr>
        <p:spPr>
          <a:xfrm>
            <a:off x="9610531" y="3780071"/>
            <a:ext cx="2434200" cy="988200"/>
          </a:xfrm>
          <a:prstGeom prst="rect">
            <a:avLst/>
          </a:prstGeom>
          <a:solidFill>
            <a:schemeClr val="lt1"/>
          </a:solid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1300" b="0" i="1" u="none" strike="noStrike" cap="none">
                <a:solidFill>
                  <a:schemeClr val="dk1"/>
                </a:solidFill>
                <a:latin typeface="+mj-lt"/>
                <a:ea typeface="Open Sans"/>
                <a:cs typeface="Open Sans"/>
                <a:sym typeface="Open Sans"/>
              </a:rPr>
              <a:t>Dividend - shall be restricted to only equity and CCPS dividend. Hence, dividend on redeemable preference shares shall be excluded. </a:t>
            </a:r>
            <a:endParaRPr sz="1300" b="0" i="0" u="none" strike="noStrike" cap="none">
              <a:solidFill>
                <a:schemeClr val="dk1"/>
              </a:solidFill>
              <a:latin typeface="+mj-lt"/>
              <a:ea typeface="Arial"/>
              <a:cs typeface="Arial"/>
              <a:sym typeface="Arial"/>
            </a:endParaRPr>
          </a:p>
        </p:txBody>
      </p:sp>
      <p:sp>
        <p:nvSpPr>
          <p:cNvPr id="1507" name="Google Shape;1507;g29d0d473c4a_0_1192"/>
          <p:cNvSpPr/>
          <p:nvPr/>
        </p:nvSpPr>
        <p:spPr>
          <a:xfrm>
            <a:off x="10342205" y="4857147"/>
            <a:ext cx="970800" cy="668700"/>
          </a:xfrm>
          <a:prstGeom prst="mathDivide">
            <a:avLst>
              <a:gd name="adj1" fmla="val 23520"/>
              <a:gd name="adj2" fmla="val 5880"/>
              <a:gd name="adj3" fmla="val 12493"/>
            </a:avLst>
          </a:prstGeom>
          <a:solidFill>
            <a:srgbClr val="B3D2E2"/>
          </a:solidFill>
          <a:ln w="25400" cap="flat" cmpd="sng">
            <a:solidFill>
              <a:srgbClr val="B3D2E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508" name="Google Shape;1508;g29d0d473c4a_0_1192"/>
          <p:cNvSpPr/>
          <p:nvPr/>
        </p:nvSpPr>
        <p:spPr>
          <a:xfrm>
            <a:off x="9610531" y="5611294"/>
            <a:ext cx="2434200" cy="988200"/>
          </a:xfrm>
          <a:prstGeom prst="rect">
            <a:avLst/>
          </a:prstGeom>
          <a:solidFill>
            <a:schemeClr val="lt1"/>
          </a:solid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1300" b="0" i="1" u="none" strike="noStrike" cap="none">
                <a:solidFill>
                  <a:schemeClr val="dk1"/>
                </a:solidFill>
                <a:latin typeface="+mj-lt"/>
                <a:ea typeface="Open Sans"/>
                <a:cs typeface="Open Sans"/>
                <a:sym typeface="Open Sans"/>
              </a:rPr>
              <a:t>Profit for Year - refers to profits after tax. There is no question of adding the brought forward profits of earlier years, </a:t>
            </a:r>
            <a:endParaRPr sz="1300" b="0" i="0" u="none" strike="noStrike" cap="none">
              <a:solidFill>
                <a:schemeClr val="dk1"/>
              </a:solidFill>
              <a:latin typeface="+mj-lt"/>
              <a:ea typeface="Arial"/>
              <a:cs typeface="Arial"/>
              <a:sym typeface="Aria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1512"/>
        <p:cNvGrpSpPr/>
        <p:nvPr/>
      </p:nvGrpSpPr>
      <p:grpSpPr>
        <a:xfrm>
          <a:off x="0" y="0"/>
          <a:ext cx="0" cy="0"/>
          <a:chOff x="0" y="0"/>
          <a:chExt cx="0" cy="0"/>
        </a:xfrm>
      </p:grpSpPr>
      <p:sp>
        <p:nvSpPr>
          <p:cNvPr id="1513" name="Google Shape;1513;g29d0d473c4a_0_1203"/>
          <p:cNvSpPr txBox="1">
            <a:spLocks noGrp="1"/>
          </p:cNvSpPr>
          <p:nvPr>
            <p:ph type="title"/>
          </p:nvPr>
        </p:nvSpPr>
        <p:spPr>
          <a:xfrm>
            <a:off x="443542" y="3673174"/>
            <a:ext cx="11029500" cy="1497600"/>
          </a:xfrm>
          <a:prstGeom prst="rect">
            <a:avLst/>
          </a:prstGeom>
          <a:noFill/>
          <a:ln>
            <a:noFill/>
          </a:ln>
        </p:spPr>
        <p:txBody>
          <a:bodyPr spcFirstLastPara="1" wrap="square" lIns="91425" tIns="45700" rIns="91425" bIns="45700" anchor="b" anchorCtr="0">
            <a:normAutofit/>
          </a:bodyPr>
          <a:lstStyle/>
          <a:p>
            <a:pPr marL="0" lvl="0" indent="0" algn="l" rtl="0">
              <a:lnSpc>
                <a:spcPct val="100000"/>
              </a:lnSpc>
              <a:spcBef>
                <a:spcPts val="0"/>
              </a:spcBef>
              <a:spcAft>
                <a:spcPts val="0"/>
              </a:spcAft>
              <a:buClr>
                <a:schemeClr val="accent1"/>
              </a:buClr>
              <a:buSzPts val="3600"/>
              <a:buFont typeface="Gill Sans"/>
              <a:buNone/>
            </a:pPr>
            <a:r>
              <a:rPr lang="en-US"/>
              <a:t>APPOINTMENT OF AUDITOR GUIDELINES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757C5-0A23-4A92-A646-CCEA744FAFC2}"/>
              </a:ext>
            </a:extLst>
          </p:cNvPr>
          <p:cNvSpPr>
            <a:spLocks noGrp="1"/>
          </p:cNvSpPr>
          <p:nvPr>
            <p:ph type="title"/>
          </p:nvPr>
        </p:nvSpPr>
        <p:spPr/>
        <p:txBody>
          <a:bodyPr>
            <a:normAutofit/>
          </a:bodyPr>
          <a:lstStyle/>
          <a:p>
            <a:r>
              <a:rPr lang="en-US" dirty="0"/>
              <a:t>Principal Business Test</a:t>
            </a:r>
            <a:endParaRPr lang="en-IN" dirty="0"/>
          </a:p>
        </p:txBody>
      </p:sp>
      <p:graphicFrame>
        <p:nvGraphicFramePr>
          <p:cNvPr id="4" name="Diagram 3">
            <a:extLst>
              <a:ext uri="{FF2B5EF4-FFF2-40B4-BE49-F238E27FC236}">
                <a16:creationId xmlns:a16="http://schemas.microsoft.com/office/drawing/2014/main" id="{DF36295B-DB37-4AF5-B1A1-37B754C023E7}"/>
              </a:ext>
            </a:extLst>
          </p:cNvPr>
          <p:cNvGraphicFramePr/>
          <p:nvPr/>
        </p:nvGraphicFramePr>
        <p:xfrm>
          <a:off x="1102241" y="2958353"/>
          <a:ext cx="4558553" cy="357691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7" name="Straight Connector 6"/>
          <p:cNvCxnSpPr/>
          <p:nvPr/>
        </p:nvCxnSpPr>
        <p:spPr>
          <a:xfrm>
            <a:off x="5915463" y="2158521"/>
            <a:ext cx="0" cy="4558015"/>
          </a:xfrm>
          <a:prstGeom prst="line">
            <a:avLst/>
          </a:prstGeom>
          <a:ln>
            <a:solidFill>
              <a:srgbClr val="002060"/>
            </a:solidFill>
            <a:prstDash val="dash"/>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1102241" y="2232212"/>
            <a:ext cx="4558553" cy="4410635"/>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2" name="TextBox 11"/>
          <p:cNvSpPr txBox="1"/>
          <p:nvPr/>
        </p:nvSpPr>
        <p:spPr>
          <a:xfrm>
            <a:off x="2343508" y="1862880"/>
            <a:ext cx="2076018" cy="369332"/>
          </a:xfrm>
          <a:prstGeom prst="rect">
            <a:avLst/>
          </a:prstGeom>
          <a:noFill/>
        </p:spPr>
        <p:txBody>
          <a:bodyPr wrap="none" rtlCol="0">
            <a:spAutoFit/>
          </a:bodyPr>
          <a:lstStyle/>
          <a:p>
            <a:r>
              <a:rPr lang="en-IN" b="1" dirty="0"/>
              <a:t>Quantitative factors</a:t>
            </a:r>
          </a:p>
        </p:txBody>
      </p:sp>
      <p:sp>
        <p:nvSpPr>
          <p:cNvPr id="13" name="Rectangle 12"/>
          <p:cNvSpPr/>
          <p:nvPr/>
        </p:nvSpPr>
        <p:spPr>
          <a:xfrm>
            <a:off x="6181845" y="2231973"/>
            <a:ext cx="4558553" cy="4410635"/>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4" name="TextBox 13"/>
          <p:cNvSpPr txBox="1"/>
          <p:nvPr/>
        </p:nvSpPr>
        <p:spPr>
          <a:xfrm>
            <a:off x="7434866" y="1842977"/>
            <a:ext cx="1954189" cy="369332"/>
          </a:xfrm>
          <a:prstGeom prst="rect">
            <a:avLst/>
          </a:prstGeom>
          <a:noFill/>
        </p:spPr>
        <p:txBody>
          <a:bodyPr wrap="none" rtlCol="0">
            <a:spAutoFit/>
          </a:bodyPr>
          <a:lstStyle/>
          <a:p>
            <a:r>
              <a:rPr lang="en-IN" b="1" dirty="0"/>
              <a:t>Qualitative factors</a:t>
            </a:r>
          </a:p>
        </p:txBody>
      </p:sp>
      <p:graphicFrame>
        <p:nvGraphicFramePr>
          <p:cNvPr id="15" name="Diagram 14"/>
          <p:cNvGraphicFramePr/>
          <p:nvPr/>
        </p:nvGraphicFramePr>
        <p:xfrm>
          <a:off x="6320941" y="2400567"/>
          <a:ext cx="4206447" cy="4064735"/>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6" name="TextBox 15"/>
          <p:cNvSpPr txBox="1"/>
          <p:nvPr/>
        </p:nvSpPr>
        <p:spPr>
          <a:xfrm>
            <a:off x="1212771" y="2379592"/>
            <a:ext cx="4384855" cy="338554"/>
          </a:xfrm>
          <a:prstGeom prst="rect">
            <a:avLst/>
          </a:prstGeom>
          <a:noFill/>
        </p:spPr>
        <p:txBody>
          <a:bodyPr wrap="none" rtlCol="0">
            <a:spAutoFit/>
          </a:bodyPr>
          <a:lstStyle/>
          <a:p>
            <a:r>
              <a:rPr lang="en-US" sz="1600" dirty="0"/>
              <a:t>Press Release 1998-99/1269 dated April 8, 1999</a:t>
            </a:r>
          </a:p>
        </p:txBody>
      </p:sp>
    </p:spTree>
    <p:custDataLst>
      <p:tags r:id="rId1"/>
    </p:custDataLst>
    <p:extLst>
      <p:ext uri="{BB962C8B-B14F-4D97-AF65-F5344CB8AC3E}">
        <p14:creationId xmlns:p14="http://schemas.microsoft.com/office/powerpoint/2010/main" val="1198546100"/>
      </p:ext>
    </p:extLst>
  </p:cSld>
  <p:clrMapOvr>
    <a:masterClrMapping/>
  </p:clrMapOvr>
  <mc:AlternateContent xmlns:mc="http://schemas.openxmlformats.org/markup-compatibility/2006" xmlns:p14="http://schemas.microsoft.com/office/powerpoint/2010/main">
    <mc:Choice Requires="p14">
      <p:transition p14:dur="0" advTm="74107"/>
    </mc:Choice>
    <mc:Fallback xmlns="">
      <p:transition advTm="74107"/>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517"/>
        <p:cNvGrpSpPr/>
        <p:nvPr/>
      </p:nvGrpSpPr>
      <p:grpSpPr>
        <a:xfrm>
          <a:off x="0" y="0"/>
          <a:ext cx="0" cy="0"/>
          <a:chOff x="0" y="0"/>
          <a:chExt cx="0" cy="0"/>
        </a:xfrm>
      </p:grpSpPr>
      <p:sp>
        <p:nvSpPr>
          <p:cNvPr id="1518" name="Google Shape;1518;g29d0d473c4a_0_1207"/>
          <p:cNvSpPr txBox="1">
            <a:spLocks noGrp="1"/>
          </p:cNvSpPr>
          <p:nvPr>
            <p:ph type="title"/>
          </p:nvPr>
        </p:nvSpPr>
        <p:spPr>
          <a:xfrm>
            <a:off x="488775" y="860413"/>
            <a:ext cx="11029500" cy="672000"/>
          </a:xfrm>
          <a:prstGeom prst="rect">
            <a:avLst/>
          </a:prstGeom>
          <a:noFill/>
          <a:ln>
            <a:noFill/>
          </a:ln>
        </p:spPr>
        <p:txBody>
          <a:bodyPr spcFirstLastPara="1" wrap="square" lIns="91425" tIns="45700" rIns="91425" bIns="45700" anchor="b" anchorCtr="0">
            <a:normAutofit/>
          </a:bodyPr>
          <a:lstStyle/>
          <a:p>
            <a:pPr marL="0" lvl="0" indent="0" algn="l" rtl="0">
              <a:lnSpc>
                <a:spcPct val="100000"/>
              </a:lnSpc>
              <a:spcBef>
                <a:spcPts val="0"/>
              </a:spcBef>
              <a:spcAft>
                <a:spcPts val="0"/>
              </a:spcAft>
              <a:buClr>
                <a:schemeClr val="lt1"/>
              </a:buClr>
              <a:buSzPts val="3200"/>
              <a:buFont typeface="Gill Sans"/>
              <a:buNone/>
            </a:pPr>
            <a:r>
              <a:rPr lang="en-US"/>
              <a:t>RBI Guidelines on Appointment of Auditors (w.e.f. 27.04.21)</a:t>
            </a:r>
            <a:endParaRPr/>
          </a:p>
        </p:txBody>
      </p:sp>
      <p:sp>
        <p:nvSpPr>
          <p:cNvPr id="1519" name="Google Shape;1519;g29d0d473c4a_0_1207"/>
          <p:cNvSpPr txBox="1">
            <a:spLocks noGrp="1"/>
          </p:cNvSpPr>
          <p:nvPr>
            <p:ph type="body" idx="1"/>
          </p:nvPr>
        </p:nvSpPr>
        <p:spPr>
          <a:xfrm>
            <a:off x="353564" y="2211355"/>
            <a:ext cx="5649900" cy="4609200"/>
          </a:xfrm>
          <a:prstGeom prst="rect">
            <a:avLst/>
          </a:prstGeom>
          <a:noFill/>
          <a:ln>
            <a:noFill/>
          </a:ln>
        </p:spPr>
        <p:txBody>
          <a:bodyPr spcFirstLastPara="1" wrap="square" lIns="91425" tIns="45700" rIns="91425" bIns="45700" anchor="t" anchorCtr="0">
            <a:normAutofit/>
          </a:bodyPr>
          <a:lstStyle/>
          <a:p>
            <a:pPr marL="457200" lvl="0" indent="-300548" algn="l" rtl="0">
              <a:lnSpc>
                <a:spcPct val="100000"/>
              </a:lnSpc>
              <a:spcBef>
                <a:spcPts val="360"/>
              </a:spcBef>
              <a:spcAft>
                <a:spcPts val="0"/>
              </a:spcAft>
              <a:buSzPct val="139452"/>
              <a:buChar char="◼"/>
            </a:pPr>
            <a:r>
              <a:rPr lang="en-US" sz="1200" dirty="0">
                <a:solidFill>
                  <a:schemeClr val="dk1"/>
                </a:solidFill>
              </a:rPr>
              <a:t>Commercial Banks, </a:t>
            </a:r>
            <a:endParaRPr sz="900" dirty="0"/>
          </a:p>
          <a:p>
            <a:pPr marL="457200" lvl="0" indent="-300548" algn="l" rtl="0">
              <a:lnSpc>
                <a:spcPct val="100000"/>
              </a:lnSpc>
              <a:spcBef>
                <a:spcPts val="360"/>
              </a:spcBef>
              <a:spcAft>
                <a:spcPts val="0"/>
              </a:spcAft>
              <a:buSzPct val="139452"/>
              <a:buChar char="◼"/>
            </a:pPr>
            <a:r>
              <a:rPr lang="en-US" sz="1200" dirty="0">
                <a:solidFill>
                  <a:schemeClr val="dk1"/>
                </a:solidFill>
              </a:rPr>
              <a:t>UCBs and</a:t>
            </a:r>
            <a:endParaRPr sz="900" dirty="0"/>
          </a:p>
          <a:p>
            <a:pPr marL="457200" lvl="0" indent="-300548" algn="l" rtl="0">
              <a:lnSpc>
                <a:spcPct val="100000"/>
              </a:lnSpc>
              <a:spcBef>
                <a:spcPts val="360"/>
              </a:spcBef>
              <a:spcAft>
                <a:spcPts val="0"/>
              </a:spcAft>
              <a:buSzPct val="139452"/>
              <a:buChar char="◼"/>
            </a:pPr>
            <a:r>
              <a:rPr lang="en-US" sz="1200" dirty="0">
                <a:solidFill>
                  <a:schemeClr val="dk1"/>
                </a:solidFill>
              </a:rPr>
              <a:t>NBFCs and HFCs with asset size of 1000 crores or more</a:t>
            </a:r>
            <a:endParaRPr sz="900" dirty="0"/>
          </a:p>
          <a:p>
            <a:pPr marL="914400" lvl="1" indent="-300548" algn="l" rtl="0">
              <a:lnSpc>
                <a:spcPct val="100000"/>
              </a:lnSpc>
              <a:spcBef>
                <a:spcPts val="600"/>
              </a:spcBef>
              <a:spcAft>
                <a:spcPts val="0"/>
              </a:spcAft>
              <a:buSzPct val="174316"/>
              <a:buChar char="◼"/>
            </a:pPr>
            <a:r>
              <a:rPr lang="en-US" sz="1000" dirty="0">
                <a:solidFill>
                  <a:schemeClr val="dk1"/>
                </a:solidFill>
              </a:rPr>
              <a:t>For the first time for UCBs and NBFCs for FY 21-22</a:t>
            </a:r>
            <a:endParaRPr sz="800" dirty="0"/>
          </a:p>
          <a:p>
            <a:pPr marL="914400" lvl="1" indent="-300548" algn="l" rtl="0">
              <a:lnSpc>
                <a:spcPct val="100000"/>
              </a:lnSpc>
              <a:spcBef>
                <a:spcPts val="600"/>
              </a:spcBef>
              <a:spcAft>
                <a:spcPts val="0"/>
              </a:spcAft>
              <a:buSzPct val="174316"/>
              <a:buChar char="◼"/>
            </a:pPr>
            <a:r>
              <a:rPr lang="en-US" sz="1000" dirty="0">
                <a:solidFill>
                  <a:schemeClr val="dk1"/>
                </a:solidFill>
              </a:rPr>
              <a:t>Flexibility to adopt from H2-FY 21-22 - However appointment was to be done in AGM</a:t>
            </a:r>
            <a:endParaRPr sz="800" dirty="0"/>
          </a:p>
          <a:p>
            <a:pPr marL="457200" lvl="0" indent="-300548" algn="l" rtl="0">
              <a:lnSpc>
                <a:spcPct val="100000"/>
              </a:lnSpc>
              <a:spcBef>
                <a:spcPts val="360"/>
              </a:spcBef>
              <a:spcAft>
                <a:spcPts val="0"/>
              </a:spcAft>
              <a:buSzPct val="139452"/>
              <a:buChar char="◼"/>
            </a:pPr>
            <a:r>
              <a:rPr lang="en-US" sz="1200" dirty="0">
                <a:solidFill>
                  <a:schemeClr val="dk1"/>
                </a:solidFill>
              </a:rPr>
              <a:t>Not Applicable on RRBs and ND-NBFCs not covered above</a:t>
            </a:r>
            <a:br>
              <a:rPr lang="en-US" sz="1200" dirty="0">
                <a:solidFill>
                  <a:schemeClr val="dk1"/>
                </a:solidFill>
              </a:rPr>
            </a:br>
            <a:endParaRPr sz="1200" dirty="0">
              <a:solidFill>
                <a:schemeClr val="dk1"/>
              </a:solidFill>
            </a:endParaRPr>
          </a:p>
          <a:p>
            <a:pPr marL="457200" lvl="0" indent="-228600" algn="l" rtl="0">
              <a:lnSpc>
                <a:spcPct val="100000"/>
              </a:lnSpc>
              <a:spcBef>
                <a:spcPts val="360"/>
              </a:spcBef>
              <a:spcAft>
                <a:spcPts val="0"/>
              </a:spcAft>
              <a:buSzPct val="139452"/>
              <a:buNone/>
            </a:pPr>
            <a:endParaRPr sz="1200" dirty="0">
              <a:solidFill>
                <a:schemeClr val="dk1"/>
              </a:solidFill>
            </a:endParaRPr>
          </a:p>
          <a:p>
            <a:pPr marL="457200" lvl="0" indent="-300548" algn="l" rtl="0">
              <a:lnSpc>
                <a:spcPct val="100000"/>
              </a:lnSpc>
              <a:spcBef>
                <a:spcPts val="360"/>
              </a:spcBef>
              <a:spcAft>
                <a:spcPts val="0"/>
              </a:spcAft>
              <a:buSzPct val="139452"/>
              <a:buChar char="◼"/>
            </a:pPr>
            <a:r>
              <a:rPr lang="en-US" sz="1200" dirty="0">
                <a:solidFill>
                  <a:schemeClr val="dk1"/>
                </a:solidFill>
              </a:rPr>
              <a:t>To fulfil eligibility criteria as mentioned in the Guidelines  (Annex 1)</a:t>
            </a:r>
            <a:endParaRPr sz="900" dirty="0"/>
          </a:p>
          <a:p>
            <a:pPr marL="457200" lvl="0" indent="-300548" algn="l" rtl="0">
              <a:lnSpc>
                <a:spcPct val="100000"/>
              </a:lnSpc>
              <a:spcBef>
                <a:spcPts val="360"/>
              </a:spcBef>
              <a:spcAft>
                <a:spcPts val="0"/>
              </a:spcAft>
              <a:buSzPct val="139452"/>
              <a:buChar char="◼"/>
            </a:pPr>
            <a:r>
              <a:rPr lang="en-US" sz="1200" dirty="0">
                <a:solidFill>
                  <a:schemeClr val="dk1"/>
                </a:solidFill>
              </a:rPr>
              <a:t>Number and qualification, experience of partners/employees and years of association with the firm</a:t>
            </a:r>
            <a:endParaRPr sz="900" dirty="0"/>
          </a:p>
          <a:p>
            <a:pPr marL="457200" lvl="0" indent="-300548" algn="l" rtl="0">
              <a:lnSpc>
                <a:spcPct val="100000"/>
              </a:lnSpc>
              <a:spcBef>
                <a:spcPts val="360"/>
              </a:spcBef>
              <a:spcAft>
                <a:spcPts val="0"/>
              </a:spcAft>
              <a:buSzPct val="139452"/>
              <a:buChar char="◼"/>
            </a:pPr>
            <a:r>
              <a:rPr lang="en-US" sz="1200" dirty="0">
                <a:solidFill>
                  <a:schemeClr val="dk1"/>
                </a:solidFill>
              </a:rPr>
              <a:t>Additional Consideration</a:t>
            </a:r>
            <a:endParaRPr sz="900" dirty="0"/>
          </a:p>
          <a:p>
            <a:pPr marL="914400" lvl="1" indent="-300548" algn="l" rtl="0">
              <a:lnSpc>
                <a:spcPct val="100000"/>
              </a:lnSpc>
              <a:spcBef>
                <a:spcPts val="600"/>
              </a:spcBef>
              <a:spcAft>
                <a:spcPts val="0"/>
              </a:spcAft>
              <a:buSzPct val="151579"/>
              <a:buChar char="◼"/>
            </a:pPr>
            <a:r>
              <a:rPr lang="en-US" sz="1200" dirty="0">
                <a:solidFill>
                  <a:schemeClr val="dk1"/>
                </a:solidFill>
              </a:rPr>
              <a:t>Section 141 of Companies Act</a:t>
            </a:r>
            <a:endParaRPr sz="800" dirty="0"/>
          </a:p>
          <a:p>
            <a:pPr marL="914400" lvl="1" indent="-300548" algn="l" rtl="0">
              <a:lnSpc>
                <a:spcPct val="100000"/>
              </a:lnSpc>
              <a:spcBef>
                <a:spcPts val="600"/>
              </a:spcBef>
              <a:spcAft>
                <a:spcPts val="0"/>
              </a:spcAft>
              <a:buSzPct val="151579"/>
              <a:buChar char="◼"/>
            </a:pPr>
            <a:r>
              <a:rPr lang="en-US" sz="1200" dirty="0">
                <a:solidFill>
                  <a:schemeClr val="dk1"/>
                </a:solidFill>
              </a:rPr>
              <a:t>Debarment by ICAI, NFRA, RBI</a:t>
            </a:r>
            <a:endParaRPr sz="800" dirty="0"/>
          </a:p>
          <a:p>
            <a:pPr marL="914400" lvl="1" indent="-300548" algn="l" rtl="0">
              <a:lnSpc>
                <a:spcPct val="100000"/>
              </a:lnSpc>
              <a:spcBef>
                <a:spcPts val="600"/>
              </a:spcBef>
              <a:spcAft>
                <a:spcPts val="0"/>
              </a:spcAft>
              <a:buSzPct val="151579"/>
              <a:buChar char="◼"/>
            </a:pPr>
            <a:r>
              <a:rPr lang="en-US" sz="1200" dirty="0">
                <a:solidFill>
                  <a:schemeClr val="dk1"/>
                </a:solidFill>
              </a:rPr>
              <a:t>Compliance to ICAI’s code of ethics</a:t>
            </a:r>
            <a:endParaRPr sz="800" dirty="0"/>
          </a:p>
          <a:p>
            <a:pPr marL="914400" lvl="1" indent="-300548" algn="l" rtl="0">
              <a:lnSpc>
                <a:spcPct val="100000"/>
              </a:lnSpc>
              <a:spcBef>
                <a:spcPts val="600"/>
              </a:spcBef>
              <a:spcAft>
                <a:spcPts val="0"/>
              </a:spcAft>
              <a:buSzPct val="151579"/>
              <a:buChar char="◼"/>
            </a:pPr>
            <a:r>
              <a:rPr lang="en-US" sz="1200" dirty="0">
                <a:solidFill>
                  <a:schemeClr val="dk1"/>
                </a:solidFill>
              </a:rPr>
              <a:t>Directorship held by auditor in any PSB</a:t>
            </a:r>
            <a:endParaRPr sz="800" dirty="0"/>
          </a:p>
          <a:p>
            <a:pPr marL="914400" lvl="1" indent="-300548" algn="l" rtl="0">
              <a:lnSpc>
                <a:spcPct val="100000"/>
              </a:lnSpc>
              <a:spcBef>
                <a:spcPts val="600"/>
              </a:spcBef>
              <a:spcAft>
                <a:spcPts val="0"/>
              </a:spcAft>
              <a:buSzPct val="151579"/>
              <a:buChar char="◼"/>
            </a:pPr>
            <a:r>
              <a:rPr lang="en-US" sz="1200" dirty="0">
                <a:solidFill>
                  <a:schemeClr val="dk1"/>
                </a:solidFill>
              </a:rPr>
              <a:t>Auditor/Partner holding directorship in group</a:t>
            </a:r>
            <a:endParaRPr sz="800" dirty="0"/>
          </a:p>
          <a:p>
            <a:pPr marL="914400" lvl="1" indent="-300548" algn="l" rtl="0">
              <a:lnSpc>
                <a:spcPct val="100000"/>
              </a:lnSpc>
              <a:spcBef>
                <a:spcPts val="600"/>
              </a:spcBef>
              <a:spcAft>
                <a:spcPts val="0"/>
              </a:spcAft>
              <a:buSzPct val="151579"/>
              <a:buChar char="◼"/>
            </a:pPr>
            <a:r>
              <a:rPr lang="en-US" sz="1200" dirty="0">
                <a:solidFill>
                  <a:schemeClr val="dk1"/>
                </a:solidFill>
              </a:rPr>
              <a:t>For UCB – fair knowledge of sector</a:t>
            </a:r>
            <a:endParaRPr sz="800" dirty="0"/>
          </a:p>
          <a:p>
            <a:pPr marL="914400" lvl="1" indent="-300548" algn="l" rtl="0">
              <a:lnSpc>
                <a:spcPct val="100000"/>
              </a:lnSpc>
              <a:spcBef>
                <a:spcPts val="600"/>
              </a:spcBef>
              <a:spcAft>
                <a:spcPts val="0"/>
              </a:spcAft>
              <a:buSzPct val="151579"/>
              <a:buChar char="◼"/>
            </a:pPr>
            <a:r>
              <a:rPr lang="en-US" sz="1200" dirty="0">
                <a:solidFill>
                  <a:schemeClr val="dk1"/>
                </a:solidFill>
              </a:rPr>
              <a:t>Knowledge of CAATTs and GAS for entities with asset size&gt; 1000 crore</a:t>
            </a:r>
            <a:endParaRPr sz="800" dirty="0"/>
          </a:p>
          <a:p>
            <a:pPr marL="0" lvl="0" indent="0" algn="l" rtl="0">
              <a:lnSpc>
                <a:spcPct val="100000"/>
              </a:lnSpc>
              <a:spcBef>
                <a:spcPts val="360"/>
              </a:spcBef>
              <a:spcAft>
                <a:spcPts val="0"/>
              </a:spcAft>
              <a:buSzPct val="166015"/>
              <a:buNone/>
            </a:pPr>
            <a:endParaRPr sz="1100" dirty="0">
              <a:solidFill>
                <a:schemeClr val="dk1"/>
              </a:solidFill>
            </a:endParaRPr>
          </a:p>
          <a:p>
            <a:pPr marL="457200" lvl="0" indent="-228600" algn="l" rtl="0">
              <a:lnSpc>
                <a:spcPct val="100000"/>
              </a:lnSpc>
              <a:spcBef>
                <a:spcPts val="360"/>
              </a:spcBef>
              <a:spcAft>
                <a:spcPts val="0"/>
              </a:spcAft>
              <a:buSzPct val="166015"/>
              <a:buNone/>
            </a:pPr>
            <a:endParaRPr sz="1100" dirty="0">
              <a:solidFill>
                <a:schemeClr val="dk1"/>
              </a:solidFill>
            </a:endParaRPr>
          </a:p>
          <a:p>
            <a:pPr marL="457200" lvl="0" indent="-228600" algn="l" rtl="0">
              <a:lnSpc>
                <a:spcPct val="100000"/>
              </a:lnSpc>
              <a:spcBef>
                <a:spcPts val="360"/>
              </a:spcBef>
              <a:spcAft>
                <a:spcPts val="0"/>
              </a:spcAft>
              <a:buSzPct val="166015"/>
              <a:buNone/>
            </a:pPr>
            <a:endParaRPr sz="1100" dirty="0">
              <a:solidFill>
                <a:schemeClr val="dk1"/>
              </a:solidFill>
            </a:endParaRPr>
          </a:p>
          <a:p>
            <a:pPr marL="457200" lvl="0" indent="-228600" algn="l" rtl="0">
              <a:lnSpc>
                <a:spcPct val="100000"/>
              </a:lnSpc>
              <a:spcBef>
                <a:spcPts val="360"/>
              </a:spcBef>
              <a:spcAft>
                <a:spcPts val="0"/>
              </a:spcAft>
              <a:buSzPct val="166015"/>
              <a:buNone/>
            </a:pPr>
            <a:endParaRPr sz="1100" dirty="0">
              <a:solidFill>
                <a:schemeClr val="dk1"/>
              </a:solidFill>
            </a:endParaRPr>
          </a:p>
          <a:p>
            <a:pPr marL="0" lvl="0" indent="0" algn="l" rtl="0">
              <a:lnSpc>
                <a:spcPct val="100000"/>
              </a:lnSpc>
              <a:spcBef>
                <a:spcPts val="360"/>
              </a:spcBef>
              <a:spcAft>
                <a:spcPts val="0"/>
              </a:spcAft>
              <a:buSzPct val="193684"/>
              <a:buNone/>
            </a:pPr>
            <a:endParaRPr sz="900" dirty="0">
              <a:solidFill>
                <a:schemeClr val="dk1"/>
              </a:solidFill>
            </a:endParaRPr>
          </a:p>
        </p:txBody>
      </p:sp>
      <p:sp>
        <p:nvSpPr>
          <p:cNvPr id="1520" name="Google Shape;1520;g29d0d473c4a_0_1207"/>
          <p:cNvSpPr txBox="1">
            <a:spLocks noGrp="1"/>
          </p:cNvSpPr>
          <p:nvPr>
            <p:ph type="body" idx="2"/>
          </p:nvPr>
        </p:nvSpPr>
        <p:spPr>
          <a:xfrm>
            <a:off x="6003583" y="2080794"/>
            <a:ext cx="5422500" cy="4754400"/>
          </a:xfrm>
          <a:prstGeom prst="rect">
            <a:avLst/>
          </a:prstGeom>
          <a:noFill/>
          <a:ln>
            <a:noFill/>
          </a:ln>
        </p:spPr>
        <p:txBody>
          <a:bodyPr spcFirstLastPara="1" wrap="square" lIns="91425" tIns="45700" rIns="91425" bIns="45700" anchor="t" anchorCtr="0">
            <a:normAutofit fontScale="77500" lnSpcReduction="20000"/>
          </a:bodyPr>
          <a:lstStyle/>
          <a:p>
            <a:pPr marL="171450" lvl="0" indent="-171450" algn="l" rtl="0">
              <a:lnSpc>
                <a:spcPct val="100000"/>
              </a:lnSpc>
              <a:spcBef>
                <a:spcPts val="360"/>
              </a:spcBef>
              <a:spcAft>
                <a:spcPts val="0"/>
              </a:spcAft>
              <a:buSzPct val="217895"/>
              <a:buFont typeface="Wingdings" panose="05000000000000000000" pitchFamily="2" charset="2"/>
              <a:buChar char="§"/>
            </a:pPr>
            <a:endParaRPr sz="1400" dirty="0">
              <a:solidFill>
                <a:schemeClr val="dk1"/>
              </a:solidFill>
            </a:endParaRPr>
          </a:p>
          <a:p>
            <a:pPr marL="342780" lvl="0" indent="-285750" algn="l" rtl="0">
              <a:lnSpc>
                <a:spcPct val="100000"/>
              </a:lnSpc>
              <a:spcBef>
                <a:spcPts val="360"/>
              </a:spcBef>
              <a:spcAft>
                <a:spcPts val="0"/>
              </a:spcAft>
              <a:buSzPct val="217895"/>
              <a:buFont typeface="Wingdings" panose="05000000000000000000" pitchFamily="2" charset="2"/>
              <a:buChar char="§"/>
            </a:pPr>
            <a:r>
              <a:rPr lang="en-US" sz="1600" dirty="0">
                <a:solidFill>
                  <a:schemeClr val="dk1"/>
                </a:solidFill>
              </a:rPr>
              <a:t>Minimum two auditors for entities having asset size of more than 15,000 crores- Prior to the issue of the Guidelines, </a:t>
            </a:r>
            <a:r>
              <a:rPr lang="en-US" sz="1600" b="1" dirty="0">
                <a:solidFill>
                  <a:schemeClr val="dk1"/>
                </a:solidFill>
              </a:rPr>
              <a:t>the concept of joint auditors was limited to banks only now be extended to NBFCs as well.</a:t>
            </a:r>
          </a:p>
          <a:p>
            <a:pPr marL="799980" lvl="1" indent="-285750">
              <a:spcBef>
                <a:spcPts val="360"/>
              </a:spcBef>
              <a:buSzPct val="217895"/>
              <a:buFont typeface="Wingdings" panose="05000000000000000000" pitchFamily="2" charset="2"/>
              <a:buChar char="§"/>
            </a:pPr>
            <a:r>
              <a:rPr lang="en-US" dirty="0">
                <a:solidFill>
                  <a:schemeClr val="dk1"/>
                </a:solidFill>
              </a:rPr>
              <a:t>However, Entities should decide on the number of SCAs/SAs based on a Board/Local Management Committee (LMC) Approved Policy, considering factors such as Size and spread of assets, complexity of transactions </a:t>
            </a:r>
            <a:endParaRPr lang="en-US" dirty="0"/>
          </a:p>
          <a:p>
            <a:pPr marL="799980" lvl="1" indent="-285750">
              <a:spcBef>
                <a:spcPts val="360"/>
              </a:spcBef>
              <a:buSzPct val="217895"/>
              <a:buFont typeface="Wingdings" panose="05000000000000000000" pitchFamily="2" charset="2"/>
              <a:buChar char="§"/>
            </a:pPr>
            <a:r>
              <a:rPr lang="en-US" dirty="0">
                <a:solidFill>
                  <a:schemeClr val="dk1"/>
                </a:solidFill>
              </a:rPr>
              <a:t>Also, maximum cap on number of auditors has been prescribed</a:t>
            </a:r>
            <a:endParaRPr dirty="0"/>
          </a:p>
          <a:p>
            <a:pPr marL="342780" lvl="0" indent="-285750" algn="l" rtl="0">
              <a:lnSpc>
                <a:spcPct val="100000"/>
              </a:lnSpc>
              <a:spcBef>
                <a:spcPts val="360"/>
              </a:spcBef>
              <a:spcAft>
                <a:spcPts val="0"/>
              </a:spcAft>
              <a:buSzPct val="217895"/>
              <a:buFont typeface="Wingdings" panose="05000000000000000000" pitchFamily="2" charset="2"/>
              <a:buChar char="§"/>
            </a:pPr>
            <a:r>
              <a:rPr lang="en-US" sz="1600" dirty="0">
                <a:solidFill>
                  <a:schemeClr val="dk1"/>
                </a:solidFill>
              </a:rPr>
              <a:t>All figures to be considered on a Standalone basis – “Multiple NBFC” concept not applicable</a:t>
            </a:r>
          </a:p>
          <a:p>
            <a:pPr marL="342780" lvl="0" indent="-285750" algn="l" rtl="0">
              <a:lnSpc>
                <a:spcPct val="100000"/>
              </a:lnSpc>
              <a:spcBef>
                <a:spcPts val="360"/>
              </a:spcBef>
              <a:spcAft>
                <a:spcPts val="0"/>
              </a:spcAft>
              <a:buSzPct val="217895"/>
              <a:buFont typeface="Wingdings" panose="05000000000000000000" pitchFamily="2" charset="2"/>
              <a:buChar char="§"/>
            </a:pPr>
            <a:endParaRPr lang="en-IN" sz="1600" dirty="0">
              <a:solidFill>
                <a:schemeClr val="dk1"/>
              </a:solidFill>
            </a:endParaRPr>
          </a:p>
          <a:p>
            <a:pPr marL="342780" lvl="0" indent="-285750" algn="l" rtl="0">
              <a:lnSpc>
                <a:spcPct val="100000"/>
              </a:lnSpc>
              <a:spcBef>
                <a:spcPts val="360"/>
              </a:spcBef>
              <a:spcAft>
                <a:spcPts val="0"/>
              </a:spcAft>
              <a:buSzPct val="217895"/>
              <a:buFont typeface="Wingdings" panose="05000000000000000000" pitchFamily="2" charset="2"/>
              <a:buChar char="§"/>
            </a:pPr>
            <a:endParaRPr lang="en-IN" sz="1600" dirty="0">
              <a:solidFill>
                <a:schemeClr val="dk1"/>
              </a:solidFill>
            </a:endParaRPr>
          </a:p>
          <a:p>
            <a:pPr marL="342780" lvl="0" indent="-285750" algn="l" rtl="0">
              <a:lnSpc>
                <a:spcPct val="100000"/>
              </a:lnSpc>
              <a:spcBef>
                <a:spcPts val="360"/>
              </a:spcBef>
              <a:spcAft>
                <a:spcPts val="0"/>
              </a:spcAft>
              <a:buSzPct val="217895"/>
              <a:buFont typeface="Wingdings" panose="05000000000000000000" pitchFamily="2" charset="2"/>
              <a:buChar char="§"/>
            </a:pPr>
            <a:endParaRPr sz="1600" dirty="0">
              <a:solidFill>
                <a:schemeClr val="dk1"/>
              </a:solidFill>
            </a:endParaRPr>
          </a:p>
          <a:p>
            <a:pPr marL="342780" lvl="0" indent="-285750" algn="l" rtl="0">
              <a:lnSpc>
                <a:spcPct val="100000"/>
              </a:lnSpc>
              <a:spcBef>
                <a:spcPts val="360"/>
              </a:spcBef>
              <a:spcAft>
                <a:spcPts val="0"/>
              </a:spcAft>
              <a:buSzPct val="217895"/>
              <a:buFont typeface="Wingdings" panose="05000000000000000000" pitchFamily="2" charset="2"/>
              <a:buChar char="§"/>
            </a:pPr>
            <a:r>
              <a:rPr lang="en-US" sz="1600" dirty="0">
                <a:solidFill>
                  <a:schemeClr val="dk1"/>
                </a:solidFill>
              </a:rPr>
              <a:t>One audit firm can concurrently take up statutory audit of a maximum of four Commercial Banks [including not more than one PSB or one AIFI or RBI], eight UCBs and eight NBFCs during a particular year – </a:t>
            </a:r>
            <a:r>
              <a:rPr lang="en-US" sz="1600" b="1" dirty="0">
                <a:solidFill>
                  <a:schemeClr val="dk1"/>
                </a:solidFill>
              </a:rPr>
              <a:t>NBFCs with asset size less than 1000 crores are also considered</a:t>
            </a:r>
            <a:endParaRPr sz="1600" dirty="0"/>
          </a:p>
          <a:p>
            <a:pPr marL="342780" lvl="0" indent="-285750" algn="l" rtl="0">
              <a:lnSpc>
                <a:spcPct val="100000"/>
              </a:lnSpc>
              <a:spcBef>
                <a:spcPts val="360"/>
              </a:spcBef>
              <a:spcAft>
                <a:spcPts val="0"/>
              </a:spcAft>
              <a:buSzPct val="217895"/>
              <a:buFont typeface="Wingdings" panose="05000000000000000000" pitchFamily="2" charset="2"/>
              <a:buChar char="§"/>
            </a:pPr>
            <a:r>
              <a:rPr lang="en-US" sz="1600" dirty="0">
                <a:solidFill>
                  <a:schemeClr val="dk1"/>
                </a:solidFill>
              </a:rPr>
              <a:t>Section 143 is clear that either the central auditor or a separate branch auditor can conduct branch audit. Note that, there is no limit on the number of branch audits that a single branch auditor or the central auditor can undertake</a:t>
            </a:r>
            <a:endParaRPr sz="1600" dirty="0"/>
          </a:p>
        </p:txBody>
      </p:sp>
      <p:sp>
        <p:nvSpPr>
          <p:cNvPr id="1521" name="Google Shape;1521;g29d0d473c4a_0_1207"/>
          <p:cNvSpPr/>
          <p:nvPr/>
        </p:nvSpPr>
        <p:spPr>
          <a:xfrm>
            <a:off x="353565" y="1809195"/>
            <a:ext cx="5422500" cy="402300"/>
          </a:xfrm>
          <a:prstGeom prst="rect">
            <a:avLst/>
          </a:prstGeom>
          <a:solidFill>
            <a:schemeClr val="accent1"/>
          </a:solidFill>
          <a:ln w="38100" cap="flat" cmpd="sng">
            <a:solidFill>
              <a:schemeClr val="lt1"/>
            </a:solidFill>
            <a:prstDash val="solid"/>
            <a:round/>
            <a:headEnd type="none" w="sm" len="sm"/>
            <a:tailEnd type="none" w="sm" len="sm"/>
          </a:ln>
          <a:effectLst>
            <a:outerShdw blurRad="40000" dist="20000" dir="5400000" rotWithShape="0">
              <a:srgbClr val="000000">
                <a:alpha val="3765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1400" b="0" i="0" u="none" strike="noStrike" cap="none">
                <a:solidFill>
                  <a:schemeClr val="lt1"/>
                </a:solidFill>
                <a:latin typeface="Arial"/>
                <a:ea typeface="Arial"/>
                <a:cs typeface="Arial"/>
                <a:sym typeface="Arial"/>
              </a:rPr>
              <a:t>Applicability</a:t>
            </a:r>
            <a:endParaRPr/>
          </a:p>
        </p:txBody>
      </p:sp>
      <p:sp>
        <p:nvSpPr>
          <p:cNvPr id="1522" name="Google Shape;1522;g29d0d473c4a_0_1207"/>
          <p:cNvSpPr/>
          <p:nvPr/>
        </p:nvSpPr>
        <p:spPr>
          <a:xfrm>
            <a:off x="353565" y="3674612"/>
            <a:ext cx="5422500" cy="402300"/>
          </a:xfrm>
          <a:prstGeom prst="rect">
            <a:avLst/>
          </a:prstGeom>
          <a:solidFill>
            <a:schemeClr val="accent1"/>
          </a:solidFill>
          <a:ln w="38100" cap="flat" cmpd="sng">
            <a:solidFill>
              <a:schemeClr val="lt1"/>
            </a:solidFill>
            <a:prstDash val="solid"/>
            <a:round/>
            <a:headEnd type="none" w="sm" len="sm"/>
            <a:tailEnd type="none" w="sm" len="sm"/>
          </a:ln>
          <a:effectLst>
            <a:outerShdw blurRad="40000" dist="20000" dir="5400000" rotWithShape="0">
              <a:srgbClr val="000000">
                <a:alpha val="3765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1400" b="0" i="0" u="none" strike="noStrike" cap="none">
                <a:solidFill>
                  <a:schemeClr val="lt1"/>
                </a:solidFill>
                <a:latin typeface="Arial"/>
                <a:ea typeface="Arial"/>
                <a:cs typeface="Arial"/>
                <a:sym typeface="Arial"/>
              </a:rPr>
              <a:t>Eligibility Criteria</a:t>
            </a:r>
            <a:endParaRPr sz="1400" b="0" i="0" u="none" strike="noStrike" cap="none">
              <a:solidFill>
                <a:schemeClr val="lt1"/>
              </a:solidFill>
              <a:latin typeface="Arial"/>
              <a:ea typeface="Arial"/>
              <a:cs typeface="Arial"/>
              <a:sym typeface="Arial"/>
            </a:endParaRPr>
          </a:p>
        </p:txBody>
      </p:sp>
      <p:sp>
        <p:nvSpPr>
          <p:cNvPr id="1523" name="Google Shape;1523;g29d0d473c4a_0_1207"/>
          <p:cNvSpPr/>
          <p:nvPr/>
        </p:nvSpPr>
        <p:spPr>
          <a:xfrm>
            <a:off x="6003583" y="1809195"/>
            <a:ext cx="5422500" cy="402300"/>
          </a:xfrm>
          <a:prstGeom prst="rect">
            <a:avLst/>
          </a:prstGeom>
          <a:solidFill>
            <a:schemeClr val="accent1"/>
          </a:solidFill>
          <a:ln w="38100" cap="flat" cmpd="sng">
            <a:solidFill>
              <a:schemeClr val="lt1"/>
            </a:solidFill>
            <a:prstDash val="solid"/>
            <a:round/>
            <a:headEnd type="none" w="sm" len="sm"/>
            <a:tailEnd type="none" w="sm" len="sm"/>
          </a:ln>
          <a:effectLst>
            <a:outerShdw blurRad="40000" dist="20000" dir="5400000" rotWithShape="0">
              <a:srgbClr val="000000">
                <a:alpha val="3765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1400" b="0" i="0" u="none" strike="noStrike" cap="none">
                <a:solidFill>
                  <a:schemeClr val="lt1"/>
                </a:solidFill>
                <a:latin typeface="Arial"/>
                <a:ea typeface="Arial"/>
                <a:cs typeface="Arial"/>
                <a:sym typeface="Arial"/>
              </a:rPr>
              <a:t>Number of auditors for an entity</a:t>
            </a:r>
            <a:endParaRPr/>
          </a:p>
        </p:txBody>
      </p:sp>
      <p:sp>
        <p:nvSpPr>
          <p:cNvPr id="1524" name="Google Shape;1524;g29d0d473c4a_0_1207"/>
          <p:cNvSpPr/>
          <p:nvPr/>
        </p:nvSpPr>
        <p:spPr>
          <a:xfrm>
            <a:off x="6003583" y="4214710"/>
            <a:ext cx="5422500" cy="402300"/>
          </a:xfrm>
          <a:prstGeom prst="rect">
            <a:avLst/>
          </a:prstGeom>
          <a:solidFill>
            <a:schemeClr val="accent1"/>
          </a:solidFill>
          <a:ln w="38100" cap="flat" cmpd="sng">
            <a:solidFill>
              <a:schemeClr val="lt1"/>
            </a:solidFill>
            <a:prstDash val="solid"/>
            <a:round/>
            <a:headEnd type="none" w="sm" len="sm"/>
            <a:tailEnd type="none" w="sm" len="sm"/>
          </a:ln>
          <a:effectLst>
            <a:outerShdw blurRad="40000" dist="20000" dir="5400000" rotWithShape="0">
              <a:srgbClr val="000000">
                <a:alpha val="3765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1400" b="0" i="0" u="none" strike="noStrike" cap="none">
                <a:solidFill>
                  <a:schemeClr val="lt1"/>
                </a:solidFill>
                <a:latin typeface="Arial"/>
                <a:ea typeface="Arial"/>
                <a:cs typeface="Arial"/>
                <a:sym typeface="Arial"/>
              </a:rPr>
              <a:t>Number of audits by an auditor</a:t>
            </a:r>
            <a:endParaRPr sz="1400" b="0" i="0" u="none" strike="noStrike" cap="none">
              <a:solidFill>
                <a:schemeClr val="lt1"/>
              </a:solidFill>
              <a:latin typeface="Arial"/>
              <a:ea typeface="Arial"/>
              <a:cs typeface="Arial"/>
              <a:sym typeface="Arial"/>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1528"/>
        <p:cNvGrpSpPr/>
        <p:nvPr/>
      </p:nvGrpSpPr>
      <p:grpSpPr>
        <a:xfrm>
          <a:off x="0" y="0"/>
          <a:ext cx="0" cy="0"/>
          <a:chOff x="0" y="0"/>
          <a:chExt cx="0" cy="0"/>
        </a:xfrm>
      </p:grpSpPr>
      <p:sp>
        <p:nvSpPr>
          <p:cNvPr id="1529" name="Google Shape;1529;g29d0d473c4a_0_1217"/>
          <p:cNvSpPr txBox="1">
            <a:spLocks noGrp="1"/>
          </p:cNvSpPr>
          <p:nvPr>
            <p:ph type="title"/>
          </p:nvPr>
        </p:nvSpPr>
        <p:spPr>
          <a:xfrm>
            <a:off x="488775" y="860413"/>
            <a:ext cx="11029500" cy="672000"/>
          </a:xfrm>
          <a:prstGeom prst="rect">
            <a:avLst/>
          </a:prstGeom>
          <a:noFill/>
          <a:ln>
            <a:noFill/>
          </a:ln>
        </p:spPr>
        <p:txBody>
          <a:bodyPr spcFirstLastPara="1" wrap="square" lIns="91425" tIns="45700" rIns="91425" bIns="45700" anchor="b" anchorCtr="0">
            <a:normAutofit/>
          </a:bodyPr>
          <a:lstStyle/>
          <a:p>
            <a:pPr marL="0" lvl="0" indent="0" algn="l" rtl="0">
              <a:lnSpc>
                <a:spcPct val="100000"/>
              </a:lnSpc>
              <a:spcBef>
                <a:spcPts val="0"/>
              </a:spcBef>
              <a:spcAft>
                <a:spcPts val="0"/>
              </a:spcAft>
              <a:buClr>
                <a:schemeClr val="lt1"/>
              </a:buClr>
              <a:buSzPts val="3200"/>
              <a:buFont typeface="Gill Sans"/>
              <a:buNone/>
            </a:pPr>
            <a:r>
              <a:rPr lang="en-US"/>
              <a:t>Compliances under the Circular</a:t>
            </a:r>
            <a:endParaRPr/>
          </a:p>
        </p:txBody>
      </p:sp>
      <p:sp>
        <p:nvSpPr>
          <p:cNvPr id="1530" name="Google Shape;1530;g29d0d473c4a_0_1217"/>
          <p:cNvSpPr txBox="1">
            <a:spLocks noGrp="1"/>
          </p:cNvSpPr>
          <p:nvPr>
            <p:ph type="body" idx="1"/>
          </p:nvPr>
        </p:nvSpPr>
        <p:spPr>
          <a:xfrm>
            <a:off x="353565" y="2281610"/>
            <a:ext cx="5649900" cy="4404000"/>
          </a:xfrm>
          <a:prstGeom prst="rect">
            <a:avLst/>
          </a:prstGeom>
          <a:noFill/>
          <a:ln>
            <a:noFill/>
          </a:ln>
        </p:spPr>
        <p:txBody>
          <a:bodyPr spcFirstLastPara="1" wrap="square" lIns="91425" tIns="45700" rIns="91425" bIns="45700" anchor="t" anchorCtr="0">
            <a:normAutofit/>
          </a:bodyPr>
          <a:lstStyle/>
          <a:p>
            <a:pPr marL="457200" lvl="0" indent="-325229" algn="l" rtl="0">
              <a:lnSpc>
                <a:spcPct val="100000"/>
              </a:lnSpc>
              <a:spcBef>
                <a:spcPts val="360"/>
              </a:spcBef>
              <a:spcAft>
                <a:spcPts val="0"/>
              </a:spcAft>
              <a:buSzPct val="85250"/>
              <a:buChar char="◼"/>
            </a:pPr>
            <a:r>
              <a:rPr lang="en-US" sz="1600" dirty="0">
                <a:solidFill>
                  <a:schemeClr val="dk1"/>
                </a:solidFill>
              </a:rPr>
              <a:t>Prior approval required for appointment of auditors for Commercial Banks and UCBs </a:t>
            </a:r>
            <a:endParaRPr sz="1400" dirty="0"/>
          </a:p>
          <a:p>
            <a:pPr marL="914400" lvl="1" indent="-325229" algn="l" rtl="0">
              <a:lnSpc>
                <a:spcPct val="100000"/>
              </a:lnSpc>
              <a:spcBef>
                <a:spcPts val="600"/>
              </a:spcBef>
              <a:spcAft>
                <a:spcPts val="0"/>
              </a:spcAft>
              <a:buSzPct val="99459"/>
              <a:buChar char="◼"/>
            </a:pPr>
            <a:r>
              <a:rPr lang="en-US" sz="1400" dirty="0">
                <a:solidFill>
                  <a:schemeClr val="dk1"/>
                </a:solidFill>
              </a:rPr>
              <a:t>To be submitted to Central/Regional office of RBI</a:t>
            </a:r>
            <a:endParaRPr sz="1200" dirty="0"/>
          </a:p>
          <a:p>
            <a:pPr marL="914400" lvl="1" indent="-325229" algn="l" rtl="0">
              <a:lnSpc>
                <a:spcPct val="100000"/>
              </a:lnSpc>
              <a:spcBef>
                <a:spcPts val="600"/>
              </a:spcBef>
              <a:spcAft>
                <a:spcPts val="0"/>
              </a:spcAft>
              <a:buSzPct val="99459"/>
              <a:buChar char="◼"/>
            </a:pPr>
            <a:r>
              <a:rPr lang="en-US" sz="1400" dirty="0">
                <a:solidFill>
                  <a:schemeClr val="dk1"/>
                </a:solidFill>
              </a:rPr>
              <a:t>What if prior approval not received before AGM?</a:t>
            </a:r>
            <a:endParaRPr sz="1200" dirty="0"/>
          </a:p>
          <a:p>
            <a:pPr marL="457200" lvl="0" indent="-325229" algn="l" rtl="0">
              <a:lnSpc>
                <a:spcPct val="100000"/>
              </a:lnSpc>
              <a:spcBef>
                <a:spcPts val="360"/>
              </a:spcBef>
              <a:spcAft>
                <a:spcPts val="0"/>
              </a:spcAft>
              <a:buSzPct val="85250"/>
              <a:buChar char="◼"/>
            </a:pPr>
            <a:r>
              <a:rPr lang="en-US" sz="1600" dirty="0">
                <a:solidFill>
                  <a:schemeClr val="dk1"/>
                </a:solidFill>
              </a:rPr>
              <a:t>NBFCs to </a:t>
            </a:r>
            <a:r>
              <a:rPr lang="en-US" sz="1600" b="1" dirty="0">
                <a:solidFill>
                  <a:schemeClr val="dk1"/>
                </a:solidFill>
              </a:rPr>
              <a:t>file intimation (in Form A) within 1 month from appointment/ratification intimation to Regional office</a:t>
            </a:r>
            <a:endParaRPr sz="1400" dirty="0"/>
          </a:p>
          <a:p>
            <a:pPr marL="914400" lvl="1" indent="-325229" algn="l" rtl="0">
              <a:lnSpc>
                <a:spcPct val="100000"/>
              </a:lnSpc>
              <a:spcBef>
                <a:spcPts val="600"/>
              </a:spcBef>
              <a:spcAft>
                <a:spcPts val="0"/>
              </a:spcAft>
              <a:buSzPct val="99459"/>
              <a:buChar char="◼"/>
            </a:pPr>
            <a:r>
              <a:rPr lang="en-US" sz="1400" dirty="0">
                <a:solidFill>
                  <a:schemeClr val="dk1"/>
                </a:solidFill>
              </a:rPr>
              <a:t>This intimation is required to be filed even for NBFCs not covered under the Circular</a:t>
            </a:r>
            <a:endParaRPr sz="1200" dirty="0"/>
          </a:p>
          <a:p>
            <a:pPr marL="914400" lvl="1" indent="-325229" algn="l" rtl="0">
              <a:lnSpc>
                <a:spcPct val="100000"/>
              </a:lnSpc>
              <a:spcBef>
                <a:spcPts val="600"/>
              </a:spcBef>
              <a:spcAft>
                <a:spcPts val="0"/>
              </a:spcAft>
              <a:buSzPct val="99459"/>
              <a:buChar char="◼"/>
            </a:pPr>
            <a:r>
              <a:rPr lang="en-US" sz="1400" dirty="0">
                <a:solidFill>
                  <a:schemeClr val="dk1"/>
                </a:solidFill>
              </a:rPr>
              <a:t>Such intimation may be amended to state that company has been exempted from the requirement to obtained eligibility certificate</a:t>
            </a:r>
            <a:endParaRPr sz="1200" dirty="0"/>
          </a:p>
          <a:p>
            <a:pPr marL="914400" lvl="1" indent="-325229" algn="l" rtl="0">
              <a:lnSpc>
                <a:spcPct val="100000"/>
              </a:lnSpc>
              <a:spcBef>
                <a:spcPts val="600"/>
              </a:spcBef>
              <a:spcAft>
                <a:spcPts val="0"/>
              </a:spcAft>
              <a:buSzPct val="99459"/>
              <a:buChar char="◼"/>
            </a:pPr>
            <a:r>
              <a:rPr lang="en-US" sz="1400" dirty="0">
                <a:solidFill>
                  <a:schemeClr val="dk1"/>
                </a:solidFill>
              </a:rPr>
              <a:t>To the extent applicable, the company has verified the said firm’s compliance with all eligibility norms prescribed</a:t>
            </a:r>
            <a:endParaRPr sz="1200" dirty="0"/>
          </a:p>
          <a:p>
            <a:pPr marL="0" lvl="0" indent="0" algn="l" rtl="0">
              <a:lnSpc>
                <a:spcPct val="100000"/>
              </a:lnSpc>
              <a:spcBef>
                <a:spcPts val="360"/>
              </a:spcBef>
              <a:spcAft>
                <a:spcPts val="0"/>
              </a:spcAft>
              <a:buSzPct val="85250"/>
              <a:buNone/>
            </a:pPr>
            <a:endParaRPr sz="1600" dirty="0">
              <a:solidFill>
                <a:schemeClr val="dk1"/>
              </a:solidFill>
            </a:endParaRPr>
          </a:p>
          <a:p>
            <a:pPr marL="457200" lvl="0" indent="-228600" algn="l" rtl="0">
              <a:lnSpc>
                <a:spcPct val="100000"/>
              </a:lnSpc>
              <a:spcBef>
                <a:spcPts val="360"/>
              </a:spcBef>
              <a:spcAft>
                <a:spcPts val="0"/>
              </a:spcAft>
              <a:buSzPct val="85250"/>
              <a:buNone/>
            </a:pPr>
            <a:endParaRPr sz="1600" dirty="0">
              <a:solidFill>
                <a:schemeClr val="dk1"/>
              </a:solidFill>
            </a:endParaRPr>
          </a:p>
          <a:p>
            <a:pPr marL="0" lvl="0" indent="0" algn="l" rtl="0">
              <a:lnSpc>
                <a:spcPct val="100000"/>
              </a:lnSpc>
              <a:spcBef>
                <a:spcPts val="360"/>
              </a:spcBef>
              <a:spcAft>
                <a:spcPts val="0"/>
              </a:spcAft>
              <a:buSzPct val="99459"/>
              <a:buNone/>
            </a:pPr>
            <a:endParaRPr sz="1400" dirty="0">
              <a:solidFill>
                <a:schemeClr val="dk1"/>
              </a:solidFill>
            </a:endParaRPr>
          </a:p>
        </p:txBody>
      </p:sp>
      <p:sp>
        <p:nvSpPr>
          <p:cNvPr id="1531" name="Google Shape;1531;g29d0d473c4a_0_1217"/>
          <p:cNvSpPr txBox="1">
            <a:spLocks noGrp="1"/>
          </p:cNvSpPr>
          <p:nvPr>
            <p:ph type="body" idx="2"/>
          </p:nvPr>
        </p:nvSpPr>
        <p:spPr>
          <a:xfrm>
            <a:off x="6003583" y="2061171"/>
            <a:ext cx="5422500" cy="46092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656"/>
              <a:buNone/>
            </a:pPr>
            <a:endParaRPr sz="1400">
              <a:solidFill>
                <a:schemeClr val="dk1"/>
              </a:solidFill>
            </a:endParaRPr>
          </a:p>
          <a:p>
            <a:pPr marL="457200" lvl="0" indent="-333756" algn="l" rtl="0">
              <a:lnSpc>
                <a:spcPct val="100000"/>
              </a:lnSpc>
              <a:spcBef>
                <a:spcPts val="0"/>
              </a:spcBef>
              <a:spcAft>
                <a:spcPts val="0"/>
              </a:spcAft>
              <a:buSzPts val="1656"/>
              <a:buChar char="◼"/>
            </a:pPr>
            <a:r>
              <a:rPr lang="en-US" sz="1400">
                <a:solidFill>
                  <a:schemeClr val="dk1"/>
                </a:solidFill>
              </a:rPr>
              <a:t>Appointment to be made for 3 years</a:t>
            </a:r>
            <a:endParaRPr sz="1600"/>
          </a:p>
          <a:p>
            <a:pPr marL="457200" lvl="0" indent="-333756" algn="l" rtl="0">
              <a:lnSpc>
                <a:spcPct val="100000"/>
              </a:lnSpc>
              <a:spcBef>
                <a:spcPts val="0"/>
              </a:spcBef>
              <a:spcAft>
                <a:spcPts val="0"/>
              </a:spcAft>
              <a:buSzPts val="1656"/>
              <a:buChar char="◼"/>
            </a:pPr>
            <a:r>
              <a:rPr lang="en-US" sz="1400">
                <a:solidFill>
                  <a:schemeClr val="dk1"/>
                </a:solidFill>
              </a:rPr>
              <a:t>To be ratified by the Board of Directors/ the ACB every year, and shall be intimated to RBI. </a:t>
            </a:r>
            <a:endParaRPr sz="1600"/>
          </a:p>
          <a:p>
            <a:pPr marL="457200" lvl="0" indent="-333756" algn="l" rtl="0">
              <a:lnSpc>
                <a:spcPct val="100000"/>
              </a:lnSpc>
              <a:spcBef>
                <a:spcPts val="0"/>
              </a:spcBef>
              <a:spcAft>
                <a:spcPts val="0"/>
              </a:spcAft>
              <a:buSzPts val="1656"/>
              <a:buChar char="◼"/>
            </a:pPr>
            <a:r>
              <a:rPr lang="en-US" sz="1400">
                <a:solidFill>
                  <a:schemeClr val="dk1"/>
                </a:solidFill>
              </a:rPr>
              <a:t>Role of Board/ACB limited to eligibility verification</a:t>
            </a:r>
            <a:endParaRPr sz="1600"/>
          </a:p>
          <a:p>
            <a:pPr marL="457200" lvl="0" indent="-333756" algn="l" rtl="0">
              <a:lnSpc>
                <a:spcPct val="100000"/>
              </a:lnSpc>
              <a:spcBef>
                <a:spcPts val="360"/>
              </a:spcBef>
              <a:spcAft>
                <a:spcPts val="0"/>
              </a:spcAft>
              <a:buSzPts val="1656"/>
              <a:buChar char="◼"/>
            </a:pPr>
            <a:r>
              <a:rPr lang="en-US" sz="1400">
                <a:solidFill>
                  <a:schemeClr val="dk1"/>
                </a:solidFill>
              </a:rPr>
              <a:t>Removal of Auditor</a:t>
            </a:r>
            <a:endParaRPr sz="1600"/>
          </a:p>
          <a:p>
            <a:pPr marL="914400" lvl="1" indent="-333756" algn="l" rtl="0">
              <a:lnSpc>
                <a:spcPct val="100000"/>
              </a:lnSpc>
              <a:spcBef>
                <a:spcPts val="0"/>
              </a:spcBef>
              <a:spcAft>
                <a:spcPts val="0"/>
              </a:spcAft>
              <a:buSzPts val="1656"/>
              <a:buChar char="◼"/>
            </a:pPr>
            <a:r>
              <a:rPr lang="en-US" sz="1400">
                <a:solidFill>
                  <a:schemeClr val="dk1"/>
                </a:solidFill>
              </a:rPr>
              <a:t>Approval of RBI required for commercial banks and UCBs</a:t>
            </a:r>
            <a:endParaRPr sz="1400"/>
          </a:p>
          <a:p>
            <a:pPr marL="914400" lvl="1" indent="-333756" algn="l" rtl="0">
              <a:lnSpc>
                <a:spcPct val="100000"/>
              </a:lnSpc>
              <a:spcBef>
                <a:spcPts val="0"/>
              </a:spcBef>
              <a:spcAft>
                <a:spcPts val="0"/>
              </a:spcAft>
              <a:buSzPts val="1656"/>
              <a:buChar char="◼"/>
            </a:pPr>
            <a:r>
              <a:rPr lang="en-US" sz="1400">
                <a:solidFill>
                  <a:schemeClr val="dk1"/>
                </a:solidFill>
              </a:rPr>
              <a:t>Intimation to be filed in case of NBFCs</a:t>
            </a:r>
            <a:endParaRPr sz="1400"/>
          </a:p>
          <a:p>
            <a:pPr marL="457200" lvl="0" indent="-333756" algn="l" rtl="0">
              <a:lnSpc>
                <a:spcPct val="100000"/>
              </a:lnSpc>
              <a:spcBef>
                <a:spcPts val="360"/>
              </a:spcBef>
              <a:spcAft>
                <a:spcPts val="0"/>
              </a:spcAft>
              <a:buSzPts val="1656"/>
              <a:buChar char="◼"/>
            </a:pPr>
            <a:r>
              <a:rPr lang="en-US" sz="1400">
                <a:solidFill>
                  <a:schemeClr val="dk1"/>
                </a:solidFill>
              </a:rPr>
              <a:t>An audit firm would not be eligible for reappointment in the same Entity for six years (two tenures) after completion of full or part of one term of the audit tenure. </a:t>
            </a:r>
            <a:endParaRPr sz="1600"/>
          </a:p>
          <a:p>
            <a:pPr marL="457200" lvl="0" indent="-333756" algn="l" rtl="0">
              <a:lnSpc>
                <a:spcPct val="100000"/>
              </a:lnSpc>
              <a:spcBef>
                <a:spcPts val="360"/>
              </a:spcBef>
              <a:spcAft>
                <a:spcPts val="0"/>
              </a:spcAft>
              <a:buSzPts val="1656"/>
              <a:buChar char="◼"/>
            </a:pPr>
            <a:r>
              <a:rPr lang="en-US" sz="1400">
                <a:solidFill>
                  <a:schemeClr val="dk1"/>
                </a:solidFill>
              </a:rPr>
              <a:t>However, audit firms can continue to undertake statutory audits of other Entities.</a:t>
            </a:r>
            <a:endParaRPr sz="1600"/>
          </a:p>
          <a:p>
            <a:pPr marL="457200" lvl="0" indent="-333756" algn="l" rtl="0">
              <a:lnSpc>
                <a:spcPct val="100000"/>
              </a:lnSpc>
              <a:spcBef>
                <a:spcPts val="360"/>
              </a:spcBef>
              <a:spcAft>
                <a:spcPts val="0"/>
              </a:spcAft>
              <a:buSzPts val="1656"/>
              <a:buChar char="◼"/>
            </a:pPr>
            <a:r>
              <a:rPr lang="en-US" sz="1400">
                <a:solidFill>
                  <a:schemeClr val="dk1"/>
                </a:solidFill>
              </a:rPr>
              <a:t>Is this in conflict with tenure under Companies Act?</a:t>
            </a:r>
            <a:endParaRPr sz="1600"/>
          </a:p>
        </p:txBody>
      </p:sp>
      <p:sp>
        <p:nvSpPr>
          <p:cNvPr id="1532" name="Google Shape;1532;g29d0d473c4a_0_1217"/>
          <p:cNvSpPr/>
          <p:nvPr/>
        </p:nvSpPr>
        <p:spPr>
          <a:xfrm>
            <a:off x="353565" y="1809195"/>
            <a:ext cx="5422500" cy="402300"/>
          </a:xfrm>
          <a:prstGeom prst="rect">
            <a:avLst/>
          </a:prstGeom>
          <a:solidFill>
            <a:schemeClr val="accent1"/>
          </a:solidFill>
          <a:ln w="38100" cap="flat" cmpd="sng">
            <a:solidFill>
              <a:schemeClr val="lt1"/>
            </a:solidFill>
            <a:prstDash val="solid"/>
            <a:round/>
            <a:headEnd type="none" w="sm" len="sm"/>
            <a:tailEnd type="none" w="sm" len="sm"/>
          </a:ln>
          <a:effectLst>
            <a:outerShdw blurRad="40000" dist="20000" dir="5400000" rotWithShape="0">
              <a:srgbClr val="000000">
                <a:alpha val="3765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1400" b="0" i="0" u="none" strike="noStrike" cap="none">
                <a:solidFill>
                  <a:schemeClr val="lt1"/>
                </a:solidFill>
                <a:latin typeface="Arial"/>
                <a:ea typeface="Arial"/>
                <a:cs typeface="Arial"/>
                <a:sym typeface="Arial"/>
              </a:rPr>
              <a:t>Prior Approval of RBI/ Intimation</a:t>
            </a:r>
            <a:endParaRPr/>
          </a:p>
        </p:txBody>
      </p:sp>
      <p:sp>
        <p:nvSpPr>
          <p:cNvPr id="1533" name="Google Shape;1533;g29d0d473c4a_0_1217"/>
          <p:cNvSpPr/>
          <p:nvPr/>
        </p:nvSpPr>
        <p:spPr>
          <a:xfrm>
            <a:off x="6003583" y="1809195"/>
            <a:ext cx="5422500" cy="402300"/>
          </a:xfrm>
          <a:prstGeom prst="rect">
            <a:avLst/>
          </a:prstGeom>
          <a:solidFill>
            <a:schemeClr val="accent1"/>
          </a:solidFill>
          <a:ln w="38100" cap="flat" cmpd="sng">
            <a:solidFill>
              <a:schemeClr val="lt1"/>
            </a:solidFill>
            <a:prstDash val="solid"/>
            <a:round/>
            <a:headEnd type="none" w="sm" len="sm"/>
            <a:tailEnd type="none" w="sm" len="sm"/>
          </a:ln>
          <a:effectLst>
            <a:outerShdw blurRad="40000" dist="20000" dir="5400000" rotWithShape="0">
              <a:srgbClr val="000000">
                <a:alpha val="3765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1400" b="0" i="0" u="none" strike="noStrike" cap="none">
                <a:solidFill>
                  <a:schemeClr val="lt1"/>
                </a:solidFill>
                <a:latin typeface="Arial"/>
                <a:ea typeface="Arial"/>
                <a:cs typeface="Arial"/>
                <a:sym typeface="Arial"/>
              </a:rPr>
              <a:t>Tenure of Appointment</a:t>
            </a:r>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1537"/>
        <p:cNvGrpSpPr/>
        <p:nvPr/>
      </p:nvGrpSpPr>
      <p:grpSpPr>
        <a:xfrm>
          <a:off x="0" y="0"/>
          <a:ext cx="0" cy="0"/>
          <a:chOff x="0" y="0"/>
          <a:chExt cx="0" cy="0"/>
        </a:xfrm>
      </p:grpSpPr>
      <p:sp>
        <p:nvSpPr>
          <p:cNvPr id="1538" name="Google Shape;1538;g29d0d473c4a_0_1225"/>
          <p:cNvSpPr txBox="1">
            <a:spLocks noGrp="1"/>
          </p:cNvSpPr>
          <p:nvPr>
            <p:ph type="title"/>
          </p:nvPr>
        </p:nvSpPr>
        <p:spPr>
          <a:xfrm>
            <a:off x="488775" y="860413"/>
            <a:ext cx="11029500" cy="672000"/>
          </a:xfrm>
          <a:prstGeom prst="rect">
            <a:avLst/>
          </a:prstGeom>
          <a:noFill/>
          <a:ln>
            <a:noFill/>
          </a:ln>
        </p:spPr>
        <p:txBody>
          <a:bodyPr spcFirstLastPara="1" wrap="square" lIns="91425" tIns="45700" rIns="91425" bIns="45700" anchor="b" anchorCtr="0">
            <a:normAutofit/>
          </a:bodyPr>
          <a:lstStyle/>
          <a:p>
            <a:pPr marL="0" lvl="0" indent="0" algn="l" rtl="0">
              <a:lnSpc>
                <a:spcPct val="100000"/>
              </a:lnSpc>
              <a:spcBef>
                <a:spcPts val="0"/>
              </a:spcBef>
              <a:spcAft>
                <a:spcPts val="0"/>
              </a:spcAft>
              <a:buClr>
                <a:schemeClr val="lt1"/>
              </a:buClr>
              <a:buSzPts val="3200"/>
              <a:buFont typeface="Gill Sans"/>
              <a:buNone/>
            </a:pPr>
            <a:r>
              <a:rPr lang="en-US">
                <a:latin typeface="Gill Sans"/>
                <a:ea typeface="Gill Sans"/>
                <a:cs typeface="Gill Sans"/>
                <a:sym typeface="Gill Sans"/>
              </a:rPr>
              <a:t>No Conflict of Interest and Independence of Auditors</a:t>
            </a:r>
            <a:endParaRPr/>
          </a:p>
        </p:txBody>
      </p:sp>
      <p:sp>
        <p:nvSpPr>
          <p:cNvPr id="1539" name="Google Shape;1539;g29d0d473c4a_0_1225"/>
          <p:cNvSpPr txBox="1">
            <a:spLocks noGrp="1"/>
          </p:cNvSpPr>
          <p:nvPr>
            <p:ph type="body" idx="1"/>
          </p:nvPr>
        </p:nvSpPr>
        <p:spPr>
          <a:xfrm>
            <a:off x="353565" y="1809195"/>
            <a:ext cx="5388908" cy="4609200"/>
          </a:xfrm>
          <a:prstGeom prst="rect">
            <a:avLst/>
          </a:prstGeom>
          <a:noFill/>
          <a:ln>
            <a:noFill/>
          </a:ln>
        </p:spPr>
        <p:txBody>
          <a:bodyPr spcFirstLastPara="1" wrap="square" lIns="91425" tIns="45700" rIns="91425" bIns="45700" anchor="t" anchorCtr="0">
            <a:normAutofit fontScale="85000" lnSpcReduction="20000"/>
          </a:bodyPr>
          <a:lstStyle/>
          <a:p>
            <a:pPr marL="457200" lvl="0" indent="-325229" algn="l" rtl="0">
              <a:lnSpc>
                <a:spcPct val="100000"/>
              </a:lnSpc>
              <a:spcBef>
                <a:spcPts val="360"/>
              </a:spcBef>
              <a:spcAft>
                <a:spcPts val="0"/>
              </a:spcAft>
              <a:buSzPct val="111891"/>
              <a:buChar char="◼"/>
            </a:pPr>
            <a:r>
              <a:rPr lang="en-US" sz="1600" dirty="0">
                <a:solidFill>
                  <a:schemeClr val="dk1"/>
                </a:solidFill>
                <a:latin typeface="+mj-lt"/>
                <a:ea typeface="Gill Sans"/>
                <a:cs typeface="Gill Sans"/>
                <a:sym typeface="Gill Sans"/>
              </a:rPr>
              <a:t>Criteria to ensure independence of auditor:</a:t>
            </a:r>
            <a:endParaRPr dirty="0">
              <a:latin typeface="+mj-lt"/>
            </a:endParaRPr>
          </a:p>
          <a:p>
            <a:pPr marL="914400" lvl="1" indent="-325229" algn="l" rtl="0">
              <a:lnSpc>
                <a:spcPct val="100000"/>
              </a:lnSpc>
              <a:spcBef>
                <a:spcPts val="600"/>
              </a:spcBef>
              <a:spcAft>
                <a:spcPts val="0"/>
              </a:spcAft>
              <a:buSzPct val="127876"/>
              <a:buChar char="◼"/>
            </a:pPr>
            <a:r>
              <a:rPr lang="en-US" sz="1400" dirty="0">
                <a:solidFill>
                  <a:schemeClr val="dk1"/>
                </a:solidFill>
                <a:latin typeface="+mj-lt"/>
                <a:ea typeface="Gill Sans"/>
                <a:cs typeface="Gill Sans"/>
                <a:sym typeface="Gill Sans"/>
              </a:rPr>
              <a:t>Joint auditors should not be under the same network or have same partners</a:t>
            </a:r>
            <a:endParaRPr dirty="0">
              <a:latin typeface="+mj-lt"/>
            </a:endParaRPr>
          </a:p>
          <a:p>
            <a:pPr marL="914400" lvl="1" indent="-325229" algn="l" rtl="0">
              <a:lnSpc>
                <a:spcPct val="100000"/>
              </a:lnSpc>
              <a:spcBef>
                <a:spcPts val="600"/>
              </a:spcBef>
              <a:spcAft>
                <a:spcPts val="0"/>
              </a:spcAft>
              <a:buSzPct val="127876"/>
              <a:buChar char="◼"/>
            </a:pPr>
            <a:r>
              <a:rPr lang="en-US" sz="1400" dirty="0">
                <a:solidFill>
                  <a:schemeClr val="dk1"/>
                </a:solidFill>
                <a:latin typeface="+mj-lt"/>
                <a:ea typeface="Gill Sans"/>
                <a:cs typeface="Gill Sans"/>
                <a:sym typeface="Gill Sans"/>
              </a:rPr>
              <a:t>Concurrent auditors not to be appointed as SCA/SA – Appoint after 1 year of cessation</a:t>
            </a:r>
            <a:endParaRPr dirty="0">
              <a:latin typeface="+mj-lt"/>
            </a:endParaRPr>
          </a:p>
          <a:p>
            <a:pPr marL="914400" lvl="1" indent="-325229" algn="l" rtl="0">
              <a:lnSpc>
                <a:spcPct val="100000"/>
              </a:lnSpc>
              <a:spcBef>
                <a:spcPts val="600"/>
              </a:spcBef>
              <a:spcAft>
                <a:spcPts val="0"/>
              </a:spcAft>
              <a:buSzPct val="127876"/>
              <a:buChar char="◼"/>
            </a:pPr>
            <a:r>
              <a:rPr lang="en-US" sz="1400" dirty="0">
                <a:solidFill>
                  <a:schemeClr val="dk1"/>
                </a:solidFill>
                <a:latin typeface="+mj-lt"/>
                <a:ea typeface="Gill Sans"/>
                <a:cs typeface="Gill Sans"/>
                <a:sym typeface="Gill Sans"/>
              </a:rPr>
              <a:t>Audit/non-audit works for </a:t>
            </a:r>
            <a:r>
              <a:rPr lang="en-US" sz="1400" b="1" dirty="0">
                <a:solidFill>
                  <a:schemeClr val="dk1"/>
                </a:solidFill>
                <a:latin typeface="+mj-lt"/>
                <a:ea typeface="Gill Sans"/>
                <a:cs typeface="Gill Sans"/>
                <a:sym typeface="Gill Sans"/>
              </a:rPr>
              <a:t>Group Entities </a:t>
            </a:r>
            <a:r>
              <a:rPr lang="en-US" sz="1400" dirty="0">
                <a:solidFill>
                  <a:schemeClr val="dk1"/>
                </a:solidFill>
                <a:latin typeface="+mj-lt"/>
                <a:ea typeface="Gill Sans"/>
                <a:cs typeface="Gill Sans"/>
                <a:sym typeface="Gill Sans"/>
              </a:rPr>
              <a:t>– not to be appointed</a:t>
            </a:r>
            <a:endParaRPr dirty="0">
              <a:latin typeface="+mj-lt"/>
            </a:endParaRPr>
          </a:p>
          <a:p>
            <a:pPr marL="1371600" lvl="2" indent="-325229" algn="l" rtl="0">
              <a:lnSpc>
                <a:spcPct val="100000"/>
              </a:lnSpc>
              <a:spcBef>
                <a:spcPts val="600"/>
              </a:spcBef>
              <a:spcAft>
                <a:spcPts val="0"/>
              </a:spcAft>
              <a:buSzPct val="149189"/>
              <a:buChar char="◼"/>
            </a:pPr>
            <a:r>
              <a:rPr lang="en-US" sz="1200" dirty="0">
                <a:solidFill>
                  <a:schemeClr val="dk1"/>
                </a:solidFill>
                <a:latin typeface="+mj-lt"/>
                <a:ea typeface="Gill Sans"/>
                <a:cs typeface="Gill Sans"/>
                <a:sym typeface="Gill Sans"/>
              </a:rPr>
              <a:t>The term ‘Group Entities’ shall refer to the RBI Regulated Entities in the Group only, which fulfill the definition of Group Entity, as provided in the Guidelines.</a:t>
            </a:r>
            <a:endParaRPr dirty="0">
              <a:latin typeface="+mj-lt"/>
            </a:endParaRPr>
          </a:p>
          <a:p>
            <a:pPr marL="1371600" lvl="2" indent="-325229" algn="l" rtl="0">
              <a:lnSpc>
                <a:spcPct val="100000"/>
              </a:lnSpc>
              <a:spcBef>
                <a:spcPts val="600"/>
              </a:spcBef>
              <a:spcAft>
                <a:spcPts val="0"/>
              </a:spcAft>
              <a:buSzPct val="149189"/>
              <a:buChar char="◼"/>
            </a:pPr>
            <a:r>
              <a:rPr lang="en-US" sz="1200" dirty="0">
                <a:solidFill>
                  <a:schemeClr val="dk1"/>
                </a:solidFill>
                <a:latin typeface="+mj-lt"/>
                <a:ea typeface="Gill Sans"/>
                <a:cs typeface="Gill Sans"/>
                <a:sym typeface="Gill Sans"/>
              </a:rPr>
              <a:t>For other group entities, (which are not regulated by RBI), Entity must review that there is no conflict of interest and independence of auditors is ensured, </a:t>
            </a:r>
            <a:endParaRPr dirty="0">
              <a:latin typeface="+mj-lt"/>
            </a:endParaRPr>
          </a:p>
          <a:p>
            <a:pPr marL="914400" lvl="1" indent="-325229" algn="l" rtl="0">
              <a:lnSpc>
                <a:spcPct val="100000"/>
              </a:lnSpc>
              <a:spcBef>
                <a:spcPts val="600"/>
              </a:spcBef>
              <a:spcAft>
                <a:spcPts val="0"/>
              </a:spcAft>
              <a:buSzPct val="111891"/>
              <a:buChar char="◼"/>
            </a:pPr>
            <a:r>
              <a:rPr lang="en-US" dirty="0">
                <a:solidFill>
                  <a:schemeClr val="dk1"/>
                </a:solidFill>
                <a:latin typeface="+mj-lt"/>
                <a:ea typeface="Gill Sans"/>
                <a:cs typeface="Gill Sans"/>
                <a:sym typeface="Gill Sans"/>
              </a:rPr>
              <a:t>Same network firms also covered for above points</a:t>
            </a:r>
            <a:endParaRPr dirty="0">
              <a:latin typeface="+mj-lt"/>
            </a:endParaRPr>
          </a:p>
          <a:p>
            <a:pPr marL="914400" lvl="1" indent="-325229" algn="l" rtl="0">
              <a:lnSpc>
                <a:spcPct val="100000"/>
              </a:lnSpc>
              <a:spcBef>
                <a:spcPts val="600"/>
              </a:spcBef>
              <a:spcAft>
                <a:spcPts val="0"/>
              </a:spcAft>
              <a:buSzPct val="127876"/>
              <a:buChar char="◼"/>
            </a:pPr>
            <a:r>
              <a:rPr lang="en-US" sz="1400" dirty="0">
                <a:solidFill>
                  <a:schemeClr val="dk1"/>
                </a:solidFill>
                <a:latin typeface="+mj-lt"/>
                <a:ea typeface="Gill Sans"/>
                <a:cs typeface="Gill Sans"/>
                <a:sym typeface="Gill Sans"/>
              </a:rPr>
              <a:t>Consideration to be given to the fact that the bank has a common auditor as that of an entity on which it has large exposure [as defined in large exposure framework]</a:t>
            </a:r>
            <a:endParaRPr dirty="0">
              <a:latin typeface="+mj-lt"/>
            </a:endParaRPr>
          </a:p>
          <a:p>
            <a:pPr marL="1371600" lvl="2" indent="-325229" algn="l" rtl="0">
              <a:lnSpc>
                <a:spcPct val="100000"/>
              </a:lnSpc>
              <a:spcBef>
                <a:spcPts val="600"/>
              </a:spcBef>
              <a:spcAft>
                <a:spcPts val="0"/>
              </a:spcAft>
              <a:buSzPct val="149189"/>
              <a:buChar char="◼"/>
            </a:pPr>
            <a:r>
              <a:rPr lang="en-US" sz="1200" dirty="0">
                <a:solidFill>
                  <a:schemeClr val="dk1"/>
                </a:solidFill>
                <a:latin typeface="+mj-lt"/>
                <a:ea typeface="Gill Sans"/>
                <a:cs typeface="Gill Sans"/>
                <a:sym typeface="Gill Sans"/>
              </a:rPr>
              <a:t>Not a complete bar</a:t>
            </a:r>
            <a:endParaRPr dirty="0">
              <a:latin typeface="+mj-lt"/>
            </a:endParaRPr>
          </a:p>
          <a:p>
            <a:pPr marL="914400" lvl="1" indent="-325229" algn="l" rtl="0">
              <a:lnSpc>
                <a:spcPct val="100000"/>
              </a:lnSpc>
              <a:spcBef>
                <a:spcPts val="600"/>
              </a:spcBef>
              <a:spcAft>
                <a:spcPts val="0"/>
              </a:spcAft>
              <a:buSzPct val="127876"/>
              <a:buChar char="◼"/>
            </a:pPr>
            <a:r>
              <a:rPr lang="en-US" sz="1400" dirty="0">
                <a:solidFill>
                  <a:schemeClr val="dk1"/>
                </a:solidFill>
                <a:latin typeface="+mj-lt"/>
                <a:ea typeface="Gill Sans"/>
                <a:cs typeface="Gill Sans"/>
                <a:sym typeface="Gill Sans"/>
              </a:rPr>
              <a:t>Maintaining a time gap of 1 year between non-audit services taken from the firm and its appointment as SCA/SA or firms under the same network/having same partners</a:t>
            </a:r>
            <a:endParaRPr dirty="0">
              <a:latin typeface="+mj-lt"/>
            </a:endParaRPr>
          </a:p>
          <a:p>
            <a:pPr marL="457200" lvl="0" indent="-325229" algn="l" rtl="0">
              <a:lnSpc>
                <a:spcPct val="100000"/>
              </a:lnSpc>
              <a:spcBef>
                <a:spcPts val="360"/>
              </a:spcBef>
              <a:spcAft>
                <a:spcPts val="0"/>
              </a:spcAft>
              <a:buSzPct val="111891"/>
              <a:buChar char="◼"/>
            </a:pPr>
            <a:r>
              <a:rPr lang="en-US" sz="1600" dirty="0">
                <a:solidFill>
                  <a:schemeClr val="dk1"/>
                </a:solidFill>
                <a:latin typeface="+mj-lt"/>
                <a:ea typeface="Gill Sans"/>
                <a:cs typeface="Gill Sans"/>
                <a:sym typeface="Gill Sans"/>
              </a:rPr>
              <a:t>The time gap of one year shall not be applicable in cases where auditor is allowed to provide </a:t>
            </a:r>
            <a:r>
              <a:rPr lang="en-US" sz="1600" b="1" dirty="0">
                <a:solidFill>
                  <a:schemeClr val="dk1"/>
                </a:solidFill>
                <a:latin typeface="+mj-lt"/>
                <a:ea typeface="Gill Sans"/>
                <a:cs typeface="Gill Sans"/>
                <a:sym typeface="Gill Sans"/>
              </a:rPr>
              <a:t>services that may not result in conflict of interest </a:t>
            </a:r>
            <a:endParaRPr dirty="0">
              <a:latin typeface="+mj-lt"/>
            </a:endParaRPr>
          </a:p>
        </p:txBody>
      </p:sp>
      <p:sp>
        <p:nvSpPr>
          <p:cNvPr id="1540" name="Google Shape;1540;g29d0d473c4a_0_1225"/>
          <p:cNvSpPr txBox="1">
            <a:spLocks noGrp="1"/>
          </p:cNvSpPr>
          <p:nvPr>
            <p:ph type="body" idx="2"/>
          </p:nvPr>
        </p:nvSpPr>
        <p:spPr>
          <a:xfrm>
            <a:off x="6095999" y="1809195"/>
            <a:ext cx="5893800" cy="4609200"/>
          </a:xfrm>
          <a:prstGeom prst="rect">
            <a:avLst/>
          </a:prstGeom>
          <a:noFill/>
          <a:ln>
            <a:noFill/>
          </a:ln>
        </p:spPr>
        <p:txBody>
          <a:bodyPr spcFirstLastPara="1" wrap="square" lIns="91425" tIns="45700" rIns="91425" bIns="45700" anchor="t" anchorCtr="0">
            <a:normAutofit/>
          </a:bodyPr>
          <a:lstStyle/>
          <a:p>
            <a:pPr marL="323999" lvl="1" indent="0" algn="l" rtl="0">
              <a:lnSpc>
                <a:spcPct val="100000"/>
              </a:lnSpc>
              <a:spcBef>
                <a:spcPts val="600"/>
              </a:spcBef>
              <a:spcAft>
                <a:spcPts val="0"/>
              </a:spcAft>
              <a:buSzPts val="1790"/>
              <a:buNone/>
            </a:pPr>
            <a:endParaRPr sz="1500">
              <a:solidFill>
                <a:schemeClr val="dk1"/>
              </a:solidFill>
              <a:latin typeface="Gill Sans"/>
              <a:ea typeface="Gill Sans"/>
              <a:cs typeface="Gill Sans"/>
              <a:sym typeface="Gill Sans"/>
            </a:endParaRPr>
          </a:p>
          <a:p>
            <a:pPr marL="0" lvl="0" indent="0" algn="l" rtl="0">
              <a:lnSpc>
                <a:spcPct val="100000"/>
              </a:lnSpc>
              <a:spcBef>
                <a:spcPts val="360"/>
              </a:spcBef>
              <a:spcAft>
                <a:spcPts val="0"/>
              </a:spcAft>
              <a:buSzPts val="1790"/>
              <a:buNone/>
            </a:pPr>
            <a:endParaRPr>
              <a:latin typeface="Gill Sans"/>
              <a:ea typeface="Gill Sans"/>
              <a:cs typeface="Gill Sans"/>
              <a:sym typeface="Gill Sans"/>
            </a:endParaRPr>
          </a:p>
          <a:p>
            <a:pPr marL="457200" lvl="0" indent="-228600" algn="l" rtl="0">
              <a:lnSpc>
                <a:spcPct val="100000"/>
              </a:lnSpc>
              <a:spcBef>
                <a:spcPts val="360"/>
              </a:spcBef>
              <a:spcAft>
                <a:spcPts val="0"/>
              </a:spcAft>
              <a:buSzPts val="1790"/>
              <a:buNone/>
            </a:pPr>
            <a:endParaRPr>
              <a:latin typeface="Gill Sans"/>
              <a:ea typeface="Gill Sans"/>
              <a:cs typeface="Gill Sans"/>
              <a:sym typeface="Gill Sans"/>
            </a:endParaRPr>
          </a:p>
        </p:txBody>
      </p:sp>
      <p:graphicFrame>
        <p:nvGraphicFramePr>
          <p:cNvPr id="1541" name="Google Shape;1541;g29d0d473c4a_0_1225"/>
          <p:cNvGraphicFramePr/>
          <p:nvPr>
            <p:extLst>
              <p:ext uri="{D42A27DB-BD31-4B8C-83A1-F6EECF244321}">
                <p14:modId xmlns:p14="http://schemas.microsoft.com/office/powerpoint/2010/main" val="1452175261"/>
              </p:ext>
            </p:extLst>
          </p:nvPr>
        </p:nvGraphicFramePr>
        <p:xfrm>
          <a:off x="5893836" y="4396993"/>
          <a:ext cx="5944600" cy="2176600"/>
        </p:xfrm>
        <a:graphic>
          <a:graphicData uri="http://schemas.openxmlformats.org/drawingml/2006/table">
            <a:tbl>
              <a:tblPr firstRow="1" bandRow="1">
                <a:noFill/>
              </a:tblPr>
              <a:tblGrid>
                <a:gridCol w="2805950">
                  <a:extLst>
                    <a:ext uri="{9D8B030D-6E8A-4147-A177-3AD203B41FA5}">
                      <a16:colId xmlns:a16="http://schemas.microsoft.com/office/drawing/2014/main" val="20000"/>
                    </a:ext>
                  </a:extLst>
                </a:gridCol>
                <a:gridCol w="3138650">
                  <a:extLst>
                    <a:ext uri="{9D8B030D-6E8A-4147-A177-3AD203B41FA5}">
                      <a16:colId xmlns:a16="http://schemas.microsoft.com/office/drawing/2014/main" val="20001"/>
                    </a:ext>
                  </a:extLst>
                </a:gridCol>
              </a:tblGrid>
              <a:tr h="537700">
                <a:tc gridSpan="2">
                  <a:txBody>
                    <a:bodyPr/>
                    <a:lstStyle/>
                    <a:p>
                      <a:pPr marL="0" marR="0" lvl="0" indent="0" algn="l" rtl="0">
                        <a:lnSpc>
                          <a:spcPct val="100000"/>
                        </a:lnSpc>
                        <a:spcBef>
                          <a:spcPts val="0"/>
                        </a:spcBef>
                        <a:spcAft>
                          <a:spcPts val="0"/>
                        </a:spcAft>
                        <a:buClr>
                          <a:schemeClr val="dk1"/>
                        </a:buClr>
                        <a:buSzPts val="1400"/>
                        <a:buFont typeface="Arial"/>
                        <a:buNone/>
                      </a:pPr>
                      <a:r>
                        <a:rPr lang="en-US" sz="1400" u="none" strike="noStrike" cap="none" dirty="0">
                          <a:solidFill>
                            <a:schemeClr val="dk1"/>
                          </a:solidFill>
                          <a:latin typeface="+mj-lt"/>
                          <a:ea typeface="Gill Sans"/>
                          <a:cs typeface="Gill Sans"/>
                          <a:sym typeface="Gill Sans"/>
                        </a:rPr>
                        <a:t>The services wherein there is no conflict of interest, that can be provided by the Auditor (indicative list):</a:t>
                      </a:r>
                      <a:endParaRPr sz="1800" dirty="0">
                        <a:latin typeface="+mj-lt"/>
                      </a:endParaRPr>
                    </a:p>
                  </a:txBody>
                  <a:tcPr marL="91450" marR="91450" marT="45725" marB="45725">
                    <a:solidFill>
                      <a:srgbClr val="8DDFF1"/>
                    </a:solidFill>
                  </a:tcPr>
                </a:tc>
                <a:tc hMerge="1">
                  <a:txBody>
                    <a:bodyPr/>
                    <a:lstStyle/>
                    <a:p>
                      <a:endParaRPr lang="en-US"/>
                    </a:p>
                  </a:txBody>
                  <a:tcPr/>
                </a:tc>
                <a:extLst>
                  <a:ext uri="{0D108BD9-81ED-4DB2-BD59-A6C34878D82A}">
                    <a16:rowId xmlns:a16="http://schemas.microsoft.com/office/drawing/2014/main" val="10000"/>
                  </a:ext>
                </a:extLst>
              </a:tr>
              <a:tr h="995675">
                <a:tc>
                  <a:txBody>
                    <a:bodyPr/>
                    <a:lstStyle/>
                    <a:p>
                      <a:pPr marL="285750" marR="0" lvl="0" indent="-285750" algn="l" rtl="0">
                        <a:lnSpc>
                          <a:spcPct val="100000"/>
                        </a:lnSpc>
                        <a:spcBef>
                          <a:spcPts val="0"/>
                        </a:spcBef>
                        <a:spcAft>
                          <a:spcPts val="0"/>
                        </a:spcAft>
                        <a:buClr>
                          <a:srgbClr val="000000"/>
                        </a:buClr>
                        <a:buSzPts val="1400"/>
                        <a:buFont typeface="Arial"/>
                        <a:buChar char="•"/>
                      </a:pPr>
                      <a:r>
                        <a:rPr lang="en-US" sz="1400" u="none" strike="noStrike" cap="none">
                          <a:latin typeface="+mj-lt"/>
                          <a:ea typeface="Gill Sans"/>
                          <a:cs typeface="Gill Sans"/>
                          <a:sym typeface="Gill Sans"/>
                        </a:rPr>
                        <a:t>Certificates required to be issued by the statutory auditor as per statutory or regulatory requirements.</a:t>
                      </a:r>
                      <a:endParaRPr sz="1800">
                        <a:latin typeface="+mj-lt"/>
                      </a:endParaRPr>
                    </a:p>
                  </a:txBody>
                  <a:tcPr marL="91450" marR="91450" marT="45725" marB="45725">
                    <a:solidFill>
                      <a:srgbClr val="8DDFF1"/>
                    </a:solidFill>
                  </a:tcPr>
                </a:tc>
                <a:tc>
                  <a:txBody>
                    <a:bodyPr/>
                    <a:lstStyle/>
                    <a:p>
                      <a:pPr marL="285750" marR="0" lvl="0" indent="-285750" algn="l" rtl="0">
                        <a:lnSpc>
                          <a:spcPct val="100000"/>
                        </a:lnSpc>
                        <a:spcBef>
                          <a:spcPts val="0"/>
                        </a:spcBef>
                        <a:spcAft>
                          <a:spcPts val="0"/>
                        </a:spcAft>
                        <a:buClr>
                          <a:srgbClr val="000000"/>
                        </a:buClr>
                        <a:buSzPts val="1400"/>
                        <a:buFont typeface="Arial"/>
                        <a:buChar char="•"/>
                      </a:pPr>
                      <a:r>
                        <a:rPr lang="en-US" sz="1400" u="none" strike="noStrike" cap="none">
                          <a:latin typeface="+mj-lt"/>
                          <a:ea typeface="Gill Sans"/>
                          <a:cs typeface="Gill Sans"/>
                          <a:sym typeface="Gill Sans"/>
                        </a:rPr>
                        <a:t>Reporting on financial information or segments thereof, as defined in Rule 6(3) of the Companies (Audit &amp; Auditors) Rules, 2014</a:t>
                      </a:r>
                      <a:endParaRPr sz="1800">
                        <a:latin typeface="+mj-lt"/>
                      </a:endParaRPr>
                    </a:p>
                  </a:txBody>
                  <a:tcPr marL="91450" marR="91450" marT="45725" marB="45725">
                    <a:solidFill>
                      <a:srgbClr val="8DDFF1"/>
                    </a:solidFill>
                  </a:tcPr>
                </a:tc>
                <a:extLst>
                  <a:ext uri="{0D108BD9-81ED-4DB2-BD59-A6C34878D82A}">
                    <a16:rowId xmlns:a16="http://schemas.microsoft.com/office/drawing/2014/main" val="10001"/>
                  </a:ext>
                </a:extLst>
              </a:tr>
              <a:tr h="643225">
                <a:tc>
                  <a:txBody>
                    <a:bodyPr/>
                    <a:lstStyle/>
                    <a:p>
                      <a:pPr marL="285750" marR="0" lvl="0" indent="-285750" algn="l" rtl="0">
                        <a:lnSpc>
                          <a:spcPct val="100000"/>
                        </a:lnSpc>
                        <a:spcBef>
                          <a:spcPts val="0"/>
                        </a:spcBef>
                        <a:spcAft>
                          <a:spcPts val="0"/>
                        </a:spcAft>
                        <a:buClr>
                          <a:srgbClr val="000000"/>
                        </a:buClr>
                        <a:buSzPts val="1400"/>
                        <a:buFont typeface="Arial"/>
                        <a:buChar char="•"/>
                      </a:pPr>
                      <a:r>
                        <a:rPr lang="en-US" sz="1400" u="none" strike="noStrike" cap="none">
                          <a:latin typeface="+mj-lt"/>
                          <a:ea typeface="Gill Sans"/>
                          <a:cs typeface="Gill Sans"/>
                          <a:sym typeface="Gill Sans"/>
                        </a:rPr>
                        <a:t>Tax audit, tax representation and advice on taxation matters,</a:t>
                      </a:r>
                      <a:endParaRPr sz="1800">
                        <a:latin typeface="+mj-lt"/>
                      </a:endParaRPr>
                    </a:p>
                  </a:txBody>
                  <a:tcPr marL="91450" marR="91450" marT="45725" marB="45725">
                    <a:solidFill>
                      <a:srgbClr val="8DDFF1"/>
                    </a:solidFill>
                  </a:tcPr>
                </a:tc>
                <a:tc>
                  <a:txBody>
                    <a:bodyPr/>
                    <a:lstStyle/>
                    <a:p>
                      <a:pPr marL="285750" marR="0" lvl="0" indent="-285750" algn="l" rtl="0">
                        <a:lnSpc>
                          <a:spcPct val="100000"/>
                        </a:lnSpc>
                        <a:spcBef>
                          <a:spcPts val="0"/>
                        </a:spcBef>
                        <a:spcAft>
                          <a:spcPts val="0"/>
                        </a:spcAft>
                        <a:buClr>
                          <a:srgbClr val="000000"/>
                        </a:buClr>
                        <a:buSzPts val="1400"/>
                        <a:buFont typeface="Arial"/>
                        <a:buChar char="•"/>
                      </a:pPr>
                      <a:r>
                        <a:rPr lang="en-US" sz="1400" u="none" strike="noStrike" cap="none" dirty="0">
                          <a:latin typeface="+mj-lt"/>
                          <a:ea typeface="Gill Sans"/>
                          <a:cs typeface="Gill Sans"/>
                          <a:sym typeface="Gill Sans"/>
                        </a:rPr>
                        <a:t>Audit of interim financial statements.</a:t>
                      </a:r>
                      <a:endParaRPr sz="1800" dirty="0">
                        <a:latin typeface="+mj-lt"/>
                      </a:endParaRPr>
                    </a:p>
                  </a:txBody>
                  <a:tcPr marL="91450" marR="91450" marT="45725" marB="45725">
                    <a:solidFill>
                      <a:srgbClr val="8DDFF1"/>
                    </a:solidFill>
                  </a:tcPr>
                </a:tc>
                <a:extLst>
                  <a:ext uri="{0D108BD9-81ED-4DB2-BD59-A6C34878D82A}">
                    <a16:rowId xmlns:a16="http://schemas.microsoft.com/office/drawing/2014/main" val="10002"/>
                  </a:ext>
                </a:extLst>
              </a:tr>
            </a:tbl>
          </a:graphicData>
        </a:graphic>
      </p:graphicFrame>
      <p:sp>
        <p:nvSpPr>
          <p:cNvPr id="1542" name="Google Shape;1542;g29d0d473c4a_0_1225"/>
          <p:cNvSpPr txBox="1"/>
          <p:nvPr/>
        </p:nvSpPr>
        <p:spPr>
          <a:xfrm>
            <a:off x="5893837" y="1809195"/>
            <a:ext cx="5893800" cy="2308284"/>
          </a:xfrm>
          <a:prstGeom prst="rect">
            <a:avLst/>
          </a:prstGeom>
          <a:solidFill>
            <a:srgbClr val="D8F4FA"/>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600" b="0" i="0" u="none" strike="noStrike" cap="none" dirty="0">
                <a:solidFill>
                  <a:schemeClr val="dk1"/>
                </a:solidFill>
                <a:latin typeface="+mj-lt"/>
                <a:ea typeface="Gill Sans"/>
                <a:cs typeface="Gill Sans"/>
                <a:sym typeface="Gill Sans"/>
              </a:rPr>
              <a:t>Meaning of group - related to each other through any of the following relationships, viz. </a:t>
            </a:r>
            <a:endParaRPr sz="1600" dirty="0">
              <a:latin typeface="+mj-lt"/>
            </a:endParaRPr>
          </a:p>
          <a:p>
            <a:pPr marL="452437" marR="0" lvl="1" indent="-285750" algn="l" rtl="0">
              <a:lnSpc>
                <a:spcPct val="100000"/>
              </a:lnSpc>
              <a:spcBef>
                <a:spcPts val="0"/>
              </a:spcBef>
              <a:spcAft>
                <a:spcPts val="0"/>
              </a:spcAft>
              <a:buClr>
                <a:srgbClr val="000000"/>
              </a:buClr>
              <a:buSzPts val="1500"/>
              <a:buFont typeface="Arial"/>
              <a:buChar char="•"/>
            </a:pPr>
            <a:r>
              <a:rPr lang="en-US" sz="1400" b="0" i="0" u="none" strike="noStrike" cap="none" dirty="0">
                <a:solidFill>
                  <a:schemeClr val="dk1"/>
                </a:solidFill>
                <a:latin typeface="+mj-lt"/>
                <a:ea typeface="Gill Sans"/>
                <a:cs typeface="Gill Sans"/>
                <a:sym typeface="Gill Sans"/>
              </a:rPr>
              <a:t>Subsidiary – parent (defined in terms of AS 21), </a:t>
            </a:r>
            <a:endParaRPr sz="1600" dirty="0">
              <a:latin typeface="+mj-lt"/>
            </a:endParaRPr>
          </a:p>
          <a:p>
            <a:pPr marL="452437" marR="0" lvl="1" indent="-285750" algn="l" rtl="0">
              <a:lnSpc>
                <a:spcPct val="100000"/>
              </a:lnSpc>
              <a:spcBef>
                <a:spcPts val="0"/>
              </a:spcBef>
              <a:spcAft>
                <a:spcPts val="0"/>
              </a:spcAft>
              <a:buClr>
                <a:srgbClr val="000000"/>
              </a:buClr>
              <a:buSzPts val="1500"/>
              <a:buFont typeface="Arial"/>
              <a:buChar char="•"/>
            </a:pPr>
            <a:r>
              <a:rPr lang="en-US" sz="1400" b="0" i="0" u="none" strike="noStrike" cap="none" dirty="0">
                <a:solidFill>
                  <a:schemeClr val="dk1"/>
                </a:solidFill>
                <a:latin typeface="+mj-lt"/>
                <a:ea typeface="Gill Sans"/>
                <a:cs typeface="Gill Sans"/>
                <a:sym typeface="Gill Sans"/>
              </a:rPr>
              <a:t>Joint venture (defined in terms of AS 27), </a:t>
            </a:r>
            <a:endParaRPr sz="1600" dirty="0">
              <a:latin typeface="+mj-lt"/>
            </a:endParaRPr>
          </a:p>
          <a:p>
            <a:pPr marL="452437" marR="0" lvl="1" indent="-285750" algn="l" rtl="0">
              <a:lnSpc>
                <a:spcPct val="100000"/>
              </a:lnSpc>
              <a:spcBef>
                <a:spcPts val="0"/>
              </a:spcBef>
              <a:spcAft>
                <a:spcPts val="0"/>
              </a:spcAft>
              <a:buClr>
                <a:srgbClr val="000000"/>
              </a:buClr>
              <a:buSzPts val="1500"/>
              <a:buFont typeface="Arial"/>
              <a:buChar char="•"/>
            </a:pPr>
            <a:r>
              <a:rPr lang="en-US" sz="1400" b="0" i="0" u="none" strike="noStrike" cap="none" dirty="0">
                <a:solidFill>
                  <a:schemeClr val="dk1"/>
                </a:solidFill>
                <a:latin typeface="+mj-lt"/>
                <a:ea typeface="Gill Sans"/>
                <a:cs typeface="Gill Sans"/>
                <a:sym typeface="Gill Sans"/>
              </a:rPr>
              <a:t>Associate (defined in terms of AS 23), </a:t>
            </a:r>
            <a:endParaRPr sz="1600" dirty="0">
              <a:latin typeface="+mj-lt"/>
            </a:endParaRPr>
          </a:p>
          <a:p>
            <a:pPr marL="452437" marR="0" lvl="1" indent="-285750" algn="l" rtl="0">
              <a:lnSpc>
                <a:spcPct val="100000"/>
              </a:lnSpc>
              <a:spcBef>
                <a:spcPts val="0"/>
              </a:spcBef>
              <a:spcAft>
                <a:spcPts val="0"/>
              </a:spcAft>
              <a:buClr>
                <a:srgbClr val="000000"/>
              </a:buClr>
              <a:buSzPts val="1500"/>
              <a:buFont typeface="Arial"/>
              <a:buChar char="•"/>
            </a:pPr>
            <a:r>
              <a:rPr lang="en-US" sz="1400" b="0" i="0" u="none" strike="noStrike" cap="none" dirty="0">
                <a:solidFill>
                  <a:schemeClr val="dk1"/>
                </a:solidFill>
                <a:latin typeface="+mj-lt"/>
                <a:ea typeface="Gill Sans"/>
                <a:cs typeface="Gill Sans"/>
                <a:sym typeface="Gill Sans"/>
              </a:rPr>
              <a:t>Promoter-</a:t>
            </a:r>
            <a:r>
              <a:rPr lang="en-US" sz="1400" b="0" i="0" u="none" strike="noStrike" cap="none" dirty="0" err="1">
                <a:solidFill>
                  <a:schemeClr val="dk1"/>
                </a:solidFill>
                <a:latin typeface="+mj-lt"/>
                <a:ea typeface="Gill Sans"/>
                <a:cs typeface="Gill Sans"/>
                <a:sym typeface="Gill Sans"/>
              </a:rPr>
              <a:t>promotee</a:t>
            </a:r>
            <a:r>
              <a:rPr lang="en-US" sz="1400" b="0" i="0" u="none" strike="noStrike" cap="none" dirty="0">
                <a:solidFill>
                  <a:schemeClr val="dk1"/>
                </a:solidFill>
                <a:latin typeface="+mj-lt"/>
                <a:ea typeface="Gill Sans"/>
                <a:cs typeface="Gill Sans"/>
                <a:sym typeface="Gill Sans"/>
              </a:rPr>
              <a:t> [as provided in the SEBI (Acquisition of Shares and Takeover) Regulations, 1997] for listed companies, </a:t>
            </a:r>
            <a:endParaRPr sz="1600" dirty="0">
              <a:latin typeface="+mj-lt"/>
            </a:endParaRPr>
          </a:p>
          <a:p>
            <a:pPr marL="452437" marR="0" lvl="1" indent="-285750" algn="l" rtl="0">
              <a:lnSpc>
                <a:spcPct val="100000"/>
              </a:lnSpc>
              <a:spcBef>
                <a:spcPts val="0"/>
              </a:spcBef>
              <a:spcAft>
                <a:spcPts val="0"/>
              </a:spcAft>
              <a:buClr>
                <a:srgbClr val="000000"/>
              </a:buClr>
              <a:buSzPts val="1500"/>
              <a:buFont typeface="Arial"/>
              <a:buChar char="•"/>
            </a:pPr>
            <a:r>
              <a:rPr lang="en-US" sz="1400" b="0" i="0" u="none" strike="noStrike" cap="none" dirty="0">
                <a:solidFill>
                  <a:schemeClr val="dk1"/>
                </a:solidFill>
                <a:latin typeface="+mj-lt"/>
                <a:ea typeface="Gill Sans"/>
                <a:cs typeface="Gill Sans"/>
                <a:sym typeface="Gill Sans"/>
              </a:rPr>
              <a:t>a related party (defined in terms of AS 18), </a:t>
            </a:r>
            <a:endParaRPr sz="1600" dirty="0">
              <a:latin typeface="+mj-lt"/>
            </a:endParaRPr>
          </a:p>
          <a:p>
            <a:pPr marL="452437" marR="0" lvl="1" indent="-285750" algn="l" rtl="0">
              <a:lnSpc>
                <a:spcPct val="100000"/>
              </a:lnSpc>
              <a:spcBef>
                <a:spcPts val="0"/>
              </a:spcBef>
              <a:spcAft>
                <a:spcPts val="0"/>
              </a:spcAft>
              <a:buClr>
                <a:srgbClr val="000000"/>
              </a:buClr>
              <a:buSzPts val="1500"/>
              <a:buFont typeface="Arial"/>
              <a:buChar char="•"/>
            </a:pPr>
            <a:r>
              <a:rPr lang="en-US" sz="1400" b="0" i="0" u="none" strike="noStrike" cap="none" dirty="0">
                <a:solidFill>
                  <a:schemeClr val="dk1"/>
                </a:solidFill>
                <a:latin typeface="+mj-lt"/>
                <a:ea typeface="Gill Sans"/>
                <a:cs typeface="Gill Sans"/>
                <a:sym typeface="Gill Sans"/>
              </a:rPr>
              <a:t>Common brand name, and </a:t>
            </a:r>
            <a:endParaRPr sz="1600" dirty="0">
              <a:latin typeface="+mj-lt"/>
            </a:endParaRPr>
          </a:p>
          <a:p>
            <a:pPr marL="452437" marR="0" lvl="1" indent="-285750" algn="l" rtl="0">
              <a:lnSpc>
                <a:spcPct val="100000"/>
              </a:lnSpc>
              <a:spcBef>
                <a:spcPts val="0"/>
              </a:spcBef>
              <a:spcAft>
                <a:spcPts val="0"/>
              </a:spcAft>
              <a:buClr>
                <a:srgbClr val="000000"/>
              </a:buClr>
              <a:buSzPts val="1500"/>
              <a:buFont typeface="Arial"/>
              <a:buChar char="•"/>
            </a:pPr>
            <a:r>
              <a:rPr lang="en-US" sz="1400" b="0" i="0" u="none" strike="noStrike" cap="none" dirty="0">
                <a:solidFill>
                  <a:schemeClr val="dk1"/>
                </a:solidFill>
                <a:latin typeface="+mj-lt"/>
                <a:ea typeface="Gill Sans"/>
                <a:cs typeface="Gill Sans"/>
                <a:sym typeface="Gill Sans"/>
              </a:rPr>
              <a:t>Investment in equity shares of 20% and above.</a:t>
            </a:r>
            <a:endParaRPr sz="1600" dirty="0">
              <a:latin typeface="+mj-lt"/>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1546"/>
        <p:cNvGrpSpPr/>
        <p:nvPr/>
      </p:nvGrpSpPr>
      <p:grpSpPr>
        <a:xfrm>
          <a:off x="0" y="0"/>
          <a:ext cx="0" cy="0"/>
          <a:chOff x="0" y="0"/>
          <a:chExt cx="0" cy="0"/>
        </a:xfrm>
      </p:grpSpPr>
      <p:sp>
        <p:nvSpPr>
          <p:cNvPr id="1547" name="Google Shape;1547;g29d0d473c4a_0_1233"/>
          <p:cNvSpPr txBox="1">
            <a:spLocks noGrp="1"/>
          </p:cNvSpPr>
          <p:nvPr>
            <p:ph type="title"/>
          </p:nvPr>
        </p:nvSpPr>
        <p:spPr>
          <a:xfrm>
            <a:off x="488775" y="860413"/>
            <a:ext cx="11029500" cy="672000"/>
          </a:xfrm>
          <a:prstGeom prst="rect">
            <a:avLst/>
          </a:prstGeom>
          <a:noFill/>
          <a:ln>
            <a:noFill/>
          </a:ln>
        </p:spPr>
        <p:txBody>
          <a:bodyPr spcFirstLastPara="1" wrap="square" lIns="91425" tIns="45700" rIns="91425" bIns="45700" anchor="b" anchorCtr="0">
            <a:normAutofit/>
          </a:bodyPr>
          <a:lstStyle/>
          <a:p>
            <a:pPr marL="0" lvl="0" indent="0" algn="l" rtl="0">
              <a:lnSpc>
                <a:spcPct val="100000"/>
              </a:lnSpc>
              <a:spcBef>
                <a:spcPts val="0"/>
              </a:spcBef>
              <a:spcAft>
                <a:spcPts val="0"/>
              </a:spcAft>
              <a:buClr>
                <a:schemeClr val="lt1"/>
              </a:buClr>
              <a:buSzPts val="3200"/>
              <a:buFont typeface="Gill Sans"/>
              <a:buNone/>
            </a:pPr>
            <a:r>
              <a:rPr lang="en-US" dirty="0"/>
              <a:t>Transition into Guidelines</a:t>
            </a:r>
            <a:endParaRPr dirty="0"/>
          </a:p>
        </p:txBody>
      </p:sp>
      <p:sp>
        <p:nvSpPr>
          <p:cNvPr id="1548" name="Google Shape;1548;g29d0d473c4a_0_1233"/>
          <p:cNvSpPr txBox="1">
            <a:spLocks noGrp="1"/>
          </p:cNvSpPr>
          <p:nvPr>
            <p:ph type="body" idx="1"/>
          </p:nvPr>
        </p:nvSpPr>
        <p:spPr>
          <a:xfrm>
            <a:off x="353565" y="1809194"/>
            <a:ext cx="5649900" cy="4955400"/>
          </a:xfrm>
          <a:prstGeom prst="rect">
            <a:avLst/>
          </a:prstGeom>
          <a:noFill/>
          <a:ln>
            <a:noFill/>
          </a:ln>
        </p:spPr>
        <p:txBody>
          <a:bodyPr spcFirstLastPara="1" wrap="square" lIns="91425" tIns="45700" rIns="91425" bIns="45700" anchor="t" anchorCtr="0">
            <a:normAutofit fontScale="92500" lnSpcReduction="10000"/>
          </a:bodyPr>
          <a:lstStyle/>
          <a:p>
            <a:pPr marL="457200" lvl="0" indent="-342282" algn="l" rtl="0">
              <a:lnSpc>
                <a:spcPct val="100000"/>
              </a:lnSpc>
              <a:spcBef>
                <a:spcPts val="360"/>
              </a:spcBef>
              <a:spcAft>
                <a:spcPts val="0"/>
              </a:spcAft>
              <a:buSzPts val="1790"/>
              <a:buChar char="◼"/>
            </a:pPr>
            <a:r>
              <a:rPr lang="en-US"/>
              <a:t>The Guidelines were effective from the date of publication itself, that is, 27th day of April 2021.</a:t>
            </a:r>
            <a:endParaRPr/>
          </a:p>
          <a:p>
            <a:pPr marL="457200" lvl="0" indent="-342282" algn="l" rtl="0">
              <a:lnSpc>
                <a:spcPct val="100000"/>
              </a:lnSpc>
              <a:spcBef>
                <a:spcPts val="360"/>
              </a:spcBef>
              <a:spcAft>
                <a:spcPts val="0"/>
              </a:spcAft>
              <a:buSzPts val="1790"/>
              <a:buChar char="◼"/>
            </a:pPr>
            <a:r>
              <a:rPr lang="en-US"/>
              <a:t>NBFC and UCB shall have the flexibility to adopt these Guidelines from H2 (second half) of FY 2021-22 in order to ensure that there is no disruption. </a:t>
            </a:r>
            <a:endParaRPr/>
          </a:p>
          <a:p>
            <a:pPr marL="914400" lvl="1" indent="-342282" algn="l" rtl="0">
              <a:lnSpc>
                <a:spcPct val="100000"/>
              </a:lnSpc>
              <a:spcBef>
                <a:spcPts val="600"/>
              </a:spcBef>
              <a:spcAft>
                <a:spcPts val="0"/>
              </a:spcAft>
              <a:buSzPts val="1790"/>
              <a:buChar char="◼"/>
            </a:pPr>
            <a:r>
              <a:rPr lang="en-US"/>
              <a:t>However, since the auditors are appointed in the AGM itself, NBFCs and UCBs had to ensure compliance in the AGM held in 2021.</a:t>
            </a:r>
            <a:endParaRPr/>
          </a:p>
          <a:p>
            <a:pPr marL="457200" lvl="0" indent="-342282" algn="l" rtl="0">
              <a:lnSpc>
                <a:spcPct val="100000"/>
              </a:lnSpc>
              <a:spcBef>
                <a:spcPts val="360"/>
              </a:spcBef>
              <a:spcAft>
                <a:spcPts val="0"/>
              </a:spcAft>
              <a:buSzPts val="1790"/>
              <a:buChar char="◼"/>
            </a:pPr>
            <a:r>
              <a:rPr lang="en-US"/>
              <a:t>Impact on auditors on date of publishing of the circular</a:t>
            </a:r>
            <a:endParaRPr/>
          </a:p>
          <a:p>
            <a:pPr marL="914400" lvl="1" indent="-342282" algn="l" rtl="0">
              <a:lnSpc>
                <a:spcPct val="100000"/>
              </a:lnSpc>
              <a:spcBef>
                <a:spcPts val="600"/>
              </a:spcBef>
              <a:spcAft>
                <a:spcPts val="0"/>
              </a:spcAft>
              <a:buSzPts val="1790"/>
              <a:buChar char="◼"/>
            </a:pPr>
            <a:r>
              <a:rPr lang="en-US" b="1"/>
              <a:t>Where the auditor does not meet eligibility</a:t>
            </a:r>
            <a:r>
              <a:rPr lang="en-US"/>
              <a:t> - Change of auditor required however this shall not be considered as removal auditor</a:t>
            </a:r>
            <a:endParaRPr/>
          </a:p>
          <a:p>
            <a:pPr marL="914400" lvl="1" indent="-342282" algn="l" rtl="0">
              <a:lnSpc>
                <a:spcPct val="100000"/>
              </a:lnSpc>
              <a:spcBef>
                <a:spcPts val="600"/>
              </a:spcBef>
              <a:spcAft>
                <a:spcPts val="0"/>
              </a:spcAft>
              <a:buSzPts val="1790"/>
              <a:buChar char="◼"/>
            </a:pPr>
            <a:r>
              <a:rPr lang="en-US" b="1"/>
              <a:t>Auditor for &gt;3 years for NBFCs </a:t>
            </a:r>
            <a:r>
              <a:rPr lang="en-US"/>
              <a:t>- Given the operational difficulties involved and that for NBFCs and UCBs, the transition time is till 2nd-half of 2021-22, a logical view will be to let the auditor continue at least for FY 2021-22.</a:t>
            </a:r>
            <a:endParaRPr/>
          </a:p>
          <a:p>
            <a:pPr marL="914400" lvl="1" indent="-342282" algn="l" rtl="0">
              <a:lnSpc>
                <a:spcPct val="100000"/>
              </a:lnSpc>
              <a:spcBef>
                <a:spcPts val="600"/>
              </a:spcBef>
              <a:spcAft>
                <a:spcPts val="0"/>
              </a:spcAft>
              <a:buSzPts val="1790"/>
              <a:buChar char="◼"/>
            </a:pPr>
            <a:r>
              <a:rPr lang="en-US" b="1"/>
              <a:t>Auditor has more than permitted audit clients - </a:t>
            </a:r>
            <a:r>
              <a:rPr lang="en-US"/>
              <a:t>Auditor shall rationalise its clientele</a:t>
            </a:r>
            <a:endParaRPr b="1"/>
          </a:p>
        </p:txBody>
      </p:sp>
      <p:sp>
        <p:nvSpPr>
          <p:cNvPr id="1549" name="Google Shape;1549;g29d0d473c4a_0_1233"/>
          <p:cNvSpPr txBox="1">
            <a:spLocks noGrp="1"/>
          </p:cNvSpPr>
          <p:nvPr>
            <p:ph type="body" idx="2"/>
          </p:nvPr>
        </p:nvSpPr>
        <p:spPr>
          <a:xfrm>
            <a:off x="6188417" y="1809195"/>
            <a:ext cx="5422500" cy="4609200"/>
          </a:xfrm>
          <a:prstGeom prst="rect">
            <a:avLst/>
          </a:prstGeom>
          <a:noFill/>
          <a:ln>
            <a:noFill/>
          </a:ln>
        </p:spPr>
        <p:txBody>
          <a:bodyPr spcFirstLastPara="1" wrap="square" lIns="91425" tIns="45700" rIns="91425" bIns="45700" anchor="t" anchorCtr="0">
            <a:normAutofit fontScale="92500" lnSpcReduction="10000"/>
          </a:bodyPr>
          <a:lstStyle/>
          <a:p>
            <a:pPr marL="457200" lvl="0" indent="-342282" algn="l" rtl="0">
              <a:lnSpc>
                <a:spcPct val="100000"/>
              </a:lnSpc>
              <a:spcBef>
                <a:spcPts val="360"/>
              </a:spcBef>
              <a:spcAft>
                <a:spcPts val="0"/>
              </a:spcAft>
              <a:buSzPts val="1790"/>
              <a:buChar char="◼"/>
            </a:pPr>
            <a:r>
              <a:rPr lang="en-US" sz="1900"/>
              <a:t>Do the Guidelines have a retrospective effect on existing auditors tenure? </a:t>
            </a:r>
            <a:endParaRPr/>
          </a:p>
          <a:p>
            <a:pPr marL="914400" lvl="1" indent="-342282" algn="l" rtl="0">
              <a:lnSpc>
                <a:spcPct val="100000"/>
              </a:lnSpc>
              <a:spcBef>
                <a:spcPts val="600"/>
              </a:spcBef>
              <a:spcAft>
                <a:spcPts val="0"/>
              </a:spcAft>
              <a:buSzPts val="1790"/>
              <a:buChar char="◼"/>
            </a:pPr>
            <a:r>
              <a:rPr lang="en-US" sz="1700"/>
              <a:t>Yes</a:t>
            </a:r>
            <a:endParaRPr/>
          </a:p>
          <a:p>
            <a:pPr marL="914400" lvl="1" indent="-342282" algn="l" rtl="0">
              <a:lnSpc>
                <a:spcPct val="100000"/>
              </a:lnSpc>
              <a:spcBef>
                <a:spcPts val="600"/>
              </a:spcBef>
              <a:spcAft>
                <a:spcPts val="0"/>
              </a:spcAft>
              <a:buSzPts val="1790"/>
              <a:buChar char="◼"/>
            </a:pPr>
            <a:r>
              <a:rPr lang="en-US" sz="1700"/>
              <a:t>If completed, 1 or 2 year can be reappointed subject to fulfilment of eligibility</a:t>
            </a:r>
            <a:endParaRPr/>
          </a:p>
          <a:p>
            <a:pPr marL="457200" lvl="0" indent="-342282" algn="l" rtl="0">
              <a:lnSpc>
                <a:spcPct val="100000"/>
              </a:lnSpc>
              <a:spcBef>
                <a:spcPts val="360"/>
              </a:spcBef>
              <a:spcAft>
                <a:spcPts val="0"/>
              </a:spcAft>
              <a:buSzPts val="1790"/>
              <a:buChar char="◼"/>
            </a:pPr>
            <a:r>
              <a:rPr lang="en-US" sz="1900"/>
              <a:t>Will vacation of office of auditor during the year due to requirement under this circular be considered as removal or resignation?</a:t>
            </a:r>
            <a:endParaRPr/>
          </a:p>
          <a:p>
            <a:pPr marL="914400" lvl="1" indent="-342282" algn="l" rtl="0">
              <a:lnSpc>
                <a:spcPct val="100000"/>
              </a:lnSpc>
              <a:spcBef>
                <a:spcPts val="600"/>
              </a:spcBef>
              <a:spcAft>
                <a:spcPts val="0"/>
              </a:spcAft>
              <a:buSzPts val="1790"/>
              <a:buChar char="◼"/>
            </a:pPr>
            <a:r>
              <a:rPr lang="en-US" sz="1700"/>
              <a:t>No</a:t>
            </a:r>
            <a:endParaRPr/>
          </a:p>
          <a:p>
            <a:pPr marL="914400" lvl="1" indent="-342282" algn="l" rtl="0">
              <a:lnSpc>
                <a:spcPct val="100000"/>
              </a:lnSpc>
              <a:spcBef>
                <a:spcPts val="600"/>
              </a:spcBef>
              <a:spcAft>
                <a:spcPts val="0"/>
              </a:spcAft>
              <a:buSzPts val="1790"/>
              <a:buChar char="◼"/>
            </a:pPr>
            <a:r>
              <a:rPr lang="en-US" sz="1700"/>
              <a:t>Existing auditor has to vacate the position of the auditor due to a dis-qualification caused by a statutory regulation/guideline and the same is not a voluntary act of its own</a:t>
            </a:r>
            <a:endParaRPr/>
          </a:p>
          <a:p>
            <a:pPr marL="914400" lvl="1" indent="-342282" algn="l" rtl="0">
              <a:lnSpc>
                <a:spcPct val="100000"/>
              </a:lnSpc>
              <a:spcBef>
                <a:spcPts val="600"/>
              </a:spcBef>
              <a:spcAft>
                <a:spcPts val="0"/>
              </a:spcAft>
              <a:buSzPts val="1790"/>
              <a:buChar char="◼"/>
            </a:pPr>
            <a:r>
              <a:rPr lang="en-US" sz="1700"/>
              <a:t>SEBI circular dated October 18, 2019 regarding ‘Resignation of Statutory Auditor from listed entities and their material subsidiaries’, get attracted</a:t>
            </a:r>
            <a:endParaRPr sz="1700"/>
          </a:p>
          <a:p>
            <a:pPr marL="457200" lvl="0" indent="-228600" algn="l" rtl="0">
              <a:lnSpc>
                <a:spcPct val="100000"/>
              </a:lnSpc>
              <a:spcBef>
                <a:spcPts val="360"/>
              </a:spcBef>
              <a:spcAft>
                <a:spcPts val="0"/>
              </a:spcAft>
              <a:buSzPts val="1790"/>
              <a:buNone/>
            </a:pPr>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1583"/>
        <p:cNvGrpSpPr/>
        <p:nvPr/>
      </p:nvGrpSpPr>
      <p:grpSpPr>
        <a:xfrm>
          <a:off x="0" y="0"/>
          <a:ext cx="0" cy="0"/>
          <a:chOff x="0" y="0"/>
          <a:chExt cx="0" cy="0"/>
        </a:xfrm>
      </p:grpSpPr>
      <p:sp>
        <p:nvSpPr>
          <p:cNvPr id="1584" name="Google Shape;1584;g29d0d473c4a_0_1268"/>
          <p:cNvSpPr txBox="1">
            <a:spLocks noGrp="1"/>
          </p:cNvSpPr>
          <p:nvPr>
            <p:ph type="title"/>
          </p:nvPr>
        </p:nvSpPr>
        <p:spPr>
          <a:xfrm>
            <a:off x="580147" y="595565"/>
            <a:ext cx="11029500" cy="805800"/>
          </a:xfrm>
          <a:prstGeom prst="rect">
            <a:avLst/>
          </a:prstGeom>
          <a:noFill/>
          <a:ln>
            <a:noFill/>
          </a:ln>
        </p:spPr>
        <p:txBody>
          <a:bodyPr spcFirstLastPara="1" wrap="square" lIns="91425" tIns="45700" rIns="91425" bIns="45700" anchor="b" anchorCtr="0">
            <a:normAutofit/>
          </a:bodyPr>
          <a:lstStyle/>
          <a:p>
            <a:pPr marL="0" lvl="0" indent="0" algn="l" rtl="0">
              <a:lnSpc>
                <a:spcPct val="100000"/>
              </a:lnSpc>
              <a:spcBef>
                <a:spcPts val="0"/>
              </a:spcBef>
              <a:spcAft>
                <a:spcPts val="0"/>
              </a:spcAft>
              <a:buClr>
                <a:schemeClr val="lt1"/>
              </a:buClr>
              <a:buSzPts val="3200"/>
              <a:buFont typeface="Gill Sans"/>
              <a:buNone/>
            </a:pPr>
            <a:r>
              <a:rPr lang="en-US"/>
              <a:t>Cooling Period</a:t>
            </a:r>
            <a:endParaRPr/>
          </a:p>
        </p:txBody>
      </p:sp>
      <p:sp>
        <p:nvSpPr>
          <p:cNvPr id="1585" name="Google Shape;1585;g29d0d473c4a_0_1268"/>
          <p:cNvSpPr txBox="1">
            <a:spLocks noGrp="1"/>
          </p:cNvSpPr>
          <p:nvPr>
            <p:ph type="body" idx="1"/>
          </p:nvPr>
        </p:nvSpPr>
        <p:spPr>
          <a:xfrm>
            <a:off x="581192" y="1751888"/>
            <a:ext cx="11029500" cy="4528200"/>
          </a:xfrm>
          <a:prstGeom prst="rect">
            <a:avLst/>
          </a:prstGeom>
          <a:noFill/>
          <a:ln>
            <a:noFill/>
          </a:ln>
        </p:spPr>
        <p:txBody>
          <a:bodyPr spcFirstLastPara="1" wrap="square" lIns="91425" tIns="45700" rIns="91425" bIns="45700" anchor="t" anchorCtr="0">
            <a:normAutofit/>
          </a:bodyPr>
          <a:lstStyle/>
          <a:p>
            <a:pPr marL="457200" lvl="0" indent="-333756" algn="l" rtl="0">
              <a:lnSpc>
                <a:spcPct val="100000"/>
              </a:lnSpc>
              <a:spcBef>
                <a:spcPts val="360"/>
              </a:spcBef>
              <a:spcAft>
                <a:spcPts val="0"/>
              </a:spcAft>
              <a:buSzPts val="1656"/>
              <a:buChar char="◼"/>
            </a:pPr>
            <a:r>
              <a:rPr lang="en-US"/>
              <a:t>The cooling off period between any non-audit works (services mentioned at Section 144 of Companies Act, 2013, internal assignments, special assignments, etc.) by the SCAs/SAs for the applicable entities or any audit/non-audit works for its group entities should be at least one year, before or after its appointment as SCAs/SAs</a:t>
            </a:r>
            <a:endParaRPr/>
          </a:p>
          <a:p>
            <a:pPr marL="457200" lvl="0" indent="-333756" algn="l" rtl="0">
              <a:lnSpc>
                <a:spcPct val="100000"/>
              </a:lnSpc>
              <a:spcBef>
                <a:spcPts val="360"/>
              </a:spcBef>
              <a:spcAft>
                <a:spcPts val="0"/>
              </a:spcAft>
              <a:buSzPts val="1656"/>
              <a:buChar char="◼"/>
            </a:pPr>
            <a:r>
              <a:rPr lang="en-US"/>
              <a:t>RBI FAQs clarified that the requirement aforesaid cooling-off period shall be applicable prospectively</a:t>
            </a:r>
            <a:endParaRPr/>
          </a:p>
          <a:p>
            <a:pPr marL="457200" lvl="0" indent="-333756" algn="l" rtl="0">
              <a:lnSpc>
                <a:spcPct val="100000"/>
              </a:lnSpc>
              <a:spcBef>
                <a:spcPts val="360"/>
              </a:spcBef>
              <a:spcAft>
                <a:spcPts val="0"/>
              </a:spcAft>
              <a:buSzPts val="1656"/>
              <a:buChar char="◼"/>
            </a:pPr>
            <a:r>
              <a:rPr lang="en-US"/>
              <a:t>Audit firm engaged with audit/non-audit works for the Group Entities (which are not regulated by RBI) may be considered for appointment as SCAs/SAs. </a:t>
            </a:r>
            <a:endParaRPr/>
          </a:p>
          <a:p>
            <a:pPr marL="914400" lvl="1" indent="-333756" algn="l" rtl="0">
              <a:lnSpc>
                <a:spcPct val="100000"/>
              </a:lnSpc>
              <a:spcBef>
                <a:spcPts val="600"/>
              </a:spcBef>
              <a:spcAft>
                <a:spcPts val="0"/>
              </a:spcAft>
              <a:buSzPts val="1656"/>
              <a:buChar char="◼"/>
            </a:pPr>
            <a:r>
              <a:rPr lang="en-US"/>
              <a:t>However, the Board/ACB/LMC of the Entity must review that there is no conflict of interest and the independence of auditors is ensured</a:t>
            </a:r>
            <a:endParaRPr/>
          </a:p>
          <a:p>
            <a:pPr marL="457200" lvl="0" indent="-333756" algn="l" rtl="0">
              <a:lnSpc>
                <a:spcPct val="100000"/>
              </a:lnSpc>
              <a:spcBef>
                <a:spcPts val="360"/>
              </a:spcBef>
              <a:spcAft>
                <a:spcPts val="0"/>
              </a:spcAft>
              <a:buSzPts val="1656"/>
              <a:buChar char="◼"/>
            </a:pPr>
            <a:r>
              <a:rPr lang="en-US"/>
              <a:t>Audit firm whose partner is a director of an RBI regulated entity in the group shall not be eligible</a:t>
            </a:r>
            <a:endParaRPr/>
          </a:p>
          <a:p>
            <a:pPr marL="914400" lvl="1" indent="-333756" algn="l" rtl="0">
              <a:lnSpc>
                <a:spcPct val="100000"/>
              </a:lnSpc>
              <a:spcBef>
                <a:spcPts val="600"/>
              </a:spcBef>
              <a:spcAft>
                <a:spcPts val="0"/>
              </a:spcAft>
              <a:buSzPts val="1656"/>
              <a:buChar char="◼"/>
            </a:pPr>
            <a:r>
              <a:rPr lang="en-US"/>
              <a:t>However, if such directorship is in an entity that is not regulated by RBI, the said audit firm shall make appropriate disclosures to the AC as well as Board while being considered for the appointment.</a:t>
            </a:r>
            <a:endParaRPr/>
          </a:p>
        </p:txBody>
      </p:sp>
      <p:grpSp>
        <p:nvGrpSpPr>
          <p:cNvPr id="1586" name="Google Shape;1586;g29d0d473c4a_0_1268"/>
          <p:cNvGrpSpPr/>
          <p:nvPr/>
        </p:nvGrpSpPr>
        <p:grpSpPr>
          <a:xfrm>
            <a:off x="1047394" y="5386687"/>
            <a:ext cx="10268151" cy="1243800"/>
            <a:chOff x="1253" y="0"/>
            <a:chExt cx="10268151" cy="1243800"/>
          </a:xfrm>
        </p:grpSpPr>
        <p:sp>
          <p:nvSpPr>
            <p:cNvPr id="1587" name="Google Shape;1587;g29d0d473c4a_0_1268"/>
            <p:cNvSpPr/>
            <p:nvPr/>
          </p:nvSpPr>
          <p:spPr>
            <a:xfrm>
              <a:off x="1253" y="0"/>
              <a:ext cx="2444700" cy="1243800"/>
            </a:xfrm>
            <a:prstGeom prst="homePlate">
              <a:avLst>
                <a:gd name="adj" fmla="val 50000"/>
              </a:avLst>
            </a:prstGeom>
            <a:solidFill>
              <a:schemeClr val="dk2"/>
            </a:solidFill>
            <a:ln w="25400"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8" name="Google Shape;1588;g29d0d473c4a_0_1268"/>
            <p:cNvSpPr txBox="1"/>
            <p:nvPr/>
          </p:nvSpPr>
          <p:spPr>
            <a:xfrm>
              <a:off x="1253" y="0"/>
              <a:ext cx="2133900" cy="1243800"/>
            </a:xfrm>
            <a:prstGeom prst="rect">
              <a:avLst/>
            </a:prstGeom>
            <a:noFill/>
            <a:ln>
              <a:noFill/>
            </a:ln>
          </p:spPr>
          <p:txBody>
            <a:bodyPr spcFirstLastPara="1" wrap="square" lIns="80000" tIns="40000" rIns="20000" bIns="40000" anchor="ctr" anchorCtr="0">
              <a:noAutofit/>
            </a:bodyPr>
            <a:lstStyle/>
            <a:p>
              <a:pPr marL="0" marR="0" lvl="0" indent="0" algn="ctr" rtl="0">
                <a:lnSpc>
                  <a:spcPct val="90000"/>
                </a:lnSpc>
                <a:spcBef>
                  <a:spcPts val="0"/>
                </a:spcBef>
                <a:spcAft>
                  <a:spcPts val="0"/>
                </a:spcAft>
                <a:buClr>
                  <a:srgbClr val="000000"/>
                </a:buClr>
                <a:buSzPts val="1500"/>
                <a:buFont typeface="Arial"/>
                <a:buNone/>
              </a:pPr>
              <a:r>
                <a:rPr lang="en-US" sz="1500" b="0" i="0" u="none" strike="noStrike" cap="none">
                  <a:solidFill>
                    <a:schemeClr val="lt1"/>
                  </a:solidFill>
                  <a:latin typeface="Gill Sans"/>
                  <a:ea typeface="Gill Sans"/>
                  <a:cs typeface="Gill Sans"/>
                  <a:sym typeface="Gill Sans"/>
                </a:rPr>
                <a:t>Non Audit Services to NBFC</a:t>
              </a:r>
              <a:br>
                <a:rPr lang="en-US" sz="1500" b="0" i="0" u="none" strike="noStrike" cap="none">
                  <a:solidFill>
                    <a:schemeClr val="lt1"/>
                  </a:solidFill>
                  <a:latin typeface="Gill Sans"/>
                  <a:ea typeface="Gill Sans"/>
                  <a:cs typeface="Gill Sans"/>
                  <a:sym typeface="Gill Sans"/>
                </a:rPr>
              </a:br>
              <a:r>
                <a:rPr lang="en-US" sz="1500" b="0" i="0" u="none" strike="noStrike" cap="none">
                  <a:solidFill>
                    <a:schemeClr val="lt1"/>
                  </a:solidFill>
                  <a:latin typeface="Gill Sans"/>
                  <a:ea typeface="Gill Sans"/>
                  <a:cs typeface="Gill Sans"/>
                  <a:sym typeface="Gill Sans"/>
                </a:rPr>
                <a:t>Audit/ Non Audit Services to Group Entities</a:t>
              </a:r>
              <a:endParaRPr/>
            </a:p>
          </p:txBody>
        </p:sp>
        <p:sp>
          <p:nvSpPr>
            <p:cNvPr id="1589" name="Google Shape;1589;g29d0d473c4a_0_1268"/>
            <p:cNvSpPr/>
            <p:nvPr/>
          </p:nvSpPr>
          <p:spPr>
            <a:xfrm>
              <a:off x="1957116" y="0"/>
              <a:ext cx="2444700" cy="1243800"/>
            </a:xfrm>
            <a:prstGeom prst="chevron">
              <a:avLst>
                <a:gd name="adj" fmla="val 50000"/>
              </a:avLst>
            </a:prstGeom>
            <a:solidFill>
              <a:srgbClr val="92D050"/>
            </a:solidFill>
            <a:ln w="25400"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0" name="Google Shape;1590;g29d0d473c4a_0_1268"/>
            <p:cNvSpPr txBox="1"/>
            <p:nvPr/>
          </p:nvSpPr>
          <p:spPr>
            <a:xfrm>
              <a:off x="2579006" y="0"/>
              <a:ext cx="1200900" cy="1243800"/>
            </a:xfrm>
            <a:prstGeom prst="rect">
              <a:avLst/>
            </a:prstGeom>
            <a:noFill/>
            <a:ln>
              <a:noFill/>
            </a:ln>
          </p:spPr>
          <p:txBody>
            <a:bodyPr spcFirstLastPara="1" wrap="square" lIns="60000" tIns="40000" rIns="20000" bIns="40000" anchor="ctr" anchorCtr="0">
              <a:noAutofit/>
            </a:bodyPr>
            <a:lstStyle/>
            <a:p>
              <a:pPr marL="0" marR="0" lvl="0" indent="0" algn="ctr" rtl="0">
                <a:lnSpc>
                  <a:spcPct val="90000"/>
                </a:lnSpc>
                <a:spcBef>
                  <a:spcPts val="0"/>
                </a:spcBef>
                <a:spcAft>
                  <a:spcPts val="0"/>
                </a:spcAft>
                <a:buClr>
                  <a:srgbClr val="000000"/>
                </a:buClr>
                <a:buSzPts val="1500"/>
                <a:buFont typeface="Arial"/>
                <a:buNone/>
              </a:pPr>
              <a:r>
                <a:rPr lang="en-US" sz="1500" b="0" i="0" u="none" strike="noStrike" cap="none">
                  <a:solidFill>
                    <a:schemeClr val="lt1"/>
                  </a:solidFill>
                  <a:latin typeface="Gill Sans"/>
                  <a:ea typeface="Gill Sans"/>
                  <a:cs typeface="Gill Sans"/>
                  <a:sym typeface="Gill Sans"/>
                </a:rPr>
                <a:t>1 year</a:t>
              </a:r>
              <a:endParaRPr/>
            </a:p>
          </p:txBody>
        </p:sp>
        <p:sp>
          <p:nvSpPr>
            <p:cNvPr id="1591" name="Google Shape;1591;g29d0d473c4a_0_1268"/>
            <p:cNvSpPr/>
            <p:nvPr/>
          </p:nvSpPr>
          <p:spPr>
            <a:xfrm>
              <a:off x="3912979" y="0"/>
              <a:ext cx="2444700" cy="1243800"/>
            </a:xfrm>
            <a:prstGeom prst="chevron">
              <a:avLst>
                <a:gd name="adj" fmla="val 50000"/>
              </a:avLst>
            </a:prstGeom>
            <a:solidFill>
              <a:schemeClr val="dk2"/>
            </a:solidFill>
            <a:ln w="25400"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2" name="Google Shape;1592;g29d0d473c4a_0_1268"/>
            <p:cNvSpPr txBox="1"/>
            <p:nvPr/>
          </p:nvSpPr>
          <p:spPr>
            <a:xfrm>
              <a:off x="4534869" y="0"/>
              <a:ext cx="1200900" cy="1243800"/>
            </a:xfrm>
            <a:prstGeom prst="rect">
              <a:avLst/>
            </a:prstGeom>
            <a:noFill/>
            <a:ln>
              <a:noFill/>
            </a:ln>
          </p:spPr>
          <p:txBody>
            <a:bodyPr spcFirstLastPara="1" wrap="square" lIns="60000" tIns="40000" rIns="20000" bIns="40000" anchor="ctr" anchorCtr="0">
              <a:noAutofit/>
            </a:bodyPr>
            <a:lstStyle/>
            <a:p>
              <a:pPr marL="0" marR="0" lvl="0" indent="0" algn="ctr" rtl="0">
                <a:lnSpc>
                  <a:spcPct val="90000"/>
                </a:lnSpc>
                <a:spcBef>
                  <a:spcPts val="0"/>
                </a:spcBef>
                <a:spcAft>
                  <a:spcPts val="0"/>
                </a:spcAft>
                <a:buClr>
                  <a:srgbClr val="000000"/>
                </a:buClr>
                <a:buSzPts val="1500"/>
                <a:buFont typeface="Arial"/>
                <a:buNone/>
              </a:pPr>
              <a:r>
                <a:rPr lang="en-US" sz="1500" b="0" i="0" u="none" strike="noStrike" cap="none">
                  <a:solidFill>
                    <a:schemeClr val="lt1"/>
                  </a:solidFill>
                  <a:latin typeface="Gill Sans"/>
                  <a:ea typeface="Gill Sans"/>
                  <a:cs typeface="Gill Sans"/>
                  <a:sym typeface="Gill Sans"/>
                </a:rPr>
                <a:t>Auditor of NBFC</a:t>
              </a:r>
              <a:endParaRPr/>
            </a:p>
          </p:txBody>
        </p:sp>
        <p:sp>
          <p:nvSpPr>
            <p:cNvPr id="1593" name="Google Shape;1593;g29d0d473c4a_0_1268"/>
            <p:cNvSpPr/>
            <p:nvPr/>
          </p:nvSpPr>
          <p:spPr>
            <a:xfrm>
              <a:off x="5868842" y="0"/>
              <a:ext cx="2444700" cy="1243800"/>
            </a:xfrm>
            <a:prstGeom prst="chevron">
              <a:avLst>
                <a:gd name="adj" fmla="val 50000"/>
              </a:avLst>
            </a:prstGeom>
            <a:solidFill>
              <a:srgbClr val="92D050"/>
            </a:solidFill>
            <a:ln w="25400"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4" name="Google Shape;1594;g29d0d473c4a_0_1268"/>
            <p:cNvSpPr txBox="1"/>
            <p:nvPr/>
          </p:nvSpPr>
          <p:spPr>
            <a:xfrm>
              <a:off x="6490732" y="0"/>
              <a:ext cx="1200900" cy="1243800"/>
            </a:xfrm>
            <a:prstGeom prst="rect">
              <a:avLst/>
            </a:prstGeom>
            <a:noFill/>
            <a:ln>
              <a:noFill/>
            </a:ln>
          </p:spPr>
          <p:txBody>
            <a:bodyPr spcFirstLastPara="1" wrap="square" lIns="60000" tIns="40000" rIns="20000" bIns="40000" anchor="ctr" anchorCtr="0">
              <a:noAutofit/>
            </a:bodyPr>
            <a:lstStyle/>
            <a:p>
              <a:pPr marL="0" marR="0" lvl="0" indent="0" algn="ctr" rtl="0">
                <a:lnSpc>
                  <a:spcPct val="90000"/>
                </a:lnSpc>
                <a:spcBef>
                  <a:spcPts val="0"/>
                </a:spcBef>
                <a:spcAft>
                  <a:spcPts val="0"/>
                </a:spcAft>
                <a:buClr>
                  <a:srgbClr val="000000"/>
                </a:buClr>
                <a:buSzPts val="1500"/>
                <a:buFont typeface="Arial"/>
                <a:buNone/>
              </a:pPr>
              <a:r>
                <a:rPr lang="en-US" sz="1500" b="0" i="0" u="none" strike="noStrike" cap="none">
                  <a:solidFill>
                    <a:schemeClr val="lt1"/>
                  </a:solidFill>
                  <a:latin typeface="Gill Sans"/>
                  <a:ea typeface="Gill Sans"/>
                  <a:cs typeface="Gill Sans"/>
                  <a:sym typeface="Gill Sans"/>
                </a:rPr>
                <a:t>1 year</a:t>
              </a:r>
              <a:endParaRPr/>
            </a:p>
          </p:txBody>
        </p:sp>
        <p:sp>
          <p:nvSpPr>
            <p:cNvPr id="1595" name="Google Shape;1595;g29d0d473c4a_0_1268"/>
            <p:cNvSpPr/>
            <p:nvPr/>
          </p:nvSpPr>
          <p:spPr>
            <a:xfrm>
              <a:off x="7824704" y="0"/>
              <a:ext cx="2444700" cy="1243800"/>
            </a:xfrm>
            <a:prstGeom prst="chevron">
              <a:avLst>
                <a:gd name="adj" fmla="val 50000"/>
              </a:avLst>
            </a:prstGeom>
            <a:solidFill>
              <a:schemeClr val="dk2"/>
            </a:solidFill>
            <a:ln w="25400"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6" name="Google Shape;1596;g29d0d473c4a_0_1268"/>
            <p:cNvSpPr txBox="1"/>
            <p:nvPr/>
          </p:nvSpPr>
          <p:spPr>
            <a:xfrm>
              <a:off x="8446594" y="0"/>
              <a:ext cx="1200900" cy="1243800"/>
            </a:xfrm>
            <a:prstGeom prst="rect">
              <a:avLst/>
            </a:prstGeom>
            <a:noFill/>
            <a:ln>
              <a:noFill/>
            </a:ln>
          </p:spPr>
          <p:txBody>
            <a:bodyPr spcFirstLastPara="1" wrap="square" lIns="60000" tIns="40000" rIns="20000" bIns="40000" anchor="ctr" anchorCtr="0">
              <a:noAutofit/>
            </a:bodyPr>
            <a:lstStyle/>
            <a:p>
              <a:pPr marL="0" marR="0" lvl="0" indent="0" algn="ctr" rtl="0">
                <a:lnSpc>
                  <a:spcPct val="90000"/>
                </a:lnSpc>
                <a:spcBef>
                  <a:spcPts val="0"/>
                </a:spcBef>
                <a:spcAft>
                  <a:spcPts val="0"/>
                </a:spcAft>
                <a:buClr>
                  <a:srgbClr val="000000"/>
                </a:buClr>
                <a:buSzPts val="1500"/>
                <a:buFont typeface="Arial"/>
                <a:buNone/>
              </a:pPr>
              <a:r>
                <a:rPr lang="en-US" sz="1500" b="0" i="0" u="none" strike="noStrike" cap="none">
                  <a:solidFill>
                    <a:schemeClr val="lt1"/>
                  </a:solidFill>
                  <a:latin typeface="Gill Sans"/>
                  <a:ea typeface="Gill Sans"/>
                  <a:cs typeface="Gill Sans"/>
                  <a:sym typeface="Gill Sans"/>
                </a:rPr>
                <a:t>Audit/ Non Audit Services to NBFC/ Group Entities</a:t>
              </a:r>
              <a:endParaRPr/>
            </a:p>
          </p:txBody>
        </p:sp>
      </p:gr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Shape 1600"/>
        <p:cNvGrpSpPr/>
        <p:nvPr/>
      </p:nvGrpSpPr>
      <p:grpSpPr>
        <a:xfrm>
          <a:off x="0" y="0"/>
          <a:ext cx="0" cy="0"/>
          <a:chOff x="0" y="0"/>
          <a:chExt cx="0" cy="0"/>
        </a:xfrm>
      </p:grpSpPr>
      <p:sp>
        <p:nvSpPr>
          <p:cNvPr id="1601" name="Google Shape;1601;g29d0d473c4a_0_1284"/>
          <p:cNvSpPr txBox="1">
            <a:spLocks noGrp="1"/>
          </p:cNvSpPr>
          <p:nvPr>
            <p:ph type="title"/>
          </p:nvPr>
        </p:nvSpPr>
        <p:spPr>
          <a:xfrm>
            <a:off x="488775" y="860413"/>
            <a:ext cx="11029500" cy="672000"/>
          </a:xfrm>
          <a:prstGeom prst="rect">
            <a:avLst/>
          </a:prstGeom>
          <a:noFill/>
          <a:ln>
            <a:noFill/>
          </a:ln>
        </p:spPr>
        <p:txBody>
          <a:bodyPr spcFirstLastPara="1" wrap="square" lIns="91425" tIns="45700" rIns="91425" bIns="45700" anchor="b" anchorCtr="0">
            <a:normAutofit/>
          </a:bodyPr>
          <a:lstStyle/>
          <a:p>
            <a:pPr marL="0" lvl="0" indent="0" algn="l" rtl="0">
              <a:lnSpc>
                <a:spcPct val="100000"/>
              </a:lnSpc>
              <a:spcBef>
                <a:spcPts val="0"/>
              </a:spcBef>
              <a:spcAft>
                <a:spcPts val="0"/>
              </a:spcAft>
              <a:buClr>
                <a:schemeClr val="lt1"/>
              </a:buClr>
              <a:buSzPts val="3200"/>
              <a:buFont typeface="Gill Sans"/>
              <a:buNone/>
            </a:pPr>
            <a:r>
              <a:rPr lang="en-US"/>
              <a:t>Comparison of Critical aspects w.r.t to SA appointment</a:t>
            </a:r>
            <a:endParaRPr/>
          </a:p>
        </p:txBody>
      </p:sp>
      <p:graphicFrame>
        <p:nvGraphicFramePr>
          <p:cNvPr id="1602" name="Google Shape;1602;g29d0d473c4a_0_1284"/>
          <p:cNvGraphicFramePr/>
          <p:nvPr>
            <p:extLst>
              <p:ext uri="{D42A27DB-BD31-4B8C-83A1-F6EECF244321}">
                <p14:modId xmlns:p14="http://schemas.microsoft.com/office/powerpoint/2010/main" val="1841314913"/>
              </p:ext>
            </p:extLst>
          </p:nvPr>
        </p:nvGraphicFramePr>
        <p:xfrm>
          <a:off x="354012" y="1707108"/>
          <a:ext cx="11297200" cy="4677125"/>
        </p:xfrm>
        <a:graphic>
          <a:graphicData uri="http://schemas.openxmlformats.org/drawingml/2006/table">
            <a:tbl>
              <a:tblPr firstRow="1" bandRow="1">
                <a:tableStyleId>{69012ECD-51FC-41F1-AA8D-1B2483CD663E}</a:tableStyleId>
              </a:tblPr>
              <a:tblGrid>
                <a:gridCol w="2251525">
                  <a:extLst>
                    <a:ext uri="{9D8B030D-6E8A-4147-A177-3AD203B41FA5}">
                      <a16:colId xmlns:a16="http://schemas.microsoft.com/office/drawing/2014/main" val="20000"/>
                    </a:ext>
                  </a:extLst>
                </a:gridCol>
                <a:gridCol w="2930025">
                  <a:extLst>
                    <a:ext uri="{9D8B030D-6E8A-4147-A177-3AD203B41FA5}">
                      <a16:colId xmlns:a16="http://schemas.microsoft.com/office/drawing/2014/main" val="20001"/>
                    </a:ext>
                  </a:extLst>
                </a:gridCol>
                <a:gridCol w="3018500">
                  <a:extLst>
                    <a:ext uri="{9D8B030D-6E8A-4147-A177-3AD203B41FA5}">
                      <a16:colId xmlns:a16="http://schemas.microsoft.com/office/drawing/2014/main" val="20002"/>
                    </a:ext>
                  </a:extLst>
                </a:gridCol>
                <a:gridCol w="3097150">
                  <a:extLst>
                    <a:ext uri="{9D8B030D-6E8A-4147-A177-3AD203B41FA5}">
                      <a16:colId xmlns:a16="http://schemas.microsoft.com/office/drawing/2014/main" val="20003"/>
                    </a:ext>
                  </a:extLst>
                </a:gridCol>
              </a:tblGrid>
              <a:tr h="562275">
                <a:tc>
                  <a:txBody>
                    <a:bodyPr/>
                    <a:lstStyle/>
                    <a:p>
                      <a:pPr marL="0" marR="0" lvl="0" indent="0" algn="l" rtl="0">
                        <a:lnSpc>
                          <a:spcPct val="100000"/>
                        </a:lnSpc>
                        <a:spcBef>
                          <a:spcPts val="0"/>
                        </a:spcBef>
                        <a:spcAft>
                          <a:spcPts val="0"/>
                        </a:spcAft>
                        <a:buNone/>
                      </a:pPr>
                      <a:r>
                        <a:rPr lang="en-US" sz="1600" u="none" strike="noStrike" cap="none">
                          <a:latin typeface="+mj-lt"/>
                          <a:sym typeface="Gill Sans"/>
                        </a:rPr>
                        <a:t>Basis of Difference</a:t>
                      </a:r>
                      <a:endParaRPr sz="1600">
                        <a:latin typeface="+mj-lt"/>
                      </a:endParaRPr>
                    </a:p>
                  </a:txBody>
                  <a:tcPr marL="91450" marR="91450" marT="45725" marB="45725"/>
                </a:tc>
                <a:tc>
                  <a:txBody>
                    <a:bodyPr/>
                    <a:lstStyle/>
                    <a:p>
                      <a:pPr marL="0" marR="0" lvl="0" indent="0" algn="l" rtl="0">
                        <a:lnSpc>
                          <a:spcPct val="100000"/>
                        </a:lnSpc>
                        <a:spcBef>
                          <a:spcPts val="0"/>
                        </a:spcBef>
                        <a:spcAft>
                          <a:spcPts val="0"/>
                        </a:spcAft>
                        <a:buNone/>
                      </a:pPr>
                      <a:r>
                        <a:rPr lang="en-US" sz="1600" u="none" strike="noStrike" cap="none">
                          <a:latin typeface="+mj-lt"/>
                          <a:sym typeface="Gill Sans"/>
                        </a:rPr>
                        <a:t>RBI Guidelines</a:t>
                      </a:r>
                      <a:endParaRPr sz="1600">
                        <a:latin typeface="+mj-lt"/>
                      </a:endParaRPr>
                    </a:p>
                  </a:txBody>
                  <a:tcPr marL="91450" marR="91450" marT="45725" marB="45725"/>
                </a:tc>
                <a:tc>
                  <a:txBody>
                    <a:bodyPr/>
                    <a:lstStyle/>
                    <a:p>
                      <a:pPr marL="0" marR="0" lvl="0" indent="0" algn="l" rtl="0">
                        <a:lnSpc>
                          <a:spcPct val="100000"/>
                        </a:lnSpc>
                        <a:spcBef>
                          <a:spcPts val="0"/>
                        </a:spcBef>
                        <a:spcAft>
                          <a:spcPts val="0"/>
                        </a:spcAft>
                        <a:buNone/>
                      </a:pPr>
                      <a:r>
                        <a:rPr lang="en-US" sz="1600" u="none" strike="noStrike" cap="none">
                          <a:latin typeface="+mj-lt"/>
                          <a:sym typeface="Gill Sans"/>
                        </a:rPr>
                        <a:t>Companies Act</a:t>
                      </a:r>
                      <a:endParaRPr sz="1600">
                        <a:latin typeface="+mj-lt"/>
                      </a:endParaRPr>
                    </a:p>
                  </a:txBody>
                  <a:tcPr marL="91450" marR="91450" marT="45725" marB="45725"/>
                </a:tc>
                <a:tc>
                  <a:txBody>
                    <a:bodyPr/>
                    <a:lstStyle/>
                    <a:p>
                      <a:pPr marL="0" marR="0" lvl="0" indent="0" algn="l" rtl="0">
                        <a:lnSpc>
                          <a:spcPct val="100000"/>
                        </a:lnSpc>
                        <a:spcBef>
                          <a:spcPts val="0"/>
                        </a:spcBef>
                        <a:spcAft>
                          <a:spcPts val="0"/>
                        </a:spcAft>
                        <a:buNone/>
                      </a:pPr>
                      <a:r>
                        <a:rPr lang="en-US" sz="1600" u="none" strike="noStrike" cap="none">
                          <a:latin typeface="+mj-lt"/>
                          <a:sym typeface="Gill Sans"/>
                        </a:rPr>
                        <a:t>Compliance for NBFCs</a:t>
                      </a:r>
                      <a:endParaRPr sz="1600">
                        <a:latin typeface="+mj-lt"/>
                      </a:endParaRPr>
                    </a:p>
                  </a:txBody>
                  <a:tcPr marL="91450" marR="91450" marT="45725" marB="45725"/>
                </a:tc>
                <a:extLst>
                  <a:ext uri="{0D108BD9-81ED-4DB2-BD59-A6C34878D82A}">
                    <a16:rowId xmlns:a16="http://schemas.microsoft.com/office/drawing/2014/main" val="10000"/>
                  </a:ext>
                </a:extLst>
              </a:tr>
              <a:tr h="562275">
                <a:tc>
                  <a:txBody>
                    <a:bodyPr/>
                    <a:lstStyle/>
                    <a:p>
                      <a:pPr marL="0" marR="0" lvl="0" indent="0" algn="l" rtl="0">
                        <a:lnSpc>
                          <a:spcPct val="100000"/>
                        </a:lnSpc>
                        <a:spcBef>
                          <a:spcPts val="0"/>
                        </a:spcBef>
                        <a:spcAft>
                          <a:spcPts val="0"/>
                        </a:spcAft>
                        <a:buNone/>
                      </a:pPr>
                      <a:r>
                        <a:rPr lang="en-US" sz="1600" u="none" strike="noStrike" cap="none">
                          <a:latin typeface="+mj-lt"/>
                          <a:sym typeface="Gill Sans"/>
                        </a:rPr>
                        <a:t>Applicability</a:t>
                      </a:r>
                      <a:endParaRPr sz="1600">
                        <a:latin typeface="+mj-lt"/>
                      </a:endParaRPr>
                    </a:p>
                  </a:txBody>
                  <a:tcPr marL="91450" marR="91450" marT="45725" marB="45725"/>
                </a:tc>
                <a:tc>
                  <a:txBody>
                    <a:bodyPr/>
                    <a:lstStyle/>
                    <a:p>
                      <a:pPr marL="0" marR="0" lvl="0" indent="0" algn="l" rtl="0">
                        <a:lnSpc>
                          <a:spcPct val="100000"/>
                        </a:lnSpc>
                        <a:spcBef>
                          <a:spcPts val="0"/>
                        </a:spcBef>
                        <a:spcAft>
                          <a:spcPts val="0"/>
                        </a:spcAft>
                        <a:buNone/>
                      </a:pPr>
                      <a:r>
                        <a:rPr lang="en-US" sz="1600" u="none" strike="noStrike" cap="none">
                          <a:latin typeface="+mj-lt"/>
                          <a:sym typeface="Gill Sans"/>
                        </a:rPr>
                        <a:t>CBs, UCBs and NBFCs (asset size &gt;1000 crore)</a:t>
                      </a:r>
                      <a:endParaRPr sz="1600">
                        <a:latin typeface="+mj-lt"/>
                      </a:endParaRPr>
                    </a:p>
                  </a:txBody>
                  <a:tcPr marL="91450" marR="91450" marT="45725" marB="45725"/>
                </a:tc>
                <a:tc>
                  <a:txBody>
                    <a:bodyPr/>
                    <a:lstStyle/>
                    <a:p>
                      <a:pPr marL="0" marR="0" lvl="0" indent="0" algn="l" rtl="0">
                        <a:lnSpc>
                          <a:spcPct val="100000"/>
                        </a:lnSpc>
                        <a:spcBef>
                          <a:spcPts val="0"/>
                        </a:spcBef>
                        <a:spcAft>
                          <a:spcPts val="0"/>
                        </a:spcAft>
                        <a:buNone/>
                      </a:pPr>
                      <a:r>
                        <a:rPr lang="en-US" sz="1600" u="none" strike="noStrike" cap="none">
                          <a:latin typeface="+mj-lt"/>
                          <a:sym typeface="Gill Sans"/>
                        </a:rPr>
                        <a:t>All companies registered under the Act</a:t>
                      </a:r>
                      <a:endParaRPr sz="1600">
                        <a:latin typeface="+mj-lt"/>
                      </a:endParaRPr>
                    </a:p>
                  </a:txBody>
                  <a:tcPr marL="91450" marR="91450" marT="45725" marB="45725"/>
                </a:tc>
                <a:tc>
                  <a:txBody>
                    <a:bodyPr/>
                    <a:lstStyle/>
                    <a:p>
                      <a:pPr marL="0" marR="0" lvl="0" indent="0" algn="l" rtl="0">
                        <a:lnSpc>
                          <a:spcPct val="100000"/>
                        </a:lnSpc>
                        <a:spcBef>
                          <a:spcPts val="0"/>
                        </a:spcBef>
                        <a:spcAft>
                          <a:spcPts val="0"/>
                        </a:spcAft>
                        <a:buNone/>
                      </a:pPr>
                      <a:r>
                        <a:rPr lang="en-US" sz="1600" u="none" strike="noStrike" cap="none">
                          <a:latin typeface="+mj-lt"/>
                          <a:sym typeface="Gill Sans"/>
                        </a:rPr>
                        <a:t>Compliance with both, stricter to prevail</a:t>
                      </a:r>
                      <a:endParaRPr sz="1600">
                        <a:latin typeface="+mj-lt"/>
                      </a:endParaRPr>
                    </a:p>
                  </a:txBody>
                  <a:tcPr marL="91450" marR="91450" marT="45725" marB="45725"/>
                </a:tc>
                <a:extLst>
                  <a:ext uri="{0D108BD9-81ED-4DB2-BD59-A6C34878D82A}">
                    <a16:rowId xmlns:a16="http://schemas.microsoft.com/office/drawing/2014/main" val="10001"/>
                  </a:ext>
                </a:extLst>
              </a:tr>
              <a:tr h="562275">
                <a:tc>
                  <a:txBody>
                    <a:bodyPr/>
                    <a:lstStyle/>
                    <a:p>
                      <a:pPr marL="0" marR="0" lvl="0" indent="0" algn="l" rtl="0">
                        <a:lnSpc>
                          <a:spcPct val="100000"/>
                        </a:lnSpc>
                        <a:spcBef>
                          <a:spcPts val="0"/>
                        </a:spcBef>
                        <a:spcAft>
                          <a:spcPts val="0"/>
                        </a:spcAft>
                        <a:buNone/>
                      </a:pPr>
                      <a:r>
                        <a:rPr lang="en-US" sz="1600" u="none" strike="noStrike" cap="none">
                          <a:latin typeface="+mj-lt"/>
                          <a:sym typeface="Gill Sans"/>
                        </a:rPr>
                        <a:t>Eligibility Requirement</a:t>
                      </a:r>
                      <a:endParaRPr sz="1600">
                        <a:latin typeface="+mj-lt"/>
                      </a:endParaRPr>
                    </a:p>
                  </a:txBody>
                  <a:tcPr marL="91450" marR="91450" marT="45725" marB="45725"/>
                </a:tc>
                <a:tc>
                  <a:txBody>
                    <a:bodyPr/>
                    <a:lstStyle/>
                    <a:p>
                      <a:pPr marL="0" marR="0" lvl="0" indent="0" algn="l" rtl="0">
                        <a:lnSpc>
                          <a:spcPct val="100000"/>
                        </a:lnSpc>
                        <a:spcBef>
                          <a:spcPts val="0"/>
                        </a:spcBef>
                        <a:spcAft>
                          <a:spcPts val="0"/>
                        </a:spcAft>
                        <a:buNone/>
                      </a:pPr>
                      <a:r>
                        <a:rPr lang="en-US" sz="1600" u="none" strike="noStrike" cap="none" dirty="0">
                          <a:latin typeface="+mj-lt"/>
                          <a:sym typeface="Gill Sans"/>
                        </a:rPr>
                        <a:t>Auditor to meet the criteria as specified in Annex I </a:t>
                      </a:r>
                      <a:endParaRPr sz="1600" u="none" strike="noStrike" cap="none" dirty="0">
                        <a:latin typeface="+mj-lt"/>
                        <a:ea typeface="Gill Sans"/>
                        <a:cs typeface="Gill Sans"/>
                        <a:sym typeface="Gill Sans"/>
                      </a:endParaRPr>
                    </a:p>
                  </a:txBody>
                  <a:tcPr marL="91450" marR="91450" marT="45725" marB="45725"/>
                </a:tc>
                <a:tc>
                  <a:txBody>
                    <a:bodyPr/>
                    <a:lstStyle/>
                    <a:p>
                      <a:pPr marL="0" marR="0" lvl="0" indent="0" algn="l" rtl="0">
                        <a:lnSpc>
                          <a:spcPct val="100000"/>
                        </a:lnSpc>
                        <a:spcBef>
                          <a:spcPts val="0"/>
                        </a:spcBef>
                        <a:spcAft>
                          <a:spcPts val="0"/>
                        </a:spcAft>
                        <a:buNone/>
                      </a:pPr>
                      <a:r>
                        <a:rPr lang="en-US" sz="1600" b="0" u="none" strike="noStrike" cap="none">
                          <a:solidFill>
                            <a:schemeClr val="dk1"/>
                          </a:solidFill>
                          <a:latin typeface="+mj-lt"/>
                          <a:sym typeface="Gill Sans"/>
                        </a:rPr>
                        <a:t>Auditor to meet the eligibility requirements specified in Sec. 141 read with Rule 10 </a:t>
                      </a:r>
                      <a:endParaRPr sz="1600" u="none" strike="noStrike" cap="none">
                        <a:latin typeface="+mj-lt"/>
                        <a:ea typeface="Gill Sans"/>
                        <a:cs typeface="Gill Sans"/>
                        <a:sym typeface="Gill Sans"/>
                      </a:endParaRPr>
                    </a:p>
                  </a:txBody>
                  <a:tcPr marL="91450" marR="91450" marT="45725" marB="45725"/>
                </a:tc>
                <a:tc>
                  <a:txBody>
                    <a:bodyPr/>
                    <a:lstStyle/>
                    <a:p>
                      <a:pPr marL="0" marR="0" lvl="0" indent="0" algn="l" rtl="0">
                        <a:lnSpc>
                          <a:spcPct val="100000"/>
                        </a:lnSpc>
                        <a:spcBef>
                          <a:spcPts val="0"/>
                        </a:spcBef>
                        <a:spcAft>
                          <a:spcPts val="0"/>
                        </a:spcAft>
                        <a:buNone/>
                      </a:pPr>
                      <a:r>
                        <a:rPr lang="en-US" sz="1600" b="0" u="none" strike="noStrike" cap="none">
                          <a:solidFill>
                            <a:schemeClr val="dk1"/>
                          </a:solidFill>
                          <a:latin typeface="+mj-lt"/>
                          <a:sym typeface="Gill Sans"/>
                        </a:rPr>
                        <a:t>Comply with eligibility norms under both Guidelines and Act. In case of conflict, sectoral regulator’s norms to prevail.</a:t>
                      </a:r>
                      <a:endParaRPr sz="1600" u="none" strike="noStrike" cap="none">
                        <a:latin typeface="+mj-lt"/>
                        <a:ea typeface="Gill Sans"/>
                        <a:cs typeface="Gill Sans"/>
                        <a:sym typeface="Gill Sans"/>
                      </a:endParaRPr>
                    </a:p>
                  </a:txBody>
                  <a:tcPr marL="91450" marR="91450" marT="45725" marB="45725"/>
                </a:tc>
                <a:extLst>
                  <a:ext uri="{0D108BD9-81ED-4DB2-BD59-A6C34878D82A}">
                    <a16:rowId xmlns:a16="http://schemas.microsoft.com/office/drawing/2014/main" val="10002"/>
                  </a:ext>
                </a:extLst>
              </a:tr>
              <a:tr h="562275">
                <a:tc>
                  <a:txBody>
                    <a:bodyPr/>
                    <a:lstStyle/>
                    <a:p>
                      <a:pPr marL="0" marR="0" lvl="0" indent="0" algn="l" rtl="0">
                        <a:lnSpc>
                          <a:spcPct val="100000"/>
                        </a:lnSpc>
                        <a:spcBef>
                          <a:spcPts val="0"/>
                        </a:spcBef>
                        <a:spcAft>
                          <a:spcPts val="0"/>
                        </a:spcAft>
                        <a:buNone/>
                      </a:pPr>
                      <a:r>
                        <a:rPr lang="en-US" sz="1600" u="none" strike="noStrike" cap="none" dirty="0">
                          <a:latin typeface="+mj-lt"/>
                          <a:sym typeface="Gill Sans"/>
                        </a:rPr>
                        <a:t>Tenure</a:t>
                      </a:r>
                      <a:endParaRPr sz="1600" dirty="0">
                        <a:latin typeface="+mj-lt"/>
                      </a:endParaRPr>
                    </a:p>
                  </a:txBody>
                  <a:tcPr marL="91450" marR="91450" marT="45725" marB="45725"/>
                </a:tc>
                <a:tc>
                  <a:txBody>
                    <a:bodyPr/>
                    <a:lstStyle/>
                    <a:p>
                      <a:pPr marL="0" marR="0" lvl="0" indent="0" algn="l" rtl="0">
                        <a:lnSpc>
                          <a:spcPct val="100000"/>
                        </a:lnSpc>
                        <a:spcBef>
                          <a:spcPts val="0"/>
                        </a:spcBef>
                        <a:spcAft>
                          <a:spcPts val="0"/>
                        </a:spcAft>
                        <a:buNone/>
                      </a:pPr>
                      <a:r>
                        <a:rPr lang="en-US" sz="1600" b="0" u="none" strike="noStrike" cap="none">
                          <a:solidFill>
                            <a:schemeClr val="dk1"/>
                          </a:solidFill>
                          <a:latin typeface="+mj-lt"/>
                          <a:sym typeface="Gill Sans"/>
                        </a:rPr>
                        <a:t>Continuous period of 3 years</a:t>
                      </a:r>
                      <a:endParaRPr sz="1600" u="none" strike="noStrike" cap="none">
                        <a:latin typeface="+mj-lt"/>
                        <a:ea typeface="Gill Sans"/>
                        <a:cs typeface="Gill Sans"/>
                        <a:sym typeface="Gill Sans"/>
                      </a:endParaRPr>
                    </a:p>
                  </a:txBody>
                  <a:tcPr marL="91450" marR="91450" marT="45725" marB="45725"/>
                </a:tc>
                <a:tc>
                  <a:txBody>
                    <a:bodyPr/>
                    <a:lstStyle/>
                    <a:p>
                      <a:pPr marL="0" marR="0" lvl="0" indent="0" algn="l" rtl="0">
                        <a:lnSpc>
                          <a:spcPct val="100000"/>
                        </a:lnSpc>
                        <a:spcBef>
                          <a:spcPts val="0"/>
                        </a:spcBef>
                        <a:spcAft>
                          <a:spcPts val="0"/>
                        </a:spcAft>
                        <a:buNone/>
                      </a:pPr>
                      <a:r>
                        <a:rPr lang="en-US" sz="1600" b="0" u="none" strike="noStrike" cap="none">
                          <a:solidFill>
                            <a:schemeClr val="dk1"/>
                          </a:solidFill>
                          <a:latin typeface="+mj-lt"/>
                          <a:sym typeface="Gill Sans"/>
                        </a:rPr>
                        <a:t>Individual-1term of 5 years</a:t>
                      </a:r>
                      <a:endParaRPr sz="1600">
                        <a:latin typeface="+mj-lt"/>
                      </a:endParaRPr>
                    </a:p>
                    <a:p>
                      <a:pPr marL="0" marR="0" lvl="0" indent="0" algn="l" rtl="0">
                        <a:lnSpc>
                          <a:spcPct val="100000"/>
                        </a:lnSpc>
                        <a:spcBef>
                          <a:spcPts val="0"/>
                        </a:spcBef>
                        <a:spcAft>
                          <a:spcPts val="0"/>
                        </a:spcAft>
                        <a:buNone/>
                      </a:pPr>
                      <a:r>
                        <a:rPr lang="en-US" sz="1600" b="0" u="none" strike="noStrike" cap="none">
                          <a:solidFill>
                            <a:schemeClr val="dk1"/>
                          </a:solidFill>
                          <a:latin typeface="+mj-lt"/>
                          <a:sym typeface="Gill Sans"/>
                        </a:rPr>
                        <a:t>Audit firm- 2 terms of 5 years </a:t>
                      </a:r>
                      <a:endParaRPr sz="1600" u="none" strike="noStrike" cap="none">
                        <a:latin typeface="+mj-lt"/>
                        <a:ea typeface="Gill Sans"/>
                        <a:cs typeface="Gill Sans"/>
                        <a:sym typeface="Gill Sans"/>
                      </a:endParaRPr>
                    </a:p>
                  </a:txBody>
                  <a:tcPr marL="91450" marR="91450" marT="45725" marB="45725"/>
                </a:tc>
                <a:tc>
                  <a:txBody>
                    <a:bodyPr/>
                    <a:lstStyle/>
                    <a:p>
                      <a:pPr marL="0" marR="0" lvl="0" indent="0" algn="l" rtl="0">
                        <a:lnSpc>
                          <a:spcPct val="100000"/>
                        </a:lnSpc>
                        <a:spcBef>
                          <a:spcPts val="0"/>
                        </a:spcBef>
                        <a:spcAft>
                          <a:spcPts val="0"/>
                        </a:spcAft>
                        <a:buNone/>
                      </a:pPr>
                      <a:r>
                        <a:rPr lang="en-US" sz="1600" u="none" strike="noStrike" cap="none">
                          <a:latin typeface="+mj-lt"/>
                          <a:sym typeface="Gill Sans"/>
                        </a:rPr>
                        <a:t>Stricter provisions to apply</a:t>
                      </a:r>
                      <a:endParaRPr sz="1600">
                        <a:latin typeface="+mj-lt"/>
                      </a:endParaRPr>
                    </a:p>
                  </a:txBody>
                  <a:tcPr marL="91450" marR="91450" marT="45725" marB="45725"/>
                </a:tc>
                <a:extLst>
                  <a:ext uri="{0D108BD9-81ED-4DB2-BD59-A6C34878D82A}">
                    <a16:rowId xmlns:a16="http://schemas.microsoft.com/office/drawing/2014/main" val="10003"/>
                  </a:ext>
                </a:extLst>
              </a:tr>
              <a:tr h="562275">
                <a:tc>
                  <a:txBody>
                    <a:bodyPr/>
                    <a:lstStyle/>
                    <a:p>
                      <a:pPr marL="0" marR="0" lvl="0" indent="0" algn="l" rtl="0">
                        <a:lnSpc>
                          <a:spcPct val="100000"/>
                        </a:lnSpc>
                        <a:spcBef>
                          <a:spcPts val="0"/>
                        </a:spcBef>
                        <a:spcAft>
                          <a:spcPts val="0"/>
                        </a:spcAft>
                        <a:buNone/>
                      </a:pPr>
                      <a:r>
                        <a:rPr lang="en-US" sz="1600" u="none" strike="noStrike" cap="none">
                          <a:latin typeface="+mj-lt"/>
                          <a:sym typeface="Gill Sans"/>
                        </a:rPr>
                        <a:t>Cooling-off period</a:t>
                      </a:r>
                      <a:endParaRPr sz="1600">
                        <a:latin typeface="+mj-lt"/>
                      </a:endParaRPr>
                    </a:p>
                  </a:txBody>
                  <a:tcPr marL="91450" marR="91450" marT="45725" marB="45725"/>
                </a:tc>
                <a:tc>
                  <a:txBody>
                    <a:bodyPr/>
                    <a:lstStyle/>
                    <a:p>
                      <a:pPr marL="0" marR="0" lvl="0" indent="0" algn="l" rtl="0">
                        <a:lnSpc>
                          <a:spcPct val="100000"/>
                        </a:lnSpc>
                        <a:spcBef>
                          <a:spcPts val="0"/>
                        </a:spcBef>
                        <a:spcAft>
                          <a:spcPts val="0"/>
                        </a:spcAft>
                        <a:buNone/>
                      </a:pPr>
                      <a:r>
                        <a:rPr lang="en-US" sz="1600" b="0" u="none" strike="noStrike" cap="none">
                          <a:solidFill>
                            <a:schemeClr val="dk1"/>
                          </a:solidFill>
                          <a:latin typeface="+mj-lt"/>
                          <a:sym typeface="Gill Sans"/>
                        </a:rPr>
                        <a:t>6 years (two tenures) after completion of full or part of one term</a:t>
                      </a:r>
                      <a:endParaRPr sz="1600" u="none" strike="noStrike" cap="none">
                        <a:latin typeface="+mj-lt"/>
                        <a:ea typeface="Gill Sans"/>
                        <a:cs typeface="Gill Sans"/>
                        <a:sym typeface="Gill Sans"/>
                      </a:endParaRPr>
                    </a:p>
                  </a:txBody>
                  <a:tcPr marL="91450" marR="91450" marT="45725" marB="45725"/>
                </a:tc>
                <a:tc>
                  <a:txBody>
                    <a:bodyPr/>
                    <a:lstStyle/>
                    <a:p>
                      <a:pPr marL="0" marR="0" lvl="0" indent="0" algn="l" rtl="0">
                        <a:lnSpc>
                          <a:spcPct val="100000"/>
                        </a:lnSpc>
                        <a:spcBef>
                          <a:spcPts val="0"/>
                        </a:spcBef>
                        <a:spcAft>
                          <a:spcPts val="0"/>
                        </a:spcAft>
                        <a:buNone/>
                      </a:pPr>
                      <a:r>
                        <a:rPr lang="en-US" sz="1600" b="0" u="none" strike="noStrike" cap="none">
                          <a:solidFill>
                            <a:schemeClr val="dk1"/>
                          </a:solidFill>
                          <a:latin typeface="+mj-lt"/>
                          <a:sym typeface="Gill Sans"/>
                        </a:rPr>
                        <a:t>5 years from the completion of 1/2 term(s) of 5 years as applicable</a:t>
                      </a:r>
                      <a:endParaRPr sz="1600" u="none" strike="noStrike" cap="none">
                        <a:latin typeface="+mj-lt"/>
                        <a:ea typeface="Gill Sans"/>
                        <a:cs typeface="Gill Sans"/>
                        <a:sym typeface="Gill Sans"/>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1400"/>
                        <a:buFont typeface="Arial"/>
                        <a:buNone/>
                      </a:pPr>
                      <a:r>
                        <a:rPr lang="en-US" sz="1600" u="none" strike="noStrike" cap="none">
                          <a:latin typeface="+mj-lt"/>
                          <a:sym typeface="Gill Sans"/>
                        </a:rPr>
                        <a:t>Stricter provisions to apply</a:t>
                      </a:r>
                      <a:endParaRPr sz="1600">
                        <a:latin typeface="+mj-lt"/>
                      </a:endParaRPr>
                    </a:p>
                    <a:p>
                      <a:pPr marL="0" marR="0" lvl="0" indent="0" algn="l" rtl="0">
                        <a:lnSpc>
                          <a:spcPct val="100000"/>
                        </a:lnSpc>
                        <a:spcBef>
                          <a:spcPts val="0"/>
                        </a:spcBef>
                        <a:spcAft>
                          <a:spcPts val="0"/>
                        </a:spcAft>
                        <a:buNone/>
                      </a:pPr>
                      <a:endParaRPr sz="1600" u="none" strike="noStrike" cap="none">
                        <a:latin typeface="+mj-lt"/>
                        <a:ea typeface="Gill Sans"/>
                        <a:cs typeface="Gill Sans"/>
                        <a:sym typeface="Gill Sans"/>
                      </a:endParaRPr>
                    </a:p>
                  </a:txBody>
                  <a:tcPr marL="91450" marR="91450" marT="45725" marB="45725"/>
                </a:tc>
                <a:extLst>
                  <a:ext uri="{0D108BD9-81ED-4DB2-BD59-A6C34878D82A}">
                    <a16:rowId xmlns:a16="http://schemas.microsoft.com/office/drawing/2014/main" val="10004"/>
                  </a:ext>
                </a:extLst>
              </a:tr>
              <a:tr h="562275">
                <a:tc>
                  <a:txBody>
                    <a:bodyPr/>
                    <a:lstStyle/>
                    <a:p>
                      <a:pPr marL="0" marR="0" lvl="0" indent="0" algn="l" rtl="0">
                        <a:lnSpc>
                          <a:spcPct val="100000"/>
                        </a:lnSpc>
                        <a:spcBef>
                          <a:spcPts val="0"/>
                        </a:spcBef>
                        <a:spcAft>
                          <a:spcPts val="0"/>
                        </a:spcAft>
                        <a:buNone/>
                      </a:pPr>
                      <a:r>
                        <a:rPr lang="en-US" sz="1600" b="0" u="none" strike="noStrike" cap="none">
                          <a:solidFill>
                            <a:schemeClr val="dk1"/>
                          </a:solidFill>
                          <a:latin typeface="+mj-lt"/>
                          <a:sym typeface="Gill Sans"/>
                        </a:rPr>
                        <a:t>Individual Auditor Vs Audit firm</a:t>
                      </a:r>
                      <a:endParaRPr sz="1600" u="none" strike="noStrike" cap="none">
                        <a:latin typeface="+mj-lt"/>
                        <a:ea typeface="Gill Sans"/>
                        <a:cs typeface="Gill Sans"/>
                        <a:sym typeface="Gill Sans"/>
                      </a:endParaRPr>
                    </a:p>
                  </a:txBody>
                  <a:tcPr marL="91450" marR="91450" marT="45725" marB="45725"/>
                </a:tc>
                <a:tc>
                  <a:txBody>
                    <a:bodyPr/>
                    <a:lstStyle/>
                    <a:p>
                      <a:pPr marL="0" marR="0" lvl="0" indent="0" algn="l" rtl="0">
                        <a:lnSpc>
                          <a:spcPct val="100000"/>
                        </a:lnSpc>
                        <a:spcBef>
                          <a:spcPts val="0"/>
                        </a:spcBef>
                        <a:spcAft>
                          <a:spcPts val="0"/>
                        </a:spcAft>
                        <a:buNone/>
                      </a:pPr>
                      <a:r>
                        <a:rPr lang="en-US" sz="1600" b="0" u="none" strike="noStrike" cap="none">
                          <a:solidFill>
                            <a:schemeClr val="dk1"/>
                          </a:solidFill>
                          <a:latin typeface="+mj-lt"/>
                          <a:sym typeface="Gill Sans"/>
                        </a:rPr>
                        <a:t>As per the Guidelines, only a firm of auditors can be appointed as the SAs (eligibility conditions)</a:t>
                      </a:r>
                      <a:endParaRPr sz="1600" u="none" strike="noStrike" cap="none">
                        <a:latin typeface="+mj-lt"/>
                        <a:ea typeface="Gill Sans"/>
                        <a:cs typeface="Gill Sans"/>
                        <a:sym typeface="Gill Sans"/>
                      </a:endParaRPr>
                    </a:p>
                  </a:txBody>
                  <a:tcPr marL="91450" marR="91450" marT="45725" marB="45725"/>
                </a:tc>
                <a:tc>
                  <a:txBody>
                    <a:bodyPr/>
                    <a:lstStyle/>
                    <a:p>
                      <a:pPr marL="0" marR="0" lvl="0" indent="0" algn="l" rtl="0">
                        <a:lnSpc>
                          <a:spcPct val="100000"/>
                        </a:lnSpc>
                        <a:spcBef>
                          <a:spcPts val="0"/>
                        </a:spcBef>
                        <a:spcAft>
                          <a:spcPts val="0"/>
                        </a:spcAft>
                        <a:buNone/>
                      </a:pPr>
                      <a:r>
                        <a:rPr lang="en-US" sz="1600" b="0" u="none" strike="noStrike" cap="none">
                          <a:solidFill>
                            <a:schemeClr val="dk1"/>
                          </a:solidFill>
                          <a:latin typeface="+mj-lt"/>
                          <a:sym typeface="Gill Sans"/>
                        </a:rPr>
                        <a:t>Sec. 141 of the Act allows an individual as well as a firm of auditors to be appointed</a:t>
                      </a:r>
                      <a:endParaRPr sz="1600" u="none" strike="noStrike" cap="none">
                        <a:latin typeface="+mj-lt"/>
                        <a:ea typeface="Gill Sans"/>
                        <a:cs typeface="Gill Sans"/>
                        <a:sym typeface="Gill Sans"/>
                      </a:endParaRPr>
                    </a:p>
                  </a:txBody>
                  <a:tcPr marL="91450" marR="91450" marT="45725" marB="45725"/>
                </a:tc>
                <a:tc>
                  <a:txBody>
                    <a:bodyPr/>
                    <a:lstStyle/>
                    <a:p>
                      <a:pPr marL="0" marR="0" lvl="0" indent="0" algn="l" rtl="0">
                        <a:lnSpc>
                          <a:spcPct val="100000"/>
                        </a:lnSpc>
                        <a:spcBef>
                          <a:spcPts val="0"/>
                        </a:spcBef>
                        <a:spcAft>
                          <a:spcPts val="0"/>
                        </a:spcAft>
                        <a:buNone/>
                      </a:pPr>
                      <a:r>
                        <a:rPr lang="en-US" sz="1600" b="0" u="none" strike="noStrike" cap="none" dirty="0">
                          <a:solidFill>
                            <a:schemeClr val="dk1"/>
                          </a:solidFill>
                          <a:latin typeface="+mj-lt"/>
                          <a:sym typeface="Gill Sans"/>
                        </a:rPr>
                        <a:t>Guidelines are stringent w.r.t to the eligibility norms</a:t>
                      </a:r>
                      <a:endParaRPr sz="1600" u="none" strike="noStrike" cap="none" dirty="0">
                        <a:latin typeface="+mj-lt"/>
                        <a:ea typeface="Gill Sans"/>
                        <a:cs typeface="Gill Sans"/>
                        <a:sym typeface="Gill Sans"/>
                      </a:endParaRPr>
                    </a:p>
                  </a:txBody>
                  <a:tcPr marL="91450" marR="91450" marT="45725" marB="45725"/>
                </a:tc>
                <a:extLst>
                  <a:ext uri="{0D108BD9-81ED-4DB2-BD59-A6C34878D82A}">
                    <a16:rowId xmlns:a16="http://schemas.microsoft.com/office/drawing/2014/main" val="10005"/>
                  </a:ext>
                </a:extLst>
              </a:tr>
            </a:tbl>
          </a:graphicData>
        </a:graphic>
      </p:graphicFrame>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Shape 1606"/>
        <p:cNvGrpSpPr/>
        <p:nvPr/>
      </p:nvGrpSpPr>
      <p:grpSpPr>
        <a:xfrm>
          <a:off x="0" y="0"/>
          <a:ext cx="0" cy="0"/>
          <a:chOff x="0" y="0"/>
          <a:chExt cx="0" cy="0"/>
        </a:xfrm>
      </p:grpSpPr>
      <p:sp>
        <p:nvSpPr>
          <p:cNvPr id="1607" name="Google Shape;1607;g29d0d473c4a_0_1289"/>
          <p:cNvSpPr txBox="1">
            <a:spLocks noGrp="1"/>
          </p:cNvSpPr>
          <p:nvPr>
            <p:ph type="title"/>
          </p:nvPr>
        </p:nvSpPr>
        <p:spPr>
          <a:xfrm>
            <a:off x="488775" y="860413"/>
            <a:ext cx="11029500" cy="672000"/>
          </a:xfrm>
          <a:prstGeom prst="rect">
            <a:avLst/>
          </a:prstGeom>
          <a:noFill/>
          <a:ln>
            <a:noFill/>
          </a:ln>
        </p:spPr>
        <p:txBody>
          <a:bodyPr spcFirstLastPara="1" wrap="square" lIns="91425" tIns="45700" rIns="91425" bIns="45700" anchor="b" anchorCtr="0">
            <a:normAutofit/>
          </a:bodyPr>
          <a:lstStyle/>
          <a:p>
            <a:pPr marL="0" lvl="0" indent="0" algn="l" rtl="0">
              <a:lnSpc>
                <a:spcPct val="100000"/>
              </a:lnSpc>
              <a:spcBef>
                <a:spcPts val="0"/>
              </a:spcBef>
              <a:spcAft>
                <a:spcPts val="0"/>
              </a:spcAft>
              <a:buClr>
                <a:schemeClr val="lt1"/>
              </a:buClr>
              <a:buSzPts val="3200"/>
              <a:buFont typeface="Gill Sans"/>
              <a:buNone/>
            </a:pPr>
            <a:r>
              <a:rPr lang="en-US"/>
              <a:t>Comparison of Critical aspects w.r.t to SA appointment</a:t>
            </a:r>
            <a:endParaRPr/>
          </a:p>
        </p:txBody>
      </p:sp>
      <p:graphicFrame>
        <p:nvGraphicFramePr>
          <p:cNvPr id="1608" name="Google Shape;1608;g29d0d473c4a_0_1289"/>
          <p:cNvGraphicFramePr/>
          <p:nvPr>
            <p:extLst>
              <p:ext uri="{D42A27DB-BD31-4B8C-83A1-F6EECF244321}">
                <p14:modId xmlns:p14="http://schemas.microsoft.com/office/powerpoint/2010/main" val="498540736"/>
              </p:ext>
            </p:extLst>
          </p:nvPr>
        </p:nvGraphicFramePr>
        <p:xfrm>
          <a:off x="354977" y="1775830"/>
          <a:ext cx="11297200" cy="4585675"/>
        </p:xfrm>
        <a:graphic>
          <a:graphicData uri="http://schemas.openxmlformats.org/drawingml/2006/table">
            <a:tbl>
              <a:tblPr firstRow="1" bandRow="1">
                <a:tableStyleId>{69012ECD-51FC-41F1-AA8D-1B2483CD663E}</a:tableStyleId>
              </a:tblPr>
              <a:tblGrid>
                <a:gridCol w="2251525">
                  <a:extLst>
                    <a:ext uri="{9D8B030D-6E8A-4147-A177-3AD203B41FA5}">
                      <a16:colId xmlns:a16="http://schemas.microsoft.com/office/drawing/2014/main" val="20000"/>
                    </a:ext>
                  </a:extLst>
                </a:gridCol>
                <a:gridCol w="2930025">
                  <a:extLst>
                    <a:ext uri="{9D8B030D-6E8A-4147-A177-3AD203B41FA5}">
                      <a16:colId xmlns:a16="http://schemas.microsoft.com/office/drawing/2014/main" val="20001"/>
                    </a:ext>
                  </a:extLst>
                </a:gridCol>
                <a:gridCol w="3018500">
                  <a:extLst>
                    <a:ext uri="{9D8B030D-6E8A-4147-A177-3AD203B41FA5}">
                      <a16:colId xmlns:a16="http://schemas.microsoft.com/office/drawing/2014/main" val="20002"/>
                    </a:ext>
                  </a:extLst>
                </a:gridCol>
                <a:gridCol w="3097150">
                  <a:extLst>
                    <a:ext uri="{9D8B030D-6E8A-4147-A177-3AD203B41FA5}">
                      <a16:colId xmlns:a16="http://schemas.microsoft.com/office/drawing/2014/main" val="20003"/>
                    </a:ext>
                  </a:extLst>
                </a:gridCol>
              </a:tblGrid>
              <a:tr h="562275">
                <a:tc>
                  <a:txBody>
                    <a:bodyPr/>
                    <a:lstStyle/>
                    <a:p>
                      <a:pPr marL="0" marR="0" lvl="0" indent="0" algn="l" rtl="0">
                        <a:lnSpc>
                          <a:spcPct val="100000"/>
                        </a:lnSpc>
                        <a:spcBef>
                          <a:spcPts val="0"/>
                        </a:spcBef>
                        <a:spcAft>
                          <a:spcPts val="0"/>
                        </a:spcAft>
                        <a:buNone/>
                      </a:pPr>
                      <a:r>
                        <a:rPr lang="en-US" sz="1600" u="none" strike="noStrike" cap="none">
                          <a:sym typeface="Gill Sans"/>
                        </a:rPr>
                        <a:t>Basis of Difference</a:t>
                      </a:r>
                      <a:endParaRPr sz="1600"/>
                    </a:p>
                  </a:txBody>
                  <a:tcPr marL="91450" marR="91450" marT="45725" marB="45725"/>
                </a:tc>
                <a:tc>
                  <a:txBody>
                    <a:bodyPr/>
                    <a:lstStyle/>
                    <a:p>
                      <a:pPr marL="0" marR="0" lvl="0" indent="0" algn="l" rtl="0">
                        <a:lnSpc>
                          <a:spcPct val="100000"/>
                        </a:lnSpc>
                        <a:spcBef>
                          <a:spcPts val="0"/>
                        </a:spcBef>
                        <a:spcAft>
                          <a:spcPts val="0"/>
                        </a:spcAft>
                        <a:buNone/>
                      </a:pPr>
                      <a:r>
                        <a:rPr lang="en-US" sz="1600" u="none" strike="noStrike" cap="none">
                          <a:sym typeface="Gill Sans"/>
                        </a:rPr>
                        <a:t>RBI Guidelines</a:t>
                      </a:r>
                      <a:endParaRPr sz="1600"/>
                    </a:p>
                  </a:txBody>
                  <a:tcPr marL="91450" marR="91450" marT="45725" marB="45725"/>
                </a:tc>
                <a:tc>
                  <a:txBody>
                    <a:bodyPr/>
                    <a:lstStyle/>
                    <a:p>
                      <a:pPr marL="0" marR="0" lvl="0" indent="0" algn="l" rtl="0">
                        <a:lnSpc>
                          <a:spcPct val="100000"/>
                        </a:lnSpc>
                        <a:spcBef>
                          <a:spcPts val="0"/>
                        </a:spcBef>
                        <a:spcAft>
                          <a:spcPts val="0"/>
                        </a:spcAft>
                        <a:buNone/>
                      </a:pPr>
                      <a:r>
                        <a:rPr lang="en-US" sz="1600" u="none" strike="noStrike" cap="none">
                          <a:sym typeface="Gill Sans"/>
                        </a:rPr>
                        <a:t>Companies Act</a:t>
                      </a:r>
                      <a:endParaRPr sz="1600"/>
                    </a:p>
                  </a:txBody>
                  <a:tcPr marL="91450" marR="91450" marT="45725" marB="45725"/>
                </a:tc>
                <a:tc>
                  <a:txBody>
                    <a:bodyPr/>
                    <a:lstStyle/>
                    <a:p>
                      <a:pPr marL="0" marR="0" lvl="0" indent="0" algn="l" rtl="0">
                        <a:lnSpc>
                          <a:spcPct val="100000"/>
                        </a:lnSpc>
                        <a:spcBef>
                          <a:spcPts val="0"/>
                        </a:spcBef>
                        <a:spcAft>
                          <a:spcPts val="0"/>
                        </a:spcAft>
                        <a:buNone/>
                      </a:pPr>
                      <a:r>
                        <a:rPr lang="en-US" sz="1600" u="none" strike="noStrike" cap="none">
                          <a:sym typeface="Gill Sans"/>
                        </a:rPr>
                        <a:t>Compliance for NBFCs</a:t>
                      </a:r>
                      <a:endParaRPr sz="1600"/>
                    </a:p>
                  </a:txBody>
                  <a:tcPr marL="91450" marR="91450" marT="45725" marB="45725"/>
                </a:tc>
                <a:extLst>
                  <a:ext uri="{0D108BD9-81ED-4DB2-BD59-A6C34878D82A}">
                    <a16:rowId xmlns:a16="http://schemas.microsoft.com/office/drawing/2014/main" val="10000"/>
                  </a:ext>
                </a:extLst>
              </a:tr>
              <a:tr h="562275">
                <a:tc>
                  <a:txBody>
                    <a:bodyPr/>
                    <a:lstStyle/>
                    <a:p>
                      <a:pPr marL="0" marR="0" lvl="0" indent="0" algn="l" rtl="0">
                        <a:lnSpc>
                          <a:spcPct val="100000"/>
                        </a:lnSpc>
                        <a:spcBef>
                          <a:spcPts val="0"/>
                        </a:spcBef>
                        <a:spcAft>
                          <a:spcPts val="0"/>
                        </a:spcAft>
                        <a:buNone/>
                      </a:pPr>
                      <a:r>
                        <a:rPr lang="en-US" sz="1600" b="0" u="none" strike="noStrike" cap="none">
                          <a:solidFill>
                            <a:schemeClr val="dk1"/>
                          </a:solidFill>
                          <a:sym typeface="Gill Sans"/>
                        </a:rPr>
                        <a:t>Yearly ratification of appointment</a:t>
                      </a:r>
                      <a:endParaRPr sz="1600" u="none" strike="noStrike" cap="none">
                        <a:latin typeface="Gill Sans"/>
                        <a:ea typeface="Gill Sans"/>
                        <a:cs typeface="Gill Sans"/>
                        <a:sym typeface="Gill Sans"/>
                      </a:endParaRPr>
                    </a:p>
                  </a:txBody>
                  <a:tcPr marL="91450" marR="91450" marT="45725" marB="45725"/>
                </a:tc>
                <a:tc>
                  <a:txBody>
                    <a:bodyPr/>
                    <a:lstStyle/>
                    <a:p>
                      <a:pPr marL="0" marR="0" lvl="0" indent="0" algn="l" rtl="0">
                        <a:lnSpc>
                          <a:spcPct val="100000"/>
                        </a:lnSpc>
                        <a:spcBef>
                          <a:spcPts val="0"/>
                        </a:spcBef>
                        <a:spcAft>
                          <a:spcPts val="0"/>
                        </a:spcAft>
                        <a:buNone/>
                      </a:pPr>
                      <a:r>
                        <a:rPr lang="en-US" sz="1600" b="0" u="none" strike="noStrike" cap="none" dirty="0">
                          <a:solidFill>
                            <a:schemeClr val="dk1"/>
                          </a:solidFill>
                          <a:sym typeface="Gill Sans"/>
                        </a:rPr>
                        <a:t>Board/Audit committee to assess the eligibility of the SA on a yearly basis and to submit a certificate to this effect with the RBI</a:t>
                      </a:r>
                      <a:endParaRPr sz="1600" u="none" strike="noStrike" cap="none" dirty="0">
                        <a:latin typeface="Gill Sans"/>
                        <a:ea typeface="Gill Sans"/>
                        <a:cs typeface="Gill Sans"/>
                        <a:sym typeface="Gill Sans"/>
                      </a:endParaRPr>
                    </a:p>
                  </a:txBody>
                  <a:tcPr marL="91450" marR="91450" marT="45725" marB="45725"/>
                </a:tc>
                <a:tc>
                  <a:txBody>
                    <a:bodyPr/>
                    <a:lstStyle/>
                    <a:p>
                      <a:pPr marL="0" marR="0" lvl="0" indent="0" algn="l" rtl="0">
                        <a:lnSpc>
                          <a:spcPct val="100000"/>
                        </a:lnSpc>
                        <a:spcBef>
                          <a:spcPts val="0"/>
                        </a:spcBef>
                        <a:spcAft>
                          <a:spcPts val="0"/>
                        </a:spcAft>
                        <a:buNone/>
                      </a:pPr>
                      <a:r>
                        <a:rPr lang="en-US" sz="1600" b="0" u="none" strike="noStrike" cap="none">
                          <a:solidFill>
                            <a:schemeClr val="dk1"/>
                          </a:solidFill>
                          <a:sym typeface="Gill Sans"/>
                        </a:rPr>
                        <a:t>Requirement of yearly ratification was omitted by the Companies Amendment Act, 2017</a:t>
                      </a:r>
                      <a:endParaRPr sz="1600" u="none" strike="noStrike" cap="none">
                        <a:latin typeface="Gill Sans"/>
                        <a:ea typeface="Gill Sans"/>
                        <a:cs typeface="Gill Sans"/>
                        <a:sym typeface="Gill Sans"/>
                      </a:endParaRPr>
                    </a:p>
                  </a:txBody>
                  <a:tcPr marL="91450" marR="91450" marT="45725" marB="45725"/>
                </a:tc>
                <a:tc>
                  <a:txBody>
                    <a:bodyPr/>
                    <a:lstStyle/>
                    <a:p>
                      <a:pPr marL="0" marR="0" lvl="0" indent="0" algn="l" rtl="0">
                        <a:lnSpc>
                          <a:spcPct val="100000"/>
                        </a:lnSpc>
                        <a:spcBef>
                          <a:spcPts val="0"/>
                        </a:spcBef>
                        <a:spcAft>
                          <a:spcPts val="0"/>
                        </a:spcAft>
                        <a:buNone/>
                      </a:pPr>
                      <a:r>
                        <a:rPr lang="en-US" sz="1600" b="0" u="none" strike="noStrike" cap="none">
                          <a:solidFill>
                            <a:schemeClr val="dk1"/>
                          </a:solidFill>
                          <a:sym typeface="Gill Sans"/>
                        </a:rPr>
                        <a:t>New requirement to be complied with</a:t>
                      </a:r>
                      <a:endParaRPr sz="1600" u="none" strike="noStrike" cap="none">
                        <a:latin typeface="Gill Sans"/>
                        <a:ea typeface="Gill Sans"/>
                        <a:cs typeface="Gill Sans"/>
                        <a:sym typeface="Gill Sans"/>
                      </a:endParaRPr>
                    </a:p>
                  </a:txBody>
                  <a:tcPr marL="91450" marR="91450" marT="45725" marB="45725"/>
                </a:tc>
                <a:extLst>
                  <a:ext uri="{0D108BD9-81ED-4DB2-BD59-A6C34878D82A}">
                    <a16:rowId xmlns:a16="http://schemas.microsoft.com/office/drawing/2014/main" val="10001"/>
                  </a:ext>
                </a:extLst>
              </a:tr>
              <a:tr h="562275">
                <a:tc>
                  <a:txBody>
                    <a:bodyPr/>
                    <a:lstStyle/>
                    <a:p>
                      <a:pPr marL="0" marR="0" lvl="0" indent="0" algn="l" rtl="0">
                        <a:lnSpc>
                          <a:spcPct val="100000"/>
                        </a:lnSpc>
                        <a:spcBef>
                          <a:spcPts val="0"/>
                        </a:spcBef>
                        <a:spcAft>
                          <a:spcPts val="0"/>
                        </a:spcAft>
                        <a:buNone/>
                      </a:pPr>
                      <a:r>
                        <a:rPr lang="en-US" sz="1600" b="0" u="none" strike="noStrike" cap="none">
                          <a:solidFill>
                            <a:schemeClr val="dk1"/>
                          </a:solidFill>
                          <a:sym typeface="Gill Sans"/>
                        </a:rPr>
                        <a:t>Formulating a policy</a:t>
                      </a:r>
                      <a:endParaRPr sz="1600" u="none" strike="noStrike" cap="none">
                        <a:latin typeface="Gill Sans"/>
                        <a:ea typeface="Gill Sans"/>
                        <a:cs typeface="Gill Sans"/>
                        <a:sym typeface="Gill Sans"/>
                      </a:endParaRPr>
                    </a:p>
                  </a:txBody>
                  <a:tcPr marL="91450" marR="91450" marT="45725" marB="45725"/>
                </a:tc>
                <a:tc>
                  <a:txBody>
                    <a:bodyPr/>
                    <a:lstStyle/>
                    <a:p>
                      <a:pPr marL="0" marR="0" lvl="0" indent="0" algn="l" rtl="0">
                        <a:lnSpc>
                          <a:spcPct val="100000"/>
                        </a:lnSpc>
                        <a:spcBef>
                          <a:spcPts val="0"/>
                        </a:spcBef>
                        <a:spcAft>
                          <a:spcPts val="0"/>
                        </a:spcAft>
                        <a:buNone/>
                      </a:pPr>
                      <a:r>
                        <a:rPr lang="en-US" sz="1600" b="0" u="none" strike="noStrike" cap="none">
                          <a:solidFill>
                            <a:schemeClr val="dk1"/>
                          </a:solidFill>
                          <a:sym typeface="Gill Sans"/>
                        </a:rPr>
                        <a:t>Formulate a board approved policy for determining the number of auditors required.</a:t>
                      </a:r>
                      <a:endParaRPr sz="1600" u="none" strike="noStrike" cap="none">
                        <a:latin typeface="Gill Sans"/>
                        <a:ea typeface="Gill Sans"/>
                        <a:cs typeface="Gill Sans"/>
                        <a:sym typeface="Gill Sans"/>
                      </a:endParaRPr>
                    </a:p>
                  </a:txBody>
                  <a:tcPr marL="91450" marR="91450" marT="45725" marB="45725"/>
                </a:tc>
                <a:tc>
                  <a:txBody>
                    <a:bodyPr/>
                    <a:lstStyle/>
                    <a:p>
                      <a:pPr marL="0" marR="0" lvl="0" indent="0" algn="l" rtl="0">
                        <a:lnSpc>
                          <a:spcPct val="100000"/>
                        </a:lnSpc>
                        <a:spcBef>
                          <a:spcPts val="0"/>
                        </a:spcBef>
                        <a:spcAft>
                          <a:spcPts val="0"/>
                        </a:spcAft>
                        <a:buNone/>
                      </a:pPr>
                      <a:r>
                        <a:rPr lang="en-US" sz="1600" b="0" u="none" strike="noStrike" cap="none">
                          <a:solidFill>
                            <a:schemeClr val="dk1"/>
                          </a:solidFill>
                          <a:sym typeface="Gill Sans"/>
                        </a:rPr>
                        <a:t>No such obligation on the companies</a:t>
                      </a:r>
                      <a:endParaRPr sz="1600" u="none" strike="noStrike" cap="none">
                        <a:latin typeface="Gill Sans"/>
                        <a:ea typeface="Gill Sans"/>
                        <a:cs typeface="Gill Sans"/>
                        <a:sym typeface="Gill Sans"/>
                      </a:endParaRPr>
                    </a:p>
                  </a:txBody>
                  <a:tcPr marL="91450" marR="91450" marT="45725" marB="45725"/>
                </a:tc>
                <a:tc>
                  <a:txBody>
                    <a:bodyPr/>
                    <a:lstStyle/>
                    <a:p>
                      <a:pPr marL="0" marR="0" lvl="0" indent="0" algn="l" rtl="0">
                        <a:lnSpc>
                          <a:spcPct val="100000"/>
                        </a:lnSpc>
                        <a:spcBef>
                          <a:spcPts val="0"/>
                        </a:spcBef>
                        <a:spcAft>
                          <a:spcPts val="0"/>
                        </a:spcAft>
                        <a:buClr>
                          <a:schemeClr val="dk1"/>
                        </a:buClr>
                        <a:buSzPts val="1800"/>
                        <a:buFont typeface="Arial"/>
                        <a:buNone/>
                      </a:pPr>
                      <a:r>
                        <a:rPr lang="en-US" sz="1600" b="0" u="none" strike="noStrike" cap="none">
                          <a:solidFill>
                            <a:schemeClr val="dk1"/>
                          </a:solidFill>
                          <a:sym typeface="Gill Sans"/>
                        </a:rPr>
                        <a:t>New requirement to be complied with</a:t>
                      </a:r>
                      <a:endParaRPr sz="1600" u="none" strike="noStrike" cap="none">
                        <a:sym typeface="Gill Sans"/>
                      </a:endParaRPr>
                    </a:p>
                    <a:p>
                      <a:pPr marL="0" marR="0" lvl="0" indent="0" algn="l" rtl="0">
                        <a:lnSpc>
                          <a:spcPct val="100000"/>
                        </a:lnSpc>
                        <a:spcBef>
                          <a:spcPts val="0"/>
                        </a:spcBef>
                        <a:spcAft>
                          <a:spcPts val="0"/>
                        </a:spcAft>
                        <a:buNone/>
                      </a:pPr>
                      <a:endParaRPr sz="1600" u="none" strike="noStrike" cap="none">
                        <a:latin typeface="Gill Sans"/>
                        <a:ea typeface="Gill Sans"/>
                        <a:cs typeface="Gill Sans"/>
                        <a:sym typeface="Gill Sans"/>
                      </a:endParaRPr>
                    </a:p>
                  </a:txBody>
                  <a:tcPr marL="91450" marR="91450" marT="45725" marB="45725"/>
                </a:tc>
                <a:extLst>
                  <a:ext uri="{0D108BD9-81ED-4DB2-BD59-A6C34878D82A}">
                    <a16:rowId xmlns:a16="http://schemas.microsoft.com/office/drawing/2014/main" val="10002"/>
                  </a:ext>
                </a:extLst>
              </a:tr>
              <a:tr h="562275">
                <a:tc>
                  <a:txBody>
                    <a:bodyPr/>
                    <a:lstStyle/>
                    <a:p>
                      <a:pPr marL="0" marR="0" lvl="0" indent="0" algn="l" rtl="0">
                        <a:lnSpc>
                          <a:spcPct val="100000"/>
                        </a:lnSpc>
                        <a:spcBef>
                          <a:spcPts val="0"/>
                        </a:spcBef>
                        <a:spcAft>
                          <a:spcPts val="0"/>
                        </a:spcAft>
                        <a:buNone/>
                      </a:pPr>
                      <a:r>
                        <a:rPr lang="en-US" sz="1600" b="0" u="none" strike="noStrike" cap="none" dirty="0">
                          <a:solidFill>
                            <a:schemeClr val="dk1"/>
                          </a:solidFill>
                          <a:sym typeface="Gill Sans"/>
                        </a:rPr>
                        <a:t>Maximum number of audits</a:t>
                      </a:r>
                      <a:endParaRPr sz="1600" u="none" strike="noStrike" cap="none" dirty="0">
                        <a:latin typeface="Gill Sans"/>
                        <a:ea typeface="Gill Sans"/>
                        <a:cs typeface="Gill Sans"/>
                        <a:sym typeface="Gill Sans"/>
                      </a:endParaRPr>
                    </a:p>
                  </a:txBody>
                  <a:tcPr marL="91450" marR="91450" marT="45725" marB="45725"/>
                </a:tc>
                <a:tc>
                  <a:txBody>
                    <a:bodyPr/>
                    <a:lstStyle/>
                    <a:p>
                      <a:pPr marL="0" marR="0" lvl="0" indent="0" algn="l" rtl="0">
                        <a:lnSpc>
                          <a:spcPct val="100000"/>
                        </a:lnSpc>
                        <a:spcBef>
                          <a:spcPts val="0"/>
                        </a:spcBef>
                        <a:spcAft>
                          <a:spcPts val="0"/>
                        </a:spcAft>
                        <a:buNone/>
                      </a:pPr>
                      <a:r>
                        <a:rPr lang="en-US" sz="1600" dirty="0">
                          <a:solidFill>
                            <a:schemeClr val="tx1"/>
                          </a:solidFill>
                        </a:rPr>
                        <a:t>4 Commercial Banks, 8 UCBs and 8 NBFCs </a:t>
                      </a:r>
                      <a:endParaRPr sz="1600" u="none" strike="noStrike" cap="none" dirty="0">
                        <a:latin typeface="Gill Sans"/>
                        <a:ea typeface="Gill Sans"/>
                        <a:cs typeface="Gill Sans"/>
                        <a:sym typeface="Gill Sans"/>
                      </a:endParaRPr>
                    </a:p>
                  </a:txBody>
                  <a:tcPr marL="91450" marR="91450" marT="45725" marB="45725"/>
                </a:tc>
                <a:tc>
                  <a:txBody>
                    <a:bodyPr/>
                    <a:lstStyle/>
                    <a:p>
                      <a:pPr marL="0" marR="0" lvl="0" indent="0" algn="l" rtl="0">
                        <a:lnSpc>
                          <a:spcPct val="100000"/>
                        </a:lnSpc>
                        <a:spcBef>
                          <a:spcPts val="0"/>
                        </a:spcBef>
                        <a:spcAft>
                          <a:spcPts val="0"/>
                        </a:spcAft>
                        <a:buNone/>
                      </a:pPr>
                      <a:r>
                        <a:rPr lang="en-US" sz="1600" b="0" u="none" strike="noStrike" cap="none" dirty="0">
                          <a:solidFill>
                            <a:schemeClr val="dk1"/>
                          </a:solidFill>
                          <a:sym typeface="Gill Sans"/>
                        </a:rPr>
                        <a:t>20 companies (excluding small company, OPC, dormant)</a:t>
                      </a:r>
                      <a:endParaRPr sz="1600" u="none" strike="noStrike" cap="none" dirty="0">
                        <a:latin typeface="Gill Sans"/>
                        <a:ea typeface="Gill Sans"/>
                        <a:cs typeface="Gill Sans"/>
                        <a:sym typeface="Gill Sans"/>
                      </a:endParaRPr>
                    </a:p>
                  </a:txBody>
                  <a:tcPr marL="91450" marR="91450" marT="45725" marB="45725"/>
                </a:tc>
                <a:tc>
                  <a:txBody>
                    <a:bodyPr/>
                    <a:lstStyle/>
                    <a:p>
                      <a:pPr marL="0" marR="0" lvl="0" indent="0" algn="l" rtl="0">
                        <a:lnSpc>
                          <a:spcPct val="100000"/>
                        </a:lnSpc>
                        <a:spcBef>
                          <a:spcPts val="0"/>
                        </a:spcBef>
                        <a:spcAft>
                          <a:spcPts val="0"/>
                        </a:spcAft>
                        <a:buClr>
                          <a:schemeClr val="dk1"/>
                        </a:buClr>
                        <a:buSzPts val="1800"/>
                        <a:buFont typeface="Arial"/>
                        <a:buNone/>
                      </a:pPr>
                      <a:r>
                        <a:rPr lang="en-US" sz="1600" b="0" u="none" strike="noStrike" cap="none" dirty="0">
                          <a:solidFill>
                            <a:schemeClr val="dk1"/>
                          </a:solidFill>
                          <a:sym typeface="Gill Sans"/>
                        </a:rPr>
                        <a:t>Additional requirement to be complied with</a:t>
                      </a:r>
                      <a:endParaRPr sz="1600" u="none" strike="noStrike" cap="none" dirty="0">
                        <a:latin typeface="Gill Sans"/>
                        <a:ea typeface="Gill Sans"/>
                        <a:cs typeface="Gill Sans"/>
                        <a:sym typeface="Gill Sans"/>
                      </a:endParaRPr>
                    </a:p>
                  </a:txBody>
                  <a:tcPr marL="91450" marR="91450" marT="45725" marB="45725"/>
                </a:tc>
                <a:extLst>
                  <a:ext uri="{0D108BD9-81ED-4DB2-BD59-A6C34878D82A}">
                    <a16:rowId xmlns:a16="http://schemas.microsoft.com/office/drawing/2014/main" val="10003"/>
                  </a:ext>
                </a:extLst>
              </a:tr>
              <a:tr h="562275">
                <a:tc>
                  <a:txBody>
                    <a:bodyPr/>
                    <a:lstStyle/>
                    <a:p>
                      <a:pPr marL="0" marR="0" lvl="0" indent="0" algn="l" rtl="0">
                        <a:lnSpc>
                          <a:spcPct val="100000"/>
                        </a:lnSpc>
                        <a:spcBef>
                          <a:spcPts val="0"/>
                        </a:spcBef>
                        <a:spcAft>
                          <a:spcPts val="0"/>
                        </a:spcAft>
                        <a:buNone/>
                      </a:pPr>
                      <a:r>
                        <a:rPr lang="en-US" sz="1600" b="0" u="none" strike="noStrike" cap="none">
                          <a:solidFill>
                            <a:schemeClr val="dk1"/>
                          </a:solidFill>
                          <a:sym typeface="Gill Sans"/>
                        </a:rPr>
                        <a:t>Branch Audit</a:t>
                      </a:r>
                      <a:endParaRPr sz="1600" u="none" strike="noStrike" cap="none">
                        <a:latin typeface="Gill Sans"/>
                        <a:ea typeface="Gill Sans"/>
                        <a:cs typeface="Gill Sans"/>
                        <a:sym typeface="Gill Sans"/>
                      </a:endParaRPr>
                    </a:p>
                  </a:txBody>
                  <a:tcPr marL="91450" marR="91450" marT="45725" marB="45725"/>
                </a:tc>
                <a:tc>
                  <a:txBody>
                    <a:bodyPr/>
                    <a:lstStyle/>
                    <a:p>
                      <a:pPr marL="0" marR="0" lvl="0" indent="0" algn="l" rtl="0">
                        <a:lnSpc>
                          <a:spcPct val="100000"/>
                        </a:lnSpc>
                        <a:spcBef>
                          <a:spcPts val="0"/>
                        </a:spcBef>
                        <a:spcAft>
                          <a:spcPts val="0"/>
                        </a:spcAft>
                        <a:buNone/>
                      </a:pPr>
                      <a:r>
                        <a:rPr lang="en-US" sz="1600" b="0" u="none" strike="noStrike" cap="none">
                          <a:solidFill>
                            <a:schemeClr val="dk1"/>
                          </a:solidFill>
                          <a:sym typeface="Gill Sans"/>
                        </a:rPr>
                        <a:t>Visit and audit at least the Top 20 branches/Top 20% of the branches to cover atleast 15% of total gross advances of the entities.</a:t>
                      </a:r>
                      <a:endParaRPr sz="1600" u="none" strike="noStrike" cap="none">
                        <a:latin typeface="Gill Sans"/>
                        <a:ea typeface="Gill Sans"/>
                        <a:cs typeface="Gill Sans"/>
                        <a:sym typeface="Gill Sans"/>
                      </a:endParaRPr>
                    </a:p>
                  </a:txBody>
                  <a:tcPr marL="91450" marR="91450" marT="45725" marB="45725"/>
                </a:tc>
                <a:tc>
                  <a:txBody>
                    <a:bodyPr/>
                    <a:lstStyle/>
                    <a:p>
                      <a:pPr marL="0" marR="0" lvl="0" indent="0" algn="l" rtl="0">
                        <a:lnSpc>
                          <a:spcPct val="100000"/>
                        </a:lnSpc>
                        <a:spcBef>
                          <a:spcPts val="0"/>
                        </a:spcBef>
                        <a:spcAft>
                          <a:spcPts val="0"/>
                        </a:spcAft>
                        <a:buNone/>
                      </a:pPr>
                      <a:r>
                        <a:rPr lang="en-US" sz="1600" b="0" u="none" strike="noStrike" cap="none">
                          <a:solidFill>
                            <a:schemeClr val="dk1"/>
                          </a:solidFill>
                          <a:sym typeface="Gill Sans"/>
                        </a:rPr>
                        <a:t>Sec. 143 (8) requires the branch audit to be conducted by the SAs or any other person qualified for appointment as an auditor</a:t>
                      </a:r>
                      <a:endParaRPr sz="1600" u="none" strike="noStrike" cap="none">
                        <a:latin typeface="Gill Sans"/>
                        <a:ea typeface="Gill Sans"/>
                        <a:cs typeface="Gill Sans"/>
                        <a:sym typeface="Gill Sans"/>
                      </a:endParaRPr>
                    </a:p>
                  </a:txBody>
                  <a:tcPr marL="91450" marR="91450" marT="45725" marB="45725"/>
                </a:tc>
                <a:tc>
                  <a:txBody>
                    <a:bodyPr/>
                    <a:lstStyle/>
                    <a:p>
                      <a:pPr marL="0" marR="0" lvl="0" indent="0" algn="l" rtl="0">
                        <a:lnSpc>
                          <a:spcPct val="100000"/>
                        </a:lnSpc>
                        <a:spcBef>
                          <a:spcPts val="0"/>
                        </a:spcBef>
                        <a:spcAft>
                          <a:spcPts val="0"/>
                        </a:spcAft>
                        <a:buClr>
                          <a:schemeClr val="dk1"/>
                        </a:buClr>
                        <a:buSzPts val="1800"/>
                        <a:buFont typeface="Arial"/>
                        <a:buNone/>
                      </a:pPr>
                      <a:r>
                        <a:rPr lang="en-US" sz="1600" b="0" u="none" strike="noStrike" cap="none" dirty="0">
                          <a:solidFill>
                            <a:schemeClr val="dk1"/>
                          </a:solidFill>
                          <a:sym typeface="Gill Sans"/>
                        </a:rPr>
                        <a:t>New requirement to be complied with</a:t>
                      </a:r>
                      <a:endParaRPr sz="1600" u="none" strike="noStrike" cap="none" dirty="0">
                        <a:sym typeface="Gill Sans"/>
                      </a:endParaRPr>
                    </a:p>
                    <a:p>
                      <a:pPr marL="0" marR="0" lvl="0" indent="0" algn="l" rtl="0">
                        <a:lnSpc>
                          <a:spcPct val="100000"/>
                        </a:lnSpc>
                        <a:spcBef>
                          <a:spcPts val="0"/>
                        </a:spcBef>
                        <a:spcAft>
                          <a:spcPts val="0"/>
                        </a:spcAft>
                        <a:buNone/>
                      </a:pPr>
                      <a:endParaRPr sz="1600" u="none" strike="noStrike" cap="none" dirty="0">
                        <a:latin typeface="Gill Sans"/>
                        <a:ea typeface="Gill Sans"/>
                        <a:cs typeface="Gill Sans"/>
                        <a:sym typeface="Gill Sans"/>
                      </a:endParaRPr>
                    </a:p>
                  </a:txBody>
                  <a:tcPr marL="91450" marR="91450" marT="45725" marB="45725"/>
                </a:tc>
                <a:extLst>
                  <a:ext uri="{0D108BD9-81ED-4DB2-BD59-A6C34878D82A}">
                    <a16:rowId xmlns:a16="http://schemas.microsoft.com/office/drawing/2014/main" val="10004"/>
                  </a:ext>
                </a:extLst>
              </a:tr>
            </a:tbl>
          </a:graphicData>
        </a:graphic>
      </p:graphicFrame>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B784F8B-E62C-488E-9737-239F946EE4F7}"/>
              </a:ext>
            </a:extLst>
          </p:cNvPr>
          <p:cNvSpPr/>
          <p:nvPr/>
        </p:nvSpPr>
        <p:spPr>
          <a:xfrm>
            <a:off x="304800" y="136758"/>
            <a:ext cx="11610109" cy="331619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800" dirty="0">
                <a:solidFill>
                  <a:schemeClr val="tx1"/>
                </a:solidFill>
                <a:latin typeface="Bahnschrift" panose="020B0502040204020203" pitchFamily="34" charset="0"/>
              </a:rPr>
              <a:t>Thank You!</a:t>
            </a:r>
          </a:p>
        </p:txBody>
      </p:sp>
      <p:sp>
        <p:nvSpPr>
          <p:cNvPr id="28" name="Rectangle 27">
            <a:extLst>
              <a:ext uri="{FF2B5EF4-FFF2-40B4-BE49-F238E27FC236}">
                <a16:creationId xmlns:a16="http://schemas.microsoft.com/office/drawing/2014/main" id="{1223B4AE-8D62-4711-B008-285B6861E3BE}"/>
              </a:ext>
            </a:extLst>
          </p:cNvPr>
          <p:cNvSpPr/>
          <p:nvPr/>
        </p:nvSpPr>
        <p:spPr>
          <a:xfrm>
            <a:off x="577470" y="3408215"/>
            <a:ext cx="10850672" cy="6561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1"/>
                </a:solidFill>
                <a:latin typeface="Bahnschrift" panose="020B0502040204020203" pitchFamily="34" charset="0"/>
              </a:rPr>
              <a:t>Vinod Kothari Consultants </a:t>
            </a:r>
            <a:r>
              <a:rPr lang="en-IN" dirty="0" err="1">
                <a:solidFill>
                  <a:schemeClr val="tx1"/>
                </a:solidFill>
                <a:latin typeface="Bahnschrift" panose="020B0502040204020203" pitchFamily="34" charset="0"/>
              </a:rPr>
              <a:t>Pvt.</a:t>
            </a:r>
            <a:r>
              <a:rPr lang="en-IN" dirty="0">
                <a:solidFill>
                  <a:schemeClr val="tx1"/>
                </a:solidFill>
                <a:latin typeface="Bahnschrift" panose="020B0502040204020203" pitchFamily="34" charset="0"/>
              </a:rPr>
              <a:t> Ltd. </a:t>
            </a:r>
          </a:p>
        </p:txBody>
      </p:sp>
      <p:cxnSp>
        <p:nvCxnSpPr>
          <p:cNvPr id="31" name="Straight Connector 30">
            <a:extLst>
              <a:ext uri="{FF2B5EF4-FFF2-40B4-BE49-F238E27FC236}">
                <a16:creationId xmlns:a16="http://schemas.microsoft.com/office/drawing/2014/main" id="{0213D4A1-2B6F-4EF5-8D9F-8F5B3278E41D}"/>
              </a:ext>
            </a:extLst>
          </p:cNvPr>
          <p:cNvCxnSpPr/>
          <p:nvPr/>
        </p:nvCxnSpPr>
        <p:spPr>
          <a:xfrm>
            <a:off x="593712" y="3935053"/>
            <a:ext cx="10834430" cy="0"/>
          </a:xfrm>
          <a:prstGeom prst="line">
            <a:avLst/>
          </a:prstGeom>
        </p:spPr>
        <p:style>
          <a:lnRef idx="1">
            <a:schemeClr val="dk1"/>
          </a:lnRef>
          <a:fillRef idx="0">
            <a:schemeClr val="dk1"/>
          </a:fillRef>
          <a:effectRef idx="0">
            <a:schemeClr val="dk1"/>
          </a:effectRef>
          <a:fontRef idx="minor">
            <a:schemeClr val="tx1"/>
          </a:fontRef>
        </p:style>
      </p:cxnSp>
      <p:sp>
        <p:nvSpPr>
          <p:cNvPr id="2" name="Google Shape;583;p70">
            <a:extLst>
              <a:ext uri="{FF2B5EF4-FFF2-40B4-BE49-F238E27FC236}">
                <a16:creationId xmlns:a16="http://schemas.microsoft.com/office/drawing/2014/main" id="{DEFF319E-7D1D-C82E-785A-F2CDB4027295}"/>
              </a:ext>
            </a:extLst>
          </p:cNvPr>
          <p:cNvSpPr txBox="1"/>
          <p:nvPr/>
        </p:nvSpPr>
        <p:spPr>
          <a:xfrm>
            <a:off x="-1" y="4343400"/>
            <a:ext cx="3402113" cy="1490843"/>
          </a:xfrm>
          <a:prstGeom prst="rect">
            <a:avLst/>
          </a:prstGeom>
          <a:noFill/>
          <a:ln>
            <a:noFill/>
          </a:ln>
        </p:spPr>
        <p:txBody>
          <a:bodyPr spcFirstLastPara="1" wrap="square" lIns="91425" tIns="45700" rIns="91425" bIns="45700" anchor="b" anchorCtr="0">
            <a:normAutofit fontScale="92500" lnSpcReduction="10000"/>
          </a:bodyPr>
          <a:lstStyle/>
          <a:p>
            <a:pPr marL="0" marR="0" lvl="0" indent="0" algn="ctr" rtl="0">
              <a:lnSpc>
                <a:spcPct val="90000"/>
              </a:lnSpc>
              <a:spcBef>
                <a:spcPts val="0"/>
              </a:spcBef>
              <a:spcAft>
                <a:spcPts val="0"/>
              </a:spcAft>
              <a:buClr>
                <a:srgbClr val="576476"/>
              </a:buClr>
              <a:buSzPct val="100000"/>
              <a:buFont typeface="Trebuchet MS"/>
              <a:buNone/>
            </a:pPr>
            <a:r>
              <a:rPr lang="en-US" sz="5800" b="1" i="0" u="none" strike="noStrike" cap="none" dirty="0">
                <a:solidFill>
                  <a:srgbClr val="576476"/>
                </a:solidFill>
                <a:latin typeface="Trebuchet MS"/>
                <a:ea typeface="Trebuchet MS"/>
                <a:cs typeface="Trebuchet MS"/>
                <a:sym typeface="Trebuchet MS"/>
              </a:rPr>
              <a:t>Connect with us!</a:t>
            </a:r>
            <a:endParaRPr sz="5800" b="0" i="0" u="none" strike="noStrike" cap="none" dirty="0">
              <a:solidFill>
                <a:srgbClr val="576476"/>
              </a:solidFill>
              <a:latin typeface="Trebuchet MS"/>
              <a:ea typeface="Trebuchet MS"/>
              <a:cs typeface="Trebuchet MS"/>
              <a:sym typeface="Trebuchet MS"/>
            </a:endParaRPr>
          </a:p>
        </p:txBody>
      </p:sp>
      <p:pic>
        <p:nvPicPr>
          <p:cNvPr id="3" name="Google Shape;585;p70">
            <a:hlinkClick r:id="rId2"/>
            <a:extLst>
              <a:ext uri="{FF2B5EF4-FFF2-40B4-BE49-F238E27FC236}">
                <a16:creationId xmlns:a16="http://schemas.microsoft.com/office/drawing/2014/main" id="{0FFBC8A0-4147-CEDF-5E97-74BC292F6390}"/>
              </a:ext>
            </a:extLst>
          </p:cNvPr>
          <p:cNvPicPr preferRelativeResize="0"/>
          <p:nvPr/>
        </p:nvPicPr>
        <p:blipFill rotWithShape="1">
          <a:blip r:embed="rId3">
            <a:alphaModFix/>
          </a:blip>
          <a:srcRect/>
          <a:stretch/>
        </p:blipFill>
        <p:spPr>
          <a:xfrm>
            <a:off x="3928498" y="4965291"/>
            <a:ext cx="1823862" cy="423900"/>
          </a:xfrm>
          <a:prstGeom prst="rect">
            <a:avLst/>
          </a:prstGeom>
          <a:noFill/>
          <a:ln>
            <a:noFill/>
          </a:ln>
        </p:spPr>
      </p:pic>
      <p:pic>
        <p:nvPicPr>
          <p:cNvPr id="4" name="Google Shape;586;p70">
            <a:hlinkClick r:id="rId4"/>
            <a:extLst>
              <a:ext uri="{FF2B5EF4-FFF2-40B4-BE49-F238E27FC236}">
                <a16:creationId xmlns:a16="http://schemas.microsoft.com/office/drawing/2014/main" id="{D63D4B64-01E4-F21E-D56B-80C9F755FBF9}"/>
              </a:ext>
            </a:extLst>
          </p:cNvPr>
          <p:cNvPicPr preferRelativeResize="0"/>
          <p:nvPr/>
        </p:nvPicPr>
        <p:blipFill rotWithShape="1">
          <a:blip r:embed="rId5">
            <a:alphaModFix/>
          </a:blip>
          <a:srcRect t="22465" b="25153"/>
          <a:stretch/>
        </p:blipFill>
        <p:spPr>
          <a:xfrm>
            <a:off x="6295029" y="4939548"/>
            <a:ext cx="1556053" cy="475385"/>
          </a:xfrm>
          <a:prstGeom prst="rect">
            <a:avLst/>
          </a:prstGeom>
          <a:noFill/>
          <a:ln>
            <a:noFill/>
          </a:ln>
        </p:spPr>
      </p:pic>
      <p:pic>
        <p:nvPicPr>
          <p:cNvPr id="5" name="Google Shape;587;p70">
            <a:hlinkClick r:id="rId6"/>
            <a:extLst>
              <a:ext uri="{FF2B5EF4-FFF2-40B4-BE49-F238E27FC236}">
                <a16:creationId xmlns:a16="http://schemas.microsoft.com/office/drawing/2014/main" id="{738D79B6-F6E1-2965-84B5-6684D612FE89}"/>
              </a:ext>
            </a:extLst>
          </p:cNvPr>
          <p:cNvPicPr preferRelativeResize="0"/>
          <p:nvPr/>
        </p:nvPicPr>
        <p:blipFill rotWithShape="1">
          <a:blip r:embed="rId7">
            <a:alphaModFix/>
          </a:blip>
          <a:srcRect t="20242" b="23394"/>
          <a:stretch/>
        </p:blipFill>
        <p:spPr>
          <a:xfrm>
            <a:off x="8393751" y="4939548"/>
            <a:ext cx="1556054" cy="567549"/>
          </a:xfrm>
          <a:prstGeom prst="rect">
            <a:avLst/>
          </a:prstGeom>
          <a:noFill/>
          <a:ln>
            <a:noFill/>
          </a:ln>
        </p:spPr>
      </p:pic>
      <p:pic>
        <p:nvPicPr>
          <p:cNvPr id="27" name="Google Shape;588;p70">
            <a:hlinkClick r:id="rId8"/>
            <a:extLst>
              <a:ext uri="{FF2B5EF4-FFF2-40B4-BE49-F238E27FC236}">
                <a16:creationId xmlns:a16="http://schemas.microsoft.com/office/drawing/2014/main" id="{F22A53B4-1D48-6636-31B0-EB268DEF4B7D}"/>
              </a:ext>
            </a:extLst>
          </p:cNvPr>
          <p:cNvPicPr preferRelativeResize="0"/>
          <p:nvPr/>
        </p:nvPicPr>
        <p:blipFill rotWithShape="1">
          <a:blip r:embed="rId9">
            <a:alphaModFix/>
          </a:blip>
          <a:srcRect/>
          <a:stretch/>
        </p:blipFill>
        <p:spPr>
          <a:xfrm>
            <a:off x="10377300" y="4386914"/>
            <a:ext cx="1649097" cy="1672815"/>
          </a:xfrm>
          <a:prstGeom prst="rect">
            <a:avLst/>
          </a:prstGeom>
          <a:noFill/>
          <a:ln>
            <a:noFill/>
          </a:ln>
        </p:spPr>
      </p:pic>
    </p:spTree>
    <p:extLst>
      <p:ext uri="{BB962C8B-B14F-4D97-AF65-F5344CB8AC3E}">
        <p14:creationId xmlns:p14="http://schemas.microsoft.com/office/powerpoint/2010/main" val="2847227189"/>
      </p:ext>
    </p:extLst>
  </p:cSld>
  <p:clrMapOvr>
    <a:masterClrMapping/>
  </p:clrMapOvr>
  <mc:AlternateContent xmlns:mc="http://schemas.openxmlformats.org/markup-compatibility/2006" xmlns:p14="http://schemas.microsoft.com/office/powerpoint/2010/main">
    <mc:Choice Requires="p14">
      <p:transition spd="slow" p14:dur="2000" advTm="12536"/>
    </mc:Choice>
    <mc:Fallback xmlns="">
      <p:transition spd="slow" advTm="12536"/>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7A29F-5ADD-73EB-F557-F2EB6B24707B}"/>
              </a:ext>
            </a:extLst>
          </p:cNvPr>
          <p:cNvSpPr>
            <a:spLocks noGrp="1"/>
          </p:cNvSpPr>
          <p:nvPr>
            <p:ph type="title"/>
          </p:nvPr>
        </p:nvSpPr>
        <p:spPr/>
        <p:txBody>
          <a:bodyPr/>
          <a:lstStyle/>
          <a:p>
            <a:r>
              <a:rPr lang="en-IN" dirty="0"/>
              <a:t>Can NBFC be a small company?</a:t>
            </a:r>
          </a:p>
        </p:txBody>
      </p:sp>
      <p:sp>
        <p:nvSpPr>
          <p:cNvPr id="3" name="Content Placeholder 2">
            <a:extLst>
              <a:ext uri="{FF2B5EF4-FFF2-40B4-BE49-F238E27FC236}">
                <a16:creationId xmlns:a16="http://schemas.microsoft.com/office/drawing/2014/main" id="{FA2B3DF5-B147-5AA4-AFE7-12740EAB119F}"/>
              </a:ext>
            </a:extLst>
          </p:cNvPr>
          <p:cNvSpPr>
            <a:spLocks noGrp="1"/>
          </p:cNvSpPr>
          <p:nvPr>
            <p:ph sz="half" idx="1"/>
          </p:nvPr>
        </p:nvSpPr>
        <p:spPr/>
        <p:txBody>
          <a:bodyPr>
            <a:normAutofit lnSpcReduction="10000"/>
          </a:bodyPr>
          <a:lstStyle/>
          <a:p>
            <a:r>
              <a:rPr lang="en-US" dirty="0"/>
              <a:t>"small company" means a company, other than a public company—</a:t>
            </a:r>
          </a:p>
          <a:p>
            <a:pPr lvl="1"/>
            <a:r>
              <a:rPr lang="en-US" dirty="0"/>
              <a:t>paid-up share capital of which does not exceed 4 crores; and</a:t>
            </a:r>
          </a:p>
          <a:p>
            <a:pPr lvl="1"/>
            <a:r>
              <a:rPr lang="en-US" dirty="0"/>
              <a:t>turnover of which as per profit and loss account for the immediately preceding financial year does not exceed 40 crore</a:t>
            </a:r>
          </a:p>
          <a:p>
            <a:r>
              <a:rPr lang="en-US" dirty="0"/>
              <a:t>Provided that nothing in this clause shall apply to—</a:t>
            </a:r>
          </a:p>
          <a:p>
            <a:pPr lvl="1"/>
            <a:r>
              <a:rPr lang="en-US" dirty="0"/>
              <a:t>a holding company or a subsidiary company;</a:t>
            </a:r>
          </a:p>
          <a:p>
            <a:pPr lvl="1"/>
            <a:r>
              <a:rPr lang="en-US" dirty="0"/>
              <a:t>a company registered under section 8; or</a:t>
            </a:r>
          </a:p>
          <a:p>
            <a:pPr lvl="1"/>
            <a:r>
              <a:rPr lang="en-US" dirty="0"/>
              <a:t>a company or body corporate governed by any special Act</a:t>
            </a:r>
            <a:endParaRPr lang="en-IN" dirty="0"/>
          </a:p>
        </p:txBody>
      </p:sp>
      <p:sp>
        <p:nvSpPr>
          <p:cNvPr id="4" name="Content Placeholder 3">
            <a:extLst>
              <a:ext uri="{FF2B5EF4-FFF2-40B4-BE49-F238E27FC236}">
                <a16:creationId xmlns:a16="http://schemas.microsoft.com/office/drawing/2014/main" id="{CE1F47F8-A998-6E8F-5CFC-47DCCDB569AB}"/>
              </a:ext>
            </a:extLst>
          </p:cNvPr>
          <p:cNvSpPr>
            <a:spLocks noGrp="1"/>
          </p:cNvSpPr>
          <p:nvPr>
            <p:ph sz="half" idx="2"/>
          </p:nvPr>
        </p:nvSpPr>
        <p:spPr/>
        <p:txBody>
          <a:bodyPr>
            <a:normAutofit lnSpcReduction="10000"/>
          </a:bodyPr>
          <a:lstStyle/>
          <a:p>
            <a:r>
              <a:rPr lang="en-IN" dirty="0"/>
              <a:t>Exemptions for Small Company-</a:t>
            </a:r>
          </a:p>
          <a:p>
            <a:pPr lvl="1"/>
            <a:r>
              <a:rPr lang="en-US" dirty="0"/>
              <a:t>Cash Flow Statement not required </a:t>
            </a:r>
          </a:p>
          <a:p>
            <a:pPr lvl="1"/>
            <a:r>
              <a:rPr lang="en-US" dirty="0"/>
              <a:t>CARO Reporting not applicable</a:t>
            </a:r>
          </a:p>
          <a:p>
            <a:pPr lvl="1"/>
            <a:r>
              <a:rPr lang="en-US" dirty="0"/>
              <a:t>Exemption from the mandatory demat of shares </a:t>
            </a:r>
          </a:p>
          <a:p>
            <a:pPr lvl="1"/>
            <a:r>
              <a:rPr lang="en-US" dirty="0"/>
              <a:t>2 Board Meetings per FY are sufficient – min. gap 90 days </a:t>
            </a:r>
          </a:p>
          <a:p>
            <a:pPr lvl="1"/>
            <a:r>
              <a:rPr lang="en-US" dirty="0"/>
              <a:t>Signing of annual return – by CS, if any, otherwise by any director </a:t>
            </a:r>
          </a:p>
          <a:p>
            <a:pPr lvl="1"/>
            <a:r>
              <a:rPr lang="en-US" dirty="0"/>
              <a:t>Lesser amount of penalties for non-compliances</a:t>
            </a:r>
          </a:p>
          <a:p>
            <a:pPr lvl="1"/>
            <a:r>
              <a:rPr lang="en-US" dirty="0"/>
              <a:t>Rotation of statutory auditors not required </a:t>
            </a:r>
          </a:p>
          <a:p>
            <a:pPr lvl="1"/>
            <a:r>
              <a:rPr lang="en-US" dirty="0"/>
              <a:t>Abridged format of director’s report </a:t>
            </a:r>
          </a:p>
          <a:p>
            <a:pPr lvl="1"/>
            <a:r>
              <a:rPr lang="en-US" dirty="0"/>
              <a:t>Abridged annual return in MGT-7A </a:t>
            </a:r>
          </a:p>
          <a:p>
            <a:pPr lvl="1"/>
            <a:r>
              <a:rPr lang="en-US" dirty="0"/>
              <a:t>Comment on adequacy of IFC in the financial statement by the auditor</a:t>
            </a:r>
            <a:endParaRPr lang="en-IN" dirty="0"/>
          </a:p>
        </p:txBody>
      </p:sp>
    </p:spTree>
    <p:extLst>
      <p:ext uri="{BB962C8B-B14F-4D97-AF65-F5344CB8AC3E}">
        <p14:creationId xmlns:p14="http://schemas.microsoft.com/office/powerpoint/2010/main" val="982784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Rounded Rectangle 5">
            <a:extLst>
              <a:ext uri="{FF2B5EF4-FFF2-40B4-BE49-F238E27FC236}">
                <a16:creationId xmlns:a16="http://schemas.microsoft.com/office/drawing/2014/main" id="{CEACBE48-64C4-40BD-BB92-313640312D2A}"/>
              </a:ext>
            </a:extLst>
          </p:cNvPr>
          <p:cNvSpPr/>
          <p:nvPr/>
        </p:nvSpPr>
        <p:spPr>
          <a:xfrm>
            <a:off x="499691" y="3322687"/>
            <a:ext cx="1746551" cy="773394"/>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dirty="0"/>
              <a:t>Based on the nature of activities</a:t>
            </a:r>
          </a:p>
        </p:txBody>
      </p:sp>
      <p:sp>
        <p:nvSpPr>
          <p:cNvPr id="80" name="Rounded Rectangle 6">
            <a:extLst>
              <a:ext uri="{FF2B5EF4-FFF2-40B4-BE49-F238E27FC236}">
                <a16:creationId xmlns:a16="http://schemas.microsoft.com/office/drawing/2014/main" id="{1E579856-91D6-412A-A357-992E34D90200}"/>
              </a:ext>
            </a:extLst>
          </p:cNvPr>
          <p:cNvSpPr/>
          <p:nvPr/>
        </p:nvSpPr>
        <p:spPr>
          <a:xfrm>
            <a:off x="2702191" y="1854574"/>
            <a:ext cx="1740318" cy="571233"/>
          </a:xfrm>
          <a:prstGeom prst="round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dirty="0"/>
              <a:t>Investment activities</a:t>
            </a:r>
          </a:p>
        </p:txBody>
      </p:sp>
      <p:sp>
        <p:nvSpPr>
          <p:cNvPr id="81" name="Rounded Rectangle 7">
            <a:extLst>
              <a:ext uri="{FF2B5EF4-FFF2-40B4-BE49-F238E27FC236}">
                <a16:creationId xmlns:a16="http://schemas.microsoft.com/office/drawing/2014/main" id="{F819AEDB-E3A3-4E9F-845F-3CB01D0BA91A}"/>
              </a:ext>
            </a:extLst>
          </p:cNvPr>
          <p:cNvSpPr/>
          <p:nvPr/>
        </p:nvSpPr>
        <p:spPr>
          <a:xfrm>
            <a:off x="2772248" y="4586711"/>
            <a:ext cx="1740318" cy="571233"/>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dirty="0"/>
              <a:t>Lending or similar activities</a:t>
            </a:r>
          </a:p>
        </p:txBody>
      </p:sp>
      <p:sp>
        <p:nvSpPr>
          <p:cNvPr id="82" name="Rounded Rectangle 9">
            <a:extLst>
              <a:ext uri="{FF2B5EF4-FFF2-40B4-BE49-F238E27FC236}">
                <a16:creationId xmlns:a16="http://schemas.microsoft.com/office/drawing/2014/main" id="{110E4A77-E7A0-42F1-BC11-283EF7B3F7DE}"/>
              </a:ext>
            </a:extLst>
          </p:cNvPr>
          <p:cNvSpPr/>
          <p:nvPr/>
        </p:nvSpPr>
        <p:spPr>
          <a:xfrm>
            <a:off x="5068855" y="1532459"/>
            <a:ext cx="1740318" cy="521539"/>
          </a:xfrm>
          <a:prstGeom prst="round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dirty="0"/>
              <a:t>Core Investment Company</a:t>
            </a:r>
          </a:p>
        </p:txBody>
      </p:sp>
      <p:sp>
        <p:nvSpPr>
          <p:cNvPr id="83" name="Rounded Rectangle 10">
            <a:extLst>
              <a:ext uri="{FF2B5EF4-FFF2-40B4-BE49-F238E27FC236}">
                <a16:creationId xmlns:a16="http://schemas.microsoft.com/office/drawing/2014/main" id="{9355F1F6-D9FA-49F2-ACF0-9C2C58290109}"/>
              </a:ext>
            </a:extLst>
          </p:cNvPr>
          <p:cNvSpPr/>
          <p:nvPr/>
        </p:nvSpPr>
        <p:spPr>
          <a:xfrm>
            <a:off x="5068855" y="2242923"/>
            <a:ext cx="1740318" cy="713356"/>
          </a:xfrm>
          <a:prstGeom prst="round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dirty="0"/>
              <a:t>Non-Operative Financial Holding Company</a:t>
            </a:r>
          </a:p>
        </p:txBody>
      </p:sp>
      <p:sp>
        <p:nvSpPr>
          <p:cNvPr id="84" name="Rounded Rectangle 11">
            <a:extLst>
              <a:ext uri="{FF2B5EF4-FFF2-40B4-BE49-F238E27FC236}">
                <a16:creationId xmlns:a16="http://schemas.microsoft.com/office/drawing/2014/main" id="{65E37D34-967E-443B-BF25-6EAED4D65249}"/>
              </a:ext>
            </a:extLst>
          </p:cNvPr>
          <p:cNvSpPr/>
          <p:nvPr/>
        </p:nvSpPr>
        <p:spPr>
          <a:xfrm>
            <a:off x="2772248" y="5689370"/>
            <a:ext cx="1740318" cy="571233"/>
          </a:xfrm>
          <a:prstGeom prst="round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dirty="0"/>
              <a:t>Other activities</a:t>
            </a:r>
          </a:p>
        </p:txBody>
      </p:sp>
      <p:sp>
        <p:nvSpPr>
          <p:cNvPr id="85" name="Rounded Rectangle 12">
            <a:extLst>
              <a:ext uri="{FF2B5EF4-FFF2-40B4-BE49-F238E27FC236}">
                <a16:creationId xmlns:a16="http://schemas.microsoft.com/office/drawing/2014/main" id="{66D166B7-5C8F-4376-8AAB-5F5CA3694E4F}"/>
              </a:ext>
            </a:extLst>
          </p:cNvPr>
          <p:cNvSpPr/>
          <p:nvPr/>
        </p:nvSpPr>
        <p:spPr>
          <a:xfrm>
            <a:off x="7484368" y="2476368"/>
            <a:ext cx="1740318" cy="571233"/>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dirty="0"/>
              <a:t>Micro Finance Institution</a:t>
            </a:r>
          </a:p>
        </p:txBody>
      </p:sp>
      <p:sp>
        <p:nvSpPr>
          <p:cNvPr id="86" name="Rounded Rectangle 14">
            <a:extLst>
              <a:ext uri="{FF2B5EF4-FFF2-40B4-BE49-F238E27FC236}">
                <a16:creationId xmlns:a16="http://schemas.microsoft.com/office/drawing/2014/main" id="{9DA81325-35E0-4AB7-A848-D4D20D07FEAA}"/>
              </a:ext>
            </a:extLst>
          </p:cNvPr>
          <p:cNvSpPr/>
          <p:nvPr/>
        </p:nvSpPr>
        <p:spPr>
          <a:xfrm>
            <a:off x="7484368" y="3112039"/>
            <a:ext cx="1740318" cy="530562"/>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a:t>Factors</a:t>
            </a:r>
            <a:endParaRPr lang="en-IN" sz="1600" dirty="0"/>
          </a:p>
        </p:txBody>
      </p:sp>
      <p:sp>
        <p:nvSpPr>
          <p:cNvPr id="87" name="Rounded Rectangle 15">
            <a:extLst>
              <a:ext uri="{FF2B5EF4-FFF2-40B4-BE49-F238E27FC236}">
                <a16:creationId xmlns:a16="http://schemas.microsoft.com/office/drawing/2014/main" id="{BDFD743C-0039-418C-BEBB-6FA6E26DD5A1}"/>
              </a:ext>
            </a:extLst>
          </p:cNvPr>
          <p:cNvSpPr/>
          <p:nvPr/>
        </p:nvSpPr>
        <p:spPr>
          <a:xfrm>
            <a:off x="7484368" y="3704059"/>
            <a:ext cx="1740318" cy="530562"/>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dirty="0"/>
              <a:t>Housing Finance Companies</a:t>
            </a:r>
          </a:p>
        </p:txBody>
      </p:sp>
      <p:sp>
        <p:nvSpPr>
          <p:cNvPr id="88" name="Rounded Rectangle 16">
            <a:extLst>
              <a:ext uri="{FF2B5EF4-FFF2-40B4-BE49-F238E27FC236}">
                <a16:creationId xmlns:a16="http://schemas.microsoft.com/office/drawing/2014/main" id="{A7F52A5D-F91E-4F8F-8582-E5689C06DB5E}"/>
              </a:ext>
            </a:extLst>
          </p:cNvPr>
          <p:cNvSpPr/>
          <p:nvPr/>
        </p:nvSpPr>
        <p:spPr>
          <a:xfrm>
            <a:off x="7484368" y="4157539"/>
            <a:ext cx="1740318" cy="530562"/>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dirty="0"/>
              <a:t>Infrastructure Finance Company</a:t>
            </a:r>
          </a:p>
        </p:txBody>
      </p:sp>
      <p:sp>
        <p:nvSpPr>
          <p:cNvPr id="89" name="Rounded Rectangle 17">
            <a:extLst>
              <a:ext uri="{FF2B5EF4-FFF2-40B4-BE49-F238E27FC236}">
                <a16:creationId xmlns:a16="http://schemas.microsoft.com/office/drawing/2014/main" id="{BC312A13-4957-4023-B1CB-DC003DF28A81}"/>
              </a:ext>
            </a:extLst>
          </p:cNvPr>
          <p:cNvSpPr/>
          <p:nvPr/>
        </p:nvSpPr>
        <p:spPr>
          <a:xfrm>
            <a:off x="7484368" y="4748880"/>
            <a:ext cx="1740318" cy="530562"/>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dirty="0"/>
              <a:t>Infrastructure Debt Fund</a:t>
            </a:r>
          </a:p>
        </p:txBody>
      </p:sp>
      <p:sp>
        <p:nvSpPr>
          <p:cNvPr id="90" name="Rounded Rectangle 19">
            <a:extLst>
              <a:ext uri="{FF2B5EF4-FFF2-40B4-BE49-F238E27FC236}">
                <a16:creationId xmlns:a16="http://schemas.microsoft.com/office/drawing/2014/main" id="{D9C870E4-7B25-43F2-AA47-B3D8A824413F}"/>
              </a:ext>
            </a:extLst>
          </p:cNvPr>
          <p:cNvSpPr/>
          <p:nvPr/>
        </p:nvSpPr>
        <p:spPr>
          <a:xfrm>
            <a:off x="9882258" y="4860002"/>
            <a:ext cx="1740318" cy="530562"/>
          </a:xfrm>
          <a:prstGeom prst="round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dirty="0"/>
              <a:t>Peer-to-Peer Lending Platform</a:t>
            </a:r>
          </a:p>
        </p:txBody>
      </p:sp>
      <p:sp>
        <p:nvSpPr>
          <p:cNvPr id="91" name="Rounded Rectangle 20">
            <a:extLst>
              <a:ext uri="{FF2B5EF4-FFF2-40B4-BE49-F238E27FC236}">
                <a16:creationId xmlns:a16="http://schemas.microsoft.com/office/drawing/2014/main" id="{D8E41E23-77B8-4FBF-A5A7-A5770BA2767C}"/>
              </a:ext>
            </a:extLst>
          </p:cNvPr>
          <p:cNvSpPr/>
          <p:nvPr/>
        </p:nvSpPr>
        <p:spPr>
          <a:xfrm>
            <a:off x="9882258" y="6297512"/>
            <a:ext cx="1740318" cy="530562"/>
          </a:xfrm>
          <a:prstGeom prst="round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dirty="0"/>
              <a:t>Account Aggregator</a:t>
            </a:r>
          </a:p>
        </p:txBody>
      </p:sp>
      <p:cxnSp>
        <p:nvCxnSpPr>
          <p:cNvPr id="92" name="Elbow Connector 22">
            <a:extLst>
              <a:ext uri="{FF2B5EF4-FFF2-40B4-BE49-F238E27FC236}">
                <a16:creationId xmlns:a16="http://schemas.microsoft.com/office/drawing/2014/main" id="{4C2EEEF6-8994-46D4-8339-AD708DD3760E}"/>
              </a:ext>
            </a:extLst>
          </p:cNvPr>
          <p:cNvCxnSpPr>
            <a:cxnSpLocks/>
            <a:stCxn id="79" idx="3"/>
            <a:endCxn id="80" idx="1"/>
          </p:cNvCxnSpPr>
          <p:nvPr/>
        </p:nvCxnSpPr>
        <p:spPr>
          <a:xfrm flipV="1">
            <a:off x="2246242" y="2140191"/>
            <a:ext cx="455949" cy="1569193"/>
          </a:xfrm>
          <a:prstGeom prst="bentConnector3">
            <a:avLst>
              <a:gd name="adj1" fmla="val 56077"/>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3" name="Elbow Connector 25">
            <a:extLst>
              <a:ext uri="{FF2B5EF4-FFF2-40B4-BE49-F238E27FC236}">
                <a16:creationId xmlns:a16="http://schemas.microsoft.com/office/drawing/2014/main" id="{DCFA36A6-A507-4614-AA86-3EA57A0F3C56}"/>
              </a:ext>
            </a:extLst>
          </p:cNvPr>
          <p:cNvCxnSpPr>
            <a:cxnSpLocks/>
            <a:stCxn id="79" idx="3"/>
            <a:endCxn id="81" idx="1"/>
          </p:cNvCxnSpPr>
          <p:nvPr/>
        </p:nvCxnSpPr>
        <p:spPr>
          <a:xfrm>
            <a:off x="2246242" y="3709384"/>
            <a:ext cx="526006" cy="1162944"/>
          </a:xfrm>
          <a:prstGeom prst="bentConnector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4" name="Elbow Connector 27">
            <a:extLst>
              <a:ext uri="{FF2B5EF4-FFF2-40B4-BE49-F238E27FC236}">
                <a16:creationId xmlns:a16="http://schemas.microsoft.com/office/drawing/2014/main" id="{2614E8D1-5CEF-472B-9185-63891A315968}"/>
              </a:ext>
            </a:extLst>
          </p:cNvPr>
          <p:cNvCxnSpPr>
            <a:cxnSpLocks/>
            <a:stCxn id="79" idx="3"/>
            <a:endCxn id="84" idx="1"/>
          </p:cNvCxnSpPr>
          <p:nvPr/>
        </p:nvCxnSpPr>
        <p:spPr>
          <a:xfrm>
            <a:off x="2246242" y="3709384"/>
            <a:ext cx="526006" cy="2265603"/>
          </a:xfrm>
          <a:prstGeom prst="bentConnector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5" name="Elbow Connector 31">
            <a:extLst>
              <a:ext uri="{FF2B5EF4-FFF2-40B4-BE49-F238E27FC236}">
                <a16:creationId xmlns:a16="http://schemas.microsoft.com/office/drawing/2014/main" id="{59F1774C-242A-4906-A4D4-7559EC14DA0E}"/>
              </a:ext>
            </a:extLst>
          </p:cNvPr>
          <p:cNvCxnSpPr>
            <a:cxnSpLocks/>
            <a:stCxn id="80" idx="3"/>
            <a:endCxn id="82" idx="1"/>
          </p:cNvCxnSpPr>
          <p:nvPr/>
        </p:nvCxnSpPr>
        <p:spPr>
          <a:xfrm flipV="1">
            <a:off x="4442509" y="1793229"/>
            <a:ext cx="626346" cy="346962"/>
          </a:xfrm>
          <a:prstGeom prst="bent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6" name="Elbow Connector 35">
            <a:extLst>
              <a:ext uri="{FF2B5EF4-FFF2-40B4-BE49-F238E27FC236}">
                <a16:creationId xmlns:a16="http://schemas.microsoft.com/office/drawing/2014/main" id="{83901EEC-42E2-4E6A-A607-B735210976A8}"/>
              </a:ext>
            </a:extLst>
          </p:cNvPr>
          <p:cNvCxnSpPr>
            <a:cxnSpLocks/>
            <a:stCxn id="80" idx="3"/>
            <a:endCxn id="83" idx="1"/>
          </p:cNvCxnSpPr>
          <p:nvPr/>
        </p:nvCxnSpPr>
        <p:spPr>
          <a:xfrm>
            <a:off x="4442509" y="2140191"/>
            <a:ext cx="626346" cy="459410"/>
          </a:xfrm>
          <a:prstGeom prst="bentConnector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7" name="Elbow Connector 37">
            <a:extLst>
              <a:ext uri="{FF2B5EF4-FFF2-40B4-BE49-F238E27FC236}">
                <a16:creationId xmlns:a16="http://schemas.microsoft.com/office/drawing/2014/main" id="{3373F8AB-00FA-473F-B13D-68B3C1907403}"/>
              </a:ext>
            </a:extLst>
          </p:cNvPr>
          <p:cNvCxnSpPr>
            <a:cxnSpLocks/>
          </p:cNvCxnSpPr>
          <p:nvPr/>
        </p:nvCxnSpPr>
        <p:spPr>
          <a:xfrm flipV="1">
            <a:off x="4512566" y="2623446"/>
            <a:ext cx="2971802" cy="2248882"/>
          </a:xfrm>
          <a:prstGeom prst="bentConnector3">
            <a:avLst>
              <a:gd name="adj1" fmla="val 86929"/>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8" name="Elbow Connector 44">
            <a:extLst>
              <a:ext uri="{FF2B5EF4-FFF2-40B4-BE49-F238E27FC236}">
                <a16:creationId xmlns:a16="http://schemas.microsoft.com/office/drawing/2014/main" id="{F699FE60-BB95-46A1-B1A7-81C118BD4418}"/>
              </a:ext>
            </a:extLst>
          </p:cNvPr>
          <p:cNvCxnSpPr>
            <a:cxnSpLocks/>
            <a:stCxn id="81" idx="3"/>
            <a:endCxn id="86" idx="1"/>
          </p:cNvCxnSpPr>
          <p:nvPr/>
        </p:nvCxnSpPr>
        <p:spPr>
          <a:xfrm flipV="1">
            <a:off x="4512566" y="3377320"/>
            <a:ext cx="2971802" cy="1495008"/>
          </a:xfrm>
          <a:prstGeom prst="bentConnector3">
            <a:avLst>
              <a:gd name="adj1" fmla="val 86986"/>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9" name="Elbow Connector 48">
            <a:extLst>
              <a:ext uri="{FF2B5EF4-FFF2-40B4-BE49-F238E27FC236}">
                <a16:creationId xmlns:a16="http://schemas.microsoft.com/office/drawing/2014/main" id="{A6BDA8F7-2233-4E04-81B3-B27B471D703B}"/>
              </a:ext>
            </a:extLst>
          </p:cNvPr>
          <p:cNvCxnSpPr>
            <a:cxnSpLocks/>
          </p:cNvCxnSpPr>
          <p:nvPr/>
        </p:nvCxnSpPr>
        <p:spPr>
          <a:xfrm flipV="1">
            <a:off x="4495852" y="3957014"/>
            <a:ext cx="2971802" cy="902988"/>
          </a:xfrm>
          <a:prstGeom prst="bentConnector3">
            <a:avLst>
              <a:gd name="adj1" fmla="val 87296"/>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0" name="Elbow Connector 51">
            <a:extLst>
              <a:ext uri="{FF2B5EF4-FFF2-40B4-BE49-F238E27FC236}">
                <a16:creationId xmlns:a16="http://schemas.microsoft.com/office/drawing/2014/main" id="{7CB13FB2-D6D9-48A8-9277-EDBBA162438E}"/>
              </a:ext>
            </a:extLst>
          </p:cNvPr>
          <p:cNvCxnSpPr>
            <a:cxnSpLocks/>
            <a:stCxn id="81" idx="3"/>
            <a:endCxn id="88" idx="1"/>
          </p:cNvCxnSpPr>
          <p:nvPr/>
        </p:nvCxnSpPr>
        <p:spPr>
          <a:xfrm flipV="1">
            <a:off x="4512566" y="4422820"/>
            <a:ext cx="2971802" cy="449508"/>
          </a:xfrm>
          <a:prstGeom prst="bentConnector3">
            <a:avLst>
              <a:gd name="adj1" fmla="val 86676"/>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1" name="Elbow Connector 54">
            <a:extLst>
              <a:ext uri="{FF2B5EF4-FFF2-40B4-BE49-F238E27FC236}">
                <a16:creationId xmlns:a16="http://schemas.microsoft.com/office/drawing/2014/main" id="{8DE91A43-5A08-41F2-8BF3-605AE313FA08}"/>
              </a:ext>
            </a:extLst>
          </p:cNvPr>
          <p:cNvCxnSpPr>
            <a:cxnSpLocks/>
            <a:stCxn id="81" idx="3"/>
            <a:endCxn id="89" idx="1"/>
          </p:cNvCxnSpPr>
          <p:nvPr/>
        </p:nvCxnSpPr>
        <p:spPr>
          <a:xfrm>
            <a:off x="4512566" y="4872328"/>
            <a:ext cx="2971802" cy="141833"/>
          </a:xfrm>
          <a:prstGeom prst="bentConnector3">
            <a:avLst>
              <a:gd name="adj1" fmla="val 86769"/>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2" name="Elbow Connector 64">
            <a:extLst>
              <a:ext uri="{FF2B5EF4-FFF2-40B4-BE49-F238E27FC236}">
                <a16:creationId xmlns:a16="http://schemas.microsoft.com/office/drawing/2014/main" id="{53ACB7D6-7B39-4BD3-AEDA-96F5ABA2C24D}"/>
              </a:ext>
            </a:extLst>
          </p:cNvPr>
          <p:cNvCxnSpPr>
            <a:cxnSpLocks/>
            <a:stCxn id="84" idx="3"/>
            <a:endCxn id="90" idx="1"/>
          </p:cNvCxnSpPr>
          <p:nvPr/>
        </p:nvCxnSpPr>
        <p:spPr>
          <a:xfrm flipV="1">
            <a:off x="4512566" y="5125283"/>
            <a:ext cx="5369692" cy="849704"/>
          </a:xfrm>
          <a:prstGeom prst="bentConnector3">
            <a:avLst>
              <a:gd name="adj1" fmla="val 9558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3" name="Elbow Connector 67">
            <a:extLst>
              <a:ext uri="{FF2B5EF4-FFF2-40B4-BE49-F238E27FC236}">
                <a16:creationId xmlns:a16="http://schemas.microsoft.com/office/drawing/2014/main" id="{0DBE4605-6E1A-4A6D-95BC-E409A1AB8865}"/>
              </a:ext>
            </a:extLst>
          </p:cNvPr>
          <p:cNvCxnSpPr>
            <a:cxnSpLocks/>
            <a:stCxn id="84" idx="3"/>
            <a:endCxn id="91" idx="1"/>
          </p:cNvCxnSpPr>
          <p:nvPr/>
        </p:nvCxnSpPr>
        <p:spPr>
          <a:xfrm>
            <a:off x="4512566" y="5974987"/>
            <a:ext cx="5369692" cy="587806"/>
          </a:xfrm>
          <a:prstGeom prst="bentConnector3">
            <a:avLst>
              <a:gd name="adj1" fmla="val 9558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5" name="Rounded Rectangle 17">
            <a:extLst>
              <a:ext uri="{FF2B5EF4-FFF2-40B4-BE49-F238E27FC236}">
                <a16:creationId xmlns:a16="http://schemas.microsoft.com/office/drawing/2014/main" id="{462957E2-D1CA-4BBA-974A-7CD48DB61055}"/>
              </a:ext>
            </a:extLst>
          </p:cNvPr>
          <p:cNvSpPr/>
          <p:nvPr/>
        </p:nvSpPr>
        <p:spPr>
          <a:xfrm>
            <a:off x="7484368" y="5373507"/>
            <a:ext cx="1740318" cy="530562"/>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dirty="0"/>
              <a:t>Standalone Primary Dealers</a:t>
            </a:r>
          </a:p>
        </p:txBody>
      </p:sp>
      <p:sp>
        <p:nvSpPr>
          <p:cNvPr id="106" name="Rounded Rectangle 19">
            <a:extLst>
              <a:ext uri="{FF2B5EF4-FFF2-40B4-BE49-F238E27FC236}">
                <a16:creationId xmlns:a16="http://schemas.microsoft.com/office/drawing/2014/main" id="{109EE20E-A603-4822-AC05-EB4C5EF41E38}"/>
              </a:ext>
            </a:extLst>
          </p:cNvPr>
          <p:cNvSpPr/>
          <p:nvPr/>
        </p:nvSpPr>
        <p:spPr>
          <a:xfrm>
            <a:off x="9882258" y="5443104"/>
            <a:ext cx="1740318" cy="801868"/>
          </a:xfrm>
          <a:prstGeom prst="round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dirty="0"/>
              <a:t>Mortgage Guarantee Company</a:t>
            </a:r>
          </a:p>
        </p:txBody>
      </p:sp>
      <p:cxnSp>
        <p:nvCxnSpPr>
          <p:cNvPr id="107" name="Connector: Elbow 106">
            <a:extLst>
              <a:ext uri="{FF2B5EF4-FFF2-40B4-BE49-F238E27FC236}">
                <a16:creationId xmlns:a16="http://schemas.microsoft.com/office/drawing/2014/main" id="{D557623D-2D61-44A4-9C45-7F0E5AA0E390}"/>
              </a:ext>
            </a:extLst>
          </p:cNvPr>
          <p:cNvCxnSpPr>
            <a:cxnSpLocks/>
            <a:stCxn id="84" idx="3"/>
            <a:endCxn id="106" idx="1"/>
          </p:cNvCxnSpPr>
          <p:nvPr/>
        </p:nvCxnSpPr>
        <p:spPr>
          <a:xfrm flipV="1">
            <a:off x="4512566" y="5844038"/>
            <a:ext cx="5369692" cy="130949"/>
          </a:xfrm>
          <a:prstGeom prst="bentConnector3">
            <a:avLst>
              <a:gd name="adj1" fmla="val 9558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8" name="Elbow Connector 33">
            <a:extLst>
              <a:ext uri="{FF2B5EF4-FFF2-40B4-BE49-F238E27FC236}">
                <a16:creationId xmlns:a16="http://schemas.microsoft.com/office/drawing/2014/main" id="{B9C2853F-79FF-4AA7-8C41-CA9A39A869E8}"/>
              </a:ext>
            </a:extLst>
          </p:cNvPr>
          <p:cNvCxnSpPr>
            <a:cxnSpLocks/>
            <a:stCxn id="81" idx="3"/>
          </p:cNvCxnSpPr>
          <p:nvPr/>
        </p:nvCxnSpPr>
        <p:spPr>
          <a:xfrm>
            <a:off x="4512566" y="4872328"/>
            <a:ext cx="2971802" cy="750262"/>
          </a:xfrm>
          <a:prstGeom prst="bentConnector3">
            <a:avLst>
              <a:gd name="adj1" fmla="val 8696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9" name="Elbow Connector 44">
            <a:extLst>
              <a:ext uri="{FF2B5EF4-FFF2-40B4-BE49-F238E27FC236}">
                <a16:creationId xmlns:a16="http://schemas.microsoft.com/office/drawing/2014/main" id="{0A024DFC-F9D0-4DBE-B1B6-C752F0A373E4}"/>
              </a:ext>
            </a:extLst>
          </p:cNvPr>
          <p:cNvCxnSpPr>
            <a:cxnSpLocks/>
            <a:stCxn id="81" idx="3"/>
            <a:endCxn id="110" idx="1"/>
          </p:cNvCxnSpPr>
          <p:nvPr/>
        </p:nvCxnSpPr>
        <p:spPr>
          <a:xfrm flipV="1">
            <a:off x="4512566" y="2140191"/>
            <a:ext cx="2985659" cy="2732137"/>
          </a:xfrm>
          <a:prstGeom prst="bentConnector3">
            <a:avLst>
              <a:gd name="adj1" fmla="val 86814"/>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0" name="Rounded Rectangle 12">
            <a:extLst>
              <a:ext uri="{FF2B5EF4-FFF2-40B4-BE49-F238E27FC236}">
                <a16:creationId xmlns:a16="http://schemas.microsoft.com/office/drawing/2014/main" id="{54711D62-7116-47DF-A7A5-D49DAE7127ED}"/>
              </a:ext>
            </a:extLst>
          </p:cNvPr>
          <p:cNvSpPr/>
          <p:nvPr/>
        </p:nvSpPr>
        <p:spPr>
          <a:xfrm>
            <a:off x="7498225" y="1854574"/>
            <a:ext cx="1740318" cy="571233"/>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dirty="0"/>
              <a:t>Investment and Credit Company</a:t>
            </a:r>
          </a:p>
        </p:txBody>
      </p:sp>
      <p:cxnSp>
        <p:nvCxnSpPr>
          <p:cNvPr id="165" name="Straight Arrow Connector 164">
            <a:extLst>
              <a:ext uri="{FF2B5EF4-FFF2-40B4-BE49-F238E27FC236}">
                <a16:creationId xmlns:a16="http://schemas.microsoft.com/office/drawing/2014/main" id="{9880C00F-DAE4-4818-98CF-C769505C54C4}"/>
              </a:ext>
            </a:extLst>
          </p:cNvPr>
          <p:cNvCxnSpPr>
            <a:stCxn id="80" idx="3"/>
            <a:endCxn id="110" idx="1"/>
          </p:cNvCxnSpPr>
          <p:nvPr/>
        </p:nvCxnSpPr>
        <p:spPr>
          <a:xfrm>
            <a:off x="4442509" y="2140191"/>
            <a:ext cx="305571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8" name="Rounded Rectangle 12">
            <a:extLst>
              <a:ext uri="{FF2B5EF4-FFF2-40B4-BE49-F238E27FC236}">
                <a16:creationId xmlns:a16="http://schemas.microsoft.com/office/drawing/2014/main" id="{CEFD0A48-7F45-4CF0-AA85-F96AE77D1A59}"/>
              </a:ext>
            </a:extLst>
          </p:cNvPr>
          <p:cNvSpPr/>
          <p:nvPr/>
        </p:nvSpPr>
        <p:spPr>
          <a:xfrm>
            <a:off x="9899881" y="2140191"/>
            <a:ext cx="1927938" cy="4906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dirty="0"/>
              <a:t>Registered</a:t>
            </a:r>
          </a:p>
        </p:txBody>
      </p:sp>
      <p:sp>
        <p:nvSpPr>
          <p:cNvPr id="179" name="Rounded Rectangle 12">
            <a:extLst>
              <a:ext uri="{FF2B5EF4-FFF2-40B4-BE49-F238E27FC236}">
                <a16:creationId xmlns:a16="http://schemas.microsoft.com/office/drawing/2014/main" id="{E198436E-6567-49AD-9DAC-664521906B13}"/>
              </a:ext>
            </a:extLst>
          </p:cNvPr>
          <p:cNvSpPr/>
          <p:nvPr/>
        </p:nvSpPr>
        <p:spPr>
          <a:xfrm>
            <a:off x="9880602" y="1552384"/>
            <a:ext cx="1927939" cy="4906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600" dirty="0"/>
              <a:t>Unregistered</a:t>
            </a:r>
          </a:p>
          <a:p>
            <a:pPr algn="ctr"/>
            <a:r>
              <a:rPr lang="en-IN" sz="1600" dirty="0"/>
              <a:t>(&lt;100cr or no PF)</a:t>
            </a:r>
          </a:p>
        </p:txBody>
      </p:sp>
      <p:cxnSp>
        <p:nvCxnSpPr>
          <p:cNvPr id="181" name="Straight Arrow Connector 180">
            <a:extLst>
              <a:ext uri="{FF2B5EF4-FFF2-40B4-BE49-F238E27FC236}">
                <a16:creationId xmlns:a16="http://schemas.microsoft.com/office/drawing/2014/main" id="{5AD0D06A-6F48-4D04-B9A0-8000B1DE22E9}"/>
              </a:ext>
            </a:extLst>
          </p:cNvPr>
          <p:cNvCxnSpPr>
            <a:cxnSpLocks/>
            <a:stCxn id="82" idx="3"/>
            <a:endCxn id="179" idx="1"/>
          </p:cNvCxnSpPr>
          <p:nvPr/>
        </p:nvCxnSpPr>
        <p:spPr>
          <a:xfrm>
            <a:off x="6809173" y="1793229"/>
            <a:ext cx="3071429" cy="448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3" name="Connector: Elbow 182">
            <a:extLst>
              <a:ext uri="{FF2B5EF4-FFF2-40B4-BE49-F238E27FC236}">
                <a16:creationId xmlns:a16="http://schemas.microsoft.com/office/drawing/2014/main" id="{6E29F934-5181-4754-B376-99BAC9EE69D2}"/>
              </a:ext>
            </a:extLst>
          </p:cNvPr>
          <p:cNvCxnSpPr>
            <a:cxnSpLocks/>
            <a:stCxn id="82" idx="3"/>
            <a:endCxn id="178" idx="1"/>
          </p:cNvCxnSpPr>
          <p:nvPr/>
        </p:nvCxnSpPr>
        <p:spPr>
          <a:xfrm>
            <a:off x="6809173" y="1793229"/>
            <a:ext cx="3090708" cy="592290"/>
          </a:xfrm>
          <a:prstGeom prst="bentConnector3">
            <a:avLst>
              <a:gd name="adj1" fmla="val 9072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48D4AD4C-8220-48A0-BA8E-C61BBA0DF776}"/>
              </a:ext>
            </a:extLst>
          </p:cNvPr>
          <p:cNvSpPr>
            <a:spLocks noGrp="1"/>
          </p:cNvSpPr>
          <p:nvPr>
            <p:ph type="title"/>
          </p:nvPr>
        </p:nvSpPr>
        <p:spPr/>
        <p:txBody>
          <a:bodyPr>
            <a:normAutofit/>
          </a:bodyPr>
          <a:lstStyle/>
          <a:p>
            <a:r>
              <a:rPr lang="en-IN" dirty="0"/>
              <a:t>NBFC Classification based on activity</a:t>
            </a:r>
          </a:p>
        </p:txBody>
      </p:sp>
    </p:spTree>
    <p:extLst>
      <p:ext uri="{BB962C8B-B14F-4D97-AF65-F5344CB8AC3E}">
        <p14:creationId xmlns:p14="http://schemas.microsoft.com/office/powerpoint/2010/main" val="1113033739"/>
      </p:ext>
    </p:extLst>
  </p:cSld>
  <p:clrMapOvr>
    <a:masterClrMapping/>
  </p:clrMapOvr>
  <mc:AlternateContent xmlns:mc="http://schemas.openxmlformats.org/markup-compatibility/2006" xmlns:p14="http://schemas.microsoft.com/office/powerpoint/2010/main">
    <mc:Choice Requires="p14">
      <p:transition spd="slow" p14:dur="2000" advTm="143603"/>
    </mc:Choice>
    <mc:Fallback xmlns="">
      <p:transition spd="slow" advTm="143603"/>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6F098-69CC-3BC4-77A3-58E99D3F9FE3}"/>
              </a:ext>
            </a:extLst>
          </p:cNvPr>
          <p:cNvSpPr>
            <a:spLocks noGrp="1"/>
          </p:cNvSpPr>
          <p:nvPr>
            <p:ph type="title"/>
          </p:nvPr>
        </p:nvSpPr>
        <p:spPr/>
        <p:txBody>
          <a:bodyPr/>
          <a:lstStyle/>
          <a:p>
            <a:r>
              <a:rPr lang="en-IN" dirty="0"/>
              <a:t>Classification based on PF and CI</a:t>
            </a:r>
          </a:p>
        </p:txBody>
      </p:sp>
      <p:graphicFrame>
        <p:nvGraphicFramePr>
          <p:cNvPr id="4" name="Content Placeholder 3">
            <a:extLst>
              <a:ext uri="{FF2B5EF4-FFF2-40B4-BE49-F238E27FC236}">
                <a16:creationId xmlns:a16="http://schemas.microsoft.com/office/drawing/2014/main" id="{1F7BCEEE-B735-F61F-83F8-DB00E2E19F70}"/>
              </a:ext>
            </a:extLst>
          </p:cNvPr>
          <p:cNvGraphicFramePr>
            <a:graphicFrameLocks noGrp="1"/>
          </p:cNvGraphicFramePr>
          <p:nvPr>
            <p:ph idx="1"/>
            <p:extLst>
              <p:ext uri="{D42A27DB-BD31-4B8C-83A1-F6EECF244321}">
                <p14:modId xmlns:p14="http://schemas.microsoft.com/office/powerpoint/2010/main" val="3958686085"/>
              </p:ext>
            </p:extLst>
          </p:nvPr>
        </p:nvGraphicFramePr>
        <p:xfrm>
          <a:off x="412998" y="1577360"/>
          <a:ext cx="5956026" cy="38238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1181" name="Google Shape;1181;p11"/>
          <p:cNvGrpSpPr/>
          <p:nvPr/>
        </p:nvGrpSpPr>
        <p:grpSpPr>
          <a:xfrm>
            <a:off x="6702752" y="1751888"/>
            <a:ext cx="4695820" cy="3570091"/>
            <a:chOff x="1294228" y="1871002"/>
            <a:chExt cx="6513341" cy="4298740"/>
          </a:xfrm>
        </p:grpSpPr>
        <p:sp>
          <p:nvSpPr>
            <p:cNvPr id="1182" name="Google Shape;1182;p11"/>
            <p:cNvSpPr/>
            <p:nvPr/>
          </p:nvSpPr>
          <p:spPr>
            <a:xfrm>
              <a:off x="1294228" y="3155965"/>
              <a:ext cx="2141874" cy="1578724"/>
            </a:xfrm>
            <a:prstGeom prst="rightArrow">
              <a:avLst>
                <a:gd name="adj1" fmla="val 73994"/>
                <a:gd name="adj2" fmla="val 38003"/>
              </a:avLst>
            </a:prstGeom>
            <a:solidFill>
              <a:schemeClr val="accent4"/>
            </a:solidFill>
            <a:ln>
              <a:noFill/>
            </a:ln>
            <a:effectLst>
              <a:outerShdw blurRad="63500" sx="102000" sy="102000" algn="ctr"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1183" name="Google Shape;1183;p11"/>
            <p:cNvSpPr txBox="1"/>
            <p:nvPr/>
          </p:nvSpPr>
          <p:spPr>
            <a:xfrm>
              <a:off x="1356164" y="3483278"/>
              <a:ext cx="2281340" cy="97372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2400" b="1" i="0" u="none" strike="noStrike" cap="none">
                  <a:solidFill>
                    <a:schemeClr val="lt1"/>
                  </a:solidFill>
                  <a:latin typeface="Arial"/>
                  <a:ea typeface="Arial"/>
                  <a:cs typeface="Arial"/>
                  <a:sym typeface="Arial"/>
                </a:rPr>
                <a:t>Public </a:t>
              </a:r>
              <a:r>
                <a:rPr lang="en-US" sz="2400" b="1" i="0" u="none" strike="noStrike" cap="none">
                  <a:solidFill>
                    <a:schemeClr val="lt1"/>
                  </a:solidFill>
                  <a:latin typeface="Arial"/>
                  <a:ea typeface="Arial"/>
                  <a:cs typeface="Arial"/>
                  <a:sym typeface="Aria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5"/>
                    </a:ext>
                  </a:extLst>
                </a:rPr>
                <a:t>Funds</a:t>
              </a:r>
              <a:endParaRPr sz="1100" b="1" i="0" u="none" strike="noStrike" cap="none">
                <a:solidFill>
                  <a:schemeClr val="lt1"/>
                </a:solidFill>
                <a:latin typeface="Arial"/>
                <a:ea typeface="Arial"/>
                <a:cs typeface="Arial"/>
                <a:sym typeface="Arial"/>
              </a:endParaRPr>
            </a:p>
          </p:txBody>
        </p:sp>
        <p:grpSp>
          <p:nvGrpSpPr>
            <p:cNvPr id="1184" name="Google Shape;1184;p11"/>
            <p:cNvGrpSpPr/>
            <p:nvPr/>
          </p:nvGrpSpPr>
          <p:grpSpPr>
            <a:xfrm>
              <a:off x="3603478" y="1871002"/>
              <a:ext cx="4204091" cy="4298740"/>
              <a:chOff x="4520964" y="1828799"/>
              <a:chExt cx="4172871" cy="3601329"/>
            </a:xfrm>
          </p:grpSpPr>
          <p:sp>
            <p:nvSpPr>
              <p:cNvPr id="1185" name="Google Shape;1185;p11"/>
              <p:cNvSpPr/>
              <p:nvPr/>
            </p:nvSpPr>
            <p:spPr>
              <a:xfrm>
                <a:off x="4520964" y="1828799"/>
                <a:ext cx="4172871" cy="3601329"/>
              </a:xfrm>
              <a:prstGeom prst="roundRect">
                <a:avLst>
                  <a:gd name="adj" fmla="val 10416"/>
                </a:avLst>
              </a:prstGeom>
              <a:solidFill>
                <a:srgbClr val="F2F2F2"/>
              </a:solidFill>
              <a:ln>
                <a:noFill/>
              </a:ln>
              <a:effectLst>
                <a:outerShdw blurRad="63500" sx="102000" sy="102000" algn="ctr"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1186" name="Google Shape;1186;p11"/>
              <p:cNvSpPr/>
              <p:nvPr/>
            </p:nvSpPr>
            <p:spPr>
              <a:xfrm>
                <a:off x="4720870" y="1945883"/>
                <a:ext cx="3773059" cy="562602"/>
              </a:xfrm>
              <a:custGeom>
                <a:avLst/>
                <a:gdLst/>
                <a:ahLst/>
                <a:cxnLst/>
                <a:rect l="l" t="t" r="r" b="b"/>
                <a:pathLst>
                  <a:path w="4320480" h="1296000" extrusionOk="0">
                    <a:moveTo>
                      <a:pt x="291768" y="0"/>
                    </a:moveTo>
                    <a:lnTo>
                      <a:pt x="4028712" y="0"/>
                    </a:lnTo>
                    <a:cubicBezTo>
                      <a:pt x="4189851" y="0"/>
                      <a:pt x="4320480" y="130629"/>
                      <a:pt x="4320480" y="291768"/>
                    </a:cubicBezTo>
                    <a:lnTo>
                      <a:pt x="4320480" y="1004232"/>
                    </a:lnTo>
                    <a:cubicBezTo>
                      <a:pt x="4320480" y="1165371"/>
                      <a:pt x="4189851" y="1296000"/>
                      <a:pt x="4028712" y="1296000"/>
                    </a:cubicBezTo>
                    <a:lnTo>
                      <a:pt x="291768" y="1296000"/>
                    </a:lnTo>
                    <a:cubicBezTo>
                      <a:pt x="130629" y="1296000"/>
                      <a:pt x="0" y="1165371"/>
                      <a:pt x="0" y="1004232"/>
                    </a:cubicBezTo>
                    <a:lnTo>
                      <a:pt x="0" y="769158"/>
                    </a:lnTo>
                    <a:lnTo>
                      <a:pt x="401179" y="769158"/>
                    </a:lnTo>
                    <a:lnTo>
                      <a:pt x="401179" y="890316"/>
                    </a:lnTo>
                    <a:lnTo>
                      <a:pt x="643495" y="648000"/>
                    </a:lnTo>
                    <a:lnTo>
                      <a:pt x="401179" y="405684"/>
                    </a:lnTo>
                    <a:lnTo>
                      <a:pt x="401179" y="526842"/>
                    </a:lnTo>
                    <a:lnTo>
                      <a:pt x="0" y="526842"/>
                    </a:lnTo>
                    <a:lnTo>
                      <a:pt x="0" y="291768"/>
                    </a:lnTo>
                    <a:cubicBezTo>
                      <a:pt x="0" y="130629"/>
                      <a:pt x="130629" y="0"/>
                      <a:pt x="291768" y="0"/>
                    </a:cubicBezTo>
                    <a:close/>
                  </a:path>
                </a:pathLst>
              </a:custGeom>
              <a:solidFill>
                <a:schemeClr val="accent1"/>
              </a:solidFill>
              <a:ln>
                <a:noFill/>
              </a:ln>
              <a:effectLst>
                <a:outerShdw blurRad="50800" dist="38100" dir="5400000" algn="t"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1187" name="Google Shape;1187;p11"/>
              <p:cNvSpPr/>
              <p:nvPr/>
            </p:nvSpPr>
            <p:spPr>
              <a:xfrm>
                <a:off x="4720870" y="2625982"/>
                <a:ext cx="3773059" cy="562602"/>
              </a:xfrm>
              <a:custGeom>
                <a:avLst/>
                <a:gdLst/>
                <a:ahLst/>
                <a:cxnLst/>
                <a:rect l="l" t="t" r="r" b="b"/>
                <a:pathLst>
                  <a:path w="4320480" h="1296000" extrusionOk="0">
                    <a:moveTo>
                      <a:pt x="291768" y="0"/>
                    </a:moveTo>
                    <a:lnTo>
                      <a:pt x="4028712" y="0"/>
                    </a:lnTo>
                    <a:cubicBezTo>
                      <a:pt x="4189851" y="0"/>
                      <a:pt x="4320480" y="130629"/>
                      <a:pt x="4320480" y="291768"/>
                    </a:cubicBezTo>
                    <a:lnTo>
                      <a:pt x="4320480" y="1004232"/>
                    </a:lnTo>
                    <a:cubicBezTo>
                      <a:pt x="4320480" y="1165371"/>
                      <a:pt x="4189851" y="1296000"/>
                      <a:pt x="4028712" y="1296000"/>
                    </a:cubicBezTo>
                    <a:lnTo>
                      <a:pt x="291768" y="1296000"/>
                    </a:lnTo>
                    <a:cubicBezTo>
                      <a:pt x="130629" y="1296000"/>
                      <a:pt x="0" y="1165371"/>
                      <a:pt x="0" y="1004232"/>
                    </a:cubicBezTo>
                    <a:lnTo>
                      <a:pt x="0" y="769158"/>
                    </a:lnTo>
                    <a:lnTo>
                      <a:pt x="405756" y="769158"/>
                    </a:lnTo>
                    <a:lnTo>
                      <a:pt x="405756" y="890316"/>
                    </a:lnTo>
                    <a:lnTo>
                      <a:pt x="648072" y="648000"/>
                    </a:lnTo>
                    <a:lnTo>
                      <a:pt x="405756" y="405684"/>
                    </a:lnTo>
                    <a:lnTo>
                      <a:pt x="405756" y="526842"/>
                    </a:lnTo>
                    <a:lnTo>
                      <a:pt x="0" y="526842"/>
                    </a:lnTo>
                    <a:lnTo>
                      <a:pt x="0" y="291768"/>
                    </a:lnTo>
                    <a:cubicBezTo>
                      <a:pt x="0" y="130629"/>
                      <a:pt x="130629" y="0"/>
                      <a:pt x="291768" y="0"/>
                    </a:cubicBezTo>
                    <a:close/>
                  </a:path>
                </a:pathLst>
              </a:custGeom>
              <a:solidFill>
                <a:schemeClr val="accent2"/>
              </a:solidFill>
              <a:ln>
                <a:noFill/>
              </a:ln>
              <a:effectLst>
                <a:outerShdw blurRad="50800" dist="38100" dir="5400000" algn="t"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1188" name="Google Shape;1188;p11"/>
              <p:cNvSpPr/>
              <p:nvPr/>
            </p:nvSpPr>
            <p:spPr>
              <a:xfrm>
                <a:off x="4720870" y="3306081"/>
                <a:ext cx="3773059" cy="562602"/>
              </a:xfrm>
              <a:custGeom>
                <a:avLst/>
                <a:gdLst/>
                <a:ahLst/>
                <a:cxnLst/>
                <a:rect l="l" t="t" r="r" b="b"/>
                <a:pathLst>
                  <a:path w="4320480" h="1296000" extrusionOk="0">
                    <a:moveTo>
                      <a:pt x="291768" y="0"/>
                    </a:moveTo>
                    <a:lnTo>
                      <a:pt x="4028712" y="0"/>
                    </a:lnTo>
                    <a:cubicBezTo>
                      <a:pt x="4189851" y="0"/>
                      <a:pt x="4320480" y="130629"/>
                      <a:pt x="4320480" y="291768"/>
                    </a:cubicBezTo>
                    <a:lnTo>
                      <a:pt x="4320480" y="1004232"/>
                    </a:lnTo>
                    <a:cubicBezTo>
                      <a:pt x="4320480" y="1165371"/>
                      <a:pt x="4189851" y="1296000"/>
                      <a:pt x="4028712" y="1296000"/>
                    </a:cubicBezTo>
                    <a:lnTo>
                      <a:pt x="291768" y="1296000"/>
                    </a:lnTo>
                    <a:cubicBezTo>
                      <a:pt x="130629" y="1296000"/>
                      <a:pt x="0" y="1165371"/>
                      <a:pt x="0" y="1004232"/>
                    </a:cubicBezTo>
                    <a:lnTo>
                      <a:pt x="0" y="769158"/>
                    </a:lnTo>
                    <a:lnTo>
                      <a:pt x="405756" y="769158"/>
                    </a:lnTo>
                    <a:lnTo>
                      <a:pt x="405756" y="890316"/>
                    </a:lnTo>
                    <a:lnTo>
                      <a:pt x="648072" y="648000"/>
                    </a:lnTo>
                    <a:lnTo>
                      <a:pt x="405756" y="405684"/>
                    </a:lnTo>
                    <a:lnTo>
                      <a:pt x="405756" y="526842"/>
                    </a:lnTo>
                    <a:lnTo>
                      <a:pt x="0" y="526842"/>
                    </a:lnTo>
                    <a:lnTo>
                      <a:pt x="0" y="291768"/>
                    </a:lnTo>
                    <a:cubicBezTo>
                      <a:pt x="0" y="130629"/>
                      <a:pt x="130629" y="0"/>
                      <a:pt x="291768" y="0"/>
                    </a:cubicBezTo>
                    <a:close/>
                  </a:path>
                </a:pathLst>
              </a:custGeom>
              <a:solidFill>
                <a:schemeClr val="accent3"/>
              </a:solidFill>
              <a:ln>
                <a:noFill/>
              </a:ln>
              <a:effectLst>
                <a:outerShdw blurRad="50800" dist="38100" dir="5400000" algn="t"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1189" name="Google Shape;1189;p11"/>
              <p:cNvSpPr txBox="1"/>
              <p:nvPr/>
            </p:nvSpPr>
            <p:spPr>
              <a:xfrm>
                <a:off x="5252392" y="2774290"/>
                <a:ext cx="3013928" cy="29272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400" b="0" i="0" u="none" strike="noStrike" cap="none">
                    <a:solidFill>
                      <a:schemeClr val="lt1"/>
                    </a:solidFill>
                    <a:latin typeface="Arial"/>
                    <a:ea typeface="Arial"/>
                    <a:cs typeface="Arial"/>
                    <a:sym typeface="Arial"/>
                  </a:rPr>
                  <a:t>Inter corporate deposits</a:t>
                </a:r>
                <a:endParaRPr sz="1400" b="0" i="0" u="none" strike="noStrike" cap="none">
                  <a:solidFill>
                    <a:schemeClr val="lt1"/>
                  </a:solidFill>
                  <a:latin typeface="Arial"/>
                  <a:ea typeface="Arial"/>
                  <a:cs typeface="Arial"/>
                  <a:sym typeface="Arial"/>
                </a:endParaRPr>
              </a:p>
            </p:txBody>
          </p:sp>
          <p:sp>
            <p:nvSpPr>
              <p:cNvPr id="1190" name="Google Shape;1190;p11"/>
              <p:cNvSpPr txBox="1"/>
              <p:nvPr/>
            </p:nvSpPr>
            <p:spPr>
              <a:xfrm>
                <a:off x="5252392" y="3443871"/>
                <a:ext cx="3013929" cy="29272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400" b="0" i="0" u="none" strike="noStrike" cap="none">
                    <a:solidFill>
                      <a:schemeClr val="lt1"/>
                    </a:solidFill>
                    <a:latin typeface="Arial"/>
                    <a:ea typeface="Arial"/>
                    <a:cs typeface="Arial"/>
                    <a:sym typeface="Arial"/>
                  </a:rPr>
                  <a:t>Bank Finance</a:t>
                </a:r>
                <a:endParaRPr sz="1400" b="0" i="0" u="none" strike="noStrike" cap="none">
                  <a:solidFill>
                    <a:schemeClr val="lt1"/>
                  </a:solidFill>
                  <a:latin typeface="Arial"/>
                  <a:ea typeface="Arial"/>
                  <a:cs typeface="Arial"/>
                  <a:sym typeface="Arial"/>
                </a:endParaRPr>
              </a:p>
            </p:txBody>
          </p:sp>
          <p:sp>
            <p:nvSpPr>
              <p:cNvPr id="1191" name="Google Shape;1191;p11"/>
              <p:cNvSpPr txBox="1"/>
              <p:nvPr/>
            </p:nvSpPr>
            <p:spPr>
              <a:xfrm>
                <a:off x="5250662" y="2085344"/>
                <a:ext cx="3013928" cy="29272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400" b="0" i="0" u="none" strike="noStrike" cap="none">
                    <a:solidFill>
                      <a:schemeClr val="lt1"/>
                    </a:solidFill>
                    <a:latin typeface="Arial"/>
                    <a:ea typeface="Arial"/>
                    <a:cs typeface="Arial"/>
                    <a:sym typeface="Arial"/>
                  </a:rPr>
                  <a:t>Public Deposits </a:t>
                </a:r>
                <a:endParaRPr sz="1400" b="0" i="0" u="none" strike="noStrike" cap="none">
                  <a:solidFill>
                    <a:schemeClr val="lt1"/>
                  </a:solidFill>
                  <a:latin typeface="Arial"/>
                  <a:ea typeface="Arial"/>
                  <a:cs typeface="Arial"/>
                  <a:sym typeface="Arial"/>
                </a:endParaRPr>
              </a:p>
            </p:txBody>
          </p:sp>
          <p:sp>
            <p:nvSpPr>
              <p:cNvPr id="1192" name="Google Shape;1192;p11"/>
              <p:cNvSpPr/>
              <p:nvPr/>
            </p:nvSpPr>
            <p:spPr>
              <a:xfrm>
                <a:off x="4720869" y="4009916"/>
                <a:ext cx="3773059" cy="562602"/>
              </a:xfrm>
              <a:custGeom>
                <a:avLst/>
                <a:gdLst/>
                <a:ahLst/>
                <a:cxnLst/>
                <a:rect l="l" t="t" r="r" b="b"/>
                <a:pathLst>
                  <a:path w="4320480" h="1296000" extrusionOk="0">
                    <a:moveTo>
                      <a:pt x="291768" y="0"/>
                    </a:moveTo>
                    <a:lnTo>
                      <a:pt x="4028712" y="0"/>
                    </a:lnTo>
                    <a:cubicBezTo>
                      <a:pt x="4189851" y="0"/>
                      <a:pt x="4320480" y="130629"/>
                      <a:pt x="4320480" y="291768"/>
                    </a:cubicBezTo>
                    <a:lnTo>
                      <a:pt x="4320480" y="1004232"/>
                    </a:lnTo>
                    <a:cubicBezTo>
                      <a:pt x="4320480" y="1165371"/>
                      <a:pt x="4189851" y="1296000"/>
                      <a:pt x="4028712" y="1296000"/>
                    </a:cubicBezTo>
                    <a:lnTo>
                      <a:pt x="291768" y="1296000"/>
                    </a:lnTo>
                    <a:cubicBezTo>
                      <a:pt x="130629" y="1296000"/>
                      <a:pt x="0" y="1165371"/>
                      <a:pt x="0" y="1004232"/>
                    </a:cubicBezTo>
                    <a:lnTo>
                      <a:pt x="0" y="769158"/>
                    </a:lnTo>
                    <a:lnTo>
                      <a:pt x="405756" y="769158"/>
                    </a:lnTo>
                    <a:lnTo>
                      <a:pt x="405756" y="890316"/>
                    </a:lnTo>
                    <a:lnTo>
                      <a:pt x="648072" y="648000"/>
                    </a:lnTo>
                    <a:lnTo>
                      <a:pt x="405756" y="405684"/>
                    </a:lnTo>
                    <a:lnTo>
                      <a:pt x="405756" y="526842"/>
                    </a:lnTo>
                    <a:lnTo>
                      <a:pt x="0" y="526842"/>
                    </a:lnTo>
                    <a:lnTo>
                      <a:pt x="0" y="291768"/>
                    </a:lnTo>
                    <a:cubicBezTo>
                      <a:pt x="0" y="130629"/>
                      <a:pt x="130629" y="0"/>
                      <a:pt x="291768" y="0"/>
                    </a:cubicBezTo>
                    <a:close/>
                  </a:path>
                </a:pathLst>
              </a:custGeom>
              <a:solidFill>
                <a:schemeClr val="accent2">
                  <a:lumMod val="75000"/>
                </a:schemeClr>
              </a:solidFill>
              <a:ln>
                <a:noFill/>
              </a:ln>
              <a:effectLst>
                <a:outerShdw blurRad="50800" dist="38100" dir="5400000" algn="t"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1193" name="Google Shape;1193;p11"/>
              <p:cNvSpPr/>
              <p:nvPr/>
            </p:nvSpPr>
            <p:spPr>
              <a:xfrm>
                <a:off x="4720869" y="4713751"/>
                <a:ext cx="3773059" cy="562602"/>
              </a:xfrm>
              <a:custGeom>
                <a:avLst/>
                <a:gdLst/>
                <a:ahLst/>
                <a:cxnLst/>
                <a:rect l="l" t="t" r="r" b="b"/>
                <a:pathLst>
                  <a:path w="4320480" h="1296000" extrusionOk="0">
                    <a:moveTo>
                      <a:pt x="291768" y="0"/>
                    </a:moveTo>
                    <a:lnTo>
                      <a:pt x="4028712" y="0"/>
                    </a:lnTo>
                    <a:cubicBezTo>
                      <a:pt x="4189851" y="0"/>
                      <a:pt x="4320480" y="130629"/>
                      <a:pt x="4320480" y="291768"/>
                    </a:cubicBezTo>
                    <a:lnTo>
                      <a:pt x="4320480" y="1004232"/>
                    </a:lnTo>
                    <a:cubicBezTo>
                      <a:pt x="4320480" y="1165371"/>
                      <a:pt x="4189851" y="1296000"/>
                      <a:pt x="4028712" y="1296000"/>
                    </a:cubicBezTo>
                    <a:lnTo>
                      <a:pt x="291768" y="1296000"/>
                    </a:lnTo>
                    <a:cubicBezTo>
                      <a:pt x="130629" y="1296000"/>
                      <a:pt x="0" y="1165371"/>
                      <a:pt x="0" y="1004232"/>
                    </a:cubicBezTo>
                    <a:lnTo>
                      <a:pt x="0" y="769158"/>
                    </a:lnTo>
                    <a:lnTo>
                      <a:pt x="405756" y="769158"/>
                    </a:lnTo>
                    <a:lnTo>
                      <a:pt x="405756" y="890316"/>
                    </a:lnTo>
                    <a:lnTo>
                      <a:pt x="648072" y="648000"/>
                    </a:lnTo>
                    <a:lnTo>
                      <a:pt x="405756" y="405684"/>
                    </a:lnTo>
                    <a:lnTo>
                      <a:pt x="405756" y="526842"/>
                    </a:lnTo>
                    <a:lnTo>
                      <a:pt x="0" y="526842"/>
                    </a:lnTo>
                    <a:lnTo>
                      <a:pt x="0" y="291768"/>
                    </a:lnTo>
                    <a:cubicBezTo>
                      <a:pt x="0" y="130629"/>
                      <a:pt x="130629" y="0"/>
                      <a:pt x="291768" y="0"/>
                    </a:cubicBezTo>
                    <a:close/>
                  </a:path>
                </a:pathLst>
              </a:custGeom>
              <a:solidFill>
                <a:srgbClr val="0070C0"/>
              </a:solidFill>
              <a:ln>
                <a:noFill/>
              </a:ln>
              <a:effectLst>
                <a:outerShdw blurRad="50800" dist="38100" dir="5400000" algn="t"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1194" name="Google Shape;1194;p11"/>
              <p:cNvSpPr txBox="1"/>
              <p:nvPr/>
            </p:nvSpPr>
            <p:spPr>
              <a:xfrm>
                <a:off x="5235977" y="4166740"/>
                <a:ext cx="3257952" cy="263452"/>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r>
                  <a:rPr lang="en-US" sz="1200" b="0" i="0" u="none" strike="noStrike" cap="none" dirty="0">
                    <a:solidFill>
                      <a:schemeClr val="lt1"/>
                    </a:solidFill>
                    <a:latin typeface="Arial"/>
                    <a:ea typeface="Arial"/>
                    <a:cs typeface="Arial"/>
                    <a:sym typeface="Arial"/>
                  </a:rPr>
                  <a:t>Commercial Papers</a:t>
                </a:r>
                <a:endParaRPr sz="1200" b="0" i="0" u="none" strike="noStrike" cap="none" dirty="0">
                  <a:solidFill>
                    <a:schemeClr val="lt1"/>
                  </a:solidFill>
                  <a:latin typeface="Arial"/>
                  <a:ea typeface="Arial"/>
                  <a:cs typeface="Arial"/>
                  <a:sym typeface="Arial"/>
                </a:endParaRPr>
              </a:p>
            </p:txBody>
          </p:sp>
          <p:sp>
            <p:nvSpPr>
              <p:cNvPr id="1195" name="Google Shape;1195;p11"/>
              <p:cNvSpPr txBox="1"/>
              <p:nvPr/>
            </p:nvSpPr>
            <p:spPr>
              <a:xfrm>
                <a:off x="5235975" y="4866130"/>
                <a:ext cx="3257952" cy="263452"/>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None/>
                </a:pPr>
                <a:r>
                  <a:rPr lang="en-US" sz="1200" b="0" i="0" u="none" strike="noStrike" cap="none" dirty="0">
                    <a:solidFill>
                      <a:schemeClr val="lt1"/>
                    </a:solidFill>
                    <a:latin typeface="Arial"/>
                    <a:ea typeface="Arial"/>
                    <a:cs typeface="Arial"/>
                    <a:sym typeface="Arial"/>
                  </a:rPr>
                  <a:t>Debentures (other than CCDs)</a:t>
                </a:r>
                <a:endParaRPr sz="1200" b="0" i="0" u="none" strike="noStrike" cap="none" dirty="0">
                  <a:solidFill>
                    <a:schemeClr val="lt1"/>
                  </a:solidFill>
                  <a:latin typeface="Arial"/>
                  <a:ea typeface="Arial"/>
                  <a:cs typeface="Arial"/>
                  <a:sym typeface="Arial"/>
                </a:endParaRPr>
              </a:p>
            </p:txBody>
          </p:sp>
        </p:grpSp>
      </p:grpSp>
      <p:pic>
        <p:nvPicPr>
          <p:cNvPr id="1196" name="Google Shape;1196;p11" descr="https://lh3.googleusercontent.com/-w7o9o1q92FI/YEneSxViZ0I/AAAAAAAACPE/ppPBQqDSDkYntXzryjOHJEWV4CxOhFukgCK8BGAsYHg/s463/2021-03-11.png"/>
          <p:cNvPicPr preferRelativeResize="0"/>
          <p:nvPr/>
        </p:nvPicPr>
        <p:blipFill rotWithShape="1">
          <a:blip r:embed="rId7">
            <a:alphaModFix/>
          </a:blip>
          <a:srcRect/>
          <a:stretch/>
        </p:blipFill>
        <p:spPr>
          <a:xfrm>
            <a:off x="7140554" y="5516640"/>
            <a:ext cx="4631643" cy="1219102"/>
          </a:xfrm>
          <a:prstGeom prst="rect">
            <a:avLst/>
          </a:prstGeom>
          <a:noFill/>
          <a:ln>
            <a:noFill/>
          </a:ln>
        </p:spPr>
      </p:pic>
      <p:sp>
        <p:nvSpPr>
          <p:cNvPr id="6" name="TextBox 5">
            <a:extLst>
              <a:ext uri="{FF2B5EF4-FFF2-40B4-BE49-F238E27FC236}">
                <a16:creationId xmlns:a16="http://schemas.microsoft.com/office/drawing/2014/main" id="{61A15674-C213-B274-151C-FD6FC539EAEC}"/>
              </a:ext>
            </a:extLst>
          </p:cNvPr>
          <p:cNvSpPr txBox="1"/>
          <p:nvPr/>
        </p:nvSpPr>
        <p:spPr>
          <a:xfrm>
            <a:off x="451122" y="5509706"/>
            <a:ext cx="6296283" cy="584775"/>
          </a:xfrm>
          <a:prstGeom prst="rect">
            <a:avLst/>
          </a:prstGeom>
          <a:noFill/>
        </p:spPr>
        <p:txBody>
          <a:bodyPr wrap="square">
            <a:spAutoFit/>
          </a:bodyPr>
          <a:lstStyle/>
          <a:p>
            <a:pPr algn="ctr"/>
            <a:r>
              <a:rPr lang="en-US" sz="1600" b="0" i="0" u="none" strike="noStrike" cap="none" dirty="0">
                <a:solidFill>
                  <a:srgbClr val="C00000"/>
                </a:solidFill>
                <a:latin typeface="+mj-lt"/>
                <a:ea typeface="Arial"/>
                <a:cs typeface="Arial"/>
                <a:sym typeface="Arial"/>
              </a:rPr>
              <a:t>Type I NBFCs are exempt from FPC, KYC Directions, CIC Registration, </a:t>
            </a:r>
            <a:r>
              <a:rPr lang="en-US" sz="1600" dirty="0">
                <a:solidFill>
                  <a:srgbClr val="C00000"/>
                </a:solidFill>
                <a:latin typeface="+mj-lt"/>
              </a:rPr>
              <a:t>Prudential Regulations, Restriction and Limits for BL</a:t>
            </a:r>
            <a:endParaRPr lang="en-IN" sz="1600" dirty="0">
              <a:solidFill>
                <a:srgbClr val="C00000"/>
              </a:solidFill>
            </a:endParaRPr>
          </a:p>
        </p:txBody>
      </p:sp>
    </p:spTree>
    <p:extLst>
      <p:ext uri="{BB962C8B-B14F-4D97-AF65-F5344CB8AC3E}">
        <p14:creationId xmlns:p14="http://schemas.microsoft.com/office/powerpoint/2010/main" val="961551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9377" y="726556"/>
            <a:ext cx="11143598" cy="805945"/>
          </a:xfrm>
        </p:spPr>
        <p:txBody>
          <a:bodyPr>
            <a:noAutofit/>
          </a:bodyPr>
          <a:lstStyle/>
          <a:p>
            <a:r>
              <a:rPr lang="en-IN" dirty="0"/>
              <a:t>Classification of investment companies depending on the extent of investments made in group companies </a:t>
            </a:r>
          </a:p>
        </p:txBody>
      </p:sp>
      <p:sp>
        <p:nvSpPr>
          <p:cNvPr id="22" name="Rounded Rectangle 21"/>
          <p:cNvSpPr/>
          <p:nvPr/>
        </p:nvSpPr>
        <p:spPr>
          <a:xfrm>
            <a:off x="336176" y="3617252"/>
            <a:ext cx="1143000" cy="389973"/>
          </a:xfrm>
          <a:prstGeom prst="roundRect">
            <a:avLst/>
          </a:prstGeom>
          <a:solidFill>
            <a:srgbClr val="00B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t>10%</a:t>
            </a:r>
          </a:p>
        </p:txBody>
      </p:sp>
      <p:sp>
        <p:nvSpPr>
          <p:cNvPr id="35" name="Rounded Rectangle 34"/>
          <p:cNvSpPr/>
          <p:nvPr/>
        </p:nvSpPr>
        <p:spPr>
          <a:xfrm>
            <a:off x="1479176" y="3617251"/>
            <a:ext cx="1143000" cy="389973"/>
          </a:xfrm>
          <a:prstGeom prst="roundRect">
            <a:avLst/>
          </a:prstGeom>
          <a:solidFill>
            <a:srgbClr val="00B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t>20%</a:t>
            </a:r>
          </a:p>
        </p:txBody>
      </p:sp>
      <p:sp>
        <p:nvSpPr>
          <p:cNvPr id="36" name="Rounded Rectangle 35"/>
          <p:cNvSpPr/>
          <p:nvPr/>
        </p:nvSpPr>
        <p:spPr>
          <a:xfrm>
            <a:off x="2622176" y="3617250"/>
            <a:ext cx="1143000" cy="389973"/>
          </a:xfrm>
          <a:prstGeom prst="roundRect">
            <a:avLst/>
          </a:prstGeom>
          <a:solidFill>
            <a:srgbClr val="00B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t>30%</a:t>
            </a:r>
          </a:p>
        </p:txBody>
      </p:sp>
      <p:sp>
        <p:nvSpPr>
          <p:cNvPr id="37" name="Rounded Rectangle 36"/>
          <p:cNvSpPr/>
          <p:nvPr/>
        </p:nvSpPr>
        <p:spPr>
          <a:xfrm>
            <a:off x="3765176" y="3617249"/>
            <a:ext cx="1143000" cy="389973"/>
          </a:xfrm>
          <a:prstGeom prst="roundRect">
            <a:avLst/>
          </a:prstGeom>
          <a:solidFill>
            <a:srgbClr val="00B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t>40%</a:t>
            </a:r>
          </a:p>
        </p:txBody>
      </p:sp>
      <p:sp>
        <p:nvSpPr>
          <p:cNvPr id="38" name="Rounded Rectangle 37"/>
          <p:cNvSpPr/>
          <p:nvPr/>
        </p:nvSpPr>
        <p:spPr>
          <a:xfrm>
            <a:off x="4908176" y="3617248"/>
            <a:ext cx="1143000" cy="389973"/>
          </a:xfrm>
          <a:prstGeom prst="roundRect">
            <a:avLst/>
          </a:prstGeom>
          <a:solidFill>
            <a:srgbClr val="FFC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t>50%</a:t>
            </a:r>
          </a:p>
        </p:txBody>
      </p:sp>
      <p:sp>
        <p:nvSpPr>
          <p:cNvPr id="39" name="Rounded Rectangle 38"/>
          <p:cNvSpPr/>
          <p:nvPr/>
        </p:nvSpPr>
        <p:spPr>
          <a:xfrm>
            <a:off x="6051176" y="3617247"/>
            <a:ext cx="1143000" cy="389973"/>
          </a:xfrm>
          <a:prstGeom prst="roundRect">
            <a:avLst/>
          </a:prstGeom>
          <a:solidFill>
            <a:srgbClr val="FFC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t>60%</a:t>
            </a:r>
          </a:p>
        </p:txBody>
      </p:sp>
      <p:sp>
        <p:nvSpPr>
          <p:cNvPr id="40" name="Rounded Rectangle 39"/>
          <p:cNvSpPr/>
          <p:nvPr/>
        </p:nvSpPr>
        <p:spPr>
          <a:xfrm>
            <a:off x="7194176" y="3617246"/>
            <a:ext cx="1143000" cy="389973"/>
          </a:xfrm>
          <a:prstGeom prst="roundRect">
            <a:avLst/>
          </a:prstGeom>
          <a:solidFill>
            <a:srgbClr val="FFC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t>70%</a:t>
            </a:r>
          </a:p>
        </p:txBody>
      </p:sp>
      <p:sp>
        <p:nvSpPr>
          <p:cNvPr id="41" name="Rounded Rectangle 40"/>
          <p:cNvSpPr/>
          <p:nvPr/>
        </p:nvSpPr>
        <p:spPr>
          <a:xfrm>
            <a:off x="8337176" y="3617245"/>
            <a:ext cx="1143000" cy="389973"/>
          </a:xfrm>
          <a:prstGeom prst="roundRect">
            <a:avLst/>
          </a:prstGeom>
          <a:solidFill>
            <a:srgbClr val="FFC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t>80%</a:t>
            </a:r>
          </a:p>
        </p:txBody>
      </p:sp>
      <p:sp>
        <p:nvSpPr>
          <p:cNvPr id="42" name="Rounded Rectangle 41"/>
          <p:cNvSpPr/>
          <p:nvPr/>
        </p:nvSpPr>
        <p:spPr>
          <a:xfrm>
            <a:off x="9480176" y="3617244"/>
            <a:ext cx="1143000" cy="389973"/>
          </a:xfrm>
          <a:prstGeom prst="roundRect">
            <a:avLst/>
          </a:prstGeom>
          <a:solidFill>
            <a:srgbClr val="00B0F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t>90%</a:t>
            </a:r>
          </a:p>
        </p:txBody>
      </p:sp>
      <p:sp>
        <p:nvSpPr>
          <p:cNvPr id="43" name="Rounded Rectangle 42"/>
          <p:cNvSpPr/>
          <p:nvPr/>
        </p:nvSpPr>
        <p:spPr>
          <a:xfrm>
            <a:off x="10623176" y="3617243"/>
            <a:ext cx="1143000" cy="389973"/>
          </a:xfrm>
          <a:prstGeom prst="roundRect">
            <a:avLst/>
          </a:prstGeom>
          <a:solidFill>
            <a:srgbClr val="00B0F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t>100%</a:t>
            </a:r>
          </a:p>
        </p:txBody>
      </p:sp>
      <p:cxnSp>
        <p:nvCxnSpPr>
          <p:cNvPr id="44" name="Straight Connector 43"/>
          <p:cNvCxnSpPr/>
          <p:nvPr/>
        </p:nvCxnSpPr>
        <p:spPr>
          <a:xfrm>
            <a:off x="1479176" y="3563470"/>
            <a:ext cx="0" cy="497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2622176" y="3563470"/>
            <a:ext cx="0" cy="497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3765176" y="3576902"/>
            <a:ext cx="0" cy="497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4908176" y="3576902"/>
            <a:ext cx="0" cy="497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6051176" y="3563470"/>
            <a:ext cx="0" cy="497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7194176" y="3563470"/>
            <a:ext cx="0" cy="497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a:off x="8337176" y="3576902"/>
            <a:ext cx="0" cy="497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9480176" y="3576902"/>
            <a:ext cx="0" cy="497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10623176" y="3563470"/>
            <a:ext cx="0" cy="497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336176" y="4074435"/>
            <a:ext cx="4572000" cy="21528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5" name="Rectangle 54"/>
          <p:cNvSpPr/>
          <p:nvPr/>
        </p:nvSpPr>
        <p:spPr>
          <a:xfrm>
            <a:off x="4908176" y="4074330"/>
            <a:ext cx="4572000" cy="21528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6" name="Rectangle 55"/>
          <p:cNvSpPr/>
          <p:nvPr/>
        </p:nvSpPr>
        <p:spPr>
          <a:xfrm>
            <a:off x="9480175" y="4074225"/>
            <a:ext cx="2286000" cy="215386"/>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4" name="TextBox 53"/>
          <p:cNvSpPr txBox="1"/>
          <p:nvPr/>
        </p:nvSpPr>
        <p:spPr>
          <a:xfrm>
            <a:off x="2272553" y="4356926"/>
            <a:ext cx="1382110" cy="369332"/>
          </a:xfrm>
          <a:prstGeom prst="rect">
            <a:avLst/>
          </a:prstGeom>
          <a:noFill/>
        </p:spPr>
        <p:txBody>
          <a:bodyPr wrap="none" rtlCol="0">
            <a:spAutoFit/>
          </a:bodyPr>
          <a:lstStyle/>
          <a:p>
            <a:r>
              <a:rPr lang="en-IN" dirty="0"/>
              <a:t>Not an NBFC</a:t>
            </a:r>
          </a:p>
        </p:txBody>
      </p:sp>
      <p:sp>
        <p:nvSpPr>
          <p:cNvPr id="59" name="TextBox 58"/>
          <p:cNvSpPr txBox="1"/>
          <p:nvPr/>
        </p:nvSpPr>
        <p:spPr>
          <a:xfrm>
            <a:off x="6165817" y="4356926"/>
            <a:ext cx="3229089" cy="369332"/>
          </a:xfrm>
          <a:prstGeom prst="rect">
            <a:avLst/>
          </a:prstGeom>
          <a:noFill/>
        </p:spPr>
        <p:txBody>
          <a:bodyPr wrap="none" rtlCol="0">
            <a:spAutoFit/>
          </a:bodyPr>
          <a:lstStyle/>
          <a:p>
            <a:r>
              <a:rPr lang="en-IN" dirty="0"/>
              <a:t>Investment and Credit Company</a:t>
            </a:r>
          </a:p>
        </p:txBody>
      </p:sp>
      <p:sp>
        <p:nvSpPr>
          <p:cNvPr id="60" name="TextBox 59"/>
          <p:cNvSpPr txBox="1"/>
          <p:nvPr/>
        </p:nvSpPr>
        <p:spPr>
          <a:xfrm>
            <a:off x="10365732" y="4356926"/>
            <a:ext cx="514885" cy="369332"/>
          </a:xfrm>
          <a:prstGeom prst="rect">
            <a:avLst/>
          </a:prstGeom>
          <a:noFill/>
        </p:spPr>
        <p:txBody>
          <a:bodyPr wrap="none" rtlCol="0">
            <a:spAutoFit/>
          </a:bodyPr>
          <a:lstStyle/>
          <a:p>
            <a:r>
              <a:rPr lang="en-IN" dirty="0"/>
              <a:t>CIC</a:t>
            </a:r>
          </a:p>
        </p:txBody>
      </p:sp>
      <p:sp>
        <p:nvSpPr>
          <p:cNvPr id="57" name="TextBox 56"/>
          <p:cNvSpPr txBox="1"/>
          <p:nvPr/>
        </p:nvSpPr>
        <p:spPr>
          <a:xfrm>
            <a:off x="1925632" y="6252882"/>
            <a:ext cx="8818568" cy="369332"/>
          </a:xfrm>
          <a:prstGeom prst="rect">
            <a:avLst/>
          </a:prstGeom>
          <a:noFill/>
        </p:spPr>
        <p:txBody>
          <a:bodyPr wrap="none" rtlCol="0">
            <a:spAutoFit/>
          </a:bodyPr>
          <a:lstStyle/>
          <a:p>
            <a:r>
              <a:rPr lang="en-IN" i="1" dirty="0"/>
              <a:t>**Assuming investments in group companies is the only financial activity a company carries out</a:t>
            </a:r>
          </a:p>
        </p:txBody>
      </p:sp>
      <p:sp>
        <p:nvSpPr>
          <p:cNvPr id="61" name="TextBox 60"/>
          <p:cNvSpPr txBox="1"/>
          <p:nvPr/>
        </p:nvSpPr>
        <p:spPr>
          <a:xfrm>
            <a:off x="340357" y="2908134"/>
            <a:ext cx="3864391" cy="369332"/>
          </a:xfrm>
          <a:prstGeom prst="rect">
            <a:avLst/>
          </a:prstGeom>
          <a:noFill/>
        </p:spPr>
        <p:txBody>
          <a:bodyPr wrap="none" rtlCol="0">
            <a:spAutoFit/>
          </a:bodyPr>
          <a:lstStyle/>
          <a:p>
            <a:r>
              <a:rPr lang="en-IN" dirty="0"/>
              <a:t>Scale of investments in group companies</a:t>
            </a:r>
          </a:p>
        </p:txBody>
      </p:sp>
      <p:cxnSp>
        <p:nvCxnSpPr>
          <p:cNvPr id="63" name="Straight Arrow Connector 62"/>
          <p:cNvCxnSpPr>
            <a:stCxn id="61" idx="3"/>
          </p:cNvCxnSpPr>
          <p:nvPr/>
        </p:nvCxnSpPr>
        <p:spPr>
          <a:xfrm>
            <a:off x="4204748" y="3092800"/>
            <a:ext cx="703428"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862306427"/>
      </p:ext>
    </p:extLst>
  </p:cSld>
  <p:clrMapOvr>
    <a:masterClrMapping/>
  </p:clrMapOvr>
  <mc:AlternateContent xmlns:mc="http://schemas.openxmlformats.org/markup-compatibility/2006" xmlns:p14="http://schemas.microsoft.com/office/powerpoint/2010/main">
    <mc:Choice Requires="p14">
      <p:transition p14:dur="0" advTm="39099"/>
    </mc:Choice>
    <mc:Fallback xmlns="">
      <p:transition advTm="39099"/>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2.9|6.6|0.9|0.9|9.5|8.1|3.4|8|29.1|13.9|5.5|12"/>
</p:tagLst>
</file>

<file path=ppt/tags/tag2.xml><?xml version="1.0" encoding="utf-8"?>
<p:tagLst xmlns:a="http://schemas.openxmlformats.org/drawingml/2006/main" xmlns:r="http://schemas.openxmlformats.org/officeDocument/2006/relationships" xmlns:p="http://schemas.openxmlformats.org/presentationml/2006/main">
  <p:tag name="TIMING" val="|8.7|1.5|57.4|2.6|57.5|1.5"/>
</p:tagLst>
</file>

<file path=ppt/tags/tag3.xml><?xml version="1.0" encoding="utf-8"?>
<p:tagLst xmlns:a="http://schemas.openxmlformats.org/drawingml/2006/main" xmlns:r="http://schemas.openxmlformats.org/officeDocument/2006/relationships" xmlns:p="http://schemas.openxmlformats.org/presentationml/2006/main">
  <p:tag name="TIMING" val="|18.1|1|0.2|4.4|5.6|26.6|3.1"/>
</p:tagLst>
</file>

<file path=ppt/tags/tag4.xml><?xml version="1.0" encoding="utf-8"?>
<p:tagLst xmlns:a="http://schemas.openxmlformats.org/drawingml/2006/main" xmlns:r="http://schemas.openxmlformats.org/officeDocument/2006/relationships" xmlns:p="http://schemas.openxmlformats.org/presentationml/2006/main">
  <p:tag name="TIMING" val="|2.9|3.1|4.7|7.8|4.7|8.8|2.8"/>
</p:tagLst>
</file>

<file path=ppt/theme/theme1.xml><?xml version="1.0" encoding="utf-8"?>
<a:theme xmlns:a="http://schemas.openxmlformats.org/drawingml/2006/main" name="Theme1">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Theme1" id="{E1993F07-94E0-4753-97BE-05C817603898}" vid="{FE21AE51-4F98-42DE-80E4-68DB427B13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21449</TotalTime>
  <Words>8578</Words>
  <Application>Microsoft Office PowerPoint</Application>
  <PresentationFormat>Widescreen</PresentationFormat>
  <Paragraphs>1160</Paragraphs>
  <Slides>57</Slides>
  <Notes>27</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57</vt:i4>
      </vt:variant>
    </vt:vector>
  </HeadingPairs>
  <TitlesOfParts>
    <vt:vector size="68" baseType="lpstr">
      <vt:lpstr>Arial</vt:lpstr>
      <vt:lpstr>Bahnschrift</vt:lpstr>
      <vt:lpstr>Calibri</vt:lpstr>
      <vt:lpstr>Gill Sans</vt:lpstr>
      <vt:lpstr>Gill Sans MT</vt:lpstr>
      <vt:lpstr>Noto Sans Symbols</vt:lpstr>
      <vt:lpstr>Poppins</vt:lpstr>
      <vt:lpstr>Trebuchet MS</vt:lpstr>
      <vt:lpstr>Wingdings</vt:lpstr>
      <vt:lpstr>Wingdings 2</vt:lpstr>
      <vt:lpstr>Theme1</vt:lpstr>
      <vt:lpstr>Practical aspects of RBI Compliances for Base layer NBFC</vt:lpstr>
      <vt:lpstr>Copyright &amp; Disclaimer</vt:lpstr>
      <vt:lpstr>Meaning of Non-Banking Financial Company</vt:lpstr>
      <vt:lpstr>Legal Definition of NBFCs &amp; Meaning of Financial Activities</vt:lpstr>
      <vt:lpstr>Principal Business Test</vt:lpstr>
      <vt:lpstr>Can NBFC be a small company?</vt:lpstr>
      <vt:lpstr>NBFC Classification based on activity</vt:lpstr>
      <vt:lpstr>Classification based on PF and CI</vt:lpstr>
      <vt:lpstr>Classification of investment companies depending on the extent of investments made in group companies </vt:lpstr>
      <vt:lpstr>Overview of the SBR Framework</vt:lpstr>
      <vt:lpstr>Highlights of the SBR Framework</vt:lpstr>
      <vt:lpstr>Overview of Scalar Approach </vt:lpstr>
      <vt:lpstr>Classification Based on Categories and Scale of NBFCs</vt:lpstr>
      <vt:lpstr>Multiple NBFCs in the group</vt:lpstr>
      <vt:lpstr>Regulatory changes under SBR </vt:lpstr>
      <vt:lpstr>Net Owned Funds Requirements</vt:lpstr>
      <vt:lpstr>NPA Transition for NBFC-NSI</vt:lpstr>
      <vt:lpstr>Streamlining of IRAC Norms</vt:lpstr>
      <vt:lpstr>Risk Management Committee</vt:lpstr>
      <vt:lpstr>Credit/investment concentration norms for NBFCs</vt:lpstr>
      <vt:lpstr>Disclosure Requirements</vt:lpstr>
      <vt:lpstr>Effective for annual financial statements for FY 2022-23 and onwards</vt:lpstr>
      <vt:lpstr>Loans and Advances to Directors and Senior Officers</vt:lpstr>
      <vt:lpstr>SBR MASTER DIRECTIONS</vt:lpstr>
      <vt:lpstr>Contents of the Master Directions (1/2)</vt:lpstr>
      <vt:lpstr>Contents of the Master Directions (2/2)</vt:lpstr>
      <vt:lpstr>Applicability of Regulations</vt:lpstr>
      <vt:lpstr>Snapshot of Applicability of  Various Requirements</vt:lpstr>
      <vt:lpstr>Various Registration and Reporting Requirement</vt:lpstr>
      <vt:lpstr>RBI Reporting Portals</vt:lpstr>
      <vt:lpstr>RBI Directions on Supervisory Returns</vt:lpstr>
      <vt:lpstr>RBI Returns to be Filed for NBFC- BL</vt:lpstr>
      <vt:lpstr>RBI Returns to be Filed for NBFC- BL</vt:lpstr>
      <vt:lpstr>DNBS- 10</vt:lpstr>
      <vt:lpstr>Application form for Voluntary Surrender of CoR</vt:lpstr>
      <vt:lpstr>MAJOR AREAS OF CONCERNS IN NBFC-NSI Compliances</vt:lpstr>
      <vt:lpstr>Most common omissions/errors</vt:lpstr>
      <vt:lpstr>Most common omissions/errors</vt:lpstr>
      <vt:lpstr>Definition of deposit and public deposit</vt:lpstr>
      <vt:lpstr>Instruments of funding for financial entities- Not treated as Deposits</vt:lpstr>
      <vt:lpstr>Acquisition/Transfer Of Control</vt:lpstr>
      <vt:lpstr>Prior approval of RBI (1/3) </vt:lpstr>
      <vt:lpstr>Meaning of PAC</vt:lpstr>
      <vt:lpstr>Prior approval of RBI (2/3) </vt:lpstr>
      <vt:lpstr>Prior approval of RBI (3/3) </vt:lpstr>
      <vt:lpstr>Miscellaneous (but critical) Circulars</vt:lpstr>
      <vt:lpstr>Declaration of dividends by NBFCs</vt:lpstr>
      <vt:lpstr>Eligibility Requirement And Quantum Restrictions</vt:lpstr>
      <vt:lpstr>APPOINTMENT OF AUDITOR GUIDELINES</vt:lpstr>
      <vt:lpstr>RBI Guidelines on Appointment of Auditors (w.e.f. 27.04.21)</vt:lpstr>
      <vt:lpstr>Compliances under the Circular</vt:lpstr>
      <vt:lpstr>No Conflict of Interest and Independence of Auditors</vt:lpstr>
      <vt:lpstr>Transition into Guidelines</vt:lpstr>
      <vt:lpstr>Cooling Period</vt:lpstr>
      <vt:lpstr>Comparison of Critical aspects w.r.t to SA appointment</vt:lpstr>
      <vt:lpstr>Comparison of Critical aspects w.r.t to SA appointment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Simran Jalan</dc:creator>
  <cp:lastModifiedBy>Anita Baid</cp:lastModifiedBy>
  <cp:revision>343</cp:revision>
  <dcterms:created xsi:type="dcterms:W3CDTF">2018-08-24T06:25:15Z</dcterms:created>
  <dcterms:modified xsi:type="dcterms:W3CDTF">2024-06-11T11:27:17Z</dcterms:modified>
</cp:coreProperties>
</file>