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4309" r:id="rId13"/>
    <p:sldId id="4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19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3A7BD-0CAB-4B87-805F-61F37A4C04A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DABD78E2-E8CD-4986-8AD9-E51EA4201C59}">
      <dgm:prSet/>
      <dgm:spPr/>
      <dgm:t>
        <a:bodyPr/>
        <a:lstStyle/>
        <a:p>
          <a:r>
            <a:rPr lang="en-IN"/>
            <a:t>Complex Statutory Interpretations.</a:t>
          </a:r>
        </a:p>
      </dgm:t>
    </dgm:pt>
    <dgm:pt modelId="{181E42D1-3203-4F9A-B422-00A1B9AB824D}" type="parTrans" cxnId="{1FED7FA4-D1B6-4335-9BF1-6106E1A351A6}">
      <dgm:prSet/>
      <dgm:spPr/>
      <dgm:t>
        <a:bodyPr/>
        <a:lstStyle/>
        <a:p>
          <a:endParaRPr lang="en-IN"/>
        </a:p>
      </dgm:t>
    </dgm:pt>
    <dgm:pt modelId="{3C336909-E258-490A-9AB1-1C7ED45BEDE1}" type="sibTrans" cxnId="{1FED7FA4-D1B6-4335-9BF1-6106E1A351A6}">
      <dgm:prSet/>
      <dgm:spPr/>
      <dgm:t>
        <a:bodyPr/>
        <a:lstStyle/>
        <a:p>
          <a:endParaRPr lang="en-IN"/>
        </a:p>
      </dgm:t>
    </dgm:pt>
    <dgm:pt modelId="{5D675932-55EA-46D2-A4DA-52F3F6F71A84}">
      <dgm:prSet/>
      <dgm:spPr/>
      <dgm:t>
        <a:bodyPr/>
        <a:lstStyle/>
        <a:p>
          <a:r>
            <a:rPr lang="en-IN"/>
            <a:t>Classification issues, ITC Availability</a:t>
          </a:r>
        </a:p>
      </dgm:t>
    </dgm:pt>
    <dgm:pt modelId="{48C46058-B069-47A7-B67F-66CECDDD4259}" type="parTrans" cxnId="{FB32A232-F3B6-41A1-9F34-C52A7A11D29B}">
      <dgm:prSet/>
      <dgm:spPr/>
      <dgm:t>
        <a:bodyPr/>
        <a:lstStyle/>
        <a:p>
          <a:endParaRPr lang="en-IN"/>
        </a:p>
      </dgm:t>
    </dgm:pt>
    <dgm:pt modelId="{06287D63-FBFB-41AE-9276-87499A68D468}" type="sibTrans" cxnId="{FB32A232-F3B6-41A1-9F34-C52A7A11D29B}">
      <dgm:prSet/>
      <dgm:spPr/>
      <dgm:t>
        <a:bodyPr/>
        <a:lstStyle/>
        <a:p>
          <a:endParaRPr lang="en-IN"/>
        </a:p>
      </dgm:t>
    </dgm:pt>
    <dgm:pt modelId="{B7660475-5C71-40F2-B29E-6FEDF3133751}">
      <dgm:prSet/>
      <dgm:spPr/>
      <dgm:t>
        <a:bodyPr/>
        <a:lstStyle/>
        <a:p>
          <a:r>
            <a:rPr lang="en-IN"/>
            <a:t>Voluminous Data Management.</a:t>
          </a:r>
        </a:p>
      </dgm:t>
    </dgm:pt>
    <dgm:pt modelId="{6AEC7DCD-228D-4F6B-9288-C7532D6415EA}" type="parTrans" cxnId="{0774F675-4FF4-4BD5-9908-A152B6CB694E}">
      <dgm:prSet/>
      <dgm:spPr/>
      <dgm:t>
        <a:bodyPr/>
        <a:lstStyle/>
        <a:p>
          <a:endParaRPr lang="en-IN"/>
        </a:p>
      </dgm:t>
    </dgm:pt>
    <dgm:pt modelId="{F0B38C3B-EE6F-4EA1-80D3-B71790321817}" type="sibTrans" cxnId="{0774F675-4FF4-4BD5-9908-A152B6CB694E}">
      <dgm:prSet/>
      <dgm:spPr/>
      <dgm:t>
        <a:bodyPr/>
        <a:lstStyle/>
        <a:p>
          <a:endParaRPr lang="en-IN"/>
        </a:p>
      </dgm:t>
    </dgm:pt>
    <dgm:pt modelId="{492B34EA-E81F-46DF-AD82-3B40AB4B5871}">
      <dgm:prSet/>
      <dgm:spPr/>
      <dgm:t>
        <a:bodyPr/>
        <a:lstStyle/>
        <a:p>
          <a:r>
            <a:rPr lang="en-IN"/>
            <a:t>Affirmative confirmation at Transaction level</a:t>
          </a:r>
        </a:p>
      </dgm:t>
    </dgm:pt>
    <dgm:pt modelId="{2E32C091-0517-4F65-A698-A274D56CED0A}" type="parTrans" cxnId="{4A7DCF41-F7DC-437A-A005-697265335D55}">
      <dgm:prSet/>
      <dgm:spPr/>
      <dgm:t>
        <a:bodyPr/>
        <a:lstStyle/>
        <a:p>
          <a:endParaRPr lang="en-IN"/>
        </a:p>
      </dgm:t>
    </dgm:pt>
    <dgm:pt modelId="{522071D2-4C5A-4682-8D68-72E9AC5084C1}" type="sibTrans" cxnId="{4A7DCF41-F7DC-437A-A005-697265335D55}">
      <dgm:prSet/>
      <dgm:spPr/>
      <dgm:t>
        <a:bodyPr/>
        <a:lstStyle/>
        <a:p>
          <a:endParaRPr lang="en-IN"/>
        </a:p>
      </dgm:t>
    </dgm:pt>
    <dgm:pt modelId="{209B1A36-4A47-47C2-9028-57C322639A3D}">
      <dgm:prSet/>
      <dgm:spPr/>
      <dgm:t>
        <a:bodyPr/>
        <a:lstStyle/>
        <a:p>
          <a:r>
            <a:rPr lang="en-IN"/>
            <a:t>Need for precision in legal argumentation.</a:t>
          </a:r>
        </a:p>
      </dgm:t>
    </dgm:pt>
    <dgm:pt modelId="{03C93100-4005-4013-8BD8-3F6A06F800BD}" type="parTrans" cxnId="{90B71655-F855-4252-977D-DE94B154A2FA}">
      <dgm:prSet/>
      <dgm:spPr/>
      <dgm:t>
        <a:bodyPr/>
        <a:lstStyle/>
        <a:p>
          <a:endParaRPr lang="en-IN"/>
        </a:p>
      </dgm:t>
    </dgm:pt>
    <dgm:pt modelId="{1088AB76-3A38-4071-90A2-DEC5C0768D26}" type="sibTrans" cxnId="{90B71655-F855-4252-977D-DE94B154A2FA}">
      <dgm:prSet/>
      <dgm:spPr/>
      <dgm:t>
        <a:bodyPr/>
        <a:lstStyle/>
        <a:p>
          <a:endParaRPr lang="en-IN"/>
        </a:p>
      </dgm:t>
    </dgm:pt>
    <dgm:pt modelId="{2B1B4D17-44F1-4224-BA82-43D3208583D8}" type="pres">
      <dgm:prSet presAssocID="{AAB3A7BD-0CAB-4B87-805F-61F37A4C04AC}" presName="linear" presStyleCnt="0">
        <dgm:presLayoutVars>
          <dgm:animLvl val="lvl"/>
          <dgm:resizeHandles val="exact"/>
        </dgm:presLayoutVars>
      </dgm:prSet>
      <dgm:spPr/>
    </dgm:pt>
    <dgm:pt modelId="{21EF5BEE-5504-4B14-A245-6DF6A09E49A2}" type="pres">
      <dgm:prSet presAssocID="{DABD78E2-E8CD-4986-8AD9-E51EA4201C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99E7123-8A90-4A20-A15D-D66462AF14CD}" type="pres">
      <dgm:prSet presAssocID="{DABD78E2-E8CD-4986-8AD9-E51EA4201C59}" presName="childText" presStyleLbl="revTx" presStyleIdx="0" presStyleCnt="2">
        <dgm:presLayoutVars>
          <dgm:bulletEnabled val="1"/>
        </dgm:presLayoutVars>
      </dgm:prSet>
      <dgm:spPr/>
    </dgm:pt>
    <dgm:pt modelId="{C5AE56A4-E049-49A4-AFBA-69E9C32A1A5E}" type="pres">
      <dgm:prSet presAssocID="{B7660475-5C71-40F2-B29E-6FEDF313375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DA1A294-BC3D-4A67-A631-D9CCABDBBCF8}" type="pres">
      <dgm:prSet presAssocID="{B7660475-5C71-40F2-B29E-6FEDF3133751}" presName="childText" presStyleLbl="revTx" presStyleIdx="1" presStyleCnt="2">
        <dgm:presLayoutVars>
          <dgm:bulletEnabled val="1"/>
        </dgm:presLayoutVars>
      </dgm:prSet>
      <dgm:spPr/>
    </dgm:pt>
    <dgm:pt modelId="{EBEF921D-650A-484C-ABE5-559F26EB25CA}" type="pres">
      <dgm:prSet presAssocID="{209B1A36-4A47-47C2-9028-57C322639A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272F0C-69B7-4DF1-9C3E-485685F25F49}" type="presOf" srcId="{AAB3A7BD-0CAB-4B87-805F-61F37A4C04AC}" destId="{2B1B4D17-44F1-4224-BA82-43D3208583D8}" srcOrd="0" destOrd="0" presId="urn:microsoft.com/office/officeart/2005/8/layout/vList2"/>
    <dgm:cxn modelId="{8B72CB22-90E1-49F5-B23D-9B346BF7E69D}" type="presOf" srcId="{5D675932-55EA-46D2-A4DA-52F3F6F71A84}" destId="{799E7123-8A90-4A20-A15D-D66462AF14CD}" srcOrd="0" destOrd="0" presId="urn:microsoft.com/office/officeart/2005/8/layout/vList2"/>
    <dgm:cxn modelId="{62095D32-E8F4-44C4-B180-64A97C30EBCE}" type="presOf" srcId="{DABD78E2-E8CD-4986-8AD9-E51EA4201C59}" destId="{21EF5BEE-5504-4B14-A245-6DF6A09E49A2}" srcOrd="0" destOrd="0" presId="urn:microsoft.com/office/officeart/2005/8/layout/vList2"/>
    <dgm:cxn modelId="{FB32A232-F3B6-41A1-9F34-C52A7A11D29B}" srcId="{DABD78E2-E8CD-4986-8AD9-E51EA4201C59}" destId="{5D675932-55EA-46D2-A4DA-52F3F6F71A84}" srcOrd="0" destOrd="0" parTransId="{48C46058-B069-47A7-B67F-66CECDDD4259}" sibTransId="{06287D63-FBFB-41AE-9276-87499A68D468}"/>
    <dgm:cxn modelId="{68DB933B-D1CD-48B8-BC57-A5E8F0D5DE5D}" type="presOf" srcId="{209B1A36-4A47-47C2-9028-57C322639A3D}" destId="{EBEF921D-650A-484C-ABE5-559F26EB25CA}" srcOrd="0" destOrd="0" presId="urn:microsoft.com/office/officeart/2005/8/layout/vList2"/>
    <dgm:cxn modelId="{4A7DCF41-F7DC-437A-A005-697265335D55}" srcId="{B7660475-5C71-40F2-B29E-6FEDF3133751}" destId="{492B34EA-E81F-46DF-AD82-3B40AB4B5871}" srcOrd="0" destOrd="0" parTransId="{2E32C091-0517-4F65-A698-A274D56CED0A}" sibTransId="{522071D2-4C5A-4682-8D68-72E9AC5084C1}"/>
    <dgm:cxn modelId="{90B71655-F855-4252-977D-DE94B154A2FA}" srcId="{AAB3A7BD-0CAB-4B87-805F-61F37A4C04AC}" destId="{209B1A36-4A47-47C2-9028-57C322639A3D}" srcOrd="2" destOrd="0" parTransId="{03C93100-4005-4013-8BD8-3F6A06F800BD}" sibTransId="{1088AB76-3A38-4071-90A2-DEC5C0768D26}"/>
    <dgm:cxn modelId="{0774F675-4FF4-4BD5-9908-A152B6CB694E}" srcId="{AAB3A7BD-0CAB-4B87-805F-61F37A4C04AC}" destId="{B7660475-5C71-40F2-B29E-6FEDF3133751}" srcOrd="1" destOrd="0" parTransId="{6AEC7DCD-228D-4F6B-9288-C7532D6415EA}" sibTransId="{F0B38C3B-EE6F-4EA1-80D3-B71790321817}"/>
    <dgm:cxn modelId="{4ED9EE83-FB03-4737-9C81-BD6651307781}" type="presOf" srcId="{B7660475-5C71-40F2-B29E-6FEDF3133751}" destId="{C5AE56A4-E049-49A4-AFBA-69E9C32A1A5E}" srcOrd="0" destOrd="0" presId="urn:microsoft.com/office/officeart/2005/8/layout/vList2"/>
    <dgm:cxn modelId="{1FED7FA4-D1B6-4335-9BF1-6106E1A351A6}" srcId="{AAB3A7BD-0CAB-4B87-805F-61F37A4C04AC}" destId="{DABD78E2-E8CD-4986-8AD9-E51EA4201C59}" srcOrd="0" destOrd="0" parTransId="{181E42D1-3203-4F9A-B422-00A1B9AB824D}" sibTransId="{3C336909-E258-490A-9AB1-1C7ED45BEDE1}"/>
    <dgm:cxn modelId="{F5C9BBBB-97D2-47BE-9B3D-36A8CC7A0E6B}" type="presOf" srcId="{492B34EA-E81F-46DF-AD82-3B40AB4B5871}" destId="{BDA1A294-BC3D-4A67-A631-D9CCABDBBCF8}" srcOrd="0" destOrd="0" presId="urn:microsoft.com/office/officeart/2005/8/layout/vList2"/>
    <dgm:cxn modelId="{7FB4A10C-8FCB-459E-8CE6-B0D03C2F06AC}" type="presParOf" srcId="{2B1B4D17-44F1-4224-BA82-43D3208583D8}" destId="{21EF5BEE-5504-4B14-A245-6DF6A09E49A2}" srcOrd="0" destOrd="0" presId="urn:microsoft.com/office/officeart/2005/8/layout/vList2"/>
    <dgm:cxn modelId="{C1D9EF99-2F94-4039-A1A7-8DD5CC748E0A}" type="presParOf" srcId="{2B1B4D17-44F1-4224-BA82-43D3208583D8}" destId="{799E7123-8A90-4A20-A15D-D66462AF14CD}" srcOrd="1" destOrd="0" presId="urn:microsoft.com/office/officeart/2005/8/layout/vList2"/>
    <dgm:cxn modelId="{45850214-23CD-4B25-B7B3-411BBE444EAB}" type="presParOf" srcId="{2B1B4D17-44F1-4224-BA82-43D3208583D8}" destId="{C5AE56A4-E049-49A4-AFBA-69E9C32A1A5E}" srcOrd="2" destOrd="0" presId="urn:microsoft.com/office/officeart/2005/8/layout/vList2"/>
    <dgm:cxn modelId="{F4015827-15FE-498D-86D1-E5A8D9B028CA}" type="presParOf" srcId="{2B1B4D17-44F1-4224-BA82-43D3208583D8}" destId="{BDA1A294-BC3D-4A67-A631-D9CCABDBBCF8}" srcOrd="3" destOrd="0" presId="urn:microsoft.com/office/officeart/2005/8/layout/vList2"/>
    <dgm:cxn modelId="{E814DA77-F928-48AD-BAAB-BDB7BEF35DB5}" type="presParOf" srcId="{2B1B4D17-44F1-4224-BA82-43D3208583D8}" destId="{EBEF921D-650A-484C-ABE5-559F26EB25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831A6-DD2F-40D2-A954-885BA5632C47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A84D7599-501D-468B-B75F-544086A5F8ED}">
      <dgm:prSet phldrT="[Text]"/>
      <dgm:spPr/>
      <dgm:t>
        <a:bodyPr/>
        <a:lstStyle/>
        <a:p>
          <a:r>
            <a:rPr lang="en-IN" b="1" i="0" dirty="0"/>
            <a:t>Descriptive analytics - What happened?</a:t>
          </a:r>
          <a:endParaRPr lang="en-IN" dirty="0"/>
        </a:p>
      </dgm:t>
    </dgm:pt>
    <dgm:pt modelId="{D44A92AF-CF9E-41A9-BA71-0CA18269BEBC}" type="parTrans" cxnId="{333AE3C7-298A-4B62-BD6F-F5E25F37F4DC}">
      <dgm:prSet/>
      <dgm:spPr/>
      <dgm:t>
        <a:bodyPr/>
        <a:lstStyle/>
        <a:p>
          <a:endParaRPr lang="en-IN"/>
        </a:p>
      </dgm:t>
    </dgm:pt>
    <dgm:pt modelId="{1C002A7A-71D0-42D4-9EB5-B12E243BE470}" type="sibTrans" cxnId="{333AE3C7-298A-4B62-BD6F-F5E25F37F4DC}">
      <dgm:prSet/>
      <dgm:spPr/>
      <dgm:t>
        <a:bodyPr/>
        <a:lstStyle/>
        <a:p>
          <a:endParaRPr lang="en-IN"/>
        </a:p>
      </dgm:t>
    </dgm:pt>
    <dgm:pt modelId="{1DD09737-B930-4DB9-BC29-BB6B69E30944}">
      <dgm:prSet phldrT="[Text]"/>
      <dgm:spPr/>
      <dgm:t>
        <a:bodyPr/>
        <a:lstStyle/>
        <a:p>
          <a:r>
            <a:rPr lang="en-IN" dirty="0"/>
            <a:t>ASP GSP Tools</a:t>
          </a:r>
        </a:p>
      </dgm:t>
    </dgm:pt>
    <dgm:pt modelId="{ACD912ED-0C1F-4DEF-B4C5-1077DB9D4C12}" type="parTrans" cxnId="{9F6A36E8-6F1B-4485-BF39-2A445695AB89}">
      <dgm:prSet/>
      <dgm:spPr/>
      <dgm:t>
        <a:bodyPr/>
        <a:lstStyle/>
        <a:p>
          <a:endParaRPr lang="en-IN"/>
        </a:p>
      </dgm:t>
    </dgm:pt>
    <dgm:pt modelId="{7F7D9E59-0342-4F4F-88C9-8807198BEB79}" type="sibTrans" cxnId="{9F6A36E8-6F1B-4485-BF39-2A445695AB89}">
      <dgm:prSet/>
      <dgm:spPr/>
      <dgm:t>
        <a:bodyPr/>
        <a:lstStyle/>
        <a:p>
          <a:endParaRPr lang="en-IN"/>
        </a:p>
      </dgm:t>
    </dgm:pt>
    <dgm:pt modelId="{1289DF6C-6851-43F4-9241-669A21A48B9D}">
      <dgm:prSet phldrT="[Text]"/>
      <dgm:spPr/>
      <dgm:t>
        <a:bodyPr/>
        <a:lstStyle/>
        <a:p>
          <a:r>
            <a:rPr lang="en-IN" b="1" i="0" dirty="0"/>
            <a:t>Diagnostic analytics - Why did this happen?</a:t>
          </a:r>
          <a:endParaRPr lang="en-IN" dirty="0"/>
        </a:p>
      </dgm:t>
    </dgm:pt>
    <dgm:pt modelId="{6BD57D80-0B0F-42BA-886D-E0014AD0DCCB}" type="parTrans" cxnId="{70B801F9-15D6-4EF1-A73A-79EC5B404A47}">
      <dgm:prSet/>
      <dgm:spPr/>
      <dgm:t>
        <a:bodyPr/>
        <a:lstStyle/>
        <a:p>
          <a:endParaRPr lang="en-IN"/>
        </a:p>
      </dgm:t>
    </dgm:pt>
    <dgm:pt modelId="{43CD4120-1F43-4344-A09C-9F290F05FFC8}" type="sibTrans" cxnId="{70B801F9-15D6-4EF1-A73A-79EC5B404A47}">
      <dgm:prSet/>
      <dgm:spPr/>
      <dgm:t>
        <a:bodyPr/>
        <a:lstStyle/>
        <a:p>
          <a:endParaRPr lang="en-IN"/>
        </a:p>
      </dgm:t>
    </dgm:pt>
    <dgm:pt modelId="{53F4840D-57A8-4E9F-AFC1-98E2AE46CDD9}">
      <dgm:prSet phldrT="[Text]"/>
      <dgm:spPr/>
      <dgm:t>
        <a:bodyPr/>
        <a:lstStyle/>
        <a:p>
          <a:r>
            <a:rPr lang="en-IN" dirty="0"/>
            <a:t>Notice Management Tools, GPT</a:t>
          </a:r>
        </a:p>
      </dgm:t>
    </dgm:pt>
    <dgm:pt modelId="{0461F145-9899-46E1-A077-70E0A819FEEA}" type="parTrans" cxnId="{10356475-4781-4C9B-9946-BCE1694DCD3C}">
      <dgm:prSet/>
      <dgm:spPr/>
      <dgm:t>
        <a:bodyPr/>
        <a:lstStyle/>
        <a:p>
          <a:endParaRPr lang="en-IN"/>
        </a:p>
      </dgm:t>
    </dgm:pt>
    <dgm:pt modelId="{AC1B97D7-CB82-41B4-85BB-23C5122C56CE}" type="sibTrans" cxnId="{10356475-4781-4C9B-9946-BCE1694DCD3C}">
      <dgm:prSet/>
      <dgm:spPr/>
      <dgm:t>
        <a:bodyPr/>
        <a:lstStyle/>
        <a:p>
          <a:endParaRPr lang="en-IN"/>
        </a:p>
      </dgm:t>
    </dgm:pt>
    <dgm:pt modelId="{CDAB4BB8-6836-46C6-B836-D2278921D5DF}">
      <dgm:prSet phldrT="[Text]"/>
      <dgm:spPr/>
      <dgm:t>
        <a:bodyPr/>
        <a:lstStyle/>
        <a:p>
          <a:r>
            <a:rPr lang="en-IN" b="1" i="0"/>
            <a:t>Predictive analytics - What is likely to happen?</a:t>
          </a:r>
          <a:endParaRPr lang="en-IN" dirty="0"/>
        </a:p>
      </dgm:t>
    </dgm:pt>
    <dgm:pt modelId="{DC5027DD-415A-478E-A146-16904681F74A}" type="parTrans" cxnId="{E2DD440F-1815-423C-B088-8BA06A0C01B1}">
      <dgm:prSet/>
      <dgm:spPr/>
    </dgm:pt>
    <dgm:pt modelId="{AB8376D6-D718-4BB1-9382-128B841A0108}" type="sibTrans" cxnId="{E2DD440F-1815-423C-B088-8BA06A0C01B1}">
      <dgm:prSet/>
      <dgm:spPr/>
    </dgm:pt>
    <dgm:pt modelId="{15E8950B-016F-4AC5-B82D-025710A2D2D3}">
      <dgm:prSet phldrT="[Text]"/>
      <dgm:spPr/>
      <dgm:t>
        <a:bodyPr/>
        <a:lstStyle/>
        <a:p>
          <a:r>
            <a:rPr lang="en-IN" b="1" i="0" dirty="0"/>
            <a:t>Prescriptive analytics - What should be done?</a:t>
          </a:r>
          <a:endParaRPr lang="en-IN" dirty="0"/>
        </a:p>
      </dgm:t>
    </dgm:pt>
    <dgm:pt modelId="{B0013EE5-201F-40C1-9BA7-BB586DAAD32D}" type="parTrans" cxnId="{D3A7E90C-9850-45FD-A373-3D51318FF66A}">
      <dgm:prSet/>
      <dgm:spPr/>
    </dgm:pt>
    <dgm:pt modelId="{2088665B-B006-432E-8DAC-16BBB2E08E18}" type="sibTrans" cxnId="{D3A7E90C-9850-45FD-A373-3D51318FF66A}">
      <dgm:prSet/>
      <dgm:spPr/>
    </dgm:pt>
    <dgm:pt modelId="{C33E8FB2-B182-4AA8-8D95-A9395F529BD2}">
      <dgm:prSet phldrT="[Text]"/>
      <dgm:spPr/>
      <dgm:t>
        <a:bodyPr/>
        <a:lstStyle/>
        <a:p>
          <a:r>
            <a:rPr lang="en-IN" dirty="0"/>
            <a:t>ASP GSP Tools</a:t>
          </a:r>
        </a:p>
      </dgm:t>
    </dgm:pt>
    <dgm:pt modelId="{2326F45C-C11C-4BCD-9E72-A457F2F6CA27}" type="parTrans" cxnId="{CF07DC17-7019-497E-B646-5B41FC722620}">
      <dgm:prSet/>
      <dgm:spPr/>
    </dgm:pt>
    <dgm:pt modelId="{1936DC5B-9108-48FB-8839-5F93BE894C5A}" type="sibTrans" cxnId="{CF07DC17-7019-497E-B646-5B41FC722620}">
      <dgm:prSet/>
      <dgm:spPr/>
    </dgm:pt>
    <dgm:pt modelId="{0AAC6BA3-DB45-4555-8E62-A603407BCE35}">
      <dgm:prSet phldrT="[Text]"/>
      <dgm:spPr/>
      <dgm:t>
        <a:bodyPr/>
        <a:lstStyle/>
        <a:p>
          <a:r>
            <a:rPr lang="en-IN" dirty="0"/>
            <a:t>GPT’s</a:t>
          </a:r>
        </a:p>
      </dgm:t>
    </dgm:pt>
    <dgm:pt modelId="{C7F0230D-9EF0-4BDE-BF04-0611C551B4B5}" type="parTrans" cxnId="{9CD21A21-F97F-4EF3-8DBB-1EE5BA41B450}">
      <dgm:prSet/>
      <dgm:spPr/>
    </dgm:pt>
    <dgm:pt modelId="{41EBF859-1869-4F68-8344-A5877E6ECCEE}" type="sibTrans" cxnId="{9CD21A21-F97F-4EF3-8DBB-1EE5BA41B450}">
      <dgm:prSet/>
      <dgm:spPr/>
    </dgm:pt>
    <dgm:pt modelId="{4EB4E16F-C9EE-47E6-9D40-583C6017F6D4}" type="pres">
      <dgm:prSet presAssocID="{BCD831A6-DD2F-40D2-A954-885BA5632C47}" presName="linear" presStyleCnt="0">
        <dgm:presLayoutVars>
          <dgm:animLvl val="lvl"/>
          <dgm:resizeHandles val="exact"/>
        </dgm:presLayoutVars>
      </dgm:prSet>
      <dgm:spPr/>
    </dgm:pt>
    <dgm:pt modelId="{7E7D2DE2-5867-455C-8939-17E19CDA84F5}" type="pres">
      <dgm:prSet presAssocID="{A84D7599-501D-468B-B75F-544086A5F8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134776-393D-4342-98FE-591BAD06A26C}" type="pres">
      <dgm:prSet presAssocID="{A84D7599-501D-468B-B75F-544086A5F8ED}" presName="childText" presStyleLbl="revTx" presStyleIdx="0" presStyleCnt="4">
        <dgm:presLayoutVars>
          <dgm:bulletEnabled val="1"/>
        </dgm:presLayoutVars>
      </dgm:prSet>
      <dgm:spPr/>
    </dgm:pt>
    <dgm:pt modelId="{F600439A-FD8F-47B6-910A-A646CF9167E4}" type="pres">
      <dgm:prSet presAssocID="{1289DF6C-6851-43F4-9241-669A21A48B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56547B-0098-45B9-8A25-AF50109F9180}" type="pres">
      <dgm:prSet presAssocID="{1289DF6C-6851-43F4-9241-669A21A48B9D}" presName="childText" presStyleLbl="revTx" presStyleIdx="1" presStyleCnt="4">
        <dgm:presLayoutVars>
          <dgm:bulletEnabled val="1"/>
        </dgm:presLayoutVars>
      </dgm:prSet>
      <dgm:spPr/>
    </dgm:pt>
    <dgm:pt modelId="{73FA9153-780F-4E15-B4EA-FD4F951AF319}" type="pres">
      <dgm:prSet presAssocID="{CDAB4BB8-6836-46C6-B836-D2278921D5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5102FF-FD42-4CD1-86D7-8671064D91DF}" type="pres">
      <dgm:prSet presAssocID="{CDAB4BB8-6836-46C6-B836-D2278921D5DF}" presName="childText" presStyleLbl="revTx" presStyleIdx="2" presStyleCnt="4">
        <dgm:presLayoutVars>
          <dgm:bulletEnabled val="1"/>
        </dgm:presLayoutVars>
      </dgm:prSet>
      <dgm:spPr/>
    </dgm:pt>
    <dgm:pt modelId="{1314F5CE-89C7-4C6F-BF66-00E4D22D5CE9}" type="pres">
      <dgm:prSet presAssocID="{15E8950B-016F-4AC5-B82D-025710A2D2D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6CCE3D8-D33E-45C9-9F0D-A26A5AAFC0E8}" type="pres">
      <dgm:prSet presAssocID="{15E8950B-016F-4AC5-B82D-025710A2D2D3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E1EF404-FDB8-4B7F-BFEB-FED848F06085}" type="presOf" srcId="{C33E8FB2-B182-4AA8-8D95-A9395F529BD2}" destId="{E05102FF-FD42-4CD1-86D7-8671064D91DF}" srcOrd="0" destOrd="0" presId="urn:microsoft.com/office/officeart/2005/8/layout/vList2"/>
    <dgm:cxn modelId="{8A089F0A-46E5-494F-9130-0D348B23D566}" type="presOf" srcId="{BCD831A6-DD2F-40D2-A954-885BA5632C47}" destId="{4EB4E16F-C9EE-47E6-9D40-583C6017F6D4}" srcOrd="0" destOrd="0" presId="urn:microsoft.com/office/officeart/2005/8/layout/vList2"/>
    <dgm:cxn modelId="{D3A7E90C-9850-45FD-A373-3D51318FF66A}" srcId="{BCD831A6-DD2F-40D2-A954-885BA5632C47}" destId="{15E8950B-016F-4AC5-B82D-025710A2D2D3}" srcOrd="3" destOrd="0" parTransId="{B0013EE5-201F-40C1-9BA7-BB586DAAD32D}" sibTransId="{2088665B-B006-432E-8DAC-16BBB2E08E18}"/>
    <dgm:cxn modelId="{E2DD440F-1815-423C-B088-8BA06A0C01B1}" srcId="{BCD831A6-DD2F-40D2-A954-885BA5632C47}" destId="{CDAB4BB8-6836-46C6-B836-D2278921D5DF}" srcOrd="2" destOrd="0" parTransId="{DC5027DD-415A-478E-A146-16904681F74A}" sibTransId="{AB8376D6-D718-4BB1-9382-128B841A0108}"/>
    <dgm:cxn modelId="{CF07DC17-7019-497E-B646-5B41FC722620}" srcId="{CDAB4BB8-6836-46C6-B836-D2278921D5DF}" destId="{C33E8FB2-B182-4AA8-8D95-A9395F529BD2}" srcOrd="0" destOrd="0" parTransId="{2326F45C-C11C-4BCD-9E72-A457F2F6CA27}" sibTransId="{1936DC5B-9108-48FB-8839-5F93BE894C5A}"/>
    <dgm:cxn modelId="{9CD21A21-F97F-4EF3-8DBB-1EE5BA41B450}" srcId="{15E8950B-016F-4AC5-B82D-025710A2D2D3}" destId="{0AAC6BA3-DB45-4555-8E62-A603407BCE35}" srcOrd="0" destOrd="0" parTransId="{C7F0230D-9EF0-4BDE-BF04-0611C551B4B5}" sibTransId="{41EBF859-1869-4F68-8344-A5877E6ECCEE}"/>
    <dgm:cxn modelId="{FBA6284F-B0EF-4BA3-BE92-3C20316A827D}" type="presOf" srcId="{A84D7599-501D-468B-B75F-544086A5F8ED}" destId="{7E7D2DE2-5867-455C-8939-17E19CDA84F5}" srcOrd="0" destOrd="0" presId="urn:microsoft.com/office/officeart/2005/8/layout/vList2"/>
    <dgm:cxn modelId="{9B17C953-1BC8-487D-907F-CB7005989E05}" type="presOf" srcId="{53F4840D-57A8-4E9F-AFC1-98E2AE46CDD9}" destId="{8D56547B-0098-45B9-8A25-AF50109F9180}" srcOrd="0" destOrd="0" presId="urn:microsoft.com/office/officeart/2005/8/layout/vList2"/>
    <dgm:cxn modelId="{10356475-4781-4C9B-9946-BCE1694DCD3C}" srcId="{1289DF6C-6851-43F4-9241-669A21A48B9D}" destId="{53F4840D-57A8-4E9F-AFC1-98E2AE46CDD9}" srcOrd="0" destOrd="0" parTransId="{0461F145-9899-46E1-A077-70E0A819FEEA}" sibTransId="{AC1B97D7-CB82-41B4-85BB-23C5122C56CE}"/>
    <dgm:cxn modelId="{94BCE27E-FD27-477C-9882-0352B918D50C}" type="presOf" srcId="{1289DF6C-6851-43F4-9241-669A21A48B9D}" destId="{F600439A-FD8F-47B6-910A-A646CF9167E4}" srcOrd="0" destOrd="0" presId="urn:microsoft.com/office/officeart/2005/8/layout/vList2"/>
    <dgm:cxn modelId="{DEFAE397-A319-4977-8DE7-5129137843B4}" type="presOf" srcId="{15E8950B-016F-4AC5-B82D-025710A2D2D3}" destId="{1314F5CE-89C7-4C6F-BF66-00E4D22D5CE9}" srcOrd="0" destOrd="0" presId="urn:microsoft.com/office/officeart/2005/8/layout/vList2"/>
    <dgm:cxn modelId="{0C5708AA-2180-4099-8C11-1E1B49459A4C}" type="presOf" srcId="{1DD09737-B930-4DB9-BC29-BB6B69E30944}" destId="{1C134776-393D-4342-98FE-591BAD06A26C}" srcOrd="0" destOrd="0" presId="urn:microsoft.com/office/officeart/2005/8/layout/vList2"/>
    <dgm:cxn modelId="{BB92F7C0-678B-4AEA-9E86-4BB0F76B01D9}" type="presOf" srcId="{0AAC6BA3-DB45-4555-8E62-A603407BCE35}" destId="{36CCE3D8-D33E-45C9-9F0D-A26A5AAFC0E8}" srcOrd="0" destOrd="0" presId="urn:microsoft.com/office/officeart/2005/8/layout/vList2"/>
    <dgm:cxn modelId="{333AE3C7-298A-4B62-BD6F-F5E25F37F4DC}" srcId="{BCD831A6-DD2F-40D2-A954-885BA5632C47}" destId="{A84D7599-501D-468B-B75F-544086A5F8ED}" srcOrd="0" destOrd="0" parTransId="{D44A92AF-CF9E-41A9-BA71-0CA18269BEBC}" sibTransId="{1C002A7A-71D0-42D4-9EB5-B12E243BE470}"/>
    <dgm:cxn modelId="{8999D8CE-9097-4BF5-950C-D4071AFD87BF}" type="presOf" srcId="{CDAB4BB8-6836-46C6-B836-D2278921D5DF}" destId="{73FA9153-780F-4E15-B4EA-FD4F951AF319}" srcOrd="0" destOrd="0" presId="urn:microsoft.com/office/officeart/2005/8/layout/vList2"/>
    <dgm:cxn modelId="{9F6A36E8-6F1B-4485-BF39-2A445695AB89}" srcId="{A84D7599-501D-468B-B75F-544086A5F8ED}" destId="{1DD09737-B930-4DB9-BC29-BB6B69E30944}" srcOrd="0" destOrd="0" parTransId="{ACD912ED-0C1F-4DEF-B4C5-1077DB9D4C12}" sibTransId="{7F7D9E59-0342-4F4F-88C9-8807198BEB79}"/>
    <dgm:cxn modelId="{70B801F9-15D6-4EF1-A73A-79EC5B404A47}" srcId="{BCD831A6-DD2F-40D2-A954-885BA5632C47}" destId="{1289DF6C-6851-43F4-9241-669A21A48B9D}" srcOrd="1" destOrd="0" parTransId="{6BD57D80-0B0F-42BA-886D-E0014AD0DCCB}" sibTransId="{43CD4120-1F43-4344-A09C-9F290F05FFC8}"/>
    <dgm:cxn modelId="{25D4CC3D-8BCE-413F-8324-06834CC5CB8D}" type="presParOf" srcId="{4EB4E16F-C9EE-47E6-9D40-583C6017F6D4}" destId="{7E7D2DE2-5867-455C-8939-17E19CDA84F5}" srcOrd="0" destOrd="0" presId="urn:microsoft.com/office/officeart/2005/8/layout/vList2"/>
    <dgm:cxn modelId="{B4F62CBE-034C-441A-B750-FFE6DCEBEE87}" type="presParOf" srcId="{4EB4E16F-C9EE-47E6-9D40-583C6017F6D4}" destId="{1C134776-393D-4342-98FE-591BAD06A26C}" srcOrd="1" destOrd="0" presId="urn:microsoft.com/office/officeart/2005/8/layout/vList2"/>
    <dgm:cxn modelId="{9F3E32D7-0080-4401-9F21-8A3F510F72CE}" type="presParOf" srcId="{4EB4E16F-C9EE-47E6-9D40-583C6017F6D4}" destId="{F600439A-FD8F-47B6-910A-A646CF9167E4}" srcOrd="2" destOrd="0" presId="urn:microsoft.com/office/officeart/2005/8/layout/vList2"/>
    <dgm:cxn modelId="{4215E6EA-A58B-4036-9930-E7BC9C91053F}" type="presParOf" srcId="{4EB4E16F-C9EE-47E6-9D40-583C6017F6D4}" destId="{8D56547B-0098-45B9-8A25-AF50109F9180}" srcOrd="3" destOrd="0" presId="urn:microsoft.com/office/officeart/2005/8/layout/vList2"/>
    <dgm:cxn modelId="{3D585274-6AFD-437C-A9B0-CCD8874DA01E}" type="presParOf" srcId="{4EB4E16F-C9EE-47E6-9D40-583C6017F6D4}" destId="{73FA9153-780F-4E15-B4EA-FD4F951AF319}" srcOrd="4" destOrd="0" presId="urn:microsoft.com/office/officeart/2005/8/layout/vList2"/>
    <dgm:cxn modelId="{56C1AA9A-C7A8-4ED6-BF72-5C6B80C39D9D}" type="presParOf" srcId="{4EB4E16F-C9EE-47E6-9D40-583C6017F6D4}" destId="{E05102FF-FD42-4CD1-86D7-8671064D91DF}" srcOrd="5" destOrd="0" presId="urn:microsoft.com/office/officeart/2005/8/layout/vList2"/>
    <dgm:cxn modelId="{35C298BD-9065-430C-A820-63ECA9D86BD0}" type="presParOf" srcId="{4EB4E16F-C9EE-47E6-9D40-583C6017F6D4}" destId="{1314F5CE-89C7-4C6F-BF66-00E4D22D5CE9}" srcOrd="6" destOrd="0" presId="urn:microsoft.com/office/officeart/2005/8/layout/vList2"/>
    <dgm:cxn modelId="{3E609444-C1CF-45D9-9C10-F1AAB9CDD126}" type="presParOf" srcId="{4EB4E16F-C9EE-47E6-9D40-583C6017F6D4}" destId="{36CCE3D8-D33E-45C9-9F0D-A26A5AAFC0E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F5BEE-5504-4B14-A245-6DF6A09E49A2}">
      <dsp:nvSpPr>
        <dsp:cNvPr id="0" name=""/>
        <dsp:cNvSpPr/>
      </dsp:nvSpPr>
      <dsp:spPr>
        <a:xfrm>
          <a:off x="0" y="39068"/>
          <a:ext cx="10515600" cy="98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/>
            <a:t>Complex Statutory Interpretations.</a:t>
          </a:r>
        </a:p>
      </dsp:txBody>
      <dsp:txXfrm>
        <a:off x="47976" y="87044"/>
        <a:ext cx="10419648" cy="886848"/>
      </dsp:txXfrm>
    </dsp:sp>
    <dsp:sp modelId="{799E7123-8A90-4A20-A15D-D66462AF14CD}">
      <dsp:nvSpPr>
        <dsp:cNvPr id="0" name=""/>
        <dsp:cNvSpPr/>
      </dsp:nvSpPr>
      <dsp:spPr>
        <a:xfrm>
          <a:off x="0" y="1021869"/>
          <a:ext cx="10515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3100" kern="1200"/>
            <a:t>Classification issues, ITC Availability</a:t>
          </a:r>
        </a:p>
      </dsp:txBody>
      <dsp:txXfrm>
        <a:off x="0" y="1021869"/>
        <a:ext cx="10515600" cy="662400"/>
      </dsp:txXfrm>
    </dsp:sp>
    <dsp:sp modelId="{C5AE56A4-E049-49A4-AFBA-69E9C32A1A5E}">
      <dsp:nvSpPr>
        <dsp:cNvPr id="0" name=""/>
        <dsp:cNvSpPr/>
      </dsp:nvSpPr>
      <dsp:spPr>
        <a:xfrm>
          <a:off x="0" y="1684269"/>
          <a:ext cx="10515600" cy="98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/>
            <a:t>Voluminous Data Management.</a:t>
          </a:r>
        </a:p>
      </dsp:txBody>
      <dsp:txXfrm>
        <a:off x="47976" y="1732245"/>
        <a:ext cx="10419648" cy="886848"/>
      </dsp:txXfrm>
    </dsp:sp>
    <dsp:sp modelId="{BDA1A294-BC3D-4A67-A631-D9CCABDBBCF8}">
      <dsp:nvSpPr>
        <dsp:cNvPr id="0" name=""/>
        <dsp:cNvSpPr/>
      </dsp:nvSpPr>
      <dsp:spPr>
        <a:xfrm>
          <a:off x="0" y="2667069"/>
          <a:ext cx="10515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3100" kern="1200"/>
            <a:t>Affirmative confirmation at Transaction level</a:t>
          </a:r>
        </a:p>
      </dsp:txBody>
      <dsp:txXfrm>
        <a:off x="0" y="2667069"/>
        <a:ext cx="10515600" cy="662400"/>
      </dsp:txXfrm>
    </dsp:sp>
    <dsp:sp modelId="{EBEF921D-650A-484C-ABE5-559F26EB25CA}">
      <dsp:nvSpPr>
        <dsp:cNvPr id="0" name=""/>
        <dsp:cNvSpPr/>
      </dsp:nvSpPr>
      <dsp:spPr>
        <a:xfrm>
          <a:off x="0" y="3329469"/>
          <a:ext cx="10515600" cy="98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/>
            <a:t>Need for precision in legal argumentation.</a:t>
          </a:r>
        </a:p>
      </dsp:txBody>
      <dsp:txXfrm>
        <a:off x="47976" y="3377445"/>
        <a:ext cx="10419648" cy="886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D2DE2-5867-455C-8939-17E19CDA84F5}">
      <dsp:nvSpPr>
        <dsp:cNvPr id="0" name=""/>
        <dsp:cNvSpPr/>
      </dsp:nvSpPr>
      <dsp:spPr>
        <a:xfrm>
          <a:off x="0" y="36908"/>
          <a:ext cx="10515600" cy="6388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i="0" kern="1200" dirty="0"/>
            <a:t>Descriptive analytics - What happened?</a:t>
          </a:r>
          <a:endParaRPr lang="en-IN" sz="2600" kern="1200" dirty="0"/>
        </a:p>
      </dsp:txBody>
      <dsp:txXfrm>
        <a:off x="31185" y="68093"/>
        <a:ext cx="10453230" cy="576450"/>
      </dsp:txXfrm>
    </dsp:sp>
    <dsp:sp modelId="{1C134776-393D-4342-98FE-591BAD06A26C}">
      <dsp:nvSpPr>
        <dsp:cNvPr id="0" name=""/>
        <dsp:cNvSpPr/>
      </dsp:nvSpPr>
      <dsp:spPr>
        <a:xfrm>
          <a:off x="0" y="675728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ASP GSP Tools</a:t>
          </a:r>
        </a:p>
      </dsp:txBody>
      <dsp:txXfrm>
        <a:off x="0" y="675728"/>
        <a:ext cx="10515600" cy="430560"/>
      </dsp:txXfrm>
    </dsp:sp>
    <dsp:sp modelId="{F600439A-FD8F-47B6-910A-A646CF9167E4}">
      <dsp:nvSpPr>
        <dsp:cNvPr id="0" name=""/>
        <dsp:cNvSpPr/>
      </dsp:nvSpPr>
      <dsp:spPr>
        <a:xfrm>
          <a:off x="0" y="1106289"/>
          <a:ext cx="10515600" cy="638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i="0" kern="1200" dirty="0"/>
            <a:t>Diagnostic analytics - Why did this happen?</a:t>
          </a:r>
          <a:endParaRPr lang="en-IN" sz="2600" kern="1200" dirty="0"/>
        </a:p>
      </dsp:txBody>
      <dsp:txXfrm>
        <a:off x="31185" y="1137474"/>
        <a:ext cx="10453230" cy="576450"/>
      </dsp:txXfrm>
    </dsp:sp>
    <dsp:sp modelId="{8D56547B-0098-45B9-8A25-AF50109F9180}">
      <dsp:nvSpPr>
        <dsp:cNvPr id="0" name=""/>
        <dsp:cNvSpPr/>
      </dsp:nvSpPr>
      <dsp:spPr>
        <a:xfrm>
          <a:off x="0" y="174510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Notice Management Tools, GPT</a:t>
          </a:r>
        </a:p>
      </dsp:txBody>
      <dsp:txXfrm>
        <a:off x="0" y="1745109"/>
        <a:ext cx="10515600" cy="430560"/>
      </dsp:txXfrm>
    </dsp:sp>
    <dsp:sp modelId="{73FA9153-780F-4E15-B4EA-FD4F951AF319}">
      <dsp:nvSpPr>
        <dsp:cNvPr id="0" name=""/>
        <dsp:cNvSpPr/>
      </dsp:nvSpPr>
      <dsp:spPr>
        <a:xfrm>
          <a:off x="0" y="2175669"/>
          <a:ext cx="10515600" cy="6388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i="0" kern="1200"/>
            <a:t>Predictive analytics - What is likely to happen?</a:t>
          </a:r>
          <a:endParaRPr lang="en-IN" sz="2600" kern="1200" dirty="0"/>
        </a:p>
      </dsp:txBody>
      <dsp:txXfrm>
        <a:off x="31185" y="2206854"/>
        <a:ext cx="10453230" cy="576450"/>
      </dsp:txXfrm>
    </dsp:sp>
    <dsp:sp modelId="{E05102FF-FD42-4CD1-86D7-8671064D91DF}">
      <dsp:nvSpPr>
        <dsp:cNvPr id="0" name=""/>
        <dsp:cNvSpPr/>
      </dsp:nvSpPr>
      <dsp:spPr>
        <a:xfrm>
          <a:off x="0" y="281448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ASP GSP Tools</a:t>
          </a:r>
        </a:p>
      </dsp:txBody>
      <dsp:txXfrm>
        <a:off x="0" y="2814489"/>
        <a:ext cx="10515600" cy="430560"/>
      </dsp:txXfrm>
    </dsp:sp>
    <dsp:sp modelId="{1314F5CE-89C7-4C6F-BF66-00E4D22D5CE9}">
      <dsp:nvSpPr>
        <dsp:cNvPr id="0" name=""/>
        <dsp:cNvSpPr/>
      </dsp:nvSpPr>
      <dsp:spPr>
        <a:xfrm>
          <a:off x="0" y="3245049"/>
          <a:ext cx="10515600" cy="6388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b="1" i="0" kern="1200" dirty="0"/>
            <a:t>Prescriptive analytics - What should be done?</a:t>
          </a:r>
          <a:endParaRPr lang="en-IN" sz="2600" kern="1200" dirty="0"/>
        </a:p>
      </dsp:txBody>
      <dsp:txXfrm>
        <a:off x="31185" y="3276234"/>
        <a:ext cx="10453230" cy="576450"/>
      </dsp:txXfrm>
    </dsp:sp>
    <dsp:sp modelId="{36CCE3D8-D33E-45C9-9F0D-A26A5AAFC0E8}">
      <dsp:nvSpPr>
        <dsp:cNvPr id="0" name=""/>
        <dsp:cNvSpPr/>
      </dsp:nvSpPr>
      <dsp:spPr>
        <a:xfrm>
          <a:off x="0" y="3883869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000" kern="1200" dirty="0"/>
            <a:t>GPT’s</a:t>
          </a:r>
        </a:p>
      </dsp:txBody>
      <dsp:txXfrm>
        <a:off x="0" y="3883869"/>
        <a:ext cx="10515600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BD55-F499-4A11-B696-D125C85D2927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7956B-E5F2-47E7-841B-7EF1F8EE82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84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29C38-2D70-42CA-A344-A7C161015585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5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B6A6-DAA4-A0C7-77C8-AD41EFD7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71922-18E6-8B42-88AF-2B6E16777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35BB3-1147-FA16-C173-AA1B5614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1367-CD74-5C94-89B1-7A5CCEB9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FA4F1-8E2F-53F2-E442-97B27CB5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9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3B3F-256A-7155-61A0-646CF2BB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3A9A6-B700-7086-1A41-5B84DDE88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35C5A-166B-C75D-CB5D-2F95FAF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0803-C1AD-D4D9-A1BD-70580CFE0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8C4A1-CEE2-C45F-AE7D-1C249F2C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97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7724C-AE63-8198-E3E9-DA3FC895D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3CA0B-6AEB-5262-0A5D-FF4EDFE01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2C1BD-ADD5-3AF1-7958-DD2F95CC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AB212-2D16-6CA4-EFA1-EB918C36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E7A09-2EF6-D951-FB07-AFE733746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29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87A9-A637-DE70-5D59-AA67F08D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C008-C3EC-0170-122E-2955074E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26C69-70CC-83A8-9BB5-B5177C3A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9F057-5DB6-BE5E-E569-F40B5BA1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D697F-9CB7-C7DB-CEF9-ABA62720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03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22A5-DAFE-66C3-D9F0-8FCF10E1F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839CF-1484-048C-68DB-D31E9044F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0EFF7-9549-58CD-E15A-C592901B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F44A4-B6D5-1608-DB71-5DCA8A37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3A0CE-D607-E732-1D69-8B19D886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551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A7E68-0742-5DBE-F5E3-0F41E10C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E4497-9264-C5B9-501C-799346AE0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CA7C-7411-9C0A-1210-A8CE0508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D115-E8AA-EB70-A46D-EB919525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A152C-94CB-2C86-DA4A-B47CA1E7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E650E-E540-16D8-9AF3-406A594A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84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5690-417E-108A-AE17-201E60C3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34A81-7E75-810D-FBF3-F8DEAA71F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3E809-AE15-C6B9-971B-EBCC6EE21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0630E-9F8E-3F48-815E-C0645169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E26D4-889A-476A-D8E3-F00BD51A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622E62-7F81-DBED-8352-5C3778A6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F9B97-BC1F-9FBD-1442-5E528669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27349-4983-03E7-1293-58A8EE85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201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8B49-763E-DDFB-2C40-A6410D1F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50199-676D-3491-EFC1-D2390887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ACE50-E1E5-DD46-1AD5-64A43E1C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4D3F-C977-8AB1-2576-946A1CA3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63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8716F-59E6-412D-1735-EF61AB6B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5DBDD-0487-3615-740D-70BF208D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D8B6A-4D6A-41C5-EBE1-9DEB9755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693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789E-7F5F-78A9-B917-DF6BC37B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38A63-5DD4-82E0-4E68-FA53FB18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E9873-B5DE-C110-4939-19806C73E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056F5-4B6F-FAF9-5C39-5B2290D4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4E49A-C5ED-C8B4-5011-1306DF20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B063C-6534-BC81-E6A3-F91401A3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06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29F8-A562-95A6-61F3-A6110B99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35225-3396-3D62-5122-87C483E31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04604-355F-7AE5-A691-D87E4C2A0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25A6-5CB8-1E8A-0776-E208AE40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9E423-92EF-60CF-3045-61D05388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326D6-2B7B-A9DF-C4B4-748095B5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312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683CC-0891-8E6E-F31E-94CCC3F9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BAE23-7C03-258E-B641-59C50994C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435B6-44AF-B56F-3875-1D80637F9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4C6995-9C93-4906-8CCB-5B39D8E739A3}" type="datetimeFigureOut">
              <a:rPr lang="en-IN" smtClean="0"/>
              <a:t>24-08-2024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1641D-78CA-31F8-9AD2-7695E7A29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0160D-832C-3FD9-FFDA-595720B6C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47C31C-D5F2-4DD5-A0B4-223395F78E63}" type="slidenum">
              <a:rPr lang="en-IN" smtClean="0"/>
              <a:t>‹#›</a:t>
            </a:fld>
            <a:endParaRPr lang="en-IN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0FF255F-5D27-30BB-F90A-7AC75FB859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7877551"/>
              </p:ext>
            </p:extLst>
          </p:nvPr>
        </p:nvGraphicFramePr>
        <p:xfrm>
          <a:off x="0" y="6463553"/>
          <a:ext cx="12192000" cy="3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97989436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195260972"/>
                    </a:ext>
                  </a:extLst>
                </a:gridCol>
              </a:tblGrid>
              <a:tr h="394447">
                <a:tc>
                  <a:txBody>
                    <a:bodyPr/>
                    <a:lstStyle/>
                    <a:p>
                      <a:r>
                        <a:rPr lang="en-IN" dirty="0">
                          <a:latin typeface="Arial Narrow" panose="020B0606020202030204" pitchFamily="34" charset="0"/>
                        </a:rPr>
                        <a:t>Venugopal </a:t>
                      </a:r>
                      <a:r>
                        <a:rPr lang="en-IN" dirty="0" err="1">
                          <a:latin typeface="Arial Narrow" panose="020B0606020202030204" pitchFamily="34" charset="0"/>
                        </a:rPr>
                        <a:t>Gella</a:t>
                      </a:r>
                      <a:endParaRPr lang="en-IN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1D599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venu@vnv.ca</a:t>
                      </a:r>
                    </a:p>
                  </a:txBody>
                  <a:tcPr>
                    <a:solidFill>
                      <a:srgbClr val="80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29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s://chat.whatsapp.com/LHKpOUVLMyTBN75ltODP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newspaper&#10;&#10;Description automatically generated">
            <a:extLst>
              <a:ext uri="{FF2B5EF4-FFF2-40B4-BE49-F238E27FC236}">
                <a16:creationId xmlns:a16="http://schemas.microsoft.com/office/drawing/2014/main" id="{EE9A7691-B3C6-DF6F-4FC4-22A6DFC72E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3112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8E3B2-1308-45DC-FC66-7C44AE3DD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Technology in GST Litigation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37E23A-5C0A-EA5F-E75B-9254A8769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I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39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4D67-A41F-49C6-25FC-E02FD484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Client Communication and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ED54-6A60-31D5-F715-34E60F72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b="1" dirty="0"/>
              <a:t>Client Updates</a:t>
            </a:r>
            <a:r>
              <a:rPr lang="en-IN" dirty="0"/>
              <a:t>: Generate regular updates and reports for clients on the status of their cases in a comprehensible format, keeping them informed about the latest developments.</a:t>
            </a:r>
          </a:p>
          <a:p>
            <a:endParaRPr lang="en-IN" dirty="0"/>
          </a:p>
          <a:p>
            <a:r>
              <a:rPr lang="en-IN" b="1" dirty="0"/>
              <a:t>FAQ Automation</a:t>
            </a:r>
            <a:r>
              <a:rPr lang="en-IN" dirty="0"/>
              <a:t>: Automate responses to frequently asked questions about tax litigation processes, timelines, and potential costs.</a:t>
            </a:r>
          </a:p>
        </p:txBody>
      </p:sp>
    </p:spTree>
    <p:extLst>
      <p:ext uri="{BB962C8B-B14F-4D97-AF65-F5344CB8AC3E}">
        <p14:creationId xmlns:p14="http://schemas.microsoft.com/office/powerpoint/2010/main" val="217775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AFAA-3D79-18BE-7B7E-DD8C2C54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Training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F85AB-779A-95AC-EDC7-FDB9B29E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Legal Education</a:t>
            </a:r>
            <a:r>
              <a:rPr lang="en-IN" dirty="0"/>
              <a:t>: Provide training and educational resources for new lawyers and tax professionals by summarizing relevant laws, regulations, and important case laws in the tax domain.</a:t>
            </a:r>
          </a:p>
          <a:p>
            <a:endParaRPr lang="en-IN" dirty="0"/>
          </a:p>
          <a:p>
            <a:r>
              <a:rPr lang="en-IN" b="1" dirty="0"/>
              <a:t>Continuous Learning</a:t>
            </a:r>
            <a:r>
              <a:rPr lang="en-IN" dirty="0"/>
              <a:t>: Keep tax professionals updated with the latest changes in tax laws and regulations by providing synthesized updates and analytical perspectives.</a:t>
            </a:r>
          </a:p>
        </p:txBody>
      </p:sp>
    </p:spTree>
    <p:extLst>
      <p:ext uri="{BB962C8B-B14F-4D97-AF65-F5344CB8AC3E}">
        <p14:creationId xmlns:p14="http://schemas.microsoft.com/office/powerpoint/2010/main" val="132451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1C5BB2-4951-B507-7A60-902538CE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Technology is the Future </a:t>
            </a:r>
            <a:br>
              <a:rPr lang="en-IN" dirty="0"/>
            </a:br>
            <a:r>
              <a:rPr lang="en-IN" dirty="0"/>
              <a:t>and, it is </a:t>
            </a:r>
            <a:br>
              <a:rPr lang="en-IN" dirty="0"/>
            </a:br>
            <a:r>
              <a:rPr lang="en-IN" dirty="0"/>
              <a:t>Integral part of GST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5AF4C-91A4-BF61-BF31-556E87E72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90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qr code with a logo&#10;&#10;Description automatically generated">
            <a:extLst>
              <a:ext uri="{FF2B5EF4-FFF2-40B4-BE49-F238E27FC236}">
                <a16:creationId xmlns:a16="http://schemas.microsoft.com/office/drawing/2014/main" id="{B9657853-D94A-6447-3EC6-B850B032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42" y="2636520"/>
            <a:ext cx="2614572" cy="255215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842239"/>
              </p:ext>
            </p:extLst>
          </p:nvPr>
        </p:nvGraphicFramePr>
        <p:xfrm>
          <a:off x="3451173" y="1003923"/>
          <a:ext cx="404682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997">
                <a:tc>
                  <a:txBody>
                    <a:bodyPr/>
                    <a:lstStyle/>
                    <a:p>
                      <a:pPr algn="r"/>
                      <a:r>
                        <a:rPr lang="en-US" sz="6600" dirty="0">
                          <a:solidFill>
                            <a:srgbClr val="1D5996"/>
                          </a:solidFill>
                          <a:latin typeface="Calibri Light" panose="020F0302020204030204" pitchFamily="34" charset="0"/>
                        </a:rPr>
                        <a:t>Thank</a:t>
                      </a:r>
                    </a:p>
                  </a:txBody>
                  <a:tcPr>
                    <a:solidFill>
                      <a:srgbClr val="80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600" dirty="0">
                          <a:solidFill>
                            <a:srgbClr val="80FF33"/>
                          </a:solidFill>
                          <a:latin typeface="Calibri Light" panose="020F030202020403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rgbClr val="1D5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9F982EC-96B8-41A8-9DC3-8BC11E112DD9}"/>
              </a:ext>
            </a:extLst>
          </p:cNvPr>
          <p:cNvSpPr txBox="1"/>
          <p:nvPr/>
        </p:nvSpPr>
        <p:spPr>
          <a:xfrm>
            <a:off x="8195832" y="5827043"/>
            <a:ext cx="31935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venu@vnv.ca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EDC7A7-3B6B-8930-5594-1E35CCCDF3B5}"/>
              </a:ext>
            </a:extLst>
          </p:cNvPr>
          <p:cNvSpPr txBox="1"/>
          <p:nvPr/>
        </p:nvSpPr>
        <p:spPr>
          <a:xfrm>
            <a:off x="312262" y="5277708"/>
            <a:ext cx="6115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 GST UPDATES </a:t>
            </a:r>
            <a:r>
              <a:rPr kumimoji="0" lang="en-I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  <a:hlinkClick r:id="rId4"/>
              </a:rPr>
              <a:t>https://chat.whatsapp.com/LHKpOUVLMyTBN75ltODPAm</a:t>
            </a:r>
            <a:r>
              <a:rPr kumimoji="0" lang="en-I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84064-7EB9-C9FD-F7C5-0F22F863D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55" y="2411083"/>
            <a:ext cx="2732526" cy="33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5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6A19-6E02-ED99-DAC1-DC015D33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Challenges in Tax Litigation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606040-DC0C-B443-7A19-FEC16F014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9110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69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898E-4416-FD4A-9E08-43883461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Decision Support Systems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737AE6-B73C-27D2-07D3-5A4D9B823D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3089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39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E89B-3CC3-6ABF-39E9-8388822F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Use of ASP / GSP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FA5A-1B4C-8C25-FFB2-EC56FEC6A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Direct Integration with Books for e-Invoice , </a:t>
            </a:r>
            <a:r>
              <a:rPr lang="en-IN" dirty="0" err="1"/>
              <a:t>eWay</a:t>
            </a:r>
            <a:r>
              <a:rPr lang="en-IN" dirty="0"/>
              <a:t> Bill</a:t>
            </a:r>
          </a:p>
          <a:p>
            <a:r>
              <a:rPr lang="en-IN" dirty="0"/>
              <a:t>Filing of Returns GSTR 1 &amp; 3B</a:t>
            </a:r>
          </a:p>
          <a:p>
            <a:r>
              <a:rPr lang="en-IN" dirty="0"/>
              <a:t>Download of 2B and Reconcile with Books</a:t>
            </a:r>
          </a:p>
          <a:p>
            <a:r>
              <a:rPr lang="en-IN" dirty="0"/>
              <a:t>Automatic communication with Vendors and Stake Holders</a:t>
            </a:r>
          </a:p>
          <a:p>
            <a:r>
              <a:rPr lang="en-IN" dirty="0"/>
              <a:t>Finalisation of Audits and Annual Returns</a:t>
            </a:r>
          </a:p>
          <a:p>
            <a:r>
              <a:rPr lang="en-IN" dirty="0"/>
              <a:t>Anomaly Detection</a:t>
            </a:r>
          </a:p>
        </p:txBody>
      </p:sp>
    </p:spTree>
    <p:extLst>
      <p:ext uri="{BB962C8B-B14F-4D97-AF65-F5344CB8AC3E}">
        <p14:creationId xmlns:p14="http://schemas.microsoft.com/office/powerpoint/2010/main" val="249234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C350-5A53-9992-01B5-8F589F7D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Role of GPT’s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E43D5-132D-8DA6-E2B5-3009C84F7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84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44867-494A-697E-C5C0-B973CA7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Document Review and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458DC1-8177-DBE3-33FF-4EBCE6960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Automation</a:t>
            </a:r>
            <a:r>
              <a:rPr lang="en-IN" dirty="0"/>
              <a:t>: GPT models can automate the process of sorting, summarizing, and </a:t>
            </a:r>
            <a:r>
              <a:rPr lang="en-IN" dirty="0" err="1"/>
              <a:t>analyzing</a:t>
            </a:r>
            <a:r>
              <a:rPr lang="en-IN" dirty="0"/>
              <a:t> large volumes of legal documents, case laws, and past verdicts, which are essential in tax litigation.</a:t>
            </a:r>
          </a:p>
          <a:p>
            <a:endParaRPr lang="en-IN" dirty="0"/>
          </a:p>
          <a:p>
            <a:r>
              <a:rPr lang="en-IN" b="1" dirty="0"/>
              <a:t>Insight Generation</a:t>
            </a:r>
            <a:r>
              <a:rPr lang="en-IN" dirty="0"/>
              <a:t>: Generate summaries of complex legal texts, helping attorneys and tax professionals grasp the essential points quickly.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054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8588-7A4E-BA3A-AD00-2DC5C2B7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Predictive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A2B4-ACE1-F79F-06C9-7592829F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Outcome Prediction</a:t>
            </a:r>
            <a:r>
              <a:rPr lang="en-IN" dirty="0"/>
              <a:t>: By </a:t>
            </a:r>
            <a:r>
              <a:rPr lang="en-IN" dirty="0" err="1"/>
              <a:t>analyzing</a:t>
            </a:r>
            <a:r>
              <a:rPr lang="en-IN" dirty="0"/>
              <a:t> historical data on past litigation outcomes, GPT models can predict the likely outcomes of current cases based on similar precedents and patterns.</a:t>
            </a:r>
          </a:p>
          <a:p>
            <a:endParaRPr lang="en-IN" dirty="0"/>
          </a:p>
          <a:p>
            <a:r>
              <a:rPr lang="en-IN" b="1" dirty="0"/>
              <a:t>Risk Assessment</a:t>
            </a:r>
            <a:r>
              <a:rPr lang="en-IN" dirty="0"/>
              <a:t>: Evaluate the risks associated with different legal strategies and predict the potential repercussions of specific actions within a tax litigation context.</a:t>
            </a:r>
          </a:p>
        </p:txBody>
      </p:sp>
    </p:spTree>
    <p:extLst>
      <p:ext uri="{BB962C8B-B14F-4D97-AF65-F5344CB8AC3E}">
        <p14:creationId xmlns:p14="http://schemas.microsoft.com/office/powerpoint/2010/main" val="73594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D7-7713-AA5C-C4B1-F8146A7E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0F7B9-CE89-6A08-DB0F-2EECF31D8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/>
              <a:t>Argument Assistance</a:t>
            </a:r>
            <a:r>
              <a:rPr lang="en-IN" dirty="0"/>
              <a:t>: Assist in </a:t>
            </a:r>
            <a:r>
              <a:rPr lang="en-IN" b="1" dirty="0"/>
              <a:t>drafting</a:t>
            </a:r>
            <a:r>
              <a:rPr lang="en-IN" dirty="0"/>
              <a:t> and crafting of legal arguments by </a:t>
            </a:r>
            <a:r>
              <a:rPr lang="en-IN" b="1" dirty="0"/>
              <a:t>suggesting</a:t>
            </a:r>
            <a:r>
              <a:rPr lang="en-IN" dirty="0"/>
              <a:t> relevant case laws, judicial precedents, and legal statutes that could strengthen a case. </a:t>
            </a:r>
            <a:r>
              <a:rPr lang="en-IN" i="1" u="sng" dirty="0"/>
              <a:t>Reducing research time and increasing accuracy</a:t>
            </a:r>
            <a:r>
              <a:rPr lang="en-IN" dirty="0"/>
              <a:t>.</a:t>
            </a:r>
          </a:p>
          <a:p>
            <a:endParaRPr lang="en-IN" dirty="0"/>
          </a:p>
          <a:p>
            <a:pPr algn="just"/>
            <a:r>
              <a:rPr lang="en-IN" b="1" dirty="0"/>
              <a:t>Scenario Simulation</a:t>
            </a:r>
            <a:r>
              <a:rPr lang="en-IN" dirty="0"/>
              <a:t>: </a:t>
            </a:r>
            <a:r>
              <a:rPr lang="en-IN" b="1" dirty="0"/>
              <a:t>Simulate</a:t>
            </a:r>
            <a:r>
              <a:rPr lang="en-IN" dirty="0"/>
              <a:t> different litigation scenarios to help CA’s / Lawyers prepare for various outcomes and develop more robust case strategies also </a:t>
            </a:r>
            <a:r>
              <a:rPr lang="en-IN" dirty="0" err="1"/>
              <a:t>analyze</a:t>
            </a:r>
            <a:r>
              <a:rPr lang="en-IN" dirty="0"/>
              <a:t> and compare </a:t>
            </a:r>
            <a:r>
              <a:rPr lang="en-IN" b="1" dirty="0"/>
              <a:t>past cases </a:t>
            </a:r>
            <a:r>
              <a:rPr lang="en-IN" dirty="0"/>
              <a:t>to find relevant outcomes and rationales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780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2B19-2651-A86E-750E-A3EDB562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Prescriptive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049A0-B9D5-98F5-4CC5-31B82CFA5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b="1" dirty="0"/>
              <a:t>Strategic Recommendations</a:t>
            </a:r>
            <a:r>
              <a:rPr lang="en-IN" dirty="0"/>
              <a:t>: Based on the analysis of the legal environment and specific case details, GPT models can suggest the most </a:t>
            </a:r>
            <a:r>
              <a:rPr lang="en-IN" i="1" u="sng" dirty="0"/>
              <a:t>effective legal strategies </a:t>
            </a:r>
            <a:r>
              <a:rPr lang="en-IN" dirty="0"/>
              <a:t>or arguments.</a:t>
            </a:r>
          </a:p>
          <a:p>
            <a:endParaRPr lang="en-IN" dirty="0"/>
          </a:p>
          <a:p>
            <a:r>
              <a:rPr lang="en-IN" b="1" dirty="0"/>
              <a:t>Optimization of Legal Briefs</a:t>
            </a:r>
            <a:r>
              <a:rPr lang="en-IN" dirty="0"/>
              <a:t>: Help in optimizing the drafting of legal briefs by ensuring that all necessary legal points are covered and that the </a:t>
            </a:r>
            <a:r>
              <a:rPr lang="en-IN" i="1" u="sng" dirty="0"/>
              <a:t>language</a:t>
            </a:r>
            <a:r>
              <a:rPr lang="en-IN" dirty="0"/>
              <a:t> used is </a:t>
            </a:r>
            <a:r>
              <a:rPr lang="en-IN" i="1" u="sng" dirty="0"/>
              <a:t>precise and effective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06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523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Arial Narrow</vt:lpstr>
      <vt:lpstr>Calibri Light</vt:lpstr>
      <vt:lpstr>Office Theme</vt:lpstr>
      <vt:lpstr>Role of Technology in GST Litigation</vt:lpstr>
      <vt:lpstr>Challenges in Tax Litigation</vt:lpstr>
      <vt:lpstr>Decision Support Systems</vt:lpstr>
      <vt:lpstr>Use of ASP / GSP Applications</vt:lpstr>
      <vt:lpstr>Role of GPT’s</vt:lpstr>
      <vt:lpstr>Document Review and Management</vt:lpstr>
      <vt:lpstr>Predictive Analytics</vt:lpstr>
      <vt:lpstr>Case Preparation</vt:lpstr>
      <vt:lpstr>Prescriptive Analytics</vt:lpstr>
      <vt:lpstr>Client Communication and Reporting</vt:lpstr>
      <vt:lpstr>Training and Development</vt:lpstr>
      <vt:lpstr>Technology is the Future  and, it is  Integral part of GST Practice</vt:lpstr>
      <vt:lpstr>PowerPoint Presentation</vt:lpstr>
    </vt:vector>
  </TitlesOfParts>
  <Manager>Ashika Agawal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Technology in GST Litigation</dc:title>
  <dc:subject>USE of Tech</dc:subject>
  <dc:creator>Venugopal Gella</dc:creator>
  <cp:keywords>GST</cp:keywords>
  <cp:lastModifiedBy>Venugopal Gella</cp:lastModifiedBy>
  <cp:revision>3</cp:revision>
  <dcterms:created xsi:type="dcterms:W3CDTF">2024-08-23T15:39:00Z</dcterms:created>
  <dcterms:modified xsi:type="dcterms:W3CDTF">2024-08-24T03:38:53Z</dcterms:modified>
</cp:coreProperties>
</file>