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>
        <p:scale>
          <a:sx n="64" d="100"/>
          <a:sy n="64" d="100"/>
        </p:scale>
        <p:origin x="1065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E2C1D-2043-E377-A6C3-82AE5A7FA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F9D63-0811-FB99-2576-C30E0B920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B3097-8A59-0E56-A79C-0A2783CCB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4C18-98CB-4222-26E7-764E24216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0AF72-4D51-4F4A-54C0-5531D08C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422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A841-84A8-65EA-25B2-4EB8EC322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E9182-C2FF-32B8-2935-4DB870DEB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07575-D385-3E07-B1D6-D1072F97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435DC-123F-BB7C-EBDE-F46DAE59C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D0C8-9D58-631E-8036-68037629A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34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3C510D-A671-D4D2-53B9-58B8DB10B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34674-D512-5627-46EB-B780C1F44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D3B67-1605-8B2D-6529-81DC306A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19726-3D0A-DBE7-B37F-E7AF8016A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48F7A-83F4-6A14-4480-AEA49290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132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C884A-9095-648D-8808-31C5409F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BF947-2B1E-3ECB-2639-776E6FF30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D680B-586A-87D8-9631-CB3FD7068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86187-55A8-E84F-F19C-1C4FD2DF3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3AFF1-D814-0BED-7955-1482E8E7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39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ECA1-C884-424D-5116-0E4DDB70B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CF221-8392-A5B5-47C1-EA3950B7E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B7B1A-97EF-46A4-773C-FE56E3AA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2F39D-29C3-C6BD-2704-6FB15725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8DE86-EF0A-6277-933C-79F3E4E73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127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B391D-F57A-1DC8-3757-7DE9F751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8D252-FA8C-8E7A-A246-76C0B391E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9ACD5-70BE-5B5D-E2B7-295A0D8DC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C8DD6-6276-6C33-40E7-4390F2B4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8FDD8-77D1-DEEC-235F-489BAE29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FDFB1-B472-50F1-F296-19C260A5C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52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26968-6F8F-EC17-3C15-26B929FA8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70BFA-5BB0-D8D6-6836-F34C175D3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16DBA-EBBF-5F21-3D35-DF3CED959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7DB8-AA5E-A5B6-FCC3-847837DF7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CA9558-DCB0-B759-18DD-B03D44F30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6DAA91-D293-4337-151A-602D4535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B2CC1E-F240-3D5E-91E2-CA0F6449C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40B114-3F20-5FF5-A4AF-C8848746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970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C72CD-CEA6-E718-88F3-94555CD92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BD844-917F-CE2B-4DFA-293B625D7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31AAC-4535-7B73-E07D-2C098D195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D2DEE3-ACDB-0F82-CCC5-6F0788AC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07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AB3E61-BFE2-9DF3-5957-0FF25DAC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517B50-C1BF-D234-118D-C1F2589EA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69780-74B0-07E1-1C87-D2BD5CDBF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580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3C1A-39F2-0410-5D9A-033EA2C89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E7069-D12D-0DB6-A324-AF82FEF2D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32DEE-11CC-51C4-1EE5-DB021A4B7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8624F-A0BD-5EFF-C602-6AC36745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5DE06-8C8F-8D55-78AF-D658BE87D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A0882-067A-078C-319C-6247FE5D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496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A7BB4-B204-70E6-2275-821865120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72862E-B7C2-C93A-7F3E-5863449081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CE640-E810-CF5B-04EA-97A26D3F2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6E8F6-7EE0-5FF4-08C6-C3A588E7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909585-6A16-933C-C04D-BA7C3DE0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7C7E4-7C45-F098-A2FF-DCECB8D1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134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2B689-00A6-BEFE-7C4C-71683463E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1CCCF-5EB3-E7C6-A552-A6030209B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7887C-1369-625F-B47B-CC673F3B3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E61EC-BEF5-4880-9FF3-286E148561EE}" type="datetimeFigureOut">
              <a:rPr lang="en-IN" smtClean="0"/>
              <a:t>07-02-2025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3009A-6877-29F4-D58E-16F490DA4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59343-F7C6-FA78-DCBD-A04B2FC32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07F443-1BFB-4DAB-BD68-F18326E87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244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ock.adobe.com/images/india-supreme-court-image/25914284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51D75A-528E-631E-A972-E5E43CC6E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3326" y="1521725"/>
            <a:ext cx="5121266" cy="2745688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000" b="0" i="1" dirty="0">
                <a:effectLst/>
                <a:latin typeface="Verdana" panose="020B0604030504040204" pitchFamily="34" charset="0"/>
              </a:rPr>
              <a:t>Para 25 of the Judgement of</a:t>
            </a:r>
            <a:br>
              <a:rPr lang="en-US" sz="2000" b="0" i="1" dirty="0">
                <a:effectLst/>
                <a:latin typeface="Verdana" panose="020B0604030504040204" pitchFamily="34" charset="0"/>
              </a:rPr>
            </a:br>
            <a:br>
              <a:rPr lang="en-US" sz="2000" i="1" dirty="0">
                <a:latin typeface="Verdana" panose="020B0604030504040204" pitchFamily="34" charset="0"/>
              </a:rPr>
            </a:br>
            <a:br>
              <a:rPr lang="en-US" sz="2000" b="0" i="1" dirty="0">
                <a:effectLst/>
                <a:latin typeface="Verdana" panose="020B0604030504040204" pitchFamily="34" charset="0"/>
              </a:rPr>
            </a:br>
            <a:r>
              <a:rPr lang="en-US" sz="2400" b="1" i="0" cap="all" dirty="0">
                <a:effectLst/>
                <a:latin typeface="Verdana" panose="020B0604030504040204" pitchFamily="34" charset="0"/>
              </a:rPr>
              <a:t>Safari Retreats Pvt. Ltd.</a:t>
            </a:r>
            <a:endParaRPr lang="en-US" sz="2000" b="1" i="0" cap="all" dirty="0">
              <a:effectLst/>
              <a:latin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D92AB-0CC0-E35D-174A-4F86F6B54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5892" y="4359488"/>
            <a:ext cx="4428699" cy="1655762"/>
          </a:xfrm>
          <a:noFill/>
        </p:spPr>
        <p:txBody>
          <a:bodyPr>
            <a:normAutofit/>
          </a:bodyPr>
          <a:lstStyle/>
          <a:p>
            <a:pPr algn="l"/>
            <a:endParaRPr lang="en-IN" dirty="0"/>
          </a:p>
        </p:txBody>
      </p:sp>
      <p:pic>
        <p:nvPicPr>
          <p:cNvPr id="5" name="Picture 4" descr="A building with a dome and a flag on it&#10;&#10;AI-generated content may be incorrect.">
            <a:extLst>
              <a:ext uri="{FF2B5EF4-FFF2-40B4-BE49-F238E27FC236}">
                <a16:creationId xmlns:a16="http://schemas.microsoft.com/office/drawing/2014/main" id="{4ED6D9C7-9B2F-74F4-15B4-73AE9EDC1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3787" r="19709" b="-1"/>
          <a:stretch/>
        </p:blipFill>
        <p:spPr>
          <a:xfrm>
            <a:off x="1" y="10"/>
            <a:ext cx="6832674" cy="6857990"/>
          </a:xfrm>
          <a:custGeom>
            <a:avLst/>
            <a:gdLst/>
            <a:ahLst/>
            <a:cxnLst/>
            <a:rect l="l" t="t" r="r" b="b"/>
            <a:pathLst>
              <a:path w="6832674" h="6858000">
                <a:moveTo>
                  <a:pt x="0" y="0"/>
                </a:moveTo>
                <a:lnTo>
                  <a:pt x="6832674" y="0"/>
                </a:lnTo>
                <a:lnTo>
                  <a:pt x="6749707" y="183520"/>
                </a:lnTo>
                <a:cubicBezTo>
                  <a:pt x="6327787" y="1181050"/>
                  <a:pt x="6094475" y="2277779"/>
                  <a:pt x="6094475" y="3429000"/>
                </a:cubicBezTo>
                <a:cubicBezTo>
                  <a:pt x="6094475" y="4580222"/>
                  <a:pt x="6327787" y="5676950"/>
                  <a:pt x="6749707" y="6674481"/>
                </a:cubicBezTo>
                <a:lnTo>
                  <a:pt x="683267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8906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B505D3-4410-2054-48DF-81AE3511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B5FD30F-C11C-D3E5-7AC5-1020BABF8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36AF1-E192-C903-7E05-893DCEB33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EB38C-CEB9-63DB-B339-A98285FE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If </a:t>
            </a:r>
            <a:r>
              <a:rPr lang="en-US" sz="3200" b="1" dirty="0"/>
              <a:t>literal interpretation is manifestly unjust</a:t>
            </a:r>
            <a:r>
              <a:rPr lang="en-US" sz="3200" dirty="0"/>
              <a:t>, which produces a result not intended by the legislature, only in such a case can the </a:t>
            </a:r>
            <a:r>
              <a:rPr lang="en-US" sz="3200" b="1" dirty="0"/>
              <a:t>Court modify the language</a:t>
            </a:r>
            <a:r>
              <a:rPr lang="en-US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77908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D389A4-8A83-45C8-2165-8482972F3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155958B-DC9A-132E-6709-1C5A09CBF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1C08C-3A36-8AE3-1774-E94B5C374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FF9A2-D466-222C-5493-28A1A5C88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/>
              <a:t>Equity and taxation are strangers</a:t>
            </a:r>
            <a:r>
              <a:rPr lang="en-US" sz="3200" dirty="0"/>
              <a:t>. But if construction results in equity rather than injustice, such construction should be preferred;</a:t>
            </a:r>
          </a:p>
        </p:txBody>
      </p:sp>
    </p:spTree>
    <p:extLst>
      <p:ext uri="{BB962C8B-B14F-4D97-AF65-F5344CB8AC3E}">
        <p14:creationId xmlns:p14="http://schemas.microsoft.com/office/powerpoint/2010/main" val="2115673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EE089C-4EFB-CCC7-E67F-6D331F29F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8045E03-13C3-A9E2-EAA9-E08BAE92D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04F1B2-7702-0575-B519-B5BB5369C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52E3F-DCDD-BAA4-5052-AD3A92FB8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It is not a function of the Court in the fiscal arena to </a:t>
            </a:r>
            <a:r>
              <a:rPr lang="en-US" sz="3200" b="1" dirty="0"/>
              <a:t>compel the Parliament </a:t>
            </a:r>
            <a:r>
              <a:rPr lang="en-US" sz="3200" dirty="0"/>
              <a:t>to go further and do more;</a:t>
            </a:r>
          </a:p>
        </p:txBody>
      </p:sp>
    </p:spTree>
    <p:extLst>
      <p:ext uri="{BB962C8B-B14F-4D97-AF65-F5344CB8AC3E}">
        <p14:creationId xmlns:p14="http://schemas.microsoft.com/office/powerpoint/2010/main" val="1122231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612413-EB61-E8D6-3DE5-1DBC2735A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EC05FCA-09D8-E07F-EC81-04490DD4B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0245F4-68B2-E50F-F2DA-C2B6CEDC5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1DE4-3819-BB68-4DC9-7E5C7BCF9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dirty="0"/>
              <a:t>When a word used in a taxing statute is to be construed and has not been specifically defined, it should not be interpreted in accordance with its definition in another statute that does not deal with a cognate subject. It should </a:t>
            </a:r>
            <a:r>
              <a:rPr lang="en-US" sz="3200" b="1" dirty="0"/>
              <a:t>be understood in its commercial sense</a:t>
            </a:r>
            <a:r>
              <a:rPr lang="en-US" sz="3200" dirty="0"/>
              <a:t>. Unless defined in the statute itself, the words and expressions in a taxing statute have to be construed in the sense in which the persons dealing with them understand, that is, as per the trade understanding, commercial and technical practice and usage.</a:t>
            </a:r>
          </a:p>
        </p:txBody>
      </p:sp>
    </p:spTree>
    <p:extLst>
      <p:ext uri="{BB962C8B-B14F-4D97-AF65-F5344CB8AC3E}">
        <p14:creationId xmlns:p14="http://schemas.microsoft.com/office/powerpoint/2010/main" val="1329788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AE5376-BD34-4736-641E-DB2FE949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3AD2E-06A5-3C42-FDA7-CD6E6AAF2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A taxing statute </a:t>
            </a:r>
            <a:r>
              <a:rPr lang="en-US" sz="3200" b="1" dirty="0"/>
              <a:t>must be read as it is </a:t>
            </a:r>
            <a:r>
              <a:rPr lang="en-US" sz="3200" dirty="0"/>
              <a:t>with </a:t>
            </a:r>
            <a:r>
              <a:rPr lang="en-US" sz="3200" b="1" dirty="0"/>
              <a:t>no additions and no subtractions</a:t>
            </a:r>
            <a:r>
              <a:rPr lang="en-US" sz="3200" dirty="0"/>
              <a:t> on the grounds of </a:t>
            </a:r>
            <a:r>
              <a:rPr lang="en-US" sz="3200" b="1" dirty="0"/>
              <a:t>legislative intendment</a:t>
            </a:r>
            <a:r>
              <a:rPr lang="en-US" sz="3200" dirty="0"/>
              <a:t> or otherwise;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58066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31E837-3414-74FC-2590-126281FEA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08305FD-7737-D168-C2AF-70FC06EB6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68BBA3-0E85-D907-5C01-EE4473CB5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4568-4942-BF38-01FE-84B326041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If the language of a </a:t>
            </a:r>
            <a:r>
              <a:rPr lang="en-US" sz="3200" b="1" dirty="0"/>
              <a:t>taxing provision is plain</a:t>
            </a:r>
            <a:r>
              <a:rPr lang="en-US" sz="3200" dirty="0"/>
              <a:t>, the consequence of giving effect to it may lead to some absurd result is not a factor to be considered when interpreting the provisions. It is for the legislature to step in and remove the </a:t>
            </a:r>
            <a:r>
              <a:rPr lang="en-US" sz="3200" b="1" dirty="0"/>
              <a:t>absurdity</a:t>
            </a:r>
            <a:r>
              <a:rPr lang="en-US" sz="3200" dirty="0"/>
              <a:t>;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632923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D3A0EE-2443-8A78-3169-C510623C8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90B05C-810A-8F13-5D55-A235C78D9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2A2BD-794A-040E-13BE-1FEE8F349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F7ACD-A6DD-BE71-5BA5-2F7C1C7EB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While dealing with a taxing provision, the </a:t>
            </a:r>
            <a:r>
              <a:rPr lang="en-US" sz="3200" b="1" dirty="0"/>
              <a:t>principle of strict interpretation</a:t>
            </a:r>
            <a:r>
              <a:rPr lang="en-US" sz="3200" dirty="0"/>
              <a:t> should be applied;</a:t>
            </a:r>
          </a:p>
        </p:txBody>
      </p:sp>
    </p:spTree>
    <p:extLst>
      <p:ext uri="{BB962C8B-B14F-4D97-AF65-F5344CB8AC3E}">
        <p14:creationId xmlns:p14="http://schemas.microsoft.com/office/powerpoint/2010/main" val="1593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CDD6A8-DD15-C497-B403-B24C10E39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73F9A45-2805-CAE8-3DE0-D4B8E322D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F0CDA-2CD9-B0C3-3F2C-0FB6AEA48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4323-DC73-FD60-4AC1-3FF1D81B3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If </a:t>
            </a:r>
            <a:r>
              <a:rPr lang="en-US" sz="3200" b="1" dirty="0"/>
              <a:t>two interpretations</a:t>
            </a:r>
            <a:r>
              <a:rPr lang="en-US" sz="3200" dirty="0"/>
              <a:t> of a statutory provision are possible, the Court ordinarily would </a:t>
            </a:r>
            <a:r>
              <a:rPr lang="en-US" sz="3200" b="1" dirty="0"/>
              <a:t>interpret the provision in </a:t>
            </a:r>
            <a:r>
              <a:rPr lang="en-US" sz="3200" b="1" dirty="0" err="1"/>
              <a:t>favour</a:t>
            </a:r>
            <a:r>
              <a:rPr lang="en-US" sz="3200" b="1" dirty="0"/>
              <a:t> of a taxpayer</a:t>
            </a:r>
            <a:r>
              <a:rPr lang="en-US" sz="3200" dirty="0"/>
              <a:t> and against the revenue;</a:t>
            </a:r>
          </a:p>
        </p:txBody>
      </p:sp>
    </p:spTree>
    <p:extLst>
      <p:ext uri="{BB962C8B-B14F-4D97-AF65-F5344CB8AC3E}">
        <p14:creationId xmlns:p14="http://schemas.microsoft.com/office/powerpoint/2010/main" val="2998272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B99D82-90DD-2F8D-EC05-ACCCF06B8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2D6DEEA-035A-38DE-508D-15131708A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06DD96-2403-FDFB-3D21-A2D36AF7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8D409-C378-F0DA-FACE-53D303285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In interpreting a taxing statute, </a:t>
            </a:r>
            <a:r>
              <a:rPr lang="en-US" sz="3200" b="1" dirty="0"/>
              <a:t>equitable considerations </a:t>
            </a:r>
            <a:r>
              <a:rPr lang="en-US" sz="3200" dirty="0"/>
              <a:t>are entirely out of place;</a:t>
            </a:r>
          </a:p>
        </p:txBody>
      </p:sp>
    </p:spTree>
    <p:extLst>
      <p:ext uri="{BB962C8B-B14F-4D97-AF65-F5344CB8AC3E}">
        <p14:creationId xmlns:p14="http://schemas.microsoft.com/office/powerpoint/2010/main" val="45255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BF9002-9C6A-BF9E-0738-25E95C551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71BEE3D-4461-334A-815E-02226A3CC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55F6B5-7F79-1810-87B6-77CB11434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52877-79B5-CE24-9467-380704FF4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A taxing provision </a:t>
            </a:r>
            <a:r>
              <a:rPr lang="en-US" sz="3200" b="1" dirty="0"/>
              <a:t>cannot be interpreted on any presumption </a:t>
            </a:r>
            <a:r>
              <a:rPr lang="en-US" sz="3200" dirty="0"/>
              <a:t>or assumption;</a:t>
            </a:r>
          </a:p>
        </p:txBody>
      </p:sp>
    </p:spTree>
    <p:extLst>
      <p:ext uri="{BB962C8B-B14F-4D97-AF65-F5344CB8AC3E}">
        <p14:creationId xmlns:p14="http://schemas.microsoft.com/office/powerpoint/2010/main" val="2137453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D89BB8-48B7-6F48-BA71-22997D9DB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B1367CF-169D-B7A7-22B7-A7AE95FC5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2AA93D-F7C4-1C1B-092B-7DB153B81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C134-B549-F4CB-10CB-424401F33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A taxing statute has to be interpreted in the light of what is clearly expressed. </a:t>
            </a:r>
            <a:r>
              <a:rPr lang="en-US" sz="3200" b="1" dirty="0"/>
              <a:t>The Court cannot imply anything </a:t>
            </a:r>
            <a:r>
              <a:rPr lang="en-US" sz="3200" dirty="0"/>
              <a:t>which is not expressed. Moreover, the </a:t>
            </a:r>
            <a:r>
              <a:rPr lang="en-US" sz="3200" b="1" dirty="0"/>
              <a:t>Court cannot import provisions in the statute to supply any deficiency</a:t>
            </a:r>
            <a:r>
              <a:rPr lang="en-US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5710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663D5D-5E19-7797-4C98-E43D4BB9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B7CE364-FBA4-4BDF-4EA9-9D40413327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DAB63A-D1B8-4030-234A-F090C5D3B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42094" cy="1807305"/>
          </a:xfrm>
        </p:spPr>
        <p:txBody>
          <a:bodyPr>
            <a:normAutofit/>
          </a:bodyPr>
          <a:lstStyle/>
          <a:p>
            <a:r>
              <a:rPr lang="en-US" dirty="0"/>
              <a:t>Interpretation of the taxation statutes: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AF482-64F8-5BC2-7343-C2561454B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10314482" cy="3843666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There is </a:t>
            </a:r>
            <a:r>
              <a:rPr lang="en-US" sz="3200" b="1" dirty="0"/>
              <a:t>nothing unjust </a:t>
            </a:r>
            <a:r>
              <a:rPr lang="en-US" sz="3200" dirty="0"/>
              <a:t>in the taxpayer escaping if the letter of the </a:t>
            </a:r>
            <a:r>
              <a:rPr lang="en-US" sz="3200" b="1" dirty="0"/>
              <a:t>law fails to catch him </a:t>
            </a:r>
            <a:r>
              <a:rPr lang="en-US" sz="3200" dirty="0"/>
              <a:t>on account of the </a:t>
            </a:r>
            <a:r>
              <a:rPr lang="en-US" sz="3200" b="1" dirty="0"/>
              <a:t>legislature's failure to express itself clearly</a:t>
            </a:r>
            <a:r>
              <a:rPr lang="en-US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28369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469</Words>
  <Application>Microsoft Office PowerPoint</Application>
  <PresentationFormat>Widescreen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Verdana</vt:lpstr>
      <vt:lpstr>Office Theme</vt:lpstr>
      <vt:lpstr>Para 25 of the Judgement of   Safari Retreats Pvt. Ltd.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  <vt:lpstr>Interpretation of the taxation statutes: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Sidhant Goyal</dc:creator>
  <cp:lastModifiedBy>Sidhant Goyal</cp:lastModifiedBy>
  <cp:revision>2</cp:revision>
  <dcterms:created xsi:type="dcterms:W3CDTF">2025-02-07T10:41:03Z</dcterms:created>
  <dcterms:modified xsi:type="dcterms:W3CDTF">2025-02-07T11:45:51Z</dcterms:modified>
</cp:coreProperties>
</file>