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48"/>
  </p:notesMasterIdLst>
  <p:sldIdLst>
    <p:sldId id="256" r:id="rId2"/>
    <p:sldId id="257" r:id="rId3"/>
    <p:sldId id="1002" r:id="rId4"/>
    <p:sldId id="993" r:id="rId5"/>
    <p:sldId id="259" r:id="rId6"/>
    <p:sldId id="262" r:id="rId7"/>
    <p:sldId id="994" r:id="rId8"/>
    <p:sldId id="264" r:id="rId9"/>
    <p:sldId id="266" r:id="rId10"/>
    <p:sldId id="705" r:id="rId11"/>
    <p:sldId id="922" r:id="rId12"/>
    <p:sldId id="912" r:id="rId13"/>
    <p:sldId id="918" r:id="rId14"/>
    <p:sldId id="913" r:id="rId15"/>
    <p:sldId id="919" r:id="rId16"/>
    <p:sldId id="920" r:id="rId17"/>
    <p:sldId id="921" r:id="rId18"/>
    <p:sldId id="995" r:id="rId19"/>
    <p:sldId id="268" r:id="rId20"/>
    <p:sldId id="911" r:id="rId21"/>
    <p:sldId id="471" r:id="rId22"/>
    <p:sldId id="697" r:id="rId23"/>
    <p:sldId id="698" r:id="rId24"/>
    <p:sldId id="699" r:id="rId25"/>
    <p:sldId id="700" r:id="rId26"/>
    <p:sldId id="701" r:id="rId27"/>
    <p:sldId id="702" r:id="rId28"/>
    <p:sldId id="996" r:id="rId29"/>
    <p:sldId id="997" r:id="rId30"/>
    <p:sldId id="720" r:id="rId31"/>
    <p:sldId id="917" r:id="rId32"/>
    <p:sldId id="998" r:id="rId33"/>
    <p:sldId id="1001" r:id="rId34"/>
    <p:sldId id="1000" r:id="rId35"/>
    <p:sldId id="1003" r:id="rId36"/>
    <p:sldId id="1004" r:id="rId37"/>
    <p:sldId id="1006" r:id="rId38"/>
    <p:sldId id="1005" r:id="rId39"/>
    <p:sldId id="1007" r:id="rId40"/>
    <p:sldId id="1008" r:id="rId41"/>
    <p:sldId id="1009" r:id="rId42"/>
    <p:sldId id="1010" r:id="rId43"/>
    <p:sldId id="979" r:id="rId44"/>
    <p:sldId id="950" r:id="rId45"/>
    <p:sldId id="376" r:id="rId46"/>
    <p:sldId id="37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59" d="100"/>
          <a:sy n="59" d="100"/>
        </p:scale>
        <p:origin x="8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D0D47-4B65-4844-8F3D-E5E4A120A235}" type="datetimeFigureOut">
              <a:rPr lang="en-IN" smtClean="0"/>
              <a:t>13-04-2025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D5552-4B3D-4604-A9B7-98D5E91A3C31}" type="slidenum">
              <a:rPr lang="en-IN" smtClean="0"/>
              <a:t>‹#›</a:t>
            </a:fld>
            <a:endParaRPr lang="en-IN"/>
          </a:p>
        </p:txBody>
      </p:sp>
    </p:spTree>
    <p:extLst>
      <p:ext uri="{BB962C8B-B14F-4D97-AF65-F5344CB8AC3E}">
        <p14:creationId xmlns:p14="http://schemas.microsoft.com/office/powerpoint/2010/main" val="12566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a:t>
            </a:fld>
            <a:endParaRPr lang="en-IN"/>
          </a:p>
        </p:txBody>
      </p:sp>
    </p:spTree>
    <p:extLst>
      <p:ext uri="{BB962C8B-B14F-4D97-AF65-F5344CB8AC3E}">
        <p14:creationId xmlns:p14="http://schemas.microsoft.com/office/powerpoint/2010/main" val="365570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10</a:t>
            </a:fld>
            <a:endParaRPr lang="en-IN"/>
          </a:p>
        </p:txBody>
      </p:sp>
    </p:spTree>
    <p:extLst>
      <p:ext uri="{BB962C8B-B14F-4D97-AF65-F5344CB8AC3E}">
        <p14:creationId xmlns:p14="http://schemas.microsoft.com/office/powerpoint/2010/main" val="1648153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11</a:t>
            </a:fld>
            <a:endParaRPr lang="en-IN"/>
          </a:p>
        </p:txBody>
      </p:sp>
    </p:spTree>
    <p:extLst>
      <p:ext uri="{BB962C8B-B14F-4D97-AF65-F5344CB8AC3E}">
        <p14:creationId xmlns:p14="http://schemas.microsoft.com/office/powerpoint/2010/main" val="5953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12</a:t>
            </a:fld>
            <a:endParaRPr lang="en-IN"/>
          </a:p>
        </p:txBody>
      </p:sp>
    </p:spTree>
    <p:extLst>
      <p:ext uri="{BB962C8B-B14F-4D97-AF65-F5344CB8AC3E}">
        <p14:creationId xmlns:p14="http://schemas.microsoft.com/office/powerpoint/2010/main" val="4132624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13</a:t>
            </a:fld>
            <a:endParaRPr lang="en-IN"/>
          </a:p>
        </p:txBody>
      </p:sp>
    </p:spTree>
    <p:extLst>
      <p:ext uri="{BB962C8B-B14F-4D97-AF65-F5344CB8AC3E}">
        <p14:creationId xmlns:p14="http://schemas.microsoft.com/office/powerpoint/2010/main" val="176577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14</a:t>
            </a:fld>
            <a:endParaRPr lang="en-IN"/>
          </a:p>
        </p:txBody>
      </p:sp>
    </p:spTree>
    <p:extLst>
      <p:ext uri="{BB962C8B-B14F-4D97-AF65-F5344CB8AC3E}">
        <p14:creationId xmlns:p14="http://schemas.microsoft.com/office/powerpoint/2010/main" val="286141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15</a:t>
            </a:fld>
            <a:endParaRPr lang="en-IN"/>
          </a:p>
        </p:txBody>
      </p:sp>
    </p:spTree>
    <p:extLst>
      <p:ext uri="{BB962C8B-B14F-4D97-AF65-F5344CB8AC3E}">
        <p14:creationId xmlns:p14="http://schemas.microsoft.com/office/powerpoint/2010/main" val="343961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16</a:t>
            </a:fld>
            <a:endParaRPr lang="en-IN"/>
          </a:p>
        </p:txBody>
      </p:sp>
    </p:spTree>
    <p:extLst>
      <p:ext uri="{BB962C8B-B14F-4D97-AF65-F5344CB8AC3E}">
        <p14:creationId xmlns:p14="http://schemas.microsoft.com/office/powerpoint/2010/main" val="360983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17</a:t>
            </a:fld>
            <a:endParaRPr lang="en-IN"/>
          </a:p>
        </p:txBody>
      </p:sp>
    </p:spTree>
    <p:extLst>
      <p:ext uri="{BB962C8B-B14F-4D97-AF65-F5344CB8AC3E}">
        <p14:creationId xmlns:p14="http://schemas.microsoft.com/office/powerpoint/2010/main" val="116605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18</a:t>
            </a:fld>
            <a:endParaRPr lang="en-IN"/>
          </a:p>
        </p:txBody>
      </p:sp>
    </p:spTree>
    <p:extLst>
      <p:ext uri="{BB962C8B-B14F-4D97-AF65-F5344CB8AC3E}">
        <p14:creationId xmlns:p14="http://schemas.microsoft.com/office/powerpoint/2010/main" val="1033608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19</a:t>
            </a:fld>
            <a:endParaRPr lang="en-IN"/>
          </a:p>
        </p:txBody>
      </p:sp>
    </p:spTree>
    <p:extLst>
      <p:ext uri="{BB962C8B-B14F-4D97-AF65-F5344CB8AC3E}">
        <p14:creationId xmlns:p14="http://schemas.microsoft.com/office/powerpoint/2010/main" val="24486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a:t>
            </a:fld>
            <a:endParaRPr lang="en-IN"/>
          </a:p>
        </p:txBody>
      </p:sp>
    </p:spTree>
    <p:extLst>
      <p:ext uri="{BB962C8B-B14F-4D97-AF65-F5344CB8AC3E}">
        <p14:creationId xmlns:p14="http://schemas.microsoft.com/office/powerpoint/2010/main" val="380233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20</a:t>
            </a:fld>
            <a:endParaRPr lang="en-IN"/>
          </a:p>
        </p:txBody>
      </p:sp>
    </p:spTree>
    <p:extLst>
      <p:ext uri="{BB962C8B-B14F-4D97-AF65-F5344CB8AC3E}">
        <p14:creationId xmlns:p14="http://schemas.microsoft.com/office/powerpoint/2010/main" val="962415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21</a:t>
            </a:fld>
            <a:endParaRPr lang="en-IN"/>
          </a:p>
        </p:txBody>
      </p:sp>
    </p:spTree>
    <p:extLst>
      <p:ext uri="{BB962C8B-B14F-4D97-AF65-F5344CB8AC3E}">
        <p14:creationId xmlns:p14="http://schemas.microsoft.com/office/powerpoint/2010/main" val="3233905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22</a:t>
            </a:fld>
            <a:endParaRPr lang="en-IN"/>
          </a:p>
        </p:txBody>
      </p:sp>
    </p:spTree>
    <p:extLst>
      <p:ext uri="{BB962C8B-B14F-4D97-AF65-F5344CB8AC3E}">
        <p14:creationId xmlns:p14="http://schemas.microsoft.com/office/powerpoint/2010/main" val="898522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23</a:t>
            </a:fld>
            <a:endParaRPr lang="en-IN"/>
          </a:p>
        </p:txBody>
      </p:sp>
    </p:spTree>
    <p:extLst>
      <p:ext uri="{BB962C8B-B14F-4D97-AF65-F5344CB8AC3E}">
        <p14:creationId xmlns:p14="http://schemas.microsoft.com/office/powerpoint/2010/main" val="73040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24</a:t>
            </a:fld>
            <a:endParaRPr lang="en-IN"/>
          </a:p>
        </p:txBody>
      </p:sp>
    </p:spTree>
    <p:extLst>
      <p:ext uri="{BB962C8B-B14F-4D97-AF65-F5344CB8AC3E}">
        <p14:creationId xmlns:p14="http://schemas.microsoft.com/office/powerpoint/2010/main" val="3506132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25</a:t>
            </a:fld>
            <a:endParaRPr lang="en-IN"/>
          </a:p>
        </p:txBody>
      </p:sp>
    </p:spTree>
    <p:extLst>
      <p:ext uri="{BB962C8B-B14F-4D97-AF65-F5344CB8AC3E}">
        <p14:creationId xmlns:p14="http://schemas.microsoft.com/office/powerpoint/2010/main" val="4009441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26</a:t>
            </a:fld>
            <a:endParaRPr lang="en-IN"/>
          </a:p>
        </p:txBody>
      </p:sp>
    </p:spTree>
    <p:extLst>
      <p:ext uri="{BB962C8B-B14F-4D97-AF65-F5344CB8AC3E}">
        <p14:creationId xmlns:p14="http://schemas.microsoft.com/office/powerpoint/2010/main" val="3467503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27</a:t>
            </a:fld>
            <a:endParaRPr lang="en-IN"/>
          </a:p>
        </p:txBody>
      </p:sp>
    </p:spTree>
    <p:extLst>
      <p:ext uri="{BB962C8B-B14F-4D97-AF65-F5344CB8AC3E}">
        <p14:creationId xmlns:p14="http://schemas.microsoft.com/office/powerpoint/2010/main" val="2399997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28</a:t>
            </a:fld>
            <a:endParaRPr lang="en-IN"/>
          </a:p>
        </p:txBody>
      </p:sp>
    </p:spTree>
    <p:extLst>
      <p:ext uri="{BB962C8B-B14F-4D97-AF65-F5344CB8AC3E}">
        <p14:creationId xmlns:p14="http://schemas.microsoft.com/office/powerpoint/2010/main" val="1474024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29</a:t>
            </a:fld>
            <a:endParaRPr lang="en-IN"/>
          </a:p>
        </p:txBody>
      </p:sp>
    </p:spTree>
    <p:extLst>
      <p:ext uri="{BB962C8B-B14F-4D97-AF65-F5344CB8AC3E}">
        <p14:creationId xmlns:p14="http://schemas.microsoft.com/office/powerpoint/2010/main" val="426824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0F54-6D1D-821B-D602-9131275B8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55690-821B-1C15-ADD2-E197B76D3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8DDAD-1B73-65E7-1F74-5986E23005C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35B68688-6BC4-9492-5509-40CA0AD593FA}"/>
              </a:ext>
            </a:extLst>
          </p:cNvPr>
          <p:cNvSpPr>
            <a:spLocks noGrp="1"/>
          </p:cNvSpPr>
          <p:nvPr>
            <p:ph type="sldNum" sz="quarter" idx="5"/>
          </p:nvPr>
        </p:nvSpPr>
        <p:spPr/>
        <p:txBody>
          <a:bodyPr/>
          <a:lstStyle/>
          <a:p>
            <a:fld id="{B93D5552-4B3D-4604-A9B7-98D5E91A3C31}" type="slidenum">
              <a:rPr lang="en-IN" smtClean="0"/>
              <a:t>3</a:t>
            </a:fld>
            <a:endParaRPr lang="en-IN"/>
          </a:p>
        </p:txBody>
      </p:sp>
    </p:spTree>
    <p:extLst>
      <p:ext uri="{BB962C8B-B14F-4D97-AF65-F5344CB8AC3E}">
        <p14:creationId xmlns:p14="http://schemas.microsoft.com/office/powerpoint/2010/main" val="49528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30</a:t>
            </a:fld>
            <a:endParaRPr lang="en-IN"/>
          </a:p>
        </p:txBody>
      </p:sp>
    </p:spTree>
    <p:extLst>
      <p:ext uri="{BB962C8B-B14F-4D97-AF65-F5344CB8AC3E}">
        <p14:creationId xmlns:p14="http://schemas.microsoft.com/office/powerpoint/2010/main" val="365226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31</a:t>
            </a:fld>
            <a:endParaRPr lang="en-IN"/>
          </a:p>
        </p:txBody>
      </p:sp>
    </p:spTree>
    <p:extLst>
      <p:ext uri="{BB962C8B-B14F-4D97-AF65-F5344CB8AC3E}">
        <p14:creationId xmlns:p14="http://schemas.microsoft.com/office/powerpoint/2010/main" val="3821322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32</a:t>
            </a:fld>
            <a:endParaRPr lang="en-IN"/>
          </a:p>
        </p:txBody>
      </p:sp>
    </p:spTree>
    <p:extLst>
      <p:ext uri="{BB962C8B-B14F-4D97-AF65-F5344CB8AC3E}">
        <p14:creationId xmlns:p14="http://schemas.microsoft.com/office/powerpoint/2010/main" val="506107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1F112-E718-6570-F85F-1B9D8C2F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496D2-C9CB-D596-3034-94096DE4C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744E8-DC9A-9500-29C9-BD67AAA0468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534296B3-8B5C-804A-3CF5-EF2F48D6B284}"/>
              </a:ext>
            </a:extLst>
          </p:cNvPr>
          <p:cNvSpPr>
            <a:spLocks noGrp="1"/>
          </p:cNvSpPr>
          <p:nvPr>
            <p:ph type="sldNum" sz="quarter" idx="5"/>
          </p:nvPr>
        </p:nvSpPr>
        <p:spPr/>
        <p:txBody>
          <a:bodyPr/>
          <a:lstStyle/>
          <a:p>
            <a:fld id="{B93D5552-4B3D-4604-A9B7-98D5E91A3C31}" type="slidenum">
              <a:rPr lang="en-IN" smtClean="0"/>
              <a:t>33</a:t>
            </a:fld>
            <a:endParaRPr lang="en-IN"/>
          </a:p>
        </p:txBody>
      </p:sp>
    </p:spTree>
    <p:extLst>
      <p:ext uri="{BB962C8B-B14F-4D97-AF65-F5344CB8AC3E}">
        <p14:creationId xmlns:p14="http://schemas.microsoft.com/office/powerpoint/2010/main" val="3615571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34</a:t>
            </a:fld>
            <a:endParaRPr lang="en-IN"/>
          </a:p>
        </p:txBody>
      </p:sp>
    </p:spTree>
    <p:extLst>
      <p:ext uri="{BB962C8B-B14F-4D97-AF65-F5344CB8AC3E}">
        <p14:creationId xmlns:p14="http://schemas.microsoft.com/office/powerpoint/2010/main" val="1240516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054F-6EC1-0AEB-6DAE-82D8555C1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474FA-6773-9CE1-3878-784CA8ACB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87473-683E-A864-443D-36AF30E46770}"/>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6551C9A8-0280-1A1C-2DEC-60626CA88EAF}"/>
              </a:ext>
            </a:extLst>
          </p:cNvPr>
          <p:cNvSpPr>
            <a:spLocks noGrp="1"/>
          </p:cNvSpPr>
          <p:nvPr>
            <p:ph type="sldNum" sz="quarter" idx="5"/>
          </p:nvPr>
        </p:nvSpPr>
        <p:spPr/>
        <p:txBody>
          <a:bodyPr/>
          <a:lstStyle/>
          <a:p>
            <a:fld id="{B93D5552-4B3D-4604-A9B7-98D5E91A3C31}" type="slidenum">
              <a:rPr lang="en-IN" smtClean="0"/>
              <a:t>35</a:t>
            </a:fld>
            <a:endParaRPr lang="en-IN"/>
          </a:p>
        </p:txBody>
      </p:sp>
    </p:spTree>
    <p:extLst>
      <p:ext uri="{BB962C8B-B14F-4D97-AF65-F5344CB8AC3E}">
        <p14:creationId xmlns:p14="http://schemas.microsoft.com/office/powerpoint/2010/main" val="2807144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D644B-9A58-193F-982C-C30F5797F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A9430-6094-916E-F5C9-319A17F24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AEFB1-4B9E-21BF-F67F-C76D90E558BE}"/>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7E82B725-A14C-47E4-078C-DB1ABF0FE53A}"/>
              </a:ext>
            </a:extLst>
          </p:cNvPr>
          <p:cNvSpPr>
            <a:spLocks noGrp="1"/>
          </p:cNvSpPr>
          <p:nvPr>
            <p:ph type="sldNum" sz="quarter" idx="5"/>
          </p:nvPr>
        </p:nvSpPr>
        <p:spPr/>
        <p:txBody>
          <a:bodyPr/>
          <a:lstStyle/>
          <a:p>
            <a:fld id="{B93D5552-4B3D-4604-A9B7-98D5E91A3C31}" type="slidenum">
              <a:rPr lang="en-IN" smtClean="0"/>
              <a:t>36</a:t>
            </a:fld>
            <a:endParaRPr lang="en-IN"/>
          </a:p>
        </p:txBody>
      </p:sp>
    </p:spTree>
    <p:extLst>
      <p:ext uri="{BB962C8B-B14F-4D97-AF65-F5344CB8AC3E}">
        <p14:creationId xmlns:p14="http://schemas.microsoft.com/office/powerpoint/2010/main" val="73559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0A459-D5C8-A56A-2E12-52D5BCB02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8306A-FB0F-48C4-1BD7-6880C4318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FD175-F07B-2371-2576-C722D03AB5C2}"/>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4AF2D71-3D7A-75AB-C13C-7131C6775090}"/>
              </a:ext>
            </a:extLst>
          </p:cNvPr>
          <p:cNvSpPr>
            <a:spLocks noGrp="1"/>
          </p:cNvSpPr>
          <p:nvPr>
            <p:ph type="sldNum" sz="quarter" idx="5"/>
          </p:nvPr>
        </p:nvSpPr>
        <p:spPr/>
        <p:txBody>
          <a:bodyPr/>
          <a:lstStyle/>
          <a:p>
            <a:fld id="{B93D5552-4B3D-4604-A9B7-98D5E91A3C31}" type="slidenum">
              <a:rPr lang="en-IN" smtClean="0"/>
              <a:t>37</a:t>
            </a:fld>
            <a:endParaRPr lang="en-IN"/>
          </a:p>
        </p:txBody>
      </p:sp>
    </p:spTree>
    <p:extLst>
      <p:ext uri="{BB962C8B-B14F-4D97-AF65-F5344CB8AC3E}">
        <p14:creationId xmlns:p14="http://schemas.microsoft.com/office/powerpoint/2010/main" val="2952053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A0435-93E3-13FC-1BC2-BE4054797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B0FEC-03B9-685C-6C85-176209BED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8D0AE-C065-E200-1DC7-BFBD086512F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1652EF9F-76D7-2E8C-9CBA-5D9CA48FF461}"/>
              </a:ext>
            </a:extLst>
          </p:cNvPr>
          <p:cNvSpPr>
            <a:spLocks noGrp="1"/>
          </p:cNvSpPr>
          <p:nvPr>
            <p:ph type="sldNum" sz="quarter" idx="5"/>
          </p:nvPr>
        </p:nvSpPr>
        <p:spPr/>
        <p:txBody>
          <a:bodyPr/>
          <a:lstStyle/>
          <a:p>
            <a:fld id="{B93D5552-4B3D-4604-A9B7-98D5E91A3C31}" type="slidenum">
              <a:rPr lang="en-IN" smtClean="0"/>
              <a:t>38</a:t>
            </a:fld>
            <a:endParaRPr lang="en-IN"/>
          </a:p>
        </p:txBody>
      </p:sp>
    </p:spTree>
    <p:extLst>
      <p:ext uri="{BB962C8B-B14F-4D97-AF65-F5344CB8AC3E}">
        <p14:creationId xmlns:p14="http://schemas.microsoft.com/office/powerpoint/2010/main" val="2593178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05FF-5A2D-A421-AE37-D07AC000F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DC289-2DCC-9448-A406-1D8377778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333FC-DEA1-EDF6-FF50-570A27C9C1F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8D5F8181-70E3-C031-E4CC-BDA96C328093}"/>
              </a:ext>
            </a:extLst>
          </p:cNvPr>
          <p:cNvSpPr>
            <a:spLocks noGrp="1"/>
          </p:cNvSpPr>
          <p:nvPr>
            <p:ph type="sldNum" sz="quarter" idx="5"/>
          </p:nvPr>
        </p:nvSpPr>
        <p:spPr/>
        <p:txBody>
          <a:bodyPr/>
          <a:lstStyle/>
          <a:p>
            <a:fld id="{B93D5552-4B3D-4604-A9B7-98D5E91A3C31}" type="slidenum">
              <a:rPr lang="en-IN" smtClean="0"/>
              <a:t>39</a:t>
            </a:fld>
            <a:endParaRPr lang="en-IN"/>
          </a:p>
        </p:txBody>
      </p:sp>
    </p:spTree>
    <p:extLst>
      <p:ext uri="{BB962C8B-B14F-4D97-AF65-F5344CB8AC3E}">
        <p14:creationId xmlns:p14="http://schemas.microsoft.com/office/powerpoint/2010/main" val="146521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4</a:t>
            </a:fld>
            <a:endParaRPr lang="en-IN"/>
          </a:p>
        </p:txBody>
      </p:sp>
    </p:spTree>
    <p:extLst>
      <p:ext uri="{BB962C8B-B14F-4D97-AF65-F5344CB8AC3E}">
        <p14:creationId xmlns:p14="http://schemas.microsoft.com/office/powerpoint/2010/main" val="1128351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15808-2E24-D853-3C50-A9CF412CC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D3659-0C24-54A3-A804-052B41206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C54B7-5F83-1B1F-F9A4-14DC530421E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248A59DA-3AA8-DE51-3AAE-093ED8B58530}"/>
              </a:ext>
            </a:extLst>
          </p:cNvPr>
          <p:cNvSpPr>
            <a:spLocks noGrp="1"/>
          </p:cNvSpPr>
          <p:nvPr>
            <p:ph type="sldNum" sz="quarter" idx="5"/>
          </p:nvPr>
        </p:nvSpPr>
        <p:spPr/>
        <p:txBody>
          <a:bodyPr/>
          <a:lstStyle/>
          <a:p>
            <a:fld id="{B93D5552-4B3D-4604-A9B7-98D5E91A3C31}" type="slidenum">
              <a:rPr lang="en-IN" smtClean="0"/>
              <a:t>40</a:t>
            </a:fld>
            <a:endParaRPr lang="en-IN"/>
          </a:p>
        </p:txBody>
      </p:sp>
    </p:spTree>
    <p:extLst>
      <p:ext uri="{BB962C8B-B14F-4D97-AF65-F5344CB8AC3E}">
        <p14:creationId xmlns:p14="http://schemas.microsoft.com/office/powerpoint/2010/main" val="3208792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B9526-A589-E4D9-970E-8AFE61B8F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9EC71-45C7-28CB-81C8-D8CF5708A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ABCC5-D6F7-2105-CA17-362195FAE89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B11A1153-B57E-600E-3433-1027DDCA3CA6}"/>
              </a:ext>
            </a:extLst>
          </p:cNvPr>
          <p:cNvSpPr>
            <a:spLocks noGrp="1"/>
          </p:cNvSpPr>
          <p:nvPr>
            <p:ph type="sldNum" sz="quarter" idx="5"/>
          </p:nvPr>
        </p:nvSpPr>
        <p:spPr/>
        <p:txBody>
          <a:bodyPr/>
          <a:lstStyle/>
          <a:p>
            <a:fld id="{B93D5552-4B3D-4604-A9B7-98D5E91A3C31}" type="slidenum">
              <a:rPr lang="en-IN" smtClean="0"/>
              <a:t>41</a:t>
            </a:fld>
            <a:endParaRPr lang="en-IN"/>
          </a:p>
        </p:txBody>
      </p:sp>
    </p:spTree>
    <p:extLst>
      <p:ext uri="{BB962C8B-B14F-4D97-AF65-F5344CB8AC3E}">
        <p14:creationId xmlns:p14="http://schemas.microsoft.com/office/powerpoint/2010/main" val="4043994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D43B-C0C2-FB33-6A14-753496126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2E6C2-AE5F-3BBF-1402-51C4E2A1C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22154-4686-E8BF-E507-D25FF4BFEF0F}"/>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786355AE-AB75-CFFF-1AD7-C60584BCE48D}"/>
              </a:ext>
            </a:extLst>
          </p:cNvPr>
          <p:cNvSpPr>
            <a:spLocks noGrp="1"/>
          </p:cNvSpPr>
          <p:nvPr>
            <p:ph type="sldNum" sz="quarter" idx="5"/>
          </p:nvPr>
        </p:nvSpPr>
        <p:spPr/>
        <p:txBody>
          <a:bodyPr/>
          <a:lstStyle/>
          <a:p>
            <a:fld id="{B93D5552-4B3D-4604-A9B7-98D5E91A3C31}" type="slidenum">
              <a:rPr lang="en-IN" smtClean="0"/>
              <a:t>42</a:t>
            </a:fld>
            <a:endParaRPr lang="en-IN"/>
          </a:p>
        </p:txBody>
      </p:sp>
    </p:spTree>
    <p:extLst>
      <p:ext uri="{BB962C8B-B14F-4D97-AF65-F5344CB8AC3E}">
        <p14:creationId xmlns:p14="http://schemas.microsoft.com/office/powerpoint/2010/main" val="209454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43</a:t>
            </a:fld>
            <a:endParaRPr lang="en-IN"/>
          </a:p>
        </p:txBody>
      </p:sp>
    </p:spTree>
    <p:extLst>
      <p:ext uri="{BB962C8B-B14F-4D97-AF65-F5344CB8AC3E}">
        <p14:creationId xmlns:p14="http://schemas.microsoft.com/office/powerpoint/2010/main" val="1715196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ED5D-7AD7-69B1-B246-BF1926EF6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EAC5C-9CA2-2A30-C3AF-B265ED1E7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53424-B925-878A-215E-DEB0C6C6E14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5593325-084E-496E-F1BE-689DB6ADA084}"/>
              </a:ext>
            </a:extLst>
          </p:cNvPr>
          <p:cNvSpPr>
            <a:spLocks noGrp="1"/>
          </p:cNvSpPr>
          <p:nvPr>
            <p:ph type="sldNum" sz="quarter" idx="5"/>
          </p:nvPr>
        </p:nvSpPr>
        <p:spPr/>
        <p:txBody>
          <a:bodyPr/>
          <a:lstStyle/>
          <a:p>
            <a:fld id="{B93D5552-4B3D-4604-A9B7-98D5E91A3C31}" type="slidenum">
              <a:rPr lang="en-IN" smtClean="0"/>
              <a:t>44</a:t>
            </a:fld>
            <a:endParaRPr lang="en-IN"/>
          </a:p>
        </p:txBody>
      </p:sp>
    </p:spTree>
    <p:extLst>
      <p:ext uri="{BB962C8B-B14F-4D97-AF65-F5344CB8AC3E}">
        <p14:creationId xmlns:p14="http://schemas.microsoft.com/office/powerpoint/2010/main" val="778210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45</a:t>
            </a:fld>
            <a:endParaRPr lang="en-IN"/>
          </a:p>
        </p:txBody>
      </p:sp>
    </p:spTree>
    <p:extLst>
      <p:ext uri="{BB962C8B-B14F-4D97-AF65-F5344CB8AC3E}">
        <p14:creationId xmlns:p14="http://schemas.microsoft.com/office/powerpoint/2010/main" val="29451799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46</a:t>
            </a:fld>
            <a:endParaRPr lang="en-IN"/>
          </a:p>
        </p:txBody>
      </p:sp>
    </p:spTree>
    <p:extLst>
      <p:ext uri="{BB962C8B-B14F-4D97-AF65-F5344CB8AC3E}">
        <p14:creationId xmlns:p14="http://schemas.microsoft.com/office/powerpoint/2010/main" val="186805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5</a:t>
            </a:fld>
            <a:endParaRPr lang="en-IN"/>
          </a:p>
        </p:txBody>
      </p:sp>
    </p:spTree>
    <p:extLst>
      <p:ext uri="{BB962C8B-B14F-4D97-AF65-F5344CB8AC3E}">
        <p14:creationId xmlns:p14="http://schemas.microsoft.com/office/powerpoint/2010/main" val="31301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6</a:t>
            </a:fld>
            <a:endParaRPr lang="en-IN"/>
          </a:p>
        </p:txBody>
      </p:sp>
    </p:spTree>
    <p:extLst>
      <p:ext uri="{BB962C8B-B14F-4D97-AF65-F5344CB8AC3E}">
        <p14:creationId xmlns:p14="http://schemas.microsoft.com/office/powerpoint/2010/main" val="1725779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7</a:t>
            </a:fld>
            <a:endParaRPr lang="en-IN"/>
          </a:p>
        </p:txBody>
      </p:sp>
    </p:spTree>
    <p:extLst>
      <p:ext uri="{BB962C8B-B14F-4D97-AF65-F5344CB8AC3E}">
        <p14:creationId xmlns:p14="http://schemas.microsoft.com/office/powerpoint/2010/main" val="180013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8</a:t>
            </a:fld>
            <a:endParaRPr lang="en-IN"/>
          </a:p>
        </p:txBody>
      </p:sp>
    </p:spTree>
    <p:extLst>
      <p:ext uri="{BB962C8B-B14F-4D97-AF65-F5344CB8AC3E}">
        <p14:creationId xmlns:p14="http://schemas.microsoft.com/office/powerpoint/2010/main" val="153910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9</a:t>
            </a:fld>
            <a:endParaRPr lang="en-IN"/>
          </a:p>
        </p:txBody>
      </p:sp>
    </p:spTree>
    <p:extLst>
      <p:ext uri="{BB962C8B-B14F-4D97-AF65-F5344CB8AC3E}">
        <p14:creationId xmlns:p14="http://schemas.microsoft.com/office/powerpoint/2010/main" val="249369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A8F461-0B07-49FC-8A82-6ADB11172C3A}" type="datetime1">
              <a:rPr lang="en-US" smtClean="0"/>
              <a:t>4/13/2025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51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AB026-9051-4D02-AB3C-A05E26E3530D}" type="datetime1">
              <a:rPr lang="en-US" smtClean="0"/>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2746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21F337-9C21-4ECD-A74D-EABCF59BB14A}"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45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E8394-1FA2-475E-9407-7BEAD39336AF}"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995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201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7858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76777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6E518-0044-4FE5-B592-CDB3895A2708}"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08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87E95-5CD5-4483-8D1D-136326911B2B}"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45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740FB-FCCA-4FBD-BDF0-7E79A7452811}"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78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D25BA-1436-42D8-BAB4-3F9258622176}" type="datetime1">
              <a:rPr lang="en-US" smtClean="0"/>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09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120F8-0C5D-4326-8B03-0BA36B68DE2C}" type="datetime1">
              <a:rPr lang="en-US" smtClean="0"/>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458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2605F-0607-4FEE-9E40-84CD5261DC9B}" type="datetime1">
              <a:rPr lang="en-US" smtClean="0"/>
              <a:t>4/13/2025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56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337833-0249-4218-97BA-E69387D9B194}" type="datetime1">
              <a:rPr lang="en-US" smtClean="0"/>
              <a:t>4/13/2025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1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CAAF9-3771-445D-A737-BF3F3986CD95}" type="datetime1">
              <a:rPr lang="en-US" smtClean="0"/>
              <a:t>4/13/2025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84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A94247-3F5A-47AD-A5AE-72A9EE7C1EF3}" type="datetime1">
              <a:rPr lang="en-US" smtClean="0"/>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827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474902-BC2A-4E35-9591-2F7A55C82DCA}" type="datetime1">
              <a:rPr lang="en-US" smtClean="0"/>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74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CAB026-9051-4D02-AB3C-A05E26E3530D}" type="datetime1">
              <a:rPr lang="en-US" smtClean="0"/>
              <a:t>4/13/2025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0749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ICAI%20COE%20Announcement%20on%20Fee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AQs%20released%20by%20ICAI%20related%20to%20professional%20ethics%20of%20members%20pertaining%20to%20Bank%20Assignments.doc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6B2B-3C78-4D48-9140-F38971D8726D}"/>
              </a:ext>
            </a:extLst>
          </p:cNvPr>
          <p:cNvSpPr>
            <a:spLocks noGrp="1"/>
          </p:cNvSpPr>
          <p:nvPr>
            <p:ph type="ctrTitle"/>
          </p:nvPr>
        </p:nvSpPr>
        <p:spPr>
          <a:xfrm>
            <a:off x="2648584" y="153260"/>
            <a:ext cx="8915399" cy="1016176"/>
          </a:xfrm>
        </p:spPr>
        <p:txBody>
          <a:bodyPr>
            <a:noAutofit/>
          </a:bodyPr>
          <a:lstStyle/>
          <a:p>
            <a:pPr algn="ctr"/>
            <a:r>
              <a:rPr lang="en-US" sz="3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Peer Review Board of ICAI</a:t>
            </a:r>
            <a:br>
              <a:rPr lang="en-US" sz="3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3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Eastern India Regional Council of ICAI</a:t>
            </a:r>
            <a:endParaRPr lang="en-IN" sz="3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6C85BFA5-48E3-4A95-A6C0-F2D8DBD7A3A0}"/>
              </a:ext>
            </a:extLst>
          </p:cNvPr>
          <p:cNvSpPr>
            <a:spLocks noGrp="1"/>
          </p:cNvSpPr>
          <p:nvPr>
            <p:ph type="subTitle" idx="1"/>
          </p:nvPr>
        </p:nvSpPr>
        <p:spPr>
          <a:xfrm>
            <a:off x="2587624" y="4856480"/>
            <a:ext cx="8915399" cy="740645"/>
          </a:xfrm>
        </p:spPr>
        <p:txBody>
          <a:bodyPr>
            <a:noAutofit/>
          </a:bodyPr>
          <a:lstStyle/>
          <a:p>
            <a:pPr algn="ctr">
              <a:spcBef>
                <a:spcPct val="0"/>
              </a:spcBef>
            </a:pPr>
            <a:r>
              <a:rPr lang="en-US" sz="2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CA Niranjan Joshi</a:t>
            </a:r>
          </a:p>
          <a:p>
            <a:pPr algn="ctr">
              <a:spcBef>
                <a:spcPct val="0"/>
              </a:spcBef>
            </a:pPr>
            <a:r>
              <a:rPr lang="en-US" sz="2000" b="1">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25.04.2025</a:t>
            </a:r>
            <a:endParaRPr lang="en-US" sz="2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4C9052BD-D997-4DA4-94D6-B5592140E7ED}"/>
              </a:ext>
            </a:extLst>
          </p:cNvPr>
          <p:cNvSpPr>
            <a:spLocks noGrp="1"/>
          </p:cNvSpPr>
          <p:nvPr>
            <p:ph type="sldNum" sz="quarter" idx="12"/>
          </p:nvPr>
        </p:nvSpPr>
        <p:spPr>
          <a:xfrm>
            <a:off x="-11283" y="648492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4624FBC0-CF5B-406F-ACB7-9A2E52F5552F}"/>
              </a:ext>
            </a:extLst>
          </p:cNvPr>
          <p:cNvSpPr txBox="1">
            <a:spLocks/>
          </p:cNvSpPr>
          <p:nvPr/>
        </p:nvSpPr>
        <p:spPr>
          <a:xfrm>
            <a:off x="2587624" y="3332480"/>
            <a:ext cx="8915399" cy="961314"/>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2</a:t>
            </a:r>
            <a:r>
              <a:rPr lang="en-US" sz="2000" b="1" baseline="30000"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nd</a:t>
            </a:r>
            <a:r>
              <a:rPr lang="en-US" sz="2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Technical Session:</a:t>
            </a:r>
            <a:r>
              <a:rPr lang="en-US" sz="32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p>
          <a:p>
            <a:pPr algn="ctr"/>
            <a:r>
              <a:rPr lang="en-US" sz="30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Compliance with Ethical Standards</a:t>
            </a:r>
          </a:p>
        </p:txBody>
      </p:sp>
      <p:sp>
        <p:nvSpPr>
          <p:cNvPr id="5" name="Rectangle 4">
            <a:extLst>
              <a:ext uri="{FF2B5EF4-FFF2-40B4-BE49-F238E27FC236}">
                <a16:creationId xmlns:a16="http://schemas.microsoft.com/office/drawing/2014/main" id="{F705CC25-EF4E-440F-BB87-06E3FCB8D276}"/>
              </a:ext>
            </a:extLst>
          </p:cNvPr>
          <p:cNvSpPr>
            <a:spLocks noChangeArrowheads="1"/>
          </p:cNvSpPr>
          <p:nvPr/>
        </p:nvSpPr>
        <p:spPr bwMode="auto">
          <a:xfrm>
            <a:off x="4196080" y="5719045"/>
            <a:ext cx="7741945" cy="1016176"/>
          </a:xfrm>
          <a:prstGeom prst="rect">
            <a:avLst/>
          </a:prstGeom>
          <a:noFill/>
          <a:ln w="12700">
            <a:noFill/>
            <a:miter lim="800000"/>
            <a:headEnd/>
            <a:tailEnd/>
          </a:ln>
        </p:spPr>
        <p:txBody>
          <a:bodyPr wrap="square" lIns="90488" tIns="44450" rIns="90488" bIns="44450">
            <a:spAutoFit/>
          </a:bodyPr>
          <a:lstStyle/>
          <a:p>
            <a:pPr algn="just">
              <a:lnSpc>
                <a:spcPct val="70000"/>
              </a:lnSpc>
              <a:spcBef>
                <a:spcPct val="27000"/>
              </a:spcBef>
            </a:pPr>
            <a:r>
              <a:rPr lang="en-US" sz="1400" b="1" dirty="0">
                <a:cs typeface="Arial" charset="0"/>
              </a:rPr>
              <a:t>Restriction on Disclosure and Use of Data</a:t>
            </a:r>
          </a:p>
          <a:p>
            <a:pPr algn="just">
              <a:lnSpc>
                <a:spcPct val="90000"/>
              </a:lnSpc>
              <a:spcBef>
                <a:spcPct val="0"/>
              </a:spcBef>
            </a:pPr>
            <a:r>
              <a:rPr lang="en-US" sz="1400" b="1" dirty="0">
                <a:cs typeface="Times New Roman" pitchFamily="18" charset="0"/>
              </a:rPr>
              <a:t>The data in this document contains trade secrets and confidential or proprietary information of my firm, the disclosure of which would provide a competitive advantage to others. As a result, this document shall not be disclosed, used or duplicated, in whole or in part, for any purpose. The data subject to this restriction are contained in the entire document. </a:t>
            </a:r>
            <a:endParaRPr lang="en-US" sz="1400" dirty="0"/>
          </a:p>
        </p:txBody>
      </p:sp>
      <p:pic>
        <p:nvPicPr>
          <p:cNvPr id="7" name="Picture 6">
            <a:extLst>
              <a:ext uri="{FF2B5EF4-FFF2-40B4-BE49-F238E27FC236}">
                <a16:creationId xmlns:a16="http://schemas.microsoft.com/office/drawing/2014/main" id="{B6D6EBA7-02C0-4AC6-9E42-7B3F147D3400}"/>
              </a:ext>
            </a:extLst>
          </p:cNvPr>
          <p:cNvPicPr>
            <a:picLocks noChangeAspect="1"/>
          </p:cNvPicPr>
          <p:nvPr/>
        </p:nvPicPr>
        <p:blipFill>
          <a:blip r:embed="rId3"/>
          <a:stretch>
            <a:fillRect/>
          </a:stretch>
        </p:blipFill>
        <p:spPr>
          <a:xfrm>
            <a:off x="-47181" y="0"/>
            <a:ext cx="1328065" cy="1231931"/>
          </a:xfrm>
          <a:prstGeom prst="rect">
            <a:avLst/>
          </a:prstGeom>
        </p:spPr>
      </p:pic>
      <p:sp>
        <p:nvSpPr>
          <p:cNvPr id="8" name="Title 1">
            <a:extLst>
              <a:ext uri="{FF2B5EF4-FFF2-40B4-BE49-F238E27FC236}">
                <a16:creationId xmlns:a16="http://schemas.microsoft.com/office/drawing/2014/main" id="{B59FC846-3018-877F-7AF6-0E98BF312B3F}"/>
              </a:ext>
            </a:extLst>
          </p:cNvPr>
          <p:cNvSpPr txBox="1">
            <a:spLocks/>
          </p:cNvSpPr>
          <p:nvPr/>
        </p:nvSpPr>
        <p:spPr>
          <a:xfrm>
            <a:off x="2597784" y="1972335"/>
            <a:ext cx="8915399" cy="557506"/>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9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One Day Training Program for Peer Reviewers</a:t>
            </a:r>
          </a:p>
        </p:txBody>
      </p:sp>
      <p:pic>
        <p:nvPicPr>
          <p:cNvPr id="9" name="Picture 8">
            <a:extLst>
              <a:ext uri="{FF2B5EF4-FFF2-40B4-BE49-F238E27FC236}">
                <a16:creationId xmlns:a16="http://schemas.microsoft.com/office/drawing/2014/main" id="{9E10B1B9-92E1-AE5D-BC48-6AFC01160A4B}"/>
              </a:ext>
            </a:extLst>
          </p:cNvPr>
          <p:cNvPicPr>
            <a:picLocks noChangeAspect="1"/>
          </p:cNvPicPr>
          <p:nvPr/>
        </p:nvPicPr>
        <p:blipFill>
          <a:blip r:embed="rId4"/>
          <a:stretch>
            <a:fillRect/>
          </a:stretch>
        </p:blipFill>
        <p:spPr>
          <a:xfrm>
            <a:off x="-36017" y="1282731"/>
            <a:ext cx="1328065" cy="1231932"/>
          </a:xfrm>
          <a:prstGeom prst="rect">
            <a:avLst/>
          </a:prstGeom>
        </p:spPr>
      </p:pic>
    </p:spTree>
    <p:extLst>
      <p:ext uri="{BB962C8B-B14F-4D97-AF65-F5344CB8AC3E}">
        <p14:creationId xmlns:p14="http://schemas.microsoft.com/office/powerpoint/2010/main" val="192019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9" name="Title 1">
            <a:extLst>
              <a:ext uri="{FF2B5EF4-FFF2-40B4-BE49-F238E27FC236}">
                <a16:creationId xmlns:a16="http://schemas.microsoft.com/office/drawing/2014/main" id="{CEE1247C-9C51-4A42-93C0-B4B36BB60E5C}"/>
              </a:ext>
            </a:extLst>
          </p:cNvPr>
          <p:cNvSpPr>
            <a:spLocks noGrp="1"/>
          </p:cNvSpPr>
          <p:nvPr>
            <p:ph type="title"/>
          </p:nvPr>
        </p:nvSpPr>
        <p:spPr>
          <a:xfrm rot="16200000">
            <a:off x="-401638" y="2788555"/>
            <a:ext cx="6858000" cy="1280890"/>
          </a:xfrm>
        </p:spPr>
        <p:txBody>
          <a:bodyPr>
            <a:normAutofit/>
          </a:bodyPr>
          <a:lstStyle/>
          <a:p>
            <a:pPr algn="ctr"/>
            <a:r>
              <a:rPr lang="en-IN" sz="6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Code of Ethics</a:t>
            </a:r>
          </a:p>
        </p:txBody>
      </p:sp>
      <p:sp>
        <p:nvSpPr>
          <p:cNvPr id="3" name="Slide Number Placeholder 3">
            <a:extLst>
              <a:ext uri="{FF2B5EF4-FFF2-40B4-BE49-F238E27FC236}">
                <a16:creationId xmlns:a16="http://schemas.microsoft.com/office/drawing/2014/main" id="{4EDF9E7D-8A2A-1C17-2680-99623743574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0" name="Title 1">
            <a:extLst>
              <a:ext uri="{FF2B5EF4-FFF2-40B4-BE49-F238E27FC236}">
                <a16:creationId xmlns:a16="http://schemas.microsoft.com/office/drawing/2014/main" id="{F71D5553-8583-45E4-B1CD-F7FE4B8BDB68}"/>
              </a:ext>
            </a:extLst>
          </p:cNvPr>
          <p:cNvSpPr txBox="1">
            <a:spLocks/>
          </p:cNvSpPr>
          <p:nvPr/>
        </p:nvSpPr>
        <p:spPr>
          <a:xfrm rot="5400000">
            <a:off x="7590743" y="2788554"/>
            <a:ext cx="6858000"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6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Read and Follow</a:t>
            </a:r>
          </a:p>
        </p:txBody>
      </p:sp>
      <p:pic>
        <p:nvPicPr>
          <p:cNvPr id="2" name="Picture 1">
            <a:extLst>
              <a:ext uri="{FF2B5EF4-FFF2-40B4-BE49-F238E27FC236}">
                <a16:creationId xmlns:a16="http://schemas.microsoft.com/office/drawing/2014/main" id="{070D90FA-7F7F-413C-A911-74CEADBC212A}"/>
              </a:ext>
            </a:extLst>
          </p:cNvPr>
          <p:cNvPicPr>
            <a:picLocks noChangeAspect="1"/>
          </p:cNvPicPr>
          <p:nvPr/>
        </p:nvPicPr>
        <p:blipFill>
          <a:blip r:embed="rId3"/>
          <a:stretch>
            <a:fillRect/>
          </a:stretch>
        </p:blipFill>
        <p:spPr>
          <a:xfrm>
            <a:off x="4232727" y="-1"/>
            <a:ext cx="4537961" cy="6892125"/>
          </a:xfrm>
          <a:prstGeom prst="rect">
            <a:avLst/>
          </a:prstGeom>
        </p:spPr>
      </p:pic>
      <p:sp>
        <p:nvSpPr>
          <p:cNvPr id="4" name="Slide Number Placeholder 3">
            <a:extLst>
              <a:ext uri="{FF2B5EF4-FFF2-40B4-BE49-F238E27FC236}">
                <a16:creationId xmlns:a16="http://schemas.microsoft.com/office/drawing/2014/main" id="{9459D679-0511-00D0-6FCF-48DB8E22CB26}"/>
              </a:ext>
            </a:extLst>
          </p:cNvPr>
          <p:cNvSpPr txBox="1">
            <a:spLocks/>
          </p:cNvSpPr>
          <p:nvPr/>
        </p:nvSpPr>
        <p:spPr>
          <a:xfrm>
            <a:off x="-12768"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715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Fundamental Principles</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3271519" y="1022971"/>
            <a:ext cx="8236805" cy="4656470"/>
          </a:xfrm>
        </p:spPr>
        <p:txBody>
          <a:bodyPr>
            <a:noAutofit/>
          </a:bodyPr>
          <a:lstStyle/>
          <a:p>
            <a:pPr marL="0" indent="0" algn="just">
              <a:spcBef>
                <a:spcPts val="1200"/>
              </a:spcBef>
              <a:spcAft>
                <a:spcPts val="12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Integrity</a:t>
            </a:r>
            <a:endParaRPr lang="en-IN"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Objectivity</a:t>
            </a:r>
          </a:p>
          <a:p>
            <a:pPr marL="0" indent="0" algn="just">
              <a:spcBef>
                <a:spcPts val="1200"/>
              </a:spcBef>
              <a:spcAft>
                <a:spcPts val="12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Professional Competence and due care</a:t>
            </a:r>
          </a:p>
          <a:p>
            <a:pPr marL="0" indent="0" algn="just">
              <a:spcBef>
                <a:spcPts val="1200"/>
              </a:spcBef>
              <a:spcAft>
                <a:spcPts val="12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Confidentiality </a:t>
            </a:r>
          </a:p>
          <a:p>
            <a:pPr marL="0" indent="0" algn="just">
              <a:spcBef>
                <a:spcPts val="1200"/>
              </a:spcBef>
              <a:spcAft>
                <a:spcPts val="12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Professional </a:t>
            </a:r>
            <a:r>
              <a:rPr lang="en-US" sz="2800" dirty="0" err="1">
                <a:solidFill>
                  <a:schemeClr val="tx2"/>
                </a:solidFill>
                <a:latin typeface="Tahoma" panose="020B0604030504040204" pitchFamily="34" charset="0"/>
                <a:ea typeface="Tahoma" panose="020B0604030504040204" pitchFamily="34" charset="0"/>
                <a:cs typeface="Tahoma" panose="020B0604030504040204" pitchFamily="34" charset="0"/>
              </a:rPr>
              <a:t>Behaviour</a:t>
            </a: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 </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22445" y="6484269"/>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CA Niranjan Joshi</a:t>
            </a:r>
          </a:p>
        </p:txBody>
      </p:sp>
      <p:sp>
        <p:nvSpPr>
          <p:cNvPr id="6" name="Content Placeholder 2">
            <a:extLst>
              <a:ext uri="{FF2B5EF4-FFF2-40B4-BE49-F238E27FC236}">
                <a16:creationId xmlns:a16="http://schemas.microsoft.com/office/drawing/2014/main" id="{A372C151-C6E6-1202-E69A-B44B2C3010F1}"/>
              </a:ext>
            </a:extLst>
          </p:cNvPr>
          <p:cNvSpPr txBox="1">
            <a:spLocks/>
          </p:cNvSpPr>
          <p:nvPr/>
        </p:nvSpPr>
        <p:spPr>
          <a:xfrm>
            <a:off x="2143761" y="1022971"/>
            <a:ext cx="8724484" cy="465647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a:spcBef>
                <a:spcPts val="1200"/>
              </a:spcBef>
              <a:spcAft>
                <a:spcPts val="1200"/>
              </a:spcAft>
              <a:buFont typeface="Arial"/>
              <a:buNone/>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I</a:t>
            </a:r>
            <a:endParaRPr lang="en-IN"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Font typeface="Arial"/>
              <a:buNone/>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O</a:t>
            </a:r>
          </a:p>
          <a:p>
            <a:pPr marL="0" indent="0" algn="just">
              <a:spcBef>
                <a:spcPts val="1200"/>
              </a:spcBef>
              <a:spcAft>
                <a:spcPts val="1200"/>
              </a:spcAft>
              <a:buFont typeface="Arial"/>
              <a:buNone/>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P</a:t>
            </a:r>
          </a:p>
          <a:p>
            <a:pPr marL="0" indent="0" algn="just">
              <a:spcBef>
                <a:spcPts val="1200"/>
              </a:spcBef>
              <a:spcAft>
                <a:spcPts val="1200"/>
              </a:spcAft>
              <a:buFont typeface="Arial"/>
              <a:buNone/>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C</a:t>
            </a: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0" indent="0" algn="just">
              <a:spcBef>
                <a:spcPts val="1200"/>
              </a:spcBef>
              <a:spcAft>
                <a:spcPts val="1200"/>
              </a:spcAft>
              <a:buFont typeface="Arial"/>
              <a:buNone/>
            </a:pP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P</a:t>
            </a: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5651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linds(horizont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linds(horizont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linds(horizont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blinds(horizontal)">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linds(horizontal)">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Fundamental Principles</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1452880" y="1022970"/>
            <a:ext cx="10055445" cy="5103509"/>
          </a:xfrm>
        </p:spPr>
        <p:txBody>
          <a:bodyPr>
            <a:noAutofit/>
          </a:bodyPr>
          <a:lstStyle/>
          <a:p>
            <a:pPr marL="0" indent="0" algn="just">
              <a:spcBef>
                <a:spcPts val="1200"/>
              </a:spcBef>
              <a:spcAft>
                <a:spcPts val="1200"/>
              </a:spcAft>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Integrity – </a:t>
            </a:r>
          </a:p>
          <a:p>
            <a:pPr marL="0" indent="0" algn="just">
              <a:spcBef>
                <a:spcPts val="1200"/>
              </a:spcBef>
              <a:spcAft>
                <a:spcPts val="12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Straightforward and honest approach, Fair dealing and truthfulness, Do not associate with communication or information containing false or misleading information, Steps to disassociate with above information once known</a:t>
            </a:r>
            <a:endParaRPr lang="en-IN"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Objectivity – </a:t>
            </a:r>
          </a:p>
          <a:p>
            <a:pPr marL="0" indent="0" algn="just">
              <a:spcBef>
                <a:spcPts val="1200"/>
              </a:spcBef>
              <a:spcAft>
                <a:spcPts val="12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Not to compromise professional or business judgment because of bias, conflict of interest or undue influence of others. Not to undertake a professional activity if it unduly influences the accountant’s professional judgment.</a:t>
            </a:r>
            <a:endParaRPr lang="en-IN"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8035" y="6484269"/>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CA Niranjan Joshi</a:t>
            </a:r>
          </a:p>
        </p:txBody>
      </p:sp>
    </p:spTree>
    <p:extLst>
      <p:ext uri="{BB962C8B-B14F-4D97-AF65-F5344CB8AC3E}">
        <p14:creationId xmlns:p14="http://schemas.microsoft.com/office/powerpoint/2010/main" val="5483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Fundamental Principles</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1463040" y="1022970"/>
            <a:ext cx="10251440" cy="5469270"/>
          </a:xfrm>
        </p:spPr>
        <p:txBody>
          <a:bodyPr>
            <a:noAutofit/>
          </a:bodyPr>
          <a:lstStyle/>
          <a:p>
            <a:pPr marL="0" indent="0" algn="just">
              <a:spcBef>
                <a:spcPts val="1200"/>
              </a:spcBef>
              <a:spcAft>
                <a:spcPts val="1200"/>
              </a:spcAft>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Professional Competence and due care – </a:t>
            </a:r>
          </a:p>
          <a:p>
            <a:pPr marL="0" indent="0" algn="just">
              <a:spcBef>
                <a:spcPts val="1200"/>
              </a:spcBef>
              <a:spcAft>
                <a:spcPts val="12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Attain and maintain professional knowledge and skill, Act diligently and in accordance with applicable technical and professional standards, Ensure appropriate training and supervision of subordinates</a:t>
            </a:r>
          </a:p>
          <a:p>
            <a:pPr marL="0" indent="0" algn="just">
              <a:spcBef>
                <a:spcPts val="0"/>
              </a:spcBef>
              <a:spcAft>
                <a:spcPts val="0"/>
              </a:spcAft>
              <a:buNone/>
            </a:pP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Confidentiality – </a:t>
            </a:r>
          </a:p>
          <a:p>
            <a:pPr marL="0" indent="0" algn="just">
              <a:spcBef>
                <a:spcPts val="1200"/>
              </a:spcBef>
              <a:spcAft>
                <a:spcPts val="120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Maintain confidentiality of information acquired as a result of professional and employment relationships, Disclose information when required by law or </a:t>
            </a:r>
            <a:r>
              <a:rPr lang="en-US" dirty="0" err="1">
                <a:solidFill>
                  <a:schemeClr val="tx2"/>
                </a:solidFill>
                <a:latin typeface="Tahoma" panose="020B0604030504040204" pitchFamily="34" charset="0"/>
                <a:ea typeface="Tahoma" panose="020B0604030504040204" pitchFamily="34" charset="0"/>
                <a:cs typeface="Tahoma" panose="020B0604030504040204" pitchFamily="34" charset="0"/>
              </a:rPr>
              <a:t>authorised</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by the client, Consider relevant factors while deciding disclosure of confidential information, Maintain confidentiality even after the end of relationship with client</a:t>
            </a:r>
            <a:endParaRPr lang="en-IN"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12768"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0428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Fundamental</a:t>
            </a:r>
            <a:r>
              <a:rPr lang="en-US" b="1" dirty="0">
                <a:solidFill>
                  <a:schemeClr val="accent4">
                    <a:lumMod val="75000"/>
                  </a:schemeClr>
                </a:solidFill>
              </a:rPr>
              <a:t>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Principles</a:t>
            </a:r>
            <a:endParaRPr lang="en-IN"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1361440" y="1022970"/>
            <a:ext cx="10146885" cy="5511781"/>
          </a:xfrm>
        </p:spPr>
        <p:txBody>
          <a:bodyPr>
            <a:noAutofit/>
          </a:bodyPr>
          <a:lstStyle/>
          <a:p>
            <a:pPr marL="0" indent="0" algn="just">
              <a:spcBef>
                <a:spcPts val="1200"/>
              </a:spcBef>
              <a:spcAft>
                <a:spcPts val="1200"/>
              </a:spcAft>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Professional </a:t>
            </a:r>
            <a:r>
              <a:rPr lang="en-US" b="1" dirty="0" err="1">
                <a:solidFill>
                  <a:schemeClr val="tx2"/>
                </a:solidFill>
                <a:latin typeface="Tahoma" panose="020B0604030504040204" pitchFamily="34" charset="0"/>
                <a:ea typeface="Tahoma" panose="020B0604030504040204" pitchFamily="34" charset="0"/>
                <a:cs typeface="Tahoma" panose="020B0604030504040204" pitchFamily="34" charset="0"/>
              </a:rPr>
              <a:t>Behaviour</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 </a:t>
            </a:r>
          </a:p>
          <a:p>
            <a:pPr marL="0" indent="0" algn="just">
              <a:spcBef>
                <a:spcPts val="600"/>
              </a:spcBef>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Avoid activities that impair the reputation of the profession, Do not make exaggerated claims for services offered, and disparaging references or unsubstantiated comparisons with others, Do not advertise any professional/other facts which are in violation of Advertisement Guidelines of ICAI</a:t>
            </a:r>
          </a:p>
          <a:p>
            <a:pPr marL="0" indent="0" algn="just">
              <a:spcBef>
                <a:spcPts val="0"/>
              </a:spcBef>
              <a:spcAft>
                <a:spcPts val="0"/>
              </a:spcAft>
              <a:buNone/>
            </a:pPr>
            <a:endPar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spcAft>
                <a:spcPts val="0"/>
              </a:spcAft>
              <a:buNone/>
            </a:pP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Threats to Avoid</a:t>
            </a:r>
          </a:p>
          <a:p>
            <a:pPr marL="0" indent="0" algn="just">
              <a:spcBef>
                <a:spcPts val="0"/>
              </a:spcBef>
              <a:spcAft>
                <a:spcPts val="0"/>
              </a:spcAft>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Self Interest Threat, Self Review Threat, Advocacy Threat, Familiarity Threat, Intimidation Threat.</a:t>
            </a:r>
          </a:p>
          <a:p>
            <a:pPr marL="0" indent="0">
              <a:spcBef>
                <a:spcPts val="0"/>
              </a:spcBef>
              <a:spcAft>
                <a:spcPts val="0"/>
              </a:spcAft>
              <a:buNone/>
            </a:pPr>
            <a:endParaRPr lang="en-US" sz="22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0"/>
              </a:spcAft>
              <a:buNone/>
            </a:pPr>
            <a:r>
              <a:rPr lang="en-US" sz="2200" b="1" dirty="0">
                <a:solidFill>
                  <a:schemeClr val="tx2"/>
                </a:solidFill>
                <a:latin typeface="Tahoma" panose="020B0604030504040204" pitchFamily="34" charset="0"/>
                <a:ea typeface="Tahoma" panose="020B0604030504040204" pitchFamily="34" charset="0"/>
                <a:cs typeface="Tahoma" panose="020B0604030504040204" pitchFamily="34" charset="0"/>
              </a:rPr>
              <a:t>The Code provides a conceptual framework that professional accountants (PA) are to apply in order to identify, evaluate and address threats to compliance with the fundamental principles</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7552"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870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a:bodyPr>
          <a:lstStyle/>
          <a:p>
            <a:pPr algn="ctr"/>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Assessment of Threats</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1381760" y="1022970"/>
            <a:ext cx="10454639" cy="5469269"/>
          </a:xfrm>
        </p:spPr>
        <p:txBody>
          <a:bodyPr>
            <a:noAutofit/>
          </a:bodyPr>
          <a:lstStyle/>
          <a:p>
            <a:pPr marL="0" indent="0">
              <a:buNone/>
            </a:pPr>
            <a:r>
              <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rPr>
              <a:t>Self-interest threat –</a:t>
            </a:r>
            <a:r>
              <a:rPr lang="en-IN" sz="2200"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the threat that a financial or other interest will inappropriately influence a professional accountant’s judgment or behaviour;</a:t>
            </a:r>
          </a:p>
          <a:p>
            <a:pPr marL="0" indent="0" algn="just">
              <a:buNone/>
            </a:pPr>
            <a:r>
              <a:rPr lang="en-IN" sz="2200" dirty="0">
                <a:latin typeface="Tahoma" panose="020B0604030504040204" pitchFamily="34" charset="0"/>
                <a:ea typeface="Tahoma" panose="020B0604030504040204" pitchFamily="34" charset="0"/>
                <a:cs typeface="Tahoma" panose="020B0604030504040204" pitchFamily="34" charset="0"/>
              </a:rPr>
              <a:t>[e.g. Financial Interest, Loans or Guarantees, Professional Fees – leverage – in excess of 40% -  group fees, Business Relationship, Potential of Employment, Contingent Fees – Success Fee, Other assignments – non assurance]</a:t>
            </a:r>
            <a:endPar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rPr>
              <a:t>Self-review threat – </a:t>
            </a:r>
          </a:p>
          <a:p>
            <a:pPr marL="0" indent="0" algn="just">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the threat that a professional accountant will not appropriately evaluate the results of a previous judgment made; or an activity performed by the accountant, or by another individual within the accountant’s firm or employing organization, on which the accountant will rely when forming a judgment as part of performing a current activity</a:t>
            </a:r>
          </a:p>
          <a:p>
            <a:pPr marL="0" indent="0" algn="just">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[e.g. </a:t>
            </a:r>
            <a:r>
              <a:rPr lang="en-IN" sz="2200" dirty="0">
                <a:latin typeface="Tahoma" panose="020B0604030504040204" pitchFamily="34" charset="0"/>
                <a:ea typeface="Tahoma" panose="020B0604030504040204" pitchFamily="34" charset="0"/>
                <a:cs typeface="Tahoma" panose="020B0604030504040204" pitchFamily="34" charset="0"/>
              </a:rPr>
              <a:t>Performed services which is subject to his review, having previous relationships]</a:t>
            </a:r>
            <a:endParaRPr lang="en-IN" sz="22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2608" y="649287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5886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Assessment of Threats</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1280160" y="1022970"/>
            <a:ext cx="10228165" cy="5073029"/>
          </a:xfrm>
        </p:spPr>
        <p:txBody>
          <a:bodyPr>
            <a:noAutofit/>
          </a:bodyPr>
          <a:lstStyle/>
          <a:p>
            <a:pPr marL="0" indent="0">
              <a:buNone/>
            </a:pPr>
            <a:r>
              <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rPr>
              <a:t>Advocacy threat – </a:t>
            </a:r>
          </a:p>
          <a:p>
            <a:pPr marL="0" indent="0" algn="just">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the threat that a professional accountant will promote a client’s or employing </a:t>
            </a:r>
            <a:r>
              <a:rPr lang="en-IN" sz="2200" dirty="0" err="1">
                <a:solidFill>
                  <a:schemeClr val="tx2"/>
                </a:solidFill>
                <a:latin typeface="Tahoma" panose="020B0604030504040204" pitchFamily="34" charset="0"/>
                <a:ea typeface="Tahoma" panose="020B0604030504040204" pitchFamily="34" charset="0"/>
                <a:cs typeface="Tahoma" panose="020B0604030504040204" pitchFamily="34" charset="0"/>
              </a:rPr>
              <a:t>organization‟s</a:t>
            </a: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 position to the point that the accountant’s objectivity is compromised;</a:t>
            </a:r>
          </a:p>
          <a:p>
            <a:pPr marL="0" indent="0">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[e.g. </a:t>
            </a:r>
            <a:r>
              <a:rPr lang="en-IN" sz="2200" dirty="0">
                <a:latin typeface="Tahoma" panose="020B0604030504040204" pitchFamily="34" charset="0"/>
                <a:ea typeface="Tahoma" panose="020B0604030504040204" pitchFamily="34" charset="0"/>
                <a:cs typeface="Tahoma" panose="020B0604030504040204" pitchFamily="34" charset="0"/>
              </a:rPr>
              <a:t>Dealing in shares, Assignment for advocate in litigation mattes</a:t>
            </a: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rPr>
              <a:t>Familiarity threat – </a:t>
            </a:r>
          </a:p>
          <a:p>
            <a:pPr marL="0" indent="0" algn="just">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the threat that due to a long or close relationship with a client, or employing organization, a professional accountant will be too sympathetic to their interests or too accepting of their work; and</a:t>
            </a:r>
          </a:p>
          <a:p>
            <a:pPr marL="0" indent="0" algn="just">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[e.g. </a:t>
            </a:r>
            <a:r>
              <a:rPr lang="en-IN" sz="2200" dirty="0">
                <a:latin typeface="Tahoma" panose="020B0604030504040204" pitchFamily="34" charset="0"/>
                <a:ea typeface="Tahoma" panose="020B0604030504040204" pitchFamily="34" charset="0"/>
                <a:cs typeface="Tahoma" panose="020B0604030504040204" pitchFamily="34" charset="0"/>
              </a:rPr>
              <a:t>Close relationship with client, Long association, Acceptance of gifts and hospitality, Rotation of Auditors – external and internal</a:t>
            </a: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a:t>
            </a:r>
            <a:endParaRPr lang="en-IN" sz="2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12768" y="649287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50053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Assessment of Threats</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1361440" y="1022970"/>
            <a:ext cx="10146885" cy="5469269"/>
          </a:xfrm>
        </p:spPr>
        <p:txBody>
          <a:bodyPr>
            <a:noAutofit/>
          </a:bodyPr>
          <a:lstStyle/>
          <a:p>
            <a:pPr marL="0" indent="0">
              <a:buNone/>
            </a:pPr>
            <a:r>
              <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rPr>
              <a:t>Intimidation threat – </a:t>
            </a:r>
          </a:p>
          <a:p>
            <a:pPr marL="0" indent="0" algn="just">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the threat that a professional accountant will be deterred from acting objectively because of actual or perceived pressures, including attempts to exercise undue influence over the accountant.</a:t>
            </a:r>
          </a:p>
          <a:p>
            <a:pPr marL="0" indent="0" algn="just">
              <a:buNone/>
            </a:pP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[e.g.</a:t>
            </a:r>
            <a:r>
              <a:rPr lang="en-IN" sz="2200" dirty="0">
                <a:latin typeface="Tahoma" panose="020B0604030504040204" pitchFamily="34" charset="0"/>
                <a:ea typeface="Tahoma" panose="020B0604030504040204" pitchFamily="34" charset="0"/>
                <a:cs typeface="Tahoma" panose="020B0604030504040204" pitchFamily="34" charset="0"/>
              </a:rPr>
              <a:t> Threat of replacement, Statutory Auditor cannot be Internal Auditor, Cannot be financial advisor, Independence applies to each partner of the firm.]</a:t>
            </a:r>
          </a:p>
          <a:p>
            <a:pPr marL="0" indent="0">
              <a:buNone/>
            </a:pPr>
            <a:endParaRPr lang="en-IN" sz="2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2200" b="1" dirty="0">
                <a:solidFill>
                  <a:schemeClr val="tx2"/>
                </a:solidFill>
                <a:latin typeface="Tahoma" panose="020B0604030504040204" pitchFamily="34" charset="0"/>
                <a:ea typeface="Tahoma" panose="020B0604030504040204" pitchFamily="34" charset="0"/>
                <a:cs typeface="Tahoma" panose="020B0604030504040204" pitchFamily="34" charset="0"/>
              </a:rPr>
              <a:t>A circumstance might create more than one threat, and a threat might affect compliance with more than one fundamental </a:t>
            </a:r>
            <a:r>
              <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rPr>
              <a:t>principle.</a:t>
            </a:r>
          </a:p>
          <a:p>
            <a:pPr marL="0" indent="0" algn="ctr">
              <a:buNone/>
            </a:pPr>
            <a:endPar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IN" sz="2200" b="1" dirty="0">
                <a:solidFill>
                  <a:schemeClr val="tx2"/>
                </a:solidFill>
                <a:latin typeface="Tahoma" panose="020B0604030504040204" pitchFamily="34" charset="0"/>
                <a:ea typeface="Tahoma" panose="020B0604030504040204" pitchFamily="34" charset="0"/>
                <a:cs typeface="Tahoma" panose="020B0604030504040204" pitchFamily="34" charset="0"/>
              </a:rPr>
              <a:t>Identify –-&gt; Evaluate –-&gt; Address</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7553" y="6492240"/>
            <a:ext cx="520768" cy="365760"/>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51106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7BAB-44AB-46A4-8FDE-63E953383C92}"/>
              </a:ext>
            </a:extLst>
          </p:cNvPr>
          <p:cNvSpPr>
            <a:spLocks noGrp="1"/>
          </p:cNvSpPr>
          <p:nvPr>
            <p:ph type="title"/>
          </p:nvPr>
        </p:nvSpPr>
        <p:spPr>
          <a:xfrm>
            <a:off x="2592925" y="219555"/>
            <a:ext cx="8911687" cy="643216"/>
          </a:xfrm>
        </p:spPr>
        <p:txBody>
          <a:bodyPr>
            <a:norm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Major Changes in COE 2019</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68E3AF79-BB81-4794-B1E1-3F849E3D14E9}"/>
              </a:ext>
            </a:extLst>
          </p:cNvPr>
          <p:cNvSpPr>
            <a:spLocks noGrp="1"/>
          </p:cNvSpPr>
          <p:nvPr>
            <p:ph idx="1"/>
          </p:nvPr>
        </p:nvSpPr>
        <p:spPr>
          <a:xfrm>
            <a:off x="1412240" y="986386"/>
            <a:ext cx="10092373" cy="5505854"/>
          </a:xfrm>
        </p:spPr>
        <p:txBody>
          <a:bodyPr>
            <a:noAutofit/>
          </a:bodyPr>
          <a:lstStyle/>
          <a:p>
            <a:pPr marL="0" indent="0" algn="just">
              <a:spcBef>
                <a:spcPts val="0"/>
              </a:spcBef>
              <a:buClr>
                <a:schemeClr val="accent3"/>
              </a:buClr>
              <a:buSzPct val="100000"/>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COE 2009 and COE 2019 - Five most important structural changes in new Code</a:t>
            </a:r>
          </a:p>
          <a:p>
            <a:pPr marL="538163" indent="-538163" algn="just">
              <a:spcBef>
                <a:spcPts val="0"/>
              </a:spcBef>
              <a:buClrTx/>
              <a:buSzPct val="100000"/>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Independence requirements for Audit and Review Engagements  and other Assurance </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engagements differentiated.</a:t>
            </a:r>
          </a:p>
          <a:p>
            <a:pPr marL="538163" indent="-538163" algn="just">
              <a:spcBef>
                <a:spcPts val="0"/>
              </a:spcBef>
              <a:buClrTx/>
              <a:buSzPct val="100000"/>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Independence sections recharacterized as “International Independence Standards”.</a:t>
            </a:r>
          </a:p>
          <a:p>
            <a:pPr marL="538163" indent="-538163" algn="just">
              <a:spcBef>
                <a:spcPts val="0"/>
              </a:spcBef>
              <a:buClrTx/>
              <a:buSzPct val="100000"/>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Change in the drafting conventions e.g. “should” to “shall”</a:t>
            </a:r>
          </a:p>
          <a:p>
            <a:pPr marL="538163" indent="-538163" algn="just">
              <a:spcBef>
                <a:spcPts val="0"/>
              </a:spcBef>
              <a:buClrTx/>
              <a:buSzPct val="100000"/>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New pattern of structuring of sections – Requirements distinguished.</a:t>
            </a:r>
          </a:p>
          <a:p>
            <a:pPr marL="538163" indent="-538163" algn="just">
              <a:spcBef>
                <a:spcPts val="0"/>
              </a:spcBef>
              <a:buClrTx/>
              <a:buSzPct val="100000"/>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Increased clarity of responsibility for compliance - Firms, network firms, individuals within firms.</a:t>
            </a:r>
          </a:p>
        </p:txBody>
      </p:sp>
      <p:sp>
        <p:nvSpPr>
          <p:cNvPr id="4" name="Slide Number Placeholder 3">
            <a:extLst>
              <a:ext uri="{FF2B5EF4-FFF2-40B4-BE49-F238E27FC236}">
                <a16:creationId xmlns:a16="http://schemas.microsoft.com/office/drawing/2014/main" id="{D6A0F295-9C31-4C4D-B5A0-E7CD22E9936E}"/>
              </a:ext>
            </a:extLst>
          </p:cNvPr>
          <p:cNvSpPr>
            <a:spLocks noGrp="1"/>
          </p:cNvSpPr>
          <p:nvPr>
            <p:ph type="sldNum" sz="quarter" idx="12"/>
          </p:nvPr>
        </p:nvSpPr>
        <p:spPr>
          <a:xfrm>
            <a:off x="7552" y="648604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9AE0DAD-17B2-4CF6-926A-9CFB61C013C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11976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AB94-ACDC-4CF4-8E3E-A8045037BA48}"/>
              </a:ext>
            </a:extLst>
          </p:cNvPr>
          <p:cNvSpPr>
            <a:spLocks noGrp="1"/>
          </p:cNvSpPr>
          <p:nvPr>
            <p:ph type="title"/>
          </p:nvPr>
        </p:nvSpPr>
        <p:spPr>
          <a:xfrm>
            <a:off x="2592925" y="144566"/>
            <a:ext cx="8911687" cy="643216"/>
          </a:xfrm>
        </p:spPr>
        <p:txBody>
          <a:bodyPr>
            <a:normAutofit fontScale="90000"/>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Major Changes in COE 2019</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6363B0A6-D214-41EC-9C92-051E423C434E}"/>
              </a:ext>
            </a:extLst>
          </p:cNvPr>
          <p:cNvSpPr>
            <a:spLocks noGrp="1"/>
          </p:cNvSpPr>
          <p:nvPr>
            <p:ph idx="1"/>
          </p:nvPr>
        </p:nvSpPr>
        <p:spPr>
          <a:xfrm>
            <a:off x="1483360" y="970344"/>
            <a:ext cx="10021253" cy="5549192"/>
          </a:xfrm>
        </p:spPr>
        <p:txBody>
          <a:bodyPr>
            <a:noAutofit/>
          </a:bodyPr>
          <a:lstStyle/>
          <a:p>
            <a:pPr marL="0" lvl="2" indent="0" algn="just">
              <a:buNone/>
            </a:pP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Changes from IESBA Code </a:t>
            </a:r>
          </a:p>
          <a:p>
            <a:pPr marL="0" lvl="2" indent="0" algn="just">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Changes made fall under following broad heads:-</a:t>
            </a:r>
          </a:p>
          <a:p>
            <a:pPr marL="538163" lvl="2" indent="-538163" algn="just">
              <a:buClr>
                <a:schemeClr val="tx1"/>
              </a:buClr>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Where  domestic provision stricter than corresponding IESBA provision e.g. total bar on Accounting by the Statutory Auditor</a:t>
            </a:r>
          </a:p>
          <a:p>
            <a:pPr marL="538163" lvl="2" indent="-538163" algn="just">
              <a:buClr>
                <a:schemeClr val="tx1"/>
              </a:buClr>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Where domestic legal requirement governs the issue e.g.  “Network” would only refer to </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Network registered with ICAI </a:t>
            </a:r>
          </a:p>
          <a:p>
            <a:pPr marL="538163" lvl="2" indent="-538163" algn="just">
              <a:buClr>
                <a:schemeClr val="tx1"/>
              </a:buClr>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Where a domestic requirement has no corresponding provisions in IESBA Code e.g.  Firm </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Rotation </a:t>
            </a:r>
          </a:p>
          <a:p>
            <a:pPr marL="538163" lvl="2" indent="-538163" algn="just">
              <a:buClr>
                <a:schemeClr val="tx1"/>
              </a:buClr>
              <a:buFont typeface="Wingdings" panose="05000000000000000000" pitchFamily="2" charset="2"/>
              <a:buChar char="§"/>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Language changes – for example, “professional accountant in business” mentioned as “professional accountant in service” as per Chartered Accountants Act, 1949 </a:t>
            </a:r>
          </a:p>
        </p:txBody>
      </p:sp>
      <p:sp>
        <p:nvSpPr>
          <p:cNvPr id="4" name="Slide Number Placeholder 3">
            <a:extLst>
              <a:ext uri="{FF2B5EF4-FFF2-40B4-BE49-F238E27FC236}">
                <a16:creationId xmlns:a16="http://schemas.microsoft.com/office/drawing/2014/main" id="{ACAAF0F7-8417-49AD-B565-091710DD9570}"/>
              </a:ext>
            </a:extLst>
          </p:cNvPr>
          <p:cNvSpPr>
            <a:spLocks noGrp="1"/>
          </p:cNvSpPr>
          <p:nvPr>
            <p:ph type="sldNum" sz="quarter" idx="12"/>
          </p:nvPr>
        </p:nvSpPr>
        <p:spPr>
          <a:xfrm>
            <a:off x="7552" y="649287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19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2754F58F-B7C1-4F7E-88EC-0890F2712430}"/>
              </a:ext>
            </a:extLst>
          </p:cNvPr>
          <p:cNvSpPr txBox="1">
            <a:spLocks/>
          </p:cNvSpPr>
          <p:nvPr/>
        </p:nvSpPr>
        <p:spPr>
          <a:xfrm>
            <a:off x="8770688" y="6519536"/>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324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A336-8F22-4BA2-AD5C-698D7890172B}"/>
              </a:ext>
            </a:extLst>
          </p:cNvPr>
          <p:cNvSpPr>
            <a:spLocks noGrp="1"/>
          </p:cNvSpPr>
          <p:nvPr>
            <p:ph type="title"/>
          </p:nvPr>
        </p:nvSpPr>
        <p:spPr>
          <a:xfrm>
            <a:off x="1484310" y="252364"/>
            <a:ext cx="10018713" cy="746760"/>
          </a:xfrm>
        </p:spPr>
        <p:txBody>
          <a:bodyPr/>
          <a:lstStyle/>
          <a:p>
            <a:pPr algn="ct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Disclaimer</a:t>
            </a:r>
            <a:endParaRPr lang="en-IN"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2339650-D8EF-4C83-BE5F-D9B8312143B7}"/>
              </a:ext>
            </a:extLst>
          </p:cNvPr>
          <p:cNvSpPr>
            <a:spLocks noGrp="1"/>
          </p:cNvSpPr>
          <p:nvPr>
            <p:ph idx="1"/>
          </p:nvPr>
        </p:nvSpPr>
        <p:spPr>
          <a:xfrm>
            <a:off x="1484310" y="1025199"/>
            <a:ext cx="10018713" cy="4807602"/>
          </a:xfrm>
        </p:spPr>
        <p:txBody>
          <a:bodyPr>
            <a:normAutofit/>
          </a:bodyPr>
          <a:lstStyle/>
          <a:p>
            <a:pPr marL="0" indent="0" algn="just">
              <a:buNone/>
            </a:pPr>
            <a:r>
              <a:rPr lang="en-US" sz="2400" dirty="0">
                <a:latin typeface="Tahoma" panose="020B0604030504040204" pitchFamily="34" charset="0"/>
                <a:ea typeface="Tahoma" panose="020B0604030504040204" pitchFamily="34" charset="0"/>
                <a:cs typeface="Tahoma" panose="020B0604030504040204" pitchFamily="34" charset="0"/>
              </a:rPr>
              <a:t>These are my personal views and can not be construed to be the views of the ICAI or my firm.</a:t>
            </a:r>
          </a:p>
          <a:p>
            <a:pPr marL="0" indent="0" algn="just">
              <a:buNone/>
            </a:pP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No representations or warranties are made by the RC/Branch/Study Circle of RC with regard to this presentation.</a:t>
            </a:r>
          </a:p>
          <a:p>
            <a:pPr marL="0" indent="0" algn="just">
              <a:buNone/>
            </a:pP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These views do not and shall not be considered as a professional advice.</a:t>
            </a:r>
          </a:p>
          <a:p>
            <a:pPr marL="0" indent="0" algn="just">
              <a:buNone/>
            </a:pP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This presentation should not be reproduced in part or in whole, in any manner or form, without our written permission.</a:t>
            </a:r>
          </a:p>
        </p:txBody>
      </p:sp>
      <p:sp>
        <p:nvSpPr>
          <p:cNvPr id="4" name="Slide Number Placeholder 3">
            <a:extLst>
              <a:ext uri="{FF2B5EF4-FFF2-40B4-BE49-F238E27FC236}">
                <a16:creationId xmlns:a16="http://schemas.microsoft.com/office/drawing/2014/main" id="{60EA9987-7A7D-48AC-A891-E5EE9553640F}"/>
              </a:ext>
            </a:extLst>
          </p:cNvPr>
          <p:cNvSpPr>
            <a:spLocks noGrp="1"/>
          </p:cNvSpPr>
          <p:nvPr>
            <p:ph type="sldNum" sz="quarter" idx="12"/>
          </p:nvPr>
        </p:nvSpPr>
        <p:spPr>
          <a:xfrm>
            <a:off x="9536" y="6494193"/>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CBB00AD-D170-4310-9675-7E9F9BE8DA8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5587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normAutofit fontScale="90000"/>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Guide to the COE</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a:xfrm>
            <a:off x="7308" y="649224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graphicFrame>
        <p:nvGraphicFramePr>
          <p:cNvPr id="10" name="Table 10">
            <a:extLst>
              <a:ext uri="{FF2B5EF4-FFF2-40B4-BE49-F238E27FC236}">
                <a16:creationId xmlns:a16="http://schemas.microsoft.com/office/drawing/2014/main" id="{6155093D-6C47-4FA4-8F2A-CCFA904D907B}"/>
              </a:ext>
            </a:extLst>
          </p:cNvPr>
          <p:cNvGraphicFramePr>
            <a:graphicFrameLocks noGrp="1"/>
          </p:cNvGraphicFramePr>
          <p:nvPr/>
        </p:nvGraphicFramePr>
        <p:xfrm>
          <a:off x="2032000" y="967487"/>
          <a:ext cx="9628188" cy="4907280"/>
        </p:xfrm>
        <a:graphic>
          <a:graphicData uri="http://schemas.openxmlformats.org/drawingml/2006/table">
            <a:tbl>
              <a:tblPr firstRow="1" bandRow="1">
                <a:tableStyleId>{5C22544A-7EE6-4342-B048-85BDC9FD1C3A}</a:tableStyleId>
              </a:tblPr>
              <a:tblGrid>
                <a:gridCol w="1694873">
                  <a:extLst>
                    <a:ext uri="{9D8B030D-6E8A-4147-A177-3AD203B41FA5}">
                      <a16:colId xmlns:a16="http://schemas.microsoft.com/office/drawing/2014/main" val="60395798"/>
                    </a:ext>
                  </a:extLst>
                </a:gridCol>
                <a:gridCol w="4627418">
                  <a:extLst>
                    <a:ext uri="{9D8B030D-6E8A-4147-A177-3AD203B41FA5}">
                      <a16:colId xmlns:a16="http://schemas.microsoft.com/office/drawing/2014/main" val="4080338819"/>
                    </a:ext>
                  </a:extLst>
                </a:gridCol>
                <a:gridCol w="3305897">
                  <a:extLst>
                    <a:ext uri="{9D8B030D-6E8A-4147-A177-3AD203B41FA5}">
                      <a16:colId xmlns:a16="http://schemas.microsoft.com/office/drawing/2014/main" val="3347976108"/>
                    </a:ext>
                  </a:extLst>
                </a:gridCol>
              </a:tblGrid>
              <a:tr h="370840">
                <a:tc>
                  <a:txBody>
                    <a:bodyPr/>
                    <a:lstStyle/>
                    <a:p>
                      <a:r>
                        <a:rPr lang="en-US" sz="2200" b="1" dirty="0">
                          <a:solidFill>
                            <a:schemeClr val="tx2"/>
                          </a:solidFill>
                          <a:latin typeface="Verdana" pitchFamily="34" charset="0"/>
                          <a:ea typeface="Verdana" pitchFamily="34" charset="0"/>
                          <a:cs typeface="Verdana" pitchFamily="34" charset="0"/>
                        </a:rPr>
                        <a:t>Part 1</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Complying with the Code, fundamental principle and conceptual framework</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100 to 199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2990215"/>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2</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Professional Accountants in service</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200 to 299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588012"/>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3</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Professional accountants in public practice</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300 to 399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170953"/>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4</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Independence Standards</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400 to 999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917656"/>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4 A</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Independence for Audit and Review Engagements</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400 to 899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002744"/>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4 B</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Independence for assurance engagements other than audit and review</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900 to 999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514505"/>
                  </a:ext>
                </a:extLst>
              </a:tr>
            </a:tbl>
          </a:graphicData>
        </a:graphic>
      </p:graphicFrame>
    </p:spTree>
    <p:extLst>
      <p:ext uri="{BB962C8B-B14F-4D97-AF65-F5344CB8AC3E}">
        <p14:creationId xmlns:p14="http://schemas.microsoft.com/office/powerpoint/2010/main" val="390124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C9A32D57-10F6-4242-AC4F-861BACD94FFA}"/>
              </a:ext>
            </a:extLst>
          </p:cNvPr>
          <p:cNvSpPr>
            <a:spLocks noGrp="1"/>
          </p:cNvSpPr>
          <p:nvPr>
            <p:ph type="sldNum" sz="quarter" idx="12"/>
          </p:nvPr>
        </p:nvSpPr>
        <p:spPr>
          <a:xfrm>
            <a:off x="7552" y="6478489"/>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A3957AB9-847F-42B9-A544-86ACFAD21E12}"/>
              </a:ext>
            </a:extLst>
          </p:cNvPr>
          <p:cNvPicPr>
            <a:picLocks noChangeAspect="1"/>
          </p:cNvPicPr>
          <p:nvPr/>
        </p:nvPicPr>
        <p:blipFill>
          <a:blip r:embed="rId3"/>
          <a:stretch>
            <a:fillRect/>
          </a:stretch>
        </p:blipFill>
        <p:spPr>
          <a:xfrm>
            <a:off x="2377352" y="267751"/>
            <a:ext cx="8955666" cy="5757130"/>
          </a:xfrm>
          <a:prstGeom prst="rect">
            <a:avLst/>
          </a:prstGeom>
        </p:spPr>
      </p:pic>
      <p:sp>
        <p:nvSpPr>
          <p:cNvPr id="2" name="Footer Placeholder 3">
            <a:extLst>
              <a:ext uri="{FF2B5EF4-FFF2-40B4-BE49-F238E27FC236}">
                <a16:creationId xmlns:a16="http://schemas.microsoft.com/office/drawing/2014/main" id="{9E83CBDE-EA2F-B2E7-3441-DF0FE6B7FDD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80416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Major Changes in COE 2019</a:t>
            </a:r>
          </a:p>
        </p:txBody>
      </p:sp>
      <p:sp>
        <p:nvSpPr>
          <p:cNvPr id="3" name="Content Placeholder 2"/>
          <p:cNvSpPr>
            <a:spLocks noGrp="1"/>
          </p:cNvSpPr>
          <p:nvPr>
            <p:ph idx="1"/>
          </p:nvPr>
        </p:nvSpPr>
        <p:spPr>
          <a:xfrm>
            <a:off x="1503680" y="907525"/>
            <a:ext cx="10207930" cy="5469352"/>
          </a:xfrm>
        </p:spPr>
        <p:txBody>
          <a:bodyPr anchor="t">
            <a:noAutofit/>
          </a:bodyPr>
          <a:lstStyle/>
          <a:p>
            <a:pPr marL="0" indent="0" algn="just">
              <a:spcBef>
                <a:spcPts val="600"/>
              </a:spcBef>
              <a:buNone/>
            </a:pPr>
            <a:r>
              <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rPr>
              <a:t>Taxation services to the Audit Clients</a:t>
            </a:r>
          </a:p>
          <a:p>
            <a:pPr algn="just">
              <a:spcBef>
                <a:spcPts val="60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ICAI Code Ethics, 2009: Taxation to Audit client include compliance, planning, provision of formal taxation opinions and assistance in the resolution of tax disputes. Such assignments are generally not seen to create threats to independence</a:t>
            </a:r>
          </a:p>
          <a:p>
            <a:pPr algn="just">
              <a:spcBef>
                <a:spcPts val="60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ICAI Code of Ethics, 2019 (604): Further guidance on Taxation matters provided. Generally, it states that providing tax services to an audit client might create a self review or advocacy threat –</a:t>
            </a:r>
          </a:p>
          <a:p>
            <a:pPr marL="720725" indent="-360363" algn="just">
              <a:spcBef>
                <a:spcPts val="600"/>
              </a:spcBef>
              <a:buFont typeface="Wingdings" panose="05000000000000000000" pitchFamily="2" charset="2"/>
              <a:buChar char="ü"/>
            </a:pPr>
            <a:r>
              <a:rPr lang="en-US" sz="2400" u="sng" dirty="0">
                <a:solidFill>
                  <a:schemeClr val="tx2"/>
                </a:solidFill>
                <a:latin typeface="Tahoma" panose="020B0604030504040204" pitchFamily="34" charset="0"/>
                <a:ea typeface="Tahoma" panose="020B0604030504040204" pitchFamily="34" charset="0"/>
                <a:cs typeface="Tahoma" panose="020B0604030504040204" pitchFamily="34" charset="0"/>
              </a:rPr>
              <a:t>Tax Return preparation</a:t>
            </a: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 – Usually no threat</a:t>
            </a:r>
          </a:p>
          <a:p>
            <a:pPr marL="720725" indent="-360363" algn="just">
              <a:spcBef>
                <a:spcPts val="600"/>
              </a:spcBef>
              <a:buFont typeface="Wingdings" panose="05000000000000000000" pitchFamily="2" charset="2"/>
              <a:buChar char="ü"/>
            </a:pPr>
            <a:r>
              <a:rPr lang="en-US" sz="2400" u="sng" dirty="0">
                <a:solidFill>
                  <a:schemeClr val="tx2"/>
                </a:solidFill>
                <a:latin typeface="Tahoma" panose="020B0604030504040204" pitchFamily="34" charset="0"/>
                <a:ea typeface="Tahoma" panose="020B0604030504040204" pitchFamily="34" charset="0"/>
                <a:cs typeface="Tahoma" panose="020B0604030504040204" pitchFamily="34" charset="0"/>
              </a:rPr>
              <a:t>Tax Calculations for the Purpose of Preparing Accounting Entries</a:t>
            </a: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 (that will subsequently be audited by the Firm)  - Creates a self-review threat</a:t>
            </a:r>
          </a:p>
        </p:txBody>
      </p:sp>
      <p:sp>
        <p:nvSpPr>
          <p:cNvPr id="4" name="Slide Number Placeholder 3">
            <a:extLst>
              <a:ext uri="{FF2B5EF4-FFF2-40B4-BE49-F238E27FC236}">
                <a16:creationId xmlns:a16="http://schemas.microsoft.com/office/drawing/2014/main" id="{741230FC-07D3-2AB2-C054-0B35950FC100}"/>
              </a:ext>
            </a:extLst>
          </p:cNvPr>
          <p:cNvSpPr>
            <a:spLocks noGrp="1"/>
          </p:cNvSpPr>
          <p:nvPr>
            <p:ph type="sldNum" sz="quarter" idx="12"/>
          </p:nvPr>
        </p:nvSpPr>
        <p:spPr>
          <a:xfrm>
            <a:off x="7552" y="648208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33358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Major Changes in COE 2019</a:t>
            </a:r>
          </a:p>
        </p:txBody>
      </p:sp>
      <p:sp>
        <p:nvSpPr>
          <p:cNvPr id="3" name="Content Placeholder 2"/>
          <p:cNvSpPr>
            <a:spLocks noGrp="1"/>
          </p:cNvSpPr>
          <p:nvPr>
            <p:ph idx="1"/>
          </p:nvPr>
        </p:nvSpPr>
        <p:spPr>
          <a:xfrm>
            <a:off x="1402080" y="1022888"/>
            <a:ext cx="10233329" cy="5469352"/>
          </a:xfrm>
        </p:spPr>
        <p:txBody>
          <a:bodyPr anchor="t">
            <a:noAutofit/>
          </a:bodyPr>
          <a:lstStyle/>
          <a:p>
            <a:pPr marL="720725" indent="-360363" algn="just">
              <a:spcBef>
                <a:spcPts val="600"/>
              </a:spcBef>
              <a:buFont typeface="Wingdings" panose="05000000000000000000" pitchFamily="2" charset="2"/>
              <a:buChar char="ü"/>
            </a:pPr>
            <a:r>
              <a:rPr lang="en-US" u="sng" dirty="0">
                <a:solidFill>
                  <a:schemeClr val="tx2"/>
                </a:solidFill>
                <a:latin typeface="Tahoma" panose="020B0604030504040204" pitchFamily="34" charset="0"/>
                <a:ea typeface="Tahoma" panose="020B0604030504040204" pitchFamily="34" charset="0"/>
                <a:cs typeface="Tahoma" panose="020B0604030504040204" pitchFamily="34" charset="0"/>
              </a:rPr>
              <a:t>Tax Planning /Other Tax Advisory Services</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 Might create  self-review/advocacy threat- appropriate safeguards to be adopted, E.g. Using professionals who are not audit team members to perform the service; having an appropriate reviewer, not involved in providing the service, review the audit </a:t>
            </a:r>
            <a:r>
              <a:rPr lang="en-IN" dirty="0">
                <a:solidFill>
                  <a:schemeClr val="tx2"/>
                </a:solidFill>
                <a:latin typeface="Tahoma" panose="020B0604030504040204" pitchFamily="34" charset="0"/>
                <a:ea typeface="Tahoma" panose="020B0604030504040204" pitchFamily="34" charset="0"/>
                <a:cs typeface="Tahoma" panose="020B0604030504040204" pitchFamily="34" charset="0"/>
              </a:rPr>
              <a:t>work etc.</a:t>
            </a:r>
          </a:p>
          <a:p>
            <a:pPr marL="720725" indent="-360363" algn="just">
              <a:spcBef>
                <a:spcPts val="600"/>
              </a:spcBef>
              <a:buFont typeface="Wingdings" panose="05000000000000000000" pitchFamily="2" charset="2"/>
              <a:buChar char="ü"/>
            </a:pPr>
            <a:r>
              <a:rPr lang="en-US" u="sng" dirty="0">
                <a:solidFill>
                  <a:schemeClr val="tx2"/>
                </a:solidFill>
                <a:latin typeface="Tahoma" panose="020B0604030504040204" pitchFamily="34" charset="0"/>
                <a:ea typeface="Tahoma" panose="020B0604030504040204" pitchFamily="34" charset="0"/>
                <a:cs typeface="Tahoma" panose="020B0604030504040204" pitchFamily="34" charset="0"/>
              </a:rPr>
              <a:t>Tax Services Involving Valuations</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 Might perform only where the result of the valuation will not have a direct effect on the financial statements</a:t>
            </a:r>
          </a:p>
          <a:p>
            <a:pPr marL="720725" indent="-360363" algn="just">
              <a:spcBef>
                <a:spcPts val="600"/>
              </a:spcBef>
              <a:buFont typeface="Wingdings" panose="05000000000000000000" pitchFamily="2" charset="2"/>
              <a:buChar char="ü"/>
            </a:pPr>
            <a:r>
              <a:rPr lang="en-US" u="sng" dirty="0">
                <a:solidFill>
                  <a:schemeClr val="tx2"/>
                </a:solidFill>
                <a:latin typeface="Tahoma" panose="020B0604030504040204" pitchFamily="34" charset="0"/>
                <a:ea typeface="Tahoma" panose="020B0604030504040204" pitchFamily="34" charset="0"/>
                <a:cs typeface="Tahoma" panose="020B0604030504040204" pitchFamily="34" charset="0"/>
              </a:rPr>
              <a:t>Assistance in the Resolution of Tax Disputes</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 Might create a self- review or advocacy threat – appropriate safeguards to be adopted – Not to provide if involves acting as advocate for the audit client  OR  amounts involved are material to the financial statements on which the firm will express </a:t>
            </a:r>
            <a:r>
              <a:rPr lang="en-IN" dirty="0">
                <a:solidFill>
                  <a:schemeClr val="tx2"/>
                </a:solidFill>
                <a:latin typeface="Tahoma" panose="020B0604030504040204" pitchFamily="34" charset="0"/>
                <a:ea typeface="Tahoma" panose="020B0604030504040204" pitchFamily="34" charset="0"/>
                <a:cs typeface="Tahoma" panose="020B0604030504040204" pitchFamily="34" charset="0"/>
              </a:rPr>
              <a:t>an opinion.</a:t>
            </a: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C673FC1-18B7-F22C-C314-AB5CAD281CDB}"/>
              </a:ext>
            </a:extLst>
          </p:cNvPr>
          <p:cNvSpPr>
            <a:spLocks noGrp="1"/>
          </p:cNvSpPr>
          <p:nvPr>
            <p:ph type="sldNum" sz="quarter" idx="12"/>
          </p:nvPr>
        </p:nvSpPr>
        <p:spPr>
          <a:xfrm>
            <a:off x="9536"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4744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Major Changes in COE 2019</a:t>
            </a:r>
          </a:p>
        </p:txBody>
      </p:sp>
      <p:sp>
        <p:nvSpPr>
          <p:cNvPr id="3" name="Content Placeholder 2"/>
          <p:cNvSpPr>
            <a:spLocks noGrp="1"/>
          </p:cNvSpPr>
          <p:nvPr>
            <p:ph idx="1"/>
          </p:nvPr>
        </p:nvSpPr>
        <p:spPr>
          <a:xfrm>
            <a:off x="1513840" y="907525"/>
            <a:ext cx="10197770" cy="5469352"/>
          </a:xfrm>
        </p:spPr>
        <p:txBody>
          <a:bodyPr anchor="t">
            <a:noAutofit/>
          </a:bodyPr>
          <a:lstStyle/>
          <a:p>
            <a:pPr marL="0" indent="0">
              <a:spcBef>
                <a:spcPts val="600"/>
              </a:spcBef>
              <a:buNone/>
            </a:pPr>
            <a:r>
              <a:rPr lang="en-IN" sz="2400" b="1" dirty="0">
                <a:solidFill>
                  <a:schemeClr val="tx2"/>
                </a:solidFill>
                <a:latin typeface="Tahoma" panose="020B0604030504040204" pitchFamily="34" charset="0"/>
                <a:ea typeface="Tahoma" panose="020B0604030504040204" pitchFamily="34" charset="0"/>
                <a:cs typeface="Tahoma" panose="020B0604030504040204" pitchFamily="34" charset="0"/>
              </a:rPr>
              <a:t>Documentation</a:t>
            </a:r>
          </a:p>
          <a:p>
            <a:pPr algn="just">
              <a:spcBef>
                <a:spcPts val="60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2009 Code requires  Firms to document their conclusions regarding compliance with independence </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requirements </a:t>
            </a:r>
          </a:p>
          <a:p>
            <a:pPr algn="just">
              <a:spcBef>
                <a:spcPts val="60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In the 2019 Code, the requirements of Documentation given in greater detail</a:t>
            </a:r>
          </a:p>
          <a:p>
            <a:pPr algn="just">
              <a:spcBef>
                <a:spcPts val="60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NOCLAR requires all steps in responding with NOCLAR to be documented </a:t>
            </a:r>
          </a:p>
          <a:p>
            <a:pPr marL="0" indent="0" algn="just">
              <a:spcBef>
                <a:spcPts val="600"/>
              </a:spcBef>
              <a:buNone/>
            </a:pPr>
            <a:r>
              <a:rPr lang="en-IN" sz="2400" b="1" dirty="0">
                <a:solidFill>
                  <a:schemeClr val="tx2"/>
                </a:solidFill>
                <a:latin typeface="Tahoma" panose="020B0604030504040204" pitchFamily="34" charset="0"/>
                <a:ea typeface="Tahoma" panose="020B0604030504040204" pitchFamily="34" charset="0"/>
                <a:cs typeface="Tahoma" panose="020B0604030504040204" pitchFamily="34" charset="0"/>
              </a:rPr>
              <a:t>Fees – Relative Size</a:t>
            </a:r>
          </a:p>
          <a:p>
            <a:pPr algn="just">
              <a:spcBef>
                <a:spcPts val="60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In the revised Code, where for two consecutive years, total gross annual professional fees from the audit client and its related entities represent more than (40% non PIE/ 20% PIE) of total fees, the firm shall disclose to Those charged </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with Governance (TCWG)</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hlinkClick r:id="rId3" action="ppaction://hlinkfile"/>
              </a:rPr>
              <a:t>*</a:t>
            </a:r>
            <a:endParaRPr lang="en-US"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F40492C-7505-E029-73C1-AE8A15916CB9}"/>
              </a:ext>
            </a:extLst>
          </p:cNvPr>
          <p:cNvSpPr>
            <a:spLocks noGrp="1"/>
          </p:cNvSpPr>
          <p:nvPr>
            <p:ph type="sldNum" sz="quarter" idx="12"/>
          </p:nvPr>
        </p:nvSpPr>
        <p:spPr>
          <a:xfrm>
            <a:off x="-2608"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4356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Major Changes in COE 2019</a:t>
            </a:r>
          </a:p>
        </p:txBody>
      </p:sp>
      <p:sp>
        <p:nvSpPr>
          <p:cNvPr id="3" name="Content Placeholder 2"/>
          <p:cNvSpPr>
            <a:spLocks noGrp="1"/>
          </p:cNvSpPr>
          <p:nvPr>
            <p:ph idx="1"/>
          </p:nvPr>
        </p:nvSpPr>
        <p:spPr>
          <a:xfrm>
            <a:off x="1503680" y="907525"/>
            <a:ext cx="10207930" cy="5469352"/>
          </a:xfrm>
        </p:spPr>
        <p:txBody>
          <a:bodyPr>
            <a:noAutofit/>
          </a:bodyPr>
          <a:lstStyle/>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No such ceiling on total fees of the Firm would be applicable where such fees does not exceed Rs. 5 Lakhs</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No such ceiling on the total fees would be applicable in the case of audit of government Companies, public undertakings, nationalized banks, public financial institutions or Government appointments.</a:t>
            </a:r>
          </a:p>
          <a:p>
            <a:pPr marL="0" indent="0" algn="just">
              <a:spcBef>
                <a:spcPts val="0"/>
              </a:spcBef>
              <a:buNone/>
            </a:pPr>
            <a:r>
              <a:rPr lang="en-IN" sz="2400" u="sng" dirty="0">
                <a:solidFill>
                  <a:schemeClr val="tx2"/>
                </a:solidFill>
                <a:latin typeface="Tahoma" panose="020B0604030504040204" pitchFamily="34" charset="0"/>
                <a:ea typeface="Tahoma" panose="020B0604030504040204" pitchFamily="34" charset="0"/>
                <a:cs typeface="Tahoma" panose="020B0604030504040204" pitchFamily="34" charset="0"/>
              </a:rPr>
              <a:t>Criteria of Indebtedness</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IESBA Code of Ethics, 2018 brought concept of materiality of Loans and Guarantees. Whether a loan or guarantee is material would depend on combined net worth of the individual and his immediate family members</a:t>
            </a:r>
          </a:p>
          <a:p>
            <a:pPr>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Concept  adopted in ICAI Code of Ethics, 2019</a:t>
            </a:r>
          </a:p>
        </p:txBody>
      </p:sp>
      <p:sp>
        <p:nvSpPr>
          <p:cNvPr id="4" name="Slide Number Placeholder 3">
            <a:extLst>
              <a:ext uri="{FF2B5EF4-FFF2-40B4-BE49-F238E27FC236}">
                <a16:creationId xmlns:a16="http://schemas.microsoft.com/office/drawing/2014/main" id="{45F679EA-446C-05C4-6583-0CB68A2631F4}"/>
              </a:ext>
            </a:extLst>
          </p:cNvPr>
          <p:cNvSpPr>
            <a:spLocks noGrp="1"/>
          </p:cNvSpPr>
          <p:nvPr>
            <p:ph type="sldNum" sz="quarter" idx="12"/>
          </p:nvPr>
        </p:nvSpPr>
        <p:spPr>
          <a:xfrm>
            <a:off x="-2608" y="648271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67874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Major Changes in COE 2019</a:t>
            </a:r>
          </a:p>
        </p:txBody>
      </p:sp>
      <p:sp>
        <p:nvSpPr>
          <p:cNvPr id="3" name="Content Placeholder 2"/>
          <p:cNvSpPr>
            <a:spLocks noGrp="1"/>
          </p:cNvSpPr>
          <p:nvPr>
            <p:ph idx="1"/>
          </p:nvPr>
        </p:nvSpPr>
        <p:spPr>
          <a:xfrm>
            <a:off x="1391920" y="907525"/>
            <a:ext cx="10319690" cy="5469352"/>
          </a:xfrm>
        </p:spPr>
        <p:txBody>
          <a:bodyPr anchor="t">
            <a:noAutofit/>
          </a:bodyPr>
          <a:lstStyle/>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In the revised Code, the application of safeguards is required, when necessary, to eliminate threats or to reduce them to ‘an acceptable level’ (level which a reasonable and informed third party would conclude, is acceptable). Previously safeguards had to be considered if a threat was other than “clearly insignificant” </a:t>
            </a:r>
          </a:p>
          <a:p>
            <a:pPr marL="0" indent="0" algn="just">
              <a:spcBef>
                <a:spcPts val="0"/>
              </a:spcBef>
              <a:buNone/>
            </a:pPr>
            <a:r>
              <a:rPr lang="en-IN" sz="2400" u="sng" dirty="0">
                <a:solidFill>
                  <a:schemeClr val="tx2"/>
                </a:solidFill>
                <a:latin typeface="Tahoma" panose="020B0604030504040204" pitchFamily="34" charset="0"/>
                <a:ea typeface="Tahoma" panose="020B0604030504040204" pitchFamily="34" charset="0"/>
                <a:cs typeface="Tahoma" panose="020B0604030504040204" pitchFamily="34" charset="0"/>
              </a:rPr>
              <a:t>Public Interest Entity</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2019 edition contains a new term “Public Interest Entity” (PIE)</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Enhanced independence requirements for PIE in the new Code</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Definition of PIE , as given in IESBA Code of Ethics extended by inclusion of banks and insurance companies </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in the 2019 Code</a:t>
            </a:r>
          </a:p>
        </p:txBody>
      </p:sp>
      <p:sp>
        <p:nvSpPr>
          <p:cNvPr id="4" name="Slide Number Placeholder 3">
            <a:extLst>
              <a:ext uri="{FF2B5EF4-FFF2-40B4-BE49-F238E27FC236}">
                <a16:creationId xmlns:a16="http://schemas.microsoft.com/office/drawing/2014/main" id="{9D6170C5-4DA5-FB0E-6490-EB8ABE4607CB}"/>
              </a:ext>
            </a:extLst>
          </p:cNvPr>
          <p:cNvSpPr>
            <a:spLocks noGrp="1"/>
          </p:cNvSpPr>
          <p:nvPr>
            <p:ph type="sldNum" sz="quarter" idx="12"/>
          </p:nvPr>
        </p:nvSpPr>
        <p:spPr>
          <a:xfrm>
            <a:off x="13094"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69653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Major Changes in COE 2019</a:t>
            </a:r>
          </a:p>
        </p:txBody>
      </p:sp>
      <p:sp>
        <p:nvSpPr>
          <p:cNvPr id="3" name="Content Placeholder 2"/>
          <p:cNvSpPr>
            <a:spLocks noGrp="1"/>
          </p:cNvSpPr>
          <p:nvPr>
            <p:ph idx="1"/>
          </p:nvPr>
        </p:nvSpPr>
        <p:spPr>
          <a:xfrm>
            <a:off x="1483360" y="907525"/>
            <a:ext cx="10228250" cy="5469352"/>
          </a:xfrm>
        </p:spPr>
        <p:txBody>
          <a:bodyPr>
            <a:noAutofit/>
          </a:bodyPr>
          <a:lstStyle/>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Firms encouraged to determine whether to treat an additional entities as PIE because of large number of </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stakeholders. </a:t>
            </a:r>
          </a:p>
          <a:p>
            <a:pPr marL="0" indent="0" algn="just">
              <a:spcBef>
                <a:spcPts val="0"/>
              </a:spcBef>
              <a:buNone/>
            </a:pPr>
            <a:r>
              <a:rPr lang="en-IN" sz="2400" u="sng" dirty="0">
                <a:solidFill>
                  <a:schemeClr val="tx2"/>
                </a:solidFill>
                <a:latin typeface="Tahoma" panose="020B0604030504040204" pitchFamily="34" charset="0"/>
                <a:ea typeface="Tahoma" panose="020B0604030504040204" pitchFamily="34" charset="0"/>
                <a:cs typeface="Tahoma" panose="020B0604030504040204" pitchFamily="34" charset="0"/>
              </a:rPr>
              <a:t>Inducements - Gifts and Hospitality</a:t>
            </a:r>
          </a:p>
          <a:p>
            <a:pPr algn="just">
              <a:spcBef>
                <a:spcPts val="0"/>
              </a:spcBef>
              <a:buFont typeface="Wingdings" panose="05000000000000000000" pitchFamily="2" charset="2"/>
              <a:buChar char="F"/>
            </a:pP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Inducements elaborated</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To first see whether prohibited by L and R</a:t>
            </a:r>
          </a:p>
          <a:p>
            <a:pPr algn="just">
              <a:spcBef>
                <a:spcPts val="0"/>
              </a:spcBef>
              <a:buFont typeface="Wingdings" panose="05000000000000000000" pitchFamily="2" charset="2"/>
              <a:buChar char="F"/>
            </a:pP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Offering also prohibited</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Reasonable and Informed Third Party test – To see whether it is with the intent to improperly influence the behavior of the recipient or of another individual.</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Clarifications about appropriate boundaries for offering and accepting of inducements.</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Extended to PAs in service also.</a:t>
            </a:r>
          </a:p>
          <a:p>
            <a:pPr algn="just">
              <a:spcBef>
                <a:spcPts val="0"/>
              </a:spcBef>
              <a:buFont typeface="Wingdings" panose="05000000000000000000" pitchFamily="2" charset="2"/>
              <a:buChar char="F"/>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Total prohibition in case of Audit/Assurance clients to continue.</a:t>
            </a:r>
          </a:p>
        </p:txBody>
      </p:sp>
      <p:sp>
        <p:nvSpPr>
          <p:cNvPr id="4" name="Slide Number Placeholder 3">
            <a:extLst>
              <a:ext uri="{FF2B5EF4-FFF2-40B4-BE49-F238E27FC236}">
                <a16:creationId xmlns:a16="http://schemas.microsoft.com/office/drawing/2014/main" id="{346C0713-640B-9ADB-690A-79F4E08CF563}"/>
              </a:ext>
            </a:extLst>
          </p:cNvPr>
          <p:cNvSpPr>
            <a:spLocks noGrp="1"/>
          </p:cNvSpPr>
          <p:nvPr>
            <p:ph type="sldNum" sz="quarter" idx="12"/>
          </p:nvPr>
        </p:nvSpPr>
        <p:spPr>
          <a:xfrm>
            <a:off x="7552"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162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pic>
        <p:nvPicPr>
          <p:cNvPr id="7" name="Picture 6">
            <a:extLst>
              <a:ext uri="{FF2B5EF4-FFF2-40B4-BE49-F238E27FC236}">
                <a16:creationId xmlns:a16="http://schemas.microsoft.com/office/drawing/2014/main" id="{B07E24BC-90CB-4BEE-8267-BD56942DB99B}"/>
              </a:ext>
            </a:extLst>
          </p:cNvPr>
          <p:cNvPicPr>
            <a:picLocks noChangeAspect="1"/>
          </p:cNvPicPr>
          <p:nvPr/>
        </p:nvPicPr>
        <p:blipFill>
          <a:blip r:embed="rId3"/>
          <a:stretch>
            <a:fillRect/>
          </a:stretch>
        </p:blipFill>
        <p:spPr>
          <a:xfrm>
            <a:off x="4515610" y="-1"/>
            <a:ext cx="4489739" cy="6810965"/>
          </a:xfrm>
          <a:prstGeom prst="rect">
            <a:avLst/>
          </a:prstGeom>
        </p:spPr>
      </p:pic>
      <p:sp>
        <p:nvSpPr>
          <p:cNvPr id="9" name="Title 1">
            <a:extLst>
              <a:ext uri="{FF2B5EF4-FFF2-40B4-BE49-F238E27FC236}">
                <a16:creationId xmlns:a16="http://schemas.microsoft.com/office/drawing/2014/main" id="{CEE1247C-9C51-4A42-93C0-B4B36BB60E5C}"/>
              </a:ext>
            </a:extLst>
          </p:cNvPr>
          <p:cNvSpPr>
            <a:spLocks noGrp="1"/>
          </p:cNvSpPr>
          <p:nvPr>
            <p:ph type="title"/>
          </p:nvPr>
        </p:nvSpPr>
        <p:spPr>
          <a:xfrm rot="16200000">
            <a:off x="-401638" y="2788555"/>
            <a:ext cx="6858000" cy="1280890"/>
          </a:xfrm>
        </p:spPr>
        <p:txBody>
          <a:bodyPr>
            <a:normAutofit/>
          </a:bodyPr>
          <a:lstStyle/>
          <a:p>
            <a:pPr algn="ctr"/>
            <a:r>
              <a:rPr lang="en-IN" sz="6000" b="1" dirty="0">
                <a:solidFill>
                  <a:schemeClr val="accent4">
                    <a:lumMod val="75000"/>
                  </a:schemeClr>
                </a:solidFill>
              </a:rPr>
              <a:t>Code of Ethics FAQ</a:t>
            </a:r>
          </a:p>
        </p:txBody>
      </p:sp>
      <p:sp>
        <p:nvSpPr>
          <p:cNvPr id="2" name="Slide Number Placeholder 3">
            <a:extLst>
              <a:ext uri="{FF2B5EF4-FFF2-40B4-BE49-F238E27FC236}">
                <a16:creationId xmlns:a16="http://schemas.microsoft.com/office/drawing/2014/main" id="{2D796837-F04D-793A-551E-33E9CF27EE8B}"/>
              </a:ext>
            </a:extLst>
          </p:cNvPr>
          <p:cNvSpPr>
            <a:spLocks noGrp="1"/>
          </p:cNvSpPr>
          <p:nvPr>
            <p:ph type="sldNum" sz="quarter" idx="12"/>
          </p:nvPr>
        </p:nvSpPr>
        <p:spPr>
          <a:xfrm>
            <a:off x="9536" y="6486479"/>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a:extLst>
              <a:ext uri="{FF2B5EF4-FFF2-40B4-BE49-F238E27FC236}">
                <a16:creationId xmlns:a16="http://schemas.microsoft.com/office/drawing/2014/main" id="{F71D5553-8583-45E4-B1CD-F7FE4B8BDB68}"/>
              </a:ext>
            </a:extLst>
          </p:cNvPr>
          <p:cNvSpPr txBox="1">
            <a:spLocks/>
          </p:cNvSpPr>
          <p:nvPr/>
        </p:nvSpPr>
        <p:spPr>
          <a:xfrm rot="5400000">
            <a:off x="7614260" y="2765038"/>
            <a:ext cx="6810966"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6000" b="1" dirty="0">
                <a:solidFill>
                  <a:schemeClr val="accent4">
                    <a:lumMod val="75000"/>
                  </a:schemeClr>
                </a:solidFill>
              </a:rPr>
              <a:t>Read and Follow</a:t>
            </a:r>
          </a:p>
        </p:txBody>
      </p:sp>
    </p:spTree>
    <p:extLst>
      <p:ext uri="{BB962C8B-B14F-4D97-AF65-F5344CB8AC3E}">
        <p14:creationId xmlns:p14="http://schemas.microsoft.com/office/powerpoint/2010/main" val="2683386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FE0E0F-D226-389F-787D-33B8F19DAE64}"/>
              </a:ext>
            </a:extLst>
          </p:cNvPr>
          <p:cNvPicPr>
            <a:picLocks noChangeAspect="1"/>
          </p:cNvPicPr>
          <p:nvPr/>
        </p:nvPicPr>
        <p:blipFill>
          <a:blip r:embed="rId3"/>
          <a:stretch>
            <a:fillRect/>
          </a:stretch>
        </p:blipFill>
        <p:spPr>
          <a:xfrm>
            <a:off x="1981200" y="844626"/>
            <a:ext cx="9730410" cy="5549739"/>
          </a:xfrm>
          <a:prstGeom prst="rect">
            <a:avLst/>
          </a:prstGeom>
        </p:spPr>
      </p:pic>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From the ICAI Website</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4" name="Slide Number Placeholder 3">
            <a:extLst>
              <a:ext uri="{FF2B5EF4-FFF2-40B4-BE49-F238E27FC236}">
                <a16:creationId xmlns:a16="http://schemas.microsoft.com/office/drawing/2014/main" id="{BE5E3695-ED60-3BDD-527E-326EEFDE127A}"/>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29</a:t>
            </a:fld>
            <a:endParaRPr lang="en-US" dirty="0"/>
          </a:p>
        </p:txBody>
      </p:sp>
      <p:sp>
        <p:nvSpPr>
          <p:cNvPr id="6" name="Slide Number Placeholder 5">
            <a:extLst>
              <a:ext uri="{FF2B5EF4-FFF2-40B4-BE49-F238E27FC236}">
                <a16:creationId xmlns:a16="http://schemas.microsoft.com/office/drawing/2014/main" id="{EE1D6137-71BF-AD80-0D7F-F712ECFA20CD}"/>
              </a:ext>
            </a:extLst>
          </p:cNvPr>
          <p:cNvSpPr txBox="1">
            <a:spLocks/>
          </p:cNvSpPr>
          <p:nvPr/>
        </p:nvSpPr>
        <p:spPr>
          <a:xfrm>
            <a:off x="-1123" y="648492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Rounded Corners 6">
            <a:extLst>
              <a:ext uri="{FF2B5EF4-FFF2-40B4-BE49-F238E27FC236}">
                <a16:creationId xmlns:a16="http://schemas.microsoft.com/office/drawing/2014/main" id="{B44B92F3-14CC-2AF7-82CE-9EB3B7E63D78}"/>
              </a:ext>
            </a:extLst>
          </p:cNvPr>
          <p:cNvSpPr/>
          <p:nvPr/>
        </p:nvSpPr>
        <p:spPr>
          <a:xfrm>
            <a:off x="1981200" y="5687353"/>
            <a:ext cx="9601200" cy="65204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7835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7DED3-CDA8-EA65-78C0-5F256DB02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CC4C1-DB3B-AC6C-056B-AE49DFAD36A4}"/>
              </a:ext>
            </a:extLst>
          </p:cNvPr>
          <p:cNvSpPr>
            <a:spLocks noGrp="1"/>
          </p:cNvSpPr>
          <p:nvPr>
            <p:ph type="title"/>
          </p:nvPr>
        </p:nvSpPr>
        <p:spPr>
          <a:xfrm>
            <a:off x="1484310" y="323261"/>
            <a:ext cx="10018713" cy="749980"/>
          </a:xfrm>
        </p:spPr>
        <p:txBody>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Coverage</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625A1C91-0E31-8897-41E4-426682A89687}"/>
              </a:ext>
            </a:extLst>
          </p:cNvPr>
          <p:cNvSpPr>
            <a:spLocks noGrp="1"/>
          </p:cNvSpPr>
          <p:nvPr>
            <p:ph idx="1"/>
          </p:nvPr>
        </p:nvSpPr>
        <p:spPr>
          <a:xfrm>
            <a:off x="1706880" y="1396679"/>
            <a:ext cx="9916159" cy="4718371"/>
          </a:xfrm>
        </p:spPr>
        <p:txBody>
          <a:bodyPr anchor="t">
            <a:normAutofit/>
          </a:bodyPr>
          <a:lstStyle/>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Code of Ethics</a:t>
            </a: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Peer Review - Requirements</a:t>
            </a: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Resources</a:t>
            </a:r>
          </a:p>
        </p:txBody>
      </p:sp>
      <p:sp>
        <p:nvSpPr>
          <p:cNvPr id="4" name="Slide Number Placeholder 3">
            <a:extLst>
              <a:ext uri="{FF2B5EF4-FFF2-40B4-BE49-F238E27FC236}">
                <a16:creationId xmlns:a16="http://schemas.microsoft.com/office/drawing/2014/main" id="{2784ADE0-A376-4B28-6A15-EB2C9079C2C4}"/>
              </a:ext>
            </a:extLst>
          </p:cNvPr>
          <p:cNvSpPr>
            <a:spLocks noGrp="1"/>
          </p:cNvSpPr>
          <p:nvPr>
            <p:ph type="sldNum" sz="quarter" idx="12"/>
          </p:nvPr>
        </p:nvSpPr>
        <p:spPr>
          <a:xfrm>
            <a:off x="19696" y="6479128"/>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67BBA719-458F-7905-7F90-24462479E74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7" name="Flowchart: Terminator 6">
            <a:extLst>
              <a:ext uri="{FF2B5EF4-FFF2-40B4-BE49-F238E27FC236}">
                <a16:creationId xmlns:a16="http://schemas.microsoft.com/office/drawing/2014/main" id="{886600E0-B796-0C17-56D4-E13063C929CA}"/>
              </a:ext>
            </a:extLst>
          </p:cNvPr>
          <p:cNvSpPr/>
          <p:nvPr/>
        </p:nvSpPr>
        <p:spPr>
          <a:xfrm>
            <a:off x="1351280" y="1230576"/>
            <a:ext cx="8646160" cy="852223"/>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41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From the ICAI Website</a:t>
            </a:r>
          </a:p>
        </p:txBody>
      </p:sp>
      <p:sp>
        <p:nvSpPr>
          <p:cNvPr id="3" name="Content Placeholder 2"/>
          <p:cNvSpPr>
            <a:spLocks noGrp="1"/>
          </p:cNvSpPr>
          <p:nvPr>
            <p:ph idx="1"/>
          </p:nvPr>
        </p:nvSpPr>
        <p:spPr>
          <a:xfrm>
            <a:off x="1981200" y="907525"/>
            <a:ext cx="9730410" cy="5469352"/>
          </a:xfrm>
        </p:spPr>
        <p:txBody>
          <a:bodyPr>
            <a:noAutofit/>
          </a:bodyPr>
          <a:lstStyle/>
          <a:p>
            <a:pPr marL="0" indent="0" algn="just">
              <a:buNone/>
            </a:pPr>
            <a:endParaRPr lang="en-US" sz="2400" dirty="0">
              <a:solidFill>
                <a:schemeClr val="tx2"/>
              </a:solidFill>
              <a:latin typeface="Verdana" pitchFamily="34" charset="0"/>
              <a:ea typeface="Verdana" pitchFamily="34" charset="0"/>
            </a:endParaRPr>
          </a:p>
        </p:txBody>
      </p:sp>
      <p:sp>
        <p:nvSpPr>
          <p:cNvPr id="4" name="Slide Number Placeholder 3">
            <a:extLst>
              <a:ext uri="{FF2B5EF4-FFF2-40B4-BE49-F238E27FC236}">
                <a16:creationId xmlns:a16="http://schemas.microsoft.com/office/drawing/2014/main" id="{B9EF16EA-579F-2167-E2F3-2CE8B6EAB4FE}"/>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10" name="Picture 9">
            <a:extLst>
              <a:ext uri="{FF2B5EF4-FFF2-40B4-BE49-F238E27FC236}">
                <a16:creationId xmlns:a16="http://schemas.microsoft.com/office/drawing/2014/main" id="{D3AE7CC3-1367-85F3-F122-195E1C822906}"/>
              </a:ext>
            </a:extLst>
          </p:cNvPr>
          <p:cNvPicPr>
            <a:picLocks noChangeAspect="1"/>
          </p:cNvPicPr>
          <p:nvPr/>
        </p:nvPicPr>
        <p:blipFill>
          <a:blip r:embed="rId3"/>
          <a:stretch>
            <a:fillRect/>
          </a:stretch>
        </p:blipFill>
        <p:spPr>
          <a:xfrm>
            <a:off x="2062480" y="907524"/>
            <a:ext cx="9391967" cy="5188475"/>
          </a:xfrm>
          <a:prstGeom prst="rect">
            <a:avLst/>
          </a:prstGeom>
        </p:spPr>
      </p:pic>
      <p:sp>
        <p:nvSpPr>
          <p:cNvPr id="5" name="Slide Number Placeholder 5">
            <a:extLst>
              <a:ext uri="{FF2B5EF4-FFF2-40B4-BE49-F238E27FC236}">
                <a16:creationId xmlns:a16="http://schemas.microsoft.com/office/drawing/2014/main" id="{135E98D5-E129-8F05-EB82-055EC35FACE9}"/>
              </a:ext>
            </a:extLst>
          </p:cNvPr>
          <p:cNvSpPr txBox="1">
            <a:spLocks/>
          </p:cNvSpPr>
          <p:nvPr/>
        </p:nvSpPr>
        <p:spPr>
          <a:xfrm>
            <a:off x="9037" y="648492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971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FAQ</a:t>
            </a:r>
          </a:p>
        </p:txBody>
      </p:sp>
      <p:sp>
        <p:nvSpPr>
          <p:cNvPr id="3" name="Content Placeholder 2"/>
          <p:cNvSpPr>
            <a:spLocks noGrp="1"/>
          </p:cNvSpPr>
          <p:nvPr>
            <p:ph sz="quarter" idx="1"/>
          </p:nvPr>
        </p:nvSpPr>
        <p:spPr>
          <a:xfrm>
            <a:off x="1981200" y="907525"/>
            <a:ext cx="9730410" cy="5469352"/>
          </a:xfrm>
        </p:spPr>
        <p:txBody>
          <a:bodyPr>
            <a:noAutofit/>
          </a:bodyPr>
          <a:lstStyle/>
          <a:p>
            <a:pPr algn="just">
              <a:spcBef>
                <a:spcPts val="0"/>
              </a:spcBef>
              <a:buFont typeface="Wingdings" panose="05000000000000000000" pitchFamily="2" charset="2"/>
              <a:buChar char="F"/>
            </a:pPr>
            <a:r>
              <a:rPr lang="en-IN" sz="2400" b="1" dirty="0">
                <a:solidFill>
                  <a:schemeClr val="tx2"/>
                </a:solidFill>
                <a:latin typeface="Verdana" pitchFamily="34" charset="0"/>
                <a:ea typeface="Verdana" pitchFamily="34" charset="0"/>
              </a:rPr>
              <a:t>FAQs released by ICAI related to professional ethics of members pertaining to Bank Assignments</a:t>
            </a:r>
          </a:p>
          <a:p>
            <a:pPr algn="just">
              <a:spcBef>
                <a:spcPts val="0"/>
              </a:spcBef>
              <a:buFont typeface="Wingdings" panose="05000000000000000000" pitchFamily="2" charset="2"/>
              <a:buChar char="F"/>
            </a:pPr>
            <a:endParaRPr lang="en-US" sz="2400" b="1" dirty="0">
              <a:solidFill>
                <a:schemeClr val="tx2"/>
              </a:solidFill>
              <a:latin typeface="Verdana" pitchFamily="34" charset="0"/>
              <a:ea typeface="Verdana" pitchFamily="34" charset="0"/>
            </a:endParaRPr>
          </a:p>
          <a:p>
            <a:pPr marL="0" indent="0" algn="just">
              <a:buNone/>
            </a:pPr>
            <a:endParaRPr lang="en-IN" sz="2400" b="1" dirty="0">
              <a:solidFill>
                <a:schemeClr val="tx2"/>
              </a:solidFill>
              <a:latin typeface="Verdana" pitchFamily="34" charset="0"/>
              <a:ea typeface="Verdana" pitchFamily="34" charset="0"/>
            </a:endParaRPr>
          </a:p>
          <a:p>
            <a:pPr algn="just">
              <a:buFont typeface="Wingdings" panose="05000000000000000000" pitchFamily="2" charset="2"/>
              <a:buChar char=""/>
            </a:pPr>
            <a:r>
              <a:rPr lang="en-IN" sz="2400" dirty="0">
                <a:solidFill>
                  <a:schemeClr val="tx2"/>
                </a:solidFill>
                <a:latin typeface="Verdana" pitchFamily="34" charset="0"/>
                <a:ea typeface="Verdana" pitchFamily="34" charset="0"/>
                <a:hlinkClick r:id="rId3" action="ppaction://hlinkfile"/>
              </a:rPr>
              <a:t>FAQ List document</a:t>
            </a:r>
            <a:endParaRPr lang="en-US" sz="2400" dirty="0">
              <a:solidFill>
                <a:schemeClr val="tx2"/>
              </a:solidFill>
              <a:latin typeface="Verdana" pitchFamily="34" charset="0"/>
              <a:ea typeface="Verdana" pitchFamily="34" charset="0"/>
            </a:endParaRPr>
          </a:p>
          <a:p>
            <a:pPr marL="0" indent="0" algn="just">
              <a:buNone/>
            </a:pPr>
            <a:endParaRPr lang="en-US" sz="2400" dirty="0">
              <a:solidFill>
                <a:schemeClr val="tx2"/>
              </a:solidFill>
              <a:latin typeface="Verdana" pitchFamily="34" charset="0"/>
              <a:ea typeface="Verdana" pitchFamily="34" charset="0"/>
            </a:endParaRPr>
          </a:p>
          <a:p>
            <a:pPr marL="0" indent="0" algn="just">
              <a:buNone/>
            </a:pPr>
            <a:endParaRPr lang="en-US" sz="2400" dirty="0">
              <a:solidFill>
                <a:schemeClr val="tx2"/>
              </a:solidFill>
              <a:latin typeface="Verdana" pitchFamily="34" charset="0"/>
              <a:ea typeface="Verdana" pitchFamily="34" charset="0"/>
            </a:endParaRP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4" name="Slide Number Placeholder 3">
            <a:extLst>
              <a:ext uri="{FF2B5EF4-FFF2-40B4-BE49-F238E27FC236}">
                <a16:creationId xmlns:a16="http://schemas.microsoft.com/office/drawing/2014/main" id="{EBD3F2EE-7E5A-38E1-CCC9-75C47919B32E}"/>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31</a:t>
            </a:fld>
            <a:endParaRPr lang="en-US" dirty="0"/>
          </a:p>
        </p:txBody>
      </p:sp>
      <p:sp>
        <p:nvSpPr>
          <p:cNvPr id="5" name="Slide Number Placeholder 5">
            <a:extLst>
              <a:ext uri="{FF2B5EF4-FFF2-40B4-BE49-F238E27FC236}">
                <a16:creationId xmlns:a16="http://schemas.microsoft.com/office/drawing/2014/main" id="{D22D5677-5BDD-9ECE-C4D9-6815E0F6935B}"/>
              </a:ext>
            </a:extLst>
          </p:cNvPr>
          <p:cNvSpPr txBox="1">
            <a:spLocks/>
          </p:cNvSpPr>
          <p:nvPr/>
        </p:nvSpPr>
        <p:spPr>
          <a:xfrm>
            <a:off x="9037" y="648492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97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9B8AF2-654D-63FF-D37A-71EFA4313BBC}"/>
              </a:ext>
            </a:extLst>
          </p:cNvPr>
          <p:cNvPicPr>
            <a:picLocks noChangeAspect="1"/>
          </p:cNvPicPr>
          <p:nvPr/>
        </p:nvPicPr>
        <p:blipFill>
          <a:blip r:embed="rId3"/>
          <a:stretch>
            <a:fillRect/>
          </a:stretch>
        </p:blipFill>
        <p:spPr>
          <a:xfrm>
            <a:off x="2300247" y="792162"/>
            <a:ext cx="9891753" cy="5620039"/>
          </a:xfrm>
          <a:prstGeom prst="rect">
            <a:avLst/>
          </a:prstGeom>
        </p:spPr>
      </p:pic>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From the ICAI Website</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Rectangle: Rounded Corners 5">
            <a:extLst>
              <a:ext uri="{FF2B5EF4-FFF2-40B4-BE49-F238E27FC236}">
                <a16:creationId xmlns:a16="http://schemas.microsoft.com/office/drawing/2014/main" id="{D5415FA7-E586-6332-4A09-04DD73C2117F}"/>
              </a:ext>
            </a:extLst>
          </p:cNvPr>
          <p:cNvSpPr/>
          <p:nvPr/>
        </p:nvSpPr>
        <p:spPr>
          <a:xfrm>
            <a:off x="2300247" y="2597800"/>
            <a:ext cx="3683993" cy="17588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BED4D6B4-5995-F600-1B07-BA7A335BF849}"/>
              </a:ext>
            </a:extLst>
          </p:cNvPr>
          <p:cNvSpPr/>
          <p:nvPr/>
        </p:nvSpPr>
        <p:spPr>
          <a:xfrm>
            <a:off x="2392017" y="1735244"/>
            <a:ext cx="8982564" cy="52072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419633E7-90A5-54B3-4A95-731D0AA8E37C}"/>
              </a:ext>
            </a:extLst>
          </p:cNvPr>
          <p:cNvSpPr/>
          <p:nvPr/>
        </p:nvSpPr>
        <p:spPr>
          <a:xfrm>
            <a:off x="2300247" y="4607502"/>
            <a:ext cx="8982561" cy="25517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1" name="Rectangle: Rounded Corners 10">
            <a:extLst>
              <a:ext uri="{FF2B5EF4-FFF2-40B4-BE49-F238E27FC236}">
                <a16:creationId xmlns:a16="http://schemas.microsoft.com/office/drawing/2014/main" id="{4D68A3A1-09F1-A269-4A1F-A2CD9E769D9A}"/>
              </a:ext>
            </a:extLst>
          </p:cNvPr>
          <p:cNvSpPr/>
          <p:nvPr/>
        </p:nvSpPr>
        <p:spPr>
          <a:xfrm>
            <a:off x="2392017" y="5434529"/>
            <a:ext cx="8982561" cy="40582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5" name="Slide Number Placeholder 5">
            <a:extLst>
              <a:ext uri="{FF2B5EF4-FFF2-40B4-BE49-F238E27FC236}">
                <a16:creationId xmlns:a16="http://schemas.microsoft.com/office/drawing/2014/main" id="{8190D16B-C451-8210-3CD2-5FFB60877EE8}"/>
              </a:ext>
            </a:extLst>
          </p:cNvPr>
          <p:cNvSpPr>
            <a:spLocks noGrp="1"/>
          </p:cNvSpPr>
          <p:nvPr>
            <p:ph type="sldNum" sz="quarter" idx="12"/>
          </p:nvPr>
        </p:nvSpPr>
        <p:spPr>
          <a:xfrm>
            <a:off x="-1123" y="648492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AB366A8B-2005-FCAC-6046-86C0B63FCC3A}"/>
              </a:ext>
            </a:extLst>
          </p:cNvPr>
          <p:cNvSpPr/>
          <p:nvPr/>
        </p:nvSpPr>
        <p:spPr>
          <a:xfrm>
            <a:off x="2747287" y="809640"/>
            <a:ext cx="3683993" cy="17588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11796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EABE-223C-5D18-2361-12451DB69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E8FD6-9E30-9D48-A7A0-9BD5CBF941FC}"/>
              </a:ext>
            </a:extLst>
          </p:cNvPr>
          <p:cNvSpPr>
            <a:spLocks noGrp="1"/>
          </p:cNvSpPr>
          <p:nvPr>
            <p:ph type="title"/>
          </p:nvPr>
        </p:nvSpPr>
        <p:spPr>
          <a:xfrm>
            <a:off x="1484310" y="323261"/>
            <a:ext cx="10018713" cy="749980"/>
          </a:xfrm>
        </p:spPr>
        <p:txBody>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Introduction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0D92CE7-AA49-43F0-98EB-383C4629C6D1}"/>
              </a:ext>
            </a:extLst>
          </p:cNvPr>
          <p:cNvSpPr>
            <a:spLocks noGrp="1"/>
          </p:cNvSpPr>
          <p:nvPr>
            <p:ph idx="1"/>
          </p:nvPr>
        </p:nvSpPr>
        <p:spPr>
          <a:xfrm>
            <a:off x="1706880" y="1396679"/>
            <a:ext cx="9916159" cy="4718371"/>
          </a:xfrm>
        </p:spPr>
        <p:txBody>
          <a:bodyPr anchor="t">
            <a:normAutofit/>
          </a:bodyPr>
          <a:lstStyle/>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Code of Ethics</a:t>
            </a: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Peer Review - Requirements</a:t>
            </a: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Resources</a:t>
            </a:r>
          </a:p>
        </p:txBody>
      </p:sp>
      <p:sp>
        <p:nvSpPr>
          <p:cNvPr id="4" name="Slide Number Placeholder 3">
            <a:extLst>
              <a:ext uri="{FF2B5EF4-FFF2-40B4-BE49-F238E27FC236}">
                <a16:creationId xmlns:a16="http://schemas.microsoft.com/office/drawing/2014/main" id="{7EC0D365-C922-F64A-96F1-858558B1C7DE}"/>
              </a:ext>
            </a:extLst>
          </p:cNvPr>
          <p:cNvSpPr>
            <a:spLocks noGrp="1"/>
          </p:cNvSpPr>
          <p:nvPr>
            <p:ph type="sldNum" sz="quarter" idx="12"/>
          </p:nvPr>
        </p:nvSpPr>
        <p:spPr>
          <a:xfrm>
            <a:off x="9536" y="6479128"/>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ADDEB74E-45A5-DDBE-EB42-9D78D35D950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7" name="Flowchart: Terminator 6">
            <a:extLst>
              <a:ext uri="{FF2B5EF4-FFF2-40B4-BE49-F238E27FC236}">
                <a16:creationId xmlns:a16="http://schemas.microsoft.com/office/drawing/2014/main" id="{7ADA36AB-4882-A084-CD02-15B0B4242610}"/>
              </a:ext>
            </a:extLst>
          </p:cNvPr>
          <p:cNvSpPr/>
          <p:nvPr/>
        </p:nvSpPr>
        <p:spPr>
          <a:xfrm>
            <a:off x="1727200" y="2927296"/>
            <a:ext cx="8270240" cy="852223"/>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920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sp>
        <p:nvSpPr>
          <p:cNvPr id="3" name="Content Placeholder 2"/>
          <p:cNvSpPr>
            <a:spLocks noGrp="1"/>
          </p:cNvSpPr>
          <p:nvPr>
            <p:ph idx="1"/>
          </p:nvPr>
        </p:nvSpPr>
        <p:spPr>
          <a:xfrm>
            <a:off x="1981200" y="907525"/>
            <a:ext cx="9730410" cy="5469352"/>
          </a:xfrm>
        </p:spPr>
        <p:txBody>
          <a:bodyPr>
            <a:noAutofit/>
          </a:bodyPr>
          <a:lstStyle/>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Part B of Questionnaire requires a PU to submit information about the Ethical Requirements and Peer Reviewer has to check its compliance.</a:t>
            </a:r>
          </a:p>
          <a:p>
            <a:pPr marL="0" indent="0" algn="just">
              <a:spcBef>
                <a:spcPts val="0"/>
              </a:spcBef>
              <a:buNone/>
            </a:pP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Independence &amp; Ethics Partner</a:t>
            </a:r>
          </a:p>
          <a:p>
            <a:pPr marL="0" indent="0" algn="just">
              <a:spcBef>
                <a:spcPts val="0"/>
              </a:spcBef>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Quality Control Partner</a:t>
            </a: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Updated knowledge about Ethics Requirements</a:t>
            </a: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Adherence to Ethical Requirements by Partners &amp; Team</a:t>
            </a:r>
          </a:p>
          <a:p>
            <a:pPr marL="0" indent="0" algn="just">
              <a:spcBef>
                <a:spcPts val="0"/>
              </a:spcBef>
              <a:buNone/>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Steps taken to mitigate threats to independence</a:t>
            </a: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Assignments within the specified limits (Company Audit/Tax Audit)</a:t>
            </a: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Fees below minimum recommended</a:t>
            </a: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Audit Fees vs Other Fees </a:t>
            </a: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Tender Process followed</a:t>
            </a:r>
          </a:p>
        </p:txBody>
      </p:sp>
      <p:sp>
        <p:nvSpPr>
          <p:cNvPr id="4" name="Slide Number Placeholder 3">
            <a:extLst>
              <a:ext uri="{FF2B5EF4-FFF2-40B4-BE49-F238E27FC236}">
                <a16:creationId xmlns:a16="http://schemas.microsoft.com/office/drawing/2014/main" id="{346C0713-640B-9ADB-690A-79F4E08CF563}"/>
              </a:ext>
            </a:extLst>
          </p:cNvPr>
          <p:cNvSpPr>
            <a:spLocks noGrp="1"/>
          </p:cNvSpPr>
          <p:nvPr>
            <p:ph type="sldNum" sz="quarter" idx="12"/>
          </p:nvPr>
        </p:nvSpPr>
        <p:spPr>
          <a:xfrm>
            <a:off x="-2608"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57630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D0402-3FC7-90E7-CB40-FDB9DED99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73C77-EB7A-4F1E-71BE-872D20378B27}"/>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graphicFrame>
        <p:nvGraphicFramePr>
          <p:cNvPr id="6" name="Content Placeholder 5">
            <a:extLst>
              <a:ext uri="{FF2B5EF4-FFF2-40B4-BE49-F238E27FC236}">
                <a16:creationId xmlns:a16="http://schemas.microsoft.com/office/drawing/2014/main" id="{B0082753-4DEB-803B-B545-86E49E65EB52}"/>
              </a:ext>
            </a:extLst>
          </p:cNvPr>
          <p:cNvGraphicFramePr>
            <a:graphicFrameLocks noGrp="1"/>
          </p:cNvGraphicFramePr>
          <p:nvPr>
            <p:ph idx="1"/>
            <p:extLst>
              <p:ext uri="{D42A27DB-BD31-4B8C-83A1-F6EECF244321}">
                <p14:modId xmlns:p14="http://schemas.microsoft.com/office/powerpoint/2010/main" val="2371339919"/>
              </p:ext>
            </p:extLst>
          </p:nvPr>
        </p:nvGraphicFramePr>
        <p:xfrm>
          <a:off x="1668536" y="716280"/>
          <a:ext cx="10018710" cy="5775961"/>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602939191"/>
                    </a:ext>
                  </a:extLst>
                </a:gridCol>
                <a:gridCol w="8348925">
                  <a:extLst>
                    <a:ext uri="{9D8B030D-6E8A-4147-A177-3AD203B41FA5}">
                      <a16:colId xmlns:a16="http://schemas.microsoft.com/office/drawing/2014/main" val="4146430524"/>
                    </a:ext>
                  </a:extLst>
                </a:gridCol>
              </a:tblGrid>
              <a:tr h="448730">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Sr. No.</a:t>
                      </a:r>
                    </a:p>
                  </a:txBody>
                  <a:tcPr/>
                </a:tc>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Policies and Procedures</a:t>
                      </a:r>
                    </a:p>
                  </a:txBody>
                  <a:tcPr/>
                </a:tc>
                <a:extLst>
                  <a:ext uri="{0D108BD9-81ED-4DB2-BD59-A6C34878D82A}">
                    <a16:rowId xmlns:a16="http://schemas.microsoft.com/office/drawing/2014/main" val="2125402840"/>
                  </a:ext>
                </a:extLst>
              </a:tr>
              <a:tr h="1035531">
                <a:tc>
                  <a:txBody>
                    <a:bodyPr/>
                    <a:lstStyle/>
                    <a:p>
                      <a:pPr marL="0" marR="0" algn="ctr"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Which of the following procedures does the PU have in place for ensuring that the personnel adhere to ethical requirements those contained in the code:</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3003316"/>
                  </a:ext>
                </a:extLst>
              </a:tr>
              <a:tr h="1035531">
                <a:tc>
                  <a:txBody>
                    <a:bodyPr/>
                    <a:lstStyle/>
                    <a:p>
                      <a:pPr marL="0" marR="0" algn="ctr"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2000" b="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i</a:t>
                      </a: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Designated Independence and Ethics Partner who is responsible for all aspects of independence and ethics of the PUs partners and professional staff</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188475728"/>
                  </a:ext>
                </a:extLst>
              </a:tr>
              <a:tr h="419965">
                <a:tc>
                  <a:txBody>
                    <a:bodyPr/>
                    <a:lstStyle/>
                    <a:p>
                      <a:pPr marL="0" marR="0" algn="ctr"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(ii)</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If answer to (</a:t>
                      </a:r>
                      <a:r>
                        <a:rPr lang="en-US" sz="2000" b="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i</a:t>
                      </a: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 above is yes, name of the Partner</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938873124"/>
                  </a:ext>
                </a:extLst>
              </a:tr>
              <a:tr h="419965">
                <a:tc>
                  <a:txBody>
                    <a:bodyPr/>
                    <a:lstStyle/>
                    <a:p>
                      <a:pPr marL="0" marR="0" algn="ctr"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(iii)</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Is the Partner same as QC Partner?</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493441645"/>
                  </a:ext>
                </a:extLst>
              </a:tr>
              <a:tr h="1035531">
                <a:tc>
                  <a:txBody>
                    <a:bodyPr/>
                    <a:lstStyle/>
                    <a:p>
                      <a:pPr marL="0" marR="0" algn="ctr"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(iv)</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Has the PU established a system for identifying all services performed for each client and evaluating whether any of the services impair independence?</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100361956"/>
                  </a:ext>
                </a:extLst>
              </a:tr>
              <a:tr h="690354">
                <a:tc>
                  <a:txBody>
                    <a:bodyPr/>
                    <a:lstStyle/>
                    <a:p>
                      <a:pPr marL="0" marR="0" algn="ctr"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(v)</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Does the PU regularly update itself with the changes in professional ethics and independence standards/ requirements?</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410140910"/>
                  </a:ext>
                </a:extLst>
              </a:tr>
              <a:tr h="690354">
                <a:tc>
                  <a:txBody>
                    <a:bodyPr/>
                    <a:lstStyle/>
                    <a:p>
                      <a:pPr marL="0" marR="0" algn="ctr"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(vi)</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defTabSz="457200" rtl="0" eaLnBrk="1" latinLnBrk="0" hangingPunct="1">
                        <a:tabLst>
                          <a:tab pos="3797935" algn="l"/>
                        </a:tabLst>
                      </a:pPr>
                      <a:r>
                        <a:rPr lang="en-US" sz="2000" b="0" kern="1200" dirty="0">
                          <a:solidFill>
                            <a:schemeClr val="tx1"/>
                          </a:solidFill>
                          <a:latin typeface="Tahoma" panose="020B0604030504040204" pitchFamily="34" charset="0"/>
                          <a:ea typeface="Tahoma" panose="020B0604030504040204" pitchFamily="34" charset="0"/>
                          <a:cs typeface="Tahoma" panose="020B0604030504040204" pitchFamily="34" charset="0"/>
                        </a:rPr>
                        <a:t>What checks are put in place to ensure that all personnel follow the independence and ethics policies of the PU?</a:t>
                      </a:r>
                      <a:endParaRPr lang="en-IN" sz="20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80967072"/>
                  </a:ext>
                </a:extLst>
              </a:tr>
            </a:tbl>
          </a:graphicData>
        </a:graphic>
      </p:graphicFrame>
      <p:sp>
        <p:nvSpPr>
          <p:cNvPr id="4" name="Slide Number Placeholder 3">
            <a:extLst>
              <a:ext uri="{FF2B5EF4-FFF2-40B4-BE49-F238E27FC236}">
                <a16:creationId xmlns:a16="http://schemas.microsoft.com/office/drawing/2014/main" id="{FEC0C21D-76CA-F44E-3220-00773D717B03}"/>
              </a:ext>
            </a:extLst>
          </p:cNvPr>
          <p:cNvSpPr>
            <a:spLocks noGrp="1"/>
          </p:cNvSpPr>
          <p:nvPr>
            <p:ph type="sldNum" sz="quarter" idx="12"/>
          </p:nvPr>
        </p:nvSpPr>
        <p:spPr>
          <a:xfrm>
            <a:off x="-2608"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0948DD97-E44C-DEEC-069D-CAC23CFC5DD5}"/>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028889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085DD-A404-0D30-BF9F-6008F557A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E67B5-B1B4-221F-A3CB-995F6C87B475}"/>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graphicFrame>
        <p:nvGraphicFramePr>
          <p:cNvPr id="6" name="Content Placeholder 5">
            <a:extLst>
              <a:ext uri="{FF2B5EF4-FFF2-40B4-BE49-F238E27FC236}">
                <a16:creationId xmlns:a16="http://schemas.microsoft.com/office/drawing/2014/main" id="{F70117AA-8F68-88DE-EE1E-8149968E6559}"/>
              </a:ext>
            </a:extLst>
          </p:cNvPr>
          <p:cNvGraphicFramePr>
            <a:graphicFrameLocks noGrp="1"/>
          </p:cNvGraphicFramePr>
          <p:nvPr>
            <p:ph idx="1"/>
            <p:extLst>
              <p:ext uri="{D42A27DB-BD31-4B8C-83A1-F6EECF244321}">
                <p14:modId xmlns:p14="http://schemas.microsoft.com/office/powerpoint/2010/main" val="1538203244"/>
              </p:ext>
            </p:extLst>
          </p:nvPr>
        </p:nvGraphicFramePr>
        <p:xfrm>
          <a:off x="1668536" y="716280"/>
          <a:ext cx="10018710" cy="4851402"/>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602939191"/>
                    </a:ext>
                  </a:extLst>
                </a:gridCol>
                <a:gridCol w="8348925">
                  <a:extLst>
                    <a:ext uri="{9D8B030D-6E8A-4147-A177-3AD203B41FA5}">
                      <a16:colId xmlns:a16="http://schemas.microsoft.com/office/drawing/2014/main" val="4146430524"/>
                    </a:ext>
                  </a:extLst>
                </a:gridCol>
              </a:tblGrid>
              <a:tr h="512750">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Sr. No.</a:t>
                      </a:r>
                    </a:p>
                  </a:txBody>
                  <a:tcPr/>
                </a:tc>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Policies and Procedures</a:t>
                      </a:r>
                    </a:p>
                  </a:txBody>
                  <a:tcPr/>
                </a:tc>
                <a:extLst>
                  <a:ext uri="{0D108BD9-81ED-4DB2-BD59-A6C34878D82A}">
                    <a16:rowId xmlns:a16="http://schemas.microsoft.com/office/drawing/2014/main" val="2125402840"/>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2.</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Which of the following checks does the PU put in place to ensure that the independence requirements are communicated to its personnel:</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3003316"/>
                  </a:ext>
                </a:extLst>
              </a:tr>
              <a:tr h="1183268">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a:t>
                      </a:r>
                      <a:r>
                        <a:rPr lang="en-US" sz="2000" dirty="0" err="1">
                          <a:effectLst/>
                          <a:latin typeface="Tahoma" panose="020B0604030504040204" pitchFamily="34" charset="0"/>
                          <a:ea typeface="Tahoma" panose="020B0604030504040204" pitchFamily="34" charset="0"/>
                          <a:cs typeface="Tahoma" panose="020B0604030504040204" pitchFamily="34" charset="0"/>
                        </a:rPr>
                        <a:t>i</a:t>
                      </a:r>
                      <a:r>
                        <a:rPr lang="en-US" sz="2000" dirty="0">
                          <a:effectLst/>
                          <a:latin typeface="Tahoma" panose="020B0604030504040204" pitchFamily="34" charset="0"/>
                          <a:ea typeface="Tahoma" panose="020B0604030504040204" pitchFamily="34" charset="0"/>
                          <a:cs typeface="Tahoma" panose="020B0604030504040204" pitchFamily="34" charset="0"/>
                        </a:rPr>
                        <a:t>)</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Does the PU maintain a list of entities with which PU personnel and others, if any, are prohibited from having a financial or business relationship?</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188475728"/>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(ii)</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Does the PU make the list available to the concerned personnel so that they evaluate their independence?</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938873124"/>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(iii)</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Are the changes in the list notified to the personnel as soon as such changes occur?</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493441645"/>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(iv)</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Does the PU provide frequent reminders of professional responsibilities to personnel?</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100361956"/>
                  </a:ext>
                </a:extLst>
              </a:tr>
            </a:tbl>
          </a:graphicData>
        </a:graphic>
      </p:graphicFrame>
      <p:sp>
        <p:nvSpPr>
          <p:cNvPr id="4" name="Slide Number Placeholder 3">
            <a:extLst>
              <a:ext uri="{FF2B5EF4-FFF2-40B4-BE49-F238E27FC236}">
                <a16:creationId xmlns:a16="http://schemas.microsoft.com/office/drawing/2014/main" id="{D69B8F97-221B-8C98-9961-11BC5DCECFB0}"/>
              </a:ext>
            </a:extLst>
          </p:cNvPr>
          <p:cNvSpPr>
            <a:spLocks noGrp="1"/>
          </p:cNvSpPr>
          <p:nvPr>
            <p:ph type="sldNum" sz="quarter" idx="12"/>
          </p:nvPr>
        </p:nvSpPr>
        <p:spPr>
          <a:xfrm>
            <a:off x="-2608"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D3DB1ABD-3D4F-50F5-18B2-E47A95C8CFA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362512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72F7E-0FB1-EB1A-D540-C0C522E03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DC889-3066-B684-CCDC-7A6558045787}"/>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graphicFrame>
        <p:nvGraphicFramePr>
          <p:cNvPr id="6" name="Content Placeholder 5">
            <a:extLst>
              <a:ext uri="{FF2B5EF4-FFF2-40B4-BE49-F238E27FC236}">
                <a16:creationId xmlns:a16="http://schemas.microsoft.com/office/drawing/2014/main" id="{1B9F5C2F-FC86-0E80-BFAD-FFBCF2148D4B}"/>
              </a:ext>
            </a:extLst>
          </p:cNvPr>
          <p:cNvGraphicFramePr>
            <a:graphicFrameLocks noGrp="1"/>
          </p:cNvGraphicFramePr>
          <p:nvPr>
            <p:ph idx="1"/>
            <p:extLst>
              <p:ext uri="{D42A27DB-BD31-4B8C-83A1-F6EECF244321}">
                <p14:modId xmlns:p14="http://schemas.microsoft.com/office/powerpoint/2010/main" val="2602967686"/>
              </p:ext>
            </p:extLst>
          </p:nvPr>
        </p:nvGraphicFramePr>
        <p:xfrm>
          <a:off x="1668536" y="716280"/>
          <a:ext cx="10018710" cy="5496934"/>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602939191"/>
                    </a:ext>
                  </a:extLst>
                </a:gridCol>
                <a:gridCol w="8348925">
                  <a:extLst>
                    <a:ext uri="{9D8B030D-6E8A-4147-A177-3AD203B41FA5}">
                      <a16:colId xmlns:a16="http://schemas.microsoft.com/office/drawing/2014/main" val="4146430524"/>
                    </a:ext>
                  </a:extLst>
                </a:gridCol>
              </a:tblGrid>
              <a:tr h="512750">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Sr. No.</a:t>
                      </a:r>
                    </a:p>
                  </a:txBody>
                  <a:tcPr/>
                </a:tc>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Policies and Procedures</a:t>
                      </a:r>
                    </a:p>
                  </a:txBody>
                  <a:tcPr/>
                </a:tc>
                <a:extLst>
                  <a:ext uri="{0D108BD9-81ED-4DB2-BD59-A6C34878D82A}">
                    <a16:rowId xmlns:a16="http://schemas.microsoft.com/office/drawing/2014/main" val="2125402840"/>
                  </a:ext>
                </a:extLst>
              </a:tr>
              <a:tr h="788846">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3.</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Which of the following policies, procedures and the safeguards the PU has in place to mitigate threats to its independence?</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3003316"/>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a:t>
                      </a:r>
                      <a:r>
                        <a:rPr lang="en-US" sz="2000" dirty="0" err="1">
                          <a:effectLst/>
                          <a:latin typeface="Tahoma" panose="020B0604030504040204" pitchFamily="34" charset="0"/>
                          <a:ea typeface="Tahoma" panose="020B0604030504040204" pitchFamily="34" charset="0"/>
                          <a:cs typeface="Tahoma" panose="020B0604030504040204" pitchFamily="34" charset="0"/>
                        </a:rPr>
                        <a:t>i</a:t>
                      </a:r>
                      <a:r>
                        <a:rPr lang="en-US" sz="2000" dirty="0">
                          <a:effectLst/>
                          <a:latin typeface="Tahoma" panose="020B0604030504040204" pitchFamily="34" charset="0"/>
                          <a:ea typeface="Tahoma" panose="020B0604030504040204" pitchFamily="34" charset="0"/>
                          <a:cs typeface="Tahoma" panose="020B0604030504040204" pitchFamily="34" charset="0"/>
                        </a:rPr>
                        <a:t>)</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Do the Engagement Partners provide the PU with relevant information about client engagement to enable it to evaluate the overall impact on independence requirements?</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23945256"/>
                  </a:ext>
                </a:extLst>
              </a:tr>
              <a:tr h="788846">
                <a:tc>
                  <a:txBody>
                    <a:bodyPr/>
                    <a:lstStyle/>
                    <a:p>
                      <a:pPr marL="0" marR="0" algn="ctr">
                        <a:tabLst>
                          <a:tab pos="3797935" algn="l"/>
                        </a:tabLst>
                      </a:pPr>
                      <a:r>
                        <a:rPr lang="en-US" sz="2000">
                          <a:effectLst/>
                          <a:latin typeface="Tahoma" panose="020B0604030504040204" pitchFamily="34" charset="0"/>
                          <a:ea typeface="Tahoma" panose="020B0604030504040204" pitchFamily="34" charset="0"/>
                          <a:cs typeface="Tahoma" panose="020B0604030504040204" pitchFamily="34" charset="0"/>
                        </a:rPr>
                        <a:t>(ii)</a:t>
                      </a:r>
                      <a:endParaRPr lang="en-I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Does the PU provide training to partners and professional staff on what constitutes threat to independence and the safeguards that may be taken to reduce the threats to an acceptable level?</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626501724"/>
                  </a:ext>
                </a:extLst>
              </a:tr>
              <a:tr h="788846">
                <a:tc>
                  <a:txBody>
                    <a:bodyPr/>
                    <a:lstStyle/>
                    <a:p>
                      <a:pPr marL="0" marR="0" algn="ctr">
                        <a:tabLst>
                          <a:tab pos="3797935" algn="l"/>
                        </a:tabLst>
                      </a:pPr>
                      <a:r>
                        <a:rPr lang="en-US" sz="2000">
                          <a:effectLst/>
                          <a:latin typeface="Tahoma" panose="020B0604030504040204" pitchFamily="34" charset="0"/>
                          <a:ea typeface="Tahoma" panose="020B0604030504040204" pitchFamily="34" charset="0"/>
                          <a:cs typeface="Tahoma" panose="020B0604030504040204" pitchFamily="34" charset="0"/>
                        </a:rPr>
                        <a:t>(iii)</a:t>
                      </a:r>
                      <a:endParaRPr lang="en-I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Accumulating and communicating relevant information to appropriate personnel</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98223456"/>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(iv)</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How and to whom the personnel notify of circumstances and relationships that cause threat to independence?</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246894563"/>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(v)</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What are the steps taken by PU so that the self-interest threat to independence is mitigated?</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1393449"/>
                  </a:ext>
                </a:extLst>
              </a:tr>
            </a:tbl>
          </a:graphicData>
        </a:graphic>
      </p:graphicFrame>
      <p:sp>
        <p:nvSpPr>
          <p:cNvPr id="4" name="Slide Number Placeholder 3">
            <a:extLst>
              <a:ext uri="{FF2B5EF4-FFF2-40B4-BE49-F238E27FC236}">
                <a16:creationId xmlns:a16="http://schemas.microsoft.com/office/drawing/2014/main" id="{6D873A30-7C58-7270-D053-BFC749F17331}"/>
              </a:ext>
            </a:extLst>
          </p:cNvPr>
          <p:cNvSpPr>
            <a:spLocks noGrp="1"/>
          </p:cNvSpPr>
          <p:nvPr>
            <p:ph type="sldNum" sz="quarter" idx="12"/>
          </p:nvPr>
        </p:nvSpPr>
        <p:spPr>
          <a:xfrm>
            <a:off x="-2608"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BCF5EB55-4659-3C96-DB20-219523A6B90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589351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1F09D-6327-4D7B-F637-A2089CA4D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74EF6-62EF-D898-2ADA-BFE75B1CEBA9}"/>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graphicFrame>
        <p:nvGraphicFramePr>
          <p:cNvPr id="6" name="Content Placeholder 5">
            <a:extLst>
              <a:ext uri="{FF2B5EF4-FFF2-40B4-BE49-F238E27FC236}">
                <a16:creationId xmlns:a16="http://schemas.microsoft.com/office/drawing/2014/main" id="{F514198D-5FBD-A491-A4E8-23D8AB3ADD8E}"/>
              </a:ext>
            </a:extLst>
          </p:cNvPr>
          <p:cNvGraphicFramePr>
            <a:graphicFrameLocks noGrp="1"/>
          </p:cNvGraphicFramePr>
          <p:nvPr>
            <p:ph idx="1"/>
            <p:extLst>
              <p:ext uri="{D42A27DB-BD31-4B8C-83A1-F6EECF244321}">
                <p14:modId xmlns:p14="http://schemas.microsoft.com/office/powerpoint/2010/main" val="3757221277"/>
              </p:ext>
            </p:extLst>
          </p:nvPr>
        </p:nvGraphicFramePr>
        <p:xfrm>
          <a:off x="1668536" y="716280"/>
          <a:ext cx="10018710" cy="3793688"/>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602939191"/>
                    </a:ext>
                  </a:extLst>
                </a:gridCol>
                <a:gridCol w="8348925">
                  <a:extLst>
                    <a:ext uri="{9D8B030D-6E8A-4147-A177-3AD203B41FA5}">
                      <a16:colId xmlns:a16="http://schemas.microsoft.com/office/drawing/2014/main" val="4146430524"/>
                    </a:ext>
                  </a:extLst>
                </a:gridCol>
              </a:tblGrid>
              <a:tr h="512750">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Sr. No.</a:t>
                      </a:r>
                    </a:p>
                  </a:txBody>
                  <a:tcPr/>
                </a:tc>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Policies and Procedures</a:t>
                      </a:r>
                    </a:p>
                  </a:txBody>
                  <a:tcPr/>
                </a:tc>
                <a:extLst>
                  <a:ext uri="{0D108BD9-81ED-4DB2-BD59-A6C34878D82A}">
                    <a16:rowId xmlns:a16="http://schemas.microsoft.com/office/drawing/2014/main" val="2125402840"/>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(vi)</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a:effectLst/>
                          <a:latin typeface="Tahoma" panose="020B0604030504040204" pitchFamily="34" charset="0"/>
                          <a:ea typeface="Tahoma" panose="020B0604030504040204" pitchFamily="34" charset="0"/>
                          <a:cs typeface="Tahoma" panose="020B0604030504040204" pitchFamily="34" charset="0"/>
                        </a:rPr>
                        <a:t>How the PU is mitigating the self-review threats? Is there any checklist where the steps have been outlined?</a:t>
                      </a:r>
                      <a:endParaRPr lang="en-I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1393449"/>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(vii)</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How the PU is mitigating the risk of advocacy threats? Can the PU demonstrate the same?</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938873124"/>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(viii)</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a:effectLst/>
                          <a:latin typeface="Tahoma" panose="020B0604030504040204" pitchFamily="34" charset="0"/>
                          <a:ea typeface="Tahoma" panose="020B0604030504040204" pitchFamily="34" charset="0"/>
                          <a:cs typeface="Tahoma" panose="020B0604030504040204" pitchFamily="34" charset="0"/>
                        </a:rPr>
                        <a:t>How the PU is mitigating the familiarity threats? Can PU demonstrate the same? Is the relationship with client personal disclosed in the Independence form?</a:t>
                      </a:r>
                      <a:endParaRPr lang="en-I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493441645"/>
                  </a:ext>
                </a:extLst>
              </a:tr>
              <a:tr h="788846">
                <a:tc>
                  <a:txBody>
                    <a:bodyPr/>
                    <a:lstStyle/>
                    <a:p>
                      <a:pPr marL="0" marR="0" algn="ctr">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(ix)</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Can the PU demonstrate that professional skepticism was used in the entire assignment? What measures are taken to mitigate the same?</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100361956"/>
                  </a:ext>
                </a:extLst>
              </a:tr>
            </a:tbl>
          </a:graphicData>
        </a:graphic>
      </p:graphicFrame>
      <p:sp>
        <p:nvSpPr>
          <p:cNvPr id="4" name="Slide Number Placeholder 3">
            <a:extLst>
              <a:ext uri="{FF2B5EF4-FFF2-40B4-BE49-F238E27FC236}">
                <a16:creationId xmlns:a16="http://schemas.microsoft.com/office/drawing/2014/main" id="{575BBEAC-DE08-EEF5-3D66-18F674C02C2A}"/>
              </a:ext>
            </a:extLst>
          </p:cNvPr>
          <p:cNvSpPr>
            <a:spLocks noGrp="1"/>
          </p:cNvSpPr>
          <p:nvPr>
            <p:ph type="sldNum" sz="quarter" idx="12"/>
          </p:nvPr>
        </p:nvSpPr>
        <p:spPr>
          <a:xfrm>
            <a:off x="-2608"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A17386B1-4CB5-F38E-C5EA-D93AC4D4340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18468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978EB-F71B-A183-3844-2471ABC64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E740E-A629-F2DE-182D-2E4C6DF414F8}"/>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graphicFrame>
        <p:nvGraphicFramePr>
          <p:cNvPr id="6" name="Content Placeholder 5">
            <a:extLst>
              <a:ext uri="{FF2B5EF4-FFF2-40B4-BE49-F238E27FC236}">
                <a16:creationId xmlns:a16="http://schemas.microsoft.com/office/drawing/2014/main" id="{08D989AC-9708-AD63-9E80-5EF15BCF9878}"/>
              </a:ext>
            </a:extLst>
          </p:cNvPr>
          <p:cNvGraphicFramePr>
            <a:graphicFrameLocks noGrp="1"/>
          </p:cNvGraphicFramePr>
          <p:nvPr>
            <p:ph idx="1"/>
            <p:extLst>
              <p:ext uri="{D42A27DB-BD31-4B8C-83A1-F6EECF244321}">
                <p14:modId xmlns:p14="http://schemas.microsoft.com/office/powerpoint/2010/main" val="3929469549"/>
              </p:ext>
            </p:extLst>
          </p:nvPr>
        </p:nvGraphicFramePr>
        <p:xfrm>
          <a:off x="1668536" y="716280"/>
          <a:ext cx="10018710" cy="5496934"/>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602939191"/>
                    </a:ext>
                  </a:extLst>
                </a:gridCol>
                <a:gridCol w="8348925">
                  <a:extLst>
                    <a:ext uri="{9D8B030D-6E8A-4147-A177-3AD203B41FA5}">
                      <a16:colId xmlns:a16="http://schemas.microsoft.com/office/drawing/2014/main" val="4146430524"/>
                    </a:ext>
                  </a:extLst>
                </a:gridCol>
              </a:tblGrid>
              <a:tr h="512750">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Sr. No.</a:t>
                      </a:r>
                    </a:p>
                  </a:txBody>
                  <a:tcPr/>
                </a:tc>
                <a:tc>
                  <a:txBody>
                    <a:bodyPr/>
                    <a:lstStyle/>
                    <a:p>
                      <a:r>
                        <a:rPr lang="en-IN" sz="2000" b="1" dirty="0">
                          <a:solidFill>
                            <a:schemeClr val="tx1"/>
                          </a:solidFill>
                          <a:latin typeface="Tahoma" panose="020B0604030504040204" pitchFamily="34" charset="0"/>
                          <a:ea typeface="Tahoma" panose="020B0604030504040204" pitchFamily="34" charset="0"/>
                          <a:cs typeface="Tahoma" panose="020B0604030504040204" pitchFamily="34" charset="0"/>
                        </a:rPr>
                        <a:t>Policies and Procedures</a:t>
                      </a:r>
                    </a:p>
                  </a:txBody>
                  <a:tcPr/>
                </a:tc>
                <a:extLst>
                  <a:ext uri="{0D108BD9-81ED-4DB2-BD59-A6C34878D82A}">
                    <a16:rowId xmlns:a16="http://schemas.microsoft.com/office/drawing/2014/main" val="2125402840"/>
                  </a:ext>
                </a:extLst>
              </a:tr>
              <a:tr h="788846">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What policies, processes and safeguards has the PU established with regard to threats to its independence:</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3003316"/>
                  </a:ext>
                </a:extLst>
              </a:tr>
              <a:tr h="788846">
                <a:tc>
                  <a:txBody>
                    <a:bodyPr/>
                    <a:lstStyle/>
                    <a:p>
                      <a:pPr marL="0" marR="0" algn="ctr">
                        <a:lnSpc>
                          <a:spcPct val="107000"/>
                        </a:lnSpc>
                        <a:spcAft>
                          <a:spcPts val="800"/>
                        </a:spcAft>
                      </a:pPr>
                      <a:r>
                        <a:rPr lang="en-IN" sz="2000">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tc>
                <a:tc>
                  <a:txBody>
                    <a:bodyPr/>
                    <a:lstStyle/>
                    <a:p>
                      <a:pPr marL="0" marR="0" algn="just">
                        <a:tabLst>
                          <a:tab pos="3797935" algn="l"/>
                        </a:tabLst>
                      </a:pPr>
                      <a:r>
                        <a:rPr lang="en-US" sz="2000">
                          <a:effectLst/>
                          <a:latin typeface="Tahoma" panose="020B0604030504040204" pitchFamily="34" charset="0"/>
                          <a:ea typeface="Tahoma" panose="020B0604030504040204" pitchFamily="34" charset="0"/>
                          <a:cs typeface="Tahoma" panose="020B0604030504040204" pitchFamily="34" charset="0"/>
                        </a:rPr>
                        <a:t>Is it ensured that the PU does not have any financial interests in audit clients, their owners and officials?</a:t>
                      </a:r>
                      <a:endParaRPr lang="en-I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23945256"/>
                  </a:ext>
                </a:extLst>
              </a:tr>
              <a:tr h="788846">
                <a:tc>
                  <a:txBody>
                    <a:bodyPr/>
                    <a:lstStyle/>
                    <a:p>
                      <a:pPr marL="0" marR="0" algn="ctr">
                        <a:lnSpc>
                          <a:spcPct val="107000"/>
                        </a:lnSpc>
                        <a:spcAft>
                          <a:spcPts val="800"/>
                        </a:spcAft>
                      </a:pPr>
                      <a:r>
                        <a:rPr lang="en-IN" sz="2000">
                          <a:effectLst/>
                          <a:latin typeface="Tahoma" panose="020B0604030504040204" pitchFamily="34" charset="0"/>
                          <a:ea typeface="Tahoma" panose="020B0604030504040204" pitchFamily="34" charset="0"/>
                          <a:cs typeface="Tahoma" panose="020B0604030504040204" pitchFamily="34" charset="0"/>
                        </a:rPr>
                        <a:t>(ii)</a:t>
                      </a:r>
                    </a:p>
                  </a:txBody>
                  <a:tcPr marL="68580" marR="68580" marT="0" marB="0"/>
                </a:tc>
                <a:tc>
                  <a:txBody>
                    <a:bodyPr/>
                    <a:lstStyle/>
                    <a:p>
                      <a:pPr marL="0" marR="0" algn="just">
                        <a:tabLst>
                          <a:tab pos="3797935" algn="l"/>
                        </a:tabLst>
                      </a:pPr>
                      <a:r>
                        <a:rPr lang="en-US" sz="2000">
                          <a:effectLst/>
                          <a:latin typeface="Tahoma" panose="020B0604030504040204" pitchFamily="34" charset="0"/>
                          <a:ea typeface="Tahoma" panose="020B0604030504040204" pitchFamily="34" charset="0"/>
                          <a:cs typeface="Tahoma" panose="020B0604030504040204" pitchFamily="34" charset="0"/>
                        </a:rPr>
                        <a:t>Does the ethics policy of the PU emphasize that the members of PU must not have other than business relationships in audit clients, their owners and officials?</a:t>
                      </a:r>
                      <a:endParaRPr lang="en-I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626501724"/>
                  </a:ext>
                </a:extLst>
              </a:tr>
              <a:tr h="788846">
                <a:tc>
                  <a:txBody>
                    <a:bodyPr/>
                    <a:lstStyle/>
                    <a:p>
                      <a:pPr marL="0" marR="0" algn="ctr">
                        <a:lnSpc>
                          <a:spcPct val="107000"/>
                        </a:lnSpc>
                        <a:spcAft>
                          <a:spcPts val="800"/>
                        </a:spcAft>
                      </a:pPr>
                      <a:r>
                        <a:rPr lang="en-IN" sz="2000">
                          <a:effectLst/>
                          <a:latin typeface="Tahoma" panose="020B0604030504040204" pitchFamily="34" charset="0"/>
                          <a:ea typeface="Tahoma" panose="020B0604030504040204" pitchFamily="34" charset="0"/>
                          <a:cs typeface="Tahoma" panose="020B0604030504040204" pitchFamily="34" charset="0"/>
                        </a:rPr>
                        <a:t>(iii)</a:t>
                      </a:r>
                    </a:p>
                  </a:txBody>
                  <a:tcPr marL="68580" marR="68580" marT="0" marB="0"/>
                </a:tc>
                <a:tc>
                  <a:txBody>
                    <a:bodyPr/>
                    <a:lstStyle/>
                    <a:p>
                      <a:pPr marL="0" marR="0" algn="just">
                        <a:tabLst>
                          <a:tab pos="3797935" algn="l"/>
                        </a:tabLst>
                      </a:pPr>
                      <a:r>
                        <a:rPr lang="en-US" sz="2000">
                          <a:effectLst/>
                          <a:latin typeface="Tahoma" panose="020B0604030504040204" pitchFamily="34" charset="0"/>
                          <a:ea typeface="Tahoma" panose="020B0604030504040204" pitchFamily="34" charset="0"/>
                          <a:cs typeface="Tahoma" panose="020B0604030504040204" pitchFamily="34" charset="0"/>
                        </a:rPr>
                        <a:t>Does the PU have the policy of rotating out senior personnel from the assurance engagements after a certain length of service at a particular engagement? If yes what is the length of service?</a:t>
                      </a:r>
                      <a:endParaRPr lang="en-IN"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98223456"/>
                  </a:ext>
                </a:extLst>
              </a:tr>
              <a:tr h="788846">
                <a:tc>
                  <a:txBody>
                    <a:bodyPr/>
                    <a:lstStyle/>
                    <a:p>
                      <a:pPr marL="0" marR="0" algn="ctr">
                        <a:lnSpc>
                          <a:spcPct val="107000"/>
                        </a:lnSpc>
                        <a:spcAft>
                          <a:spcPts val="800"/>
                        </a:spcAft>
                      </a:pPr>
                      <a:r>
                        <a:rPr lang="en-IN" sz="2000">
                          <a:effectLst/>
                          <a:latin typeface="Tahoma" panose="020B0604030504040204" pitchFamily="34" charset="0"/>
                          <a:ea typeface="Tahoma" panose="020B0604030504040204" pitchFamily="34" charset="0"/>
                          <a:cs typeface="Tahoma" panose="020B0604030504040204" pitchFamily="34" charset="0"/>
                        </a:rPr>
                        <a:t>(iv)</a:t>
                      </a: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Whether there is a policy that the personnel declares - the acceptance of gifts &amp; hospitality from clients/owners</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246894563"/>
                  </a:ext>
                </a:extLst>
              </a:tr>
              <a:tr h="788846">
                <a:tc>
                  <a:txBody>
                    <a:bodyPr/>
                    <a:lstStyle/>
                    <a:p>
                      <a:pPr marL="0" marR="0" algn="ctr">
                        <a:lnSpc>
                          <a:spcPct val="107000"/>
                        </a:lnSpc>
                        <a:spcAft>
                          <a:spcPts val="800"/>
                        </a:spcAft>
                      </a:pPr>
                      <a:r>
                        <a:rPr lang="en-IN" sz="2000">
                          <a:effectLst/>
                          <a:latin typeface="Tahoma" panose="020B0604030504040204" pitchFamily="34" charset="0"/>
                          <a:ea typeface="Tahoma" panose="020B0604030504040204" pitchFamily="34" charset="0"/>
                          <a:cs typeface="Tahoma" panose="020B0604030504040204" pitchFamily="34" charset="0"/>
                        </a:rPr>
                        <a:t>(v)</a:t>
                      </a:r>
                    </a:p>
                  </a:txBody>
                  <a:tcPr marL="68580" marR="68580" marT="0" marB="0"/>
                </a:tc>
                <a:tc>
                  <a:txBody>
                    <a:bodyPr/>
                    <a:lstStyle/>
                    <a:p>
                      <a:pPr marL="0" marR="0" algn="just">
                        <a:tabLst>
                          <a:tab pos="3797935" algn="l"/>
                        </a:tabLst>
                      </a:pPr>
                      <a:r>
                        <a:rPr lang="en-US" sz="2000" dirty="0">
                          <a:effectLst/>
                          <a:latin typeface="Tahoma" panose="020B0604030504040204" pitchFamily="34" charset="0"/>
                          <a:ea typeface="Tahoma" panose="020B0604030504040204" pitchFamily="34" charset="0"/>
                          <a:cs typeface="Tahoma" panose="020B0604030504040204" pitchFamily="34" charset="0"/>
                        </a:rPr>
                        <a:t>Does the PU have the policy to obtain annual independence declaration from all personnel?</a:t>
                      </a:r>
                      <a:endParaRPr lang="en-IN"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1393449"/>
                  </a:ext>
                </a:extLst>
              </a:tr>
            </a:tbl>
          </a:graphicData>
        </a:graphic>
      </p:graphicFrame>
      <p:sp>
        <p:nvSpPr>
          <p:cNvPr id="4" name="Slide Number Placeholder 3">
            <a:extLst>
              <a:ext uri="{FF2B5EF4-FFF2-40B4-BE49-F238E27FC236}">
                <a16:creationId xmlns:a16="http://schemas.microsoft.com/office/drawing/2014/main" id="{702D6186-DE3C-1F19-5C7A-8D6CD48F7915}"/>
              </a:ext>
            </a:extLst>
          </p:cNvPr>
          <p:cNvSpPr>
            <a:spLocks noGrp="1"/>
          </p:cNvSpPr>
          <p:nvPr>
            <p:ph type="sldNum" sz="quarter" idx="12"/>
          </p:nvPr>
        </p:nvSpPr>
        <p:spPr>
          <a:xfrm>
            <a:off x="-2608" y="650240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39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16726F6D-E67B-8A1F-D610-8CDA0A11CE55}"/>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74730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a:xfrm>
            <a:off x="1484310" y="323261"/>
            <a:ext cx="10018713" cy="749980"/>
          </a:xfrm>
        </p:spPr>
        <p:txBody>
          <a:bodyPr/>
          <a:lstStyle/>
          <a:p>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Introduction</a:t>
            </a:r>
            <a:endParaRPr lang="en-IN"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1656080" y="1540189"/>
            <a:ext cx="9742515" cy="4332291"/>
          </a:xfrm>
        </p:spPr>
        <p:txBody>
          <a:bodyPr>
            <a:normAutofit/>
          </a:bodyPr>
          <a:lstStyle/>
          <a:p>
            <a:pPr marL="0" indent="0" algn="just">
              <a:spcBef>
                <a:spcPts val="1200"/>
              </a:spcBef>
              <a:spcAft>
                <a:spcPts val="12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Ethics / Moral Values – Accountability towards self conscience</a:t>
            </a:r>
          </a:p>
          <a:p>
            <a:pPr marL="0" indent="0" algn="just">
              <a:spcBef>
                <a:spcPts val="1200"/>
              </a:spcBef>
              <a:spcAft>
                <a:spcPts val="1200"/>
              </a:spcAft>
              <a:buNone/>
            </a:pPr>
            <a:endParaRPr lang="en-US"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Eternal Vigilance is the cost of Independence</a:t>
            </a:r>
          </a:p>
          <a:p>
            <a:pPr marL="0" indent="0" algn="just">
              <a:spcBef>
                <a:spcPts val="1200"/>
              </a:spcBef>
              <a:spcAft>
                <a:spcPts val="1200"/>
              </a:spcAft>
              <a:buNone/>
            </a:pPr>
            <a:endParaRPr lang="en-US"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1200"/>
              </a:spcBef>
              <a:spcAft>
                <a:spcPts val="1200"/>
              </a:spcAft>
              <a:buNone/>
            </a:pPr>
            <a:r>
              <a:rPr lang="en-US" sz="2800" u="sng" dirty="0">
                <a:solidFill>
                  <a:schemeClr val="tx2"/>
                </a:solidFill>
                <a:latin typeface="Tahoma" panose="020B0604030504040204" pitchFamily="34" charset="0"/>
                <a:ea typeface="Tahoma" panose="020B0604030504040204" pitchFamily="34" charset="0"/>
                <a:cs typeface="Tahoma" panose="020B0604030504040204" pitchFamily="34" charset="0"/>
              </a:rPr>
              <a:t>Only 1 choice – Ethical</a:t>
            </a: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 or </a:t>
            </a:r>
            <a:r>
              <a:rPr lang="en-US" sz="2800" u="sng" dirty="0">
                <a:solidFill>
                  <a:schemeClr val="tx2"/>
                </a:solidFill>
                <a:latin typeface="Tahoma" panose="020B0604030504040204" pitchFamily="34" charset="0"/>
                <a:ea typeface="Tahoma" panose="020B0604030504040204" pitchFamily="34" charset="0"/>
                <a:cs typeface="Tahoma" panose="020B0604030504040204" pitchFamily="34" charset="0"/>
              </a:rPr>
              <a:t>Not Ethical</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5" name="Slide Number Placeholder 5">
            <a:extLst>
              <a:ext uri="{FF2B5EF4-FFF2-40B4-BE49-F238E27FC236}">
                <a16:creationId xmlns:a16="http://schemas.microsoft.com/office/drawing/2014/main" id="{F8F99A55-4126-16E1-831E-927ECA931843}"/>
              </a:ext>
            </a:extLst>
          </p:cNvPr>
          <p:cNvSpPr txBox="1">
            <a:spLocks/>
          </p:cNvSpPr>
          <p:nvPr/>
        </p:nvSpPr>
        <p:spPr>
          <a:xfrm>
            <a:off x="-1123" y="648492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620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267D5-A618-E5BA-D535-2C93FCC36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4291A-39CE-E2F4-769B-8E1AE0C0D721}"/>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graphicFrame>
        <p:nvGraphicFramePr>
          <p:cNvPr id="6" name="Content Placeholder 5">
            <a:extLst>
              <a:ext uri="{FF2B5EF4-FFF2-40B4-BE49-F238E27FC236}">
                <a16:creationId xmlns:a16="http://schemas.microsoft.com/office/drawing/2014/main" id="{D4413501-6514-936B-F106-5EC2B2E30967}"/>
              </a:ext>
            </a:extLst>
          </p:cNvPr>
          <p:cNvGraphicFramePr>
            <a:graphicFrameLocks noGrp="1"/>
          </p:cNvGraphicFramePr>
          <p:nvPr>
            <p:ph idx="1"/>
            <p:extLst>
              <p:ext uri="{D42A27DB-BD31-4B8C-83A1-F6EECF244321}">
                <p14:modId xmlns:p14="http://schemas.microsoft.com/office/powerpoint/2010/main" val="1124012059"/>
              </p:ext>
            </p:extLst>
          </p:nvPr>
        </p:nvGraphicFramePr>
        <p:xfrm>
          <a:off x="1668536" y="716280"/>
          <a:ext cx="10018710" cy="5582920"/>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602939191"/>
                    </a:ext>
                  </a:extLst>
                </a:gridCol>
                <a:gridCol w="8348925">
                  <a:extLst>
                    <a:ext uri="{9D8B030D-6E8A-4147-A177-3AD203B41FA5}">
                      <a16:colId xmlns:a16="http://schemas.microsoft.com/office/drawing/2014/main" val="4146430524"/>
                    </a:ext>
                  </a:extLst>
                </a:gridCol>
              </a:tblGrid>
              <a:tr h="512750">
                <a:tc>
                  <a:txBody>
                    <a:bodyPr/>
                    <a:lstStyle/>
                    <a:p>
                      <a:r>
                        <a:rPr lang="en-IN" sz="1800" b="1" dirty="0">
                          <a:solidFill>
                            <a:schemeClr val="tx1"/>
                          </a:solidFill>
                          <a:latin typeface="Tahoma" panose="020B0604030504040204" pitchFamily="34" charset="0"/>
                          <a:ea typeface="Tahoma" panose="020B0604030504040204" pitchFamily="34" charset="0"/>
                          <a:cs typeface="Tahoma" panose="020B0604030504040204" pitchFamily="34" charset="0"/>
                        </a:rPr>
                        <a:t>Sr. No.</a:t>
                      </a:r>
                    </a:p>
                  </a:txBody>
                  <a:tcPr/>
                </a:tc>
                <a:tc>
                  <a:txBody>
                    <a:bodyPr/>
                    <a:lstStyle/>
                    <a:p>
                      <a:r>
                        <a:rPr lang="en-IN" sz="1800" b="1" dirty="0">
                          <a:solidFill>
                            <a:schemeClr val="tx1"/>
                          </a:solidFill>
                          <a:latin typeface="Tahoma" panose="020B0604030504040204" pitchFamily="34" charset="0"/>
                          <a:ea typeface="Tahoma" panose="020B0604030504040204" pitchFamily="34" charset="0"/>
                          <a:cs typeface="Tahoma" panose="020B0604030504040204" pitchFamily="34" charset="0"/>
                        </a:rPr>
                        <a:t>Policies and Procedures</a:t>
                      </a:r>
                    </a:p>
                  </a:txBody>
                  <a:tcPr/>
                </a:tc>
                <a:extLst>
                  <a:ext uri="{0D108BD9-81ED-4DB2-BD59-A6C34878D82A}">
                    <a16:rowId xmlns:a16="http://schemas.microsoft.com/office/drawing/2014/main" val="2125402840"/>
                  </a:ext>
                </a:extLst>
              </a:tr>
              <a:tr h="788846">
                <a:tc>
                  <a:txBody>
                    <a:bodyPr/>
                    <a:lstStyle/>
                    <a:p>
                      <a:pPr marL="0" marR="0" algn="ctr">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(vi)</a:t>
                      </a:r>
                    </a:p>
                  </a:txBody>
                  <a:tcPr marL="68580" marR="68580" marT="0" marB="0"/>
                </a:tc>
                <a:tc>
                  <a:txBody>
                    <a:bodyPr/>
                    <a:lstStyle/>
                    <a:p>
                      <a:pPr marL="0" marR="0" algn="just">
                        <a:tabLst>
                          <a:tab pos="3797935" algn="l"/>
                        </a:tabLst>
                      </a:pPr>
                      <a:r>
                        <a:rPr lang="en-US" sz="1800" dirty="0">
                          <a:effectLst/>
                          <a:latin typeface="Tahoma" panose="020B0604030504040204" pitchFamily="34" charset="0"/>
                          <a:ea typeface="Tahoma" panose="020B0604030504040204" pitchFamily="34" charset="0"/>
                          <a:cs typeface="Tahoma" panose="020B0604030504040204" pitchFamily="34" charset="0"/>
                        </a:rPr>
                        <a:t>As a step in the engagement program, is the Engagement Partner required to sign a compliance with independence requirements?</a:t>
                      </a:r>
                      <a:endParaRPr lang="en-IN"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3003316"/>
                  </a:ext>
                </a:extLst>
              </a:tr>
              <a:tr h="788846">
                <a:tc>
                  <a:txBody>
                    <a:bodyPr/>
                    <a:lstStyle/>
                    <a:p>
                      <a:pPr marL="0" marR="0" algn="ctr">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(vii)</a:t>
                      </a:r>
                    </a:p>
                  </a:txBody>
                  <a:tcPr marL="68580" marR="68580" marT="0" marB="0"/>
                </a:tc>
                <a:tc>
                  <a:txBody>
                    <a:bodyPr/>
                    <a:lstStyle/>
                    <a:p>
                      <a:pPr marL="0" marR="0" algn="just">
                        <a:tabLst>
                          <a:tab pos="3797935" algn="l"/>
                        </a:tabLst>
                      </a:pPr>
                      <a:r>
                        <a:rPr lang="en-US" sz="1800" dirty="0">
                          <a:effectLst/>
                          <a:latin typeface="Tahoma" panose="020B0604030504040204" pitchFamily="34" charset="0"/>
                          <a:ea typeface="Tahoma" panose="020B0604030504040204" pitchFamily="34" charset="0"/>
                          <a:cs typeface="Tahoma" panose="020B0604030504040204" pitchFamily="34" charset="0"/>
                        </a:rPr>
                        <a:t>In case professional service is conducted jointly with other auditor, is the annual independence confirmed for the other auditor?</a:t>
                      </a:r>
                      <a:endParaRPr lang="en-IN"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23945256"/>
                  </a:ext>
                </a:extLst>
              </a:tr>
              <a:tr h="788846">
                <a:tc>
                  <a:txBody>
                    <a:bodyPr/>
                    <a:lstStyle/>
                    <a:p>
                      <a:pPr marL="0" marR="0" algn="ctr">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tc>
                  <a:txBody>
                    <a:bodyPr/>
                    <a:lstStyle/>
                    <a:p>
                      <a:pPr marL="0" marR="0" algn="just">
                        <a:tabLst>
                          <a:tab pos="3797935" algn="l"/>
                        </a:tabLst>
                      </a:pPr>
                      <a:r>
                        <a:rPr lang="en-US" sz="1800" dirty="0">
                          <a:effectLst/>
                          <a:latin typeface="Tahoma" panose="020B0604030504040204" pitchFamily="34" charset="0"/>
                          <a:ea typeface="Tahoma" panose="020B0604030504040204" pitchFamily="34" charset="0"/>
                          <a:cs typeface="Tahoma" panose="020B0604030504040204" pitchFamily="34" charset="0"/>
                        </a:rPr>
                        <a:t>Are the number of audit assignments held by the PU, at any time, more than the specified number of audit assignments:</a:t>
                      </a:r>
                      <a:endParaRPr lang="en-IN"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626501724"/>
                  </a:ext>
                </a:extLst>
              </a:tr>
              <a:tr h="661472">
                <a:tc>
                  <a:txBody>
                    <a:bodyPr/>
                    <a:lstStyle/>
                    <a:p>
                      <a:pPr marL="0" marR="0" algn="ctr">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tc>
                <a:tc>
                  <a:txBody>
                    <a:bodyPr/>
                    <a:lstStyle/>
                    <a:p>
                      <a:pPr marL="0" marR="0" algn="just">
                        <a:tabLst>
                          <a:tab pos="3797935" algn="l"/>
                        </a:tabLst>
                      </a:pPr>
                      <a:r>
                        <a:rPr lang="en-US" sz="1800">
                          <a:effectLst/>
                          <a:latin typeface="Tahoma" panose="020B0604030504040204" pitchFamily="34" charset="0"/>
                          <a:ea typeface="Tahoma" panose="020B0604030504040204" pitchFamily="34" charset="0"/>
                          <a:cs typeface="Tahoma" panose="020B0604030504040204" pitchFamily="34" charset="0"/>
                        </a:rPr>
                        <a:t>Under the prevailing Companies Act and/or the limit prescribed by the ICAI.</a:t>
                      </a:r>
                      <a:endParaRPr lang="en-IN"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98223456"/>
                  </a:ext>
                </a:extLst>
              </a:tr>
              <a:tr h="396240">
                <a:tc>
                  <a:txBody>
                    <a:bodyPr/>
                    <a:lstStyle/>
                    <a:p>
                      <a:pPr marL="0" marR="0" algn="ctr">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B</a:t>
                      </a:r>
                    </a:p>
                  </a:txBody>
                  <a:tcPr marL="68580" marR="68580" marT="0" marB="0"/>
                </a:tc>
                <a:tc>
                  <a:txBody>
                    <a:bodyPr/>
                    <a:lstStyle/>
                    <a:p>
                      <a:pPr marL="0" marR="0" algn="just">
                        <a:tabLst>
                          <a:tab pos="3797935" algn="l"/>
                        </a:tabLst>
                      </a:pPr>
                      <a:r>
                        <a:rPr lang="en-US" sz="1800" dirty="0">
                          <a:effectLst/>
                          <a:latin typeface="Tahoma" panose="020B0604030504040204" pitchFamily="34" charset="0"/>
                          <a:ea typeface="Tahoma" panose="020B0604030504040204" pitchFamily="34" charset="0"/>
                          <a:cs typeface="Tahoma" panose="020B0604030504040204" pitchFamily="34" charset="0"/>
                        </a:rPr>
                        <a:t>Tax audit assignments as per ICAI notification</a:t>
                      </a:r>
                      <a:endParaRPr lang="en-IN"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246894563"/>
                  </a:ext>
                </a:extLst>
              </a:tr>
              <a:tr h="788846">
                <a:tc>
                  <a:txBody>
                    <a:bodyPr/>
                    <a:lstStyle/>
                    <a:p>
                      <a:pPr marL="0" marR="0" algn="ctr">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tc>
                <a:tc>
                  <a:txBody>
                    <a:bodyPr/>
                    <a:lstStyle/>
                    <a:p>
                      <a:pPr marL="0" marR="0" algn="just"/>
                      <a:r>
                        <a:rPr lang="en-US" sz="1800" dirty="0">
                          <a:effectLst/>
                          <a:latin typeface="Tahoma" panose="020B0604030504040204" pitchFamily="34" charset="0"/>
                          <a:ea typeface="Tahoma" panose="020B0604030504040204" pitchFamily="34" charset="0"/>
                          <a:cs typeface="Tahoma" panose="020B0604030504040204" pitchFamily="34" charset="0"/>
                        </a:rPr>
                        <a:t>Has the PU accepted appointment as Statutory Auditor of – PSU(s)/Government Company (</a:t>
                      </a:r>
                      <a:r>
                        <a:rPr lang="en-US" sz="1800" dirty="0" err="1">
                          <a:effectLst/>
                          <a:latin typeface="Tahoma" panose="020B0604030504040204" pitchFamily="34" charset="0"/>
                          <a:ea typeface="Tahoma" panose="020B0604030504040204" pitchFamily="34" charset="0"/>
                          <a:cs typeface="Tahoma" panose="020B0604030504040204" pitchFamily="34" charset="0"/>
                        </a:rPr>
                        <a:t>ies</a:t>
                      </a:r>
                      <a:r>
                        <a:rPr lang="en-US" sz="1800" dirty="0">
                          <a:effectLst/>
                          <a:latin typeface="Tahoma" panose="020B0604030504040204" pitchFamily="34" charset="0"/>
                          <a:ea typeface="Tahoma" panose="020B0604030504040204" pitchFamily="34" charset="0"/>
                          <a:cs typeface="Tahoma" panose="020B0604030504040204" pitchFamily="34" charset="0"/>
                        </a:rPr>
                        <a:t>) Listed company(</a:t>
                      </a:r>
                      <a:r>
                        <a:rPr lang="en-US" sz="1800" dirty="0" err="1">
                          <a:effectLst/>
                          <a:latin typeface="Tahoma" panose="020B0604030504040204" pitchFamily="34" charset="0"/>
                          <a:ea typeface="Tahoma" panose="020B0604030504040204" pitchFamily="34" charset="0"/>
                          <a:cs typeface="Tahoma" panose="020B0604030504040204" pitchFamily="34" charset="0"/>
                        </a:rPr>
                        <a:t>ies</a:t>
                      </a:r>
                      <a:r>
                        <a:rPr lang="en-US" sz="1800" dirty="0">
                          <a:effectLst/>
                          <a:latin typeface="Tahoma" panose="020B0604030504040204" pitchFamily="34" charset="0"/>
                          <a:ea typeface="Tahoma" panose="020B0604030504040204" pitchFamily="34" charset="0"/>
                          <a:cs typeface="Tahoma" panose="020B0604030504040204" pitchFamily="34" charset="0"/>
                        </a:rPr>
                        <a:t>) and other Public Company(</a:t>
                      </a:r>
                      <a:r>
                        <a:rPr lang="en-US" sz="1800" dirty="0" err="1">
                          <a:effectLst/>
                          <a:latin typeface="Tahoma" panose="020B0604030504040204" pitchFamily="34" charset="0"/>
                          <a:ea typeface="Tahoma" panose="020B0604030504040204" pitchFamily="34" charset="0"/>
                          <a:cs typeface="Tahoma" panose="020B0604030504040204" pitchFamily="34" charset="0"/>
                        </a:rPr>
                        <a:t>ies</a:t>
                      </a:r>
                      <a:r>
                        <a:rPr lang="en-US" sz="1800" dirty="0">
                          <a:effectLst/>
                          <a:latin typeface="Tahoma" panose="020B0604030504040204" pitchFamily="34" charset="0"/>
                          <a:ea typeface="Tahoma" panose="020B0604030504040204" pitchFamily="34" charset="0"/>
                          <a:cs typeface="Tahoma" panose="020B0604030504040204" pitchFamily="34" charset="0"/>
                        </a:rPr>
                        <a:t>) having turnover of more than Rs. 50 crores or more in a year and accepted other work or assignment or service in regard to the same entity(</a:t>
                      </a:r>
                      <a:r>
                        <a:rPr lang="en-US" sz="1800" dirty="0" err="1">
                          <a:effectLst/>
                          <a:latin typeface="Tahoma" panose="020B0604030504040204" pitchFamily="34" charset="0"/>
                          <a:ea typeface="Tahoma" panose="020B0604030504040204" pitchFamily="34" charset="0"/>
                          <a:cs typeface="Tahoma" panose="020B0604030504040204" pitchFamily="34" charset="0"/>
                        </a:rPr>
                        <a:t>ies</a:t>
                      </a:r>
                      <a:r>
                        <a:rPr lang="en-US" sz="1800" dirty="0">
                          <a:effectLst/>
                          <a:latin typeface="Tahoma" panose="020B0604030504040204" pitchFamily="34" charset="0"/>
                          <a:ea typeface="Tahoma" panose="020B0604030504040204" pitchFamily="34" charset="0"/>
                          <a:cs typeface="Tahoma" panose="020B0604030504040204" pitchFamily="34" charset="0"/>
                        </a:rPr>
                        <a:t>) on a remuneration which in total exceeds the fee payable for carrying out statutory audit of the same entity. (If yes, specify reasons)</a:t>
                      </a:r>
                      <a:endParaRPr lang="en-IN"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1393449"/>
                  </a:ext>
                </a:extLst>
              </a:tr>
            </a:tbl>
          </a:graphicData>
        </a:graphic>
      </p:graphicFrame>
      <p:sp>
        <p:nvSpPr>
          <p:cNvPr id="4" name="Slide Number Placeholder 3">
            <a:extLst>
              <a:ext uri="{FF2B5EF4-FFF2-40B4-BE49-F238E27FC236}">
                <a16:creationId xmlns:a16="http://schemas.microsoft.com/office/drawing/2014/main" id="{C4E1C0C8-EC53-3067-E802-D08E6E00A1A3}"/>
              </a:ext>
            </a:extLst>
          </p:cNvPr>
          <p:cNvSpPr>
            <a:spLocks noGrp="1"/>
          </p:cNvSpPr>
          <p:nvPr>
            <p:ph type="sldNum" sz="quarter" idx="12"/>
          </p:nvPr>
        </p:nvSpPr>
        <p:spPr>
          <a:xfrm>
            <a:off x="-2608"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906212DC-F248-534D-AEBC-094D9DAB3AB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265347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18D1A-8F39-0659-AE19-60ED1858D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4F0C2-EFF8-E273-F1EE-52CB79EA63B4}"/>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graphicFrame>
        <p:nvGraphicFramePr>
          <p:cNvPr id="6" name="Content Placeholder 5">
            <a:extLst>
              <a:ext uri="{FF2B5EF4-FFF2-40B4-BE49-F238E27FC236}">
                <a16:creationId xmlns:a16="http://schemas.microsoft.com/office/drawing/2014/main" id="{D35C681E-D7B3-FC90-1206-92A0C9504B3D}"/>
              </a:ext>
            </a:extLst>
          </p:cNvPr>
          <p:cNvGraphicFramePr>
            <a:graphicFrameLocks noGrp="1"/>
          </p:cNvGraphicFramePr>
          <p:nvPr>
            <p:ph idx="1"/>
            <p:extLst>
              <p:ext uri="{D42A27DB-BD31-4B8C-83A1-F6EECF244321}">
                <p14:modId xmlns:p14="http://schemas.microsoft.com/office/powerpoint/2010/main" val="3441548511"/>
              </p:ext>
            </p:extLst>
          </p:nvPr>
        </p:nvGraphicFramePr>
        <p:xfrm>
          <a:off x="1668536" y="716280"/>
          <a:ext cx="10018710" cy="5837544"/>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602939191"/>
                    </a:ext>
                  </a:extLst>
                </a:gridCol>
                <a:gridCol w="8348925">
                  <a:extLst>
                    <a:ext uri="{9D8B030D-6E8A-4147-A177-3AD203B41FA5}">
                      <a16:colId xmlns:a16="http://schemas.microsoft.com/office/drawing/2014/main" val="4146430524"/>
                    </a:ext>
                  </a:extLst>
                </a:gridCol>
              </a:tblGrid>
              <a:tr h="512750">
                <a:tc>
                  <a:txBody>
                    <a:bodyPr/>
                    <a:lstStyle/>
                    <a:p>
                      <a:r>
                        <a:rPr lang="en-IN" sz="1800" b="1" dirty="0">
                          <a:solidFill>
                            <a:schemeClr val="tx1"/>
                          </a:solidFill>
                          <a:latin typeface="Tahoma" panose="020B0604030504040204" pitchFamily="34" charset="0"/>
                          <a:ea typeface="Tahoma" panose="020B0604030504040204" pitchFamily="34" charset="0"/>
                          <a:cs typeface="Tahoma" panose="020B0604030504040204" pitchFamily="34" charset="0"/>
                        </a:rPr>
                        <a:t>Sr. No.</a:t>
                      </a:r>
                    </a:p>
                  </a:txBody>
                  <a:tcPr/>
                </a:tc>
                <a:tc>
                  <a:txBody>
                    <a:bodyPr/>
                    <a:lstStyle/>
                    <a:p>
                      <a:r>
                        <a:rPr lang="en-IN" sz="1800" b="1" dirty="0">
                          <a:solidFill>
                            <a:schemeClr val="tx1"/>
                          </a:solidFill>
                          <a:latin typeface="Tahoma" panose="020B0604030504040204" pitchFamily="34" charset="0"/>
                          <a:ea typeface="Tahoma" panose="020B0604030504040204" pitchFamily="34" charset="0"/>
                          <a:cs typeface="Tahoma" panose="020B0604030504040204" pitchFamily="34" charset="0"/>
                        </a:rPr>
                        <a:t>Policies and Procedures</a:t>
                      </a:r>
                    </a:p>
                  </a:txBody>
                  <a:tcPr/>
                </a:tc>
                <a:extLst>
                  <a:ext uri="{0D108BD9-81ED-4DB2-BD59-A6C34878D82A}">
                    <a16:rowId xmlns:a16="http://schemas.microsoft.com/office/drawing/2014/main" val="2125402840"/>
                  </a:ext>
                </a:extLst>
              </a:tr>
              <a:tr h="788846">
                <a:tc>
                  <a:txBody>
                    <a:bodyPr/>
                    <a:lstStyle/>
                    <a:p>
                      <a:pPr marL="0" marR="0" algn="ctr">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tc>
                <a:tc>
                  <a:txBody>
                    <a:bodyPr/>
                    <a:lstStyle/>
                    <a:p>
                      <a:pPr marL="0" marR="0" algn="just">
                        <a:lnSpc>
                          <a:spcPct val="107000"/>
                        </a:lnSpc>
                        <a:spcAft>
                          <a:spcPts val="800"/>
                        </a:spcAft>
                      </a:pPr>
                      <a:r>
                        <a:rPr lang="en-IN" sz="1800">
                          <a:effectLst/>
                          <a:latin typeface="Tahoma" panose="020B0604030504040204" pitchFamily="34" charset="0"/>
                          <a:ea typeface="Tahoma" panose="020B0604030504040204" pitchFamily="34" charset="0"/>
                          <a:cs typeface="Tahoma" panose="020B0604030504040204" pitchFamily="34" charset="0"/>
                        </a:rPr>
                        <a:t>Has the PU accepted appointment as an auditor of a concern while it/he is indebted to the concern or has given any guarantee or provided any security in connection with the indebtedness of any third person to the concern, for the limits fixed in the statute and in other cases for amount not exceeding Rs.1,00,000. (If yes, specify reasons).</a:t>
                      </a:r>
                    </a:p>
                  </a:txBody>
                  <a:tcPr marL="68580" marR="68580" marT="0" marB="0"/>
                </a:tc>
                <a:extLst>
                  <a:ext uri="{0D108BD9-81ED-4DB2-BD59-A6C34878D82A}">
                    <a16:rowId xmlns:a16="http://schemas.microsoft.com/office/drawing/2014/main" val="33003316"/>
                  </a:ext>
                </a:extLst>
              </a:tr>
              <a:tr h="788846">
                <a:tc>
                  <a:txBody>
                    <a:bodyPr/>
                    <a:lstStyle/>
                    <a:p>
                      <a:pPr marL="0" marR="0" algn="ctr">
                        <a:lnSpc>
                          <a:spcPct val="107000"/>
                        </a:lnSpc>
                        <a:spcAft>
                          <a:spcPts val="800"/>
                        </a:spcAft>
                      </a:pPr>
                      <a:r>
                        <a:rPr lang="en-IN" sz="1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tc>
                <a:tc>
                  <a:txBody>
                    <a:bodyPr/>
                    <a:lstStyle/>
                    <a:p>
                      <a:pPr marL="0" marR="69215" algn="just"/>
                      <a:r>
                        <a:rPr lang="en-US" sz="1800" dirty="0">
                          <a:effectLst/>
                          <a:latin typeface="Tahoma" panose="020B0604030504040204" pitchFamily="34" charset="0"/>
                          <a:ea typeface="Tahoma" panose="020B0604030504040204" pitchFamily="34" charset="0"/>
                          <a:cs typeface="Tahoma" panose="020B0604030504040204" pitchFamily="34" charset="0"/>
                        </a:rPr>
                        <a:t>Has the PU received fees from a client below the minimum scale of fees recommended for audit assignments by the ICAI?</a:t>
                      </a:r>
                      <a:endParaRPr lang="en-IN" sz="18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If yes, reason for accepting fee below recommended scales</a:t>
                      </a:r>
                    </a:p>
                  </a:txBody>
                  <a:tcPr marL="68580" marR="68580" marT="0" marB="0"/>
                </a:tc>
                <a:extLst>
                  <a:ext uri="{0D108BD9-81ED-4DB2-BD59-A6C34878D82A}">
                    <a16:rowId xmlns:a16="http://schemas.microsoft.com/office/drawing/2014/main" val="3923945256"/>
                  </a:ext>
                </a:extLst>
              </a:tr>
              <a:tr h="788846">
                <a:tc>
                  <a:txBody>
                    <a:bodyPr/>
                    <a:lstStyle/>
                    <a:p>
                      <a:pPr marL="0" marR="0" algn="ctr">
                        <a:lnSpc>
                          <a:spcPct val="107000"/>
                        </a:lnSpc>
                        <a:spcAft>
                          <a:spcPts val="800"/>
                        </a:spcAft>
                      </a:pPr>
                      <a:r>
                        <a:rPr lang="en-IN" sz="18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marL="0" marR="69215" algn="just"/>
                      <a:r>
                        <a:rPr lang="en-US" sz="1800">
                          <a:effectLst/>
                          <a:latin typeface="Tahoma" panose="020B0604030504040204" pitchFamily="34" charset="0"/>
                          <a:ea typeface="Tahoma" panose="020B0604030504040204" pitchFamily="34" charset="0"/>
                          <a:cs typeface="Tahoma" panose="020B0604030504040204" pitchFamily="34" charset="0"/>
                        </a:rPr>
                        <a:t>Has the PU, being statutory auditor of a client rendered any services to the same client, as mentioned in section 144 of Companies Act 2013 (if yes, specify reason with name of the entities and year in which such service was rendered)</a:t>
                      </a:r>
                      <a:endParaRPr lang="en-IN"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626501724"/>
                  </a:ext>
                </a:extLst>
              </a:tr>
              <a:tr h="788846">
                <a:tc>
                  <a:txBody>
                    <a:bodyPr/>
                    <a:lstStyle/>
                    <a:p>
                      <a:pPr marL="0" marR="0" algn="ctr">
                        <a:lnSpc>
                          <a:spcPct val="107000"/>
                        </a:lnSpc>
                        <a:spcAft>
                          <a:spcPts val="800"/>
                        </a:spcAft>
                      </a:pPr>
                      <a:r>
                        <a:rPr lang="en-IN" sz="1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64770" algn="just"/>
                      <a:r>
                        <a:rPr lang="en-US" sz="1800">
                          <a:effectLst/>
                          <a:latin typeface="Tahoma" panose="020B0604030504040204" pitchFamily="34" charset="0"/>
                          <a:ea typeface="Tahoma" panose="020B0604030504040204" pitchFamily="34" charset="0"/>
                          <a:cs typeface="Tahoma" panose="020B0604030504040204" pitchFamily="34" charset="0"/>
                        </a:rPr>
                        <a:t>Has the PU, as incoming auditor for an entity, followed the direction given by the ICAI not to accept an appointment as auditor in the case of unjustified removal of earlier auditor?</a:t>
                      </a:r>
                      <a:endParaRPr lang="en-IN" sz="1800">
                        <a:effectLst/>
                        <a:latin typeface="Tahoma" panose="020B0604030504040204" pitchFamily="34" charset="0"/>
                        <a:ea typeface="Tahoma" panose="020B0604030504040204" pitchFamily="34" charset="0"/>
                        <a:cs typeface="Tahoma" panose="020B0604030504040204" pitchFamily="34" charset="0"/>
                      </a:endParaRPr>
                    </a:p>
                    <a:p>
                      <a:pPr marL="0" marR="69215" algn="just"/>
                      <a:r>
                        <a:rPr lang="en-US" sz="1800">
                          <a:effectLst/>
                          <a:latin typeface="Tahoma" panose="020B0604030504040204" pitchFamily="34" charset="0"/>
                          <a:ea typeface="Tahoma" panose="020B0604030504040204" pitchFamily="34" charset="0"/>
                          <a:cs typeface="Tahoma" panose="020B0604030504040204" pitchFamily="34" charset="0"/>
                        </a:rPr>
                        <a:t>If no, reasons for non-adherence to the direction</a:t>
                      </a:r>
                      <a:endParaRPr lang="en-IN"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98223456"/>
                  </a:ext>
                </a:extLst>
              </a:tr>
              <a:tr h="788846">
                <a:tc>
                  <a:txBody>
                    <a:bodyPr/>
                    <a:lstStyle/>
                    <a:p>
                      <a:pPr marL="0" marR="0" algn="ctr">
                        <a:lnSpc>
                          <a:spcPct val="107000"/>
                        </a:lnSpc>
                        <a:spcAft>
                          <a:spcPts val="800"/>
                        </a:spcAft>
                      </a:pPr>
                      <a:r>
                        <a:rPr lang="en-IN" sz="18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tc>
                <a:tc>
                  <a:txBody>
                    <a:bodyPr/>
                    <a:lstStyle/>
                    <a:p>
                      <a:pPr marL="0" marR="64770" algn="just">
                        <a:lnSpc>
                          <a:spcPct val="107000"/>
                        </a:lnSpc>
                        <a:spcAft>
                          <a:spcPts val="800"/>
                        </a:spcAft>
                      </a:pPr>
                      <a:r>
                        <a:rPr lang="en-IN" sz="1800" dirty="0">
                          <a:effectLst/>
                          <a:latin typeface="Tahoma" panose="020B0604030504040204" pitchFamily="34" charset="0"/>
                          <a:ea typeface="Tahoma" panose="020B0604030504040204" pitchFamily="34" charset="0"/>
                          <a:cs typeface="Tahoma" panose="020B0604030504040204" pitchFamily="34" charset="0"/>
                        </a:rPr>
                        <a:t>Does the PU or a Network, as a good and healthy practice, make a disclosure of the payment received by it for other services through the medium of a different firm or firms in which the said PU or Network or its partners may have an ownership interest. (If no, specify reasons)</a:t>
                      </a:r>
                    </a:p>
                  </a:txBody>
                  <a:tcPr marL="68580" marR="68580" marT="0" marB="0"/>
                </a:tc>
                <a:extLst>
                  <a:ext uri="{0D108BD9-81ED-4DB2-BD59-A6C34878D82A}">
                    <a16:rowId xmlns:a16="http://schemas.microsoft.com/office/drawing/2014/main" val="1246894563"/>
                  </a:ext>
                </a:extLst>
              </a:tr>
            </a:tbl>
          </a:graphicData>
        </a:graphic>
      </p:graphicFrame>
      <p:sp>
        <p:nvSpPr>
          <p:cNvPr id="4" name="Slide Number Placeholder 3">
            <a:extLst>
              <a:ext uri="{FF2B5EF4-FFF2-40B4-BE49-F238E27FC236}">
                <a16:creationId xmlns:a16="http://schemas.microsoft.com/office/drawing/2014/main" id="{824FE32E-8B86-D751-48FB-3B01A03D515D}"/>
              </a:ext>
            </a:extLst>
          </p:cNvPr>
          <p:cNvSpPr>
            <a:spLocks noGrp="1"/>
          </p:cNvSpPr>
          <p:nvPr>
            <p:ph type="sldNum" sz="quarter" idx="12"/>
          </p:nvPr>
        </p:nvSpPr>
        <p:spPr>
          <a:xfrm>
            <a:off x="-2608"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09245BA7-1ADD-A814-E4F2-AD56D2BD3795}"/>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984625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C4830-E96D-E46B-04F9-020847C47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18A39-0CFF-5ACA-BB17-DD7A310E3ED7}"/>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 &amp; Code Of Ethics</a:t>
            </a:r>
          </a:p>
        </p:txBody>
      </p:sp>
      <p:graphicFrame>
        <p:nvGraphicFramePr>
          <p:cNvPr id="6" name="Content Placeholder 5">
            <a:extLst>
              <a:ext uri="{FF2B5EF4-FFF2-40B4-BE49-F238E27FC236}">
                <a16:creationId xmlns:a16="http://schemas.microsoft.com/office/drawing/2014/main" id="{F09FEAAE-301C-9187-45DB-C8E4ACAE5107}"/>
              </a:ext>
            </a:extLst>
          </p:cNvPr>
          <p:cNvGraphicFramePr>
            <a:graphicFrameLocks noGrp="1"/>
          </p:cNvGraphicFramePr>
          <p:nvPr>
            <p:ph idx="1"/>
            <p:extLst>
              <p:ext uri="{D42A27DB-BD31-4B8C-83A1-F6EECF244321}">
                <p14:modId xmlns:p14="http://schemas.microsoft.com/office/powerpoint/2010/main" val="2251555360"/>
              </p:ext>
            </p:extLst>
          </p:nvPr>
        </p:nvGraphicFramePr>
        <p:xfrm>
          <a:off x="1668536" y="716280"/>
          <a:ext cx="10018710" cy="5400534"/>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602939191"/>
                    </a:ext>
                  </a:extLst>
                </a:gridCol>
                <a:gridCol w="8348925">
                  <a:extLst>
                    <a:ext uri="{9D8B030D-6E8A-4147-A177-3AD203B41FA5}">
                      <a16:colId xmlns:a16="http://schemas.microsoft.com/office/drawing/2014/main" val="4146430524"/>
                    </a:ext>
                  </a:extLst>
                </a:gridCol>
              </a:tblGrid>
              <a:tr h="512750">
                <a:tc>
                  <a:txBody>
                    <a:bodyPr/>
                    <a:lstStyle/>
                    <a:p>
                      <a:r>
                        <a:rPr lang="en-IN" sz="1800" b="1" dirty="0">
                          <a:solidFill>
                            <a:schemeClr val="tx1"/>
                          </a:solidFill>
                          <a:latin typeface="Tahoma" panose="020B0604030504040204" pitchFamily="34" charset="0"/>
                          <a:ea typeface="Tahoma" panose="020B0604030504040204" pitchFamily="34" charset="0"/>
                          <a:cs typeface="Tahoma" panose="020B0604030504040204" pitchFamily="34" charset="0"/>
                        </a:rPr>
                        <a:t>Sr. No.</a:t>
                      </a:r>
                    </a:p>
                  </a:txBody>
                  <a:tcPr/>
                </a:tc>
                <a:tc>
                  <a:txBody>
                    <a:bodyPr/>
                    <a:lstStyle/>
                    <a:p>
                      <a:r>
                        <a:rPr lang="en-IN" sz="1800" b="1" dirty="0">
                          <a:solidFill>
                            <a:schemeClr val="tx1"/>
                          </a:solidFill>
                          <a:latin typeface="Tahoma" panose="020B0604030504040204" pitchFamily="34" charset="0"/>
                          <a:ea typeface="Tahoma" panose="020B0604030504040204" pitchFamily="34" charset="0"/>
                          <a:cs typeface="Tahoma" panose="020B0604030504040204" pitchFamily="34" charset="0"/>
                        </a:rPr>
                        <a:t>Policies and Procedures</a:t>
                      </a:r>
                    </a:p>
                  </a:txBody>
                  <a:tcPr/>
                </a:tc>
                <a:extLst>
                  <a:ext uri="{0D108BD9-81ED-4DB2-BD59-A6C34878D82A}">
                    <a16:rowId xmlns:a16="http://schemas.microsoft.com/office/drawing/2014/main" val="2125402840"/>
                  </a:ext>
                </a:extLst>
              </a:tr>
              <a:tr h="788846">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tc>
                <a:tc>
                  <a:txBody>
                    <a:bodyPr/>
                    <a:lstStyle/>
                    <a:p>
                      <a:pPr marL="0" marR="64770" algn="just">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Has the PU followed the Guidelines issued by the ICAI in respect of engagement/(s) procured through Tender?</a:t>
                      </a:r>
                    </a:p>
                  </a:txBody>
                  <a:tcPr marL="68580" marR="68580" marT="0" marB="0"/>
                </a:tc>
                <a:extLst>
                  <a:ext uri="{0D108BD9-81ED-4DB2-BD59-A6C34878D82A}">
                    <a16:rowId xmlns:a16="http://schemas.microsoft.com/office/drawing/2014/main" val="33003316"/>
                  </a:ext>
                </a:extLst>
              </a:tr>
              <a:tr h="788846">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tc>
                <a:tc>
                  <a:txBody>
                    <a:bodyPr/>
                    <a:lstStyle/>
                    <a:p>
                      <a:pPr marL="0" marR="64770" algn="just">
                        <a:lnSpc>
                          <a:spcPct val="107000"/>
                        </a:lnSpc>
                        <a:spcAft>
                          <a:spcPts val="800"/>
                        </a:spcAft>
                      </a:pPr>
                      <a:r>
                        <a:rPr lang="en-IN" sz="2000">
                          <a:effectLst/>
                          <a:latin typeface="Tahoma" panose="020B0604030504040204" pitchFamily="34" charset="0"/>
                          <a:ea typeface="Tahoma" panose="020B0604030504040204" pitchFamily="34" charset="0"/>
                          <a:cs typeface="Tahoma" panose="020B0604030504040204" pitchFamily="34" charset="0"/>
                        </a:rPr>
                        <a:t>Is the website of the PU in conformity with Institute's guidelines/ directions issued on posting of particulars on website by Practice Unit(s)?</a:t>
                      </a:r>
                    </a:p>
                  </a:txBody>
                  <a:tcPr marL="68580" marR="68580" marT="0" marB="0"/>
                </a:tc>
                <a:extLst>
                  <a:ext uri="{0D108BD9-81ED-4DB2-BD59-A6C34878D82A}">
                    <a16:rowId xmlns:a16="http://schemas.microsoft.com/office/drawing/2014/main" val="3923945256"/>
                  </a:ext>
                </a:extLst>
              </a:tr>
              <a:tr h="355436">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tc>
                <a:tc>
                  <a:txBody>
                    <a:bodyPr/>
                    <a:lstStyle/>
                    <a:p>
                      <a:pPr marL="67945" marR="64770" algn="just">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Whether your firm has been reviewed by:</a:t>
                      </a:r>
                    </a:p>
                  </a:txBody>
                  <a:tcPr marL="68580" marR="68580" marT="0" marB="0"/>
                </a:tc>
                <a:extLst>
                  <a:ext uri="{0D108BD9-81ED-4DB2-BD59-A6C34878D82A}">
                    <a16:rowId xmlns:a16="http://schemas.microsoft.com/office/drawing/2014/main" val="2509504168"/>
                  </a:ext>
                </a:extLst>
              </a:tr>
              <a:tr h="325120">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a:t>
                      </a:r>
                      <a:r>
                        <a:rPr lang="en-IN" sz="2000" dirty="0" err="1">
                          <a:effectLst/>
                          <a:latin typeface="Tahoma" panose="020B0604030504040204" pitchFamily="34" charset="0"/>
                          <a:ea typeface="Tahoma" panose="020B0604030504040204" pitchFamily="34" charset="0"/>
                          <a:cs typeface="Tahoma" panose="020B0604030504040204" pitchFamily="34" charset="0"/>
                        </a:rPr>
                        <a:t>i</a:t>
                      </a:r>
                      <a:r>
                        <a:rPr lang="en-IN" sz="20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67945" marR="64770" algn="just">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The Quality Review Board (QRB)</a:t>
                      </a:r>
                    </a:p>
                  </a:txBody>
                  <a:tcPr marL="68580" marR="68580" marT="0" marB="0"/>
                </a:tc>
                <a:extLst>
                  <a:ext uri="{0D108BD9-81ED-4DB2-BD59-A6C34878D82A}">
                    <a16:rowId xmlns:a16="http://schemas.microsoft.com/office/drawing/2014/main" val="1047180289"/>
                  </a:ext>
                </a:extLst>
              </a:tr>
              <a:tr h="314960">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(ii)</a:t>
                      </a:r>
                    </a:p>
                  </a:txBody>
                  <a:tcPr marL="68580" marR="68580" marT="0" marB="0"/>
                </a:tc>
                <a:tc>
                  <a:txBody>
                    <a:bodyPr/>
                    <a:lstStyle/>
                    <a:p>
                      <a:pPr marL="67945" marR="64770" algn="just">
                        <a:lnSpc>
                          <a:spcPct val="107000"/>
                        </a:lnSpc>
                        <a:spcAft>
                          <a:spcPts val="800"/>
                        </a:spcAft>
                      </a:pPr>
                      <a:r>
                        <a:rPr lang="en-IN" sz="2000">
                          <a:effectLst/>
                          <a:latin typeface="Tahoma" panose="020B0604030504040204" pitchFamily="34" charset="0"/>
                          <a:ea typeface="Tahoma" panose="020B0604030504040204" pitchFamily="34" charset="0"/>
                          <a:cs typeface="Tahoma" panose="020B0604030504040204" pitchFamily="34" charset="0"/>
                        </a:rPr>
                        <a:t>Financial Reporting Review Board (FRRB)</a:t>
                      </a:r>
                    </a:p>
                  </a:txBody>
                  <a:tcPr marL="68580" marR="68580" marT="0" marB="0"/>
                </a:tc>
                <a:extLst>
                  <a:ext uri="{0D108BD9-81ED-4DB2-BD59-A6C34878D82A}">
                    <a16:rowId xmlns:a16="http://schemas.microsoft.com/office/drawing/2014/main" val="626501724"/>
                  </a:ext>
                </a:extLst>
              </a:tr>
              <a:tr h="314960">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(iii)</a:t>
                      </a:r>
                    </a:p>
                  </a:txBody>
                  <a:tcPr marL="68580" marR="68580" marT="0" marB="0"/>
                </a:tc>
                <a:tc>
                  <a:txBody>
                    <a:bodyPr/>
                    <a:lstStyle/>
                    <a:p>
                      <a:pPr marL="67945" marR="64770" algn="just">
                        <a:lnSpc>
                          <a:spcPct val="107000"/>
                        </a:lnSpc>
                        <a:spcAft>
                          <a:spcPts val="800"/>
                        </a:spcAft>
                      </a:pPr>
                      <a:r>
                        <a:rPr lang="en-IN" sz="2000">
                          <a:effectLst/>
                          <a:latin typeface="Tahoma" panose="020B0604030504040204" pitchFamily="34" charset="0"/>
                          <a:ea typeface="Tahoma" panose="020B0604030504040204" pitchFamily="34" charset="0"/>
                          <a:cs typeface="Tahoma" panose="020B0604030504040204" pitchFamily="34" charset="0"/>
                        </a:rPr>
                        <a:t>Any regulator (Pls. specify)</a:t>
                      </a:r>
                    </a:p>
                  </a:txBody>
                  <a:tcPr marL="68580" marR="68580" marT="0" marB="0"/>
                </a:tc>
                <a:extLst>
                  <a:ext uri="{0D108BD9-81ED-4DB2-BD59-A6C34878D82A}">
                    <a16:rowId xmlns:a16="http://schemas.microsoft.com/office/drawing/2014/main" val="2998223456"/>
                  </a:ext>
                </a:extLst>
              </a:tr>
              <a:tr h="788846">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(iv)</a:t>
                      </a:r>
                    </a:p>
                  </a:txBody>
                  <a:tcPr marL="68580" marR="68580" marT="0" marB="0"/>
                </a:tc>
                <a:tc>
                  <a:txBody>
                    <a:bodyPr/>
                    <a:lstStyle/>
                    <a:p>
                      <a:pPr marL="67945" marR="64770" algn="just">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If yes, details as under:</a:t>
                      </a:r>
                    </a:p>
                    <a:p>
                      <a:pPr marL="67945" marR="64770" algn="just">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Year of Review / Name of Entity / Broad description of deficiencies / Date of submission of compliance report (wherever required)</a:t>
                      </a:r>
                    </a:p>
                  </a:txBody>
                  <a:tcPr marL="68580" marR="68580" marT="0" marB="0"/>
                </a:tc>
                <a:extLst>
                  <a:ext uri="{0D108BD9-81ED-4DB2-BD59-A6C34878D82A}">
                    <a16:rowId xmlns:a16="http://schemas.microsoft.com/office/drawing/2014/main" val="1246894563"/>
                  </a:ext>
                </a:extLst>
              </a:tr>
              <a:tr h="788846">
                <a:tc>
                  <a:txBody>
                    <a:bodyPr/>
                    <a:lstStyle/>
                    <a:p>
                      <a:pPr marL="0" marR="0" algn="ctr">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tc>
                <a:tc>
                  <a:txBody>
                    <a:bodyPr/>
                    <a:lstStyle/>
                    <a:p>
                      <a:pPr marL="67945" marR="64770" algn="just">
                        <a:lnSpc>
                          <a:spcPct val="107000"/>
                        </a:lnSpc>
                        <a:spcAft>
                          <a:spcPts val="800"/>
                        </a:spcAft>
                      </a:pPr>
                      <a:r>
                        <a:rPr lang="en-IN" sz="2000" dirty="0">
                          <a:effectLst/>
                          <a:latin typeface="Tahoma" panose="020B0604030504040204" pitchFamily="34" charset="0"/>
                          <a:ea typeface="Tahoma" panose="020B0604030504040204" pitchFamily="34" charset="0"/>
                          <a:cs typeface="Tahoma" panose="020B0604030504040204" pitchFamily="34" charset="0"/>
                        </a:rPr>
                        <a:t>Have any Government Bodies/ Authorities evaluated the performance of the firm to the extent of debarment/ blacklisting?</a:t>
                      </a:r>
                    </a:p>
                  </a:txBody>
                  <a:tcPr marL="68580" marR="68580" marT="0" marB="0"/>
                </a:tc>
                <a:extLst>
                  <a:ext uri="{0D108BD9-81ED-4DB2-BD59-A6C34878D82A}">
                    <a16:rowId xmlns:a16="http://schemas.microsoft.com/office/drawing/2014/main" val="1104706273"/>
                  </a:ext>
                </a:extLst>
              </a:tr>
            </a:tbl>
          </a:graphicData>
        </a:graphic>
      </p:graphicFrame>
      <p:sp>
        <p:nvSpPr>
          <p:cNvPr id="4" name="Slide Number Placeholder 3">
            <a:extLst>
              <a:ext uri="{FF2B5EF4-FFF2-40B4-BE49-F238E27FC236}">
                <a16:creationId xmlns:a16="http://schemas.microsoft.com/office/drawing/2014/main" id="{19DD2616-D516-8187-3CFC-6278F04E6E99}"/>
              </a:ext>
            </a:extLst>
          </p:cNvPr>
          <p:cNvSpPr>
            <a:spLocks noGrp="1"/>
          </p:cNvSpPr>
          <p:nvPr>
            <p:ph type="sldNum" sz="quarter" idx="12"/>
          </p:nvPr>
        </p:nvSpPr>
        <p:spPr>
          <a:xfrm>
            <a:off x="-2608" y="648208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9F3B8EED-A717-ED63-1875-B6A3E55C2D4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175114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a:xfrm>
            <a:off x="1484310" y="323261"/>
            <a:ext cx="10018713" cy="749980"/>
          </a:xfrm>
        </p:spPr>
        <p:txBody>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Introduction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1706880" y="1396679"/>
            <a:ext cx="9916159" cy="4718371"/>
          </a:xfrm>
        </p:spPr>
        <p:txBody>
          <a:bodyPr anchor="t">
            <a:normAutofit/>
          </a:bodyPr>
          <a:lstStyle/>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Code of Ethics</a:t>
            </a: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Peer Review - Requirements</a:t>
            </a:r>
          </a:p>
          <a:p>
            <a:pPr marL="0" indent="0" algn="just">
              <a:spcBef>
                <a:spcPts val="1200"/>
              </a:spcBef>
              <a:spcAft>
                <a:spcPts val="1200"/>
              </a:spcAft>
              <a:buClr>
                <a:schemeClr val="tx1"/>
              </a:buClr>
              <a:buNone/>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8163" indent="-538163" algn="just">
              <a:spcBef>
                <a:spcPts val="1200"/>
              </a:spcBef>
              <a:spcAft>
                <a:spcPts val="1200"/>
              </a:spcAft>
              <a:buClr>
                <a:schemeClr val="tx1"/>
              </a:buClr>
              <a:buFont typeface="Wingdings" panose="05000000000000000000" pitchFamily="2" charset="2"/>
              <a:buChar char="§"/>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Resources</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9536" y="6479128"/>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7" name="Flowchart: Terminator 6">
            <a:extLst>
              <a:ext uri="{FF2B5EF4-FFF2-40B4-BE49-F238E27FC236}">
                <a16:creationId xmlns:a16="http://schemas.microsoft.com/office/drawing/2014/main" id="{F650F79E-EFC1-EF75-684D-6D0ABF842118}"/>
              </a:ext>
            </a:extLst>
          </p:cNvPr>
          <p:cNvSpPr/>
          <p:nvPr/>
        </p:nvSpPr>
        <p:spPr>
          <a:xfrm>
            <a:off x="1727200" y="4695136"/>
            <a:ext cx="8270240" cy="852223"/>
          </a:xfrm>
          <a:prstGeom prst="flowChartTermina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085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94E0-5461-5644-237C-165DA7544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C211A-9131-A1B1-E111-510EB5C36863}"/>
              </a:ext>
            </a:extLst>
          </p:cNvPr>
          <p:cNvSpPr>
            <a:spLocks noGrp="1"/>
          </p:cNvSpPr>
          <p:nvPr>
            <p:ph type="title"/>
          </p:nvPr>
        </p:nvSpPr>
        <p:spPr>
          <a:xfrm>
            <a:off x="2592925" y="223351"/>
            <a:ext cx="8911687" cy="723427"/>
          </a:xfrm>
        </p:spPr>
        <p:txBody>
          <a:bodyPr/>
          <a:lstStyle/>
          <a:p>
            <a:pPr algn="ctr"/>
            <a:endParaRPr lang="en-IN" dirty="0"/>
          </a:p>
        </p:txBody>
      </p:sp>
      <p:sp>
        <p:nvSpPr>
          <p:cNvPr id="3" name="Content Placeholder 2">
            <a:extLst>
              <a:ext uri="{FF2B5EF4-FFF2-40B4-BE49-F238E27FC236}">
                <a16:creationId xmlns:a16="http://schemas.microsoft.com/office/drawing/2014/main" id="{28AAB63F-B290-5F41-8C95-8E6D2BB1C81E}"/>
              </a:ext>
            </a:extLst>
          </p:cNvPr>
          <p:cNvSpPr>
            <a:spLocks noGrp="1"/>
          </p:cNvSpPr>
          <p:nvPr>
            <p:ph idx="1"/>
          </p:nvPr>
        </p:nvSpPr>
        <p:spPr>
          <a:xfrm>
            <a:off x="2021305" y="946778"/>
            <a:ext cx="9638883" cy="5033774"/>
          </a:xfrm>
        </p:spPr>
        <p:txBody>
          <a:bodyPr anchor="t">
            <a:noAutofit/>
          </a:bodyPr>
          <a:lstStyle/>
          <a:p>
            <a:pPr marL="0" indent="0">
              <a:buNone/>
            </a:pPr>
            <a:endParaRPr lang="en-IN"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6B2F71E7-BF7C-4060-E484-B335896EF98A}"/>
              </a:ext>
            </a:extLst>
          </p:cNvPr>
          <p:cNvPicPr>
            <a:picLocks noChangeAspect="1"/>
          </p:cNvPicPr>
          <p:nvPr/>
        </p:nvPicPr>
        <p:blipFill>
          <a:blip r:embed="rId3"/>
          <a:stretch>
            <a:fillRect/>
          </a:stretch>
        </p:blipFill>
        <p:spPr>
          <a:xfrm>
            <a:off x="7552" y="4185"/>
            <a:ext cx="12184447" cy="6853814"/>
          </a:xfrm>
          <a:prstGeom prst="rect">
            <a:avLst/>
          </a:prstGeom>
        </p:spPr>
      </p:pic>
      <p:sp>
        <p:nvSpPr>
          <p:cNvPr id="4" name="Slide Number Placeholder 3">
            <a:extLst>
              <a:ext uri="{FF2B5EF4-FFF2-40B4-BE49-F238E27FC236}">
                <a16:creationId xmlns:a16="http://schemas.microsoft.com/office/drawing/2014/main" id="{950E771C-366D-533A-7921-8892510DD48F}"/>
              </a:ext>
            </a:extLst>
          </p:cNvPr>
          <p:cNvSpPr>
            <a:spLocks noGrp="1"/>
          </p:cNvSpPr>
          <p:nvPr>
            <p:ph type="sldNum" sz="quarter" idx="12"/>
          </p:nvPr>
        </p:nvSpPr>
        <p:spPr>
          <a:xfrm>
            <a:off x="7552" y="6492874"/>
            <a:ext cx="754448"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44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ADD25C8F-57F6-6E5B-C86B-821A0777D2E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4814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9521687" cy="639762"/>
          </a:xfrm>
        </p:spPr>
        <p:txBody>
          <a:bodyPr>
            <a:normAutofit fontScale="90000"/>
          </a:bodyPr>
          <a:lstStyle/>
          <a:p>
            <a:pPr algn="ctr"/>
            <a:r>
              <a:rPr lang="en-US" b="1" cap="none" dirty="0">
                <a:solidFill>
                  <a:schemeClr val="accent4">
                    <a:lumMod val="75000"/>
                  </a:schemeClr>
                </a:solidFill>
              </a:rPr>
              <a:t>Questions</a:t>
            </a:r>
          </a:p>
        </p:txBody>
      </p:sp>
      <p:sp>
        <p:nvSpPr>
          <p:cNvPr id="8" name="Slide Number Placeholder 3">
            <a:extLst>
              <a:ext uri="{FF2B5EF4-FFF2-40B4-BE49-F238E27FC236}">
                <a16:creationId xmlns:a16="http://schemas.microsoft.com/office/drawing/2014/main" id="{7CA40672-CC42-4668-9F8B-298CFE9BA5B3}"/>
              </a:ext>
            </a:extLst>
          </p:cNvPr>
          <p:cNvSpPr>
            <a:spLocks noGrp="1"/>
          </p:cNvSpPr>
          <p:nvPr>
            <p:ph type="sldNum" sz="quarter" idx="12"/>
          </p:nvPr>
        </p:nvSpPr>
        <p:spPr>
          <a:xfrm>
            <a:off x="-2608" y="6486056"/>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a:extLst>
              <a:ext uri="{FF2B5EF4-FFF2-40B4-BE49-F238E27FC236}">
                <a16:creationId xmlns:a16="http://schemas.microsoft.com/office/drawing/2014/main" id="{2D3B42DC-8C60-421E-9D43-72E47076A2D4}"/>
              </a:ext>
            </a:extLst>
          </p:cNvPr>
          <p:cNvSpPr txBox="1">
            <a:spLocks/>
          </p:cNvSpPr>
          <p:nvPr/>
        </p:nvSpPr>
        <p:spPr>
          <a:xfrm>
            <a:off x="8770688" y="6465736"/>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CA Niranjan Joshi</a:t>
            </a:r>
          </a:p>
        </p:txBody>
      </p:sp>
      <p:pic>
        <p:nvPicPr>
          <p:cNvPr id="9" name="Picture 8">
            <a:extLst>
              <a:ext uri="{FF2B5EF4-FFF2-40B4-BE49-F238E27FC236}">
                <a16:creationId xmlns:a16="http://schemas.microsoft.com/office/drawing/2014/main" id="{C2114D1C-D3DF-8993-BBBB-A5C8C25EB157}"/>
              </a:ext>
            </a:extLst>
          </p:cNvPr>
          <p:cNvPicPr>
            <a:picLocks noChangeAspect="1"/>
          </p:cNvPicPr>
          <p:nvPr/>
        </p:nvPicPr>
        <p:blipFill>
          <a:blip r:embed="rId3"/>
          <a:stretch>
            <a:fillRect/>
          </a:stretch>
        </p:blipFill>
        <p:spPr>
          <a:xfrm>
            <a:off x="5130144" y="1066800"/>
            <a:ext cx="3412195" cy="4558693"/>
          </a:xfrm>
          <a:prstGeom prst="rect">
            <a:avLst/>
          </a:prstGeom>
        </p:spPr>
      </p:pic>
    </p:spTree>
    <p:extLst>
      <p:ext uri="{BB962C8B-B14F-4D97-AF65-F5344CB8AC3E}">
        <p14:creationId xmlns:p14="http://schemas.microsoft.com/office/powerpoint/2010/main" val="2784336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descr="Purple mesh"/>
          <p:cNvSpPr>
            <a:spLocks noChangeArrowheads="1"/>
          </p:cNvSpPr>
          <p:nvPr/>
        </p:nvSpPr>
        <p:spPr bwMode="auto">
          <a:xfrm>
            <a:off x="1524001" y="4154489"/>
            <a:ext cx="10667998" cy="2000652"/>
          </a:xfrm>
          <a:prstGeom prst="rect">
            <a:avLst/>
          </a:prstGeom>
          <a:noFill/>
          <a:ln w="9525">
            <a:noFill/>
            <a:miter lim="800000"/>
            <a:headEnd/>
            <a:tailEnd/>
          </a:ln>
        </p:spPr>
        <p:txBody>
          <a:bodyPr anchor="b"/>
          <a:lstStyle/>
          <a:p>
            <a:pPr algn="ctr">
              <a:spcBef>
                <a:spcPct val="0"/>
              </a:spcBef>
            </a:pPr>
            <a:r>
              <a:rPr lang="en-US" sz="3200" b="1" dirty="0"/>
              <a:t>CA </a:t>
            </a:r>
            <a:r>
              <a:rPr lang="en-US" sz="3200" b="1" dirty="0" err="1"/>
              <a:t>Niranjan</a:t>
            </a:r>
            <a:r>
              <a:rPr lang="en-US" sz="3200" b="1" dirty="0"/>
              <a:t> Joshi, </a:t>
            </a:r>
          </a:p>
          <a:p>
            <a:pPr algn="ctr">
              <a:spcBef>
                <a:spcPct val="0"/>
              </a:spcBef>
            </a:pPr>
            <a:r>
              <a:rPr lang="en-US" sz="3200" b="1" dirty="0" err="1"/>
              <a:t>B.Com</a:t>
            </a:r>
            <a:r>
              <a:rPr lang="en-US" sz="3200" b="1" dirty="0"/>
              <a:t>., FCA, DISA (ICAI)</a:t>
            </a:r>
          </a:p>
          <a:p>
            <a:pPr algn="ctr">
              <a:spcBef>
                <a:spcPct val="0"/>
              </a:spcBef>
            </a:pPr>
            <a:r>
              <a:rPr lang="en-US" sz="3200" b="1" dirty="0"/>
              <a:t>Email: nvjca1@gmail.com</a:t>
            </a:r>
          </a:p>
          <a:p>
            <a:pPr algn="ctr">
              <a:spcBef>
                <a:spcPct val="0"/>
              </a:spcBef>
            </a:pPr>
            <a:r>
              <a:rPr lang="en-US" sz="3200" b="1" dirty="0"/>
              <a:t>Cell: 8369577210</a:t>
            </a:r>
            <a:endParaRPr lang="en-US" sz="2000" b="1" dirty="0"/>
          </a:p>
        </p:txBody>
      </p:sp>
      <p:pic>
        <p:nvPicPr>
          <p:cNvPr id="1026" name="Picture 2" descr="Thank You Slide 24 PowerPoint Template">
            <a:extLst>
              <a:ext uri="{FF2B5EF4-FFF2-40B4-BE49-F238E27FC236}">
                <a16:creationId xmlns:a16="http://schemas.microsoft.com/office/drawing/2014/main" id="{7D389956-24A4-C00A-5ECB-E9A14BB42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080" y="-15973"/>
            <a:ext cx="6593840" cy="352117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76920C80-99B0-31B3-A0A8-5020BAC8EAAA}"/>
              </a:ext>
            </a:extLst>
          </p:cNvPr>
          <p:cNvSpPr>
            <a:spLocks noGrp="1"/>
          </p:cNvSpPr>
          <p:nvPr>
            <p:ph type="sldNum" sz="quarter" idx="12"/>
          </p:nvPr>
        </p:nvSpPr>
        <p:spPr>
          <a:xfrm>
            <a:off x="-2608" y="6486056"/>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223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normAutofit fontScale="90000"/>
          </a:bodyPr>
          <a:lstStyle/>
          <a:p>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Need for Code of Ethics</a:t>
            </a:r>
            <a:endParaRPr lang="en-IN"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3806A696-9F87-4E0A-8584-D95E44516336}"/>
              </a:ext>
            </a:extLst>
          </p:cNvPr>
          <p:cNvSpPr>
            <a:spLocks noGrp="1"/>
          </p:cNvSpPr>
          <p:nvPr>
            <p:ph idx="1"/>
          </p:nvPr>
        </p:nvSpPr>
        <p:spPr>
          <a:xfrm>
            <a:off x="1584960" y="1152907"/>
            <a:ext cx="10060020" cy="4313173"/>
          </a:xfrm>
        </p:spPr>
        <p:txBody>
          <a:bodyPr>
            <a:noAutofit/>
          </a:bodyPr>
          <a:lstStyle/>
          <a:p>
            <a:pPr marL="53975" lvl="1" indent="0">
              <a:spcBef>
                <a:spcPts val="600"/>
              </a:spcBef>
              <a:spcAft>
                <a:spcPts val="6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Ensure Credibility of our Profession</a:t>
            </a:r>
          </a:p>
          <a:p>
            <a:pPr marL="53975" lvl="1" indent="0">
              <a:spcBef>
                <a:spcPts val="600"/>
              </a:spcBef>
              <a:spcAft>
                <a:spcPts val="600"/>
              </a:spcAft>
              <a:buNone/>
            </a:pPr>
            <a:endParaRPr lang="en-US"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53975" lvl="1" indent="0">
              <a:spcBef>
                <a:spcPts val="600"/>
              </a:spcBef>
              <a:spcAft>
                <a:spcPts val="600"/>
              </a:spcAf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Expectation from Society / Regulators / Users</a:t>
            </a:r>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6" name="Slide Number Placeholder 5">
            <a:extLst>
              <a:ext uri="{FF2B5EF4-FFF2-40B4-BE49-F238E27FC236}">
                <a16:creationId xmlns:a16="http://schemas.microsoft.com/office/drawing/2014/main" id="{1795B6A2-6775-FF08-B063-39128D27D40A}"/>
              </a:ext>
            </a:extLst>
          </p:cNvPr>
          <p:cNvSpPr txBox="1">
            <a:spLocks/>
          </p:cNvSpPr>
          <p:nvPr/>
        </p:nvSpPr>
        <p:spPr>
          <a:xfrm>
            <a:off x="-1123" y="648492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436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Common Lapses Observed</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1513840" y="965735"/>
            <a:ext cx="9987060" cy="5526505"/>
          </a:xfrm>
        </p:spPr>
        <p:txBody>
          <a:bodyPr>
            <a:noAutofit/>
          </a:bodyPr>
          <a:lstStyle/>
          <a:p>
            <a:pPr marL="538163" indent="-538163" algn="just">
              <a:spcBef>
                <a:spcPts val="600"/>
              </a:spcBef>
              <a:spcAft>
                <a:spcPts val="600"/>
              </a:spcAft>
              <a:buClr>
                <a:schemeClr val="tx1"/>
              </a:buClr>
              <a:buFont typeface="Wingdings" panose="05000000000000000000" pitchFamily="2" charset="2"/>
              <a:buChar char="§"/>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Good Faith</a:t>
            </a:r>
          </a:p>
          <a:p>
            <a:pPr marL="538163" indent="-538163" algn="just">
              <a:spcBef>
                <a:spcPts val="600"/>
              </a:spcBef>
              <a:spcAft>
                <a:spcPts val="600"/>
              </a:spcAft>
              <a:buClr>
                <a:schemeClr val="tx1"/>
              </a:buClr>
              <a:buFont typeface="Wingdings" panose="05000000000000000000" pitchFamily="2" charset="2"/>
              <a:buChar char="§"/>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Weak documentation</a:t>
            </a:r>
          </a:p>
          <a:p>
            <a:pPr marL="538163" indent="-538163" algn="just">
              <a:spcBef>
                <a:spcPts val="600"/>
              </a:spcBef>
              <a:spcAft>
                <a:spcPts val="600"/>
              </a:spcAft>
              <a:buClr>
                <a:schemeClr val="tx1"/>
              </a:buClr>
              <a:buFont typeface="Wingdings" panose="05000000000000000000" pitchFamily="2" charset="2"/>
              <a:buChar char="§"/>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Work should not only be done, but it should be seen that it is done</a:t>
            </a:r>
          </a:p>
          <a:p>
            <a:pPr marL="538163" indent="-538163" algn="just">
              <a:spcBef>
                <a:spcPts val="600"/>
              </a:spcBef>
              <a:spcAft>
                <a:spcPts val="600"/>
              </a:spcAft>
              <a:buClr>
                <a:schemeClr val="tx1"/>
              </a:buClr>
              <a:buFont typeface="Wingdings" panose="05000000000000000000" pitchFamily="2" charset="2"/>
              <a:buChar char="§"/>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Faintest of ink is stronger than the strongest of memory</a:t>
            </a:r>
          </a:p>
          <a:p>
            <a:pPr marL="538163" indent="-538163" algn="just">
              <a:spcBef>
                <a:spcPts val="600"/>
              </a:spcBef>
              <a:spcAft>
                <a:spcPts val="600"/>
              </a:spcAft>
              <a:buClr>
                <a:schemeClr val="tx1"/>
              </a:buClr>
              <a:buFont typeface="Wingdings" panose="05000000000000000000" pitchFamily="2" charset="2"/>
              <a:buChar char="§"/>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Lack of Pro-activeness</a:t>
            </a:r>
          </a:p>
          <a:p>
            <a:pPr marL="538163" indent="-538163" algn="just">
              <a:spcBef>
                <a:spcPts val="600"/>
              </a:spcBef>
              <a:spcAft>
                <a:spcPts val="600"/>
              </a:spcAft>
              <a:buClr>
                <a:schemeClr val="tx1"/>
              </a:buClr>
              <a:buFont typeface="Wingdings" panose="05000000000000000000" pitchFamily="2" charset="2"/>
              <a:buChar char="§"/>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Lack of communication Skills – can’t say no</a:t>
            </a:r>
          </a:p>
          <a:p>
            <a:pPr marL="538163" indent="-538163" algn="just">
              <a:spcBef>
                <a:spcPts val="600"/>
              </a:spcBef>
              <a:spcAft>
                <a:spcPts val="600"/>
              </a:spcAft>
              <a:buClr>
                <a:schemeClr val="tx1"/>
              </a:buClr>
              <a:buFont typeface="Wingdings" panose="05000000000000000000" pitchFamily="2" charset="2"/>
              <a:buChar char="§"/>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Obsession with Tax Considerations</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624" y="648271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73823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9025-7D77-4C96-8442-8C6350184711}"/>
              </a:ext>
            </a:extLst>
          </p:cNvPr>
          <p:cNvSpPr>
            <a:spLocks noGrp="1"/>
          </p:cNvSpPr>
          <p:nvPr>
            <p:ph type="title"/>
          </p:nvPr>
        </p:nvSpPr>
        <p:spPr>
          <a:xfrm>
            <a:off x="2592925" y="223351"/>
            <a:ext cx="8911687" cy="723427"/>
          </a:xfrm>
        </p:spPr>
        <p:txBody>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What to READ</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C4C8C1E-5779-4718-807A-9A666C06849E}"/>
              </a:ext>
            </a:extLst>
          </p:cNvPr>
          <p:cNvSpPr>
            <a:spLocks noGrp="1"/>
          </p:cNvSpPr>
          <p:nvPr>
            <p:ph idx="1"/>
          </p:nvPr>
        </p:nvSpPr>
        <p:spPr>
          <a:xfrm>
            <a:off x="1412241" y="946778"/>
            <a:ext cx="10247948" cy="5033774"/>
          </a:xfrm>
        </p:spPr>
        <p:txBody>
          <a:bodyPr>
            <a:noAutofit/>
          </a:bodyPr>
          <a:lstStyle/>
          <a:p>
            <a:pPr marL="0" indent="0" algn="just">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Updated The Chartered Accountants Act, 1949 </a:t>
            </a:r>
          </a:p>
          <a:p>
            <a:pPr marL="0" indent="0" algn="just">
              <a:buNone/>
            </a:pPr>
            <a:r>
              <a:rPr lang="en-IN" sz="2800" dirty="0">
                <a:solidFill>
                  <a:schemeClr val="tx2"/>
                </a:solidFill>
                <a:latin typeface="Tahoma" panose="020B0604030504040204" pitchFamily="34" charset="0"/>
                <a:ea typeface="Tahoma" panose="020B0604030504040204" pitchFamily="34" charset="0"/>
                <a:cs typeface="Tahoma" panose="020B0604030504040204" pitchFamily="34" charset="0"/>
              </a:rPr>
              <a:t>Updated </a:t>
            </a: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CA Regulations of 1988</a:t>
            </a:r>
          </a:p>
          <a:p>
            <a:pPr marL="0" indent="0">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ICAI publication on ‘Code of Ethics’2019</a:t>
            </a:r>
            <a:endParaRPr lang="en-IN"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COE FAQs published by ICAI. (February 01, 2012)</a:t>
            </a:r>
          </a:p>
          <a:p>
            <a:pPr marL="0" indent="0">
              <a:buNone/>
            </a:pPr>
            <a:r>
              <a:rPr lang="en-IN" sz="2800" dirty="0">
                <a:solidFill>
                  <a:schemeClr val="tx2"/>
                </a:solidFill>
                <a:latin typeface="Tahoma" panose="020B0604030504040204" pitchFamily="34" charset="0"/>
                <a:ea typeface="Tahoma" panose="020B0604030504040204" pitchFamily="34" charset="0"/>
                <a:cs typeface="Tahoma" panose="020B0604030504040204" pitchFamily="34" charset="0"/>
              </a:rPr>
              <a:t>Manual for members</a:t>
            </a:r>
          </a:p>
          <a:p>
            <a:pPr marL="0" indent="0">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ICAI Website for various pronouncements.</a:t>
            </a:r>
          </a:p>
          <a:p>
            <a:pPr marL="0" indent="0">
              <a:buNone/>
            </a:pP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ESB website; CA Ethics Plus – handy brochure issued by ESB.</a:t>
            </a:r>
          </a:p>
        </p:txBody>
      </p:sp>
      <p:sp>
        <p:nvSpPr>
          <p:cNvPr id="4" name="Slide Number Placeholder 3">
            <a:extLst>
              <a:ext uri="{FF2B5EF4-FFF2-40B4-BE49-F238E27FC236}">
                <a16:creationId xmlns:a16="http://schemas.microsoft.com/office/drawing/2014/main" id="{478EF2BA-A40A-4861-B35E-D982F77219B2}"/>
              </a:ext>
            </a:extLst>
          </p:cNvPr>
          <p:cNvSpPr>
            <a:spLocks noGrp="1"/>
          </p:cNvSpPr>
          <p:nvPr>
            <p:ph type="sldNum" sz="quarter" idx="12"/>
          </p:nvPr>
        </p:nvSpPr>
        <p:spPr>
          <a:xfrm>
            <a:off x="-12768" y="649287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F7B37F11-7D46-4067-9E03-42BA6F6B59F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pic>
        <p:nvPicPr>
          <p:cNvPr id="7" name="Picture 2" descr="http://cdn7.fotosearch.com/bthumb/CSP/CSP686/k6867529.jpg">
            <a:extLst>
              <a:ext uri="{FF2B5EF4-FFF2-40B4-BE49-F238E27FC236}">
                <a16:creationId xmlns:a16="http://schemas.microsoft.com/office/drawing/2014/main" id="{CF21FAB1-9D0B-403C-8E59-B1EBAFA9E9C5}"/>
              </a:ext>
            </a:extLst>
          </p:cNvPr>
          <p:cNvPicPr>
            <a:picLocks noChangeAspect="1" noChangeArrowheads="1"/>
          </p:cNvPicPr>
          <p:nvPr/>
        </p:nvPicPr>
        <p:blipFill>
          <a:blip r:embed="rId3"/>
          <a:srcRect/>
          <a:stretch>
            <a:fillRect/>
          </a:stretch>
        </p:blipFill>
        <p:spPr bwMode="auto">
          <a:xfrm>
            <a:off x="10370888" y="0"/>
            <a:ext cx="1798411" cy="1458466"/>
          </a:xfrm>
          <a:prstGeom prst="rect">
            <a:avLst/>
          </a:prstGeom>
          <a:noFill/>
        </p:spPr>
      </p:pic>
    </p:spTree>
    <p:extLst>
      <p:ext uri="{BB962C8B-B14F-4D97-AF65-F5344CB8AC3E}">
        <p14:creationId xmlns:p14="http://schemas.microsoft.com/office/powerpoint/2010/main" val="10595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DEAA-FD97-4C13-B632-4B152881F258}"/>
              </a:ext>
            </a:extLst>
          </p:cNvPr>
          <p:cNvSpPr>
            <a:spLocks noGrp="1"/>
          </p:cNvSpPr>
          <p:nvPr>
            <p:ph type="title"/>
          </p:nvPr>
        </p:nvSpPr>
        <p:spPr>
          <a:xfrm>
            <a:off x="2125386" y="231844"/>
            <a:ext cx="8911687" cy="675301"/>
          </a:xfrm>
        </p:spPr>
        <p:txBody>
          <a:bodyPr>
            <a:norm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Important Points to remember</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1073E8F-F41D-45AE-B4F4-8AFE8A43B9D8}"/>
              </a:ext>
            </a:extLst>
          </p:cNvPr>
          <p:cNvSpPr>
            <a:spLocks noGrp="1"/>
          </p:cNvSpPr>
          <p:nvPr>
            <p:ph idx="1"/>
          </p:nvPr>
        </p:nvSpPr>
        <p:spPr>
          <a:xfrm>
            <a:off x="1361440" y="907146"/>
            <a:ext cx="10609649" cy="5719010"/>
          </a:xfrm>
        </p:spPr>
        <p:txBody>
          <a:bodyPr>
            <a:noAutofit/>
          </a:bodyPr>
          <a:lstStyle/>
          <a:p>
            <a:pPr marL="0" indent="0" algn="just">
              <a:buNone/>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Misconduct proceedings - Initiated on receiving a Complaint or information from any source. There can be </a:t>
            </a:r>
            <a:r>
              <a:rPr lang="en-US" sz="2200" dirty="0" err="1">
                <a:solidFill>
                  <a:schemeClr val="tx2"/>
                </a:solidFill>
                <a:latin typeface="Tahoma" panose="020B0604030504040204" pitchFamily="34" charset="0"/>
                <a:ea typeface="Tahoma" panose="020B0604030504040204" pitchFamily="34" charset="0"/>
                <a:cs typeface="Tahoma" panose="020B0604030504040204" pitchFamily="34" charset="0"/>
              </a:rPr>
              <a:t>suo</a:t>
            </a: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 moto action by the Council.</a:t>
            </a:r>
          </a:p>
          <a:p>
            <a:pPr marL="0" indent="0" algn="just">
              <a:buNone/>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Complainant need not come with clean hands. Council not concerned with the locus standi of Complainant.</a:t>
            </a:r>
          </a:p>
          <a:p>
            <a:pPr marL="0" indent="0" algn="just">
              <a:buNone/>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Withdrawal of complaint permitted only with permission </a:t>
            </a: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of BOD / DC.</a:t>
            </a:r>
          </a:p>
          <a:p>
            <a:pPr marL="0" indent="0" algn="just">
              <a:buNone/>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Council has jurisdiction basically over an individual member; and not over firms; or on outsiders.</a:t>
            </a:r>
          </a:p>
          <a:p>
            <a:pPr marL="0" indent="0" algn="just">
              <a:buNone/>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Complaint filed beyond period of 7 years may not be entertained at the discretion of the Director Discipline if he/she is satisfied that it would be difficult obtain evidence on account of time lag or that it would be procedurally </a:t>
            </a: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inconvenient.</a:t>
            </a:r>
          </a:p>
          <a:p>
            <a:pPr marL="0" indent="0" algn="just">
              <a:buNone/>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Even if Respondent compensates the complainant for any losses, it will not undo the misconduct. Even if nobody is aggrieved due a particular lapse / misconduct of the member, there can be disciplinary proceedings </a:t>
            </a:r>
            <a:r>
              <a:rPr lang="en-IN" sz="2200" dirty="0">
                <a:solidFill>
                  <a:schemeClr val="tx2"/>
                </a:solidFill>
                <a:latin typeface="Tahoma" panose="020B0604030504040204" pitchFamily="34" charset="0"/>
                <a:ea typeface="Tahoma" panose="020B0604030504040204" pitchFamily="34" charset="0"/>
                <a:cs typeface="Tahoma" panose="020B0604030504040204" pitchFamily="34" charset="0"/>
              </a:rPr>
              <a:t>against the member.</a:t>
            </a:r>
          </a:p>
          <a:p>
            <a:pPr marL="0" indent="0" algn="just">
              <a:buNone/>
            </a:pPr>
            <a:r>
              <a:rPr lang="en-US" sz="2200" dirty="0">
                <a:solidFill>
                  <a:schemeClr val="tx2"/>
                </a:solidFill>
                <a:latin typeface="Tahoma" panose="020B0604030504040204" pitchFamily="34" charset="0"/>
                <a:ea typeface="Tahoma" panose="020B0604030504040204" pitchFamily="34" charset="0"/>
                <a:cs typeface="Tahoma" panose="020B0604030504040204" pitchFamily="34" charset="0"/>
              </a:rPr>
              <a:t>There is no time limit for disposal of complaint! Proceedings may continue for years together!</a:t>
            </a:r>
          </a:p>
        </p:txBody>
      </p:sp>
      <p:sp>
        <p:nvSpPr>
          <p:cNvPr id="4" name="Slide Number Placeholder 3">
            <a:extLst>
              <a:ext uri="{FF2B5EF4-FFF2-40B4-BE49-F238E27FC236}">
                <a16:creationId xmlns:a16="http://schemas.microsoft.com/office/drawing/2014/main" id="{632346B7-39B9-4FCD-8497-AE17456F00AB}"/>
              </a:ext>
            </a:extLst>
          </p:cNvPr>
          <p:cNvSpPr>
            <a:spLocks noGrp="1"/>
          </p:cNvSpPr>
          <p:nvPr>
            <p:ph type="sldNum" sz="quarter" idx="12"/>
          </p:nvPr>
        </p:nvSpPr>
        <p:spPr>
          <a:xfrm>
            <a:off x="-12768" y="6492240"/>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8404857-5C09-49D9-9F23-F19E7A87234B}"/>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341865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55FF-4A35-4EED-BBF1-869533E63850}"/>
              </a:ext>
            </a:extLst>
          </p:cNvPr>
          <p:cNvSpPr>
            <a:spLocks noGrp="1"/>
          </p:cNvSpPr>
          <p:nvPr>
            <p:ph type="title"/>
          </p:nvPr>
        </p:nvSpPr>
        <p:spPr>
          <a:xfrm>
            <a:off x="2026063" y="173161"/>
            <a:ext cx="8911687" cy="643216"/>
          </a:xfrm>
        </p:spPr>
        <p:txBody>
          <a:bodyPr>
            <a:normAutofit/>
          </a:bodyPr>
          <a:lstStyle/>
          <a:p>
            <a:r>
              <a:rPr lang="en-US" sz="3600" b="1" dirty="0">
                <a:solidFill>
                  <a:srgbClr val="C00000"/>
                </a:solidFill>
                <a:latin typeface="Tahoma" panose="020B0604030504040204" pitchFamily="34" charset="0"/>
                <a:ea typeface="Tahoma" panose="020B0604030504040204" pitchFamily="34" charset="0"/>
                <a:cs typeface="Tahoma" panose="020B0604030504040204" pitchFamily="34" charset="0"/>
              </a:rPr>
              <a:t>Way Forward</a:t>
            </a:r>
            <a:endParaRPr lang="en-IN"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6FB7592-3963-49B3-99E5-39E830E564E2}"/>
              </a:ext>
            </a:extLst>
          </p:cNvPr>
          <p:cNvSpPr>
            <a:spLocks noGrp="1"/>
          </p:cNvSpPr>
          <p:nvPr>
            <p:ph idx="1"/>
          </p:nvPr>
        </p:nvSpPr>
        <p:spPr>
          <a:xfrm>
            <a:off x="1503680" y="815437"/>
            <a:ext cx="10200640" cy="5463443"/>
          </a:xfrm>
        </p:spPr>
        <p:txBody>
          <a:bodyPr>
            <a:noAutofit/>
          </a:bodyPr>
          <a:lstStyle/>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ICAI being member of International Federation of Accountants (IFAC) has considered the Ethics Standards  issued by International Ethics Standards Board for Accountants(IESBA) while framing Code of Ethics for CAs. </a:t>
            </a:r>
          </a:p>
          <a:p>
            <a:pPr marL="0" indent="0" algn="just">
              <a:spcBef>
                <a:spcPts val="0"/>
              </a:spcBef>
              <a:buNone/>
            </a:pPr>
            <a:endParaRPr lang="en-US"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The existing (2009) edition of ICAI Code of Ethics is based on 2005 edition of IESBA Code of Ethics.</a:t>
            </a:r>
          </a:p>
          <a:p>
            <a:pPr marL="0" indent="0" algn="just">
              <a:spcBef>
                <a:spcPts val="0"/>
              </a:spcBef>
              <a:buNone/>
            </a:pPr>
            <a:endParaRPr lang="en-US"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buNone/>
            </a:pPr>
            <a: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t>ICAI Code of Ethics has been revised in January, 2019 based on 2018 edition of IESBA Code of Ethics. It is applicable from 1</a:t>
            </a:r>
            <a:r>
              <a:rPr lang="en-IN" sz="2400" baseline="30000" dirty="0" err="1">
                <a:solidFill>
                  <a:schemeClr val="tx2"/>
                </a:solidFill>
                <a:latin typeface="Tahoma" panose="020B0604030504040204" pitchFamily="34" charset="0"/>
                <a:ea typeface="Tahoma" panose="020B0604030504040204" pitchFamily="34" charset="0"/>
                <a:cs typeface="Tahoma" panose="020B0604030504040204" pitchFamily="34" charset="0"/>
              </a:rPr>
              <a:t>st</a:t>
            </a:r>
            <a:r>
              <a:rPr lang="en-IN" sz="2400" dirty="0">
                <a:solidFill>
                  <a:schemeClr val="tx2"/>
                </a:solidFill>
                <a:latin typeface="Tahoma" panose="020B0604030504040204" pitchFamily="34" charset="0"/>
                <a:ea typeface="Tahoma" panose="020B0604030504040204" pitchFamily="34" charset="0"/>
                <a:cs typeface="Tahoma" panose="020B0604030504040204" pitchFamily="34" charset="0"/>
              </a:rPr>
              <a:t> April, 2020.</a:t>
            </a:r>
          </a:p>
        </p:txBody>
      </p:sp>
      <p:sp>
        <p:nvSpPr>
          <p:cNvPr id="4" name="Slide Number Placeholder 3">
            <a:extLst>
              <a:ext uri="{FF2B5EF4-FFF2-40B4-BE49-F238E27FC236}">
                <a16:creationId xmlns:a16="http://schemas.microsoft.com/office/drawing/2014/main" id="{6EB6F225-8CE9-47E9-BD89-EFA8D78CA232}"/>
              </a:ext>
            </a:extLst>
          </p:cNvPr>
          <p:cNvSpPr>
            <a:spLocks noGrp="1"/>
          </p:cNvSpPr>
          <p:nvPr>
            <p:ph type="sldNum" sz="quarter" idx="12"/>
          </p:nvPr>
        </p:nvSpPr>
        <p:spPr>
          <a:xfrm>
            <a:off x="-10784" y="6492875"/>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2B1E7977-2AFD-8E56-C0DE-3260139ADFF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5829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3462</TotalTime>
  <Words>3924</Words>
  <Application>Microsoft Office PowerPoint</Application>
  <PresentationFormat>Widescreen</PresentationFormat>
  <Paragraphs>485</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Corbel</vt:lpstr>
      <vt:lpstr>Tahoma</vt:lpstr>
      <vt:lpstr>Times New Roman</vt:lpstr>
      <vt:lpstr>Verdana</vt:lpstr>
      <vt:lpstr>Wingdings</vt:lpstr>
      <vt:lpstr>Parallax</vt:lpstr>
      <vt:lpstr>Peer Review Board of ICAI Eastern India Regional Council of ICAI</vt:lpstr>
      <vt:lpstr>Disclaimer</vt:lpstr>
      <vt:lpstr>Coverage</vt:lpstr>
      <vt:lpstr>Introduction</vt:lpstr>
      <vt:lpstr>Need for Code of Ethics</vt:lpstr>
      <vt:lpstr>Common Lapses Observed</vt:lpstr>
      <vt:lpstr>What to READ</vt:lpstr>
      <vt:lpstr>Important Points to remember</vt:lpstr>
      <vt:lpstr>Way Forward</vt:lpstr>
      <vt:lpstr>Code of Ethics</vt:lpstr>
      <vt:lpstr>Fundamental Principles</vt:lpstr>
      <vt:lpstr>Fundamental Principles</vt:lpstr>
      <vt:lpstr>Fundamental Principles</vt:lpstr>
      <vt:lpstr>Fundamental Principles</vt:lpstr>
      <vt:lpstr>Assessment of Threats</vt:lpstr>
      <vt:lpstr>Assessment of Threats</vt:lpstr>
      <vt:lpstr>Assessment of Threats</vt:lpstr>
      <vt:lpstr>Major Changes in COE 2019</vt:lpstr>
      <vt:lpstr>Major Changes in COE 2019</vt:lpstr>
      <vt:lpstr>Guide to the COE</vt:lpstr>
      <vt:lpstr>PowerPoint Presentation</vt:lpstr>
      <vt:lpstr>Major Changes in COE 2019</vt:lpstr>
      <vt:lpstr>Major Changes in COE 2019</vt:lpstr>
      <vt:lpstr>Major Changes in COE 2019</vt:lpstr>
      <vt:lpstr>Major Changes in COE 2019</vt:lpstr>
      <vt:lpstr>Major Changes in COE 2019</vt:lpstr>
      <vt:lpstr>Major Changes in COE 2019</vt:lpstr>
      <vt:lpstr>Code of Ethics FAQ</vt:lpstr>
      <vt:lpstr>From the ICAI Website</vt:lpstr>
      <vt:lpstr>From the ICAI Website</vt:lpstr>
      <vt:lpstr>FAQ</vt:lpstr>
      <vt:lpstr>From the ICAI Website</vt:lpstr>
      <vt:lpstr>Introduction</vt:lpstr>
      <vt:lpstr>Peer Review &amp; Code Of Ethics</vt:lpstr>
      <vt:lpstr>Peer Review &amp; Code Of Ethics</vt:lpstr>
      <vt:lpstr>Peer Review &amp; Code Of Ethics</vt:lpstr>
      <vt:lpstr>Peer Review &amp; Code Of Ethics</vt:lpstr>
      <vt:lpstr>Peer Review &amp; Code Of Ethics</vt:lpstr>
      <vt:lpstr>Peer Review &amp; Code Of Ethics</vt:lpstr>
      <vt:lpstr>Peer Review &amp; Code Of Ethics</vt:lpstr>
      <vt:lpstr>Peer Review &amp; Code Of Ethics</vt:lpstr>
      <vt:lpstr>Peer Review &amp; Code Of Ethics</vt:lpstr>
      <vt:lpstr>Introduction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Course on Concurrent Audit of Banks 357th Batch – Surat</dc:title>
  <dc:creator>NIRANJAN</dc:creator>
  <cp:lastModifiedBy>NIRANJAN JOSHI</cp:lastModifiedBy>
  <cp:revision>152</cp:revision>
  <cp:lastPrinted>2024-11-18T14:18:55Z</cp:lastPrinted>
  <dcterms:created xsi:type="dcterms:W3CDTF">2019-02-20T11:20:15Z</dcterms:created>
  <dcterms:modified xsi:type="dcterms:W3CDTF">2025-04-13T07:30:00Z</dcterms:modified>
</cp:coreProperties>
</file>