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579" r:id="rId2"/>
    <p:sldId id="578" r:id="rId3"/>
    <p:sldId id="260" r:id="rId4"/>
    <p:sldId id="342" r:id="rId5"/>
    <p:sldId id="515" r:id="rId6"/>
    <p:sldId id="381" r:id="rId7"/>
    <p:sldId id="516" r:id="rId8"/>
    <p:sldId id="517" r:id="rId9"/>
    <p:sldId id="518" r:id="rId10"/>
    <p:sldId id="519" r:id="rId11"/>
    <p:sldId id="520" r:id="rId12"/>
    <p:sldId id="521" r:id="rId13"/>
    <p:sldId id="522" r:id="rId14"/>
    <p:sldId id="380" r:id="rId15"/>
    <p:sldId id="366" r:id="rId16"/>
    <p:sldId id="523" r:id="rId17"/>
    <p:sldId id="524" r:id="rId18"/>
    <p:sldId id="526" r:id="rId19"/>
    <p:sldId id="527" r:id="rId20"/>
    <p:sldId id="528" r:id="rId21"/>
    <p:sldId id="529" r:id="rId22"/>
    <p:sldId id="530" r:id="rId23"/>
    <p:sldId id="531" r:id="rId24"/>
    <p:sldId id="532" r:id="rId25"/>
    <p:sldId id="533" r:id="rId26"/>
    <p:sldId id="384" r:id="rId27"/>
    <p:sldId id="387" r:id="rId28"/>
    <p:sldId id="510" r:id="rId29"/>
    <p:sldId id="557" r:id="rId30"/>
    <p:sldId id="261" r:id="rId3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04" autoAdjust="0"/>
    <p:restoredTop sz="94660"/>
  </p:normalViewPr>
  <p:slideViewPr>
    <p:cSldViewPr snapToGrid="0">
      <p:cViewPr varScale="1">
        <p:scale>
          <a:sx n="110" d="100"/>
          <a:sy n="110" d="100"/>
        </p:scale>
        <p:origin x="264" y="108"/>
      </p:cViewPr>
      <p:guideLst>
        <p:guide orient="horz" pos="2160"/>
        <p:guide pos="3840"/>
      </p:guideLst>
    </p:cSldViewPr>
  </p:slideViewPr>
  <p:notesTextViewPr>
    <p:cViewPr>
      <p:scale>
        <a:sx n="1" d="1"/>
        <a:sy n="1" d="1"/>
      </p:scale>
      <p:origin x="0" y="0"/>
    </p:cViewPr>
  </p:notesTextViewPr>
  <p:sorterViewPr>
    <p:cViewPr>
      <p:scale>
        <a:sx n="100" d="100"/>
        <a:sy n="100" d="100"/>
      </p:scale>
      <p:origin x="0" y="478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9D3F9-4D71-4489-A40D-963009BFE514}" type="doc">
      <dgm:prSet loTypeId="urn:microsoft.com/office/officeart/2005/8/layout/vList3#2" loCatId="list" qsTypeId="urn:microsoft.com/office/officeart/2005/8/quickstyle/simple5" qsCatId="simple" csTypeId="urn:microsoft.com/office/officeart/2005/8/colors/colorful1#3" csCatId="colorful" phldr="1"/>
      <dgm:spPr/>
    </dgm:pt>
    <dgm:pt modelId="{6BEBFE89-A07F-4587-AACA-A59F4A38051B}">
      <dgm:prSet phldrT="[Text]" custT="1"/>
      <dgm:spPr>
        <a:xfrm rot="10800000">
          <a:off x="89188" y="4147487"/>
          <a:ext cx="8064211" cy="1064281"/>
        </a:xfr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442913" indent="0"/>
          <a:endParaRPr lang="en-US" sz="8000" b="1"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endParaRPr>
        </a:p>
        <a:p>
          <a:pPr marL="442913" indent="0"/>
          <a:r>
            <a:rPr lang="en-US" sz="8000" b="1"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rPr>
            <a:t>3CD Vs GST</a:t>
          </a:r>
        </a:p>
        <a:p>
          <a:pPr marL="442913" indent="0"/>
          <a:endParaRPr lang="en-US" sz="6000" b="1"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endParaRPr>
        </a:p>
      </dgm:t>
    </dgm:pt>
    <dgm:pt modelId="{6ACF6EE4-5C38-40E5-9849-A5D3F5BA6CE2}" type="parTrans" cxnId="{B6231E88-56A4-487E-B740-3480D1D81E2C}">
      <dgm:prSet/>
      <dgm:spPr/>
      <dgm:t>
        <a:bodyPr/>
        <a:lstStyle/>
        <a:p>
          <a:endParaRPr lang="en-IN"/>
        </a:p>
      </dgm:t>
    </dgm:pt>
    <dgm:pt modelId="{B862E703-605E-4328-B038-46062690D7B5}" type="sibTrans" cxnId="{B6231E88-56A4-487E-B740-3480D1D81E2C}">
      <dgm:prSet/>
      <dgm:spPr/>
      <dgm:t>
        <a:bodyPr/>
        <a:lstStyle/>
        <a:p>
          <a:endParaRPr lang="en-IN"/>
        </a:p>
      </dgm:t>
    </dgm:pt>
    <dgm:pt modelId="{9CE6C659-96C1-4301-95AF-415DD118E834}" type="pres">
      <dgm:prSet presAssocID="{6449D3F9-4D71-4489-A40D-963009BFE514}" presName="linearFlow" presStyleCnt="0">
        <dgm:presLayoutVars>
          <dgm:dir/>
          <dgm:resizeHandles val="exact"/>
        </dgm:presLayoutVars>
      </dgm:prSet>
      <dgm:spPr/>
    </dgm:pt>
    <dgm:pt modelId="{9158192C-E1F1-4316-8065-9E506673DCA5}" type="pres">
      <dgm:prSet presAssocID="{6BEBFE89-A07F-4587-AACA-A59F4A38051B}" presName="composite" presStyleCnt="0"/>
      <dgm:spPr/>
    </dgm:pt>
    <dgm:pt modelId="{ADF92CBD-78BE-4278-B9FC-CEBC6E0BFE74}" type="pres">
      <dgm:prSet presAssocID="{6BEBFE89-A07F-4587-AACA-A59F4A38051B}" presName="imgShp" presStyleLbl="fgImgPlace1" presStyleIdx="0" presStyleCnt="1" custScaleX="84458" custScaleY="94751" custLinFactNeighborX="-3772" custLinFactNeighborY="-3691"/>
      <dgm:spPr>
        <a:xfrm>
          <a:off x="0" y="4107949"/>
          <a:ext cx="1064281" cy="1064281"/>
        </a:xfrm>
        <a:prstGeom prst="ellipse">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CE1CC33C-6D96-43C8-A4F1-2CE542BCE5A6}" type="pres">
      <dgm:prSet presAssocID="{6BEBFE89-A07F-4587-AACA-A59F4A38051B}" presName="txShp" presStyleLbl="node1" presStyleIdx="0" presStyleCnt="1" custScaleX="148731" custScaleY="122296" custLinFactNeighborX="7849" custLinFactNeighborY="73">
        <dgm:presLayoutVars>
          <dgm:bulletEnabled val="1"/>
        </dgm:presLayoutVars>
      </dgm:prSet>
      <dgm:spPr>
        <a:prstGeom prst="homePlate">
          <a:avLst/>
        </a:prstGeom>
      </dgm:spPr>
    </dgm:pt>
  </dgm:ptLst>
  <dgm:cxnLst>
    <dgm:cxn modelId="{203D2F46-95C6-45AC-9AC8-7A2E83474C0B}" type="presOf" srcId="{6BEBFE89-A07F-4587-AACA-A59F4A38051B}" destId="{CE1CC33C-6D96-43C8-A4F1-2CE542BCE5A6}" srcOrd="0" destOrd="0" presId="urn:microsoft.com/office/officeart/2005/8/layout/vList3#2"/>
    <dgm:cxn modelId="{B6231E88-56A4-487E-B740-3480D1D81E2C}" srcId="{6449D3F9-4D71-4489-A40D-963009BFE514}" destId="{6BEBFE89-A07F-4587-AACA-A59F4A38051B}" srcOrd="0" destOrd="0" parTransId="{6ACF6EE4-5C38-40E5-9849-A5D3F5BA6CE2}" sibTransId="{B862E703-605E-4328-B038-46062690D7B5}"/>
    <dgm:cxn modelId="{A10E20E5-5EF3-4FD3-84F5-2E2B65D51716}" type="presOf" srcId="{6449D3F9-4D71-4489-A40D-963009BFE514}" destId="{9CE6C659-96C1-4301-95AF-415DD118E834}" srcOrd="0" destOrd="0" presId="urn:microsoft.com/office/officeart/2005/8/layout/vList3#2"/>
    <dgm:cxn modelId="{2FF2025A-74DE-46A4-B96F-02F0803774EB}" type="presParOf" srcId="{9CE6C659-96C1-4301-95AF-415DD118E834}" destId="{9158192C-E1F1-4316-8065-9E506673DCA5}" srcOrd="0" destOrd="0" presId="urn:microsoft.com/office/officeart/2005/8/layout/vList3#2"/>
    <dgm:cxn modelId="{980FBE35-4D13-41FA-B097-744D3FF82FB5}" type="presParOf" srcId="{9158192C-E1F1-4316-8065-9E506673DCA5}" destId="{ADF92CBD-78BE-4278-B9FC-CEBC6E0BFE74}" srcOrd="0" destOrd="0" presId="urn:microsoft.com/office/officeart/2005/8/layout/vList3#2"/>
    <dgm:cxn modelId="{761BBCF0-C5F4-4959-960A-84BA22A757D0}" type="presParOf" srcId="{9158192C-E1F1-4316-8065-9E506673DCA5}" destId="{CE1CC33C-6D96-43C8-A4F1-2CE542BCE5A6}"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49D3F9-4D71-4489-A40D-963009BFE514}" type="doc">
      <dgm:prSet loTypeId="urn:microsoft.com/office/officeart/2005/8/layout/vList3#2" loCatId="list" qsTypeId="urn:microsoft.com/office/officeart/2005/8/quickstyle/simple5" qsCatId="simple" csTypeId="urn:microsoft.com/office/officeart/2005/8/colors/colorful1#3" csCatId="colorful" phldr="1"/>
      <dgm:spPr/>
    </dgm:pt>
    <dgm:pt modelId="{9298BE67-05D9-4531-96E1-84D25965A63B}">
      <dgm:prSet phldrT="[Text]" custT="1"/>
      <dgm:spPr>
        <a:xfrm rot="10800000">
          <a:off x="134679" y="20552"/>
          <a:ext cx="8018720" cy="1064281"/>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1. Relevant Clauses of 3CD</a:t>
          </a:r>
        </a:p>
      </dgm:t>
    </dgm:pt>
    <dgm:pt modelId="{F93C875F-7A91-4A17-A869-B25F33A5CDAD}" type="parTrans" cxnId="{495C433B-629E-48A4-9A71-67FA1AFC0204}">
      <dgm:prSet/>
      <dgm:spPr/>
      <dgm:t>
        <a:bodyPr/>
        <a:lstStyle/>
        <a:p>
          <a:endParaRPr lang="en-US"/>
        </a:p>
      </dgm:t>
    </dgm:pt>
    <dgm:pt modelId="{A036D4B4-0EA0-4004-9B6B-E75137D96881}" type="sibTrans" cxnId="{495C433B-629E-48A4-9A71-67FA1AFC0204}">
      <dgm:prSet/>
      <dgm:spPr/>
      <dgm:t>
        <a:bodyPr/>
        <a:lstStyle/>
        <a:p>
          <a:endParaRPr lang="en-US"/>
        </a:p>
      </dgm:t>
    </dgm:pt>
    <dgm:pt modelId="{F3BD61F8-46FE-42EB-A254-290BBDC52DC5}">
      <dgm:prSet phldrT="[Text]" custT="1"/>
      <dgm:spPr>
        <a:xfrm rot="10800000">
          <a:off x="89243" y="1404477"/>
          <a:ext cx="8064156" cy="1064281"/>
        </a:xfrm>
        <a:prstGeom prst="homePlat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marL="265113" indent="0" algn="ct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2. How to Report and Reconcile with GST </a:t>
          </a:r>
        </a:p>
      </dgm:t>
    </dgm:pt>
    <dgm:pt modelId="{FEF4C3AC-C478-4269-8F0A-1AC23427679E}" type="sibTrans" cxnId="{C3F53BAA-0B76-4683-AC9C-EBB208CB2DC6}">
      <dgm:prSet/>
      <dgm:spPr/>
      <dgm:t>
        <a:bodyPr/>
        <a:lstStyle/>
        <a:p>
          <a:endParaRPr lang="en-US"/>
        </a:p>
      </dgm:t>
    </dgm:pt>
    <dgm:pt modelId="{229D0397-18D9-4590-91A0-50650CFA1F31}" type="parTrans" cxnId="{C3F53BAA-0B76-4683-AC9C-EBB208CB2DC6}">
      <dgm:prSet/>
      <dgm:spPr/>
      <dgm:t>
        <a:bodyPr/>
        <a:lstStyle/>
        <a:p>
          <a:endParaRPr lang="en-US"/>
        </a:p>
      </dgm:t>
    </dgm:pt>
    <dgm:pt modelId="{9CE6C659-96C1-4301-95AF-415DD118E834}" type="pres">
      <dgm:prSet presAssocID="{6449D3F9-4D71-4489-A40D-963009BFE514}" presName="linearFlow" presStyleCnt="0">
        <dgm:presLayoutVars>
          <dgm:dir/>
          <dgm:resizeHandles val="exact"/>
        </dgm:presLayoutVars>
      </dgm:prSet>
      <dgm:spPr/>
    </dgm:pt>
    <dgm:pt modelId="{5C673AC3-8144-460F-B8BC-F6A6CEE08C56}" type="pres">
      <dgm:prSet presAssocID="{9298BE67-05D9-4531-96E1-84D25965A63B}" presName="composite" presStyleCnt="0"/>
      <dgm:spPr/>
    </dgm:pt>
    <dgm:pt modelId="{9F5983C4-7C4A-4E8E-89C8-8C95C4DE5A47}" type="pres">
      <dgm:prSet presAssocID="{9298BE67-05D9-4531-96E1-84D25965A63B}" presName="imgShp" presStyleLbl="fgImgPlace1" presStyleIdx="0" presStyleCnt="2" custLinFactNeighborX="-78321"/>
      <dgm:spPr>
        <a:xfrm>
          <a:off x="0" y="778"/>
          <a:ext cx="1064281" cy="1064281"/>
        </a:xfrm>
        <a:prstGeom prst="ellipse">
          <a:avLst/>
        </a:prstGeom>
        <a:solidFill>
          <a:srgbClr val="C0504D">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788F3FAF-B32A-4FCF-B984-A6D92557B469}" type="pres">
      <dgm:prSet presAssocID="{9298BE67-05D9-4531-96E1-84D25965A63B}" presName="txShp" presStyleLbl="node1" presStyleIdx="0" presStyleCnt="2" custScaleX="147892" custLinFactNeighborX="-3964" custLinFactNeighborY="-8083">
        <dgm:presLayoutVars>
          <dgm:bulletEnabled val="1"/>
        </dgm:presLayoutVars>
      </dgm:prSet>
      <dgm:spPr/>
    </dgm:pt>
    <dgm:pt modelId="{E7A7BEA1-9BE7-4356-8736-430EFCEB2ADB}" type="pres">
      <dgm:prSet presAssocID="{A036D4B4-0EA0-4004-9B6B-E75137D96881}" presName="spacing" presStyleCnt="0"/>
      <dgm:spPr/>
    </dgm:pt>
    <dgm:pt modelId="{56BA78FC-09F6-4FFF-B98A-54FA9592D851}" type="pres">
      <dgm:prSet presAssocID="{F3BD61F8-46FE-42EB-A254-290BBDC52DC5}" presName="composite" presStyleCnt="0"/>
      <dgm:spPr/>
    </dgm:pt>
    <dgm:pt modelId="{0525A252-461B-4A28-9A7C-80BADE48BEB7}" type="pres">
      <dgm:prSet presAssocID="{F3BD61F8-46FE-42EB-A254-290BBDC52DC5}" presName="imgShp" presStyleLbl="fgImgPlace1" presStyleIdx="1" presStyleCnt="2" custLinFactNeighborX="-78321" custLinFactNeighborY="-1048"/>
      <dgm:spPr>
        <a:xfrm>
          <a:off x="0" y="1371601"/>
          <a:ext cx="1064281" cy="1064281"/>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pt>
    <dgm:pt modelId="{32371676-CA42-4D3F-A868-99DED9B48E7A}" type="pres">
      <dgm:prSet presAssocID="{F3BD61F8-46FE-42EB-A254-290BBDC52DC5}" presName="txShp" presStyleLbl="node1" presStyleIdx="1" presStyleCnt="2" custScaleX="148730" custLinFactNeighborX="-6063" custLinFactNeighborY="-668">
        <dgm:presLayoutVars>
          <dgm:bulletEnabled val="1"/>
        </dgm:presLayoutVars>
      </dgm:prSet>
      <dgm:spPr/>
    </dgm:pt>
  </dgm:ptLst>
  <dgm:cxnLst>
    <dgm:cxn modelId="{FC1F1535-E149-44F3-A700-397CC88E69CB}" type="presOf" srcId="{6449D3F9-4D71-4489-A40D-963009BFE514}" destId="{9CE6C659-96C1-4301-95AF-415DD118E834}" srcOrd="0" destOrd="0" presId="urn:microsoft.com/office/officeart/2005/8/layout/vList3#2"/>
    <dgm:cxn modelId="{90337237-3193-4357-B73A-36D788A8981E}" type="presOf" srcId="{F3BD61F8-46FE-42EB-A254-290BBDC52DC5}" destId="{32371676-CA42-4D3F-A868-99DED9B48E7A}" srcOrd="0" destOrd="0" presId="urn:microsoft.com/office/officeart/2005/8/layout/vList3#2"/>
    <dgm:cxn modelId="{495C433B-629E-48A4-9A71-67FA1AFC0204}" srcId="{6449D3F9-4D71-4489-A40D-963009BFE514}" destId="{9298BE67-05D9-4531-96E1-84D25965A63B}" srcOrd="0" destOrd="0" parTransId="{F93C875F-7A91-4A17-A869-B25F33A5CDAD}" sibTransId="{A036D4B4-0EA0-4004-9B6B-E75137D96881}"/>
    <dgm:cxn modelId="{4EF2E2A1-28D0-4C49-B808-D203D7B924AD}" type="presOf" srcId="{9298BE67-05D9-4531-96E1-84D25965A63B}" destId="{788F3FAF-B32A-4FCF-B984-A6D92557B469}" srcOrd="0" destOrd="0" presId="urn:microsoft.com/office/officeart/2005/8/layout/vList3#2"/>
    <dgm:cxn modelId="{C3F53BAA-0B76-4683-AC9C-EBB208CB2DC6}" srcId="{6449D3F9-4D71-4489-A40D-963009BFE514}" destId="{F3BD61F8-46FE-42EB-A254-290BBDC52DC5}" srcOrd="1" destOrd="0" parTransId="{229D0397-18D9-4590-91A0-50650CFA1F31}" sibTransId="{FEF4C3AC-C478-4269-8F0A-1AC23427679E}"/>
    <dgm:cxn modelId="{FDDFA312-23F2-4A38-AF2B-FD0D9EC63D9E}" type="presParOf" srcId="{9CE6C659-96C1-4301-95AF-415DD118E834}" destId="{5C673AC3-8144-460F-B8BC-F6A6CEE08C56}" srcOrd="0" destOrd="0" presId="urn:microsoft.com/office/officeart/2005/8/layout/vList3#2"/>
    <dgm:cxn modelId="{C6FBF2CD-F9C4-40D8-ADA3-6EFF42527776}" type="presParOf" srcId="{5C673AC3-8144-460F-B8BC-F6A6CEE08C56}" destId="{9F5983C4-7C4A-4E8E-89C8-8C95C4DE5A47}" srcOrd="0" destOrd="0" presId="urn:microsoft.com/office/officeart/2005/8/layout/vList3#2"/>
    <dgm:cxn modelId="{07307B0E-2EAF-4610-A253-4C8FC6792D3E}" type="presParOf" srcId="{5C673AC3-8144-460F-B8BC-F6A6CEE08C56}" destId="{788F3FAF-B32A-4FCF-B984-A6D92557B469}" srcOrd="1" destOrd="0" presId="urn:microsoft.com/office/officeart/2005/8/layout/vList3#2"/>
    <dgm:cxn modelId="{6959FFDB-7BE5-4EDA-A29F-BE4CEA3CBD5F}" type="presParOf" srcId="{9CE6C659-96C1-4301-95AF-415DD118E834}" destId="{E7A7BEA1-9BE7-4356-8736-430EFCEB2ADB}" srcOrd="1" destOrd="0" presId="urn:microsoft.com/office/officeart/2005/8/layout/vList3#2"/>
    <dgm:cxn modelId="{84570BBB-1927-4135-A141-ABE50C3B3191}" type="presParOf" srcId="{9CE6C659-96C1-4301-95AF-415DD118E834}" destId="{56BA78FC-09F6-4FFF-B98A-54FA9592D851}" srcOrd="2" destOrd="0" presId="urn:microsoft.com/office/officeart/2005/8/layout/vList3#2"/>
    <dgm:cxn modelId="{89632EC5-14A1-4D45-A737-9CDD91977FDB}" type="presParOf" srcId="{56BA78FC-09F6-4FFF-B98A-54FA9592D851}" destId="{0525A252-461B-4A28-9A7C-80BADE48BEB7}" srcOrd="0" destOrd="0" presId="urn:microsoft.com/office/officeart/2005/8/layout/vList3#2"/>
    <dgm:cxn modelId="{C5AF0C5A-9FC2-4BC1-8C64-08E9C816B61C}" type="presParOf" srcId="{56BA78FC-09F6-4FFF-B98A-54FA9592D851}" destId="{32371676-CA42-4D3F-A868-99DED9B48E7A}"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CC33C-6D96-43C8-A4F1-2CE542BCE5A6}">
      <dsp:nvSpPr>
        <dsp:cNvPr id="0" name=""/>
        <dsp:cNvSpPr/>
      </dsp:nvSpPr>
      <dsp:spPr>
        <a:xfrm rot="10800000">
          <a:off x="115451" y="80925"/>
          <a:ext cx="10438817" cy="4319772"/>
        </a:xfrm>
        <a:prstGeom prst="homePlate">
          <a:avLst/>
        </a:prstGeom>
        <a:gradFill rotWithShape="0">
          <a:gsLst>
            <a:gs pos="0">
              <a:srgbClr val="4BACC6">
                <a:hueOff val="0"/>
                <a:satOff val="0"/>
                <a:lumOff val="0"/>
                <a:alphaOff val="0"/>
                <a:shade val="51000"/>
                <a:satMod val="130000"/>
              </a:srgbClr>
            </a:gs>
            <a:gs pos="80000">
              <a:srgbClr val="4BACC6">
                <a:hueOff val="0"/>
                <a:satOff val="0"/>
                <a:lumOff val="0"/>
                <a:alphaOff val="0"/>
                <a:shade val="93000"/>
                <a:satMod val="130000"/>
              </a:srgbClr>
            </a:gs>
            <a:gs pos="100000">
              <a:srgbClr val="4BACC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57614" tIns="304800" rIns="568960" bIns="304800" numCol="1" spcCol="1270" anchor="ctr" anchorCtr="0">
          <a:noAutofit/>
        </a:bodyPr>
        <a:lstStyle/>
        <a:p>
          <a:pPr marL="442913" lvl="0" indent="0" algn="ctr" defTabSz="3556000">
            <a:lnSpc>
              <a:spcPct val="90000"/>
            </a:lnSpc>
            <a:spcBef>
              <a:spcPct val="0"/>
            </a:spcBef>
            <a:spcAft>
              <a:spcPct val="35000"/>
            </a:spcAft>
            <a:buNone/>
          </a:pPr>
          <a:endParaRPr lang="en-US" sz="8000" b="1" kern="1200"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endParaRPr>
        </a:p>
        <a:p>
          <a:pPr marL="442913" lvl="0" indent="0" algn="ctr" defTabSz="3556000">
            <a:lnSpc>
              <a:spcPct val="90000"/>
            </a:lnSpc>
            <a:spcBef>
              <a:spcPct val="0"/>
            </a:spcBef>
            <a:spcAft>
              <a:spcPct val="35000"/>
            </a:spcAft>
            <a:buNone/>
          </a:pPr>
          <a:r>
            <a:rPr lang="en-US" sz="8000" b="1" kern="1200"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rPr>
            <a:t>3CD Vs GST</a:t>
          </a:r>
        </a:p>
        <a:p>
          <a:pPr marL="442913" lvl="0" indent="0" algn="ctr" defTabSz="3556000">
            <a:lnSpc>
              <a:spcPct val="90000"/>
            </a:lnSpc>
            <a:spcBef>
              <a:spcPct val="0"/>
            </a:spcBef>
            <a:spcAft>
              <a:spcPct val="35000"/>
            </a:spcAft>
            <a:buNone/>
          </a:pPr>
          <a:endParaRPr lang="en-US" sz="6000" b="1" kern="1200" cap="none" spc="0" dirty="0">
            <a:ln w="18415" cmpd="sng">
              <a:prstDash val="solid"/>
            </a:ln>
            <a:solidFill>
              <a:srgbClr val="FFFF99"/>
            </a:solidFill>
            <a:effectLst>
              <a:outerShdw blurRad="63500" dir="3600000" algn="tl" rotWithShape="0">
                <a:srgbClr val="000000">
                  <a:alpha val="70000"/>
                </a:srgbClr>
              </a:outerShdw>
            </a:effectLst>
            <a:latin typeface="Bahnschrift SemiCondensed" panose="020B0502040204020203" pitchFamily="34" charset="0"/>
            <a:ea typeface="+mn-ea"/>
            <a:cs typeface="+mn-cs"/>
          </a:endParaRPr>
        </a:p>
      </dsp:txBody>
      <dsp:txXfrm rot="10800000">
        <a:off x="1195394" y="80925"/>
        <a:ext cx="9358874" cy="4319772"/>
      </dsp:txXfrm>
    </dsp:sp>
    <dsp:sp modelId="{ADF92CBD-78BE-4278-B9FC-CEBC6E0BFE74}">
      <dsp:nvSpPr>
        <dsp:cNvPr id="0" name=""/>
        <dsp:cNvSpPr/>
      </dsp:nvSpPr>
      <dsp:spPr>
        <a:xfrm>
          <a:off x="142980" y="434448"/>
          <a:ext cx="2983248" cy="3346820"/>
        </a:xfrm>
        <a:prstGeom prst="ellipse">
          <a:avLst/>
        </a:prstGeom>
        <a:solidFill>
          <a:srgbClr val="4BACC6">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F3FAF-B32A-4FCF-B984-A6D92557B469}">
      <dsp:nvSpPr>
        <dsp:cNvPr id="0" name=""/>
        <dsp:cNvSpPr/>
      </dsp:nvSpPr>
      <dsp:spPr>
        <a:xfrm rot="10800000">
          <a:off x="0" y="0"/>
          <a:ext cx="10379931" cy="1940480"/>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5698" tIns="121920" rIns="227584" bIns="121920" numCol="1" spcCol="1270" anchor="ctr" anchorCtr="0">
          <a:noAutofi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1. Relevant Clauses of 3CD</a:t>
          </a:r>
        </a:p>
      </dsp:txBody>
      <dsp:txXfrm rot="10800000">
        <a:off x="485120" y="0"/>
        <a:ext cx="9894811" cy="1940480"/>
      </dsp:txXfrm>
    </dsp:sp>
    <dsp:sp modelId="{9F5983C4-7C4A-4E8E-89C8-8C95C4DE5A47}">
      <dsp:nvSpPr>
        <dsp:cNvPr id="0" name=""/>
        <dsp:cNvSpPr/>
      </dsp:nvSpPr>
      <dsp:spPr>
        <a:xfrm>
          <a:off x="0" y="100"/>
          <a:ext cx="1940480" cy="1940480"/>
        </a:xfrm>
        <a:prstGeom prst="ellipse">
          <a:avLst/>
        </a:prstGeom>
        <a:solidFill>
          <a:srgbClr val="C0504D">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2371676-CA42-4D3F-A868-99DED9B48E7A}">
      <dsp:nvSpPr>
        <dsp:cNvPr id="0" name=""/>
        <dsp:cNvSpPr/>
      </dsp:nvSpPr>
      <dsp:spPr>
        <a:xfrm rot="10800000">
          <a:off x="0" y="2506866"/>
          <a:ext cx="10438747" cy="1940480"/>
        </a:xfrm>
        <a:prstGeom prst="homePlate">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55698" tIns="121920" rIns="227584" bIns="121920" numCol="1" spcCol="1270" anchor="ctr" anchorCtr="0">
          <a:noAutofit/>
        </a:bodyPr>
        <a:lstStyle/>
        <a:p>
          <a:pPr marL="265113" lvl="0" indent="0" algn="ctr" defTabSz="1422400">
            <a:lnSpc>
              <a:spcPct val="90000"/>
            </a:lnSpc>
            <a:spcBef>
              <a:spcPct val="0"/>
            </a:spcBef>
            <a:spcAft>
              <a:spcPct val="35000"/>
            </a:spcAft>
            <a:buNone/>
          </a:pPr>
          <a:r>
            <a:rPr lang="en-US" sz="3200" b="1" kern="1200" cap="none" spc="0" dirty="0">
              <a:ln w="18415" cmpd="sng">
                <a:prstDash val="solid"/>
              </a:ln>
              <a:solidFill>
                <a:sysClr val="window" lastClr="FFFFFF"/>
              </a:solidFill>
              <a:effectLst>
                <a:outerShdw blurRad="63500" dir="3600000" algn="tl" rotWithShape="0">
                  <a:srgbClr val="000000">
                    <a:alpha val="70000"/>
                  </a:srgbClr>
                </a:outerShdw>
              </a:effectLst>
              <a:latin typeface="+mn-lt"/>
              <a:ea typeface="+mn-ea"/>
              <a:cs typeface="+mn-cs"/>
            </a:rPr>
            <a:t>2. How to Report and Reconcile with GST </a:t>
          </a:r>
        </a:p>
      </dsp:txBody>
      <dsp:txXfrm rot="10800000">
        <a:off x="485120" y="2506866"/>
        <a:ext cx="9953627" cy="1940480"/>
      </dsp:txXfrm>
    </dsp:sp>
    <dsp:sp modelId="{0525A252-461B-4A28-9A7C-80BADE48BEB7}">
      <dsp:nvSpPr>
        <dsp:cNvPr id="0" name=""/>
        <dsp:cNvSpPr/>
      </dsp:nvSpPr>
      <dsp:spPr>
        <a:xfrm>
          <a:off x="0" y="2499492"/>
          <a:ext cx="1940480" cy="1940480"/>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IN"/>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F5FB01A1-D623-452D-B813-A7C1937F8A50}" type="datetimeFigureOut">
              <a:rPr lang="en-IN" smtClean="0"/>
              <a:pPr/>
              <a:t>12-06-2025</a:t>
            </a:fld>
            <a:endParaRPr lang="en-IN"/>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en-IN"/>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IN"/>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0B3C6969-EC14-4422-B9BA-B6EF84FD7FFE}" type="slidenum">
              <a:rPr lang="en-IN" smtClean="0"/>
              <a:pPr/>
              <a:t>‹#›</a:t>
            </a:fld>
            <a:endParaRPr lang="en-IN"/>
          </a:p>
        </p:txBody>
      </p:sp>
    </p:spTree>
    <p:extLst>
      <p:ext uri="{BB962C8B-B14F-4D97-AF65-F5344CB8AC3E}">
        <p14:creationId xmlns:p14="http://schemas.microsoft.com/office/powerpoint/2010/main" val="2504988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778676-10C6-4C39-8026-ED3245729754}" type="slidenum">
              <a:rPr lang="en-IN" altLang="en-US" smtClean="0"/>
              <a:pPr/>
              <a:t>2</a:t>
            </a:fld>
            <a:endParaRPr lang="en-IN" altLang="en-US"/>
          </a:p>
        </p:txBody>
      </p:sp>
    </p:spTree>
    <p:extLst>
      <p:ext uri="{BB962C8B-B14F-4D97-AF65-F5344CB8AC3E}">
        <p14:creationId xmlns:p14="http://schemas.microsoft.com/office/powerpoint/2010/main" val="1146597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028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6227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9355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7175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4458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1569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244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66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039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4498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19564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83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052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8513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21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91199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4724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1327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09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043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0810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9560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505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779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257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16613" cy="33289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778676-10C6-4C39-8026-ED3245729754}" type="slidenum">
              <a:rPr kumimoji="0" lang="en-IN"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alt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1642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2" name="Rectangle 1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p:cNvPicPr>
            <a:picLocks noChangeAspect="1"/>
          </p:cNvPicPr>
          <p:nvPr userDrawn="1"/>
        </p:nvPicPr>
        <p:blipFill rotWithShape="1">
          <a:blip r:embed="rId3"/>
          <a:srcRect l="-1170" r="9237"/>
          <a:stretch/>
        </p:blipFill>
        <p:spPr>
          <a:xfrm>
            <a:off x="639260" y="614078"/>
            <a:ext cx="1429085" cy="1330610"/>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ctrTitle"/>
          </p:nvPr>
        </p:nvSpPr>
        <p:spPr>
          <a:xfrm>
            <a:off x="1154957" y="2099733"/>
            <a:ext cx="8825659"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7" y="4777380"/>
            <a:ext cx="8825659"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4" name="Date Placeholder 3"/>
          <p:cNvSpPr>
            <a:spLocks noGrp="1"/>
          </p:cNvSpPr>
          <p:nvPr>
            <p:ph type="dt" sz="half" idx="10"/>
          </p:nvPr>
        </p:nvSpPr>
        <p:spPr>
          <a:xfrm rot="5400000">
            <a:off x="10090151" y="1792288"/>
            <a:ext cx="990600" cy="304800"/>
          </a:xfrm>
        </p:spPr>
        <p:txBody>
          <a:bodyPr/>
          <a:lstStyle>
            <a:lvl1pPr algn="l">
              <a:defRPr b="0" i="0">
                <a:solidFill>
                  <a:schemeClr val="bg1"/>
                </a:solidFill>
              </a:defRPr>
            </a:lvl1pPr>
          </a:lstStyle>
          <a:p>
            <a:pPr>
              <a:defRPr/>
            </a:pPr>
            <a:fld id="{E13E8887-20E5-46A7-B8AF-26EDDD655040}" type="datetime1">
              <a:rPr lang="en-IN" smtClean="0"/>
              <a:t>12-06-2025</a:t>
            </a:fld>
            <a:endParaRPr lang="en-IN"/>
          </a:p>
        </p:txBody>
      </p:sp>
      <p:sp>
        <p:nvSpPr>
          <p:cNvPr id="15" name="Footer Placeholder 4"/>
          <p:cNvSpPr>
            <a:spLocks noGrp="1"/>
          </p:cNvSpPr>
          <p:nvPr>
            <p:ph type="ftr" sz="quarter" idx="11"/>
          </p:nvPr>
        </p:nvSpPr>
        <p:spPr>
          <a:xfrm rot="5400000">
            <a:off x="8960645" y="3226594"/>
            <a:ext cx="3859212" cy="304800"/>
          </a:xfrm>
        </p:spPr>
        <p:txBody>
          <a:bodyPr/>
          <a:lstStyle>
            <a:lvl1pPr>
              <a:defRPr b="0" i="0">
                <a:solidFill>
                  <a:schemeClr val="bg1"/>
                </a:solidFill>
              </a:defRPr>
            </a:lvl1pPr>
          </a:lstStyle>
          <a:p>
            <a:pPr>
              <a:defRPr/>
            </a:pPr>
            <a:r>
              <a:rPr lang="en-US"/>
              <a:t>GST &amp;  Indirect Taxes Committee, ICAI</a:t>
            </a:r>
            <a:endParaRPr lang="en-IN"/>
          </a:p>
        </p:txBody>
      </p:sp>
      <p:sp>
        <p:nvSpPr>
          <p:cNvPr id="16" name="Slide Number Placeholder 5"/>
          <p:cNvSpPr>
            <a:spLocks noGrp="1"/>
          </p:cNvSpPr>
          <p:nvPr>
            <p:ph type="sldNum" sz="quarter" idx="12"/>
          </p:nvPr>
        </p:nvSpPr>
        <p:spPr>
          <a:xfrm>
            <a:off x="10350500" y="292100"/>
            <a:ext cx="838200" cy="768350"/>
          </a:xfrm>
        </p:spPr>
        <p:txBody>
          <a:bodyPr/>
          <a:lstStyle>
            <a:lvl1pPr>
              <a:defRPr>
                <a:latin typeface="Palatino Linotype" panose="02040502050505030304" pitchFamily="18" charset="0"/>
              </a:defRPr>
            </a:lvl1pPr>
          </a:lstStyle>
          <a:p>
            <a:fld id="{56FCA643-ADDA-4CE8-B4FF-7AA2A8ED4A7D}" type="slidenum">
              <a:rPr lang="en-IN" altLang="en-US"/>
              <a:pPr/>
              <a:t>‹#›</a:t>
            </a:fld>
            <a:endParaRPr lang="en-IN" altLang="en-US"/>
          </a:p>
        </p:txBody>
      </p:sp>
    </p:spTree>
    <p:extLst>
      <p:ext uri="{BB962C8B-B14F-4D97-AF65-F5344CB8AC3E}">
        <p14:creationId xmlns:p14="http://schemas.microsoft.com/office/powerpoint/2010/main" val="228149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7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7"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4"/>
          <p:cNvSpPr>
            <a:spLocks noGrp="1"/>
          </p:cNvSpPr>
          <p:nvPr>
            <p:ph type="dt" sz="half" idx="10"/>
          </p:nvPr>
        </p:nvSpPr>
        <p:spPr/>
        <p:txBody>
          <a:bodyPr/>
          <a:lstStyle>
            <a:lvl1pPr>
              <a:defRPr/>
            </a:lvl1pPr>
          </a:lstStyle>
          <a:p>
            <a:pPr>
              <a:defRPr/>
            </a:pPr>
            <a:fld id="{EB0F5F5F-0875-4C57-8ECA-253C2AC645DC}" type="datetime1">
              <a:rPr lang="en-IN" smtClean="0"/>
              <a:t>12-06-2025</a:t>
            </a:fld>
            <a:endParaRPr lang="en-IN"/>
          </a:p>
        </p:txBody>
      </p:sp>
      <p:sp>
        <p:nvSpPr>
          <p:cNvPr id="17" name="Footer Placeholder 5"/>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8" name="Slide Number Placeholder 6"/>
          <p:cNvSpPr>
            <a:spLocks noGrp="1"/>
          </p:cNvSpPr>
          <p:nvPr>
            <p:ph type="sldNum" sz="quarter" idx="12"/>
          </p:nvPr>
        </p:nvSpPr>
        <p:spPr/>
        <p:txBody>
          <a:bodyPr/>
          <a:lstStyle>
            <a:lvl1pPr>
              <a:defRPr/>
            </a:lvl1pPr>
          </a:lstStyle>
          <a:p>
            <a:fld id="{1A6100AD-F474-43A9-974D-3AB9D7A9C538}" type="slidenum">
              <a:rPr lang="en-IN" altLang="en-US"/>
              <a:pPr/>
              <a:t>‹#›</a:t>
            </a:fld>
            <a:endParaRPr lang="en-IN" altLang="en-US"/>
          </a:p>
        </p:txBody>
      </p:sp>
    </p:spTree>
    <p:extLst>
      <p:ext uri="{BB962C8B-B14F-4D97-AF65-F5344CB8AC3E}">
        <p14:creationId xmlns:p14="http://schemas.microsoft.com/office/powerpoint/2010/main" val="3688071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7 h 7946"/>
                <a:gd name="T4" fmla="*/ 2147483647 w 10000"/>
                <a:gd name="T5" fmla="*/ 2147483647 h 7946"/>
                <a:gd name="T6" fmla="*/ 2147483647 w 10000"/>
                <a:gd name="T7" fmla="*/ 2147483647 h 7946"/>
                <a:gd name="T8" fmla="*/ 2147483647 w 10000"/>
                <a:gd name="T9" fmla="*/ 2147483647 h 7946"/>
                <a:gd name="T10" fmla="*/ 2147483647 w 10000"/>
                <a:gd name="T11" fmla="*/ 2147483647 h 7946"/>
                <a:gd name="T12" fmla="*/ 2147483647 w 10000"/>
                <a:gd name="T13" fmla="*/ 2147483647 h 7946"/>
                <a:gd name="T14" fmla="*/ 2147483647 w 10000"/>
                <a:gd name="T15" fmla="*/ 2147483647 h 7946"/>
                <a:gd name="T16" fmla="*/ 2147483647 w 10000"/>
                <a:gd name="T17" fmla="*/ 2147483647 h 7946"/>
                <a:gd name="T18" fmla="*/ 2147483647 w 10000"/>
                <a:gd name="T19" fmla="*/ 2147483647 h 7946"/>
                <a:gd name="T20" fmla="*/ 2147483647 w 10000"/>
                <a:gd name="T21" fmla="*/ 2147483647 h 7946"/>
                <a:gd name="T22" fmla="*/ 2147483647 w 10000"/>
                <a:gd name="T23" fmla="*/ 2147483647 h 7946"/>
                <a:gd name="T24" fmla="*/ 2147483647 w 10000"/>
                <a:gd name="T25" fmla="*/ 2147483647 h 7946"/>
                <a:gd name="T26" fmla="*/ 2147483647 w 10000"/>
                <a:gd name="T27" fmla="*/ 2147483647 h 7946"/>
                <a:gd name="T28" fmla="*/ 2147483647 w 10000"/>
                <a:gd name="T29" fmla="*/ 2147483647 h 7946"/>
                <a:gd name="T30" fmla="*/ 2147483647 w 10000"/>
                <a:gd name="T31" fmla="*/ 2147483647 h 7946"/>
                <a:gd name="T32" fmla="*/ 2147483647 w 10000"/>
                <a:gd name="T33" fmla="*/ 2147483647 h 7946"/>
                <a:gd name="T34" fmla="*/ 2147483647 w 10000"/>
                <a:gd name="T35" fmla="*/ 2147483647 h 7946"/>
                <a:gd name="T36" fmla="*/ 2147483647 w 10000"/>
                <a:gd name="T37" fmla="*/ 2147483647 h 7946"/>
                <a:gd name="T38" fmla="*/ 2147483647 w 10000"/>
                <a:gd name="T39" fmla="*/ 2147483647 h 7946"/>
                <a:gd name="T40" fmla="*/ 2147483647 w 10000"/>
                <a:gd name="T41" fmla="*/ 2147483647 h 7946"/>
                <a:gd name="T42" fmla="*/ 2147483647 w 10000"/>
                <a:gd name="T43" fmla="*/ 2147483647 h 7946"/>
                <a:gd name="T44" fmla="*/ 2147483647 w 10000"/>
                <a:gd name="T45" fmla="*/ 2147483647 h 7946"/>
                <a:gd name="T46" fmla="*/ 2147483647 w 10000"/>
                <a:gd name="T47" fmla="*/ 2147483647 h 7946"/>
                <a:gd name="T48" fmla="*/ 2147483647 w 10000"/>
                <a:gd name="T49" fmla="*/ 2147483647 h 7946"/>
                <a:gd name="T50" fmla="*/ 2147483647 w 10000"/>
                <a:gd name="T51" fmla="*/ 2147483647 h 7946"/>
                <a:gd name="T52" fmla="*/ 2147483647 w 10000"/>
                <a:gd name="T53" fmla="*/ 2147483647 h 7946"/>
                <a:gd name="T54" fmla="*/ 2147483647 w 10000"/>
                <a:gd name="T55" fmla="*/ 2147483647 h 7946"/>
                <a:gd name="T56" fmla="*/ 2147483647 w 10000"/>
                <a:gd name="T57" fmla="*/ 2147483647 h 7946"/>
                <a:gd name="T58" fmla="*/ 2147483647 w 10000"/>
                <a:gd name="T59" fmla="*/ 2147483647 h 7946"/>
                <a:gd name="T60" fmla="*/ 2147483647 w 10000"/>
                <a:gd name="T61" fmla="*/ 2147483647 h 7946"/>
                <a:gd name="T62" fmla="*/ 2147483647 w 10000"/>
                <a:gd name="T63" fmla="*/ 2147483647 h 7946"/>
                <a:gd name="T64" fmla="*/ 2147483647 w 10000"/>
                <a:gd name="T65" fmla="*/ 2147483647 h 7946"/>
                <a:gd name="T66" fmla="*/ 2147483647 w 10000"/>
                <a:gd name="T67" fmla="*/ 2147483647 h 7946"/>
                <a:gd name="T68" fmla="*/ 2147483647 w 10000"/>
                <a:gd name="T69" fmla="*/ 2147483647 h 7946"/>
                <a:gd name="T70" fmla="*/ 2147483647 w 10000"/>
                <a:gd name="T71" fmla="*/ 2147483647 h 7946"/>
                <a:gd name="T72" fmla="*/ 2147483647 w 10000"/>
                <a:gd name="T73" fmla="*/ 2147483647 h 7946"/>
                <a:gd name="T74" fmla="*/ 2147483647 w 10000"/>
                <a:gd name="T75" fmla="*/ 2147483647 h 7946"/>
                <a:gd name="T76" fmla="*/ 2147483647 w 10000"/>
                <a:gd name="T77" fmla="*/ 2147483647 h 7946"/>
                <a:gd name="T78" fmla="*/ 2147483647 w 10000"/>
                <a:gd name="T79" fmla="*/ 2147483647 h 7946"/>
                <a:gd name="T80" fmla="*/ 2147483647 w 10000"/>
                <a:gd name="T81" fmla="*/ 2147483647 h 7946"/>
                <a:gd name="T82" fmla="*/ 2147483647 w 10000"/>
                <a:gd name="T83" fmla="*/ 2147483647 h 7946"/>
                <a:gd name="T84" fmla="*/ 2147483647 w 10000"/>
                <a:gd name="T85" fmla="*/ 2147483647 h 7946"/>
                <a:gd name="T86" fmla="*/ 2147483647 w 10000"/>
                <a:gd name="T87" fmla="*/ 2147483647 h 7946"/>
                <a:gd name="T88" fmla="*/ 2147483647 w 10000"/>
                <a:gd name="T89" fmla="*/ 2147483647 h 7946"/>
                <a:gd name="T90" fmla="*/ 2147483647 w 10000"/>
                <a:gd name="T91" fmla="*/ 2147483647 h 7946"/>
                <a:gd name="T92" fmla="*/ 2147483647 w 10000"/>
                <a:gd name="T93" fmla="*/ 2147483647 h 7946"/>
                <a:gd name="T94" fmla="*/ 2147483647 w 10000"/>
                <a:gd name="T95" fmla="*/ 2147483647 h 7946"/>
                <a:gd name="T96" fmla="*/ 2147483647 w 10000"/>
                <a:gd name="T97" fmla="*/ 2147483647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7"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7"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8503024B-5165-4A2C-A470-55337C2DA6B4}" type="datetime1">
              <a:rPr lang="en-IN" smtClean="0"/>
              <a:t>12-06-2025</a:t>
            </a:fld>
            <a:endParaRPr lang="en-IN"/>
          </a:p>
        </p:txBody>
      </p:sp>
      <p:sp>
        <p:nvSpPr>
          <p:cNvPr id="17"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8" name="Slide Number Placeholder 5"/>
          <p:cNvSpPr>
            <a:spLocks noGrp="1"/>
          </p:cNvSpPr>
          <p:nvPr>
            <p:ph type="sldNum" sz="quarter" idx="12"/>
          </p:nvPr>
        </p:nvSpPr>
        <p:spPr/>
        <p:txBody>
          <a:bodyPr/>
          <a:lstStyle>
            <a:lvl1pPr>
              <a:defRPr/>
            </a:lvl1pPr>
          </a:lstStyle>
          <a:p>
            <a:fld id="{5AFD0E14-DDFE-4B91-9CFC-2A11E8825529}" type="slidenum">
              <a:rPr lang="en-IN" altLang="en-US"/>
              <a:pPr/>
              <a:t>‹#›</a:t>
            </a:fld>
            <a:endParaRPr lang="en-IN" altLang="en-US"/>
          </a:p>
        </p:txBody>
      </p:sp>
    </p:spTree>
    <p:extLst>
      <p:ext uri="{BB962C8B-B14F-4D97-AF65-F5344CB8AC3E}">
        <p14:creationId xmlns:p14="http://schemas.microsoft.com/office/powerpoint/2010/main" val="413216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7" name="TextBox 16"/>
          <p:cNvSpPr txBox="1"/>
          <p:nvPr/>
        </p:nvSpPr>
        <p:spPr>
          <a:xfrm>
            <a:off x="9718677" y="2632075"/>
            <a:ext cx="803275"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8" name="TextBox 17"/>
          <p:cNvSpPr txBox="1"/>
          <p:nvPr/>
        </p:nvSpPr>
        <p:spPr>
          <a:xfrm>
            <a:off x="898525" y="590550"/>
            <a:ext cx="801688" cy="1570038"/>
          </a:xfrm>
          <a:prstGeom prst="rect">
            <a:avLst/>
          </a:prstGeom>
          <a:noFill/>
        </p:spPr>
        <p:txBody>
          <a:bodyPr>
            <a:spAutoFit/>
          </a:bodyPr>
          <a:lstStyle>
            <a:defPPr>
              <a:defRPr lang="en-US"/>
            </a:defPPr>
            <a:lvl1pPr algn="r">
              <a:defRPr sz="12200" b="0" i="0">
                <a:solidFill>
                  <a:schemeClr val="accent1"/>
                </a:solidFill>
                <a:latin typeface="Arial"/>
                <a:cs typeface="Arial"/>
              </a:defRPr>
            </a:lvl1pPr>
          </a:lstStyle>
          <a:p>
            <a:pPr>
              <a:defRPr/>
            </a:pPr>
            <a:r>
              <a:rPr lang="en-US" sz="9600" dirty="0"/>
              <a:t>“</a:t>
            </a:r>
          </a:p>
        </p:txBody>
      </p:sp>
      <p:sp>
        <p:nvSpPr>
          <p:cNvPr id="19" name="Rectangle 18"/>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0547"/>
            <a:ext cx="8453907"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7" y="3678766"/>
            <a:ext cx="7725772" cy="342174"/>
          </a:xfrm>
        </p:spPr>
        <p:txBody>
          <a:bodyPr>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7"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0" name="Date Placeholder 3"/>
          <p:cNvSpPr>
            <a:spLocks noGrp="1"/>
          </p:cNvSpPr>
          <p:nvPr>
            <p:ph type="dt" sz="half" idx="14"/>
          </p:nvPr>
        </p:nvSpPr>
        <p:spPr/>
        <p:txBody>
          <a:bodyPr/>
          <a:lstStyle>
            <a:lvl1pPr>
              <a:defRPr/>
            </a:lvl1pPr>
          </a:lstStyle>
          <a:p>
            <a:pPr>
              <a:defRPr/>
            </a:pPr>
            <a:fld id="{8A93D654-9CD1-4A76-A54E-E91E5D87623D}" type="datetime1">
              <a:rPr lang="en-IN" smtClean="0"/>
              <a:t>12-06-2025</a:t>
            </a:fld>
            <a:endParaRPr lang="en-IN"/>
          </a:p>
        </p:txBody>
      </p:sp>
      <p:sp>
        <p:nvSpPr>
          <p:cNvPr id="21" name="Footer Placeholder 4"/>
          <p:cNvSpPr>
            <a:spLocks noGrp="1"/>
          </p:cNvSpPr>
          <p:nvPr>
            <p:ph type="ftr" sz="quarter" idx="15"/>
          </p:nvPr>
        </p:nvSpPr>
        <p:spPr/>
        <p:txBody>
          <a:bodyPr/>
          <a:lstStyle>
            <a:lvl1pPr>
              <a:defRPr/>
            </a:lvl1pPr>
          </a:lstStyle>
          <a:p>
            <a:pPr>
              <a:defRPr/>
            </a:pPr>
            <a:r>
              <a:rPr lang="en-US"/>
              <a:t>GST &amp;  Indirect Taxes Committee, ICAI</a:t>
            </a:r>
            <a:endParaRPr lang="en-IN"/>
          </a:p>
        </p:txBody>
      </p:sp>
      <p:sp>
        <p:nvSpPr>
          <p:cNvPr id="22" name="Slide Number Placeholder 5"/>
          <p:cNvSpPr>
            <a:spLocks noGrp="1"/>
          </p:cNvSpPr>
          <p:nvPr>
            <p:ph type="sldNum" sz="quarter" idx="16"/>
          </p:nvPr>
        </p:nvSpPr>
        <p:spPr/>
        <p:txBody>
          <a:bodyPr/>
          <a:lstStyle>
            <a:lvl1pPr>
              <a:defRPr/>
            </a:lvl1pPr>
          </a:lstStyle>
          <a:p>
            <a:fld id="{D6E41A05-1421-4F57-B0A7-8763FCC724F5}" type="slidenum">
              <a:rPr lang="en-IN" altLang="en-US"/>
              <a:pPr/>
              <a:t>‹#›</a:t>
            </a:fld>
            <a:endParaRPr lang="en-IN" altLang="en-US"/>
          </a:p>
        </p:txBody>
      </p:sp>
    </p:spTree>
    <p:extLst>
      <p:ext uri="{BB962C8B-B14F-4D97-AF65-F5344CB8AC3E}">
        <p14:creationId xmlns:p14="http://schemas.microsoft.com/office/powerpoint/2010/main" val="1408164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7" y="5033068"/>
            <a:ext cx="8825659"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Date Placeholder 3"/>
          <p:cNvSpPr>
            <a:spLocks noGrp="1"/>
          </p:cNvSpPr>
          <p:nvPr>
            <p:ph type="dt" sz="half" idx="10"/>
          </p:nvPr>
        </p:nvSpPr>
        <p:spPr/>
        <p:txBody>
          <a:bodyPr/>
          <a:lstStyle>
            <a:lvl1pPr>
              <a:defRPr/>
            </a:lvl1pPr>
          </a:lstStyle>
          <a:p>
            <a:pPr>
              <a:defRPr/>
            </a:pPr>
            <a:fld id="{394AA10C-0246-40BA-8CCE-7A4E6D4CE08B}" type="datetime1">
              <a:rPr lang="en-IN" smtClean="0"/>
              <a:t>12-06-2025</a:t>
            </a:fld>
            <a:endParaRPr lang="en-IN"/>
          </a:p>
        </p:txBody>
      </p:sp>
      <p:sp>
        <p:nvSpPr>
          <p:cNvPr id="16"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7" name="Slide Number Placeholder 5"/>
          <p:cNvSpPr>
            <a:spLocks noGrp="1"/>
          </p:cNvSpPr>
          <p:nvPr>
            <p:ph type="sldNum" sz="quarter" idx="12"/>
          </p:nvPr>
        </p:nvSpPr>
        <p:spPr/>
        <p:txBody>
          <a:bodyPr/>
          <a:lstStyle>
            <a:lvl1pPr>
              <a:defRPr/>
            </a:lvl1pPr>
          </a:lstStyle>
          <a:p>
            <a:fld id="{2608514E-F3E7-47FB-B688-67757E047F9D}" type="slidenum">
              <a:rPr lang="en-IN" altLang="en-US"/>
              <a:pPr/>
              <a:t>‹#›</a:t>
            </a:fld>
            <a:endParaRPr lang="en-IN" altLang="en-US"/>
          </a:p>
        </p:txBody>
      </p:sp>
    </p:spTree>
    <p:extLst>
      <p:ext uri="{BB962C8B-B14F-4D97-AF65-F5344CB8AC3E}">
        <p14:creationId xmlns:p14="http://schemas.microsoft.com/office/powerpoint/2010/main" val="641303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403725"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72400" y="2570163"/>
            <a:ext cx="0" cy="3492500"/>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5"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5" y="3193561"/>
            <a:ext cx="3129168" cy="283349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3"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3" y="3193591"/>
            <a:ext cx="3145380" cy="2833495"/>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32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21" y="3193591"/>
            <a:ext cx="3164719" cy="2833493"/>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6"/>
          <p:cNvSpPr>
            <a:spLocks noGrp="1"/>
          </p:cNvSpPr>
          <p:nvPr>
            <p:ph type="dt" sz="half" idx="18"/>
          </p:nvPr>
        </p:nvSpPr>
        <p:spPr/>
        <p:txBody>
          <a:bodyPr/>
          <a:lstStyle>
            <a:lvl1pPr>
              <a:defRPr/>
            </a:lvl1pPr>
          </a:lstStyle>
          <a:p>
            <a:pPr>
              <a:defRPr/>
            </a:pPr>
            <a:fld id="{6F020AC6-5106-46DB-BC60-5A52C56F493C}" type="datetime1">
              <a:rPr lang="en-IN" smtClean="0"/>
              <a:t>12-06-2025</a:t>
            </a:fld>
            <a:endParaRPr lang="en-IN"/>
          </a:p>
        </p:txBody>
      </p:sp>
      <p:sp>
        <p:nvSpPr>
          <p:cNvPr id="12" name="Footer Placeholder 7"/>
          <p:cNvSpPr>
            <a:spLocks noGrp="1"/>
          </p:cNvSpPr>
          <p:nvPr>
            <p:ph type="ftr" sz="quarter" idx="19"/>
          </p:nvPr>
        </p:nvSpPr>
        <p:spPr/>
        <p:txBody>
          <a:bodyPr/>
          <a:lstStyle>
            <a:lvl1pPr>
              <a:defRPr/>
            </a:lvl1pPr>
          </a:lstStyle>
          <a:p>
            <a:pPr>
              <a:defRPr/>
            </a:pPr>
            <a:r>
              <a:rPr lang="en-US"/>
              <a:t>GST &amp;  Indirect Taxes Committee, ICAI</a:t>
            </a:r>
            <a:endParaRPr lang="en-IN"/>
          </a:p>
        </p:txBody>
      </p:sp>
      <p:sp>
        <p:nvSpPr>
          <p:cNvPr id="13" name="Slide Number Placeholder 8"/>
          <p:cNvSpPr>
            <a:spLocks noGrp="1"/>
          </p:cNvSpPr>
          <p:nvPr>
            <p:ph type="sldNum" sz="quarter" idx="20"/>
          </p:nvPr>
        </p:nvSpPr>
        <p:spPr/>
        <p:txBody>
          <a:bodyPr/>
          <a:lstStyle>
            <a:lvl1pPr>
              <a:defRPr/>
            </a:lvl1pPr>
          </a:lstStyle>
          <a:p>
            <a:fld id="{1620C496-F8B4-4670-8A02-CCE82A5CF0CE}" type="slidenum">
              <a:rPr lang="en-IN" altLang="en-US"/>
              <a:pPr/>
              <a:t>‹#›</a:t>
            </a:fld>
            <a:endParaRPr lang="en-IN" altLang="en-US"/>
          </a:p>
        </p:txBody>
      </p:sp>
    </p:spTree>
    <p:extLst>
      <p:ext uri="{BB962C8B-B14F-4D97-AF65-F5344CB8AC3E}">
        <p14:creationId xmlns:p14="http://schemas.microsoft.com/office/powerpoint/2010/main" val="3893325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7851" y="2603500"/>
            <a:ext cx="0" cy="35179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02563"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73"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1154956" y="5109137"/>
            <a:ext cx="3050437" cy="91794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57" y="4532846"/>
            <a:ext cx="3046767"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84" y="2603500"/>
            <a:ext cx="2691241"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4568885" y="5184002"/>
            <a:ext cx="3050439" cy="843056"/>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53" y="4532847"/>
            <a:ext cx="3050439"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983436" y="5184001"/>
            <a:ext cx="3050437" cy="843054"/>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6"/>
          <p:cNvSpPr>
            <a:spLocks noGrp="1"/>
          </p:cNvSpPr>
          <p:nvPr>
            <p:ph type="dt" sz="half" idx="23"/>
          </p:nvPr>
        </p:nvSpPr>
        <p:spPr/>
        <p:txBody>
          <a:bodyPr/>
          <a:lstStyle>
            <a:lvl1pPr>
              <a:defRPr/>
            </a:lvl1pPr>
          </a:lstStyle>
          <a:p>
            <a:pPr>
              <a:defRPr/>
            </a:pPr>
            <a:fld id="{62F88EF0-4B0F-4A04-B74B-10D604B8E3C6}" type="datetime1">
              <a:rPr lang="en-IN" smtClean="0"/>
              <a:t>12-06-2025</a:t>
            </a:fld>
            <a:endParaRPr lang="en-IN"/>
          </a:p>
        </p:txBody>
      </p:sp>
      <p:sp>
        <p:nvSpPr>
          <p:cNvPr id="16" name="Footer Placeholder 7"/>
          <p:cNvSpPr>
            <a:spLocks noGrp="1"/>
          </p:cNvSpPr>
          <p:nvPr>
            <p:ph type="ftr" sz="quarter" idx="24"/>
          </p:nvPr>
        </p:nvSpPr>
        <p:spPr/>
        <p:txBody>
          <a:bodyPr/>
          <a:lstStyle>
            <a:lvl1pPr>
              <a:defRPr/>
            </a:lvl1pPr>
          </a:lstStyle>
          <a:p>
            <a:pPr>
              <a:defRPr/>
            </a:pPr>
            <a:r>
              <a:rPr lang="en-US"/>
              <a:t>GST &amp;  Indirect Taxes Committee, ICAI</a:t>
            </a:r>
            <a:endParaRPr lang="en-IN"/>
          </a:p>
        </p:txBody>
      </p:sp>
      <p:sp>
        <p:nvSpPr>
          <p:cNvPr id="17" name="Slide Number Placeholder 8"/>
          <p:cNvSpPr>
            <a:spLocks noGrp="1"/>
          </p:cNvSpPr>
          <p:nvPr>
            <p:ph type="sldNum" sz="quarter" idx="25"/>
          </p:nvPr>
        </p:nvSpPr>
        <p:spPr/>
        <p:txBody>
          <a:bodyPr/>
          <a:lstStyle>
            <a:lvl1pPr>
              <a:defRPr/>
            </a:lvl1pPr>
          </a:lstStyle>
          <a:p>
            <a:fld id="{5BC3E0FD-2AEC-4DD7-95CC-467168B9DD3D}" type="slidenum">
              <a:rPr lang="en-IN" altLang="en-US"/>
              <a:pPr/>
              <a:t>‹#›</a:t>
            </a:fld>
            <a:endParaRPr lang="en-IN" altLang="en-US"/>
          </a:p>
        </p:txBody>
      </p:sp>
    </p:spTree>
    <p:extLst>
      <p:ext uri="{BB962C8B-B14F-4D97-AF65-F5344CB8AC3E}">
        <p14:creationId xmlns:p14="http://schemas.microsoft.com/office/powerpoint/2010/main" val="3109987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CA7B4D5-2183-4793-A3E0-57F4E3F28829}" type="datetime1">
              <a:rPr lang="en-IN" smtClean="0"/>
              <a:t>12-06-2025</a:t>
            </a:fld>
            <a:endParaRPr lang="en-IN"/>
          </a:p>
        </p:txBody>
      </p:sp>
      <p:sp>
        <p:nvSpPr>
          <p:cNvPr id="5"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US"/>
              <a:t>GST &amp;  Indirect Taxes Committee, ICAI</a:t>
            </a:r>
            <a:endParaRPr lang="en-IN"/>
          </a:p>
        </p:txBody>
      </p:sp>
      <p:sp>
        <p:nvSpPr>
          <p:cNvPr id="6" name="Slide Number Placeholder 5"/>
          <p:cNvSpPr>
            <a:spLocks noGrp="1"/>
          </p:cNvSpPr>
          <p:nvPr>
            <p:ph type="sldNum" sz="quarter" idx="12"/>
          </p:nvPr>
        </p:nvSpPr>
        <p:spPr/>
        <p:txBody>
          <a:bodyPr/>
          <a:lstStyle>
            <a:lvl1pPr>
              <a:defRPr/>
            </a:lvl1pPr>
          </a:lstStyle>
          <a:p>
            <a:fld id="{26F85DBC-F82B-4C9B-92D1-797032BD7430}" type="slidenum">
              <a:rPr lang="en-IN" altLang="en-US"/>
              <a:pPr/>
              <a:t>‹#›</a:t>
            </a:fld>
            <a:endParaRPr lang="en-IN" altLang="en-US"/>
          </a:p>
        </p:txBody>
      </p:sp>
    </p:spTree>
    <p:extLst>
      <p:ext uri="{BB962C8B-B14F-4D97-AF65-F5344CB8AC3E}">
        <p14:creationId xmlns:p14="http://schemas.microsoft.com/office/powerpoint/2010/main" val="2263159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101749">
              <a:off x="6294738" y="457773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2" name="Rectangle 11"/>
            <p:cNvSpPr/>
            <p:nvPr/>
          </p:nvSpPr>
          <p:spPr>
            <a:xfrm>
              <a:off x="414338" y="402504"/>
              <a:ext cx="65119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76756" y="1278468"/>
            <a:ext cx="1413933" cy="4748589"/>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1154953" y="1278468"/>
            <a:ext cx="6247547"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a:spLocks noGrp="1"/>
          </p:cNvSpPr>
          <p:nvPr>
            <p:ph type="dt" sz="half" idx="10"/>
          </p:nvPr>
        </p:nvSpPr>
        <p:spPr/>
        <p:txBody>
          <a:bodyPr/>
          <a:lstStyle>
            <a:lvl1pPr>
              <a:defRPr/>
            </a:lvl1pPr>
          </a:lstStyle>
          <a:p>
            <a:pPr>
              <a:defRPr/>
            </a:pPr>
            <a:fld id="{9B44154F-C651-4CBF-B2B2-0A4E41EBA657}" type="datetime1">
              <a:rPr lang="en-IN" smtClean="0"/>
              <a:t>12-06-2025</a:t>
            </a:fld>
            <a:endParaRPr lang="en-IN"/>
          </a:p>
        </p:txBody>
      </p:sp>
      <p:sp>
        <p:nvSpPr>
          <p:cNvPr id="17"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8" name="Slide Number Placeholder 5"/>
          <p:cNvSpPr>
            <a:spLocks noGrp="1"/>
          </p:cNvSpPr>
          <p:nvPr>
            <p:ph type="sldNum" sz="quarter" idx="12"/>
          </p:nvPr>
        </p:nvSpPr>
        <p:spPr/>
        <p:txBody>
          <a:bodyPr/>
          <a:lstStyle>
            <a:lvl1pPr>
              <a:defRPr/>
            </a:lvl1pPr>
          </a:lstStyle>
          <a:p>
            <a:fld id="{3930DA6F-743D-4CCE-992A-7AAE13EA7BAA}" type="slidenum">
              <a:rPr lang="en-IN" altLang="en-US"/>
              <a:pPr/>
              <a:t>‹#›</a:t>
            </a:fld>
            <a:endParaRPr lang="en-IN" altLang="en-US"/>
          </a:p>
        </p:txBody>
      </p:sp>
    </p:spTree>
    <p:extLst>
      <p:ext uri="{BB962C8B-B14F-4D97-AF65-F5344CB8AC3E}">
        <p14:creationId xmlns:p14="http://schemas.microsoft.com/office/powerpoint/2010/main" val="1875664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l="-1170" r="9237"/>
          <a:stretch/>
        </p:blipFill>
        <p:spPr>
          <a:xfrm>
            <a:off x="561777" y="295275"/>
            <a:ext cx="556407" cy="51806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1215320" y="551526"/>
            <a:ext cx="8761413" cy="8267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
                <a:schemeClr val="tx2">
                  <a:lumMod val="75000"/>
                </a:schemeClr>
              </a:buClr>
              <a:buFont typeface="Wingdings" panose="05000000000000000000" pitchFamily="2" charset="2"/>
              <a:buChar char="§"/>
              <a:defRPr sz="2000">
                <a:solidFill>
                  <a:schemeClr val="tx1"/>
                </a:solidFill>
              </a:defRPr>
            </a:lvl1pPr>
            <a:lvl2pPr marL="742950" indent="-285750">
              <a:buClr>
                <a:schemeClr val="tx2">
                  <a:lumMod val="75000"/>
                </a:schemeClr>
              </a:buClr>
              <a:buFont typeface="Arial" panose="020B0604020202020204" pitchFamily="34" charset="0"/>
              <a:buChar char="•"/>
              <a:defRPr sz="1800">
                <a:solidFill>
                  <a:schemeClr val="tx1"/>
                </a:solidFill>
              </a:defRPr>
            </a:lvl2pPr>
            <a:lvl3pPr marL="1143000" indent="-228600">
              <a:buClr>
                <a:schemeClr val="tx2">
                  <a:lumMod val="75000"/>
                </a:schemeClr>
              </a:buClr>
              <a:buFont typeface="Courier New" panose="02070309020205020404" pitchFamily="49" charset="0"/>
              <a:buChar char="o"/>
              <a:defRPr sz="1600">
                <a:solidFill>
                  <a:schemeClr val="tx1"/>
                </a:solidFill>
              </a:defRPr>
            </a:lvl3pPr>
            <a:lvl4pPr marL="1600200" indent="-228600">
              <a:buClr>
                <a:schemeClr val="tx2">
                  <a:lumMod val="75000"/>
                </a:schemeClr>
              </a:buClr>
              <a:buFont typeface="Wingdings" panose="05000000000000000000" pitchFamily="2" charset="2"/>
              <a:buChar char="Ø"/>
              <a:defRPr sz="1400">
                <a:solidFill>
                  <a:schemeClr val="tx1"/>
                </a:solidFill>
              </a:defRPr>
            </a:lvl4pPr>
            <a:lvl5pPr marL="2057400" indent="-228600">
              <a:buClr>
                <a:schemeClr val="tx2">
                  <a:lumMod val="75000"/>
                </a:schemeClr>
              </a:buClr>
              <a:buFont typeface="Wingdings" panose="05000000000000000000" pitchFamily="2" charset="2"/>
              <a:buChar char="ü"/>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fld id="{F18A7491-C7D5-4ED9-B3BC-BB7E17A3BDFB}" type="datetime1">
              <a:rPr lang="en-IN" smtClean="0"/>
              <a:t>12-06-2025</a:t>
            </a:fld>
            <a:endParaRPr lang="en-IN"/>
          </a:p>
        </p:txBody>
      </p:sp>
      <p:sp>
        <p:nvSpPr>
          <p:cNvPr id="6" name="Footer Placeholder 4"/>
          <p:cNvSpPr>
            <a:spLocks noGrp="1"/>
          </p:cNvSpPr>
          <p:nvPr>
            <p:ph type="ftr" sz="quarter" idx="11"/>
          </p:nvPr>
        </p:nvSpPr>
        <p:spPr/>
        <p:txBody>
          <a:bodyPr/>
          <a:lstStyle>
            <a:lvl1pPr>
              <a:defRPr>
                <a:solidFill>
                  <a:schemeClr val="tx2">
                    <a:lumMod val="75000"/>
                  </a:schemeClr>
                </a:solidFill>
              </a:defRPr>
            </a:lvl1pPr>
          </a:lstStyle>
          <a:p>
            <a:pPr>
              <a:defRPr/>
            </a:pPr>
            <a:r>
              <a:rPr lang="en-US"/>
              <a:t>GST &amp;  Indirect Taxes Committee, ICAI</a:t>
            </a:r>
            <a:endParaRPr lang="en-IN"/>
          </a:p>
        </p:txBody>
      </p:sp>
      <p:sp>
        <p:nvSpPr>
          <p:cNvPr id="7" name="Slide Number Placeholder 5"/>
          <p:cNvSpPr>
            <a:spLocks noGrp="1"/>
          </p:cNvSpPr>
          <p:nvPr>
            <p:ph type="sldNum" sz="quarter" idx="12"/>
          </p:nvPr>
        </p:nvSpPr>
        <p:spPr/>
        <p:txBody>
          <a:bodyPr/>
          <a:lstStyle>
            <a:lvl1pPr>
              <a:defRPr/>
            </a:lvl1pPr>
          </a:lstStyle>
          <a:p>
            <a:fld id="{2AC1C4F3-0758-4693-96D4-8901426768B0}" type="slidenum">
              <a:rPr lang="en-IN" altLang="en-US"/>
              <a:pPr/>
              <a:t>‹#›</a:t>
            </a:fld>
            <a:endParaRPr lang="en-IN" altLang="en-US"/>
          </a:p>
        </p:txBody>
      </p:sp>
    </p:spTree>
    <p:extLst>
      <p:ext uri="{BB962C8B-B14F-4D97-AF65-F5344CB8AC3E}">
        <p14:creationId xmlns:p14="http://schemas.microsoft.com/office/powerpoint/2010/main" val="123244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3"/>
          <p:cNvGrpSpPr>
            <a:grpSpLocks/>
          </p:cNvGrpSpPr>
          <p:nvPr/>
        </p:nvGrpSpPr>
        <p:grpSpPr bwMode="auto">
          <a:xfrm>
            <a:off x="0" y="-1588"/>
            <a:ext cx="12192000" cy="6865938"/>
            <a:chOff x="0" y="-2373"/>
            <a:chExt cx="12192000" cy="6867027"/>
          </a:xfrm>
        </p:grpSpPr>
        <p:sp>
          <p:nvSpPr>
            <p:cNvPr id="5" name="Rectangle 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7289800" y="402504"/>
              <a:ext cx="44783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677511">
              <a:off x="4698352"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3" name="Freeform 5"/>
            <p:cNvSpPr>
              <a:spLocks/>
            </p:cNvSpPr>
            <p:nvPr/>
          </p:nvSpPr>
          <p:spPr bwMode="gray">
            <a:xfrm rot="-5400000">
              <a:off x="3787244"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5" name="Rectangle 14"/>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77" y="2677645"/>
            <a:ext cx="4351023" cy="2283824"/>
          </a:xfrm>
        </p:spPr>
        <p:txBody>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61" y="2677648"/>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6" name="Date Placeholder 3"/>
          <p:cNvSpPr>
            <a:spLocks noGrp="1"/>
          </p:cNvSpPr>
          <p:nvPr>
            <p:ph type="dt" sz="half" idx="10"/>
          </p:nvPr>
        </p:nvSpPr>
        <p:spPr/>
        <p:txBody>
          <a:bodyPr/>
          <a:lstStyle>
            <a:lvl1pPr>
              <a:defRPr/>
            </a:lvl1pPr>
          </a:lstStyle>
          <a:p>
            <a:pPr>
              <a:defRPr/>
            </a:pPr>
            <a:fld id="{7CA4EACD-EABD-4BEC-A4B5-92805B97137F}" type="datetime1">
              <a:rPr lang="en-IN" smtClean="0"/>
              <a:t>12-06-2025</a:t>
            </a:fld>
            <a:endParaRPr lang="en-IN"/>
          </a:p>
        </p:txBody>
      </p:sp>
      <p:sp>
        <p:nvSpPr>
          <p:cNvPr id="17"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8" name="Slide Number Placeholder 5"/>
          <p:cNvSpPr>
            <a:spLocks noGrp="1"/>
          </p:cNvSpPr>
          <p:nvPr>
            <p:ph type="sldNum" sz="quarter" idx="12"/>
          </p:nvPr>
        </p:nvSpPr>
        <p:spPr/>
        <p:txBody>
          <a:bodyPr/>
          <a:lstStyle>
            <a:lvl1pPr>
              <a:defRPr/>
            </a:lvl1pPr>
          </a:lstStyle>
          <a:p>
            <a:fld id="{8CBF270C-5A2D-43E7-8B94-5AC427E345A5}" type="slidenum">
              <a:rPr lang="en-IN" altLang="en-US"/>
              <a:pPr/>
              <a:t>‹#›</a:t>
            </a:fld>
            <a:endParaRPr lang="en-IN" altLang="en-US"/>
          </a:p>
        </p:txBody>
      </p:sp>
    </p:spTree>
    <p:extLst>
      <p:ext uri="{BB962C8B-B14F-4D97-AF65-F5344CB8AC3E}">
        <p14:creationId xmlns:p14="http://schemas.microsoft.com/office/powerpoint/2010/main" val="280119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72" y="2603530"/>
            <a:ext cx="4825159"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33"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90B8840-1BBD-441F-B3D4-206DC63279A9}" type="datetime1">
              <a:rPr lang="en-IN" smtClean="0"/>
              <a:t>12-06-2025</a:t>
            </a:fld>
            <a:endParaRPr lang="en-IN"/>
          </a:p>
        </p:txBody>
      </p:sp>
      <p:sp>
        <p:nvSpPr>
          <p:cNvPr id="6"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7" name="Slide Number Placeholder 5"/>
          <p:cNvSpPr>
            <a:spLocks noGrp="1"/>
          </p:cNvSpPr>
          <p:nvPr>
            <p:ph type="sldNum" sz="quarter" idx="12"/>
          </p:nvPr>
        </p:nvSpPr>
        <p:spPr/>
        <p:txBody>
          <a:bodyPr/>
          <a:lstStyle>
            <a:lvl1pPr>
              <a:defRPr/>
            </a:lvl1pPr>
          </a:lstStyle>
          <a:p>
            <a:fld id="{4503B3EB-7618-47C5-B09B-39E4155F9D28}" type="slidenum">
              <a:rPr lang="en-IN" altLang="en-US"/>
              <a:pPr/>
              <a:t>‹#›</a:t>
            </a:fld>
            <a:endParaRPr lang="en-IN" altLang="en-US"/>
          </a:p>
        </p:txBody>
      </p:sp>
    </p:spTree>
    <p:extLst>
      <p:ext uri="{BB962C8B-B14F-4D97-AF65-F5344CB8AC3E}">
        <p14:creationId xmlns:p14="http://schemas.microsoft.com/office/powerpoint/2010/main" val="1749624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6"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72" y="317979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33"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30" y="317979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C828848-AED4-497D-AA18-D67AD18932BD}" type="datetime1">
              <a:rPr lang="en-IN" smtClean="0"/>
              <a:t>12-06-2025</a:t>
            </a:fld>
            <a:endParaRPr lang="en-IN"/>
          </a:p>
        </p:txBody>
      </p:sp>
      <p:sp>
        <p:nvSpPr>
          <p:cNvPr id="8"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9" name="Slide Number Placeholder 5"/>
          <p:cNvSpPr>
            <a:spLocks noGrp="1"/>
          </p:cNvSpPr>
          <p:nvPr>
            <p:ph type="sldNum" sz="quarter" idx="12"/>
          </p:nvPr>
        </p:nvSpPr>
        <p:spPr/>
        <p:txBody>
          <a:bodyPr/>
          <a:lstStyle>
            <a:lvl1pPr>
              <a:defRPr/>
            </a:lvl1pPr>
          </a:lstStyle>
          <a:p>
            <a:fld id="{65701AC4-7F4B-4F10-8554-56837FEC1657}" type="slidenum">
              <a:rPr lang="en-IN" altLang="en-US"/>
              <a:pPr/>
              <a:t>‹#›</a:t>
            </a:fld>
            <a:endParaRPr lang="en-IN" altLang="en-US"/>
          </a:p>
        </p:txBody>
      </p:sp>
    </p:spTree>
    <p:extLst>
      <p:ext uri="{BB962C8B-B14F-4D97-AF65-F5344CB8AC3E}">
        <p14:creationId xmlns:p14="http://schemas.microsoft.com/office/powerpoint/2010/main" val="2387595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A8C575BB-227E-499C-8FE7-4FD9D4B0E409}" type="datetime1">
              <a:rPr lang="en-IN" smtClean="0"/>
              <a:t>12-06-2025</a:t>
            </a:fld>
            <a:endParaRPr lang="en-IN"/>
          </a:p>
        </p:txBody>
      </p:sp>
      <p:sp>
        <p:nvSpPr>
          <p:cNvPr id="4" name="Footer Placeholder 4"/>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5" name="Slide Number Placeholder 5"/>
          <p:cNvSpPr>
            <a:spLocks noGrp="1"/>
          </p:cNvSpPr>
          <p:nvPr>
            <p:ph type="sldNum" sz="quarter" idx="12"/>
          </p:nvPr>
        </p:nvSpPr>
        <p:spPr/>
        <p:txBody>
          <a:bodyPr/>
          <a:lstStyle>
            <a:lvl1pPr>
              <a:defRPr/>
            </a:lvl1pPr>
          </a:lstStyle>
          <a:p>
            <a:fld id="{2C90AAB0-06BA-408B-B768-9CA9371867E2}" type="slidenum">
              <a:rPr lang="en-IN" altLang="en-US"/>
              <a:pPr/>
              <a:t>‹#›</a:t>
            </a:fld>
            <a:endParaRPr lang="en-IN" altLang="en-US"/>
          </a:p>
        </p:txBody>
      </p:sp>
    </p:spTree>
    <p:extLst>
      <p:ext uri="{BB962C8B-B14F-4D97-AF65-F5344CB8AC3E}">
        <p14:creationId xmlns:p14="http://schemas.microsoft.com/office/powerpoint/2010/main" val="3203799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fld id="{E7AC80AF-F764-42B6-A384-24C9FB4F161A}" type="datetime1">
              <a:rPr lang="en-IN" smtClean="0"/>
              <a:t>12-06-2025</a:t>
            </a:fld>
            <a:endParaRPr lang="en-IN"/>
          </a:p>
        </p:txBody>
      </p:sp>
      <p:sp>
        <p:nvSpPr>
          <p:cNvPr id="4" name="Footer Placeholder 2"/>
          <p:cNvSpPr>
            <a:spLocks noGrp="1"/>
          </p:cNvSpPr>
          <p:nvPr>
            <p:ph type="ftr" sz="quarter" idx="11"/>
          </p:nvPr>
        </p:nvSpPr>
        <p:spPr/>
        <p:txBody>
          <a:bodyPr/>
          <a:lstStyle>
            <a:lvl1pPr>
              <a:defRPr>
                <a:solidFill>
                  <a:schemeClr val="tx2">
                    <a:lumMod val="75000"/>
                  </a:schemeClr>
                </a:solidFill>
              </a:defRPr>
            </a:lvl1pPr>
          </a:lstStyle>
          <a:p>
            <a:pPr>
              <a:defRPr/>
            </a:pPr>
            <a:r>
              <a:rPr lang="en-US"/>
              <a:t>GST &amp;  Indirect Taxes Committee, ICAI</a:t>
            </a:r>
            <a:endParaRPr lang="en-IN"/>
          </a:p>
        </p:txBody>
      </p:sp>
      <p:sp>
        <p:nvSpPr>
          <p:cNvPr id="5" name="Slide Number Placeholder 3"/>
          <p:cNvSpPr>
            <a:spLocks noGrp="1"/>
          </p:cNvSpPr>
          <p:nvPr>
            <p:ph type="sldNum" sz="quarter" idx="12"/>
          </p:nvPr>
        </p:nvSpPr>
        <p:spPr/>
        <p:txBody>
          <a:bodyPr/>
          <a:lstStyle>
            <a:lvl1pPr>
              <a:defRPr/>
            </a:lvl1pPr>
          </a:lstStyle>
          <a:p>
            <a:fld id="{6E308EC4-0D99-442D-8A6F-394856BF0B90}" type="slidenum">
              <a:rPr lang="en-IN" altLang="en-US"/>
              <a:pPr/>
              <a:t>‹#›</a:t>
            </a:fld>
            <a:endParaRPr lang="en-IN" altLang="en-US"/>
          </a:p>
        </p:txBody>
      </p:sp>
    </p:spTree>
    <p:extLst>
      <p:ext uri="{BB962C8B-B14F-4D97-AF65-F5344CB8AC3E}">
        <p14:creationId xmlns:p14="http://schemas.microsoft.com/office/powerpoint/2010/main" val="3489703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713413" y="402504"/>
              <a:ext cx="6054725"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7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6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74" y="2895630"/>
            <a:ext cx="2793159"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8A320AB4-46F6-45D9-93DE-5FC1803B3185}" type="datetime1">
              <a:rPr lang="en-IN" smtClean="0"/>
              <a:t>12-06-2025</a:t>
            </a:fld>
            <a:endParaRPr lang="en-IN"/>
          </a:p>
        </p:txBody>
      </p:sp>
      <p:sp>
        <p:nvSpPr>
          <p:cNvPr id="18" name="Footer Placeholder 5"/>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9" name="Slide Number Placeholder 6"/>
          <p:cNvSpPr>
            <a:spLocks noGrp="1"/>
          </p:cNvSpPr>
          <p:nvPr>
            <p:ph type="sldNum" sz="quarter" idx="12"/>
          </p:nvPr>
        </p:nvSpPr>
        <p:spPr/>
        <p:txBody>
          <a:bodyPr/>
          <a:lstStyle>
            <a:lvl1pPr>
              <a:defRPr/>
            </a:lvl1pPr>
          </a:lstStyle>
          <a:p>
            <a:fld id="{777D0402-EA04-4886-9E51-13F540FCAD32}" type="slidenum">
              <a:rPr lang="en-IN" altLang="en-US"/>
              <a:pPr/>
              <a:t>‹#›</a:t>
            </a:fld>
            <a:endParaRPr lang="en-IN" altLang="en-US"/>
          </a:p>
        </p:txBody>
      </p:sp>
    </p:spTree>
    <p:extLst>
      <p:ext uri="{BB962C8B-B14F-4D97-AF65-F5344CB8AC3E}">
        <p14:creationId xmlns:p14="http://schemas.microsoft.com/office/powerpoint/2010/main" val="366742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3"/>
          <p:cNvGrpSpPr>
            <a:grpSpLocks/>
          </p:cNvGrpSpPr>
          <p:nvPr/>
        </p:nvGrpSpPr>
        <p:grpSpPr bwMode="auto">
          <a:xfrm>
            <a:off x="0" y="-1588"/>
            <a:ext cx="12192000" cy="6865938"/>
            <a:chOff x="0" y="-2373"/>
            <a:chExt cx="12192000" cy="6867027"/>
          </a:xfrm>
        </p:grpSpPr>
        <p:sp>
          <p:nvSpPr>
            <p:cNvPr id="6" name="Rectangle 5"/>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172200" y="402504"/>
              <a:ext cx="5595938" cy="605409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400000">
              <a:off x="3295432" y="2801721"/>
              <a:ext cx="6053670" cy="1254558"/>
            </a:xfrm>
            <a:custGeom>
              <a:avLst/>
              <a:gdLst>
                <a:gd name="T0" fmla="*/ 0 w 10000"/>
                <a:gd name="T1" fmla="*/ 0 h 8000"/>
                <a:gd name="T2" fmla="*/ 0 w 10000"/>
                <a:gd name="T3" fmla="*/ 2147483647 h 8000"/>
                <a:gd name="T4" fmla="*/ 2147483647 w 10000"/>
                <a:gd name="T5" fmla="*/ 2147483647 h 8000"/>
                <a:gd name="T6" fmla="*/ 2147483647 w 10000"/>
                <a:gd name="T7" fmla="*/ 2147483647 h 8000"/>
                <a:gd name="T8" fmla="*/ 2147483647 w 10000"/>
                <a:gd name="T9" fmla="*/ 2147483647 h 8000"/>
                <a:gd name="T10" fmla="*/ 2147483647 w 10000"/>
                <a:gd name="T11" fmla="*/ 2147483647 h 8000"/>
                <a:gd name="T12" fmla="*/ 2147483647 w 10000"/>
                <a:gd name="T13" fmla="*/ 2147483647 h 8000"/>
                <a:gd name="T14" fmla="*/ 2147483647 w 10000"/>
                <a:gd name="T15" fmla="*/ 2147483647 h 8000"/>
                <a:gd name="T16" fmla="*/ 2147483647 w 10000"/>
                <a:gd name="T17" fmla="*/ 2147483647 h 8000"/>
                <a:gd name="T18" fmla="*/ 2147483647 w 10000"/>
                <a:gd name="T19" fmla="*/ 2147483647 h 8000"/>
                <a:gd name="T20" fmla="*/ 2147483647 w 10000"/>
                <a:gd name="T21" fmla="*/ 2147483647 h 8000"/>
                <a:gd name="T22" fmla="*/ 2147483647 w 10000"/>
                <a:gd name="T23" fmla="*/ 2147483647 h 8000"/>
                <a:gd name="T24" fmla="*/ 2147483647 w 10000"/>
                <a:gd name="T25" fmla="*/ 2147483647 h 8000"/>
                <a:gd name="T26" fmla="*/ 2147483647 w 10000"/>
                <a:gd name="T27" fmla="*/ 2147483647 h 8000"/>
                <a:gd name="T28" fmla="*/ 2147483647 w 10000"/>
                <a:gd name="T29" fmla="*/ 2147483647 h 8000"/>
                <a:gd name="T30" fmla="*/ 2147483647 w 10000"/>
                <a:gd name="T31" fmla="*/ 2147483647 h 8000"/>
                <a:gd name="T32" fmla="*/ 2147483647 w 10000"/>
                <a:gd name="T33" fmla="*/ 2147483647 h 8000"/>
                <a:gd name="T34" fmla="*/ 2147483647 w 10000"/>
                <a:gd name="T35" fmla="*/ 2147483647 h 8000"/>
                <a:gd name="T36" fmla="*/ 2147483647 w 10000"/>
                <a:gd name="T37" fmla="*/ 2147483647 h 8000"/>
                <a:gd name="T38" fmla="*/ 2147483647 w 10000"/>
                <a:gd name="T39" fmla="*/ 2147483647 h 8000"/>
                <a:gd name="T40" fmla="*/ 2147483647 w 10000"/>
                <a:gd name="T41" fmla="*/ 2147483647 h 8000"/>
                <a:gd name="T42" fmla="*/ 2147483647 w 10000"/>
                <a:gd name="T43" fmla="*/ 2147483647 h 8000"/>
                <a:gd name="T44" fmla="*/ 2147483647 w 10000"/>
                <a:gd name="T45" fmla="*/ 2147483647 h 8000"/>
                <a:gd name="T46" fmla="*/ 2147483647 w 10000"/>
                <a:gd name="T47" fmla="*/ 2147483647 h 8000"/>
                <a:gd name="T48" fmla="*/ 2147483647 w 10000"/>
                <a:gd name="T49" fmla="*/ 2147483647 h 8000"/>
                <a:gd name="T50" fmla="*/ 2147483647 w 10000"/>
                <a:gd name="T51" fmla="*/ 2147483647 h 8000"/>
                <a:gd name="T52" fmla="*/ 2147483647 w 10000"/>
                <a:gd name="T53" fmla="*/ 2147483647 h 8000"/>
                <a:gd name="T54" fmla="*/ 2147483647 w 10000"/>
                <a:gd name="T55" fmla="*/ 2147483647 h 8000"/>
                <a:gd name="T56" fmla="*/ 2147483647 w 10000"/>
                <a:gd name="T57" fmla="*/ 2147483647 h 8000"/>
                <a:gd name="T58" fmla="*/ 2147483647 w 10000"/>
                <a:gd name="T59" fmla="*/ 2147483647 h 8000"/>
                <a:gd name="T60" fmla="*/ 2147483647 w 10000"/>
                <a:gd name="T61" fmla="*/ 2147483647 h 8000"/>
                <a:gd name="T62" fmla="*/ 2147483647 w 10000"/>
                <a:gd name="T63" fmla="*/ 2147483647 h 8000"/>
                <a:gd name="T64" fmla="*/ 2147483647 w 10000"/>
                <a:gd name="T65" fmla="*/ 2147483647 h 8000"/>
                <a:gd name="T66" fmla="*/ 2147483647 w 10000"/>
                <a:gd name="T67" fmla="*/ 2147483647 h 8000"/>
                <a:gd name="T68" fmla="*/ 2147483647 w 10000"/>
                <a:gd name="T69" fmla="*/ 2147483647 h 8000"/>
                <a:gd name="T70" fmla="*/ 2147483647 w 10000"/>
                <a:gd name="T71" fmla="*/ 2147483647 h 8000"/>
                <a:gd name="T72" fmla="*/ 2147483647 w 10000"/>
                <a:gd name="T73" fmla="*/ 2147483647 h 8000"/>
                <a:gd name="T74" fmla="*/ 2147483647 w 10000"/>
                <a:gd name="T75" fmla="*/ 2147483647 h 8000"/>
                <a:gd name="T76" fmla="*/ 2147483647 w 10000"/>
                <a:gd name="T77" fmla="*/ 2147483647 h 8000"/>
                <a:gd name="T78" fmla="*/ 2147483647 w 10000"/>
                <a:gd name="T79" fmla="*/ 2147483647 h 8000"/>
                <a:gd name="T80" fmla="*/ 2147483647 w 10000"/>
                <a:gd name="T81" fmla="*/ 2147483647 h 8000"/>
                <a:gd name="T82" fmla="*/ 2147483647 w 10000"/>
                <a:gd name="T83" fmla="*/ 2147483647 h 8000"/>
                <a:gd name="T84" fmla="*/ 2147483647 w 10000"/>
                <a:gd name="T85" fmla="*/ 2147483647 h 8000"/>
                <a:gd name="T86" fmla="*/ 2147483647 w 10000"/>
                <a:gd name="T87" fmla="*/ 2147483647 h 8000"/>
                <a:gd name="T88" fmla="*/ 2147483647 w 10000"/>
                <a:gd name="T89" fmla="*/ 2147483647 h 8000"/>
                <a:gd name="T90" fmla="*/ 2147483647 w 10000"/>
                <a:gd name="T91" fmla="*/ 2147483647 h 8000"/>
                <a:gd name="T92" fmla="*/ 2147483647 w 10000"/>
                <a:gd name="T93" fmla="*/ 2147483647 h 8000"/>
                <a:gd name="T94" fmla="*/ 2147483647 w 10000"/>
                <a:gd name="T95" fmla="*/ 2147483647 h 8000"/>
                <a:gd name="T96" fmla="*/ 2147483647 w 10000"/>
                <a:gd name="T97" fmla="*/ 2147483647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4" name="Freeform 5"/>
            <p:cNvSpPr>
              <a:spLocks/>
            </p:cNvSpPr>
            <p:nvPr/>
          </p:nvSpPr>
          <p:spPr bwMode="gray">
            <a:xfrm rot="-5677511">
              <a:off x="4203594" y="1826078"/>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6" name="Rectangle 15"/>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9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Date Placeholder 4"/>
          <p:cNvSpPr>
            <a:spLocks noGrp="1"/>
          </p:cNvSpPr>
          <p:nvPr>
            <p:ph type="dt" sz="half" idx="10"/>
          </p:nvPr>
        </p:nvSpPr>
        <p:spPr/>
        <p:txBody>
          <a:bodyPr/>
          <a:lstStyle>
            <a:lvl1pPr>
              <a:defRPr/>
            </a:lvl1pPr>
          </a:lstStyle>
          <a:p>
            <a:pPr>
              <a:defRPr/>
            </a:pPr>
            <a:fld id="{BBD52CAC-F4A0-4C63-AB17-720B30C58CE3}" type="datetime1">
              <a:rPr lang="en-IN" smtClean="0"/>
              <a:t>12-06-2025</a:t>
            </a:fld>
            <a:endParaRPr lang="en-IN"/>
          </a:p>
        </p:txBody>
      </p:sp>
      <p:sp>
        <p:nvSpPr>
          <p:cNvPr id="18" name="Footer Placeholder 5"/>
          <p:cNvSpPr>
            <a:spLocks noGrp="1"/>
          </p:cNvSpPr>
          <p:nvPr>
            <p:ph type="ftr" sz="quarter" idx="11"/>
          </p:nvPr>
        </p:nvSpPr>
        <p:spPr/>
        <p:txBody>
          <a:bodyPr/>
          <a:lstStyle>
            <a:lvl1pPr>
              <a:defRPr/>
            </a:lvl1pPr>
          </a:lstStyle>
          <a:p>
            <a:pPr>
              <a:defRPr/>
            </a:pPr>
            <a:r>
              <a:rPr lang="en-US"/>
              <a:t>GST &amp;  Indirect Taxes Committee, ICAI</a:t>
            </a:r>
            <a:endParaRPr lang="en-IN"/>
          </a:p>
        </p:txBody>
      </p:sp>
      <p:sp>
        <p:nvSpPr>
          <p:cNvPr id="19" name="Slide Number Placeholder 6"/>
          <p:cNvSpPr>
            <a:spLocks noGrp="1"/>
          </p:cNvSpPr>
          <p:nvPr>
            <p:ph type="sldNum" sz="quarter" idx="12"/>
          </p:nvPr>
        </p:nvSpPr>
        <p:spPr/>
        <p:txBody>
          <a:bodyPr/>
          <a:lstStyle>
            <a:lvl1pPr>
              <a:defRPr/>
            </a:lvl1pPr>
          </a:lstStyle>
          <a:p>
            <a:fld id="{7FA5A3D0-E251-454C-9ACE-E788CF250EC8}" type="slidenum">
              <a:rPr lang="en-IN" altLang="en-US"/>
              <a:pPr/>
              <a:t>‹#›</a:t>
            </a:fld>
            <a:endParaRPr lang="en-IN" altLang="en-US"/>
          </a:p>
        </p:txBody>
      </p:sp>
    </p:spTree>
    <p:extLst>
      <p:ext uri="{BB962C8B-B14F-4D97-AF65-F5344CB8AC3E}">
        <p14:creationId xmlns:p14="http://schemas.microsoft.com/office/powerpoint/2010/main" val="3935574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8"/>
          <p:cNvGrpSpPr>
            <a:grpSpLocks/>
          </p:cNvGrpSpPr>
          <p:nvPr/>
        </p:nvGrpSpPr>
        <p:grpSpPr bwMode="auto">
          <a:xfrm>
            <a:off x="0" y="-333375"/>
            <a:ext cx="12192000" cy="4414838"/>
            <a:chOff x="0" y="-298689"/>
            <a:chExt cx="12192000" cy="7163343"/>
          </a:xfrm>
        </p:grpSpPr>
        <p:sp>
          <p:nvSpPr>
            <p:cNvPr id="26" name="Rectangle 25"/>
            <p:cNvSpPr/>
            <p:nvPr/>
          </p:nvSpPr>
          <p:spPr>
            <a:xfrm>
              <a:off x="0" y="-298689"/>
              <a:ext cx="12168000" cy="6048957"/>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userDrawn="1"/>
          </p:nvSpPr>
          <p:spPr>
            <a:xfrm>
              <a:off x="7994651" y="196085"/>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8490951" y="1797517"/>
              <a:ext cx="3299407" cy="440924"/>
            </a:xfrm>
            <a:custGeom>
              <a:avLst/>
              <a:gdLst>
                <a:gd name="T0" fmla="*/ 2147483647 w 10000"/>
                <a:gd name="T1" fmla="*/ 2147483647 h 5291"/>
                <a:gd name="T2" fmla="*/ 2147483647 w 10000"/>
                <a:gd name="T3" fmla="*/ 2147483647 h 5291"/>
                <a:gd name="T4" fmla="*/ 2147483647 w 10000"/>
                <a:gd name="T5" fmla="*/ 0 h 5291"/>
                <a:gd name="T6" fmla="*/ 2147483647 w 10000"/>
                <a:gd name="T7" fmla="*/ 0 h 5291"/>
                <a:gd name="T8" fmla="*/ 2147483647 w 10000"/>
                <a:gd name="T9" fmla="*/ 2147483647 h 5291"/>
                <a:gd name="T10" fmla="*/ 2147483647 w 10000"/>
                <a:gd name="T11" fmla="*/ 2147483647 h 5291"/>
                <a:gd name="T12" fmla="*/ 2147483647 w 10000"/>
                <a:gd name="T13" fmla="*/ 2147483647 h 5291"/>
                <a:gd name="T14" fmla="*/ 2147483647 w 10000"/>
                <a:gd name="T15" fmla="*/ 2147483647 h 5291"/>
                <a:gd name="T16" fmla="*/ 2147483647 w 10000"/>
                <a:gd name="T17" fmla="*/ 2147483647 h 5291"/>
                <a:gd name="T18" fmla="*/ 2147483647 w 10000"/>
                <a:gd name="T19" fmla="*/ 2147483647 h 5291"/>
                <a:gd name="T20" fmla="*/ 2147483647 w 10000"/>
                <a:gd name="T21" fmla="*/ 2147483647 h 5291"/>
                <a:gd name="T22" fmla="*/ 2147483647 w 10000"/>
                <a:gd name="T23" fmla="*/ 2147483647 h 5291"/>
                <a:gd name="T24" fmla="*/ 2147483647 w 10000"/>
                <a:gd name="T25" fmla="*/ 2147483647 h 5291"/>
                <a:gd name="T26" fmla="*/ 2147483647 w 10000"/>
                <a:gd name="T27" fmla="*/ 2147483647 h 5291"/>
                <a:gd name="T28" fmla="*/ 2147483647 w 10000"/>
                <a:gd name="T29" fmla="*/ 2147483647 h 5291"/>
                <a:gd name="T30" fmla="*/ 2147483647 w 10000"/>
                <a:gd name="T31" fmla="*/ 2147483647 h 5291"/>
                <a:gd name="T32" fmla="*/ 2147483647 w 10000"/>
                <a:gd name="T33" fmla="*/ 2147483647 h 5291"/>
                <a:gd name="T34" fmla="*/ 2147483647 w 10000"/>
                <a:gd name="T35" fmla="*/ 2147483647 h 5291"/>
                <a:gd name="T36" fmla="*/ 2147483647 w 10000"/>
                <a:gd name="T37" fmla="*/ 2147483647 h 5291"/>
                <a:gd name="T38" fmla="*/ 2147483647 w 10000"/>
                <a:gd name="T39" fmla="*/ 2147483647 h 5291"/>
                <a:gd name="T40" fmla="*/ 2147483647 w 10000"/>
                <a:gd name="T41" fmla="*/ 2147483647 h 5291"/>
                <a:gd name="T42" fmla="*/ 2147483647 w 10000"/>
                <a:gd name="T43" fmla="*/ 2147483647 h 5291"/>
                <a:gd name="T44" fmla="*/ 2147483647 w 10000"/>
                <a:gd name="T45" fmla="*/ 2147483647 h 5291"/>
                <a:gd name="T46" fmla="*/ 2147483647 w 10000"/>
                <a:gd name="T47" fmla="*/ 2147483647 h 5291"/>
                <a:gd name="T48" fmla="*/ 2147483647 w 10000"/>
                <a:gd name="T49" fmla="*/ 2147483647 h 5291"/>
                <a:gd name="T50" fmla="*/ 2147483647 w 10000"/>
                <a:gd name="T51" fmla="*/ 2147483647 h 5291"/>
                <a:gd name="T52" fmla="*/ 2147483647 w 10000"/>
                <a:gd name="T53" fmla="*/ 2147483647 h 5291"/>
                <a:gd name="T54" fmla="*/ 2147483647 w 10000"/>
                <a:gd name="T55" fmla="*/ 2147483647 h 5291"/>
                <a:gd name="T56" fmla="*/ 2147483647 w 10000"/>
                <a:gd name="T57" fmla="*/ 2147483647 h 5291"/>
                <a:gd name="T58" fmla="*/ 2147483647 w 10000"/>
                <a:gd name="T59" fmla="*/ 2147483647 h 5291"/>
                <a:gd name="T60" fmla="*/ 2147483647 w 10000"/>
                <a:gd name="T61" fmla="*/ 2147483647 h 5291"/>
                <a:gd name="T62" fmla="*/ 2147483647 w 10000"/>
                <a:gd name="T63" fmla="*/ 2147483647 h 5291"/>
                <a:gd name="T64" fmla="*/ 2147483647 w 10000"/>
                <a:gd name="T65" fmla="*/ 2147483647 h 5291"/>
                <a:gd name="T66" fmla="*/ 2147483647 w 10000"/>
                <a:gd name="T67" fmla="*/ 2147483647 h 5291"/>
                <a:gd name="T68" fmla="*/ 0 w 10000"/>
                <a:gd name="T69" fmla="*/ 2147483647 h 5291"/>
                <a:gd name="T70" fmla="*/ 2147483647 w 10000"/>
                <a:gd name="T71" fmla="*/ 214748364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2" name="Freeform 5"/>
            <p:cNvSpPr>
              <a:spLocks/>
            </p:cNvSpPr>
            <p:nvPr/>
          </p:nvSpPr>
          <p:spPr bwMode="gray">
            <a:xfrm>
              <a:off x="459506" y="1866405"/>
              <a:ext cx="11277600" cy="4533900"/>
            </a:xfrm>
            <a:custGeom>
              <a:avLst/>
              <a:gdLst>
                <a:gd name="T0" fmla="*/ 0 w 7104"/>
                <a:gd name="T1" fmla="*/ 0 h 2856"/>
                <a:gd name="T2" fmla="*/ 0 w 7104"/>
                <a:gd name="T3" fmla="*/ 2147483647 h 2856"/>
                <a:gd name="T4" fmla="*/ 2147483647 w 7104"/>
                <a:gd name="T5" fmla="*/ 2147483647 h 2856"/>
                <a:gd name="T6" fmla="*/ 2147483647 w 7104"/>
                <a:gd name="T7" fmla="*/ 2147483647 h 2856"/>
                <a:gd name="T8" fmla="*/ 2147483647 w 7104"/>
                <a:gd name="T9" fmla="*/ 2147483647 h 2856"/>
                <a:gd name="T10" fmla="*/ 2147483647 w 7104"/>
                <a:gd name="T11" fmla="*/ 2147483647 h 2856"/>
                <a:gd name="T12" fmla="*/ 2147483647 w 7104"/>
                <a:gd name="T13" fmla="*/ 2147483647 h 2856"/>
                <a:gd name="T14" fmla="*/ 2147483647 w 7104"/>
                <a:gd name="T15" fmla="*/ 2147483647 h 2856"/>
                <a:gd name="T16" fmla="*/ 2147483647 w 7104"/>
                <a:gd name="T17" fmla="*/ 2147483647 h 2856"/>
                <a:gd name="T18" fmla="*/ 2147483647 w 7104"/>
                <a:gd name="T19" fmla="*/ 2147483647 h 2856"/>
                <a:gd name="T20" fmla="*/ 2147483647 w 7104"/>
                <a:gd name="T21" fmla="*/ 2147483647 h 2856"/>
                <a:gd name="T22" fmla="*/ 2147483647 w 7104"/>
                <a:gd name="T23" fmla="*/ 2147483647 h 2856"/>
                <a:gd name="T24" fmla="*/ 2147483647 w 7104"/>
                <a:gd name="T25" fmla="*/ 2147483647 h 2856"/>
                <a:gd name="T26" fmla="*/ 2147483647 w 7104"/>
                <a:gd name="T27" fmla="*/ 2147483647 h 2856"/>
                <a:gd name="T28" fmla="*/ 2147483647 w 7104"/>
                <a:gd name="T29" fmla="*/ 2147483647 h 2856"/>
                <a:gd name="T30" fmla="*/ 2147483647 w 7104"/>
                <a:gd name="T31" fmla="*/ 2147483647 h 2856"/>
                <a:gd name="T32" fmla="*/ 2147483647 w 7104"/>
                <a:gd name="T33" fmla="*/ 2147483647 h 2856"/>
                <a:gd name="T34" fmla="*/ 2147483647 w 7104"/>
                <a:gd name="T35" fmla="*/ 2147483647 h 2856"/>
                <a:gd name="T36" fmla="*/ 2147483647 w 7104"/>
                <a:gd name="T37" fmla="*/ 2147483647 h 2856"/>
                <a:gd name="T38" fmla="*/ 2147483647 w 7104"/>
                <a:gd name="T39" fmla="*/ 2147483647 h 2856"/>
                <a:gd name="T40" fmla="*/ 2147483647 w 7104"/>
                <a:gd name="T41" fmla="*/ 2147483647 h 2856"/>
                <a:gd name="T42" fmla="*/ 2147483647 w 7104"/>
                <a:gd name="T43" fmla="*/ 2147483647 h 2856"/>
                <a:gd name="T44" fmla="*/ 2147483647 w 7104"/>
                <a:gd name="T45" fmla="*/ 2147483647 h 2856"/>
                <a:gd name="T46" fmla="*/ 2147483647 w 7104"/>
                <a:gd name="T47" fmla="*/ 2147483647 h 2856"/>
                <a:gd name="T48" fmla="*/ 2147483647 w 7104"/>
                <a:gd name="T49" fmla="*/ 2147483647 h 2856"/>
                <a:gd name="T50" fmla="*/ 2147483647 w 7104"/>
                <a:gd name="T51" fmla="*/ 2147483647 h 2856"/>
                <a:gd name="T52" fmla="*/ 2147483647 w 7104"/>
                <a:gd name="T53" fmla="*/ 2147483647 h 2856"/>
                <a:gd name="T54" fmla="*/ 2147483647 w 7104"/>
                <a:gd name="T55" fmla="*/ 2147483647 h 2856"/>
                <a:gd name="T56" fmla="*/ 2147483647 w 7104"/>
                <a:gd name="T57" fmla="*/ 2147483647 h 2856"/>
                <a:gd name="T58" fmla="*/ 2147483647 w 7104"/>
                <a:gd name="T59" fmla="*/ 2147483647 h 2856"/>
                <a:gd name="T60" fmla="*/ 2147483647 w 7104"/>
                <a:gd name="T61" fmla="*/ 2147483647 h 2856"/>
                <a:gd name="T62" fmla="*/ 2147483647 w 7104"/>
                <a:gd name="T63" fmla="*/ 2147483647 h 2856"/>
                <a:gd name="T64" fmla="*/ 2147483647 w 7104"/>
                <a:gd name="T65" fmla="*/ 2147483647 h 2856"/>
                <a:gd name="T66" fmla="*/ 2147483647 w 7104"/>
                <a:gd name="T67" fmla="*/ 2147483647 h 2856"/>
                <a:gd name="T68" fmla="*/ 2147483647 w 7104"/>
                <a:gd name="T69" fmla="*/ 2147483647 h 2856"/>
                <a:gd name="T70" fmla="*/ 2147483647 w 7104"/>
                <a:gd name="T71" fmla="*/ 2147483647 h 2856"/>
                <a:gd name="T72" fmla="*/ 2147483647 w 7104"/>
                <a:gd name="T73" fmla="*/ 2147483647 h 2856"/>
                <a:gd name="T74" fmla="*/ 2147483647 w 7104"/>
                <a:gd name="T75" fmla="*/ 2147483647 h 2856"/>
                <a:gd name="T76" fmla="*/ 2147483647 w 7104"/>
                <a:gd name="T77" fmla="*/ 2147483647 h 2856"/>
                <a:gd name="T78" fmla="*/ 2147483647 w 7104"/>
                <a:gd name="T79" fmla="*/ 2147483647 h 2856"/>
                <a:gd name="T80" fmla="*/ 2147483647 w 7104"/>
                <a:gd name="T81" fmla="*/ 2147483647 h 2856"/>
                <a:gd name="T82" fmla="*/ 2147483647 w 7104"/>
                <a:gd name="T83" fmla="*/ 2147483647 h 2856"/>
                <a:gd name="T84" fmla="*/ 2147483647 w 7104"/>
                <a:gd name="T85" fmla="*/ 2147483647 h 2856"/>
                <a:gd name="T86" fmla="*/ 2147483647 w 7104"/>
                <a:gd name="T87" fmla="*/ 2147483647 h 2856"/>
                <a:gd name="T88" fmla="*/ 2147483647 w 7104"/>
                <a:gd name="T89" fmla="*/ 2147483647 h 2856"/>
                <a:gd name="T90" fmla="*/ 2147483647 w 7104"/>
                <a:gd name="T91" fmla="*/ 2147483647 h 2856"/>
                <a:gd name="T92" fmla="*/ 2147483647 w 7104"/>
                <a:gd name="T93" fmla="*/ 2147483647 h 2856"/>
                <a:gd name="T94" fmla="*/ 2147483647 w 7104"/>
                <a:gd name="T95" fmla="*/ 2147483647 h 2856"/>
                <a:gd name="T96" fmla="*/ 2147483647 w 7104"/>
                <a:gd name="T97" fmla="*/ 2147483647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sp>
          <p:nvSpPr>
            <p:cNvPr id="1053" name="Freeform 5"/>
            <p:cNvSpPr>
              <a:spLocks noEditPoints="1"/>
            </p:cNvSpPr>
            <p:nvPr/>
          </p:nvSpPr>
          <p:spPr bwMode="gray">
            <a:xfrm>
              <a:off x="0" y="1587"/>
              <a:ext cx="12192000" cy="6856413"/>
            </a:xfrm>
            <a:custGeom>
              <a:avLst/>
              <a:gdLst>
                <a:gd name="T0" fmla="*/ 0 w 15356"/>
                <a:gd name="T1" fmla="*/ 0 h 8638"/>
                <a:gd name="T2" fmla="*/ 0 w 15356"/>
                <a:gd name="T3" fmla="*/ 2147483647 h 8638"/>
                <a:gd name="T4" fmla="*/ 2147483647 w 15356"/>
                <a:gd name="T5" fmla="*/ 2147483647 h 8638"/>
                <a:gd name="T6" fmla="*/ 2147483647 w 15356"/>
                <a:gd name="T7" fmla="*/ 0 h 8638"/>
                <a:gd name="T8" fmla="*/ 0 w 15356"/>
                <a:gd name="T9" fmla="*/ 0 h 8638"/>
                <a:gd name="T10" fmla="*/ 2147483647 w 15356"/>
                <a:gd name="T11" fmla="*/ 2147483647 h 8638"/>
                <a:gd name="T12" fmla="*/ 2147483647 w 15356"/>
                <a:gd name="T13" fmla="*/ 2147483647 h 8638"/>
                <a:gd name="T14" fmla="*/ 2147483647 w 15356"/>
                <a:gd name="T15" fmla="*/ 2147483647 h 8638"/>
                <a:gd name="T16" fmla="*/ 2147483647 w 15356"/>
                <a:gd name="T17" fmla="*/ 2147483647 h 8638"/>
                <a:gd name="T18" fmla="*/ 2147483647 w 15356"/>
                <a:gd name="T19" fmla="*/ 2147483647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IN"/>
            </a:p>
          </p:txBody>
        </p:sp>
      </p:grpSp>
      <p:sp>
        <p:nvSpPr>
          <p:cNvPr id="1027" name="Title Placeholder 1"/>
          <p:cNvSpPr>
            <a:spLocks noGrp="1"/>
          </p:cNvSpPr>
          <p:nvPr>
            <p:ph type="title"/>
          </p:nvPr>
        </p:nvSpPr>
        <p:spPr bwMode="gray">
          <a:xfrm>
            <a:off x="1352552" y="352455"/>
            <a:ext cx="87614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216028" y="2243138"/>
            <a:ext cx="87614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650539" y="6394450"/>
            <a:ext cx="990600" cy="304800"/>
          </a:xfrm>
          <a:prstGeom prst="rect">
            <a:avLst/>
          </a:prstGeom>
        </p:spPr>
        <p:txBody>
          <a:bodyPr vert="horz" lIns="91440" tIns="45720" rIns="91440" bIns="45720" rtlCol="0" anchor="t"/>
          <a:lstStyle>
            <a:lvl1pPr algn="r">
              <a:defRPr sz="1000" b="1" i="0">
                <a:solidFill>
                  <a:schemeClr val="accent1"/>
                </a:solidFill>
              </a:defRPr>
            </a:lvl1pPr>
          </a:lstStyle>
          <a:p>
            <a:pPr>
              <a:defRPr/>
            </a:pPr>
            <a:fld id="{E4E06970-9856-4912-8F63-89D91C4AB3D9}" type="datetime1">
              <a:rPr lang="en-IN" smtClean="0"/>
              <a:t>12-06-2025</a:t>
            </a:fld>
            <a:endParaRPr lang="en-IN"/>
          </a:p>
        </p:txBody>
      </p:sp>
      <p:sp>
        <p:nvSpPr>
          <p:cNvPr id="5" name="Footer Placeholder 4"/>
          <p:cNvSpPr>
            <a:spLocks noGrp="1"/>
          </p:cNvSpPr>
          <p:nvPr>
            <p:ph type="ftr" sz="quarter" idx="3"/>
          </p:nvPr>
        </p:nvSpPr>
        <p:spPr>
          <a:xfrm>
            <a:off x="528639" y="6391275"/>
            <a:ext cx="3859212" cy="304800"/>
          </a:xfrm>
          <a:prstGeom prst="rect">
            <a:avLst/>
          </a:prstGeom>
        </p:spPr>
        <p:txBody>
          <a:bodyPr vert="horz" lIns="91440" tIns="45720" rIns="91440" bIns="45720" rtlCol="0" anchor="b"/>
          <a:lstStyle>
            <a:lvl1pPr algn="l">
              <a:defRPr sz="1000" b="1" i="0">
                <a:solidFill>
                  <a:schemeClr val="accent1"/>
                </a:solidFill>
                <a:latin typeface="+mn-lt"/>
              </a:defRPr>
            </a:lvl1pPr>
          </a:lstStyle>
          <a:p>
            <a:pPr>
              <a:defRPr/>
            </a:pPr>
            <a:r>
              <a:rPr lang="en-US"/>
              <a:t>GST &amp;  Indirect Taxes Committee, ICAI</a:t>
            </a:r>
            <a:endParaRPr lang="en-IN"/>
          </a:p>
        </p:txBody>
      </p:sp>
      <p:sp>
        <p:nvSpPr>
          <p:cNvPr id="22" name="Rectangle 21"/>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chemeClr val="bg1"/>
                </a:solidFill>
                <a:latin typeface="Times New Roman" panose="02020603050405020304" pitchFamily="18" charset="0"/>
              </a:defRPr>
            </a:lvl1pPr>
          </a:lstStyle>
          <a:p>
            <a:fld id="{7BDDC27E-ED4A-4ED1-9805-5378A698DACF}" type="slidenum">
              <a:rPr lang="en-IN" altLang="en-US"/>
              <a:pPr/>
              <a:t>‹#›</a:t>
            </a:fld>
            <a:endParaRPr lang="en-IN" altLang="en-US"/>
          </a:p>
        </p:txBody>
      </p:sp>
    </p:spTree>
    <p:extLst>
      <p:ext uri="{BB962C8B-B14F-4D97-AF65-F5344CB8AC3E}">
        <p14:creationId xmlns:p14="http://schemas.microsoft.com/office/powerpoint/2010/main" val="663690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ctr" defTabSz="457200" rtl="0" eaLnBrk="0" fontAlgn="base" hangingPunct="0">
        <a:spcBef>
          <a:spcPct val="0"/>
        </a:spcBef>
        <a:spcAft>
          <a:spcPct val="0"/>
        </a:spcAft>
        <a:defRPr sz="3600" kern="1200">
          <a:solidFill>
            <a:schemeClr val="bg2"/>
          </a:solidFill>
          <a:latin typeface="+mj-lt"/>
          <a:ea typeface="+mj-ea"/>
          <a:cs typeface="+mj-cs"/>
        </a:defRPr>
      </a:lvl1pPr>
      <a:lvl2pPr algn="ctr" defTabSz="457200" rtl="0" eaLnBrk="0" fontAlgn="base" hangingPunct="0">
        <a:spcBef>
          <a:spcPct val="0"/>
        </a:spcBef>
        <a:spcAft>
          <a:spcPct val="0"/>
        </a:spcAft>
        <a:defRPr sz="3600">
          <a:solidFill>
            <a:schemeClr val="bg2"/>
          </a:solidFill>
          <a:latin typeface="Palatino Linotype" panose="02040502050505030304" pitchFamily="18" charset="0"/>
        </a:defRPr>
      </a:lvl2pPr>
      <a:lvl3pPr algn="ctr" defTabSz="457200" rtl="0" eaLnBrk="0" fontAlgn="base" hangingPunct="0">
        <a:spcBef>
          <a:spcPct val="0"/>
        </a:spcBef>
        <a:spcAft>
          <a:spcPct val="0"/>
        </a:spcAft>
        <a:defRPr sz="3600">
          <a:solidFill>
            <a:schemeClr val="bg2"/>
          </a:solidFill>
          <a:latin typeface="Palatino Linotype" panose="02040502050505030304" pitchFamily="18" charset="0"/>
        </a:defRPr>
      </a:lvl3pPr>
      <a:lvl4pPr algn="ctr" defTabSz="457200" rtl="0" eaLnBrk="0" fontAlgn="base" hangingPunct="0">
        <a:spcBef>
          <a:spcPct val="0"/>
        </a:spcBef>
        <a:spcAft>
          <a:spcPct val="0"/>
        </a:spcAft>
        <a:defRPr sz="3600">
          <a:solidFill>
            <a:schemeClr val="bg2"/>
          </a:solidFill>
          <a:latin typeface="Palatino Linotype" panose="02040502050505030304" pitchFamily="18" charset="0"/>
        </a:defRPr>
      </a:lvl4pPr>
      <a:lvl5pPr algn="ctr" defTabSz="457200" rtl="0" eaLnBrk="0" fontAlgn="base" hangingPunct="0">
        <a:spcBef>
          <a:spcPct val="0"/>
        </a:spcBef>
        <a:spcAft>
          <a:spcPct val="0"/>
        </a:spcAft>
        <a:defRPr sz="3600">
          <a:solidFill>
            <a:schemeClr val="bg2"/>
          </a:solidFill>
          <a:latin typeface="Palatino Linotype" panose="020405020505050303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s://cleartax.in/s/section-43b-income-tax-ac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358536" y="731154"/>
            <a:ext cx="9444446" cy="4258491"/>
          </a:xfrm>
        </p:spPr>
        <p:txBody>
          <a:bodyPr/>
          <a:lstStyle/>
          <a:p>
            <a:pPr eaLnBrk="1" hangingPunct="1"/>
            <a:r>
              <a:rPr lang="en-US" sz="3600" dirty="0"/>
              <a:t>THE INSTITUTE OF CHARTERED ACCOUNTANTS OF INDIA-EIRC</a:t>
            </a:r>
            <a:br>
              <a:rPr lang="en-US" sz="3600" dirty="0"/>
            </a:br>
            <a:br>
              <a:rPr lang="en-US" sz="3600" dirty="0"/>
            </a:br>
            <a:r>
              <a:rPr lang="en-US" altLang="en-US" sz="2800" b="1" dirty="0">
                <a:solidFill>
                  <a:srgbClr val="FFFF00"/>
                </a:solidFill>
              </a:rPr>
              <a:t>By : CA Vikash Kumar Banka </a:t>
            </a:r>
            <a:br>
              <a:rPr lang="en-US" altLang="en-US" sz="2800" b="1" dirty="0">
                <a:solidFill>
                  <a:srgbClr val="FFFF00"/>
                </a:solidFill>
              </a:rPr>
            </a:br>
            <a:r>
              <a:rPr lang="en-US" altLang="en-US" sz="2800" b="1" dirty="0">
                <a:solidFill>
                  <a:srgbClr val="FFFF00"/>
                </a:solidFill>
              </a:rPr>
              <a:t>9830985000</a:t>
            </a:r>
            <a:br>
              <a:rPr lang="en-US" altLang="en-US" sz="2800" b="1" dirty="0">
                <a:solidFill>
                  <a:srgbClr val="FFFF00"/>
                </a:solidFill>
              </a:rPr>
            </a:br>
            <a:r>
              <a:rPr lang="en-US" altLang="en-US" sz="2800" b="1" dirty="0">
                <a:solidFill>
                  <a:srgbClr val="FFFF00"/>
                </a:solidFill>
              </a:rPr>
              <a:t>vikash_banka@hotmail.com</a:t>
            </a:r>
            <a:br>
              <a:rPr lang="en-IN" altLang="en-US" sz="3600" b="1" dirty="0">
                <a:solidFill>
                  <a:srgbClr val="FFFF00"/>
                </a:solidFill>
              </a:rPr>
            </a:br>
            <a:endParaRPr lang="en-IN" sz="3600" dirty="0"/>
          </a:p>
        </p:txBody>
      </p:sp>
      <p:sp>
        <p:nvSpPr>
          <p:cNvPr id="5" name="Slide Number Placeholder 4"/>
          <p:cNvSpPr>
            <a:spLocks noGrp="1"/>
          </p:cNvSpPr>
          <p:nvPr>
            <p:ph type="sldNum" sz="quarter" idx="12"/>
          </p:nvPr>
        </p:nvSpPr>
        <p:spPr/>
        <p:txBody>
          <a:bodyPr/>
          <a:lstStyle/>
          <a:p>
            <a:fld id="{2AC1C4F3-0758-4693-96D4-8901426768B0}" type="slidenum">
              <a:rPr lang="en-IN" altLang="en-US" smtClean="0"/>
              <a:pPr/>
              <a:t>1</a:t>
            </a:fld>
            <a:endParaRPr lang="en-IN" altLang="en-US"/>
          </a:p>
        </p:txBody>
      </p:sp>
    </p:spTree>
    <p:extLst>
      <p:ext uri="{BB962C8B-B14F-4D97-AF65-F5344CB8AC3E}">
        <p14:creationId xmlns:p14="http://schemas.microsoft.com/office/powerpoint/2010/main" val="1403225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10</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872317" y="2267879"/>
            <a:ext cx="9317971" cy="26557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8420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11</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14(b)</a:t>
            </a:r>
            <a:endParaRPr lang="en-US" sz="2400" b="1" dirty="0">
              <a:solidFill>
                <a:srgbClr val="00B0F0"/>
              </a:solidFill>
              <a:latin typeface="Times New Roman"/>
            </a:endParaRPr>
          </a:p>
          <a:p>
            <a:pPr lvl="0" algn="just"/>
            <a:r>
              <a:rPr lang="en-US" sz="2400" dirty="0"/>
              <a:t>In case of deviation from the method of valuation prescribed under section 145A, and the effect thereof on the profit and loss</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3581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12</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 name="Rectangle 1"/>
          <p:cNvSpPr/>
          <p:nvPr/>
        </p:nvSpPr>
        <p:spPr>
          <a:xfrm>
            <a:off x="853440" y="1572411"/>
            <a:ext cx="6096000" cy="600164"/>
          </a:xfrm>
          <a:prstGeom prst="rect">
            <a:avLst/>
          </a:prstGeom>
        </p:spPr>
        <p:txBody>
          <a:bodyPr>
            <a:spAutoFit/>
          </a:bodyPr>
          <a:lstStyle/>
          <a:p>
            <a:pPr marL="457200" lvl="3" indent="-457200" algn="just">
              <a:lnSpc>
                <a:spcPct val="150000"/>
              </a:lnSpc>
              <a:spcBef>
                <a:spcPct val="20000"/>
              </a:spcBef>
              <a:buFont typeface="Arial" panose="020B0604020202020204" pitchFamily="34" charset="0"/>
              <a:buChar char="•"/>
              <a:defRPr/>
            </a:pPr>
            <a:r>
              <a:rPr lang="en-IN" sz="2200" b="1" dirty="0">
                <a:solidFill>
                  <a:prstClr val="black"/>
                </a:solidFill>
              </a:rPr>
              <a:t>Reconciliation of inventory u/s. 145A</a:t>
            </a:r>
            <a:endParaRPr lang="en-IN" i="1" dirty="0">
              <a:solidFill>
                <a:prstClr val="black"/>
              </a:solidFill>
            </a:endParaRPr>
          </a:p>
        </p:txBody>
      </p:sp>
      <p:pic>
        <p:nvPicPr>
          <p:cNvPr id="5" name="Picture 4"/>
          <p:cNvPicPr>
            <a:picLocks noChangeAspect="1"/>
          </p:cNvPicPr>
          <p:nvPr/>
        </p:nvPicPr>
        <p:blipFill>
          <a:blip r:embed="rId3"/>
          <a:stretch>
            <a:fillRect/>
          </a:stretch>
        </p:blipFill>
        <p:spPr>
          <a:xfrm>
            <a:off x="1028987" y="2992515"/>
            <a:ext cx="10535251" cy="1840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4026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13</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18</a:t>
            </a:r>
            <a:endParaRPr lang="en-US" sz="2400" b="1" dirty="0">
              <a:solidFill>
                <a:srgbClr val="00B0F0"/>
              </a:solidFill>
              <a:latin typeface="Times New Roman"/>
            </a:endParaRPr>
          </a:p>
          <a:p>
            <a:pPr lvl="0" algn="just"/>
            <a:r>
              <a:rPr lang="en-US" sz="2400" dirty="0"/>
              <a:t>Particulars of depreciation allowable as per the Income Tax Act, 1961 in respect of each asset or block of asset, as the case may be, in the following form-</a:t>
            </a:r>
            <a:endParaRPr lang="en-IN" sz="2400" dirty="0"/>
          </a:p>
          <a:p>
            <a:pPr marL="0" lvl="0" indent="0" algn="just">
              <a:buNone/>
            </a:pPr>
            <a:r>
              <a:rPr lang="en-US" sz="2400" dirty="0"/>
              <a:t>a. Depreciation of asset/block of assets……</a:t>
            </a:r>
          </a:p>
          <a:p>
            <a:pPr marL="0" lvl="0" indent="0" algn="just">
              <a:buNone/>
            </a:pPr>
            <a:endParaRPr lang="en-US" sz="2400" dirty="0"/>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283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49840" y="295275"/>
            <a:ext cx="1040448"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14</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68220" y="1371862"/>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lang="en-IN" sz="2400" b="1" dirty="0">
                <a:solidFill>
                  <a:srgbClr val="00B0F0"/>
                </a:solidFill>
                <a:latin typeface="Times New Roman"/>
              </a:rPr>
              <a:t>Details of depreciation</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8453"/>
            <a:ext cx="11420272" cy="503282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1033330" y="2573384"/>
            <a:ext cx="9730465" cy="3011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354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202091" y="295275"/>
            <a:ext cx="988197"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15</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74159" y="128047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Auditor’s Report</a:t>
            </a:r>
          </a:p>
          <a:p>
            <a:pPr marL="457200" lvl="3" indent="-457200" algn="just">
              <a:lnSpc>
                <a:spcPct val="150000"/>
              </a:lnSpc>
              <a:buFont typeface="Arial" panose="020B0604020202020204" pitchFamily="34" charset="0"/>
              <a:buChar char="•"/>
              <a:defRPr/>
            </a:pPr>
            <a:r>
              <a:rPr kumimoji="0" lang="en-IN" sz="2200" b="1" i="0" u="none" strike="noStrike" kern="1200" cap="none" spc="0" normalizeH="0" baseline="0" noProof="0" dirty="0">
                <a:ln>
                  <a:noFill/>
                </a:ln>
                <a:solidFill>
                  <a:prstClr val="black"/>
                </a:solidFill>
                <a:effectLst/>
                <a:uLnTx/>
                <a:uFillTx/>
                <a:latin typeface="Times New Roman"/>
                <a:ea typeface="+mn-ea"/>
                <a:cs typeface="+mn-cs"/>
              </a:rPr>
              <a:t>Expenditure of personal nature- no claim of ITC</a:t>
            </a:r>
            <a:r>
              <a:rPr lang="en-IN" sz="2400" i="1" dirty="0">
                <a:solidFill>
                  <a:prstClr val="black">
                    <a:lumMod val="85000"/>
                    <a:lumOff val="15000"/>
                  </a:prstClr>
                </a:solidFill>
              </a:rPr>
              <a:t> [Clause 21(a)]</a:t>
            </a:r>
            <a:endParaRPr kumimoji="0" lang="en-IN" sz="2200" b="1" i="0"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200" b="1" i="0" u="none" strike="noStrike" kern="1200" cap="none" spc="0" normalizeH="0" baseline="0" noProof="0" dirty="0">
                <a:ln>
                  <a:noFill/>
                </a:ln>
                <a:solidFill>
                  <a:prstClr val="black"/>
                </a:solidFill>
                <a:effectLst/>
                <a:uLnTx/>
                <a:uFillTx/>
                <a:latin typeface="Times New Roman"/>
                <a:ea typeface="+mn-ea"/>
                <a:cs typeface="+mn-cs"/>
              </a:rPr>
              <a:t>Penalty or fine for any violation</a:t>
            </a:r>
            <a:r>
              <a:rPr kumimoji="0" lang="en-IN" sz="2400" b="1" i="0" u="none" strike="noStrike" kern="1200" cap="none" spc="0" normalizeH="0" baseline="0" noProof="0" dirty="0">
                <a:ln>
                  <a:noFill/>
                </a:ln>
                <a:solidFill>
                  <a:prstClr val="black"/>
                </a:solidFill>
                <a:effectLst/>
                <a:uLnTx/>
                <a:uFillTx/>
                <a:latin typeface="Times New Roman"/>
                <a:ea typeface="+mn-ea"/>
                <a:cs typeface="+mn-cs"/>
              </a:rPr>
              <a:t> </a:t>
            </a:r>
            <a:r>
              <a:rPr kumimoji="0" lang="en-IN" sz="2000" b="0" i="1" u="none" strike="noStrike" kern="1200" cap="none" spc="0" normalizeH="0" baseline="0" noProof="0" dirty="0">
                <a:ln>
                  <a:noFill/>
                </a:ln>
                <a:solidFill>
                  <a:prstClr val="black">
                    <a:lumMod val="85000"/>
                    <a:lumOff val="15000"/>
                  </a:prstClr>
                </a:solidFill>
                <a:effectLst/>
                <a:uLnTx/>
                <a:uFillTx/>
                <a:latin typeface="Times New Roman"/>
                <a:ea typeface="+mn-ea"/>
                <a:cs typeface="+mn-cs"/>
              </a:rPr>
              <a:t>[Clause 21(a)]</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0317"/>
            <a:ext cx="11420272" cy="504095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GST &amp;  Indirect Taxes Committee, ICAI</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500" t="53146" r="24464" b="38279"/>
          <a:stretch/>
        </p:blipFill>
        <p:spPr>
          <a:xfrm>
            <a:off x="985837" y="3583611"/>
            <a:ext cx="9895455" cy="948560"/>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l="12963" t="22463" r="24894" b="69914"/>
          <a:stretch/>
        </p:blipFill>
        <p:spPr>
          <a:xfrm>
            <a:off x="985837" y="5586576"/>
            <a:ext cx="9895456" cy="691039"/>
          </a:xfrm>
          <a:prstGeom prst="rect">
            <a:avLst/>
          </a:prstGeom>
        </p:spPr>
      </p:pic>
      <p:pic>
        <p:nvPicPr>
          <p:cNvPr id="6" name="Picture 5"/>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12749" t="23797" r="25107" b="69152"/>
          <a:stretch/>
        </p:blipFill>
        <p:spPr>
          <a:xfrm>
            <a:off x="985837" y="4521842"/>
            <a:ext cx="9895456" cy="550391"/>
          </a:xfrm>
          <a:prstGeom prst="rect">
            <a:avLst/>
          </a:prstGeom>
        </p:spPr>
      </p:pic>
      <p:pic>
        <p:nvPicPr>
          <p:cNvPr id="14" name="Picture 13"/>
          <p:cNvPicPr>
            <a:picLocks noChangeAspect="1"/>
          </p:cNvPicPr>
          <p:nvPr/>
        </p:nvPicPr>
        <p:blipFill rotWithShape="1">
          <a:blip r:embed="rId7">
            <a:extLst>
              <a:ext uri="{BEBA8EAE-BF5A-486C-A8C5-ECC9F3942E4B}">
                <a14:imgProps xmlns:a14="http://schemas.microsoft.com/office/drawing/2010/main">
                  <a14:imgLayer r:embed="rId8">
                    <a14:imgEffect>
                      <a14:colorTemperature colorTemp="11200"/>
                    </a14:imgEffect>
                  </a14:imgLayer>
                </a14:imgProps>
              </a:ext>
              <a:ext uri="{28A0092B-C50C-407E-A947-70E740481C1C}">
                <a14:useLocalDpi xmlns:a14="http://schemas.microsoft.com/office/drawing/2010/main" val="0"/>
              </a:ext>
            </a:extLst>
          </a:blip>
          <a:srcRect l="12749" t="47999" r="25107" b="47046"/>
          <a:stretch/>
        </p:blipFill>
        <p:spPr>
          <a:xfrm>
            <a:off x="985837" y="5046514"/>
            <a:ext cx="9895456" cy="540062"/>
          </a:xfrm>
          <a:prstGeom prst="rect">
            <a:avLst/>
          </a:prstGeom>
        </p:spPr>
      </p:pic>
    </p:spTree>
    <p:extLst>
      <p:ext uri="{BB962C8B-B14F-4D97-AF65-F5344CB8AC3E}">
        <p14:creationId xmlns:p14="http://schemas.microsoft.com/office/powerpoint/2010/main" val="39022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16</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26</a:t>
            </a:r>
            <a:endParaRPr lang="en-US" sz="2400" b="1" dirty="0">
              <a:solidFill>
                <a:srgbClr val="00B0F0"/>
              </a:solidFill>
              <a:latin typeface="Times New Roman"/>
            </a:endParaRPr>
          </a:p>
          <a:p>
            <a:pPr lvl="0" algn="just"/>
            <a:r>
              <a:rPr lang="en-US" sz="2400" dirty="0"/>
              <a:t>In respect of any sum referred of </a:t>
            </a:r>
            <a:r>
              <a:rPr lang="en-US" sz="2400" dirty="0">
                <a:hlinkClick r:id="rId3">
                  <a:extLst>
                    <a:ext uri="{A12FA001-AC4F-418D-AE19-62706E023703}">
                      <ahyp:hlinkClr xmlns:ahyp="http://schemas.microsoft.com/office/drawing/2018/hyperlinkcolor" val="tx"/>
                    </a:ext>
                  </a:extLst>
                </a:hlinkClick>
              </a:rPr>
              <a:t>section 43B</a:t>
            </a:r>
            <a:r>
              <a:rPr lang="en-US" sz="2400" dirty="0"/>
              <a:t>, the liability for which:-</a:t>
            </a:r>
            <a:endParaRPr lang="en-IN" sz="2400" dirty="0"/>
          </a:p>
          <a:p>
            <a:pPr lvl="0" algn="just"/>
            <a:r>
              <a:rPr lang="en-US" sz="2400" dirty="0"/>
              <a:t>Pre exist on the previous year ……</a:t>
            </a:r>
            <a:endParaRPr lang="en-IN" sz="2400" dirty="0"/>
          </a:p>
          <a:p>
            <a:pPr lvl="0" algn="just"/>
            <a:r>
              <a:rPr lang="en-US" sz="2400" dirty="0"/>
              <a:t>Was incurred during the previous year…..</a:t>
            </a:r>
          </a:p>
          <a:p>
            <a:pPr marL="0" indent="0" algn="just">
              <a:buNone/>
            </a:pPr>
            <a:endParaRPr lang="en-IN" sz="2400" b="1" dirty="0">
              <a:solidFill>
                <a:prstClr val="black"/>
              </a:solidFill>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1891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49840" y="295275"/>
            <a:ext cx="1040448"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17</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68220" y="1371862"/>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lgn="just">
              <a:lnSpc>
                <a:spcPct val="150000"/>
              </a:lnSpc>
              <a:buNone/>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8453"/>
            <a:ext cx="11420272" cy="503282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371595" y="2632902"/>
            <a:ext cx="8778019" cy="769800"/>
          </a:xfrm>
          <a:prstGeom prst="rect">
            <a:avLst/>
          </a:prstGeom>
        </p:spPr>
      </p:pic>
      <p:pic>
        <p:nvPicPr>
          <p:cNvPr id="6" name="Picture 5"/>
          <p:cNvPicPr>
            <a:picLocks noChangeAspect="1"/>
          </p:cNvPicPr>
          <p:nvPr/>
        </p:nvPicPr>
        <p:blipFill rotWithShape="1">
          <a:blip r:embed="rId4"/>
          <a:srcRect t="20023"/>
          <a:stretch/>
        </p:blipFill>
        <p:spPr>
          <a:xfrm>
            <a:off x="1371595" y="3409406"/>
            <a:ext cx="8277401" cy="1755880"/>
          </a:xfrm>
          <a:prstGeom prst="rect">
            <a:avLst/>
          </a:prstGeom>
        </p:spPr>
      </p:pic>
      <p:sp>
        <p:nvSpPr>
          <p:cNvPr id="7" name="Rectangle 6"/>
          <p:cNvSpPr/>
          <p:nvPr/>
        </p:nvSpPr>
        <p:spPr>
          <a:xfrm>
            <a:off x="1267781" y="1858785"/>
            <a:ext cx="2716389" cy="369332"/>
          </a:xfrm>
          <a:prstGeom prst="rect">
            <a:avLst/>
          </a:prstGeom>
        </p:spPr>
        <p:txBody>
          <a:bodyPr wrap="square">
            <a:spAutoFit/>
          </a:bodyPr>
          <a:lstStyle/>
          <a:p>
            <a:pPr algn="just"/>
            <a:r>
              <a:rPr lang="en-IN" b="1" dirty="0">
                <a:solidFill>
                  <a:prstClr val="black"/>
                </a:solidFill>
              </a:rPr>
              <a:t>GST payable u/s. 43B </a:t>
            </a:r>
            <a:endParaRPr lang="en-US" dirty="0"/>
          </a:p>
        </p:txBody>
      </p:sp>
    </p:spTree>
    <p:extLst>
      <p:ext uri="{BB962C8B-B14F-4D97-AF65-F5344CB8AC3E}">
        <p14:creationId xmlns:p14="http://schemas.microsoft.com/office/powerpoint/2010/main" val="199312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18</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27(a)</a:t>
            </a:r>
            <a:r>
              <a:rPr kumimoji="0" lang="en-US" sz="2400" b="1" i="0" u="none" strike="noStrike" kern="1200" cap="none" spc="0" normalizeH="0" noProof="0" dirty="0">
                <a:ln>
                  <a:noFill/>
                </a:ln>
                <a:solidFill>
                  <a:srgbClr val="00B0F0"/>
                </a:solidFill>
                <a:effectLst/>
                <a:uLnTx/>
                <a:uFillTx/>
                <a:latin typeface="Times New Roman"/>
                <a:ea typeface="+mn-ea"/>
                <a:cs typeface="+mn-cs"/>
              </a:rPr>
              <a:t> as per form</a:t>
            </a:r>
            <a:endParaRPr lang="en-US" sz="2400" b="1" dirty="0">
              <a:solidFill>
                <a:srgbClr val="00B0F0"/>
              </a:solidFill>
              <a:latin typeface="Times New Roman"/>
            </a:endParaRPr>
          </a:p>
          <a:p>
            <a:pPr lvl="0" algn="just"/>
            <a:r>
              <a:rPr lang="en-US" sz="2400" dirty="0"/>
              <a:t>Amount of Central Value Added Tax credits availed of or </a:t>
            </a:r>
            <a:r>
              <a:rPr lang="en-US" sz="2400" dirty="0" err="1"/>
              <a:t>utilised</a:t>
            </a:r>
            <a:r>
              <a:rPr lang="en-US" sz="2400" dirty="0"/>
              <a:t> during the previous year and its treatment in the profit and loss account and treatment of outstanding Central Value Added Tax credits in the accounts.</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989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19</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27(a)</a:t>
            </a:r>
            <a:r>
              <a:rPr kumimoji="0" lang="en-US" sz="2400" b="1" i="0" u="none" strike="noStrike" kern="1200" cap="none" spc="0" normalizeH="0" noProof="0" dirty="0">
                <a:ln>
                  <a:noFill/>
                </a:ln>
                <a:solidFill>
                  <a:srgbClr val="00B0F0"/>
                </a:solidFill>
                <a:effectLst/>
                <a:uLnTx/>
                <a:uFillTx/>
                <a:latin typeface="Times New Roman"/>
                <a:ea typeface="+mn-ea"/>
                <a:cs typeface="+mn-cs"/>
              </a:rPr>
              <a:t> as per Utility</a:t>
            </a:r>
          </a:p>
          <a:p>
            <a:pPr lvl="0"/>
            <a:r>
              <a:rPr lang="en-US" sz="2800" dirty="0"/>
              <a:t>Amount of Central Value Added Tax Credits/  </a:t>
            </a:r>
            <a:r>
              <a:rPr lang="en-US" sz="2800" dirty="0">
                <a:solidFill>
                  <a:schemeClr val="accent5">
                    <a:lumMod val="75000"/>
                  </a:schemeClr>
                </a:solidFill>
              </a:rPr>
              <a:t>Input Tax  credit (ITC) availed </a:t>
            </a:r>
            <a:r>
              <a:rPr lang="en-US" sz="2800" dirty="0"/>
              <a:t>of or </a:t>
            </a:r>
            <a:r>
              <a:rPr lang="en-US" sz="2800" dirty="0" err="1"/>
              <a:t>utilised</a:t>
            </a:r>
            <a:r>
              <a:rPr lang="en-US" sz="2800" dirty="0"/>
              <a:t> during the previous year and its treatment in profit and loss account and treatment of outstanding Central Value Added Tax Credits/Input Tax credit (ITC) in accounts</a:t>
            </a:r>
            <a:endParaRPr lang="en-IN" dirty="0"/>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74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a:spcBef>
                <a:spcPct val="0"/>
              </a:spcBef>
              <a:buClrTx/>
              <a:buSzTx/>
              <a:buFontTx/>
              <a:buNone/>
            </a:pPr>
            <a:fld id="{FE29F714-C371-4D5F-8DCF-D3A490DAEB6F}" type="slidenum">
              <a:rPr lang="en-IN" altLang="en-US">
                <a:solidFill>
                  <a:schemeClr val="bg1"/>
                </a:solidFill>
              </a:rPr>
              <a:pPr>
                <a:spcBef>
                  <a:spcPct val="0"/>
                </a:spcBef>
                <a:buClrTx/>
                <a:buSzTx/>
                <a:buFontTx/>
                <a:buNone/>
              </a:pPr>
              <a:t>2</a:t>
            </a:fld>
            <a:endParaRPr lang="en-IN" altLang="en-US" dirty="0">
              <a:solidFill>
                <a:schemeClr val="bg1"/>
              </a:solidFill>
            </a:endParaRPr>
          </a:p>
        </p:txBody>
      </p:sp>
      <p:sp>
        <p:nvSpPr>
          <p:cNvPr id="4" name="Title 3"/>
          <p:cNvSpPr>
            <a:spLocks noGrp="1"/>
          </p:cNvSpPr>
          <p:nvPr>
            <p:ph type="title"/>
          </p:nvPr>
        </p:nvSpPr>
        <p:spPr>
          <a:xfrm>
            <a:off x="1443416" y="266100"/>
            <a:ext cx="8761413" cy="826700"/>
          </a:xfrm>
        </p:spPr>
        <p:txBody>
          <a:bodyPr/>
          <a:lstStyle/>
          <a:p>
            <a:r>
              <a:rPr lang="en-US" b="1" dirty="0">
                <a:solidFill>
                  <a:schemeClr val="bg1"/>
                </a:solidFill>
              </a:rPr>
              <a:t>TOPIC</a:t>
            </a:r>
            <a:endParaRPr lang="en-GB" b="1" dirty="0">
              <a:solidFill>
                <a:schemeClr val="bg1"/>
              </a:solidFill>
            </a:endParaRPr>
          </a:p>
        </p:txBody>
      </p:sp>
      <p:graphicFrame>
        <p:nvGraphicFramePr>
          <p:cNvPr id="11" name="Diagram 10"/>
          <p:cNvGraphicFramePr/>
          <p:nvPr>
            <p:extLst>
              <p:ext uri="{D42A27DB-BD31-4B8C-83A1-F6EECF244321}">
                <p14:modId xmlns:p14="http://schemas.microsoft.com/office/powerpoint/2010/main" val="481864758"/>
              </p:ext>
            </p:extLst>
          </p:nvPr>
        </p:nvGraphicFramePr>
        <p:xfrm>
          <a:off x="582304" y="1651379"/>
          <a:ext cx="10554269" cy="4476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981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ADF92CBD-78BE-4278-B9FC-CEBC6E0BFE74}"/>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CE1CC33C-6D96-43C8-A4F1-2CE542BCE5A6}"/>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Graphic spid="11"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49840" y="295275"/>
            <a:ext cx="1040448"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20</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468220" y="1371862"/>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3" indent="0" algn="just">
              <a:lnSpc>
                <a:spcPct val="150000"/>
              </a:lnSpc>
              <a:buNone/>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31262" y="1358453"/>
            <a:ext cx="11420272" cy="503282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Rectangle 6"/>
          <p:cNvSpPr/>
          <p:nvPr/>
        </p:nvSpPr>
        <p:spPr>
          <a:xfrm>
            <a:off x="1267781" y="1858785"/>
            <a:ext cx="2716389" cy="369332"/>
          </a:xfrm>
          <a:prstGeom prst="rect">
            <a:avLst/>
          </a:prstGeom>
        </p:spPr>
        <p:txBody>
          <a:bodyPr wrap="square">
            <a:spAutoFit/>
          </a:bodyPr>
          <a:lstStyle/>
          <a:p>
            <a:pPr algn="just"/>
            <a:r>
              <a:rPr lang="en-IN" b="1" dirty="0">
                <a:solidFill>
                  <a:prstClr val="black"/>
                </a:solidFill>
              </a:rPr>
              <a:t> </a:t>
            </a:r>
            <a:endParaRPr lang="en-US" dirty="0"/>
          </a:p>
        </p:txBody>
      </p:sp>
      <p:graphicFrame>
        <p:nvGraphicFramePr>
          <p:cNvPr id="14" name="Table 13">
            <a:extLst>
              <a:ext uri="{FF2B5EF4-FFF2-40B4-BE49-F238E27FC236}">
                <a16:creationId xmlns:a16="http://schemas.microsoft.com/office/drawing/2014/main" id="{919CD699-AA06-48D3-A4E0-E8286A8E1C7C}"/>
              </a:ext>
            </a:extLst>
          </p:cNvPr>
          <p:cNvGraphicFramePr>
            <a:graphicFrameLocks noGrp="1"/>
          </p:cNvGraphicFramePr>
          <p:nvPr>
            <p:extLst>
              <p:ext uri="{D42A27DB-BD31-4B8C-83A1-F6EECF244321}">
                <p14:modId xmlns:p14="http://schemas.microsoft.com/office/powerpoint/2010/main" val="2521666642"/>
              </p:ext>
            </p:extLst>
          </p:nvPr>
        </p:nvGraphicFramePr>
        <p:xfrm>
          <a:off x="2042131" y="1597412"/>
          <a:ext cx="8198533" cy="4353625"/>
        </p:xfrm>
        <a:graphic>
          <a:graphicData uri="http://schemas.openxmlformats.org/drawingml/2006/table">
            <a:tbl>
              <a:tblPr firstRow="1" firstCol="1" bandRow="1">
                <a:tableStyleId>{5C22544A-7EE6-4342-B048-85BDC9FD1C3A}</a:tableStyleId>
              </a:tblPr>
              <a:tblGrid>
                <a:gridCol w="2732240">
                  <a:extLst>
                    <a:ext uri="{9D8B030D-6E8A-4147-A177-3AD203B41FA5}">
                      <a16:colId xmlns:a16="http://schemas.microsoft.com/office/drawing/2014/main" val="1592342446"/>
                    </a:ext>
                  </a:extLst>
                </a:gridCol>
                <a:gridCol w="2732240">
                  <a:extLst>
                    <a:ext uri="{9D8B030D-6E8A-4147-A177-3AD203B41FA5}">
                      <a16:colId xmlns:a16="http://schemas.microsoft.com/office/drawing/2014/main" val="3972493527"/>
                    </a:ext>
                  </a:extLst>
                </a:gridCol>
                <a:gridCol w="2734053">
                  <a:extLst>
                    <a:ext uri="{9D8B030D-6E8A-4147-A177-3AD203B41FA5}">
                      <a16:colId xmlns:a16="http://schemas.microsoft.com/office/drawing/2014/main" val="4252661780"/>
                    </a:ext>
                  </a:extLst>
                </a:gridCol>
              </a:tblGrid>
              <a:tr h="1363203">
                <a:tc>
                  <a:txBody>
                    <a:bodyPr/>
                    <a:lstStyle/>
                    <a:p>
                      <a:pPr algn="just">
                        <a:lnSpc>
                          <a:spcPct val="150000"/>
                        </a:lnSpc>
                      </a:pPr>
                      <a:r>
                        <a:rPr lang="en-US" sz="1900" dirty="0">
                          <a:effectLst/>
                        </a:rPr>
                        <a:t>CENVAT/ITC</a:t>
                      </a:r>
                      <a:endParaRPr lang="en-IN" sz="1900" dirty="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Amount</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Treatment in Profit &amp; Loss/Accounts</a:t>
                      </a:r>
                      <a:endParaRPr lang="en-IN" sz="190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a16="http://schemas.microsoft.com/office/drawing/2014/main" val="487722567"/>
                  </a:ext>
                </a:extLst>
              </a:tr>
              <a:tr h="718417">
                <a:tc>
                  <a:txBody>
                    <a:bodyPr/>
                    <a:lstStyle/>
                    <a:p>
                      <a:pPr algn="just">
                        <a:lnSpc>
                          <a:spcPct val="150000"/>
                        </a:lnSpc>
                      </a:pPr>
                      <a:r>
                        <a:rPr lang="en-US" sz="1900" dirty="0">
                          <a:effectLst/>
                        </a:rPr>
                        <a:t>Opening Balance</a:t>
                      </a:r>
                      <a:endParaRPr lang="en-IN" sz="1900" dirty="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a16="http://schemas.microsoft.com/office/drawing/2014/main" val="2630157449"/>
                  </a:ext>
                </a:extLst>
              </a:tr>
              <a:tr h="454401">
                <a:tc>
                  <a:txBody>
                    <a:bodyPr/>
                    <a:lstStyle/>
                    <a:p>
                      <a:pPr algn="just">
                        <a:lnSpc>
                          <a:spcPct val="150000"/>
                        </a:lnSpc>
                      </a:pPr>
                      <a:r>
                        <a:rPr lang="en-US" sz="1900" dirty="0">
                          <a:effectLst/>
                        </a:rPr>
                        <a:t>Credit Availed</a:t>
                      </a:r>
                      <a:endParaRPr lang="en-IN" sz="1900" dirty="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a16="http://schemas.microsoft.com/office/drawing/2014/main" val="1522762665"/>
                  </a:ext>
                </a:extLst>
              </a:tr>
              <a:tr h="454401">
                <a:tc>
                  <a:txBody>
                    <a:bodyPr/>
                    <a:lstStyle/>
                    <a:p>
                      <a:pPr algn="just">
                        <a:lnSpc>
                          <a:spcPct val="150000"/>
                        </a:lnSpc>
                      </a:pPr>
                      <a:r>
                        <a:rPr lang="en-US" sz="1900" dirty="0">
                          <a:effectLst/>
                        </a:rPr>
                        <a:t>Credit Utilized</a:t>
                      </a:r>
                      <a:endParaRPr lang="en-IN" sz="1900" dirty="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a16="http://schemas.microsoft.com/office/drawing/2014/main" val="2978222770"/>
                  </a:ext>
                </a:extLst>
              </a:tr>
              <a:tr h="1363203">
                <a:tc>
                  <a:txBody>
                    <a:bodyPr/>
                    <a:lstStyle/>
                    <a:p>
                      <a:pPr algn="just">
                        <a:lnSpc>
                          <a:spcPct val="150000"/>
                        </a:lnSpc>
                      </a:pPr>
                      <a:r>
                        <a:rPr lang="en-US" sz="1900">
                          <a:effectLst/>
                        </a:rPr>
                        <a:t>Closing/ Outstanding balance</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a:effectLst/>
                        </a:rPr>
                        <a:t> </a:t>
                      </a:r>
                      <a:endParaRPr lang="en-IN" sz="1900">
                        <a:effectLst/>
                        <a:latin typeface="Times New Roman" panose="02020603050405020304" pitchFamily="18" charset="0"/>
                        <a:ea typeface="Times New Roman" panose="02020603050405020304" pitchFamily="18" charset="0"/>
                      </a:endParaRPr>
                    </a:p>
                  </a:txBody>
                  <a:tcPr marT="0" marB="0"/>
                </a:tc>
                <a:tc>
                  <a:txBody>
                    <a:bodyPr/>
                    <a:lstStyle/>
                    <a:p>
                      <a:pPr algn="just">
                        <a:lnSpc>
                          <a:spcPct val="150000"/>
                        </a:lnSpc>
                      </a:pPr>
                      <a:r>
                        <a:rPr lang="en-US" sz="1900" dirty="0">
                          <a:effectLst/>
                        </a:rPr>
                        <a:t> </a:t>
                      </a:r>
                      <a:endParaRPr lang="en-IN" sz="1900" dirty="0">
                        <a:effectLst/>
                        <a:latin typeface="Times New Roman" panose="02020603050405020304" pitchFamily="18" charset="0"/>
                        <a:ea typeface="Times New Roman" panose="02020603050405020304" pitchFamily="18" charset="0"/>
                      </a:endParaRPr>
                    </a:p>
                  </a:txBody>
                  <a:tcPr marT="0" marB="0"/>
                </a:tc>
                <a:extLst>
                  <a:ext uri="{0D108BD9-81ED-4DB2-BD59-A6C34878D82A}">
                    <a16:rowId xmlns:a16="http://schemas.microsoft.com/office/drawing/2014/main" val="1374204356"/>
                  </a:ext>
                </a:extLst>
              </a:tr>
            </a:tbl>
          </a:graphicData>
        </a:graphic>
      </p:graphicFrame>
    </p:spTree>
    <p:extLst>
      <p:ext uri="{BB962C8B-B14F-4D97-AF65-F5344CB8AC3E}">
        <p14:creationId xmlns:p14="http://schemas.microsoft.com/office/powerpoint/2010/main" val="331894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21</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35</a:t>
            </a:r>
            <a:r>
              <a:rPr kumimoji="0" lang="en-US" sz="2400" b="1" i="0" u="none" strike="noStrike" kern="1200" cap="none" spc="0" normalizeH="0" noProof="0" dirty="0">
                <a:ln>
                  <a:noFill/>
                </a:ln>
                <a:solidFill>
                  <a:srgbClr val="00B0F0"/>
                </a:solidFill>
                <a:effectLst/>
                <a:uLnTx/>
                <a:uFillTx/>
                <a:latin typeface="Times New Roman"/>
                <a:ea typeface="+mn-ea"/>
                <a:cs typeface="+mn-cs"/>
              </a:rPr>
              <a:t> (a)/(b)</a:t>
            </a:r>
            <a:endParaRPr lang="en-US" sz="2400" b="1" dirty="0">
              <a:solidFill>
                <a:srgbClr val="00B0F0"/>
              </a:solidFill>
              <a:latin typeface="Times New Roman"/>
            </a:endParaRPr>
          </a:p>
          <a:p>
            <a:pPr lvl="0" algn="just"/>
            <a:r>
              <a:rPr lang="en-US" sz="2400" dirty="0"/>
              <a:t>In the case of a trading concern, give quantitative details of principal items of goods traded:</a:t>
            </a:r>
          </a:p>
          <a:p>
            <a:pPr lvl="0" algn="just"/>
            <a:r>
              <a:rPr lang="en-US" sz="2400" dirty="0"/>
              <a:t>In the case of a manufacturing concern, give quantitative details of the principal items of raw materials, finished products and by-products</a:t>
            </a:r>
            <a:endParaRPr lang="en-IN" sz="2400" dirty="0"/>
          </a:p>
          <a:p>
            <a:pPr marL="0" indent="0" algn="just">
              <a:buNone/>
            </a:pPr>
            <a:endParaRPr lang="en-IN" sz="2400" b="1" dirty="0">
              <a:solidFill>
                <a:prstClr val="black"/>
              </a:solidFill>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539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5" end="5"/>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22</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16438" y="128533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a:blip r:embed="rId3"/>
          <a:stretch>
            <a:fillRect/>
          </a:stretch>
        </p:blipFill>
        <p:spPr>
          <a:xfrm>
            <a:off x="1253245" y="1818225"/>
            <a:ext cx="9210104" cy="35485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8753966" y="5748119"/>
            <a:ext cx="2547257" cy="369332"/>
          </a:xfrm>
          <a:prstGeom prst="rect">
            <a:avLst/>
          </a:prstGeom>
          <a:noFill/>
        </p:spPr>
        <p:txBody>
          <a:bodyPr wrap="square" rtlCol="0">
            <a:spAutoFit/>
          </a:bodyPr>
          <a:lstStyle/>
          <a:p>
            <a:r>
              <a:rPr lang="en-US" dirty="0"/>
              <a:t>Continued…..</a:t>
            </a:r>
            <a:endParaRPr lang="en-IN" dirty="0"/>
          </a:p>
        </p:txBody>
      </p:sp>
    </p:spTree>
    <p:extLst>
      <p:ext uri="{BB962C8B-B14F-4D97-AF65-F5344CB8AC3E}">
        <p14:creationId xmlns:p14="http://schemas.microsoft.com/office/powerpoint/2010/main" val="4359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23</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16438" y="128533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155023" y="2220243"/>
            <a:ext cx="9854511" cy="30175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33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24</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37 as </a:t>
            </a:r>
            <a:r>
              <a:rPr kumimoji="0" lang="en-US" sz="2400" b="1" i="0" u="none" strike="noStrike" kern="1200" cap="none" spc="0" normalizeH="0" baseline="0" noProof="0" dirty="0" err="1">
                <a:ln>
                  <a:noFill/>
                </a:ln>
                <a:solidFill>
                  <a:srgbClr val="00B0F0"/>
                </a:solidFill>
                <a:effectLst/>
                <a:uLnTx/>
                <a:uFillTx/>
                <a:latin typeface="Times New Roman"/>
                <a:ea typeface="+mn-ea"/>
                <a:cs typeface="+mn-cs"/>
              </a:rPr>
              <a:t>pe</a:t>
            </a:r>
            <a:r>
              <a:rPr lang="en-US" sz="2400" b="1" dirty="0">
                <a:solidFill>
                  <a:srgbClr val="00B0F0"/>
                </a:solidFill>
                <a:latin typeface="Times New Roman"/>
              </a:rPr>
              <a:t>r Utility</a:t>
            </a:r>
          </a:p>
          <a:p>
            <a:pPr lvl="0" algn="just"/>
            <a:r>
              <a:rPr lang="en-US" sz="2400" dirty="0"/>
              <a:t>Whether any cost audit was carried out, if yes, give the details, if any, of disqualification or disagreement on any matter/item/value/ quantity as may be reported/identified by the cost auditor.</a:t>
            </a:r>
          </a:p>
          <a:p>
            <a:pPr marL="0" indent="0" algn="just">
              <a:buNone/>
            </a:pPr>
            <a:endParaRPr lang="en-IN" sz="2400" b="1" dirty="0">
              <a:solidFill>
                <a:prstClr val="black"/>
              </a:solidFill>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42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25</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16438" y="1285336"/>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rotWithShape="1">
          <a:blip r:embed="rId3"/>
          <a:srcRect t="27357" b="1"/>
          <a:stretch/>
        </p:blipFill>
        <p:spPr>
          <a:xfrm>
            <a:off x="682481" y="3357154"/>
            <a:ext cx="11254229" cy="10058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4373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215154" y="295275"/>
            <a:ext cx="975134"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26</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609314" y="1785598"/>
            <a:ext cx="11131683" cy="32540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Clause 44 as per Utility </a:t>
            </a:r>
          </a:p>
          <a:p>
            <a:pPr lvl="0" algn="just"/>
            <a:r>
              <a:rPr lang="en-US" sz="2800" dirty="0"/>
              <a:t>Break up of Total Expenditure of entities registered or not registered under the GST.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2200" b="0" i="0" u="none" strike="noStrike" kern="1200" cap="none" spc="0" normalizeH="0" baseline="0" noProof="0" dirty="0">
                <a:ln>
                  <a:noFill/>
                </a:ln>
                <a:solidFill>
                  <a:prstClr val="black"/>
                </a:solidFill>
                <a:effectLst/>
                <a:uLnTx/>
                <a:uFillTx/>
                <a:latin typeface="Times New Roman"/>
                <a:ea typeface="+mn-ea"/>
                <a:cs typeface="+mn-cs"/>
              </a:rPr>
              <a:t>(Image attached in next slide)</a:t>
            </a: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836280"/>
            <a:ext cx="11420272" cy="302828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527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215154" y="295275"/>
            <a:ext cx="975134"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27</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252164"/>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282455"/>
            <a:ext cx="11420272" cy="5108820"/>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0179" t="26655" r="22643" b="17508"/>
          <a:stretch/>
        </p:blipFill>
        <p:spPr>
          <a:xfrm>
            <a:off x="809895" y="1874725"/>
            <a:ext cx="10097591" cy="4213124"/>
          </a:xfrm>
          <a:prstGeom prst="rect">
            <a:avLst/>
          </a:prstGeom>
        </p:spPr>
      </p:pic>
    </p:spTree>
    <p:extLst>
      <p:ext uri="{BB962C8B-B14F-4D97-AF65-F5344CB8AC3E}">
        <p14:creationId xmlns:p14="http://schemas.microsoft.com/office/powerpoint/2010/main" val="23984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215154" y="295275"/>
            <a:ext cx="975134"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28</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609314" y="1785598"/>
            <a:ext cx="11131683" cy="325408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3600" b="1" i="0" u="none" strike="noStrike" kern="1200" cap="none" spc="0" normalizeH="0" baseline="0" noProof="0" dirty="0">
                <a:ln>
                  <a:noFill/>
                </a:ln>
                <a:solidFill>
                  <a:srgbClr val="00B0F0"/>
                </a:solidFill>
                <a:effectLst/>
                <a:uLnTx/>
                <a:uFillTx/>
                <a:latin typeface="Times New Roman"/>
              </a:rPr>
              <a:t>Form 3CD: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3600" b="1" i="0" u="none" strike="noStrike" kern="1200" cap="none" spc="0" normalizeH="0" baseline="0" noProof="0" dirty="0">
                <a:ln>
                  <a:noFill/>
                </a:ln>
                <a:solidFill>
                  <a:prstClr val="black"/>
                </a:solidFill>
                <a:effectLst/>
                <a:uLnTx/>
                <a:uFillTx/>
                <a:latin typeface="Times New Roman"/>
              </a:rPr>
              <a:t>Other Relevant Clauses-</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3600" b="1" i="0" u="none" strike="noStrike" kern="1200" cap="none" spc="0" normalizeH="0" baseline="0" noProof="0" dirty="0">
                <a:ln>
                  <a:noFill/>
                </a:ln>
                <a:solidFill>
                  <a:prstClr val="black"/>
                </a:solidFill>
                <a:effectLst/>
                <a:uLnTx/>
                <a:uFillTx/>
                <a:latin typeface="Times New Roman"/>
              </a:rPr>
              <a:t>Change in Partners </a:t>
            </a:r>
            <a:r>
              <a:rPr lang="en-IN" sz="3600" i="1" dirty="0">
                <a:solidFill>
                  <a:prstClr val="black"/>
                </a:solidFill>
                <a:latin typeface="Times New Roman"/>
              </a:rPr>
              <a:t>[</a:t>
            </a:r>
            <a:r>
              <a:rPr kumimoji="0" lang="en-IN" sz="3600" b="0" i="1" u="none" strike="noStrike" kern="1200" cap="none" spc="0" normalizeH="0" baseline="0" noProof="0" dirty="0">
                <a:ln>
                  <a:noFill/>
                </a:ln>
                <a:solidFill>
                  <a:prstClr val="black"/>
                </a:solidFill>
                <a:effectLst/>
                <a:uLnTx/>
                <a:uFillTx/>
                <a:latin typeface="Times New Roman"/>
              </a:rPr>
              <a:t>Clause 9(b)]</a:t>
            </a:r>
          </a:p>
          <a:p>
            <a:pPr marL="342900" lvl="3" indent="-342900" algn="just">
              <a:lnSpc>
                <a:spcPct val="150000"/>
              </a:lnSpc>
              <a:buFont typeface="Arial" panose="020B0604020202020204" pitchFamily="34" charset="0"/>
              <a:buChar char="•"/>
              <a:defRPr/>
            </a:pPr>
            <a:r>
              <a:rPr lang="en-IN" sz="3600" b="1" dirty="0">
                <a:solidFill>
                  <a:prstClr val="black"/>
                </a:solidFill>
              </a:rPr>
              <a:t>  Change in Nature of Business </a:t>
            </a:r>
            <a:r>
              <a:rPr lang="en-IN" sz="3600" i="1" dirty="0">
                <a:solidFill>
                  <a:prstClr val="black"/>
                </a:solidFill>
              </a:rPr>
              <a:t>[Clause 10(b)]</a:t>
            </a:r>
          </a:p>
          <a:p>
            <a:pPr marL="342900" lvl="3" indent="-342900" algn="just">
              <a:lnSpc>
                <a:spcPct val="150000"/>
              </a:lnSpc>
              <a:buFont typeface="Arial" panose="020B0604020202020204" pitchFamily="34" charset="0"/>
              <a:buChar char="•"/>
              <a:defRPr/>
            </a:pPr>
            <a:r>
              <a:rPr lang="en-IN" sz="3600" b="1" dirty="0">
                <a:solidFill>
                  <a:prstClr val="black"/>
                </a:solidFill>
              </a:rPr>
              <a:t>BOA Maintained and Examined </a:t>
            </a:r>
            <a:r>
              <a:rPr lang="en-IN" sz="3600" i="1" dirty="0">
                <a:solidFill>
                  <a:prstClr val="black"/>
                </a:solidFill>
              </a:rPr>
              <a:t>[Clause 11]</a:t>
            </a:r>
          </a:p>
          <a:p>
            <a:pPr marL="342900" lvl="3" indent="-342900" algn="just">
              <a:lnSpc>
                <a:spcPct val="150000"/>
              </a:lnSpc>
              <a:buFont typeface="Arial" panose="020B0604020202020204" pitchFamily="34" charset="0"/>
              <a:buChar char="•"/>
              <a:defRPr/>
            </a:pPr>
            <a:r>
              <a:rPr lang="en-IN" sz="3600" b="1" dirty="0">
                <a:solidFill>
                  <a:prstClr val="black"/>
                </a:solidFill>
              </a:rPr>
              <a:t>Method of Accounting and Change </a:t>
            </a:r>
            <a:r>
              <a:rPr lang="en-IN" sz="3600" i="1" dirty="0">
                <a:solidFill>
                  <a:prstClr val="black"/>
                </a:solidFill>
              </a:rPr>
              <a:t>[Clause 13]</a:t>
            </a: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342900" lvl="3" indent="-342900" algn="just">
              <a:lnSpc>
                <a:spcPct val="150000"/>
              </a:lnSpc>
              <a:buFont typeface="Arial" panose="020B0604020202020204" pitchFamily="34" charset="0"/>
              <a:buChar char="•"/>
              <a:defRPr/>
            </a:pPr>
            <a:endParaRPr lang="en-IN" sz="1800" i="1" dirty="0">
              <a:solidFill>
                <a:prstClr val="black"/>
              </a:solidFill>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0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None/>
              <a:tabLst/>
              <a:defRPr/>
            </a:pPr>
            <a:endParaRPr kumimoji="0" lang="en-IN" sz="2000" b="0" i="1"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03887" y="1836280"/>
            <a:ext cx="11420272" cy="3028288"/>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E5580">
                    <a:lumMod val="75000"/>
                  </a:srgbClr>
                </a:solidFill>
                <a:effectLst/>
                <a:uLnTx/>
                <a:uFillTx/>
                <a:latin typeface="Times New Roman"/>
                <a:ea typeface="+mn-ea"/>
                <a:cs typeface="+mn-cs"/>
              </a:rPr>
              <a:t>GST &amp;  Indirect Taxes Committee, ICAI</a:t>
            </a:r>
            <a:endParaRPr kumimoji="0" lang="en-IN" sz="1000" b="1" i="0" u="none" strike="noStrike" kern="1200" cap="none" spc="0" normalizeH="0" baseline="0" noProof="0">
              <a:ln>
                <a:noFill/>
              </a:ln>
              <a:solidFill>
                <a:srgbClr val="0E5580">
                  <a:lumMod val="75000"/>
                </a:srgbClr>
              </a:solidFill>
              <a:effectLst/>
              <a:uLnTx/>
              <a:uFillTx/>
              <a:latin typeface="Times New Roman"/>
              <a:ea typeface="+mn-ea"/>
              <a:cs typeface="+mn-cs"/>
            </a:endParaRPr>
          </a:p>
        </p:txBody>
      </p:sp>
    </p:spTree>
    <p:extLst>
      <p:ext uri="{BB962C8B-B14F-4D97-AF65-F5344CB8AC3E}">
        <p14:creationId xmlns:p14="http://schemas.microsoft.com/office/powerpoint/2010/main" val="184208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rPr>
              <a:t>Any Question ?</a:t>
            </a:r>
          </a:p>
        </p:txBody>
      </p:sp>
      <p:sp>
        <p:nvSpPr>
          <p:cNvPr id="29698" name="AutoShape 2" descr="Image result for GST photo"/>
          <p:cNvSpPr>
            <a:spLocks noChangeAspect="1" noChangeArrowheads="1"/>
          </p:cNvSpPr>
          <p:nvPr/>
        </p:nvSpPr>
        <p:spPr bwMode="auto">
          <a:xfrm>
            <a:off x="207433" y="-144462"/>
            <a:ext cx="406400" cy="3048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5122" name="Picture 2" descr="Image result for question images"/>
          <p:cNvPicPr>
            <a:picLocks noChangeAspect="1" noChangeArrowheads="1"/>
          </p:cNvPicPr>
          <p:nvPr/>
        </p:nvPicPr>
        <p:blipFill>
          <a:blip r:embed="rId2" cstate="print"/>
          <a:srcRect/>
          <a:stretch>
            <a:fillRect/>
          </a:stretch>
        </p:blipFill>
        <p:spPr bwMode="auto">
          <a:xfrm>
            <a:off x="2032000" y="2743200"/>
            <a:ext cx="7924800" cy="2057400"/>
          </a:xfrm>
          <a:prstGeom prst="rect">
            <a:avLst/>
          </a:prstGeom>
          <a:noFill/>
        </p:spPr>
      </p:pic>
      <p:sp>
        <p:nvSpPr>
          <p:cNvPr id="3" name="TextBox 2"/>
          <p:cNvSpPr txBox="1"/>
          <p:nvPr/>
        </p:nvSpPr>
        <p:spPr>
          <a:xfrm>
            <a:off x="10515600" y="352455"/>
            <a:ext cx="666206" cy="523220"/>
          </a:xfrm>
          <a:prstGeom prst="rect">
            <a:avLst/>
          </a:prstGeom>
          <a:noFill/>
        </p:spPr>
        <p:txBody>
          <a:bodyPr wrap="square" rtlCol="0">
            <a:spAutoFit/>
          </a:bodyPr>
          <a:lstStyle/>
          <a:p>
            <a:r>
              <a:rPr lang="en-US" sz="2800" dirty="0">
                <a:solidFill>
                  <a:schemeClr val="bg1"/>
                </a:solidFill>
                <a:latin typeface="Times New Roman" panose="02020603050405020304" pitchFamily="18" charset="0"/>
              </a:rPr>
              <a:t>29</a:t>
            </a:r>
            <a:endParaRPr lang="en-IN" sz="28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2778767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fld id="{FE29F714-C371-4D5F-8DCF-D3A490DAEB6F}" type="slidenum">
              <a:rPr kumimoji="0" lang="en-IN" altLang="en-US" sz="2800" b="0"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ct val="0"/>
                </a:spcBef>
                <a:spcAft>
                  <a:spcPts val="0"/>
                </a:spcAft>
                <a:buClrTx/>
                <a:buSzTx/>
                <a:buFontTx/>
                <a:buNone/>
                <a:tabLst/>
                <a:defRPr/>
              </a:pPr>
              <a:t>3</a:t>
            </a:fld>
            <a:endParaRPr kumimoji="0" lang="en-I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4" name="Title 3"/>
          <p:cNvSpPr>
            <a:spLocks noGrp="1"/>
          </p:cNvSpPr>
          <p:nvPr>
            <p:ph type="title"/>
          </p:nvPr>
        </p:nvSpPr>
        <p:spPr>
          <a:xfrm>
            <a:off x="1443416" y="266100"/>
            <a:ext cx="8761413" cy="826700"/>
          </a:xfrm>
        </p:spPr>
        <p:txBody>
          <a:bodyPr/>
          <a:lstStyle/>
          <a:p>
            <a:r>
              <a:rPr lang="en-US" b="1" dirty="0">
                <a:solidFill>
                  <a:schemeClr val="bg1"/>
                </a:solidFill>
              </a:rPr>
              <a:t>Contents</a:t>
            </a:r>
            <a:endParaRPr lang="en-GB" b="1" dirty="0">
              <a:solidFill>
                <a:schemeClr val="bg1"/>
              </a:solidFill>
            </a:endParaRPr>
          </a:p>
        </p:txBody>
      </p:sp>
      <p:graphicFrame>
        <p:nvGraphicFramePr>
          <p:cNvPr id="11" name="Diagram 10"/>
          <p:cNvGraphicFramePr/>
          <p:nvPr>
            <p:extLst>
              <p:ext uri="{D42A27DB-BD31-4B8C-83A1-F6EECF244321}">
                <p14:modId xmlns:p14="http://schemas.microsoft.com/office/powerpoint/2010/main" val="2341320407"/>
              </p:ext>
            </p:extLst>
          </p:nvPr>
        </p:nvGraphicFramePr>
        <p:xfrm>
          <a:off x="582304" y="1667435"/>
          <a:ext cx="10554269" cy="44604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388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9F5983C4-7C4A-4E8E-89C8-8C95C4DE5A47}"/>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graphicEl>
                                              <a:dgm id="{788F3FAF-B32A-4FCF-B984-A6D92557B46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graphicEl>
                                              <a:dgm id="{0525A252-461B-4A28-9A7C-80BADE48BEB7}"/>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graphicEl>
                                              <a:dgm id="{32371676-CA42-4D3F-A868-99DED9B48E7A}"/>
                                            </p:graphic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Graphic spid="11" grpId="0" uiExpand="1">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649" y="1987550"/>
            <a:ext cx="6732741" cy="3708708"/>
          </a:xfrm>
          <a:prstGeom prst="rect">
            <a:avLst/>
          </a:prstGeom>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a:defRPr/>
            </a:pPr>
            <a:r>
              <a:rPr lang="en-US" sz="11500" dirty="0">
                <a:ln w="0"/>
                <a:solidFill>
                  <a:schemeClr val="tx2">
                    <a:lumMod val="75000"/>
                  </a:schemeClr>
                </a:solidFill>
                <a:effectLst>
                  <a:outerShdw blurRad="38100" dist="25400" dir="5400000" algn="ctr" rotWithShape="0">
                    <a:srgbClr val="6E747A">
                      <a:alpha val="43000"/>
                    </a:srgbClr>
                  </a:outerShdw>
                </a:effectLst>
              </a:rPr>
              <a:t>Thank You</a:t>
            </a:r>
          </a:p>
          <a:p>
            <a:pPr eaLnBrk="1" hangingPunct="1"/>
            <a:endParaRPr lang="en-US" altLang="en-US" sz="2000" b="1" dirty="0">
              <a:solidFill>
                <a:schemeClr val="accent3">
                  <a:lumMod val="75000"/>
                </a:schemeClr>
              </a:solidFill>
            </a:endParaRPr>
          </a:p>
          <a:p>
            <a:pPr eaLnBrk="1" hangingPunct="1"/>
            <a:endParaRPr lang="en-US" altLang="en-US" sz="2000" b="1" dirty="0">
              <a:solidFill>
                <a:schemeClr val="accent3">
                  <a:lumMod val="75000"/>
                </a:schemeClr>
              </a:solidFill>
            </a:endParaRPr>
          </a:p>
          <a:p>
            <a:pPr eaLnBrk="1" hangingPunct="1"/>
            <a:endParaRPr lang="en-US" altLang="en-US" sz="2000" b="1" dirty="0">
              <a:solidFill>
                <a:schemeClr val="accent3">
                  <a:lumMod val="75000"/>
                </a:schemeClr>
              </a:solidFill>
            </a:endParaRPr>
          </a:p>
          <a:p>
            <a:pPr algn="r" eaLnBrk="1" hangingPunct="1"/>
            <a:r>
              <a:rPr lang="en-US" altLang="en-US" sz="2000" b="1" dirty="0">
                <a:solidFill>
                  <a:schemeClr val="accent3">
                    <a:lumMod val="75000"/>
                  </a:schemeClr>
                </a:solidFill>
              </a:rPr>
              <a:t>CA Vikash Kumar Banka </a:t>
            </a:r>
          </a:p>
          <a:p>
            <a:pPr algn="r" eaLnBrk="1" hangingPunct="1"/>
            <a:r>
              <a:rPr lang="en-US" altLang="en-US" sz="2000" b="1" dirty="0">
                <a:solidFill>
                  <a:schemeClr val="accent3">
                    <a:lumMod val="75000"/>
                  </a:schemeClr>
                </a:solidFill>
              </a:rPr>
              <a:t>9830985000</a:t>
            </a:r>
          </a:p>
          <a:p>
            <a:pPr algn="r" eaLnBrk="1" hangingPunct="1"/>
            <a:r>
              <a:rPr lang="en-US" altLang="en-US" sz="2000" b="1" dirty="0">
                <a:solidFill>
                  <a:schemeClr val="accent3">
                    <a:lumMod val="75000"/>
                  </a:schemeClr>
                </a:solidFill>
              </a:rPr>
              <a:t>vikash_banka@hotmail.com</a:t>
            </a:r>
            <a:endParaRPr lang="en-IN" sz="11500" dirty="0">
              <a:ln w="0"/>
              <a:solidFill>
                <a:schemeClr val="tx2">
                  <a:lumMod val="75000"/>
                </a:schemeClr>
              </a:solidFill>
              <a:effectLst>
                <a:outerShdw blurRad="38100" dist="25400" dir="5400000" algn="ctr" rotWithShape="0">
                  <a:srgbClr val="6E747A">
                    <a:alpha val="43000"/>
                  </a:srgbClr>
                </a:outerShdw>
              </a:effectLst>
            </a:endParaRPr>
          </a:p>
        </p:txBody>
      </p:sp>
      <p:sp>
        <p:nvSpPr>
          <p:cNvPr id="3" name="Rectangle 3"/>
          <p:cNvSpPr txBox="1">
            <a:spLocks noChangeArrowheads="1"/>
          </p:cNvSpPr>
          <p:nvPr/>
        </p:nvSpPr>
        <p:spPr>
          <a:xfrm>
            <a:off x="3200400" y="4800630"/>
            <a:ext cx="7543800" cy="1585913"/>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fontAlgn="auto">
              <a:spcAft>
                <a:spcPts val="0"/>
              </a:spcAft>
              <a:defRPr/>
            </a:pPr>
            <a:endParaRPr lang="en-US" dirty="0">
              <a:solidFill>
                <a:schemeClr val="tx1">
                  <a:lumMod val="65000"/>
                  <a:lumOff val="35000"/>
                </a:schemeClr>
              </a:solidFill>
            </a:endParaRPr>
          </a:p>
        </p:txBody>
      </p:sp>
      <p:pic>
        <p:nvPicPr>
          <p:cNvPr id="5" name="Picture 4"/>
          <p:cNvPicPr>
            <a:picLocks noChangeAspect="1"/>
          </p:cNvPicPr>
          <p:nvPr/>
        </p:nvPicPr>
        <p:blipFill rotWithShape="1">
          <a:blip r:embed="rId2"/>
          <a:srcRect l="-1170" r="9237"/>
          <a:stretch/>
        </p:blipFill>
        <p:spPr>
          <a:xfrm>
            <a:off x="419313" y="503208"/>
            <a:ext cx="1759531" cy="1638286"/>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5"/>
          <p:cNvSpPr>
            <a:spLocks noGrp="1"/>
          </p:cNvSpPr>
          <p:nvPr>
            <p:ph type="sldNum" sz="quarter" idx="12"/>
          </p:nvPr>
        </p:nvSpPr>
        <p:spPr/>
        <p:txBody>
          <a:bodyPr/>
          <a:lstStyle/>
          <a:p>
            <a:fld id="{6E308EC4-0D99-442D-8A6F-394856BF0B90}" type="slidenum">
              <a:rPr lang="en-IN" altLang="en-US" smtClean="0"/>
              <a:pPr/>
              <a:t>30</a:t>
            </a:fld>
            <a:endParaRPr lang="en-I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4</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457200" lvl="3" indent="-457200" algn="just">
              <a:lnSpc>
                <a:spcPct val="150000"/>
              </a:lnSpc>
              <a:buFont typeface="Arial" panose="020B0604020202020204" pitchFamily="34" charset="0"/>
              <a:buChar char="•"/>
              <a:defRPr/>
            </a:pPr>
            <a:endParaRPr kumimoji="0" lang="en-IN" sz="2400" b="1" i="0" u="none" strike="noStrike" kern="1200" cap="none" spc="0" normalizeH="0" baseline="0" noProof="0" dirty="0">
              <a:ln>
                <a:noFill/>
              </a:ln>
              <a:solidFill>
                <a:srgbClr val="00B0F0"/>
              </a:solidFill>
              <a:effectLst/>
              <a:uLnTx/>
              <a:uFillTx/>
              <a:latin typeface="Times New Roman"/>
              <a:ea typeface="+mn-ea"/>
              <a:cs typeface="+mn-cs"/>
            </a:endParaRPr>
          </a:p>
          <a:p>
            <a:pPr marL="457200" lvl="3" indent="-457200" algn="just">
              <a:lnSpc>
                <a:spcPct val="150000"/>
              </a:lnSpc>
              <a:buFont typeface="Arial" panose="020B0604020202020204" pitchFamily="34" charset="0"/>
              <a:buChar char="•"/>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a:t>
            </a:r>
            <a:r>
              <a:rPr lang="en-IN" sz="2400" b="1" dirty="0">
                <a:solidFill>
                  <a:srgbClr val="00B0F0"/>
                </a:solidFill>
                <a:latin typeface="Times New Roman"/>
              </a:rPr>
              <a:t>: Part A clause 2</a:t>
            </a: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r>
              <a:rPr kumimoji="0" lang="en-IN" sz="2200" b="1" i="0" u="none" strike="noStrike" kern="1200" cap="none" spc="0" normalizeH="0" baseline="0" noProof="0" dirty="0">
                <a:ln>
                  <a:noFill/>
                </a:ln>
                <a:solidFill>
                  <a:prstClr val="black"/>
                </a:solidFill>
                <a:effectLst/>
                <a:uLnTx/>
                <a:uFillTx/>
                <a:latin typeface="Times New Roman"/>
                <a:ea typeface="+mn-ea"/>
                <a:cs typeface="+mn-cs"/>
              </a:rPr>
              <a:t>Address </a:t>
            </a: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664685"/>
            <a:ext cx="11060351" cy="4286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1992115"/>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137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5</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lvl="0" algn="just"/>
            <a:endParaRPr kumimoji="0" lang="en-IN" sz="2400" b="1" i="0" u="none" strike="noStrike" kern="1200" cap="none" spc="0" normalizeH="0" baseline="0" noProof="0" dirty="0">
              <a:ln>
                <a:noFill/>
              </a:ln>
              <a:solidFill>
                <a:srgbClr val="00B0F0"/>
              </a:solidFill>
              <a:effectLst/>
              <a:uLnTx/>
              <a:uFillTx/>
              <a:latin typeface="Times New Roman"/>
              <a:ea typeface="+mn-ea"/>
              <a:cs typeface="+mn-cs"/>
            </a:endParaRPr>
          </a:p>
          <a:p>
            <a:pPr lvl="0" algn="just"/>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a:t>
            </a:r>
            <a:r>
              <a:rPr lang="en-IN" sz="2400" b="1" dirty="0">
                <a:solidFill>
                  <a:srgbClr val="00B0F0"/>
                </a:solidFill>
                <a:latin typeface="Times New Roman"/>
              </a:rPr>
              <a:t>: </a:t>
            </a:r>
            <a:r>
              <a:rPr lang="en-US" sz="2400" b="1" dirty="0">
                <a:solidFill>
                  <a:srgbClr val="00B0F0"/>
                </a:solidFill>
                <a:latin typeface="Times New Roman"/>
              </a:rPr>
              <a:t>Clause 4 Part A</a:t>
            </a:r>
          </a:p>
          <a:p>
            <a:pPr lvl="0" algn="just"/>
            <a:endParaRPr lang="en-US" sz="2200" b="1" dirty="0">
              <a:solidFill>
                <a:prstClr val="black"/>
              </a:solidFill>
              <a:latin typeface="Times New Roman"/>
            </a:endParaRPr>
          </a:p>
          <a:p>
            <a:pPr lvl="0" algn="just"/>
            <a:r>
              <a:rPr lang="en-US" sz="2200" b="1" dirty="0">
                <a:solidFill>
                  <a:prstClr val="black"/>
                </a:solidFill>
                <a:latin typeface="Times New Roman"/>
              </a:rPr>
              <a:t>Whether the </a:t>
            </a:r>
            <a:r>
              <a:rPr lang="en-US" sz="2200" b="1" dirty="0" err="1">
                <a:solidFill>
                  <a:prstClr val="black"/>
                </a:solidFill>
                <a:latin typeface="Times New Roman"/>
              </a:rPr>
              <a:t>assessee</a:t>
            </a:r>
            <a:r>
              <a:rPr lang="en-US" sz="2200" b="1" dirty="0">
                <a:solidFill>
                  <a:prstClr val="black"/>
                </a:solidFill>
                <a:latin typeface="Times New Roman"/>
              </a:rPr>
              <a:t> is liable to pay indirect tax like excise duty, service tax, sales tax, goods and services tax, customs duty, etc. If yes, please furnish the registration number, GST number or any other identification number allotted for the same. </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943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5" end="5"/>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6</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5" name="Picture 4"/>
          <p:cNvPicPr>
            <a:picLocks noChangeAspect="1"/>
          </p:cNvPicPr>
          <p:nvPr/>
        </p:nvPicPr>
        <p:blipFill>
          <a:blip r:embed="rId3"/>
          <a:stretch>
            <a:fillRect/>
          </a:stretch>
        </p:blipFill>
        <p:spPr>
          <a:xfrm>
            <a:off x="1493616" y="2019717"/>
            <a:ext cx="9509759" cy="33806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5901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7</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a:t>
            </a:r>
            <a:r>
              <a:rPr lang="en-US" sz="2400" b="1" dirty="0">
                <a:solidFill>
                  <a:srgbClr val="00B0F0"/>
                </a:solidFill>
                <a:latin typeface="Times New Roman"/>
              </a:rPr>
              <a:t>Clause 10, Part B</a:t>
            </a:r>
          </a:p>
          <a:p>
            <a:pPr marL="0" lvl="0" indent="0" algn="just">
              <a:buNone/>
            </a:pPr>
            <a:r>
              <a:rPr lang="en-US" sz="2200" b="1" dirty="0">
                <a:solidFill>
                  <a:prstClr val="black"/>
                </a:solidFill>
                <a:latin typeface="Times New Roman"/>
              </a:rPr>
              <a:t>a. Nature of business or profession (if more than one business or profession is carried on during the previous year, nature of every business or profession)</a:t>
            </a:r>
            <a:endParaRPr lang="en-IN" sz="2200" b="1" dirty="0">
              <a:solidFill>
                <a:prstClr val="black"/>
              </a:solidFill>
              <a:latin typeface="Times New Roman"/>
            </a:endParaRPr>
          </a:p>
          <a:p>
            <a:pPr marL="0" lvl="0" indent="0" algn="just">
              <a:buNone/>
            </a:pPr>
            <a:r>
              <a:rPr lang="en-US" sz="2200" b="1" dirty="0">
                <a:solidFill>
                  <a:prstClr val="black"/>
                </a:solidFill>
                <a:latin typeface="Times New Roman"/>
              </a:rPr>
              <a:t>b. If there is any change in the nature of business or profession, the particulars of such change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0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8</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200" b="0" i="1" u="none" strike="noStrike" kern="1200" cap="none" spc="0" normalizeH="0" baseline="0" noProof="0" dirty="0">
              <a:ln>
                <a:noFill/>
              </a:ln>
              <a:solidFill>
                <a:prstClr val="black"/>
              </a:solidFill>
              <a:effectLst/>
              <a:uLnTx/>
              <a:uFillTx/>
              <a:latin typeface="Times New Roman"/>
              <a:ea typeface="+mn-ea"/>
              <a:cs typeface="+mn-cs"/>
            </a:endParaRP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800" b="1" i="1" u="none" strike="noStrike" kern="1200" cap="none" spc="0" normalizeH="0" baseline="0" noProof="0" dirty="0">
              <a:ln>
                <a:noFill/>
              </a:ln>
              <a:solidFill>
                <a:prstClr val="black"/>
              </a:solidFill>
              <a:effectLst/>
              <a:uLnTx/>
              <a:uFillTx/>
              <a:latin typeface="Times New Roman"/>
              <a:ea typeface="+mn-ea"/>
              <a:cs typeface="+mn-cs"/>
            </a:endParaRPr>
          </a:p>
          <a:p>
            <a:pPr marL="457200" marR="0" lvl="3" indent="-457200" algn="just" defTabSz="914400" rtl="0" eaLnBrk="1" fontAlgn="auto" latinLnBrk="0" hangingPunct="1">
              <a:lnSpc>
                <a:spcPct val="150000"/>
              </a:lnSpc>
              <a:spcBef>
                <a:spcPct val="20000"/>
              </a:spcBef>
              <a:spcAft>
                <a:spcPts val="0"/>
              </a:spcAft>
              <a:buClrTx/>
              <a:buSzTx/>
              <a:buFont typeface="Arial" panose="020B0604020202020204" pitchFamily="34" charset="0"/>
              <a:buChar char="•"/>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466381" y="1399233"/>
            <a:ext cx="11420272" cy="499204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a:off x="1011447" y="3122060"/>
            <a:ext cx="10166065" cy="7731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020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3616" y="230901"/>
            <a:ext cx="8533979" cy="802433"/>
          </a:xfrm>
        </p:spPr>
        <p:txBody>
          <a:bodyPr/>
          <a:lstStyle/>
          <a:p>
            <a:pPr lvl="0" defTabSz="914400" eaLnBrk="1" fontAlgn="auto" hangingPunct="1">
              <a:spcBef>
                <a:spcPts val="0"/>
              </a:spcBef>
              <a:spcAft>
                <a:spcPts val="0"/>
              </a:spcAft>
            </a:pPr>
            <a:r>
              <a:rPr lang="en-IN" b="1" dirty="0"/>
              <a:t>3CD Vs GST</a:t>
            </a:r>
            <a:endParaRPr lang="en-US" b="1" dirty="0">
              <a:solidFill>
                <a:schemeClr val="bg1"/>
              </a:solidFill>
            </a:endParaRPr>
          </a:p>
        </p:txBody>
      </p:sp>
      <p:sp>
        <p:nvSpPr>
          <p:cNvPr id="19461" name="Slide Number Placeholder 3"/>
          <p:cNvSpPr>
            <a:spLocks noGrp="1"/>
          </p:cNvSpPr>
          <p:nvPr>
            <p:ph type="sldNum" sz="quarter" idx="12"/>
          </p:nvPr>
        </p:nvSpPr>
        <p:spPr>
          <a:xfrm>
            <a:off x="10189029" y="295275"/>
            <a:ext cx="1001259" cy="768350"/>
          </a:xfrm>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imes New Roman" panose="02020603050405020304" pitchFamily="18"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imes New Roman" panose="02020603050405020304" pitchFamily="18"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imes New Roman" panose="02020603050405020304" pitchFamily="18"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imes New Roman" panose="02020603050405020304" pitchFamily="18" charset="0"/>
              </a:defRPr>
            </a:lvl9pPr>
          </a:lstStyle>
          <a:p>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fld id="{FE29F714-C371-4D5F-8DCF-D3A490DAEB6F}" type="slidenum">
              <a:rPr kumimoji="0" lang="en-IN" altLang="en-US" sz="2800" b="0" i="0" u="none" strike="noStrike" kern="1200" cap="none" spc="0" normalizeH="0" baseline="0" noProof="0" smtClean="0">
                <a:ln>
                  <a:noFill/>
                </a:ln>
                <a:solidFill>
                  <a:schemeClr val="bg1"/>
                </a:solidFill>
                <a:effectLst/>
                <a:uLnTx/>
                <a:uFillTx/>
                <a:latin typeface="Times New Roman" panose="02020603050405020304" pitchFamily="18" charset="0"/>
                <a:ea typeface="+mn-ea"/>
                <a:cs typeface="+mn-cs"/>
              </a:rPr>
              <a:pPr marL="0" marR="0" lvl="0" indent="0" algn="ctr" defTabSz="914400" rtl="0" eaLnBrk="1" fontAlgn="auto" latinLnBrk="0" hangingPunct="1">
                <a:lnSpc>
                  <a:spcPct val="100000"/>
                </a:lnSpc>
                <a:spcBef>
                  <a:spcPts val="1000"/>
                </a:spcBef>
                <a:spcAft>
                  <a:spcPts val="0"/>
                </a:spcAft>
                <a:buClr>
                  <a:srgbClr val="ACD433"/>
                </a:buClr>
                <a:buSzPct val="80000"/>
                <a:buFont typeface="Wingdings 3" panose="05040102010807070707" pitchFamily="18" charset="2"/>
                <a:buChar char=""/>
                <a:tabLst/>
                <a:defRPr/>
              </a:pPr>
              <a:t>9</a:t>
            </a:fld>
            <a:endParaRPr kumimoji="0" lang="en-IN" altLang="en-US" sz="28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mn-cs"/>
            </a:endParaRPr>
          </a:p>
        </p:txBody>
      </p:sp>
      <p:sp>
        <p:nvSpPr>
          <p:cNvPr id="12" name="Content Placeholder 2"/>
          <p:cNvSpPr txBox="1">
            <a:spLocks/>
          </p:cNvSpPr>
          <p:nvPr/>
        </p:nvSpPr>
        <p:spPr>
          <a:xfrm>
            <a:off x="528639" y="1394768"/>
            <a:ext cx="11131683" cy="43954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1100" b="1" i="0" u="none" strike="noStrike" kern="1200" cap="none" spc="0" normalizeH="0" baseline="0" noProof="0" dirty="0">
              <a:ln>
                <a:noFill/>
              </a:ln>
              <a:solidFill>
                <a:sysClr val="windowText" lastClr="000000"/>
              </a:solidFill>
              <a:effectLst/>
              <a:uLnTx/>
              <a:uFillTx/>
              <a:latin typeface="Calibri"/>
              <a:ea typeface="+mn-ea"/>
              <a:cs typeface="+mn-cs"/>
            </a:endParaRPr>
          </a:p>
          <a:p>
            <a:pPr marL="0" lvl="3" indent="0" algn="just">
              <a:lnSpc>
                <a:spcPct val="150000"/>
              </a:lnSpc>
              <a:buNone/>
              <a:defRPr/>
            </a:pPr>
            <a:r>
              <a:rPr kumimoji="0" lang="en-IN" sz="2400" b="1" i="0" u="none" strike="noStrike" kern="1200" cap="none" spc="0" normalizeH="0" baseline="0" noProof="0" dirty="0">
                <a:ln>
                  <a:noFill/>
                </a:ln>
                <a:solidFill>
                  <a:srgbClr val="00B0F0"/>
                </a:solidFill>
                <a:effectLst/>
                <a:uLnTx/>
                <a:uFillTx/>
                <a:latin typeface="Times New Roman"/>
                <a:ea typeface="+mn-ea"/>
                <a:cs typeface="+mn-cs"/>
              </a:rPr>
              <a:t>Form 3CD: </a:t>
            </a:r>
            <a:r>
              <a:rPr kumimoji="0" lang="en-US" sz="2400" b="1" i="0" u="none" strike="noStrike" kern="1200" cap="none" spc="0" normalizeH="0" baseline="0" noProof="0" dirty="0">
                <a:ln>
                  <a:noFill/>
                </a:ln>
                <a:solidFill>
                  <a:srgbClr val="00B0F0"/>
                </a:solidFill>
                <a:effectLst/>
                <a:uLnTx/>
                <a:uFillTx/>
                <a:latin typeface="Times New Roman"/>
                <a:ea typeface="+mn-ea"/>
                <a:cs typeface="+mn-cs"/>
              </a:rPr>
              <a:t>Clause 13(d)</a:t>
            </a:r>
            <a:endParaRPr lang="en-US" sz="2400" b="1" dirty="0">
              <a:solidFill>
                <a:srgbClr val="00B0F0"/>
              </a:solidFill>
              <a:latin typeface="Times New Roman"/>
            </a:endParaRPr>
          </a:p>
          <a:p>
            <a:r>
              <a:rPr lang="en-US" sz="2400" dirty="0"/>
              <a:t>Details of deviation, if any , in the method accounting employed in the previous year from accounting standards prescribed under section 145 and the effect thereof on the profit or loss</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r>
              <a:rPr kumimoji="0" lang="en-IN" sz="1800" b="1" i="1" u="none" strike="noStrike" kern="1200" cap="none" spc="0" normalizeH="0" baseline="0" noProof="0" dirty="0">
                <a:ln>
                  <a:noFill/>
                </a:ln>
                <a:solidFill>
                  <a:prstClr val="black"/>
                </a:solidFill>
                <a:effectLst/>
                <a:uLnTx/>
                <a:uFillTx/>
                <a:latin typeface="Times New Roman"/>
                <a:ea typeface="+mn-ea"/>
                <a:cs typeface="+mn-cs"/>
              </a:rPr>
              <a:t>(Image attached in next slide)</a:t>
            </a:r>
          </a:p>
          <a:p>
            <a:pPr marL="0" marR="0" lvl="3" indent="0" algn="just"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2400" b="1" i="0" u="none" strike="noStrike" kern="1200" cap="none" spc="0" normalizeH="0" baseline="0" noProof="0" dirty="0">
              <a:ln>
                <a:noFill/>
              </a:ln>
              <a:solidFill>
                <a:prstClr val="black"/>
              </a:solidFill>
              <a:effectLst/>
              <a:uLnTx/>
              <a:uFillTx/>
              <a:latin typeface="Times New Roman"/>
              <a:ea typeface="+mn-ea"/>
              <a:cs typeface="+mn-cs"/>
            </a:endParaRPr>
          </a:p>
        </p:txBody>
      </p:sp>
      <p:sp>
        <p:nvSpPr>
          <p:cNvPr id="13" name="Content Placeholder 2"/>
          <p:cNvSpPr txBox="1">
            <a:spLocks/>
          </p:cNvSpPr>
          <p:nvPr/>
        </p:nvSpPr>
        <p:spPr>
          <a:xfrm>
            <a:off x="503887" y="1874725"/>
            <a:ext cx="11060351" cy="4076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marR="0" lvl="2" indent="0" algn="l"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IN" sz="1400" b="0" i="0" u="none" strike="noStrike" kern="1200" cap="none" spc="0" normalizeH="0" baseline="0" noProof="0" dirty="0">
              <a:ln>
                <a:noFill/>
              </a:ln>
              <a:solidFill>
                <a:sysClr val="windowText" lastClr="000000"/>
              </a:solidFill>
              <a:effectLst/>
              <a:uLnTx/>
              <a:uFillTx/>
              <a:latin typeface="Times New Roman"/>
              <a:ea typeface="+mn-ea"/>
              <a:cs typeface="+mn-cs"/>
            </a:endParaRPr>
          </a:p>
        </p:txBody>
      </p:sp>
      <p:sp>
        <p:nvSpPr>
          <p:cNvPr id="19" name="Rectangle 18"/>
          <p:cNvSpPr/>
          <p:nvPr/>
        </p:nvSpPr>
        <p:spPr>
          <a:xfrm>
            <a:off x="528639" y="1888079"/>
            <a:ext cx="11420272" cy="3010492"/>
          </a:xfrm>
          <a:prstGeom prst="rect">
            <a:avLst/>
          </a:prstGeom>
          <a:noFill/>
          <a:ln w="25400" cap="flat" cmpd="sng" algn="ctr">
            <a:solidFill>
              <a:sysClr val="windowText" lastClr="000000"/>
            </a:solidFill>
            <a:prstDash val="solid"/>
          </a:ln>
          <a:effectLst/>
        </p:spPr>
        <p:txBody>
          <a:bodyPr rtlCol="0" anchor="t"/>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2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Custom 1">
      <a:majorFont>
        <a:latin typeface="Palatino Linotype"/>
        <a:ea typeface=""/>
        <a:cs typeface=""/>
      </a:majorFont>
      <a:minorFont>
        <a:latin typeface="Times New Roman"/>
        <a:ea typeface=""/>
        <a:cs typeface=""/>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914</Words>
  <Application>Microsoft Office PowerPoint</Application>
  <PresentationFormat>Widescreen</PresentationFormat>
  <Paragraphs>208</Paragraphs>
  <Slides>30</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Bahnschrift SemiCondensed</vt:lpstr>
      <vt:lpstr>Calibri</vt:lpstr>
      <vt:lpstr>Courier New</vt:lpstr>
      <vt:lpstr>Palatino Linotype</vt:lpstr>
      <vt:lpstr>Times New Roman</vt:lpstr>
      <vt:lpstr>Wingdings</vt:lpstr>
      <vt:lpstr>Wingdings 3</vt:lpstr>
      <vt:lpstr>Ion Boardroom</vt:lpstr>
      <vt:lpstr>THE INSTITUTE OF CHARTERED ACCOUNTANTS OF INDIA-EIRC  By : CA Vikash Kumar Banka  9830985000 vikash_banka@hotmail.com </vt:lpstr>
      <vt:lpstr>TOPIC</vt:lpstr>
      <vt:lpstr>Contents</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3CD Vs GST</vt:lpstr>
      <vt:lpstr>Any Question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  Prashanth</dc:creator>
  <cp:lastModifiedBy>Admin</cp:lastModifiedBy>
  <cp:revision>483</cp:revision>
  <cp:lastPrinted>2022-09-03T07:31:14Z</cp:lastPrinted>
  <dcterms:created xsi:type="dcterms:W3CDTF">2017-05-14T04:11:47Z</dcterms:created>
  <dcterms:modified xsi:type="dcterms:W3CDTF">2025-06-12T11:12:29Z</dcterms:modified>
</cp:coreProperties>
</file>