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97" r:id="rId25"/>
    <p:sldId id="280" r:id="rId26"/>
    <p:sldId id="282" r:id="rId27"/>
    <p:sldId id="283" r:id="rId28"/>
    <p:sldId id="284" r:id="rId29"/>
    <p:sldId id="285" r:id="rId30"/>
    <p:sldId id="286" r:id="rId31"/>
    <p:sldId id="287" r:id="rId32"/>
    <p:sldId id="288" r:id="rId33"/>
    <p:sldId id="289" r:id="rId34"/>
    <p:sldId id="290" r:id="rId35"/>
    <p:sldId id="291" r:id="rId36"/>
    <p:sldId id="295" r:id="rId37"/>
    <p:sldId id="296" r:id="rId38"/>
  </p:sldIdLst>
  <p:sldSz cx="14630400" cy="8229600"/>
  <p:notesSz cx="8229600" cy="14630400"/>
  <p:embeddedFontLst>
    <p:embeddedFont>
      <p:font typeface="Gelasio" panose="020B0604020202020204" charset="0"/>
      <p:regular r:id="rId40"/>
    </p:embeddedFont>
    <p:embeddedFont>
      <p:font typeface="Gelasio Semi Bold"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2C6"/>
    <a:srgbClr val="C1AF99"/>
    <a:srgbClr val="B59F85"/>
    <a:srgbClr val="AB9375"/>
    <a:srgbClr val="A18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7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03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D2C6">
            <a:alpha val="33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 1">
    <p:spTree>
      <p:nvGrpSpPr>
        <p:cNvPr id="1" name=""/>
        <p:cNvGrpSpPr/>
        <p:nvPr/>
      </p:nvGrpSpPr>
      <p:grpSpPr>
        <a:xfrm>
          <a:off x="0" y="0"/>
          <a:ext cx="0" cy="0"/>
          <a:chOff x="0" y="0"/>
          <a:chExt cx="0" cy="0"/>
        </a:xfrm>
      </p:grpSpPr>
      <p:sp>
        <p:nvSpPr>
          <p:cNvPr id="3" name="Text 0"/>
          <p:cNvSpPr/>
          <p:nvPr/>
        </p:nvSpPr>
        <p:spPr>
          <a:xfrm>
            <a:off x="6280190" y="287297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Buy-back of Shares &amp; Capital Reduction</a:t>
            </a:r>
            <a:endParaRPr lang="en-US" sz="4450" dirty="0"/>
          </a:p>
        </p:txBody>
      </p:sp>
      <p:sp>
        <p:nvSpPr>
          <p:cNvPr id="4" name="Text 1"/>
          <p:cNvSpPr/>
          <p:nvPr/>
        </p:nvSpPr>
        <p:spPr>
          <a:xfrm>
            <a:off x="6280190" y="4630698"/>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A deep dive into the Companies Act, 2013, focusing on regulatory nuances and practical challenges.</a:t>
            </a:r>
            <a:endParaRPr lang="en-US" sz="1750" dirty="0"/>
          </a:p>
        </p:txBody>
      </p:sp>
      <p:pic>
        <p:nvPicPr>
          <p:cNvPr id="1026" name="Picture 2" descr="C:\Users\user\Downloads\pfPd-6p_C67-tPH5PJFJ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09" y="-140677"/>
            <a:ext cx="6147582" cy="8496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384720" y="7258931"/>
            <a:ext cx="3145413" cy="812402"/>
          </a:xfrm>
          <a:prstGeom prst="rect">
            <a:avLst/>
          </a:prstGeom>
        </p:spPr>
        <p:txBody>
          <a:bodyPr wrap="none">
            <a:spAutoFit/>
          </a:bodyPr>
          <a:lstStyle/>
          <a:p>
            <a:pPr algn="r">
              <a:lnSpc>
                <a:spcPts val="2850"/>
              </a:lnSpc>
            </a:pPr>
            <a:r>
              <a:rPr lang="en-US" sz="2400" b="1" dirty="0">
                <a:solidFill>
                  <a:srgbClr val="746558"/>
                </a:solidFill>
                <a:latin typeface="Gelasio" pitchFamily="34" charset="0"/>
                <a:ea typeface="Gelasio" pitchFamily="34" charset="-122"/>
                <a:cs typeface="Gelasio" pitchFamily="34" charset="-120"/>
              </a:rPr>
              <a:t>Gopal Kumar Khetan </a:t>
            </a:r>
          </a:p>
          <a:p>
            <a:pPr algn="r">
              <a:lnSpc>
                <a:spcPts val="2850"/>
              </a:lnSpc>
            </a:pPr>
            <a:r>
              <a:rPr lang="en-US" b="1" dirty="0">
                <a:solidFill>
                  <a:srgbClr val="746558"/>
                </a:solidFill>
                <a:latin typeface="Gelasio" pitchFamily="34" charset="0"/>
                <a:ea typeface="Gelasio" pitchFamily="34" charset="-122"/>
                <a:cs typeface="Gelasio" pitchFamily="34" charset="-120"/>
              </a:rPr>
              <a:t>(FCA, FCS, LLB, </a:t>
            </a:r>
            <a:r>
              <a:rPr lang="en-US" b="1" dirty="0" err="1">
                <a:solidFill>
                  <a:srgbClr val="746558"/>
                </a:solidFill>
                <a:latin typeface="Gelasio" pitchFamily="34" charset="0"/>
                <a:ea typeface="Gelasio" pitchFamily="34" charset="-122"/>
                <a:cs typeface="Gelasio" pitchFamily="34" charset="-120"/>
              </a:rPr>
              <a:t>M.Com</a:t>
            </a:r>
            <a:r>
              <a:rPr lang="en-US" b="1" dirty="0">
                <a:solidFill>
                  <a:srgbClr val="746558"/>
                </a:solidFill>
                <a:latin typeface="Gelasio" pitchFamily="34" charset="0"/>
                <a:ea typeface="Gelasio" pitchFamily="34" charset="-122"/>
                <a:cs typeface="Gelasio" pitchFamily="34" charset="-120"/>
              </a:rPr>
              <a:t>)</a:t>
            </a:r>
            <a:endParaRPr lang="en-IN" b="1" dirty="0">
              <a:solidFill>
                <a:srgbClr val="746558"/>
              </a:solidFill>
              <a:latin typeface="Gelasio" pitchFamily="34" charset="0"/>
              <a:ea typeface="Gelasio" pitchFamily="34" charset="-122"/>
              <a:cs typeface="Gelasio"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name="Slide 10">
    <p:spTree>
      <p:nvGrpSpPr>
        <p:cNvPr id="1" name=""/>
        <p:cNvGrpSpPr/>
        <p:nvPr/>
      </p:nvGrpSpPr>
      <p:grpSpPr>
        <a:xfrm>
          <a:off x="0" y="0"/>
          <a:ext cx="0" cy="0"/>
          <a:chOff x="0" y="0"/>
          <a:chExt cx="0" cy="0"/>
        </a:xfrm>
      </p:grpSpPr>
      <p:sp>
        <p:nvSpPr>
          <p:cNvPr id="2" name="Text 0"/>
          <p:cNvSpPr/>
          <p:nvPr/>
        </p:nvSpPr>
        <p:spPr>
          <a:xfrm>
            <a:off x="793790" y="1975842"/>
            <a:ext cx="8501063"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Timeline &amp; Modes of Buy-back</a:t>
            </a:r>
            <a:endParaRPr lang="en-US" sz="4450" dirty="0"/>
          </a:p>
        </p:txBody>
      </p:sp>
      <p:sp>
        <p:nvSpPr>
          <p:cNvPr id="3" name="Text 1"/>
          <p:cNvSpPr/>
          <p:nvPr/>
        </p:nvSpPr>
        <p:spPr>
          <a:xfrm>
            <a:off x="793790" y="313824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The buy-back process must adhere to a strict timeline and can be executed through various prescribed modes.</a:t>
            </a:r>
            <a:endParaRPr lang="en-US" sz="1750" dirty="0"/>
          </a:p>
        </p:txBody>
      </p:sp>
      <p:sp>
        <p:nvSpPr>
          <p:cNvPr id="4" name="Text 2"/>
          <p:cNvSpPr/>
          <p:nvPr/>
        </p:nvSpPr>
        <p:spPr>
          <a:xfrm>
            <a:off x="793790" y="3983117"/>
            <a:ext cx="4581168" cy="354330"/>
          </a:xfrm>
          <a:prstGeom prst="rect">
            <a:avLst/>
          </a:prstGeom>
          <a:noFill/>
          <a:ln/>
        </p:spPr>
        <p:txBody>
          <a:bodyPr wrap="none" lIns="0" tIns="0" rIns="0" bIns="0" rtlCol="0" anchor="t"/>
          <a:lstStyle/>
          <a:p>
            <a:pPr marL="0" indent="0" algn="l">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Completion Timeline (Sec 68(4))</a:t>
            </a:r>
            <a:endParaRPr lang="en-US" sz="2200" dirty="0"/>
          </a:p>
        </p:txBody>
      </p:sp>
      <p:sp>
        <p:nvSpPr>
          <p:cNvPr id="5" name="Text 3"/>
          <p:cNvSpPr/>
          <p:nvPr/>
        </p:nvSpPr>
        <p:spPr>
          <a:xfrm>
            <a:off x="793790" y="4564261"/>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Buy-back must be completed within </a:t>
            </a:r>
            <a:r>
              <a:rPr lang="en-US" sz="1750" b="1" dirty="0">
                <a:solidFill>
                  <a:srgbClr val="746558"/>
                </a:solidFill>
                <a:latin typeface="Gelasio" pitchFamily="34" charset="0"/>
                <a:ea typeface="Gelasio" pitchFamily="34" charset="-122"/>
                <a:cs typeface="Gelasio" pitchFamily="34" charset="-120"/>
              </a:rPr>
              <a:t>1 year</a:t>
            </a:r>
            <a:r>
              <a:rPr lang="en-US" sz="1750" dirty="0">
                <a:solidFill>
                  <a:srgbClr val="746558"/>
                </a:solidFill>
                <a:latin typeface="Gelasio" pitchFamily="34" charset="0"/>
                <a:ea typeface="Gelasio" pitchFamily="34" charset="-122"/>
                <a:cs typeface="Gelasio" pitchFamily="34" charset="-120"/>
              </a:rPr>
              <a:t> from the date of passing the Special Resolution or Board Resolution.</a:t>
            </a:r>
            <a:endParaRPr lang="en-US" sz="1750" dirty="0"/>
          </a:p>
        </p:txBody>
      </p:sp>
      <p:sp>
        <p:nvSpPr>
          <p:cNvPr id="6" name="Text 4"/>
          <p:cNvSpPr/>
          <p:nvPr/>
        </p:nvSpPr>
        <p:spPr>
          <a:xfrm>
            <a:off x="7599521" y="3983117"/>
            <a:ext cx="4268391" cy="354330"/>
          </a:xfrm>
          <a:prstGeom prst="rect">
            <a:avLst/>
          </a:prstGeom>
          <a:noFill/>
          <a:ln/>
        </p:spPr>
        <p:txBody>
          <a:bodyPr wrap="none" lIns="0" tIns="0" rIns="0" bIns="0" rtlCol="0" anchor="t"/>
          <a:lstStyle/>
          <a:p>
            <a:pPr marL="0" indent="0" algn="l">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Modes of Buy-back (Sec 68(5))</a:t>
            </a:r>
            <a:endParaRPr lang="en-US" sz="2200" dirty="0"/>
          </a:p>
        </p:txBody>
      </p:sp>
      <p:sp>
        <p:nvSpPr>
          <p:cNvPr id="7" name="Text 5"/>
          <p:cNvSpPr/>
          <p:nvPr/>
        </p:nvSpPr>
        <p:spPr>
          <a:xfrm>
            <a:off x="7599521" y="456426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From existing shareholders on a proportionate basis.</a:t>
            </a:r>
            <a:endParaRPr lang="en-US" sz="1750" dirty="0"/>
          </a:p>
        </p:txBody>
      </p:sp>
      <p:sp>
        <p:nvSpPr>
          <p:cNvPr id="8" name="Text 6"/>
          <p:cNvSpPr/>
          <p:nvPr/>
        </p:nvSpPr>
        <p:spPr>
          <a:xfrm>
            <a:off x="7599521" y="500645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From the open market.</a:t>
            </a:r>
            <a:endParaRPr lang="en-US" sz="1750" dirty="0"/>
          </a:p>
        </p:txBody>
      </p:sp>
      <p:sp>
        <p:nvSpPr>
          <p:cNvPr id="9" name="Text 7"/>
          <p:cNvSpPr/>
          <p:nvPr/>
        </p:nvSpPr>
        <p:spPr>
          <a:xfrm>
            <a:off x="7599521" y="5448657"/>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By purchasing securities issued to employees (ESOP or sweat equity).</a:t>
            </a:r>
            <a:endParaRPr lang="en-US" sz="1750" dirty="0"/>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1996202"/>
            <a:ext cx="6101120"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Filing the Offer Letter</a:t>
            </a:r>
            <a:endParaRPr lang="en-US" sz="4450" dirty="0"/>
          </a:p>
        </p:txBody>
      </p:sp>
      <p:sp>
        <p:nvSpPr>
          <p:cNvPr id="3" name="Text 1"/>
          <p:cNvSpPr/>
          <p:nvPr/>
        </p:nvSpPr>
        <p:spPr>
          <a:xfrm>
            <a:off x="793790" y="315860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Companies must adhere to strict rules when filing the offer letter for share buy-backs.</a:t>
            </a:r>
            <a:endParaRPr lang="en-US" sz="1750" dirty="0"/>
          </a:p>
        </p:txBody>
      </p:sp>
      <p:sp>
        <p:nvSpPr>
          <p:cNvPr id="4" name="Shape 2"/>
          <p:cNvSpPr/>
          <p:nvPr/>
        </p:nvSpPr>
        <p:spPr>
          <a:xfrm>
            <a:off x="793790" y="3776663"/>
            <a:ext cx="4196358" cy="2456617"/>
          </a:xfrm>
          <a:prstGeom prst="roundRect">
            <a:avLst>
              <a:gd name="adj" fmla="val 5956"/>
            </a:avLst>
          </a:prstGeom>
          <a:solidFill>
            <a:srgbClr val="F9F6F0"/>
          </a:solidFill>
          <a:ln w="30480">
            <a:solidFill>
              <a:srgbClr val="D4CEC3"/>
            </a:solidFill>
            <a:prstDash val="solid"/>
          </a:ln>
        </p:spPr>
        <p:txBody>
          <a:bodyPr/>
          <a:lstStyle/>
          <a:p>
            <a:endParaRPr lang="en-IN"/>
          </a:p>
        </p:txBody>
      </p:sp>
      <p:sp>
        <p:nvSpPr>
          <p:cNvPr id="5" name="Shape 3"/>
          <p:cNvSpPr/>
          <p:nvPr/>
        </p:nvSpPr>
        <p:spPr>
          <a:xfrm>
            <a:off x="763310" y="3776663"/>
            <a:ext cx="121920" cy="2456617"/>
          </a:xfrm>
          <a:prstGeom prst="roundRect">
            <a:avLst>
              <a:gd name="adj" fmla="val 27907"/>
            </a:avLst>
          </a:prstGeom>
          <a:solidFill>
            <a:srgbClr val="D3C5B6"/>
          </a:solidFill>
          <a:ln/>
        </p:spPr>
        <p:txBody>
          <a:bodyPr/>
          <a:lstStyle/>
          <a:p>
            <a:endParaRPr lang="en-IN"/>
          </a:p>
        </p:txBody>
      </p:sp>
      <p:sp>
        <p:nvSpPr>
          <p:cNvPr id="6" name="Text 4"/>
          <p:cNvSpPr/>
          <p:nvPr/>
        </p:nvSpPr>
        <p:spPr>
          <a:xfrm>
            <a:off x="1304568" y="4033957"/>
            <a:ext cx="3266242" cy="354330"/>
          </a:xfrm>
          <a:prstGeom prst="rect">
            <a:avLst/>
          </a:prstGeom>
          <a:noFill/>
          <a:ln/>
        </p:spPr>
        <p:txBody>
          <a:bodyPr wrap="none" lIns="0" tIns="0" rIns="0" bIns="0" rtlCol="0" anchor="t"/>
          <a:lstStyle/>
          <a:p>
            <a:pPr marL="0" indent="0" algn="ctr">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Form SH-8</a:t>
            </a:r>
            <a:endParaRPr lang="en-US" sz="2200" dirty="0"/>
          </a:p>
        </p:txBody>
      </p:sp>
      <p:sp>
        <p:nvSpPr>
          <p:cNvPr id="7" name="Text 5"/>
          <p:cNvSpPr/>
          <p:nvPr/>
        </p:nvSpPr>
        <p:spPr>
          <a:xfrm>
            <a:off x="1142524" y="4524375"/>
            <a:ext cx="3590330" cy="1451610"/>
          </a:xfrm>
          <a:prstGeom prst="rect">
            <a:avLst/>
          </a:prstGeom>
          <a:noFill/>
          <a:ln/>
        </p:spPr>
        <p:txBody>
          <a:bodyPr wrap="square" lIns="0" tIns="0" rIns="0" bIns="0" rtlCol="0" anchor="t"/>
          <a:lstStyle/>
          <a:p>
            <a:pPr marL="0" indent="0" algn="ctr">
              <a:lnSpc>
                <a:spcPts val="2850"/>
              </a:lnSpc>
              <a:buNone/>
            </a:pPr>
            <a:r>
              <a:rPr lang="en-US" sz="1750" dirty="0">
                <a:solidFill>
                  <a:srgbClr val="746558"/>
                </a:solidFill>
                <a:latin typeface="Gelasio" pitchFamily="34" charset="0"/>
                <a:ea typeface="Gelasio" pitchFamily="34" charset="-122"/>
                <a:cs typeface="Gelasio" pitchFamily="34" charset="-120"/>
              </a:rPr>
              <a:t>File the offer letter with the Registrar of Companies (ROC) in Form SH-8, signed by at least two directors.</a:t>
            </a:r>
            <a:endParaRPr lang="en-US" sz="1750" dirty="0"/>
          </a:p>
        </p:txBody>
      </p:sp>
      <p:sp>
        <p:nvSpPr>
          <p:cNvPr id="8" name="Shape 6"/>
          <p:cNvSpPr/>
          <p:nvPr/>
        </p:nvSpPr>
        <p:spPr>
          <a:xfrm>
            <a:off x="5216962" y="3776663"/>
            <a:ext cx="4196358" cy="2456617"/>
          </a:xfrm>
          <a:prstGeom prst="roundRect">
            <a:avLst>
              <a:gd name="adj" fmla="val 5956"/>
            </a:avLst>
          </a:prstGeom>
          <a:solidFill>
            <a:srgbClr val="F9F6F0"/>
          </a:solidFill>
          <a:ln w="30480">
            <a:solidFill>
              <a:srgbClr val="D4CEC3"/>
            </a:solidFill>
            <a:prstDash val="solid"/>
          </a:ln>
        </p:spPr>
        <p:txBody>
          <a:bodyPr/>
          <a:lstStyle/>
          <a:p>
            <a:endParaRPr lang="en-IN"/>
          </a:p>
        </p:txBody>
      </p:sp>
      <p:sp>
        <p:nvSpPr>
          <p:cNvPr id="9" name="Shape 7"/>
          <p:cNvSpPr/>
          <p:nvPr/>
        </p:nvSpPr>
        <p:spPr>
          <a:xfrm>
            <a:off x="5186482" y="3776663"/>
            <a:ext cx="121920" cy="2456617"/>
          </a:xfrm>
          <a:prstGeom prst="roundRect">
            <a:avLst>
              <a:gd name="adj" fmla="val 27907"/>
            </a:avLst>
          </a:prstGeom>
          <a:solidFill>
            <a:srgbClr val="D3C5B6"/>
          </a:solidFill>
          <a:ln/>
        </p:spPr>
        <p:txBody>
          <a:bodyPr/>
          <a:lstStyle/>
          <a:p>
            <a:endParaRPr lang="en-IN"/>
          </a:p>
        </p:txBody>
      </p:sp>
      <p:sp>
        <p:nvSpPr>
          <p:cNvPr id="10" name="Text 8"/>
          <p:cNvSpPr/>
          <p:nvPr/>
        </p:nvSpPr>
        <p:spPr>
          <a:xfrm>
            <a:off x="5565695" y="4033957"/>
            <a:ext cx="3447675" cy="354330"/>
          </a:xfrm>
          <a:prstGeom prst="rect">
            <a:avLst/>
          </a:prstGeom>
          <a:noFill/>
          <a:ln/>
        </p:spPr>
        <p:txBody>
          <a:bodyPr wrap="none" lIns="0" tIns="0" rIns="0" bIns="0" rtlCol="0" anchor="t"/>
          <a:lstStyle/>
          <a:p>
            <a:pPr marL="0" indent="0" algn="ctr">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Declaration of Solvency</a:t>
            </a:r>
            <a:endParaRPr lang="en-US" sz="2200" dirty="0"/>
          </a:p>
        </p:txBody>
      </p:sp>
      <p:sp>
        <p:nvSpPr>
          <p:cNvPr id="11" name="Text 9"/>
          <p:cNvSpPr/>
          <p:nvPr/>
        </p:nvSpPr>
        <p:spPr>
          <a:xfrm>
            <a:off x="5565696" y="4524375"/>
            <a:ext cx="3590330" cy="1088708"/>
          </a:xfrm>
          <a:prstGeom prst="rect">
            <a:avLst/>
          </a:prstGeom>
          <a:noFill/>
          <a:ln/>
        </p:spPr>
        <p:txBody>
          <a:bodyPr wrap="square" lIns="0" tIns="0" rIns="0" bIns="0" rtlCol="0" anchor="t"/>
          <a:lstStyle/>
          <a:p>
            <a:pPr marL="0" indent="0" algn="ctr">
              <a:lnSpc>
                <a:spcPts val="2850"/>
              </a:lnSpc>
              <a:buNone/>
            </a:pPr>
            <a:r>
              <a:rPr lang="en-US" sz="1750" dirty="0">
                <a:solidFill>
                  <a:srgbClr val="746558"/>
                </a:solidFill>
                <a:latin typeface="Gelasio" pitchFamily="34" charset="0"/>
                <a:ea typeface="Gelasio" pitchFamily="34" charset="-122"/>
                <a:cs typeface="Gelasio" pitchFamily="34" charset="-120"/>
              </a:rPr>
              <a:t>File Form SH-9 (Declaration of Solvency) to confirm financial capability.</a:t>
            </a:r>
            <a:endParaRPr lang="en-US" sz="1750" dirty="0"/>
          </a:p>
        </p:txBody>
      </p:sp>
      <p:sp>
        <p:nvSpPr>
          <p:cNvPr id="12" name="Shape 10"/>
          <p:cNvSpPr/>
          <p:nvPr/>
        </p:nvSpPr>
        <p:spPr>
          <a:xfrm>
            <a:off x="9640133" y="3776663"/>
            <a:ext cx="4196358" cy="2456617"/>
          </a:xfrm>
          <a:prstGeom prst="roundRect">
            <a:avLst>
              <a:gd name="adj" fmla="val 5956"/>
            </a:avLst>
          </a:prstGeom>
          <a:solidFill>
            <a:srgbClr val="F9F6F0"/>
          </a:solidFill>
          <a:ln w="30480">
            <a:solidFill>
              <a:srgbClr val="D4CEC3"/>
            </a:solidFill>
            <a:prstDash val="solid"/>
          </a:ln>
        </p:spPr>
        <p:txBody>
          <a:bodyPr/>
          <a:lstStyle/>
          <a:p>
            <a:endParaRPr lang="en-IN"/>
          </a:p>
        </p:txBody>
      </p:sp>
      <p:sp>
        <p:nvSpPr>
          <p:cNvPr id="13" name="Shape 11"/>
          <p:cNvSpPr/>
          <p:nvPr/>
        </p:nvSpPr>
        <p:spPr>
          <a:xfrm>
            <a:off x="9609653" y="3776663"/>
            <a:ext cx="121920" cy="2456617"/>
          </a:xfrm>
          <a:prstGeom prst="roundRect">
            <a:avLst>
              <a:gd name="adj" fmla="val 27907"/>
            </a:avLst>
          </a:prstGeom>
          <a:solidFill>
            <a:srgbClr val="D3C5B6"/>
          </a:solidFill>
          <a:ln/>
        </p:spPr>
        <p:txBody>
          <a:bodyPr/>
          <a:lstStyle/>
          <a:p>
            <a:endParaRPr lang="en-IN"/>
          </a:p>
        </p:txBody>
      </p:sp>
      <p:sp>
        <p:nvSpPr>
          <p:cNvPr id="14" name="Text 12"/>
          <p:cNvSpPr/>
          <p:nvPr/>
        </p:nvSpPr>
        <p:spPr>
          <a:xfrm>
            <a:off x="9988868" y="4033957"/>
            <a:ext cx="3512528" cy="354330"/>
          </a:xfrm>
          <a:prstGeom prst="rect">
            <a:avLst/>
          </a:prstGeom>
          <a:noFill/>
          <a:ln/>
        </p:spPr>
        <p:txBody>
          <a:bodyPr wrap="none" lIns="0" tIns="0" rIns="0" bIns="0" rtlCol="0" anchor="t"/>
          <a:lstStyle/>
          <a:p>
            <a:pPr marL="0" indent="0" algn="ctr">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Dispatch of Letters of Offer</a:t>
            </a:r>
            <a:endParaRPr lang="en-US" sz="2200" dirty="0"/>
          </a:p>
        </p:txBody>
      </p:sp>
      <p:sp>
        <p:nvSpPr>
          <p:cNvPr id="15" name="Text 13"/>
          <p:cNvSpPr/>
          <p:nvPr/>
        </p:nvSpPr>
        <p:spPr>
          <a:xfrm>
            <a:off x="9988868" y="4388287"/>
            <a:ext cx="3590330" cy="1587698"/>
          </a:xfrm>
          <a:prstGeom prst="rect">
            <a:avLst/>
          </a:prstGeom>
          <a:noFill/>
          <a:ln/>
        </p:spPr>
        <p:txBody>
          <a:bodyPr wrap="square" lIns="0" tIns="0" rIns="0" bIns="0" rtlCol="0" anchor="t"/>
          <a:lstStyle/>
          <a:p>
            <a:pPr marL="0" indent="0" algn="ctr">
              <a:lnSpc>
                <a:spcPts val="2850"/>
              </a:lnSpc>
              <a:buNone/>
            </a:pPr>
            <a:r>
              <a:rPr lang="en-US" sz="1750" dirty="0">
                <a:solidFill>
                  <a:srgbClr val="746558"/>
                </a:solidFill>
                <a:latin typeface="Gelasio" pitchFamily="34" charset="0"/>
                <a:ea typeface="Gelasio" pitchFamily="34" charset="-122"/>
                <a:cs typeface="Gelasio" pitchFamily="34" charset="-120"/>
              </a:rPr>
              <a:t>Dispatch the Letter of Offer to the shareholders immediately  (not later than 20 days of filing with ROC) ensuring accuracy and transparency.</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0"/>
          <p:cNvSpPr/>
          <p:nvPr/>
        </p:nvSpPr>
        <p:spPr>
          <a:xfrm>
            <a:off x="621148" y="488037"/>
            <a:ext cx="5498297" cy="554474"/>
          </a:xfrm>
          <a:prstGeom prst="rect">
            <a:avLst/>
          </a:prstGeom>
          <a:noFill/>
          <a:ln/>
        </p:spPr>
        <p:txBody>
          <a:bodyPr wrap="none" lIns="0" tIns="0" rIns="0" bIns="0" rtlCol="0" anchor="t"/>
          <a:lstStyle/>
          <a:p>
            <a:pPr marL="0" indent="0" algn="l">
              <a:lnSpc>
                <a:spcPts val="4350"/>
              </a:lnSpc>
              <a:buNone/>
            </a:pPr>
            <a:r>
              <a:rPr lang="en-US" sz="3600" dirty="0">
                <a:solidFill>
                  <a:srgbClr val="484237"/>
                </a:solidFill>
                <a:latin typeface="Gelasio Semi Bold" pitchFamily="34" charset="0"/>
                <a:ea typeface="Gelasio Semi Bold" pitchFamily="34" charset="-122"/>
                <a:cs typeface="Gelasio Semi Bold" pitchFamily="34" charset="-120"/>
              </a:rPr>
              <a:t>Declaration of Solvency</a:t>
            </a:r>
            <a:endParaRPr lang="en-US" sz="3600" dirty="0"/>
          </a:p>
        </p:txBody>
      </p:sp>
      <p:sp>
        <p:nvSpPr>
          <p:cNvPr id="4" name="Text 1"/>
          <p:cNvSpPr/>
          <p:nvPr/>
        </p:nvSpPr>
        <p:spPr>
          <a:xfrm>
            <a:off x="709850" y="1041847"/>
            <a:ext cx="7901702" cy="283964"/>
          </a:xfrm>
          <a:prstGeom prst="rect">
            <a:avLst/>
          </a:prstGeom>
          <a:noFill/>
          <a:ln/>
        </p:spPr>
        <p:txBody>
          <a:bodyPr wrap="none" lIns="0" tIns="0" rIns="0" bIns="0" rtlCol="0" anchor="t"/>
          <a:lstStyle/>
          <a:p>
            <a:pPr marL="0" indent="0" algn="l">
              <a:lnSpc>
                <a:spcPts val="2200"/>
              </a:lnSpc>
              <a:buNone/>
            </a:pPr>
            <a:r>
              <a:rPr lang="en-US" sz="1600" i="1" dirty="0">
                <a:solidFill>
                  <a:srgbClr val="746558"/>
                </a:solidFill>
                <a:latin typeface="Gelasio" pitchFamily="34" charset="0"/>
                <a:ea typeface="Gelasio" pitchFamily="34" charset="-122"/>
                <a:cs typeface="Gelasio" pitchFamily="34" charset="-120"/>
              </a:rPr>
              <a:t>A critical step, ensuring the company's financial health post-buy-back.</a:t>
            </a:r>
            <a:endParaRPr lang="en-US" sz="1600" i="1" dirty="0"/>
          </a:p>
        </p:txBody>
      </p:sp>
      <p:sp>
        <p:nvSpPr>
          <p:cNvPr id="5" name="Text 2"/>
          <p:cNvSpPr/>
          <p:nvPr/>
        </p:nvSpPr>
        <p:spPr>
          <a:xfrm>
            <a:off x="621149" y="1792129"/>
            <a:ext cx="177403" cy="221813"/>
          </a:xfrm>
          <a:prstGeom prst="rect">
            <a:avLst/>
          </a:prstGeom>
          <a:noFill/>
          <a:ln/>
        </p:spPr>
        <p:txBody>
          <a:bodyPr wrap="none" lIns="0" tIns="0" rIns="0" bIns="0" rtlCol="0" anchor="t"/>
          <a:lstStyle/>
          <a:p>
            <a:pPr marL="0" indent="0" algn="l">
              <a:lnSpc>
                <a:spcPts val="2200"/>
              </a:lnSpc>
              <a:buNone/>
            </a:pPr>
            <a:r>
              <a:rPr lang="en-US" sz="1600" dirty="0">
                <a:solidFill>
                  <a:srgbClr val="746558"/>
                </a:solidFill>
                <a:latin typeface="Gelasio Light" pitchFamily="34" charset="0"/>
                <a:ea typeface="Gelasio Light" pitchFamily="34" charset="-122"/>
                <a:cs typeface="Gelasio Light" pitchFamily="34" charset="-120"/>
              </a:rPr>
              <a:t>01</a:t>
            </a:r>
            <a:endParaRPr lang="en-US" sz="1600" dirty="0"/>
          </a:p>
        </p:txBody>
      </p:sp>
      <p:sp>
        <p:nvSpPr>
          <p:cNvPr id="6" name="Shape 3"/>
          <p:cNvSpPr/>
          <p:nvPr/>
        </p:nvSpPr>
        <p:spPr>
          <a:xfrm>
            <a:off x="621149" y="2070854"/>
            <a:ext cx="7901702" cy="22860"/>
          </a:xfrm>
          <a:prstGeom prst="rect">
            <a:avLst/>
          </a:prstGeom>
          <a:solidFill>
            <a:srgbClr val="D3C5B6"/>
          </a:solidFill>
          <a:ln/>
        </p:spPr>
        <p:txBody>
          <a:bodyPr/>
          <a:lstStyle/>
          <a:p>
            <a:endParaRPr lang="en-IN"/>
          </a:p>
        </p:txBody>
      </p:sp>
      <p:sp>
        <p:nvSpPr>
          <p:cNvPr id="7" name="Text 4"/>
          <p:cNvSpPr/>
          <p:nvPr/>
        </p:nvSpPr>
        <p:spPr>
          <a:xfrm>
            <a:off x="621149" y="2205276"/>
            <a:ext cx="2218373" cy="277178"/>
          </a:xfrm>
          <a:prstGeom prst="rect">
            <a:avLst/>
          </a:prstGeom>
          <a:noFill/>
          <a:ln/>
        </p:spPr>
        <p:txBody>
          <a:bodyPr wrap="none" lIns="0" tIns="0" rIns="0" bIns="0" rtlCol="0" anchor="t"/>
          <a:lstStyle/>
          <a:p>
            <a:pPr marL="0" indent="0" algn="l">
              <a:lnSpc>
                <a:spcPts val="2150"/>
              </a:lnSpc>
              <a:buNone/>
            </a:pPr>
            <a:r>
              <a:rPr lang="en-US" dirty="0">
                <a:solidFill>
                  <a:srgbClr val="746558"/>
                </a:solidFill>
                <a:latin typeface="Gelasio Semi Bold" pitchFamily="34" charset="0"/>
                <a:ea typeface="Gelasio Semi Bold" pitchFamily="34" charset="-122"/>
                <a:cs typeface="Gelasio Semi Bold" pitchFamily="34" charset="-120"/>
              </a:rPr>
              <a:t>Official Filing</a:t>
            </a:r>
            <a:endParaRPr lang="en-US" dirty="0"/>
          </a:p>
        </p:txBody>
      </p:sp>
      <p:sp>
        <p:nvSpPr>
          <p:cNvPr id="8" name="Text 5"/>
          <p:cNvSpPr/>
          <p:nvPr/>
        </p:nvSpPr>
        <p:spPr>
          <a:xfrm>
            <a:off x="621149" y="2482454"/>
            <a:ext cx="7901702" cy="483770"/>
          </a:xfrm>
          <a:prstGeom prst="rect">
            <a:avLst/>
          </a:prstGeom>
          <a:noFill/>
          <a:ln/>
        </p:spPr>
        <p:txBody>
          <a:bodyPr wrap="none" lIns="0" tIns="0" rIns="0" bIns="0" rtlCol="0" anchor="t"/>
          <a:lstStyle/>
          <a:p>
            <a:pPr marL="0" indent="0" algn="just">
              <a:lnSpc>
                <a:spcPts val="2200"/>
              </a:lnSpc>
              <a:buNone/>
            </a:pPr>
            <a:r>
              <a:rPr lang="en-US" sz="1600" dirty="0">
                <a:solidFill>
                  <a:srgbClr val="746558"/>
                </a:solidFill>
                <a:latin typeface="Gelasio" pitchFamily="34" charset="0"/>
                <a:ea typeface="Gelasio" pitchFamily="34" charset="-122"/>
                <a:cs typeface="Gelasio" pitchFamily="34" charset="-120"/>
              </a:rPr>
              <a:t>File Form SH-9 with the Registrar of Companies (ROC).</a:t>
            </a:r>
            <a:endParaRPr lang="en-US" sz="1600" dirty="0"/>
          </a:p>
        </p:txBody>
      </p:sp>
      <p:sp>
        <p:nvSpPr>
          <p:cNvPr id="9" name="Text 6"/>
          <p:cNvSpPr/>
          <p:nvPr/>
        </p:nvSpPr>
        <p:spPr>
          <a:xfrm>
            <a:off x="617829" y="3090990"/>
            <a:ext cx="177403" cy="221813"/>
          </a:xfrm>
          <a:prstGeom prst="rect">
            <a:avLst/>
          </a:prstGeom>
          <a:noFill/>
          <a:ln/>
        </p:spPr>
        <p:txBody>
          <a:bodyPr wrap="none" lIns="0" tIns="0" rIns="0" bIns="0" rtlCol="0" anchor="t"/>
          <a:lstStyle/>
          <a:p>
            <a:pPr marL="0" indent="0" algn="l">
              <a:lnSpc>
                <a:spcPts val="2200"/>
              </a:lnSpc>
              <a:buNone/>
            </a:pPr>
            <a:r>
              <a:rPr lang="en-US" sz="1600" dirty="0">
                <a:solidFill>
                  <a:srgbClr val="746558"/>
                </a:solidFill>
                <a:latin typeface="Gelasio Light" pitchFamily="34" charset="0"/>
                <a:ea typeface="Gelasio Light" pitchFamily="34" charset="-122"/>
                <a:cs typeface="Gelasio Light" pitchFamily="34" charset="-120"/>
              </a:rPr>
              <a:t>02</a:t>
            </a:r>
            <a:endParaRPr lang="en-US" sz="1600" dirty="0"/>
          </a:p>
        </p:txBody>
      </p:sp>
      <p:sp>
        <p:nvSpPr>
          <p:cNvPr id="10" name="Shape 7"/>
          <p:cNvSpPr/>
          <p:nvPr/>
        </p:nvSpPr>
        <p:spPr>
          <a:xfrm>
            <a:off x="621149" y="3729266"/>
            <a:ext cx="7901702" cy="22860"/>
          </a:xfrm>
          <a:prstGeom prst="rect">
            <a:avLst/>
          </a:prstGeom>
          <a:solidFill>
            <a:srgbClr val="D3C5B6"/>
          </a:solidFill>
          <a:ln/>
        </p:spPr>
        <p:txBody>
          <a:bodyPr/>
          <a:lstStyle/>
          <a:p>
            <a:endParaRPr lang="en-IN"/>
          </a:p>
        </p:txBody>
      </p:sp>
      <p:sp>
        <p:nvSpPr>
          <p:cNvPr id="11" name="Text 8"/>
          <p:cNvSpPr/>
          <p:nvPr/>
        </p:nvSpPr>
        <p:spPr>
          <a:xfrm>
            <a:off x="617829" y="3511583"/>
            <a:ext cx="2452330" cy="277178"/>
          </a:xfrm>
          <a:prstGeom prst="rect">
            <a:avLst/>
          </a:prstGeom>
          <a:noFill/>
          <a:ln/>
        </p:spPr>
        <p:txBody>
          <a:bodyPr wrap="none" lIns="0" tIns="0" rIns="0" bIns="0" rtlCol="0" anchor="t"/>
          <a:lstStyle/>
          <a:p>
            <a:pPr>
              <a:lnSpc>
                <a:spcPts val="2150"/>
              </a:lnSpc>
            </a:pPr>
            <a:r>
              <a:rPr lang="en-US" dirty="0">
                <a:solidFill>
                  <a:srgbClr val="746558"/>
                </a:solidFill>
                <a:latin typeface="Gelasio Semi Bold" pitchFamily="34" charset="0"/>
                <a:ea typeface="Gelasio Semi Bold" pitchFamily="34" charset="-122"/>
                <a:cs typeface="Gelasio Semi Bold" pitchFamily="34" charset="-120"/>
              </a:rPr>
              <a:t>Authorized Signatures</a:t>
            </a:r>
          </a:p>
        </p:txBody>
      </p:sp>
      <p:sp>
        <p:nvSpPr>
          <p:cNvPr id="12" name="Text 9"/>
          <p:cNvSpPr/>
          <p:nvPr/>
        </p:nvSpPr>
        <p:spPr>
          <a:xfrm>
            <a:off x="617829" y="3793688"/>
            <a:ext cx="7901702" cy="567928"/>
          </a:xfrm>
          <a:prstGeom prst="rect">
            <a:avLst/>
          </a:prstGeom>
          <a:noFill/>
          <a:ln/>
        </p:spPr>
        <p:txBody>
          <a:bodyPr wrap="square" lIns="0" tIns="0" rIns="0" bIns="0" rtlCol="0" anchor="t"/>
          <a:lstStyle/>
          <a:p>
            <a:pPr algn="just">
              <a:lnSpc>
                <a:spcPts val="2200"/>
              </a:lnSpc>
            </a:pPr>
            <a:r>
              <a:rPr lang="en-US" sz="1600" dirty="0">
                <a:solidFill>
                  <a:srgbClr val="746558"/>
                </a:solidFill>
                <a:latin typeface="Gelasio" pitchFamily="34" charset="0"/>
                <a:ea typeface="Gelasio" pitchFamily="34" charset="-122"/>
                <a:cs typeface="Gelasio" pitchFamily="34" charset="-120"/>
              </a:rPr>
              <a:t>The declaration must be signed by at least two directors, including the Managing Director where applicable.</a:t>
            </a:r>
          </a:p>
        </p:txBody>
      </p:sp>
      <p:sp>
        <p:nvSpPr>
          <p:cNvPr id="13" name="Text 10"/>
          <p:cNvSpPr/>
          <p:nvPr/>
        </p:nvSpPr>
        <p:spPr>
          <a:xfrm>
            <a:off x="617829" y="4544267"/>
            <a:ext cx="177403" cy="221813"/>
          </a:xfrm>
          <a:prstGeom prst="rect">
            <a:avLst/>
          </a:prstGeom>
          <a:noFill/>
          <a:ln/>
        </p:spPr>
        <p:txBody>
          <a:bodyPr wrap="none" lIns="0" tIns="0" rIns="0" bIns="0" rtlCol="0" anchor="t"/>
          <a:lstStyle/>
          <a:p>
            <a:pPr marL="0" indent="0" algn="l">
              <a:lnSpc>
                <a:spcPts val="2200"/>
              </a:lnSpc>
              <a:buNone/>
            </a:pPr>
            <a:r>
              <a:rPr lang="en-US" sz="1600" dirty="0">
                <a:solidFill>
                  <a:srgbClr val="746558"/>
                </a:solidFill>
                <a:latin typeface="Gelasio Light" pitchFamily="34" charset="0"/>
                <a:ea typeface="Gelasio Light" pitchFamily="34" charset="-122"/>
                <a:cs typeface="Gelasio Light" pitchFamily="34" charset="-120"/>
              </a:rPr>
              <a:t>03</a:t>
            </a:r>
            <a:endParaRPr lang="en-US" sz="1600" dirty="0"/>
          </a:p>
        </p:txBody>
      </p:sp>
      <p:sp>
        <p:nvSpPr>
          <p:cNvPr id="14" name="Shape 11"/>
          <p:cNvSpPr/>
          <p:nvPr/>
        </p:nvSpPr>
        <p:spPr>
          <a:xfrm>
            <a:off x="621149" y="5137071"/>
            <a:ext cx="7901702" cy="22860"/>
          </a:xfrm>
          <a:prstGeom prst="rect">
            <a:avLst/>
          </a:prstGeom>
          <a:solidFill>
            <a:srgbClr val="D3C5B6"/>
          </a:solidFill>
          <a:ln/>
        </p:spPr>
        <p:txBody>
          <a:bodyPr/>
          <a:lstStyle/>
          <a:p>
            <a:endParaRPr lang="en-IN"/>
          </a:p>
        </p:txBody>
      </p:sp>
      <p:sp>
        <p:nvSpPr>
          <p:cNvPr id="15" name="Text 12"/>
          <p:cNvSpPr/>
          <p:nvPr/>
        </p:nvSpPr>
        <p:spPr>
          <a:xfrm>
            <a:off x="617829" y="4957414"/>
            <a:ext cx="2617946" cy="277178"/>
          </a:xfrm>
          <a:prstGeom prst="rect">
            <a:avLst/>
          </a:prstGeom>
          <a:noFill/>
          <a:ln/>
        </p:spPr>
        <p:txBody>
          <a:bodyPr wrap="none" lIns="0" tIns="0" rIns="0" bIns="0" rtlCol="0" anchor="t"/>
          <a:lstStyle/>
          <a:p>
            <a:pPr marL="0" indent="0" algn="l">
              <a:lnSpc>
                <a:spcPts val="2150"/>
              </a:lnSpc>
              <a:buNone/>
            </a:pPr>
            <a:r>
              <a:rPr lang="en-US" dirty="0">
                <a:solidFill>
                  <a:srgbClr val="746558"/>
                </a:solidFill>
                <a:latin typeface="Gelasio Semi Bold" pitchFamily="34" charset="0"/>
                <a:ea typeface="Gelasio Semi Bold" pitchFamily="34" charset="-122"/>
                <a:cs typeface="Gelasio Semi Bold" pitchFamily="34" charset="-120"/>
              </a:rPr>
              <a:t>Verification by Affidavit</a:t>
            </a:r>
            <a:endParaRPr lang="en-US" dirty="0"/>
          </a:p>
        </p:txBody>
      </p:sp>
      <p:sp>
        <p:nvSpPr>
          <p:cNvPr id="16" name="Text 13"/>
          <p:cNvSpPr/>
          <p:nvPr/>
        </p:nvSpPr>
        <p:spPr>
          <a:xfrm>
            <a:off x="617829" y="5234592"/>
            <a:ext cx="7901702" cy="594360"/>
          </a:xfrm>
          <a:prstGeom prst="rect">
            <a:avLst/>
          </a:prstGeom>
          <a:noFill/>
          <a:ln/>
        </p:spPr>
        <p:txBody>
          <a:bodyPr wrap="none" lIns="0" tIns="0" rIns="0" bIns="0" rtlCol="0" anchor="t"/>
          <a:lstStyle/>
          <a:p>
            <a:pPr marL="0" indent="0" algn="just">
              <a:lnSpc>
                <a:spcPts val="2200"/>
              </a:lnSpc>
              <a:buNone/>
            </a:pPr>
            <a:r>
              <a:rPr lang="en-US" sz="1600" dirty="0">
                <a:solidFill>
                  <a:srgbClr val="746558"/>
                </a:solidFill>
                <a:latin typeface="Gelasio" pitchFamily="34" charset="0"/>
                <a:ea typeface="Gelasio" pitchFamily="34" charset="-122"/>
                <a:cs typeface="Gelasio" pitchFamily="34" charset="-120"/>
              </a:rPr>
              <a:t>It must be formally verified through an affidavit to attest to its accuracy and truthfulness.</a:t>
            </a:r>
            <a:endParaRPr lang="en-US" sz="1600" dirty="0"/>
          </a:p>
        </p:txBody>
      </p:sp>
      <p:sp>
        <p:nvSpPr>
          <p:cNvPr id="17" name="Text 14"/>
          <p:cNvSpPr/>
          <p:nvPr/>
        </p:nvSpPr>
        <p:spPr>
          <a:xfrm>
            <a:off x="617829" y="5935394"/>
            <a:ext cx="177403" cy="221813"/>
          </a:xfrm>
          <a:prstGeom prst="rect">
            <a:avLst/>
          </a:prstGeom>
          <a:noFill/>
          <a:ln/>
        </p:spPr>
        <p:txBody>
          <a:bodyPr wrap="none" lIns="0" tIns="0" rIns="0" bIns="0" rtlCol="0" anchor="t"/>
          <a:lstStyle/>
          <a:p>
            <a:pPr marL="0" indent="0" algn="l">
              <a:lnSpc>
                <a:spcPts val="2200"/>
              </a:lnSpc>
              <a:buNone/>
            </a:pPr>
            <a:r>
              <a:rPr lang="en-US" sz="1400" dirty="0">
                <a:solidFill>
                  <a:srgbClr val="746558"/>
                </a:solidFill>
                <a:latin typeface="Gelasio Light" pitchFamily="34" charset="0"/>
                <a:ea typeface="Gelasio Light" pitchFamily="34" charset="-122"/>
                <a:cs typeface="Gelasio Light" pitchFamily="34" charset="-120"/>
              </a:rPr>
              <a:t>04</a:t>
            </a:r>
            <a:endParaRPr lang="en-US" sz="1400" dirty="0"/>
          </a:p>
        </p:txBody>
      </p:sp>
      <p:sp>
        <p:nvSpPr>
          <p:cNvPr id="18" name="Shape 15"/>
          <p:cNvSpPr/>
          <p:nvPr/>
        </p:nvSpPr>
        <p:spPr>
          <a:xfrm>
            <a:off x="621149" y="6528197"/>
            <a:ext cx="7901702" cy="22860"/>
          </a:xfrm>
          <a:prstGeom prst="rect">
            <a:avLst/>
          </a:prstGeom>
          <a:solidFill>
            <a:srgbClr val="D3C5B6"/>
          </a:solidFill>
          <a:ln/>
        </p:spPr>
        <p:txBody>
          <a:bodyPr/>
          <a:lstStyle/>
          <a:p>
            <a:endParaRPr lang="en-IN"/>
          </a:p>
        </p:txBody>
      </p:sp>
      <p:sp>
        <p:nvSpPr>
          <p:cNvPr id="19" name="Text 16"/>
          <p:cNvSpPr/>
          <p:nvPr/>
        </p:nvSpPr>
        <p:spPr>
          <a:xfrm>
            <a:off x="617829" y="6348540"/>
            <a:ext cx="2218373" cy="277178"/>
          </a:xfrm>
          <a:prstGeom prst="rect">
            <a:avLst/>
          </a:prstGeom>
          <a:noFill/>
          <a:ln/>
        </p:spPr>
        <p:txBody>
          <a:bodyPr wrap="none" lIns="0" tIns="0" rIns="0" bIns="0" rtlCol="0" anchor="t"/>
          <a:lstStyle/>
          <a:p>
            <a:pPr marL="0" indent="0" algn="l">
              <a:lnSpc>
                <a:spcPts val="2150"/>
              </a:lnSpc>
              <a:buNone/>
            </a:pPr>
            <a:r>
              <a:rPr lang="en-US" dirty="0">
                <a:solidFill>
                  <a:srgbClr val="746558"/>
                </a:solidFill>
                <a:latin typeface="Gelasio Semi Bold" pitchFamily="34" charset="0"/>
                <a:ea typeface="Gelasio Semi Bold" pitchFamily="34" charset="-122"/>
                <a:cs typeface="Gelasio Semi Bold" pitchFamily="34" charset="-120"/>
              </a:rPr>
              <a:t>Financial Assurance</a:t>
            </a:r>
            <a:endParaRPr lang="en-US" dirty="0"/>
          </a:p>
        </p:txBody>
      </p:sp>
      <p:sp>
        <p:nvSpPr>
          <p:cNvPr id="20" name="Text 17"/>
          <p:cNvSpPr/>
          <p:nvPr/>
        </p:nvSpPr>
        <p:spPr>
          <a:xfrm>
            <a:off x="617829" y="6666245"/>
            <a:ext cx="7901702" cy="567928"/>
          </a:xfrm>
          <a:prstGeom prst="rect">
            <a:avLst/>
          </a:prstGeom>
          <a:noFill/>
          <a:ln/>
        </p:spPr>
        <p:txBody>
          <a:bodyPr wrap="square" lIns="0" tIns="0" rIns="0" bIns="0" rtlCol="0" anchor="t"/>
          <a:lstStyle/>
          <a:p>
            <a:pPr marL="0" indent="0" algn="just">
              <a:lnSpc>
                <a:spcPts val="2200"/>
              </a:lnSpc>
              <a:buNone/>
            </a:pPr>
            <a:r>
              <a:rPr lang="en-US" sz="1600" dirty="0">
                <a:solidFill>
                  <a:srgbClr val="746558"/>
                </a:solidFill>
                <a:latin typeface="Gelasio" pitchFamily="34" charset="0"/>
                <a:ea typeface="Gelasio" pitchFamily="34" charset="-122"/>
                <a:cs typeface="Gelasio" pitchFamily="34" charset="-120"/>
              </a:rPr>
              <a:t>Confirms the company's ability to meet all its liabilities and it will not face insolvency within one year.</a:t>
            </a:r>
            <a:endParaRPr lang="en-US" sz="1600" dirty="0"/>
          </a:p>
        </p:txBody>
      </p:sp>
      <p:pic>
        <p:nvPicPr>
          <p:cNvPr id="2050" name="Picture 2" descr="C:\Users\user\Downloads\xnILf41ARxrhImBo1XX2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445" y="-112542"/>
            <a:ext cx="5967429" cy="8440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13" grpId="0" animBg="1"/>
      <p:bldP spid="15" grpId="0" animBg="1"/>
      <p:bldP spid="16" grpId="0" animBg="1"/>
      <p:bldP spid="17"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1867972"/>
            <a:ext cx="8193762"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Offer Period and Restrictions</a:t>
            </a:r>
            <a:endParaRPr lang="en-US" sz="4450" dirty="0"/>
          </a:p>
        </p:txBody>
      </p:sp>
      <p:sp>
        <p:nvSpPr>
          <p:cNvPr id="3" name="Text 1"/>
          <p:cNvSpPr/>
          <p:nvPr/>
        </p:nvSpPr>
        <p:spPr>
          <a:xfrm>
            <a:off x="793790" y="303037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Key timelines and limitations governing the buy-back process.</a:t>
            </a:r>
            <a:endParaRPr lang="en-US" sz="1750" dirty="0"/>
          </a:p>
        </p:txBody>
      </p:sp>
      <p:sp>
        <p:nvSpPr>
          <p:cNvPr id="4" name="Shape 2"/>
          <p:cNvSpPr/>
          <p:nvPr/>
        </p:nvSpPr>
        <p:spPr>
          <a:xfrm>
            <a:off x="793790" y="3648432"/>
            <a:ext cx="4234220" cy="680442"/>
          </a:xfrm>
          <a:prstGeom prst="roundRect">
            <a:avLst>
              <a:gd name="adj" fmla="val 480029"/>
            </a:avLst>
          </a:prstGeom>
          <a:solidFill>
            <a:srgbClr val="EEE8DD"/>
          </a:solidFill>
          <a:ln/>
        </p:spPr>
        <p:txBody>
          <a:bodyPr/>
          <a:lstStyle/>
          <a:p>
            <a:endParaRPr lang="en-IN"/>
          </a:p>
        </p:txBody>
      </p:sp>
      <p:sp>
        <p:nvSpPr>
          <p:cNvPr id="5" name="Text 3"/>
          <p:cNvSpPr/>
          <p:nvPr/>
        </p:nvSpPr>
        <p:spPr>
          <a:xfrm>
            <a:off x="2740819" y="3775948"/>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1</a:t>
            </a:r>
            <a:endParaRPr lang="en-US" sz="2650" dirty="0"/>
          </a:p>
        </p:txBody>
      </p:sp>
      <p:sp>
        <p:nvSpPr>
          <p:cNvPr id="6" name="Text 4"/>
          <p:cNvSpPr/>
          <p:nvPr/>
        </p:nvSpPr>
        <p:spPr>
          <a:xfrm>
            <a:off x="1020604" y="455568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Offer Duration</a:t>
            </a:r>
            <a:endParaRPr lang="en-US" sz="2200" dirty="0"/>
          </a:p>
        </p:txBody>
      </p:sp>
      <p:sp>
        <p:nvSpPr>
          <p:cNvPr id="7" name="Text 5"/>
          <p:cNvSpPr/>
          <p:nvPr/>
        </p:nvSpPr>
        <p:spPr>
          <a:xfrm>
            <a:off x="1020604" y="5046107"/>
            <a:ext cx="3780592"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The buy-back offer must be open for 15 to 30 days.</a:t>
            </a:r>
            <a:endParaRPr lang="en-US" sz="1750" dirty="0"/>
          </a:p>
        </p:txBody>
      </p:sp>
      <p:sp>
        <p:nvSpPr>
          <p:cNvPr id="8" name="Shape 6"/>
          <p:cNvSpPr/>
          <p:nvPr/>
        </p:nvSpPr>
        <p:spPr>
          <a:xfrm>
            <a:off x="5198031" y="3648432"/>
            <a:ext cx="4234220" cy="680442"/>
          </a:xfrm>
          <a:prstGeom prst="roundRect">
            <a:avLst>
              <a:gd name="adj" fmla="val 480029"/>
            </a:avLst>
          </a:prstGeom>
          <a:solidFill>
            <a:srgbClr val="EEE8DD"/>
          </a:solidFill>
          <a:ln/>
        </p:spPr>
        <p:txBody>
          <a:bodyPr/>
          <a:lstStyle/>
          <a:p>
            <a:endParaRPr lang="en-IN"/>
          </a:p>
        </p:txBody>
      </p:sp>
      <p:sp>
        <p:nvSpPr>
          <p:cNvPr id="9" name="Text 7"/>
          <p:cNvSpPr/>
          <p:nvPr/>
        </p:nvSpPr>
        <p:spPr>
          <a:xfrm>
            <a:off x="7145060" y="3775948"/>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2</a:t>
            </a:r>
            <a:endParaRPr lang="en-US" sz="2650" dirty="0"/>
          </a:p>
        </p:txBody>
      </p:sp>
      <p:sp>
        <p:nvSpPr>
          <p:cNvPr id="10" name="Text 8"/>
          <p:cNvSpPr/>
          <p:nvPr/>
        </p:nvSpPr>
        <p:spPr>
          <a:xfrm>
            <a:off x="5424845" y="455568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Reduced Period</a:t>
            </a:r>
            <a:endParaRPr lang="en-US" sz="2200" dirty="0"/>
          </a:p>
        </p:txBody>
      </p:sp>
      <p:sp>
        <p:nvSpPr>
          <p:cNvPr id="11" name="Text 9"/>
          <p:cNvSpPr/>
          <p:nvPr/>
        </p:nvSpPr>
        <p:spPr>
          <a:xfrm>
            <a:off x="5424845" y="5046107"/>
            <a:ext cx="3780592"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Can be shorter than 15 days with unanimous shareholders consent.</a:t>
            </a:r>
            <a:endParaRPr lang="en-US" sz="1750" dirty="0"/>
          </a:p>
        </p:txBody>
      </p:sp>
      <p:sp>
        <p:nvSpPr>
          <p:cNvPr id="12" name="Shape 10"/>
          <p:cNvSpPr/>
          <p:nvPr/>
        </p:nvSpPr>
        <p:spPr>
          <a:xfrm>
            <a:off x="9602272" y="3648432"/>
            <a:ext cx="4234220" cy="680442"/>
          </a:xfrm>
          <a:prstGeom prst="roundRect">
            <a:avLst>
              <a:gd name="adj" fmla="val 480029"/>
            </a:avLst>
          </a:prstGeom>
          <a:solidFill>
            <a:srgbClr val="EEE8DD"/>
          </a:solidFill>
          <a:ln/>
        </p:spPr>
        <p:txBody>
          <a:bodyPr/>
          <a:lstStyle/>
          <a:p>
            <a:endParaRPr lang="en-IN"/>
          </a:p>
        </p:txBody>
      </p:sp>
      <p:sp>
        <p:nvSpPr>
          <p:cNvPr id="13" name="Text 11"/>
          <p:cNvSpPr/>
          <p:nvPr/>
        </p:nvSpPr>
        <p:spPr>
          <a:xfrm>
            <a:off x="11549301" y="3775948"/>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3</a:t>
            </a:r>
            <a:endParaRPr lang="en-US" sz="2650" dirty="0"/>
          </a:p>
        </p:txBody>
      </p:sp>
      <p:sp>
        <p:nvSpPr>
          <p:cNvPr id="14" name="Text 12"/>
          <p:cNvSpPr/>
          <p:nvPr/>
        </p:nvSpPr>
        <p:spPr>
          <a:xfrm>
            <a:off x="9829086" y="455568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No New Issues</a:t>
            </a:r>
            <a:endParaRPr lang="en-US" sz="2200" dirty="0"/>
          </a:p>
        </p:txBody>
      </p:sp>
      <p:sp>
        <p:nvSpPr>
          <p:cNvPr id="15" name="Text 13"/>
          <p:cNvSpPr/>
          <p:nvPr/>
        </p:nvSpPr>
        <p:spPr>
          <a:xfrm>
            <a:off x="9829086" y="5046107"/>
            <a:ext cx="3780592" cy="1088708"/>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No new shares (including bonus) from resolution date until offer closure, except for conversions.</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1195507"/>
            <a:ext cx="7127438"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Verification and Payment</a:t>
            </a:r>
            <a:endParaRPr lang="en-US" sz="4450" dirty="0"/>
          </a:p>
        </p:txBody>
      </p:sp>
      <p:sp>
        <p:nvSpPr>
          <p:cNvPr id="3" name="Text 1"/>
          <p:cNvSpPr/>
          <p:nvPr/>
        </p:nvSpPr>
        <p:spPr>
          <a:xfrm>
            <a:off x="793790" y="2176462"/>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Ensuring timely processing and secure payment to the shareholders.</a:t>
            </a:r>
            <a:endParaRPr lang="en-US" sz="1750" dirty="0"/>
          </a:p>
        </p:txBody>
      </p:sp>
      <p:sp>
        <p:nvSpPr>
          <p:cNvPr id="4" name="Text 2"/>
          <p:cNvSpPr/>
          <p:nvPr/>
        </p:nvSpPr>
        <p:spPr>
          <a:xfrm>
            <a:off x="793790" y="2975967"/>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Light" pitchFamily="34" charset="0"/>
                <a:ea typeface="Gelasio Light" pitchFamily="34" charset="-122"/>
                <a:cs typeface="Gelasio Light" pitchFamily="34" charset="-120"/>
              </a:rPr>
              <a:t>01</a:t>
            </a:r>
            <a:endParaRPr lang="en-US" sz="1750" dirty="0"/>
          </a:p>
        </p:txBody>
      </p:sp>
      <p:sp>
        <p:nvSpPr>
          <p:cNvPr id="5" name="Shape 3"/>
          <p:cNvSpPr/>
          <p:nvPr/>
        </p:nvSpPr>
        <p:spPr>
          <a:xfrm>
            <a:off x="793790" y="3331012"/>
            <a:ext cx="6407944" cy="30480"/>
          </a:xfrm>
          <a:prstGeom prst="rect">
            <a:avLst/>
          </a:prstGeom>
          <a:solidFill>
            <a:srgbClr val="D3C5B6"/>
          </a:solidFill>
          <a:ln/>
        </p:spPr>
        <p:txBody>
          <a:bodyPr/>
          <a:lstStyle/>
          <a:p>
            <a:endParaRPr lang="en-IN"/>
          </a:p>
        </p:txBody>
      </p:sp>
      <p:sp>
        <p:nvSpPr>
          <p:cNvPr id="6" name="Text 4"/>
          <p:cNvSpPr/>
          <p:nvPr/>
        </p:nvSpPr>
        <p:spPr>
          <a:xfrm>
            <a:off x="793790" y="35053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Verification</a:t>
            </a:r>
            <a:endParaRPr lang="en-US" sz="2200" dirty="0"/>
          </a:p>
        </p:txBody>
      </p:sp>
      <p:sp>
        <p:nvSpPr>
          <p:cNvPr id="7" name="Text 5"/>
          <p:cNvSpPr/>
          <p:nvPr/>
        </p:nvSpPr>
        <p:spPr>
          <a:xfrm>
            <a:off x="793790" y="3995738"/>
            <a:ext cx="6407944"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Complete buy-back offer verification within 15 days of closure.</a:t>
            </a:r>
            <a:endParaRPr lang="en-US" sz="1750" dirty="0"/>
          </a:p>
        </p:txBody>
      </p:sp>
      <p:sp>
        <p:nvSpPr>
          <p:cNvPr id="8" name="Text 6"/>
          <p:cNvSpPr/>
          <p:nvPr/>
        </p:nvSpPr>
        <p:spPr>
          <a:xfrm>
            <a:off x="7428548" y="2975967"/>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Light" pitchFamily="34" charset="0"/>
                <a:ea typeface="Gelasio Light" pitchFamily="34" charset="-122"/>
                <a:cs typeface="Gelasio Light" pitchFamily="34" charset="-120"/>
              </a:rPr>
              <a:t>02</a:t>
            </a:r>
            <a:endParaRPr lang="en-US" sz="1750" dirty="0"/>
          </a:p>
        </p:txBody>
      </p:sp>
      <p:sp>
        <p:nvSpPr>
          <p:cNvPr id="9" name="Shape 7"/>
          <p:cNvSpPr/>
          <p:nvPr/>
        </p:nvSpPr>
        <p:spPr>
          <a:xfrm>
            <a:off x="7428548" y="3331012"/>
            <a:ext cx="6408063" cy="30480"/>
          </a:xfrm>
          <a:prstGeom prst="rect">
            <a:avLst/>
          </a:prstGeom>
          <a:solidFill>
            <a:srgbClr val="D3C5B6"/>
          </a:solidFill>
          <a:ln/>
        </p:spPr>
        <p:txBody>
          <a:bodyPr/>
          <a:lstStyle/>
          <a:p>
            <a:endParaRPr lang="en-IN"/>
          </a:p>
        </p:txBody>
      </p:sp>
      <p:sp>
        <p:nvSpPr>
          <p:cNvPr id="10" name="Text 8"/>
          <p:cNvSpPr/>
          <p:nvPr/>
        </p:nvSpPr>
        <p:spPr>
          <a:xfrm>
            <a:off x="7428548" y="35053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Escrow Account</a:t>
            </a:r>
            <a:endParaRPr lang="en-US" sz="2200" dirty="0"/>
          </a:p>
        </p:txBody>
      </p:sp>
      <p:sp>
        <p:nvSpPr>
          <p:cNvPr id="11" name="Text 9"/>
          <p:cNvSpPr/>
          <p:nvPr/>
        </p:nvSpPr>
        <p:spPr>
          <a:xfrm>
            <a:off x="7428548" y="3995738"/>
            <a:ext cx="6408063"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Open a separate bank account immediately after offer closure to deposit full payment sum.</a:t>
            </a:r>
            <a:endParaRPr lang="en-US" sz="1750" dirty="0"/>
          </a:p>
        </p:txBody>
      </p:sp>
      <p:sp>
        <p:nvSpPr>
          <p:cNvPr id="12" name="Text 10"/>
          <p:cNvSpPr/>
          <p:nvPr/>
        </p:nvSpPr>
        <p:spPr>
          <a:xfrm>
            <a:off x="793790" y="5118378"/>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Light" pitchFamily="34" charset="0"/>
                <a:ea typeface="Gelasio Light" pitchFamily="34" charset="-122"/>
                <a:cs typeface="Gelasio Light" pitchFamily="34" charset="-120"/>
              </a:rPr>
              <a:t>03</a:t>
            </a:r>
            <a:endParaRPr lang="en-US" sz="1750" dirty="0"/>
          </a:p>
        </p:txBody>
      </p:sp>
      <p:sp>
        <p:nvSpPr>
          <p:cNvPr id="13" name="Shape 11"/>
          <p:cNvSpPr/>
          <p:nvPr/>
        </p:nvSpPr>
        <p:spPr>
          <a:xfrm>
            <a:off x="793790" y="5473422"/>
            <a:ext cx="6407944" cy="30480"/>
          </a:xfrm>
          <a:prstGeom prst="rect">
            <a:avLst/>
          </a:prstGeom>
          <a:solidFill>
            <a:srgbClr val="D3C5B6"/>
          </a:solidFill>
          <a:ln/>
        </p:spPr>
        <p:txBody>
          <a:bodyPr/>
          <a:lstStyle/>
          <a:p>
            <a:endParaRPr lang="en-IN"/>
          </a:p>
        </p:txBody>
      </p:sp>
      <p:sp>
        <p:nvSpPr>
          <p:cNvPr id="14" name="Text 12"/>
          <p:cNvSpPr/>
          <p:nvPr/>
        </p:nvSpPr>
        <p:spPr>
          <a:xfrm>
            <a:off x="793790" y="564773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Payment</a:t>
            </a:r>
            <a:endParaRPr lang="en-US" sz="2200" dirty="0"/>
          </a:p>
        </p:txBody>
      </p:sp>
      <p:sp>
        <p:nvSpPr>
          <p:cNvPr id="15" name="Text 13"/>
          <p:cNvSpPr/>
          <p:nvPr/>
        </p:nvSpPr>
        <p:spPr>
          <a:xfrm>
            <a:off x="793790" y="6138148"/>
            <a:ext cx="6407944" cy="725805"/>
          </a:xfrm>
          <a:prstGeom prst="rect">
            <a:avLst/>
          </a:prstGeom>
          <a:noFill/>
          <a:ln/>
        </p:spPr>
        <p:txBody>
          <a:bodyPr wrap="square" lIns="0" tIns="0" rIns="0" bIns="0" rtlCol="0" anchor="t"/>
          <a:lstStyle/>
          <a:p>
            <a:pPr marL="0" indent="0" algn="just">
              <a:lnSpc>
                <a:spcPts val="2850"/>
              </a:lnSpc>
              <a:buNone/>
            </a:pPr>
            <a:r>
              <a:rPr lang="en-US" sz="1750" dirty="0">
                <a:solidFill>
                  <a:srgbClr val="746558"/>
                </a:solidFill>
                <a:latin typeface="Gelasio" pitchFamily="34" charset="0"/>
                <a:ea typeface="Gelasio" pitchFamily="34" charset="-122"/>
                <a:cs typeface="Gelasio" pitchFamily="34" charset="-120"/>
              </a:rPr>
              <a:t>Pay consideration in cash within 7 days of verification completion.</a:t>
            </a:r>
            <a:endParaRPr lang="en-US" sz="1750" dirty="0"/>
          </a:p>
        </p:txBody>
      </p:sp>
      <p:sp>
        <p:nvSpPr>
          <p:cNvPr id="16" name="Text 14"/>
          <p:cNvSpPr/>
          <p:nvPr/>
        </p:nvSpPr>
        <p:spPr>
          <a:xfrm>
            <a:off x="7428548" y="5118378"/>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Light" pitchFamily="34" charset="0"/>
                <a:ea typeface="Gelasio Light" pitchFamily="34" charset="-122"/>
                <a:cs typeface="Gelasio Light" pitchFamily="34" charset="-120"/>
              </a:rPr>
              <a:t>04</a:t>
            </a:r>
            <a:endParaRPr lang="en-US" sz="1750" dirty="0"/>
          </a:p>
        </p:txBody>
      </p:sp>
      <p:sp>
        <p:nvSpPr>
          <p:cNvPr id="17" name="Shape 15"/>
          <p:cNvSpPr/>
          <p:nvPr/>
        </p:nvSpPr>
        <p:spPr>
          <a:xfrm>
            <a:off x="7428548" y="5473422"/>
            <a:ext cx="6408063" cy="30480"/>
          </a:xfrm>
          <a:prstGeom prst="rect">
            <a:avLst/>
          </a:prstGeom>
          <a:solidFill>
            <a:srgbClr val="D3C5B6"/>
          </a:solidFill>
          <a:ln/>
        </p:spPr>
        <p:txBody>
          <a:bodyPr/>
          <a:lstStyle/>
          <a:p>
            <a:endParaRPr lang="en-IN"/>
          </a:p>
        </p:txBody>
      </p:sp>
      <p:sp>
        <p:nvSpPr>
          <p:cNvPr id="18" name="Text 16"/>
          <p:cNvSpPr/>
          <p:nvPr/>
        </p:nvSpPr>
        <p:spPr>
          <a:xfrm>
            <a:off x="7428548" y="564773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Return Certificates</a:t>
            </a:r>
            <a:endParaRPr lang="en-US" sz="2200" dirty="0"/>
          </a:p>
        </p:txBody>
      </p:sp>
      <p:sp>
        <p:nvSpPr>
          <p:cNvPr id="19" name="Text 17"/>
          <p:cNvSpPr/>
          <p:nvPr/>
        </p:nvSpPr>
        <p:spPr>
          <a:xfrm>
            <a:off x="7428548" y="6138148"/>
            <a:ext cx="6408063" cy="725805"/>
          </a:xfrm>
          <a:prstGeom prst="rect">
            <a:avLst/>
          </a:prstGeom>
          <a:noFill/>
          <a:ln/>
        </p:spPr>
        <p:txBody>
          <a:bodyPr wrap="square" lIns="0" tIns="0" rIns="0" bIns="0" rtlCol="0" anchor="t"/>
          <a:lstStyle/>
          <a:p>
            <a:pPr marL="0" indent="0" algn="just">
              <a:lnSpc>
                <a:spcPts val="2850"/>
              </a:lnSpc>
              <a:buNone/>
            </a:pPr>
            <a:r>
              <a:rPr lang="en-US" sz="1750" dirty="0">
                <a:solidFill>
                  <a:srgbClr val="746558"/>
                </a:solidFill>
                <a:latin typeface="Gelasio" pitchFamily="34" charset="0"/>
                <a:ea typeface="Gelasio" pitchFamily="34" charset="-122"/>
                <a:cs typeface="Gelasio" pitchFamily="34" charset="-120"/>
              </a:rPr>
              <a:t>Return share certificates for unaccepted or partially accepted shares within 7 days.</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2355652"/>
            <a:ext cx="6338887"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Post-Buy-Back Actions</a:t>
            </a:r>
            <a:endParaRPr lang="en-US" sz="4450" dirty="0"/>
          </a:p>
        </p:txBody>
      </p:sp>
      <p:sp>
        <p:nvSpPr>
          <p:cNvPr id="3" name="Text 1"/>
          <p:cNvSpPr/>
          <p:nvPr/>
        </p:nvSpPr>
        <p:spPr>
          <a:xfrm>
            <a:off x="793790" y="351805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Mandatory steps to finalize the buy-back process and maintain compliance.</a:t>
            </a:r>
            <a:endParaRPr lang="en-US" sz="1750" dirty="0"/>
          </a:p>
        </p:txBody>
      </p:sp>
      <p:sp>
        <p:nvSpPr>
          <p:cNvPr id="4" name="Text 2"/>
          <p:cNvSpPr/>
          <p:nvPr/>
        </p:nvSpPr>
        <p:spPr>
          <a:xfrm>
            <a:off x="793790" y="4362926"/>
            <a:ext cx="3027402" cy="354330"/>
          </a:xfrm>
          <a:prstGeom prst="rect">
            <a:avLst/>
          </a:prstGeom>
          <a:noFill/>
          <a:ln/>
        </p:spPr>
        <p:txBody>
          <a:bodyPr wrap="none" lIns="0" tIns="0" rIns="0" bIns="0" rtlCol="0" anchor="t"/>
          <a:lstStyle/>
          <a:p>
            <a:pPr marL="0" indent="0" algn="l">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Destruction of Shares</a:t>
            </a:r>
            <a:endParaRPr lang="en-US" sz="2200" dirty="0"/>
          </a:p>
        </p:txBody>
      </p:sp>
      <p:sp>
        <p:nvSpPr>
          <p:cNvPr id="5" name="Text 3"/>
          <p:cNvSpPr/>
          <p:nvPr/>
        </p:nvSpPr>
        <p:spPr>
          <a:xfrm>
            <a:off x="793790" y="4944070"/>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Extinguish and destroy bought-back shares within 7 days of completion.</a:t>
            </a:r>
            <a:endParaRPr lang="en-US" sz="1750" dirty="0"/>
          </a:p>
        </p:txBody>
      </p:sp>
      <p:sp>
        <p:nvSpPr>
          <p:cNvPr id="6" name="Text 4"/>
          <p:cNvSpPr/>
          <p:nvPr/>
        </p:nvSpPr>
        <p:spPr>
          <a:xfrm>
            <a:off x="7599521" y="4362926"/>
            <a:ext cx="3953232" cy="354330"/>
          </a:xfrm>
          <a:prstGeom prst="rect">
            <a:avLst/>
          </a:prstGeom>
          <a:noFill/>
          <a:ln/>
        </p:spPr>
        <p:txBody>
          <a:bodyPr wrap="none" lIns="0" tIns="0" rIns="0" bIns="0" rtlCol="0" anchor="t"/>
          <a:lstStyle/>
          <a:p>
            <a:pPr marL="0" indent="0" algn="l">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Restriction on Further Issue</a:t>
            </a:r>
            <a:endParaRPr lang="en-US" sz="2200" dirty="0"/>
          </a:p>
        </p:txBody>
      </p:sp>
      <p:sp>
        <p:nvSpPr>
          <p:cNvPr id="7" name="Text 5"/>
          <p:cNvSpPr/>
          <p:nvPr/>
        </p:nvSpPr>
        <p:spPr>
          <a:xfrm>
            <a:off x="7599521" y="4944070"/>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No new issues of the same kind of shares/securities for 6 months, with specific exceptions like bonus issues or ESOPs.</a:t>
            </a:r>
            <a:endParaRPr lang="en-US" sz="1750" dirty="0"/>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1916311"/>
            <a:ext cx="10435114"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Maintaining the Register of Buy-Back</a:t>
            </a:r>
            <a:endParaRPr lang="en-US" sz="4450" dirty="0"/>
          </a:p>
        </p:txBody>
      </p:sp>
      <p:sp>
        <p:nvSpPr>
          <p:cNvPr id="3" name="Text 1"/>
          <p:cNvSpPr/>
          <p:nvPr/>
        </p:nvSpPr>
        <p:spPr>
          <a:xfrm>
            <a:off x="793790" y="3078718"/>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Detailed record-keeping is essential for transparency and compliance.</a:t>
            </a:r>
            <a:endParaRPr lang="en-US" sz="1750" dirty="0"/>
          </a:p>
        </p:txBody>
      </p:sp>
      <p:sp>
        <p:nvSpPr>
          <p:cNvPr id="4" name="Shape 2"/>
          <p:cNvSpPr/>
          <p:nvPr/>
        </p:nvSpPr>
        <p:spPr>
          <a:xfrm>
            <a:off x="793790" y="3696772"/>
            <a:ext cx="13042821" cy="2616518"/>
          </a:xfrm>
          <a:prstGeom prst="roundRect">
            <a:avLst>
              <a:gd name="adj" fmla="val 1300"/>
            </a:avLst>
          </a:prstGeom>
          <a:noFill/>
          <a:ln w="7620">
            <a:solidFill>
              <a:srgbClr val="000000">
                <a:alpha val="8000"/>
              </a:srgbClr>
            </a:solidFill>
            <a:prstDash val="solid"/>
          </a:ln>
        </p:spPr>
        <p:txBody>
          <a:bodyPr/>
          <a:lstStyle/>
          <a:p>
            <a:endParaRPr lang="en-IN"/>
          </a:p>
        </p:txBody>
      </p:sp>
      <p:sp>
        <p:nvSpPr>
          <p:cNvPr id="5" name="Shape 3"/>
          <p:cNvSpPr/>
          <p:nvPr/>
        </p:nvSpPr>
        <p:spPr>
          <a:xfrm>
            <a:off x="801410" y="3704392"/>
            <a:ext cx="13027581" cy="650319"/>
          </a:xfrm>
          <a:prstGeom prst="rect">
            <a:avLst/>
          </a:prstGeom>
          <a:solidFill>
            <a:srgbClr val="FFFFFF">
              <a:alpha val="4000"/>
            </a:srgbClr>
          </a:solidFill>
          <a:ln/>
        </p:spPr>
        <p:txBody>
          <a:bodyPr/>
          <a:lstStyle/>
          <a:p>
            <a:endParaRPr lang="en-IN"/>
          </a:p>
        </p:txBody>
      </p:sp>
      <p:sp>
        <p:nvSpPr>
          <p:cNvPr id="6" name="Text 4"/>
          <p:cNvSpPr/>
          <p:nvPr/>
        </p:nvSpPr>
        <p:spPr>
          <a:xfrm>
            <a:off x="1028343" y="3848100"/>
            <a:ext cx="3450788"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Form</a:t>
            </a:r>
            <a:endParaRPr lang="en-US" sz="1750" dirty="0"/>
          </a:p>
        </p:txBody>
      </p:sp>
      <p:sp>
        <p:nvSpPr>
          <p:cNvPr id="7" name="Text 5"/>
          <p:cNvSpPr/>
          <p:nvPr/>
        </p:nvSpPr>
        <p:spPr>
          <a:xfrm>
            <a:off x="4940379" y="3848100"/>
            <a:ext cx="8661797"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Maintained in Form SH-10.</a:t>
            </a:r>
            <a:endParaRPr lang="en-US" sz="1750" dirty="0"/>
          </a:p>
        </p:txBody>
      </p:sp>
      <p:sp>
        <p:nvSpPr>
          <p:cNvPr id="8" name="Shape 6"/>
          <p:cNvSpPr/>
          <p:nvPr/>
        </p:nvSpPr>
        <p:spPr>
          <a:xfrm>
            <a:off x="801410" y="4354711"/>
            <a:ext cx="13027581" cy="650319"/>
          </a:xfrm>
          <a:prstGeom prst="rect">
            <a:avLst/>
          </a:prstGeom>
          <a:solidFill>
            <a:srgbClr val="000000">
              <a:alpha val="4000"/>
            </a:srgbClr>
          </a:solidFill>
          <a:ln/>
        </p:spPr>
        <p:txBody>
          <a:bodyPr/>
          <a:lstStyle/>
          <a:p>
            <a:endParaRPr lang="en-IN"/>
          </a:p>
        </p:txBody>
      </p:sp>
      <p:sp>
        <p:nvSpPr>
          <p:cNvPr id="9" name="Text 7"/>
          <p:cNvSpPr/>
          <p:nvPr/>
        </p:nvSpPr>
        <p:spPr>
          <a:xfrm>
            <a:off x="1028343" y="4498419"/>
            <a:ext cx="3450788"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Location</a:t>
            </a:r>
            <a:endParaRPr lang="en-US" sz="1750" dirty="0"/>
          </a:p>
        </p:txBody>
      </p:sp>
      <p:sp>
        <p:nvSpPr>
          <p:cNvPr id="10" name="Text 8"/>
          <p:cNvSpPr/>
          <p:nvPr/>
        </p:nvSpPr>
        <p:spPr>
          <a:xfrm>
            <a:off x="4940379" y="4498419"/>
            <a:ext cx="8661797"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Kept at the company's registered office.</a:t>
            </a:r>
            <a:endParaRPr lang="en-US" sz="1750" dirty="0"/>
          </a:p>
        </p:txBody>
      </p:sp>
      <p:sp>
        <p:nvSpPr>
          <p:cNvPr id="11" name="Shape 9"/>
          <p:cNvSpPr/>
          <p:nvPr/>
        </p:nvSpPr>
        <p:spPr>
          <a:xfrm>
            <a:off x="801410" y="5005030"/>
            <a:ext cx="13027581" cy="650319"/>
          </a:xfrm>
          <a:prstGeom prst="rect">
            <a:avLst/>
          </a:prstGeom>
          <a:solidFill>
            <a:srgbClr val="FFFFFF">
              <a:alpha val="4000"/>
            </a:srgbClr>
          </a:solidFill>
          <a:ln/>
        </p:spPr>
        <p:txBody>
          <a:bodyPr/>
          <a:lstStyle/>
          <a:p>
            <a:endParaRPr lang="en-IN"/>
          </a:p>
        </p:txBody>
      </p:sp>
      <p:sp>
        <p:nvSpPr>
          <p:cNvPr id="12" name="Text 10"/>
          <p:cNvSpPr/>
          <p:nvPr/>
        </p:nvSpPr>
        <p:spPr>
          <a:xfrm>
            <a:off x="1028343" y="5148739"/>
            <a:ext cx="3450788"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Custody</a:t>
            </a:r>
            <a:endParaRPr lang="en-US" sz="1750" dirty="0"/>
          </a:p>
        </p:txBody>
      </p:sp>
      <p:sp>
        <p:nvSpPr>
          <p:cNvPr id="13" name="Text 11"/>
          <p:cNvSpPr/>
          <p:nvPr/>
        </p:nvSpPr>
        <p:spPr>
          <a:xfrm>
            <a:off x="4940379" y="5148739"/>
            <a:ext cx="8661797"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Under the custody of the company secretary or authorized person.</a:t>
            </a:r>
            <a:endParaRPr lang="en-US" sz="1750" dirty="0"/>
          </a:p>
        </p:txBody>
      </p:sp>
      <p:sp>
        <p:nvSpPr>
          <p:cNvPr id="14" name="Shape 12"/>
          <p:cNvSpPr/>
          <p:nvPr/>
        </p:nvSpPr>
        <p:spPr>
          <a:xfrm>
            <a:off x="801410" y="5655350"/>
            <a:ext cx="13027581" cy="650319"/>
          </a:xfrm>
          <a:prstGeom prst="rect">
            <a:avLst/>
          </a:prstGeom>
          <a:solidFill>
            <a:srgbClr val="000000">
              <a:alpha val="4000"/>
            </a:srgbClr>
          </a:solidFill>
          <a:ln/>
        </p:spPr>
        <p:txBody>
          <a:bodyPr/>
          <a:lstStyle/>
          <a:p>
            <a:endParaRPr lang="en-IN"/>
          </a:p>
        </p:txBody>
      </p:sp>
      <p:sp>
        <p:nvSpPr>
          <p:cNvPr id="15" name="Text 13"/>
          <p:cNvSpPr/>
          <p:nvPr/>
        </p:nvSpPr>
        <p:spPr>
          <a:xfrm>
            <a:off x="1028343" y="5799058"/>
            <a:ext cx="3450788"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Authentication</a:t>
            </a:r>
            <a:endParaRPr lang="en-US" sz="1750" dirty="0"/>
          </a:p>
        </p:txBody>
      </p:sp>
      <p:sp>
        <p:nvSpPr>
          <p:cNvPr id="16" name="Text 14"/>
          <p:cNvSpPr/>
          <p:nvPr/>
        </p:nvSpPr>
        <p:spPr>
          <a:xfrm>
            <a:off x="4940379" y="5799058"/>
            <a:ext cx="8661797"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Entries authenticated by the company secretary or authorized person.</a:t>
            </a:r>
            <a:endParaRPr lang="en-US" sz="1750" dirty="0"/>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1671280"/>
            <a:ext cx="9380339"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Return of Buy-Back and Penalties</a:t>
            </a:r>
            <a:endParaRPr lang="en-US" sz="4450" dirty="0"/>
          </a:p>
        </p:txBody>
      </p:sp>
      <p:sp>
        <p:nvSpPr>
          <p:cNvPr id="3" name="Text 1"/>
          <p:cNvSpPr/>
          <p:nvPr/>
        </p:nvSpPr>
        <p:spPr>
          <a:xfrm>
            <a:off x="793790" y="2833688"/>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Final reporting and consequences of non-compliance.</a:t>
            </a:r>
            <a:endParaRPr lang="en-US" sz="1750" dirty="0"/>
          </a:p>
        </p:txBody>
      </p:sp>
      <p:sp>
        <p:nvSpPr>
          <p:cNvPr id="4" name="Shape 2"/>
          <p:cNvSpPr/>
          <p:nvPr/>
        </p:nvSpPr>
        <p:spPr>
          <a:xfrm>
            <a:off x="793790" y="3791903"/>
            <a:ext cx="4196358" cy="2766298"/>
          </a:xfrm>
          <a:prstGeom prst="roundRect">
            <a:avLst>
              <a:gd name="adj" fmla="val 5289"/>
            </a:avLst>
          </a:prstGeom>
          <a:solidFill>
            <a:srgbClr val="F9F6F0"/>
          </a:solidFill>
          <a:ln/>
        </p:spPr>
        <p:txBody>
          <a:bodyPr/>
          <a:lstStyle/>
          <a:p>
            <a:endParaRPr lang="en-IN"/>
          </a:p>
        </p:txBody>
      </p:sp>
      <p:sp>
        <p:nvSpPr>
          <p:cNvPr id="5" name="Shape 3"/>
          <p:cNvSpPr/>
          <p:nvPr/>
        </p:nvSpPr>
        <p:spPr>
          <a:xfrm>
            <a:off x="793790" y="3761423"/>
            <a:ext cx="4196358" cy="121920"/>
          </a:xfrm>
          <a:prstGeom prst="roundRect">
            <a:avLst>
              <a:gd name="adj" fmla="val 27907"/>
            </a:avLst>
          </a:prstGeom>
          <a:solidFill>
            <a:srgbClr val="D3C5B6"/>
          </a:solidFill>
          <a:ln/>
        </p:spPr>
        <p:txBody>
          <a:bodyPr/>
          <a:lstStyle/>
          <a:p>
            <a:endParaRPr lang="en-IN"/>
          </a:p>
        </p:txBody>
      </p:sp>
      <p:sp>
        <p:nvSpPr>
          <p:cNvPr id="6" name="Shape 4"/>
          <p:cNvSpPr/>
          <p:nvPr/>
        </p:nvSpPr>
        <p:spPr>
          <a:xfrm>
            <a:off x="2551688" y="3451741"/>
            <a:ext cx="680442" cy="680442"/>
          </a:xfrm>
          <a:prstGeom prst="roundRect">
            <a:avLst>
              <a:gd name="adj" fmla="val 134383"/>
            </a:avLst>
          </a:prstGeom>
          <a:solidFill>
            <a:srgbClr val="D3C5B6"/>
          </a:solidFill>
          <a:ln/>
        </p:spPr>
        <p:txBody>
          <a:bodyPr/>
          <a:lstStyle/>
          <a:p>
            <a:endParaRPr lang="en-IN"/>
          </a:p>
        </p:txBody>
      </p:sp>
      <p:sp>
        <p:nvSpPr>
          <p:cNvPr id="7" name="Text 5"/>
          <p:cNvSpPr/>
          <p:nvPr/>
        </p:nvSpPr>
        <p:spPr>
          <a:xfrm>
            <a:off x="2755761" y="3621881"/>
            <a:ext cx="272177" cy="340162"/>
          </a:xfrm>
          <a:prstGeom prst="rect">
            <a:avLst/>
          </a:prstGeom>
          <a:noFill/>
          <a:ln/>
        </p:spPr>
        <p:txBody>
          <a:bodyPr wrap="none" lIns="0" tIns="0" rIns="0" bIns="0" rtlCol="0" anchor="t"/>
          <a:lstStyle/>
          <a:p>
            <a:pPr marL="0" indent="0" algn="l">
              <a:lnSpc>
                <a:spcPts val="3400"/>
              </a:lnSpc>
              <a:buNone/>
            </a:pPr>
            <a:r>
              <a:rPr lang="en-US" sz="2100" dirty="0">
                <a:solidFill>
                  <a:srgbClr val="000000"/>
                </a:solidFill>
                <a:latin typeface="Gelasio Semi Bold" pitchFamily="34" charset="0"/>
                <a:ea typeface="Gelasio Semi Bold" pitchFamily="34" charset="-122"/>
                <a:cs typeface="Gelasio Semi Bold" pitchFamily="34" charset="-120"/>
              </a:rPr>
              <a:t>1</a:t>
            </a:r>
            <a:endParaRPr lang="en-US" sz="2100" dirty="0"/>
          </a:p>
        </p:txBody>
      </p:sp>
      <p:sp>
        <p:nvSpPr>
          <p:cNvPr id="8" name="Text 6"/>
          <p:cNvSpPr/>
          <p:nvPr/>
        </p:nvSpPr>
        <p:spPr>
          <a:xfrm>
            <a:off x="1051084" y="435887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Return Filing</a:t>
            </a:r>
            <a:endParaRPr lang="en-US" sz="2200" dirty="0"/>
          </a:p>
        </p:txBody>
      </p:sp>
      <p:sp>
        <p:nvSpPr>
          <p:cNvPr id="9" name="Text 7"/>
          <p:cNvSpPr/>
          <p:nvPr/>
        </p:nvSpPr>
        <p:spPr>
          <a:xfrm>
            <a:off x="1051084" y="4849297"/>
            <a:ext cx="3681770" cy="1088708"/>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File Form SH-11 with ROC within 30 days of completion.</a:t>
            </a:r>
            <a:endParaRPr lang="en-US" sz="1750" dirty="0"/>
          </a:p>
        </p:txBody>
      </p:sp>
      <p:sp>
        <p:nvSpPr>
          <p:cNvPr id="10" name="Shape 8"/>
          <p:cNvSpPr/>
          <p:nvPr/>
        </p:nvSpPr>
        <p:spPr>
          <a:xfrm>
            <a:off x="5216962" y="3791903"/>
            <a:ext cx="4196358" cy="2766298"/>
          </a:xfrm>
          <a:prstGeom prst="roundRect">
            <a:avLst>
              <a:gd name="adj" fmla="val 5289"/>
            </a:avLst>
          </a:prstGeom>
          <a:solidFill>
            <a:srgbClr val="F9F6F0"/>
          </a:solidFill>
          <a:ln/>
        </p:spPr>
        <p:txBody>
          <a:bodyPr/>
          <a:lstStyle/>
          <a:p>
            <a:endParaRPr lang="en-IN"/>
          </a:p>
        </p:txBody>
      </p:sp>
      <p:sp>
        <p:nvSpPr>
          <p:cNvPr id="11" name="Shape 9"/>
          <p:cNvSpPr/>
          <p:nvPr/>
        </p:nvSpPr>
        <p:spPr>
          <a:xfrm>
            <a:off x="5216962" y="3761423"/>
            <a:ext cx="4196358" cy="121920"/>
          </a:xfrm>
          <a:prstGeom prst="roundRect">
            <a:avLst>
              <a:gd name="adj" fmla="val 27907"/>
            </a:avLst>
          </a:prstGeom>
          <a:solidFill>
            <a:srgbClr val="D3C5B6"/>
          </a:solidFill>
          <a:ln/>
        </p:spPr>
        <p:txBody>
          <a:bodyPr/>
          <a:lstStyle/>
          <a:p>
            <a:endParaRPr lang="en-IN"/>
          </a:p>
        </p:txBody>
      </p:sp>
      <p:sp>
        <p:nvSpPr>
          <p:cNvPr id="12" name="Shape 10"/>
          <p:cNvSpPr/>
          <p:nvPr/>
        </p:nvSpPr>
        <p:spPr>
          <a:xfrm>
            <a:off x="6974860" y="3451741"/>
            <a:ext cx="680442" cy="680442"/>
          </a:xfrm>
          <a:prstGeom prst="roundRect">
            <a:avLst>
              <a:gd name="adj" fmla="val 134383"/>
            </a:avLst>
          </a:prstGeom>
          <a:solidFill>
            <a:srgbClr val="D3C5B6"/>
          </a:solidFill>
          <a:ln/>
        </p:spPr>
        <p:txBody>
          <a:bodyPr/>
          <a:lstStyle/>
          <a:p>
            <a:endParaRPr lang="en-IN"/>
          </a:p>
        </p:txBody>
      </p:sp>
      <p:sp>
        <p:nvSpPr>
          <p:cNvPr id="13" name="Text 11"/>
          <p:cNvSpPr/>
          <p:nvPr/>
        </p:nvSpPr>
        <p:spPr>
          <a:xfrm>
            <a:off x="7178933" y="3621881"/>
            <a:ext cx="272177" cy="340162"/>
          </a:xfrm>
          <a:prstGeom prst="rect">
            <a:avLst/>
          </a:prstGeom>
          <a:noFill/>
          <a:ln/>
        </p:spPr>
        <p:txBody>
          <a:bodyPr wrap="none" lIns="0" tIns="0" rIns="0" bIns="0" rtlCol="0" anchor="t"/>
          <a:lstStyle/>
          <a:p>
            <a:pPr marL="0" indent="0" algn="l">
              <a:lnSpc>
                <a:spcPts val="3400"/>
              </a:lnSpc>
              <a:buNone/>
            </a:pPr>
            <a:r>
              <a:rPr lang="en-US" sz="2100" dirty="0">
                <a:solidFill>
                  <a:srgbClr val="000000"/>
                </a:solidFill>
                <a:latin typeface="Gelasio Semi Bold" pitchFamily="34" charset="0"/>
                <a:ea typeface="Gelasio Semi Bold" pitchFamily="34" charset="-122"/>
                <a:cs typeface="Gelasio Semi Bold" pitchFamily="34" charset="-120"/>
              </a:rPr>
              <a:t>2</a:t>
            </a:r>
            <a:endParaRPr lang="en-US" sz="2100" dirty="0"/>
          </a:p>
        </p:txBody>
      </p:sp>
      <p:sp>
        <p:nvSpPr>
          <p:cNvPr id="14" name="Text 12"/>
          <p:cNvSpPr/>
          <p:nvPr/>
        </p:nvSpPr>
        <p:spPr>
          <a:xfrm>
            <a:off x="5474256" y="4358878"/>
            <a:ext cx="3369112"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Compliance Declaration</a:t>
            </a:r>
            <a:endParaRPr lang="en-US" sz="2200" dirty="0"/>
          </a:p>
        </p:txBody>
      </p:sp>
      <p:sp>
        <p:nvSpPr>
          <p:cNvPr id="15" name="Text 13"/>
          <p:cNvSpPr/>
          <p:nvPr/>
        </p:nvSpPr>
        <p:spPr>
          <a:xfrm>
            <a:off x="5474256" y="4849297"/>
            <a:ext cx="3681770" cy="1451610"/>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SH-11 must include a declaration signed by two directors, certifying compliance with the Companies Act, 2013.</a:t>
            </a:r>
            <a:endParaRPr lang="en-US" sz="1750" dirty="0"/>
          </a:p>
        </p:txBody>
      </p:sp>
      <p:sp>
        <p:nvSpPr>
          <p:cNvPr id="16" name="Shape 14"/>
          <p:cNvSpPr/>
          <p:nvPr/>
        </p:nvSpPr>
        <p:spPr>
          <a:xfrm>
            <a:off x="9640133" y="3791903"/>
            <a:ext cx="4196358" cy="2766298"/>
          </a:xfrm>
          <a:prstGeom prst="roundRect">
            <a:avLst>
              <a:gd name="adj" fmla="val 5289"/>
            </a:avLst>
          </a:prstGeom>
          <a:solidFill>
            <a:srgbClr val="F9F6F0"/>
          </a:solidFill>
          <a:ln/>
        </p:spPr>
        <p:txBody>
          <a:bodyPr/>
          <a:lstStyle/>
          <a:p>
            <a:endParaRPr lang="en-IN"/>
          </a:p>
        </p:txBody>
      </p:sp>
      <p:sp>
        <p:nvSpPr>
          <p:cNvPr id="17" name="Shape 15"/>
          <p:cNvSpPr/>
          <p:nvPr/>
        </p:nvSpPr>
        <p:spPr>
          <a:xfrm>
            <a:off x="9640133" y="3761423"/>
            <a:ext cx="4196358" cy="121920"/>
          </a:xfrm>
          <a:prstGeom prst="roundRect">
            <a:avLst>
              <a:gd name="adj" fmla="val 27907"/>
            </a:avLst>
          </a:prstGeom>
          <a:solidFill>
            <a:srgbClr val="D3C5B6"/>
          </a:solidFill>
          <a:ln/>
        </p:spPr>
        <p:txBody>
          <a:bodyPr/>
          <a:lstStyle/>
          <a:p>
            <a:endParaRPr lang="en-IN"/>
          </a:p>
        </p:txBody>
      </p:sp>
      <p:sp>
        <p:nvSpPr>
          <p:cNvPr id="18" name="Shape 16"/>
          <p:cNvSpPr/>
          <p:nvPr/>
        </p:nvSpPr>
        <p:spPr>
          <a:xfrm>
            <a:off x="11398032" y="3451741"/>
            <a:ext cx="680442" cy="680442"/>
          </a:xfrm>
          <a:prstGeom prst="roundRect">
            <a:avLst>
              <a:gd name="adj" fmla="val 134383"/>
            </a:avLst>
          </a:prstGeom>
          <a:solidFill>
            <a:srgbClr val="D3C5B6"/>
          </a:solidFill>
          <a:ln/>
        </p:spPr>
        <p:txBody>
          <a:bodyPr/>
          <a:lstStyle/>
          <a:p>
            <a:endParaRPr lang="en-IN"/>
          </a:p>
        </p:txBody>
      </p:sp>
      <p:sp>
        <p:nvSpPr>
          <p:cNvPr id="19" name="Text 17"/>
          <p:cNvSpPr/>
          <p:nvPr/>
        </p:nvSpPr>
        <p:spPr>
          <a:xfrm>
            <a:off x="11602105" y="3621881"/>
            <a:ext cx="272177" cy="340162"/>
          </a:xfrm>
          <a:prstGeom prst="rect">
            <a:avLst/>
          </a:prstGeom>
          <a:noFill/>
          <a:ln/>
        </p:spPr>
        <p:txBody>
          <a:bodyPr wrap="none" lIns="0" tIns="0" rIns="0" bIns="0" rtlCol="0" anchor="t"/>
          <a:lstStyle/>
          <a:p>
            <a:pPr marL="0" indent="0" algn="l">
              <a:lnSpc>
                <a:spcPts val="3400"/>
              </a:lnSpc>
              <a:buNone/>
            </a:pPr>
            <a:r>
              <a:rPr lang="en-US" sz="2100" dirty="0">
                <a:solidFill>
                  <a:srgbClr val="000000"/>
                </a:solidFill>
                <a:latin typeface="Gelasio Semi Bold" pitchFamily="34" charset="0"/>
                <a:ea typeface="Gelasio Semi Bold" pitchFamily="34" charset="-122"/>
                <a:cs typeface="Gelasio Semi Bold" pitchFamily="34" charset="-120"/>
              </a:rPr>
              <a:t>3</a:t>
            </a:r>
            <a:endParaRPr lang="en-US" sz="2100" dirty="0"/>
          </a:p>
        </p:txBody>
      </p:sp>
      <p:sp>
        <p:nvSpPr>
          <p:cNvPr id="20" name="Text 18"/>
          <p:cNvSpPr/>
          <p:nvPr/>
        </p:nvSpPr>
        <p:spPr>
          <a:xfrm>
            <a:off x="9897427" y="435887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Penal Provisions</a:t>
            </a:r>
            <a:endParaRPr lang="en-US" sz="2200" dirty="0"/>
          </a:p>
        </p:txBody>
      </p:sp>
      <p:sp>
        <p:nvSpPr>
          <p:cNvPr id="21" name="Text 19"/>
          <p:cNvSpPr/>
          <p:nvPr/>
        </p:nvSpPr>
        <p:spPr>
          <a:xfrm>
            <a:off x="9897427" y="4849297"/>
            <a:ext cx="3681770" cy="1088708"/>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Non-compliance incurs fines of ₹1 lakh – ₹3 lakh for both the company and officer in default.</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5"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2361962"/>
            <a:ext cx="12856896" cy="708779"/>
          </a:xfrm>
          <a:prstGeom prst="rect">
            <a:avLst/>
          </a:prstGeom>
          <a:noFill/>
          <a:ln/>
        </p:spPr>
        <p:txBody>
          <a:bodyPr wrap="none" lIns="0" tIns="0" rIns="0" bIns="0" rtlCol="0" anchor="t"/>
          <a:lstStyle/>
          <a:p>
            <a:pPr>
              <a:lnSpc>
                <a:spcPts val="5550"/>
              </a:lnSpc>
            </a:pPr>
            <a:r>
              <a:rPr lang="en-US" sz="4450" dirty="0">
                <a:solidFill>
                  <a:srgbClr val="484237"/>
                </a:solidFill>
                <a:latin typeface="Gelasio Semi Bold" pitchFamily="34" charset="0"/>
                <a:ea typeface="Gelasio Semi Bold" pitchFamily="34" charset="-122"/>
                <a:cs typeface="Gelasio Semi Bold" pitchFamily="34" charset="-120"/>
              </a:rPr>
              <a:t>Capital Redemption Reserve (CRR) (Sec 69)</a:t>
            </a:r>
            <a:endParaRPr lang="en-US" sz="4450" dirty="0"/>
          </a:p>
          <a:p>
            <a:pPr marL="0" indent="0" algn="l">
              <a:lnSpc>
                <a:spcPts val="5550"/>
              </a:lnSpc>
              <a:buNone/>
            </a:pPr>
            <a:endParaRPr lang="en-US" sz="4450" dirty="0"/>
          </a:p>
        </p:txBody>
      </p:sp>
      <p:sp>
        <p:nvSpPr>
          <p:cNvPr id="3" name="Shape 1"/>
          <p:cNvSpPr/>
          <p:nvPr/>
        </p:nvSpPr>
        <p:spPr>
          <a:xfrm>
            <a:off x="793790" y="3410903"/>
            <a:ext cx="6407944" cy="2456617"/>
          </a:xfrm>
          <a:prstGeom prst="roundRect">
            <a:avLst>
              <a:gd name="adj" fmla="val 5956"/>
            </a:avLst>
          </a:prstGeom>
          <a:solidFill>
            <a:srgbClr val="F9F6F0"/>
          </a:solidFill>
          <a:ln w="30480">
            <a:solidFill>
              <a:srgbClr val="D4CEC3"/>
            </a:solidFill>
            <a:prstDash val="solid"/>
          </a:ln>
        </p:spPr>
        <p:txBody>
          <a:bodyPr/>
          <a:lstStyle/>
          <a:p>
            <a:endParaRPr lang="en-IN"/>
          </a:p>
        </p:txBody>
      </p:sp>
      <p:sp>
        <p:nvSpPr>
          <p:cNvPr id="4" name="Shape 2"/>
          <p:cNvSpPr/>
          <p:nvPr/>
        </p:nvSpPr>
        <p:spPr>
          <a:xfrm>
            <a:off x="763310" y="3410903"/>
            <a:ext cx="121920" cy="2456617"/>
          </a:xfrm>
          <a:prstGeom prst="roundRect">
            <a:avLst>
              <a:gd name="adj" fmla="val 27907"/>
            </a:avLst>
          </a:prstGeom>
          <a:solidFill>
            <a:srgbClr val="D3C5B6"/>
          </a:solidFill>
          <a:ln/>
        </p:spPr>
        <p:txBody>
          <a:bodyPr/>
          <a:lstStyle/>
          <a:p>
            <a:endParaRPr lang="en-IN"/>
          </a:p>
        </p:txBody>
      </p:sp>
      <p:sp>
        <p:nvSpPr>
          <p:cNvPr id="5" name="Text 3"/>
          <p:cNvSpPr/>
          <p:nvPr/>
        </p:nvSpPr>
        <p:spPr>
          <a:xfrm>
            <a:off x="1142524" y="366819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Purpose of CRR</a:t>
            </a:r>
            <a:endParaRPr lang="en-US" sz="2200" dirty="0"/>
          </a:p>
        </p:txBody>
      </p:sp>
      <p:sp>
        <p:nvSpPr>
          <p:cNvPr id="6" name="Text 4"/>
          <p:cNvSpPr/>
          <p:nvPr/>
        </p:nvSpPr>
        <p:spPr>
          <a:xfrm>
            <a:off x="1142524" y="4158615"/>
            <a:ext cx="5801916" cy="1451610"/>
          </a:xfrm>
          <a:prstGeom prst="rect">
            <a:avLst/>
          </a:prstGeom>
          <a:noFill/>
          <a:ln/>
        </p:spPr>
        <p:txBody>
          <a:bodyPr wrap="square" lIns="0" tIns="0" rIns="0" bIns="0" rtlCol="0" anchor="t"/>
          <a:lstStyle/>
          <a:p>
            <a:pPr marL="0" indent="0" algn="just">
              <a:lnSpc>
                <a:spcPts val="2850"/>
              </a:lnSpc>
              <a:buNone/>
            </a:pPr>
            <a:r>
              <a:rPr lang="en-US" sz="1750" dirty="0">
                <a:solidFill>
                  <a:srgbClr val="746558"/>
                </a:solidFill>
                <a:latin typeface="Gelasio" pitchFamily="34" charset="0"/>
                <a:ea typeface="Gelasio" pitchFamily="34" charset="-122"/>
                <a:cs typeface="Gelasio" pitchFamily="34" charset="-120"/>
              </a:rPr>
              <a:t>When a company buy-back shares using Free Reserves or Securities Premium Account, an amount equal to the nominal value of shares bought back must be transferred to the Capital Redemption Reserve (CRR) account.</a:t>
            </a:r>
            <a:endParaRPr lang="en-US" sz="1750" dirty="0"/>
          </a:p>
        </p:txBody>
      </p:sp>
      <p:sp>
        <p:nvSpPr>
          <p:cNvPr id="7" name="Shape 5"/>
          <p:cNvSpPr/>
          <p:nvPr/>
        </p:nvSpPr>
        <p:spPr>
          <a:xfrm>
            <a:off x="7428548" y="3410903"/>
            <a:ext cx="6408063" cy="2456617"/>
          </a:xfrm>
          <a:prstGeom prst="roundRect">
            <a:avLst>
              <a:gd name="adj" fmla="val 5956"/>
            </a:avLst>
          </a:prstGeom>
          <a:solidFill>
            <a:srgbClr val="F9F6F0"/>
          </a:solidFill>
          <a:ln w="30480">
            <a:solidFill>
              <a:srgbClr val="D4CEC3"/>
            </a:solidFill>
            <a:prstDash val="solid"/>
          </a:ln>
        </p:spPr>
        <p:txBody>
          <a:bodyPr/>
          <a:lstStyle/>
          <a:p>
            <a:endParaRPr lang="en-IN"/>
          </a:p>
        </p:txBody>
      </p:sp>
      <p:sp>
        <p:nvSpPr>
          <p:cNvPr id="8" name="Shape 6"/>
          <p:cNvSpPr/>
          <p:nvPr/>
        </p:nvSpPr>
        <p:spPr>
          <a:xfrm>
            <a:off x="7398067" y="3410903"/>
            <a:ext cx="121920" cy="2456617"/>
          </a:xfrm>
          <a:prstGeom prst="roundRect">
            <a:avLst>
              <a:gd name="adj" fmla="val 27907"/>
            </a:avLst>
          </a:prstGeom>
          <a:solidFill>
            <a:srgbClr val="D3C5B6"/>
          </a:solidFill>
          <a:ln/>
        </p:spPr>
        <p:txBody>
          <a:bodyPr/>
          <a:lstStyle/>
          <a:p>
            <a:endParaRPr lang="en-IN"/>
          </a:p>
        </p:txBody>
      </p:sp>
      <p:sp>
        <p:nvSpPr>
          <p:cNvPr id="9" name="Text 7"/>
          <p:cNvSpPr/>
          <p:nvPr/>
        </p:nvSpPr>
        <p:spPr>
          <a:xfrm>
            <a:off x="7777282" y="366819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Usage of CRR</a:t>
            </a:r>
            <a:endParaRPr lang="en-US" sz="2200" dirty="0"/>
          </a:p>
        </p:txBody>
      </p:sp>
      <p:sp>
        <p:nvSpPr>
          <p:cNvPr id="10" name="Text 8"/>
          <p:cNvSpPr/>
          <p:nvPr/>
        </p:nvSpPr>
        <p:spPr>
          <a:xfrm>
            <a:off x="7777282" y="4158615"/>
            <a:ext cx="5802035"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The CRR account can only be used for issuing fully paid-up bonus shares to existing members.</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1992749"/>
            <a:ext cx="8603218" cy="708779"/>
          </a:xfrm>
          <a:prstGeom prst="rect">
            <a:avLst/>
          </a:prstGeom>
          <a:noFill/>
          <a:ln/>
        </p:spPr>
        <p:txBody>
          <a:bodyPr wrap="none" lIns="0" tIns="0" rIns="0" bIns="0" rtlCol="0" anchor="t"/>
          <a:lstStyle/>
          <a:p>
            <a:pPr>
              <a:lnSpc>
                <a:spcPts val="5550"/>
              </a:lnSpc>
            </a:pPr>
            <a:r>
              <a:rPr lang="en-US" sz="4450" dirty="0">
                <a:solidFill>
                  <a:srgbClr val="484237"/>
                </a:solidFill>
                <a:latin typeface="Gelasio Semi Bold" pitchFamily="34" charset="0"/>
                <a:ea typeface="Gelasio Semi Bold" pitchFamily="34" charset="-122"/>
                <a:cs typeface="Gelasio Semi Bold" pitchFamily="34" charset="-120"/>
              </a:rPr>
              <a:t>Prohibited Buy-back Scenarios (Sec 70)</a:t>
            </a:r>
            <a:endParaRPr lang="en-US" sz="4450" dirty="0"/>
          </a:p>
          <a:p>
            <a:pPr marL="0" indent="0" algn="l">
              <a:lnSpc>
                <a:spcPts val="5550"/>
              </a:lnSpc>
              <a:buNone/>
            </a:pPr>
            <a:endParaRPr lang="en-US" sz="4450" dirty="0"/>
          </a:p>
        </p:txBody>
      </p:sp>
      <p:sp>
        <p:nvSpPr>
          <p:cNvPr id="3" name="Text 1"/>
          <p:cNvSpPr/>
          <p:nvPr/>
        </p:nvSpPr>
        <p:spPr>
          <a:xfrm>
            <a:off x="793790" y="3041690"/>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Companies are prohibited from buying back shares in certain situations.</a:t>
            </a:r>
            <a:endParaRPr lang="en-US" sz="1750" dirty="0"/>
          </a:p>
        </p:txBody>
      </p:sp>
      <p:sp>
        <p:nvSpPr>
          <p:cNvPr id="4" name="Shape 2"/>
          <p:cNvSpPr/>
          <p:nvPr/>
        </p:nvSpPr>
        <p:spPr>
          <a:xfrm>
            <a:off x="793790" y="3659743"/>
            <a:ext cx="6407944" cy="2577108"/>
          </a:xfrm>
          <a:prstGeom prst="roundRect">
            <a:avLst>
              <a:gd name="adj" fmla="val 1320"/>
            </a:avLst>
          </a:prstGeom>
          <a:solidFill>
            <a:srgbClr val="EEE8DD"/>
          </a:solidFill>
          <a:ln/>
        </p:spPr>
        <p:txBody>
          <a:bodyPr/>
          <a:lstStyle/>
          <a:p>
            <a:endParaRPr lang="en-IN"/>
          </a:p>
        </p:txBody>
      </p:sp>
      <p:sp>
        <p:nvSpPr>
          <p:cNvPr id="5" name="Shape 3"/>
          <p:cNvSpPr/>
          <p:nvPr/>
        </p:nvSpPr>
        <p:spPr>
          <a:xfrm>
            <a:off x="1020604" y="3886557"/>
            <a:ext cx="680442" cy="680442"/>
          </a:xfrm>
          <a:prstGeom prst="roundRect">
            <a:avLst>
              <a:gd name="adj" fmla="val 13436980"/>
            </a:avLst>
          </a:prstGeom>
          <a:solidFill>
            <a:srgbClr val="D3C5B6"/>
          </a:solidFill>
          <a:ln/>
        </p:spPr>
        <p:txBody>
          <a:bodyPr/>
          <a:lstStyle/>
          <a:p>
            <a:endParaRPr lang="en-IN"/>
          </a:p>
        </p:txBody>
      </p:sp>
      <p:pic>
        <p:nvPicPr>
          <p:cNvPr id="6" name="Image 0" descr="preencoded.png"/>
          <p:cNvPicPr>
            <a:picLocks noChangeAspect="1"/>
          </p:cNvPicPr>
          <p:nvPr/>
        </p:nvPicPr>
        <p:blipFill>
          <a:blip r:embed="rId2"/>
          <a:stretch>
            <a:fillRect/>
          </a:stretch>
        </p:blipFill>
        <p:spPr>
          <a:xfrm>
            <a:off x="1207770" y="4035385"/>
            <a:ext cx="306110" cy="382667"/>
          </a:xfrm>
          <a:prstGeom prst="rect">
            <a:avLst/>
          </a:prstGeom>
        </p:spPr>
      </p:pic>
      <p:sp>
        <p:nvSpPr>
          <p:cNvPr id="7" name="Text 4"/>
          <p:cNvSpPr/>
          <p:nvPr/>
        </p:nvSpPr>
        <p:spPr>
          <a:xfrm>
            <a:off x="1020604" y="4793813"/>
            <a:ext cx="3328154"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Subsidiary Involvement</a:t>
            </a:r>
            <a:endParaRPr lang="en-US" sz="2200" dirty="0"/>
          </a:p>
        </p:txBody>
      </p:sp>
      <p:sp>
        <p:nvSpPr>
          <p:cNvPr id="8" name="Text 5"/>
          <p:cNvSpPr/>
          <p:nvPr/>
        </p:nvSpPr>
        <p:spPr>
          <a:xfrm>
            <a:off x="1020604" y="5284232"/>
            <a:ext cx="5954316"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Buy-back is prohibited through any subsidiary company, including wholly-owned subsidiaries.</a:t>
            </a:r>
            <a:endParaRPr lang="en-US" sz="1750" dirty="0"/>
          </a:p>
        </p:txBody>
      </p:sp>
      <p:sp>
        <p:nvSpPr>
          <p:cNvPr id="9" name="Shape 6"/>
          <p:cNvSpPr/>
          <p:nvPr/>
        </p:nvSpPr>
        <p:spPr>
          <a:xfrm>
            <a:off x="7428548" y="3659743"/>
            <a:ext cx="6408063" cy="2577108"/>
          </a:xfrm>
          <a:prstGeom prst="roundRect">
            <a:avLst>
              <a:gd name="adj" fmla="val 1320"/>
            </a:avLst>
          </a:prstGeom>
          <a:solidFill>
            <a:srgbClr val="EEE8DD"/>
          </a:solidFill>
          <a:ln/>
        </p:spPr>
        <p:txBody>
          <a:bodyPr/>
          <a:lstStyle/>
          <a:p>
            <a:endParaRPr lang="en-IN"/>
          </a:p>
        </p:txBody>
      </p:sp>
      <p:sp>
        <p:nvSpPr>
          <p:cNvPr id="10" name="Shape 7"/>
          <p:cNvSpPr/>
          <p:nvPr/>
        </p:nvSpPr>
        <p:spPr>
          <a:xfrm>
            <a:off x="7655362" y="3886557"/>
            <a:ext cx="680442" cy="680442"/>
          </a:xfrm>
          <a:prstGeom prst="roundRect">
            <a:avLst>
              <a:gd name="adj" fmla="val 13436980"/>
            </a:avLst>
          </a:prstGeom>
          <a:solidFill>
            <a:srgbClr val="D3C5B6"/>
          </a:solidFill>
          <a:ln/>
        </p:spPr>
        <p:txBody>
          <a:bodyPr/>
          <a:lstStyle/>
          <a:p>
            <a:endParaRPr lang="en-IN"/>
          </a:p>
        </p:txBody>
      </p:sp>
      <p:pic>
        <p:nvPicPr>
          <p:cNvPr id="11" name="Image 1" descr="preencoded.png"/>
          <p:cNvPicPr>
            <a:picLocks noChangeAspect="1"/>
          </p:cNvPicPr>
          <p:nvPr/>
        </p:nvPicPr>
        <p:blipFill>
          <a:blip r:embed="rId3"/>
          <a:stretch>
            <a:fillRect/>
          </a:stretch>
        </p:blipFill>
        <p:spPr>
          <a:xfrm>
            <a:off x="7842528" y="4035385"/>
            <a:ext cx="306110" cy="382667"/>
          </a:xfrm>
          <a:prstGeom prst="rect">
            <a:avLst/>
          </a:prstGeom>
        </p:spPr>
      </p:pic>
      <p:sp>
        <p:nvSpPr>
          <p:cNvPr id="12" name="Text 8"/>
          <p:cNvSpPr/>
          <p:nvPr/>
        </p:nvSpPr>
        <p:spPr>
          <a:xfrm>
            <a:off x="7655362" y="4793813"/>
            <a:ext cx="3219093"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Investment Companies</a:t>
            </a:r>
            <a:endParaRPr lang="en-US" sz="2200" dirty="0"/>
          </a:p>
        </p:txBody>
      </p:sp>
      <p:sp>
        <p:nvSpPr>
          <p:cNvPr id="13" name="Text 9"/>
          <p:cNvSpPr/>
          <p:nvPr/>
        </p:nvSpPr>
        <p:spPr>
          <a:xfrm>
            <a:off x="7655362" y="5284232"/>
            <a:ext cx="5954435"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Prohibited through any investment company or group of investment companies.</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name="Slide 2">
    <p:spTree>
      <p:nvGrpSpPr>
        <p:cNvPr id="1" name=""/>
        <p:cNvGrpSpPr/>
        <p:nvPr/>
      </p:nvGrpSpPr>
      <p:grpSpPr>
        <a:xfrm>
          <a:off x="0" y="0"/>
          <a:ext cx="0" cy="0"/>
          <a:chOff x="0" y="0"/>
          <a:chExt cx="0" cy="0"/>
        </a:xfrm>
      </p:grpSpPr>
      <p:sp>
        <p:nvSpPr>
          <p:cNvPr id="2" name="Text 0"/>
          <p:cNvSpPr/>
          <p:nvPr/>
        </p:nvSpPr>
        <p:spPr>
          <a:xfrm>
            <a:off x="793790" y="2396014"/>
            <a:ext cx="8996958"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Understanding Share Buy-back</a:t>
            </a:r>
            <a:endParaRPr lang="en-US" sz="4450" dirty="0"/>
          </a:p>
        </p:txBody>
      </p:sp>
      <p:sp>
        <p:nvSpPr>
          <p:cNvPr id="3" name="Text 1"/>
          <p:cNvSpPr/>
          <p:nvPr/>
        </p:nvSpPr>
        <p:spPr>
          <a:xfrm>
            <a:off x="793790" y="3558421"/>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Sections 68, 69, and 70 of the Companies Act, 2013, along with Rule 17 of the Companies (Share Capital and Debentures) Rules, 2014, govern share buy-back. </a:t>
            </a:r>
            <a:endParaRPr lang="en-US" sz="1750" dirty="0"/>
          </a:p>
        </p:txBody>
      </p:sp>
      <p:sp>
        <p:nvSpPr>
          <p:cNvPr id="4" name="Shape 2"/>
          <p:cNvSpPr/>
          <p:nvPr/>
        </p:nvSpPr>
        <p:spPr>
          <a:xfrm>
            <a:off x="793790" y="4539377"/>
            <a:ext cx="510302" cy="510302"/>
          </a:xfrm>
          <a:prstGeom prst="roundRect">
            <a:avLst>
              <a:gd name="adj" fmla="val 6667"/>
            </a:avLst>
          </a:prstGeom>
          <a:solidFill>
            <a:srgbClr val="EEE8DD"/>
          </a:solidFill>
          <a:ln/>
        </p:spPr>
        <p:txBody>
          <a:bodyPr/>
          <a:lstStyle/>
          <a:p>
            <a:endParaRPr lang="en-IN"/>
          </a:p>
        </p:txBody>
      </p:sp>
      <p:pic>
        <p:nvPicPr>
          <p:cNvPr id="5" name="Image 0" descr="preencoded.png"/>
          <p:cNvPicPr>
            <a:picLocks noChangeAspect="1"/>
          </p:cNvPicPr>
          <p:nvPr/>
        </p:nvPicPr>
        <p:blipFill>
          <a:blip r:embed="rId3"/>
          <a:stretch>
            <a:fillRect/>
          </a:stretch>
        </p:blipFill>
        <p:spPr>
          <a:xfrm>
            <a:off x="878860" y="4581882"/>
            <a:ext cx="340162" cy="425291"/>
          </a:xfrm>
          <a:prstGeom prst="rect">
            <a:avLst/>
          </a:prstGeom>
        </p:spPr>
      </p:pic>
      <p:sp>
        <p:nvSpPr>
          <p:cNvPr id="6" name="Text 3"/>
          <p:cNvSpPr/>
          <p:nvPr/>
        </p:nvSpPr>
        <p:spPr>
          <a:xfrm>
            <a:off x="1530906" y="46172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Companies Act 2013</a:t>
            </a:r>
            <a:endParaRPr lang="en-US" sz="2200" dirty="0"/>
          </a:p>
        </p:txBody>
      </p:sp>
      <p:sp>
        <p:nvSpPr>
          <p:cNvPr id="7" name="Text 4"/>
          <p:cNvSpPr/>
          <p:nvPr/>
        </p:nvSpPr>
        <p:spPr>
          <a:xfrm>
            <a:off x="1530906" y="5107662"/>
            <a:ext cx="3421499"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Governs the framework for share buy-backs.</a:t>
            </a:r>
            <a:endParaRPr lang="en-US" sz="1750" dirty="0"/>
          </a:p>
        </p:txBody>
      </p:sp>
      <p:sp>
        <p:nvSpPr>
          <p:cNvPr id="8" name="Shape 5"/>
          <p:cNvSpPr/>
          <p:nvPr/>
        </p:nvSpPr>
        <p:spPr>
          <a:xfrm>
            <a:off x="5235893" y="4539377"/>
            <a:ext cx="510302" cy="510302"/>
          </a:xfrm>
          <a:prstGeom prst="roundRect">
            <a:avLst>
              <a:gd name="adj" fmla="val 6667"/>
            </a:avLst>
          </a:prstGeom>
          <a:solidFill>
            <a:srgbClr val="EEE8DD"/>
          </a:solidFill>
          <a:ln/>
        </p:spPr>
        <p:txBody>
          <a:bodyPr/>
          <a:lstStyle/>
          <a:p>
            <a:endParaRPr lang="en-IN"/>
          </a:p>
        </p:txBody>
      </p:sp>
      <p:pic>
        <p:nvPicPr>
          <p:cNvPr id="9" name="Image 1" descr="preencoded.png"/>
          <p:cNvPicPr>
            <a:picLocks noChangeAspect="1"/>
          </p:cNvPicPr>
          <p:nvPr/>
        </p:nvPicPr>
        <p:blipFill>
          <a:blip r:embed="rId4"/>
          <a:stretch>
            <a:fillRect/>
          </a:stretch>
        </p:blipFill>
        <p:spPr>
          <a:xfrm>
            <a:off x="5320963" y="4581882"/>
            <a:ext cx="340162" cy="425291"/>
          </a:xfrm>
          <a:prstGeom prst="rect">
            <a:avLst/>
          </a:prstGeom>
        </p:spPr>
      </p:pic>
      <p:sp>
        <p:nvSpPr>
          <p:cNvPr id="10" name="Text 6"/>
          <p:cNvSpPr/>
          <p:nvPr/>
        </p:nvSpPr>
        <p:spPr>
          <a:xfrm>
            <a:off x="5973008" y="46172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Rule 17</a:t>
            </a:r>
            <a:endParaRPr lang="en-US" sz="2200" dirty="0"/>
          </a:p>
        </p:txBody>
      </p:sp>
      <p:sp>
        <p:nvSpPr>
          <p:cNvPr id="11" name="Text 7"/>
          <p:cNvSpPr/>
          <p:nvPr/>
        </p:nvSpPr>
        <p:spPr>
          <a:xfrm>
            <a:off x="5973008" y="5107662"/>
            <a:ext cx="3421499"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Details specific rules for buyback of securities</a:t>
            </a:r>
            <a:endParaRPr lang="en-US" sz="1750" dirty="0"/>
          </a:p>
        </p:txBody>
      </p:sp>
      <p:sp>
        <p:nvSpPr>
          <p:cNvPr id="12" name="Shape 8"/>
          <p:cNvSpPr/>
          <p:nvPr/>
        </p:nvSpPr>
        <p:spPr>
          <a:xfrm>
            <a:off x="9677995" y="4539377"/>
            <a:ext cx="510302" cy="510302"/>
          </a:xfrm>
          <a:prstGeom prst="roundRect">
            <a:avLst>
              <a:gd name="adj" fmla="val 6667"/>
            </a:avLst>
          </a:prstGeom>
          <a:solidFill>
            <a:srgbClr val="EEE8DD"/>
          </a:solidFill>
          <a:ln/>
        </p:spPr>
        <p:txBody>
          <a:bodyPr/>
          <a:lstStyle/>
          <a:p>
            <a:endParaRPr lang="en-IN"/>
          </a:p>
        </p:txBody>
      </p:sp>
      <p:pic>
        <p:nvPicPr>
          <p:cNvPr id="13" name="Image 2" descr="preencoded.png"/>
          <p:cNvPicPr>
            <a:picLocks noChangeAspect="1"/>
          </p:cNvPicPr>
          <p:nvPr/>
        </p:nvPicPr>
        <p:blipFill>
          <a:blip r:embed="rId5"/>
          <a:stretch>
            <a:fillRect/>
          </a:stretch>
        </p:blipFill>
        <p:spPr>
          <a:xfrm>
            <a:off x="9763065" y="4581882"/>
            <a:ext cx="340162" cy="425291"/>
          </a:xfrm>
          <a:prstGeom prst="rect">
            <a:avLst/>
          </a:prstGeom>
        </p:spPr>
      </p:pic>
      <p:sp>
        <p:nvSpPr>
          <p:cNvPr id="14" name="Text 9"/>
          <p:cNvSpPr/>
          <p:nvPr/>
        </p:nvSpPr>
        <p:spPr>
          <a:xfrm>
            <a:off x="10415111" y="46172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Applicability</a:t>
            </a:r>
            <a:endParaRPr lang="en-US" sz="2200" dirty="0"/>
          </a:p>
        </p:txBody>
      </p:sp>
      <p:sp>
        <p:nvSpPr>
          <p:cNvPr id="15" name="Text 10"/>
          <p:cNvSpPr/>
          <p:nvPr/>
        </p:nvSpPr>
        <p:spPr>
          <a:xfrm>
            <a:off x="10415111" y="5107662"/>
            <a:ext cx="3421499"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All companies</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5486400" cy="8229600"/>
          </a:xfrm>
          <a:prstGeom prst="rect">
            <a:avLst/>
          </a:prstGeom>
        </p:spPr>
      </p:pic>
      <p:sp>
        <p:nvSpPr>
          <p:cNvPr id="3" name="Text 0"/>
          <p:cNvSpPr/>
          <p:nvPr/>
        </p:nvSpPr>
        <p:spPr>
          <a:xfrm>
            <a:off x="6270784" y="617815"/>
            <a:ext cx="5643205" cy="700326"/>
          </a:xfrm>
          <a:prstGeom prst="rect">
            <a:avLst/>
          </a:prstGeom>
          <a:noFill/>
          <a:ln/>
        </p:spPr>
        <p:txBody>
          <a:bodyPr wrap="none" lIns="0" tIns="0" rIns="0" bIns="0" rtlCol="0" anchor="t"/>
          <a:lstStyle/>
          <a:p>
            <a:pPr marL="0" indent="0" algn="l">
              <a:lnSpc>
                <a:spcPts val="5500"/>
              </a:lnSpc>
              <a:buNone/>
            </a:pPr>
            <a:r>
              <a:rPr lang="en-US" sz="4400" dirty="0">
                <a:solidFill>
                  <a:srgbClr val="484237"/>
                </a:solidFill>
                <a:latin typeface="Gelasio Semi Bold" pitchFamily="34" charset="0"/>
                <a:ea typeface="Gelasio Semi Bold" pitchFamily="34" charset="-122"/>
                <a:cs typeface="Gelasio Semi Bold" pitchFamily="34" charset="-120"/>
              </a:rPr>
              <a:t>Default Prohibitions</a:t>
            </a:r>
            <a:endParaRPr lang="en-US" sz="4400" dirty="0"/>
          </a:p>
        </p:txBody>
      </p:sp>
      <p:sp>
        <p:nvSpPr>
          <p:cNvPr id="4" name="Text 1"/>
          <p:cNvSpPr/>
          <p:nvPr/>
        </p:nvSpPr>
        <p:spPr>
          <a:xfrm>
            <a:off x="6270784" y="1654254"/>
            <a:ext cx="7575233" cy="716994"/>
          </a:xfrm>
          <a:prstGeom prst="rect">
            <a:avLst/>
          </a:prstGeom>
          <a:noFill/>
          <a:ln/>
        </p:spPr>
        <p:txBody>
          <a:bodyPr wrap="square" lIns="0" tIns="0" rIns="0" bIns="0" rtlCol="0" anchor="t"/>
          <a:lstStyle/>
          <a:p>
            <a:pPr marL="0" indent="0" algn="l">
              <a:lnSpc>
                <a:spcPts val="2800"/>
              </a:lnSpc>
              <a:buNone/>
            </a:pPr>
            <a:r>
              <a:rPr lang="en-US" sz="1750" dirty="0">
                <a:solidFill>
                  <a:srgbClr val="746558"/>
                </a:solidFill>
                <a:latin typeface="Gelasio" pitchFamily="34" charset="0"/>
                <a:ea typeface="Gelasio" pitchFamily="34" charset="-122"/>
                <a:cs typeface="Gelasio" pitchFamily="34" charset="-120"/>
              </a:rPr>
              <a:t>Buy-back is not allowed if the company has defaulted on specific financial obligations.</a:t>
            </a:r>
            <a:endParaRPr lang="en-US" sz="1750" dirty="0"/>
          </a:p>
        </p:txBody>
      </p:sp>
      <p:sp>
        <p:nvSpPr>
          <p:cNvPr id="5" name="Text 2"/>
          <p:cNvSpPr/>
          <p:nvPr/>
        </p:nvSpPr>
        <p:spPr>
          <a:xfrm>
            <a:off x="6999089" y="2623304"/>
            <a:ext cx="2801541" cy="350163"/>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Repayment Defaults</a:t>
            </a:r>
            <a:endParaRPr lang="en-US" sz="2200" dirty="0"/>
          </a:p>
        </p:txBody>
      </p:sp>
      <p:sp>
        <p:nvSpPr>
          <p:cNvPr id="6" name="Text 3"/>
          <p:cNvSpPr/>
          <p:nvPr/>
        </p:nvSpPr>
        <p:spPr>
          <a:xfrm>
            <a:off x="6999089" y="2973467"/>
            <a:ext cx="6846927" cy="358497"/>
          </a:xfrm>
          <a:prstGeom prst="rect">
            <a:avLst/>
          </a:prstGeom>
          <a:noFill/>
          <a:ln/>
        </p:spPr>
        <p:txBody>
          <a:bodyPr wrap="none" lIns="0" tIns="0" rIns="0" bIns="0" rtlCol="0" anchor="t"/>
          <a:lstStyle/>
          <a:p>
            <a:pPr marL="0" indent="0" algn="l">
              <a:lnSpc>
                <a:spcPts val="2800"/>
              </a:lnSpc>
              <a:buNone/>
            </a:pPr>
            <a:r>
              <a:rPr lang="en-US" sz="1750" dirty="0">
                <a:solidFill>
                  <a:srgbClr val="746558"/>
                </a:solidFill>
                <a:latin typeface="Gelasio" pitchFamily="34" charset="0"/>
                <a:ea typeface="Gelasio" pitchFamily="34" charset="-122"/>
                <a:cs typeface="Gelasio" pitchFamily="34" charset="-120"/>
              </a:rPr>
              <a:t>Deposits, interest on deposits, term loans, or interest.</a:t>
            </a:r>
            <a:endParaRPr lang="en-US" sz="1750" dirty="0"/>
          </a:p>
        </p:txBody>
      </p:sp>
      <p:sp>
        <p:nvSpPr>
          <p:cNvPr id="7" name="Text 4"/>
          <p:cNvSpPr/>
          <p:nvPr/>
        </p:nvSpPr>
        <p:spPr>
          <a:xfrm>
            <a:off x="6999089" y="3914537"/>
            <a:ext cx="2905958" cy="350163"/>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Redemption Failures</a:t>
            </a:r>
            <a:endParaRPr lang="en-US" sz="2200" dirty="0"/>
          </a:p>
        </p:txBody>
      </p:sp>
      <p:sp>
        <p:nvSpPr>
          <p:cNvPr id="8" name="Text 5"/>
          <p:cNvSpPr/>
          <p:nvPr/>
        </p:nvSpPr>
        <p:spPr>
          <a:xfrm>
            <a:off x="6999089" y="4264700"/>
            <a:ext cx="6846927" cy="358497"/>
          </a:xfrm>
          <a:prstGeom prst="rect">
            <a:avLst/>
          </a:prstGeom>
          <a:noFill/>
          <a:ln/>
        </p:spPr>
        <p:txBody>
          <a:bodyPr wrap="none" lIns="0" tIns="0" rIns="0" bIns="0" rtlCol="0" anchor="t"/>
          <a:lstStyle/>
          <a:p>
            <a:pPr marL="0" indent="0" algn="l">
              <a:lnSpc>
                <a:spcPts val="2800"/>
              </a:lnSpc>
              <a:buNone/>
            </a:pPr>
            <a:r>
              <a:rPr lang="en-US" sz="1750" dirty="0">
                <a:solidFill>
                  <a:srgbClr val="746558"/>
                </a:solidFill>
                <a:latin typeface="Gelasio" pitchFamily="34" charset="0"/>
                <a:ea typeface="Gelasio" pitchFamily="34" charset="-122"/>
                <a:cs typeface="Gelasio" pitchFamily="34" charset="-120"/>
              </a:rPr>
              <a:t>Debentures or preference shares.</a:t>
            </a:r>
            <a:endParaRPr lang="en-US" sz="1750" dirty="0"/>
          </a:p>
        </p:txBody>
      </p:sp>
      <p:sp>
        <p:nvSpPr>
          <p:cNvPr id="9" name="Text 6"/>
          <p:cNvSpPr/>
          <p:nvPr/>
        </p:nvSpPr>
        <p:spPr>
          <a:xfrm>
            <a:off x="6999089" y="5205770"/>
            <a:ext cx="2801541" cy="350163"/>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Dividend Payment</a:t>
            </a:r>
            <a:endParaRPr lang="en-US" sz="2200" dirty="0"/>
          </a:p>
        </p:txBody>
      </p:sp>
      <p:sp>
        <p:nvSpPr>
          <p:cNvPr id="10" name="Text 7"/>
          <p:cNvSpPr/>
          <p:nvPr/>
        </p:nvSpPr>
        <p:spPr>
          <a:xfrm>
            <a:off x="6999090" y="5555933"/>
            <a:ext cx="6846927" cy="358497"/>
          </a:xfrm>
          <a:prstGeom prst="rect">
            <a:avLst/>
          </a:prstGeom>
          <a:noFill/>
          <a:ln/>
        </p:spPr>
        <p:txBody>
          <a:bodyPr wrap="none" lIns="0" tIns="0" rIns="0" bIns="0" rtlCol="0" anchor="t"/>
          <a:lstStyle/>
          <a:p>
            <a:pPr marL="0" indent="0" algn="l">
              <a:lnSpc>
                <a:spcPts val="2800"/>
              </a:lnSpc>
              <a:buNone/>
            </a:pPr>
            <a:r>
              <a:rPr lang="en-US" sz="1750" dirty="0">
                <a:solidFill>
                  <a:srgbClr val="746558"/>
                </a:solidFill>
                <a:latin typeface="Gelasio" pitchFamily="34" charset="0"/>
                <a:ea typeface="Gelasio" pitchFamily="34" charset="-122"/>
                <a:cs typeface="Gelasio" pitchFamily="34" charset="-120"/>
              </a:rPr>
              <a:t>Payment of dividend to any shareholder.</a:t>
            </a:r>
            <a:endParaRPr lang="en-US" sz="1750" dirty="0"/>
          </a:p>
        </p:txBody>
      </p:sp>
      <p:sp>
        <p:nvSpPr>
          <p:cNvPr id="11" name="Shape 8"/>
          <p:cNvSpPr/>
          <p:nvPr/>
        </p:nvSpPr>
        <p:spPr>
          <a:xfrm>
            <a:off x="6270784" y="6300907"/>
            <a:ext cx="7575233" cy="1310759"/>
          </a:xfrm>
          <a:prstGeom prst="roundRect">
            <a:avLst>
              <a:gd name="adj" fmla="val 2565"/>
            </a:avLst>
          </a:prstGeom>
          <a:solidFill>
            <a:srgbClr val="B6D6FC"/>
          </a:solidFill>
          <a:ln/>
        </p:spPr>
        <p:txBody>
          <a:bodyPr/>
          <a:lstStyle/>
          <a:p>
            <a:endParaRPr lang="en-IN"/>
          </a:p>
        </p:txBody>
      </p:sp>
      <p:pic>
        <p:nvPicPr>
          <p:cNvPr id="12" name="Image 1" descr="preencoded.png"/>
          <p:cNvPicPr>
            <a:picLocks noChangeAspect="1"/>
          </p:cNvPicPr>
          <p:nvPr/>
        </p:nvPicPr>
        <p:blipFill>
          <a:blip r:embed="rId3"/>
          <a:stretch>
            <a:fillRect/>
          </a:stretch>
        </p:blipFill>
        <p:spPr>
          <a:xfrm>
            <a:off x="6494859" y="6628686"/>
            <a:ext cx="280154" cy="224076"/>
          </a:xfrm>
          <a:prstGeom prst="rect">
            <a:avLst/>
          </a:prstGeom>
        </p:spPr>
      </p:pic>
      <p:sp>
        <p:nvSpPr>
          <p:cNvPr id="13" name="Text 9"/>
          <p:cNvSpPr/>
          <p:nvPr/>
        </p:nvSpPr>
        <p:spPr>
          <a:xfrm>
            <a:off x="6999089" y="6580942"/>
            <a:ext cx="6622852" cy="716994"/>
          </a:xfrm>
          <a:prstGeom prst="rect">
            <a:avLst/>
          </a:prstGeom>
          <a:noFill/>
          <a:ln/>
        </p:spPr>
        <p:txBody>
          <a:bodyPr wrap="square" lIns="0" tIns="0" rIns="0" bIns="0" rtlCol="0" anchor="t"/>
          <a:lstStyle/>
          <a:p>
            <a:pPr marL="0" indent="0" algn="l">
              <a:lnSpc>
                <a:spcPts val="2800"/>
              </a:lnSpc>
              <a:buNone/>
            </a:pPr>
            <a:r>
              <a:rPr lang="en-US" sz="1750" b="1" dirty="0">
                <a:solidFill>
                  <a:srgbClr val="000000"/>
                </a:solidFill>
                <a:latin typeface="Gelasio" pitchFamily="34" charset="0"/>
                <a:ea typeface="Gelasio" pitchFamily="34" charset="-122"/>
                <a:cs typeface="Gelasio" pitchFamily="34" charset="-120"/>
              </a:rPr>
              <a:t>Exception:</a:t>
            </a:r>
            <a:r>
              <a:rPr lang="en-US" sz="1750" dirty="0">
                <a:solidFill>
                  <a:srgbClr val="000000"/>
                </a:solidFill>
                <a:latin typeface="Gelasio" pitchFamily="34" charset="0"/>
                <a:ea typeface="Gelasio" pitchFamily="34" charset="-122"/>
                <a:cs typeface="Gelasio" pitchFamily="34" charset="-120"/>
              </a:rPr>
              <a:t> If the default is fully remedied and 3 years have passed, buy-back is permitted.</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1150144"/>
            <a:ext cx="9785866"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Non-Compliance with Key Sections</a:t>
            </a:r>
            <a:endParaRPr lang="en-US" sz="4450" dirty="0"/>
          </a:p>
        </p:txBody>
      </p:sp>
      <p:sp>
        <p:nvSpPr>
          <p:cNvPr id="3" name="Text 1"/>
          <p:cNvSpPr/>
          <p:nvPr/>
        </p:nvSpPr>
        <p:spPr>
          <a:xfrm>
            <a:off x="793790" y="2199084"/>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Companies must comply with specific sections of the Companies Act, 2013 to undertake a buy-back.</a:t>
            </a:r>
            <a:endParaRPr lang="en-US" sz="1750" dirty="0"/>
          </a:p>
        </p:txBody>
      </p:sp>
      <p:sp>
        <p:nvSpPr>
          <p:cNvPr id="4" name="Shape 2"/>
          <p:cNvSpPr/>
          <p:nvPr/>
        </p:nvSpPr>
        <p:spPr>
          <a:xfrm>
            <a:off x="793790" y="3157299"/>
            <a:ext cx="6407944" cy="1677591"/>
          </a:xfrm>
          <a:prstGeom prst="roundRect">
            <a:avLst>
              <a:gd name="adj" fmla="val 8721"/>
            </a:avLst>
          </a:prstGeom>
          <a:solidFill>
            <a:srgbClr val="F9F6F0"/>
          </a:solidFill>
          <a:ln/>
        </p:spPr>
        <p:txBody>
          <a:bodyPr/>
          <a:lstStyle/>
          <a:p>
            <a:endParaRPr lang="en-IN"/>
          </a:p>
        </p:txBody>
      </p:sp>
      <p:sp>
        <p:nvSpPr>
          <p:cNvPr id="5" name="Shape 3"/>
          <p:cNvSpPr/>
          <p:nvPr/>
        </p:nvSpPr>
        <p:spPr>
          <a:xfrm>
            <a:off x="793790" y="3126819"/>
            <a:ext cx="6407944" cy="121920"/>
          </a:xfrm>
          <a:prstGeom prst="roundRect">
            <a:avLst>
              <a:gd name="adj" fmla="val 27907"/>
            </a:avLst>
          </a:prstGeom>
          <a:solidFill>
            <a:srgbClr val="D3C5B6"/>
          </a:solidFill>
          <a:ln/>
        </p:spPr>
        <p:txBody>
          <a:bodyPr/>
          <a:lstStyle/>
          <a:p>
            <a:endParaRPr lang="en-IN"/>
          </a:p>
        </p:txBody>
      </p:sp>
      <p:sp>
        <p:nvSpPr>
          <p:cNvPr id="6" name="Shape 4"/>
          <p:cNvSpPr/>
          <p:nvPr/>
        </p:nvSpPr>
        <p:spPr>
          <a:xfrm>
            <a:off x="3657540" y="2817138"/>
            <a:ext cx="680442" cy="680442"/>
          </a:xfrm>
          <a:prstGeom prst="roundRect">
            <a:avLst>
              <a:gd name="adj" fmla="val 134383"/>
            </a:avLst>
          </a:prstGeom>
          <a:solidFill>
            <a:srgbClr val="D3C5B6"/>
          </a:solidFill>
          <a:ln/>
        </p:spPr>
        <p:txBody>
          <a:bodyPr/>
          <a:lstStyle/>
          <a:p>
            <a:endParaRPr lang="en-IN"/>
          </a:p>
        </p:txBody>
      </p:sp>
      <p:sp>
        <p:nvSpPr>
          <p:cNvPr id="7" name="Text 5"/>
          <p:cNvSpPr/>
          <p:nvPr/>
        </p:nvSpPr>
        <p:spPr>
          <a:xfrm>
            <a:off x="3861614" y="2987278"/>
            <a:ext cx="272177" cy="340162"/>
          </a:xfrm>
          <a:prstGeom prst="rect">
            <a:avLst/>
          </a:prstGeom>
          <a:noFill/>
          <a:ln/>
        </p:spPr>
        <p:txBody>
          <a:bodyPr wrap="none" lIns="0" tIns="0" rIns="0" bIns="0" rtlCol="0" anchor="t"/>
          <a:lstStyle/>
          <a:p>
            <a:pPr marL="0" indent="0" algn="l">
              <a:lnSpc>
                <a:spcPts val="3400"/>
              </a:lnSpc>
              <a:buNone/>
            </a:pPr>
            <a:r>
              <a:rPr lang="en-US" sz="2100" dirty="0">
                <a:solidFill>
                  <a:srgbClr val="000000"/>
                </a:solidFill>
                <a:latin typeface="Gelasio Semi Bold" pitchFamily="34" charset="0"/>
                <a:ea typeface="Gelasio Semi Bold" pitchFamily="34" charset="-122"/>
                <a:cs typeface="Gelasio Semi Bold" pitchFamily="34" charset="-120"/>
              </a:rPr>
              <a:t>1</a:t>
            </a:r>
            <a:endParaRPr lang="en-US" sz="2100" dirty="0"/>
          </a:p>
        </p:txBody>
      </p:sp>
      <p:sp>
        <p:nvSpPr>
          <p:cNvPr id="8" name="Text 6"/>
          <p:cNvSpPr/>
          <p:nvPr/>
        </p:nvSpPr>
        <p:spPr>
          <a:xfrm>
            <a:off x="1051084" y="372427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Section 92</a:t>
            </a:r>
            <a:endParaRPr lang="en-US" sz="2200" dirty="0"/>
          </a:p>
        </p:txBody>
      </p:sp>
      <p:sp>
        <p:nvSpPr>
          <p:cNvPr id="9" name="Text 7"/>
          <p:cNvSpPr/>
          <p:nvPr/>
        </p:nvSpPr>
        <p:spPr>
          <a:xfrm>
            <a:off x="1051084" y="4214693"/>
            <a:ext cx="5893356"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Annual Return</a:t>
            </a:r>
            <a:endParaRPr lang="en-US" sz="1750" dirty="0"/>
          </a:p>
        </p:txBody>
      </p:sp>
      <p:sp>
        <p:nvSpPr>
          <p:cNvPr id="10" name="Shape 8"/>
          <p:cNvSpPr/>
          <p:nvPr/>
        </p:nvSpPr>
        <p:spPr>
          <a:xfrm>
            <a:off x="7428548" y="3157299"/>
            <a:ext cx="6408063" cy="1677591"/>
          </a:xfrm>
          <a:prstGeom prst="roundRect">
            <a:avLst>
              <a:gd name="adj" fmla="val 8721"/>
            </a:avLst>
          </a:prstGeom>
          <a:solidFill>
            <a:srgbClr val="F9F6F0"/>
          </a:solidFill>
          <a:ln/>
        </p:spPr>
        <p:txBody>
          <a:bodyPr/>
          <a:lstStyle/>
          <a:p>
            <a:endParaRPr lang="en-IN"/>
          </a:p>
        </p:txBody>
      </p:sp>
      <p:sp>
        <p:nvSpPr>
          <p:cNvPr id="11" name="Shape 9"/>
          <p:cNvSpPr/>
          <p:nvPr/>
        </p:nvSpPr>
        <p:spPr>
          <a:xfrm>
            <a:off x="7428548" y="3126819"/>
            <a:ext cx="6408063" cy="121920"/>
          </a:xfrm>
          <a:prstGeom prst="roundRect">
            <a:avLst>
              <a:gd name="adj" fmla="val 27907"/>
            </a:avLst>
          </a:prstGeom>
          <a:solidFill>
            <a:srgbClr val="D3C5B6"/>
          </a:solidFill>
          <a:ln/>
        </p:spPr>
        <p:txBody>
          <a:bodyPr/>
          <a:lstStyle/>
          <a:p>
            <a:endParaRPr lang="en-IN"/>
          </a:p>
        </p:txBody>
      </p:sp>
      <p:sp>
        <p:nvSpPr>
          <p:cNvPr id="12" name="Shape 10"/>
          <p:cNvSpPr/>
          <p:nvPr/>
        </p:nvSpPr>
        <p:spPr>
          <a:xfrm>
            <a:off x="10292298" y="2817138"/>
            <a:ext cx="680442" cy="680442"/>
          </a:xfrm>
          <a:prstGeom prst="roundRect">
            <a:avLst>
              <a:gd name="adj" fmla="val 134383"/>
            </a:avLst>
          </a:prstGeom>
          <a:solidFill>
            <a:srgbClr val="D3C5B6"/>
          </a:solidFill>
          <a:ln/>
        </p:spPr>
        <p:txBody>
          <a:bodyPr/>
          <a:lstStyle/>
          <a:p>
            <a:endParaRPr lang="en-IN"/>
          </a:p>
        </p:txBody>
      </p:sp>
      <p:sp>
        <p:nvSpPr>
          <p:cNvPr id="13" name="Text 11"/>
          <p:cNvSpPr/>
          <p:nvPr/>
        </p:nvSpPr>
        <p:spPr>
          <a:xfrm>
            <a:off x="10496371" y="2987278"/>
            <a:ext cx="272177" cy="340162"/>
          </a:xfrm>
          <a:prstGeom prst="rect">
            <a:avLst/>
          </a:prstGeom>
          <a:noFill/>
          <a:ln/>
        </p:spPr>
        <p:txBody>
          <a:bodyPr wrap="none" lIns="0" tIns="0" rIns="0" bIns="0" rtlCol="0" anchor="t"/>
          <a:lstStyle/>
          <a:p>
            <a:pPr marL="0" indent="0" algn="l">
              <a:lnSpc>
                <a:spcPts val="3400"/>
              </a:lnSpc>
              <a:buNone/>
            </a:pPr>
            <a:r>
              <a:rPr lang="en-US" sz="2100" dirty="0">
                <a:solidFill>
                  <a:srgbClr val="000000"/>
                </a:solidFill>
                <a:latin typeface="Gelasio Semi Bold" pitchFamily="34" charset="0"/>
                <a:ea typeface="Gelasio Semi Bold" pitchFamily="34" charset="-122"/>
                <a:cs typeface="Gelasio Semi Bold" pitchFamily="34" charset="-120"/>
              </a:rPr>
              <a:t>2</a:t>
            </a:r>
            <a:endParaRPr lang="en-US" sz="2100" dirty="0"/>
          </a:p>
        </p:txBody>
      </p:sp>
      <p:sp>
        <p:nvSpPr>
          <p:cNvPr id="14" name="Text 12"/>
          <p:cNvSpPr/>
          <p:nvPr/>
        </p:nvSpPr>
        <p:spPr>
          <a:xfrm>
            <a:off x="7685842" y="372427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Section 123</a:t>
            </a:r>
            <a:endParaRPr lang="en-US" sz="2200" dirty="0"/>
          </a:p>
        </p:txBody>
      </p:sp>
      <p:sp>
        <p:nvSpPr>
          <p:cNvPr id="15" name="Text 13"/>
          <p:cNvSpPr/>
          <p:nvPr/>
        </p:nvSpPr>
        <p:spPr>
          <a:xfrm>
            <a:off x="7685842" y="4214693"/>
            <a:ext cx="5893475"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Declaration of Dividend</a:t>
            </a:r>
            <a:endParaRPr lang="en-US" sz="1750" dirty="0"/>
          </a:p>
        </p:txBody>
      </p:sp>
      <p:sp>
        <p:nvSpPr>
          <p:cNvPr id="16" name="Shape 14"/>
          <p:cNvSpPr/>
          <p:nvPr/>
        </p:nvSpPr>
        <p:spPr>
          <a:xfrm>
            <a:off x="793790" y="5401866"/>
            <a:ext cx="6407944" cy="1677591"/>
          </a:xfrm>
          <a:prstGeom prst="roundRect">
            <a:avLst>
              <a:gd name="adj" fmla="val 8721"/>
            </a:avLst>
          </a:prstGeom>
          <a:solidFill>
            <a:srgbClr val="F9F6F0"/>
          </a:solidFill>
          <a:ln/>
        </p:spPr>
        <p:txBody>
          <a:bodyPr/>
          <a:lstStyle/>
          <a:p>
            <a:endParaRPr lang="en-IN"/>
          </a:p>
        </p:txBody>
      </p:sp>
      <p:sp>
        <p:nvSpPr>
          <p:cNvPr id="17" name="Shape 15"/>
          <p:cNvSpPr/>
          <p:nvPr/>
        </p:nvSpPr>
        <p:spPr>
          <a:xfrm>
            <a:off x="793790" y="5371386"/>
            <a:ext cx="6407944" cy="121920"/>
          </a:xfrm>
          <a:prstGeom prst="roundRect">
            <a:avLst>
              <a:gd name="adj" fmla="val 27907"/>
            </a:avLst>
          </a:prstGeom>
          <a:solidFill>
            <a:srgbClr val="D3C5B6"/>
          </a:solidFill>
          <a:ln/>
        </p:spPr>
        <p:txBody>
          <a:bodyPr/>
          <a:lstStyle/>
          <a:p>
            <a:endParaRPr lang="en-IN"/>
          </a:p>
        </p:txBody>
      </p:sp>
      <p:sp>
        <p:nvSpPr>
          <p:cNvPr id="18" name="Shape 16"/>
          <p:cNvSpPr/>
          <p:nvPr/>
        </p:nvSpPr>
        <p:spPr>
          <a:xfrm>
            <a:off x="3657540" y="5061704"/>
            <a:ext cx="680442" cy="680442"/>
          </a:xfrm>
          <a:prstGeom prst="roundRect">
            <a:avLst>
              <a:gd name="adj" fmla="val 134383"/>
            </a:avLst>
          </a:prstGeom>
          <a:solidFill>
            <a:srgbClr val="D3C5B6"/>
          </a:solidFill>
          <a:ln/>
        </p:spPr>
        <p:txBody>
          <a:bodyPr/>
          <a:lstStyle/>
          <a:p>
            <a:endParaRPr lang="en-IN"/>
          </a:p>
        </p:txBody>
      </p:sp>
      <p:sp>
        <p:nvSpPr>
          <p:cNvPr id="19" name="Text 17"/>
          <p:cNvSpPr/>
          <p:nvPr/>
        </p:nvSpPr>
        <p:spPr>
          <a:xfrm>
            <a:off x="3861614" y="5231844"/>
            <a:ext cx="272177" cy="340162"/>
          </a:xfrm>
          <a:prstGeom prst="rect">
            <a:avLst/>
          </a:prstGeom>
          <a:noFill/>
          <a:ln/>
        </p:spPr>
        <p:txBody>
          <a:bodyPr wrap="none" lIns="0" tIns="0" rIns="0" bIns="0" rtlCol="0" anchor="t"/>
          <a:lstStyle/>
          <a:p>
            <a:pPr marL="0" indent="0" algn="l">
              <a:lnSpc>
                <a:spcPts val="3400"/>
              </a:lnSpc>
              <a:buNone/>
            </a:pPr>
            <a:r>
              <a:rPr lang="en-US" sz="2100" dirty="0">
                <a:solidFill>
                  <a:srgbClr val="000000"/>
                </a:solidFill>
                <a:latin typeface="Gelasio Semi Bold" pitchFamily="34" charset="0"/>
                <a:ea typeface="Gelasio Semi Bold" pitchFamily="34" charset="-122"/>
                <a:cs typeface="Gelasio Semi Bold" pitchFamily="34" charset="-120"/>
              </a:rPr>
              <a:t>3</a:t>
            </a:r>
            <a:endParaRPr lang="en-US" sz="2100" dirty="0"/>
          </a:p>
        </p:txBody>
      </p:sp>
      <p:sp>
        <p:nvSpPr>
          <p:cNvPr id="20" name="Text 18"/>
          <p:cNvSpPr/>
          <p:nvPr/>
        </p:nvSpPr>
        <p:spPr>
          <a:xfrm>
            <a:off x="1051084" y="596884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Section 127</a:t>
            </a:r>
            <a:endParaRPr lang="en-US" sz="2200" dirty="0"/>
          </a:p>
        </p:txBody>
      </p:sp>
      <p:sp>
        <p:nvSpPr>
          <p:cNvPr id="21" name="Text 19"/>
          <p:cNvSpPr/>
          <p:nvPr/>
        </p:nvSpPr>
        <p:spPr>
          <a:xfrm>
            <a:off x="1051084" y="6459260"/>
            <a:ext cx="5893356"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Punishment for failure to distribute declared dividend</a:t>
            </a:r>
            <a:endParaRPr lang="en-US" sz="1750" dirty="0"/>
          </a:p>
        </p:txBody>
      </p:sp>
      <p:sp>
        <p:nvSpPr>
          <p:cNvPr id="22" name="Shape 20"/>
          <p:cNvSpPr/>
          <p:nvPr/>
        </p:nvSpPr>
        <p:spPr>
          <a:xfrm>
            <a:off x="7428548" y="5401866"/>
            <a:ext cx="6408063" cy="1677591"/>
          </a:xfrm>
          <a:prstGeom prst="roundRect">
            <a:avLst>
              <a:gd name="adj" fmla="val 8721"/>
            </a:avLst>
          </a:prstGeom>
          <a:solidFill>
            <a:srgbClr val="F9F6F0"/>
          </a:solidFill>
          <a:ln/>
        </p:spPr>
        <p:txBody>
          <a:bodyPr/>
          <a:lstStyle/>
          <a:p>
            <a:endParaRPr lang="en-IN"/>
          </a:p>
        </p:txBody>
      </p:sp>
      <p:sp>
        <p:nvSpPr>
          <p:cNvPr id="23" name="Shape 21"/>
          <p:cNvSpPr/>
          <p:nvPr/>
        </p:nvSpPr>
        <p:spPr>
          <a:xfrm>
            <a:off x="7428548" y="5371386"/>
            <a:ext cx="6408063" cy="121920"/>
          </a:xfrm>
          <a:prstGeom prst="roundRect">
            <a:avLst>
              <a:gd name="adj" fmla="val 27907"/>
            </a:avLst>
          </a:prstGeom>
          <a:solidFill>
            <a:srgbClr val="D3C5B6"/>
          </a:solidFill>
          <a:ln/>
        </p:spPr>
        <p:txBody>
          <a:bodyPr/>
          <a:lstStyle/>
          <a:p>
            <a:endParaRPr lang="en-IN"/>
          </a:p>
        </p:txBody>
      </p:sp>
      <p:sp>
        <p:nvSpPr>
          <p:cNvPr id="24" name="Shape 22"/>
          <p:cNvSpPr/>
          <p:nvPr/>
        </p:nvSpPr>
        <p:spPr>
          <a:xfrm>
            <a:off x="10292298" y="5061704"/>
            <a:ext cx="680442" cy="680442"/>
          </a:xfrm>
          <a:prstGeom prst="roundRect">
            <a:avLst>
              <a:gd name="adj" fmla="val 134383"/>
            </a:avLst>
          </a:prstGeom>
          <a:solidFill>
            <a:srgbClr val="D3C5B6"/>
          </a:solidFill>
          <a:ln/>
        </p:spPr>
        <p:txBody>
          <a:bodyPr/>
          <a:lstStyle/>
          <a:p>
            <a:endParaRPr lang="en-IN"/>
          </a:p>
        </p:txBody>
      </p:sp>
      <p:sp>
        <p:nvSpPr>
          <p:cNvPr id="25" name="Text 23"/>
          <p:cNvSpPr/>
          <p:nvPr/>
        </p:nvSpPr>
        <p:spPr>
          <a:xfrm>
            <a:off x="10496371" y="5231844"/>
            <a:ext cx="272177" cy="340162"/>
          </a:xfrm>
          <a:prstGeom prst="rect">
            <a:avLst/>
          </a:prstGeom>
          <a:noFill/>
          <a:ln/>
        </p:spPr>
        <p:txBody>
          <a:bodyPr wrap="none" lIns="0" tIns="0" rIns="0" bIns="0" rtlCol="0" anchor="t"/>
          <a:lstStyle/>
          <a:p>
            <a:pPr marL="0" indent="0" algn="l">
              <a:lnSpc>
                <a:spcPts val="3400"/>
              </a:lnSpc>
              <a:buNone/>
            </a:pPr>
            <a:r>
              <a:rPr lang="en-US" sz="2100" dirty="0">
                <a:solidFill>
                  <a:srgbClr val="000000"/>
                </a:solidFill>
                <a:latin typeface="Gelasio Semi Bold" pitchFamily="34" charset="0"/>
                <a:ea typeface="Gelasio Semi Bold" pitchFamily="34" charset="-122"/>
                <a:cs typeface="Gelasio Semi Bold" pitchFamily="34" charset="-120"/>
              </a:rPr>
              <a:t>4</a:t>
            </a:r>
            <a:endParaRPr lang="en-US" sz="2100" dirty="0"/>
          </a:p>
        </p:txBody>
      </p:sp>
      <p:sp>
        <p:nvSpPr>
          <p:cNvPr id="26" name="Text 24"/>
          <p:cNvSpPr/>
          <p:nvPr/>
        </p:nvSpPr>
        <p:spPr>
          <a:xfrm>
            <a:off x="7685842" y="596884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Section 129</a:t>
            </a:r>
            <a:endParaRPr lang="en-US" sz="2200" dirty="0"/>
          </a:p>
        </p:txBody>
      </p:sp>
      <p:sp>
        <p:nvSpPr>
          <p:cNvPr id="27" name="Text 25"/>
          <p:cNvSpPr/>
          <p:nvPr/>
        </p:nvSpPr>
        <p:spPr>
          <a:xfrm>
            <a:off x="7685842" y="6459260"/>
            <a:ext cx="5893475"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Financial Statements</a:t>
            </a:r>
            <a:endParaRPr lang="en-US" sz="1750" dirty="0"/>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5486400" cy="8229600"/>
          </a:xfrm>
          <a:prstGeom prst="rect">
            <a:avLst/>
          </a:prstGeom>
        </p:spPr>
      </p:pic>
      <p:sp>
        <p:nvSpPr>
          <p:cNvPr id="3" name="Text 0"/>
          <p:cNvSpPr/>
          <p:nvPr/>
        </p:nvSpPr>
        <p:spPr>
          <a:xfrm>
            <a:off x="6280190" y="77235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484237"/>
                </a:solidFill>
                <a:latin typeface="Gelasio Semi Bold" pitchFamily="34" charset="0"/>
                <a:cs typeface="Gelasio Semi Bold" pitchFamily="34" charset="-120"/>
              </a:rPr>
              <a:t>Key Regulatory Conditions</a:t>
            </a:r>
            <a:endParaRPr lang="en-US" sz="4450" dirty="0"/>
          </a:p>
        </p:txBody>
      </p:sp>
      <p:sp>
        <p:nvSpPr>
          <p:cNvPr id="4" name="Text 1"/>
          <p:cNvSpPr/>
          <p:nvPr/>
        </p:nvSpPr>
        <p:spPr>
          <a:xfrm>
            <a:off x="6280190" y="2530078"/>
            <a:ext cx="7556421" cy="725805"/>
          </a:xfrm>
          <a:prstGeom prst="rect">
            <a:avLst/>
          </a:prstGeom>
          <a:noFill/>
          <a:ln/>
        </p:spPr>
        <p:txBody>
          <a:bodyPr wrap="square" lIns="0" tIns="0" rIns="0" bIns="0" rtlCol="0" anchor="t"/>
          <a:lstStyle/>
          <a:p>
            <a:pPr marL="0" indent="0" algn="just">
              <a:lnSpc>
                <a:spcPts val="2850"/>
              </a:lnSpc>
              <a:buNone/>
            </a:pPr>
            <a:endParaRPr lang="en-US" sz="1750" dirty="0"/>
          </a:p>
        </p:txBody>
      </p:sp>
      <p:sp>
        <p:nvSpPr>
          <p:cNvPr id="5" name="Text 2"/>
          <p:cNvSpPr/>
          <p:nvPr/>
        </p:nvSpPr>
        <p:spPr>
          <a:xfrm>
            <a:off x="6280188" y="1969263"/>
            <a:ext cx="7556421" cy="725805"/>
          </a:xfrm>
          <a:prstGeom prst="rect">
            <a:avLst/>
          </a:prstGeom>
          <a:noFill/>
          <a:ln/>
        </p:spPr>
        <p:txBody>
          <a:bodyPr wrap="square" lIns="0" tIns="0" rIns="0" bIns="0" rtlCol="0" anchor="t"/>
          <a:lstStyle/>
          <a:p>
            <a:pPr marL="342900" indent="-342900" algn="just">
              <a:lnSpc>
                <a:spcPts val="2850"/>
              </a:lnSpc>
              <a:buSzPct val="100000"/>
              <a:buChar char="•"/>
            </a:pPr>
            <a:r>
              <a:rPr lang="en-US" sz="1750" b="1" dirty="0">
                <a:solidFill>
                  <a:srgbClr val="746558"/>
                </a:solidFill>
                <a:latin typeface="Gelasio" pitchFamily="34" charset="0"/>
                <a:ea typeface="Gelasio" pitchFamily="34" charset="-122"/>
                <a:cs typeface="Gelasio" pitchFamily="34" charset="-120"/>
              </a:rPr>
              <a:t>SEBI Regulations:</a:t>
            </a:r>
            <a:r>
              <a:rPr lang="en-US" sz="1750" dirty="0">
                <a:solidFill>
                  <a:srgbClr val="746558"/>
                </a:solidFill>
                <a:latin typeface="Gelasio" pitchFamily="34" charset="0"/>
                <a:ea typeface="Gelasio" pitchFamily="34" charset="-122"/>
                <a:cs typeface="Gelasio" pitchFamily="34" charset="-120"/>
              </a:rPr>
              <a:t> Buy-back of listed shares must comply with SEBI regulations.</a:t>
            </a:r>
            <a:endParaRPr lang="en-US" sz="1750" dirty="0"/>
          </a:p>
        </p:txBody>
      </p:sp>
      <p:sp>
        <p:nvSpPr>
          <p:cNvPr id="6" name="Text 3"/>
          <p:cNvSpPr/>
          <p:nvPr/>
        </p:nvSpPr>
        <p:spPr>
          <a:xfrm>
            <a:off x="6280188" y="2774364"/>
            <a:ext cx="7556421" cy="725805"/>
          </a:xfrm>
          <a:prstGeom prst="rect">
            <a:avLst/>
          </a:prstGeom>
          <a:noFill/>
          <a:ln/>
        </p:spPr>
        <p:txBody>
          <a:bodyPr wrap="square" lIns="0" tIns="0" rIns="0" bIns="0" rtlCol="0" anchor="t"/>
          <a:lstStyle/>
          <a:p>
            <a:pPr marL="342900" indent="-342900" algn="just">
              <a:lnSpc>
                <a:spcPts val="2850"/>
              </a:lnSpc>
              <a:buSzPct val="100000"/>
              <a:buChar char="•"/>
            </a:pPr>
            <a:r>
              <a:rPr lang="en-US" sz="1750" b="1" dirty="0">
                <a:solidFill>
                  <a:srgbClr val="746558"/>
                </a:solidFill>
                <a:latin typeface="Gelasio" pitchFamily="34" charset="0"/>
                <a:ea typeface="Gelasio" pitchFamily="34" charset="-122"/>
                <a:cs typeface="Gelasio" pitchFamily="34" charset="-120"/>
              </a:rPr>
              <a:t>Offer Withdrawal:</a:t>
            </a:r>
            <a:r>
              <a:rPr lang="en-US" sz="1750" dirty="0">
                <a:solidFill>
                  <a:srgbClr val="746558"/>
                </a:solidFill>
                <a:latin typeface="Gelasio" pitchFamily="34" charset="0"/>
                <a:ea typeface="Gelasio" pitchFamily="34" charset="-122"/>
                <a:cs typeface="Gelasio" pitchFamily="34" charset="-120"/>
              </a:rPr>
              <a:t> A company cannot withdraw a buy-back offer once announced to shareholders.</a:t>
            </a:r>
            <a:endParaRPr lang="en-US" sz="1750" dirty="0"/>
          </a:p>
        </p:txBody>
      </p:sp>
      <p:sp>
        <p:nvSpPr>
          <p:cNvPr id="7" name="Text 4"/>
          <p:cNvSpPr/>
          <p:nvPr/>
        </p:nvSpPr>
        <p:spPr>
          <a:xfrm>
            <a:off x="6280188" y="3579464"/>
            <a:ext cx="7556421" cy="725805"/>
          </a:xfrm>
          <a:prstGeom prst="rect">
            <a:avLst/>
          </a:prstGeom>
          <a:noFill/>
          <a:ln/>
        </p:spPr>
        <p:txBody>
          <a:bodyPr wrap="square" lIns="0" tIns="0" rIns="0" bIns="0" rtlCol="0" anchor="t"/>
          <a:lstStyle/>
          <a:p>
            <a:pPr marL="342900" indent="-342900" algn="just">
              <a:lnSpc>
                <a:spcPts val="2850"/>
              </a:lnSpc>
              <a:buSzPct val="100000"/>
              <a:buChar char="•"/>
            </a:pPr>
            <a:r>
              <a:rPr lang="en-US" sz="1750" b="1" dirty="0">
                <a:solidFill>
                  <a:srgbClr val="746558"/>
                </a:solidFill>
                <a:latin typeface="Gelasio" pitchFamily="34" charset="0"/>
                <a:ea typeface="Gelasio" pitchFamily="34" charset="-122"/>
                <a:cs typeface="Gelasio" pitchFamily="34" charset="-120"/>
              </a:rPr>
              <a:t>Borrowed Funds:</a:t>
            </a:r>
            <a:r>
              <a:rPr lang="en-US" sz="1750" dirty="0">
                <a:solidFill>
                  <a:srgbClr val="746558"/>
                </a:solidFill>
                <a:latin typeface="Gelasio" pitchFamily="34" charset="0"/>
                <a:ea typeface="Gelasio" pitchFamily="34" charset="-122"/>
                <a:cs typeface="Gelasio" pitchFamily="34" charset="-120"/>
              </a:rPr>
              <a:t> Companies cannot use borrowed funds from banks or financial institutions for buy-back.</a:t>
            </a:r>
            <a:endParaRPr lang="en-US" sz="1750" dirty="0"/>
          </a:p>
        </p:txBody>
      </p:sp>
      <p:sp>
        <p:nvSpPr>
          <p:cNvPr id="8" name="Text 5"/>
          <p:cNvSpPr/>
          <p:nvPr/>
        </p:nvSpPr>
        <p:spPr>
          <a:xfrm>
            <a:off x="6280188" y="4384565"/>
            <a:ext cx="7556421" cy="725805"/>
          </a:xfrm>
          <a:prstGeom prst="rect">
            <a:avLst/>
          </a:prstGeom>
          <a:noFill/>
          <a:ln/>
        </p:spPr>
        <p:txBody>
          <a:bodyPr wrap="square" lIns="0" tIns="0" rIns="0" bIns="0" rtlCol="0" anchor="t"/>
          <a:lstStyle/>
          <a:p>
            <a:pPr marL="342900" indent="-342900" algn="just">
              <a:lnSpc>
                <a:spcPts val="2850"/>
              </a:lnSpc>
              <a:buSzPct val="100000"/>
              <a:buChar char="•"/>
            </a:pPr>
            <a:r>
              <a:rPr lang="en-US" sz="1750" b="1" dirty="0">
                <a:solidFill>
                  <a:srgbClr val="746558"/>
                </a:solidFill>
                <a:latin typeface="Gelasio" pitchFamily="34" charset="0"/>
                <a:ea typeface="Gelasio" pitchFamily="34" charset="-122"/>
                <a:cs typeface="Gelasio" pitchFamily="34" charset="-120"/>
              </a:rPr>
              <a:t>Previous Issue Proceeds:</a:t>
            </a:r>
            <a:r>
              <a:rPr lang="en-US" sz="1750" dirty="0">
                <a:solidFill>
                  <a:srgbClr val="746558"/>
                </a:solidFill>
                <a:latin typeface="Gelasio" pitchFamily="34" charset="0"/>
                <a:ea typeface="Gelasio" pitchFamily="34" charset="-122"/>
                <a:cs typeface="Gelasio" pitchFamily="34" charset="-120"/>
              </a:rPr>
              <a:t> Proceeds from a previous issue of the same kind of shares cannot be used for buy-back.</a:t>
            </a:r>
            <a:endParaRPr lang="en-US" sz="1750" dirty="0"/>
          </a:p>
        </p:txBody>
      </p:sp>
      <p:sp>
        <p:nvSpPr>
          <p:cNvPr id="9" name="Text 6"/>
          <p:cNvSpPr/>
          <p:nvPr/>
        </p:nvSpPr>
        <p:spPr>
          <a:xfrm>
            <a:off x="6280188" y="5189666"/>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1750" b="1" dirty="0">
                <a:solidFill>
                  <a:srgbClr val="746558"/>
                </a:solidFill>
                <a:latin typeface="Gelasio" pitchFamily="34" charset="0"/>
                <a:ea typeface="Gelasio" pitchFamily="34" charset="-122"/>
                <a:cs typeface="Gelasio" pitchFamily="34" charset="-120"/>
              </a:rPr>
              <a:t>Proportional Acceptance:</a:t>
            </a:r>
            <a:r>
              <a:rPr lang="en-US" sz="1750" dirty="0">
                <a:solidFill>
                  <a:srgbClr val="746558"/>
                </a:solidFill>
                <a:latin typeface="Gelasio" pitchFamily="34" charset="0"/>
                <a:ea typeface="Gelasio" pitchFamily="34" charset="-122"/>
                <a:cs typeface="Gelasio" pitchFamily="34" charset="-120"/>
              </a:rPr>
              <a:t> If shares offered exceed the limit, acceptance is proportional.</a:t>
            </a:r>
            <a:endParaRPr lang="en-US" sz="1750" dirty="0"/>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9144000" y="0"/>
            <a:ext cx="5486400" cy="8229600"/>
          </a:xfrm>
          <a:prstGeom prst="rect">
            <a:avLst/>
          </a:prstGeom>
        </p:spPr>
      </p:pic>
      <p:sp>
        <p:nvSpPr>
          <p:cNvPr id="3" name="Text 0"/>
          <p:cNvSpPr/>
          <p:nvPr/>
        </p:nvSpPr>
        <p:spPr>
          <a:xfrm>
            <a:off x="793790" y="1398243"/>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Income Tax on Share Buy-back</a:t>
            </a:r>
            <a:endParaRPr lang="en-US" sz="4450" dirty="0"/>
          </a:p>
        </p:txBody>
      </p:sp>
      <p:sp>
        <p:nvSpPr>
          <p:cNvPr id="4" name="Text 1"/>
          <p:cNvSpPr/>
          <p:nvPr/>
        </p:nvSpPr>
        <p:spPr>
          <a:xfrm>
            <a:off x="793790" y="3634264"/>
            <a:ext cx="7556421" cy="2119422"/>
          </a:xfrm>
          <a:prstGeom prst="rect">
            <a:avLst/>
          </a:prstGeom>
          <a:noFill/>
          <a:ln/>
        </p:spPr>
        <p:txBody>
          <a:bodyPr wrap="square" lIns="0" tIns="0" rIns="0" bIns="0" rtlCol="0" anchor="t"/>
          <a:lstStyle/>
          <a:p>
            <a:pPr algn="just">
              <a:lnSpc>
                <a:spcPts val="2850"/>
              </a:lnSpc>
            </a:pPr>
            <a:r>
              <a:rPr lang="en-US" sz="1750" dirty="0">
                <a:solidFill>
                  <a:srgbClr val="746558"/>
                </a:solidFill>
                <a:latin typeface="Gelasio" pitchFamily="34" charset="0"/>
                <a:ea typeface="Gelasio" pitchFamily="34" charset="-122"/>
                <a:cs typeface="Gelasio" pitchFamily="34" charset="-120"/>
              </a:rPr>
              <a:t>Prior to 1st October 2024, the taxation of share buy-back by unlisted companies was governed by Section 115QA, under which the tax liability was borne by the company. However, with effect from 1st October 2024, the tax treatment has shifted, and buy-back proceeds are now taxable in the hands of shareholders as deemed dividend under Section 2(22)(f). </a:t>
            </a:r>
            <a:endParaRPr lang="en-US" sz="1750" dirty="0"/>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28" y="1584218"/>
            <a:ext cx="13042821" cy="854924"/>
          </a:xfrm>
          <a:prstGeom prst="rect">
            <a:avLst/>
          </a:prstGeom>
          <a:noFill/>
          <a:ln/>
        </p:spPr>
        <p:txBody>
          <a:bodyPr wrap="squar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Income Tax on Share Buy-back</a:t>
            </a:r>
            <a:endParaRPr lang="en-US" sz="4450" dirty="0"/>
          </a:p>
        </p:txBody>
      </p:sp>
      <p:sp>
        <p:nvSpPr>
          <p:cNvPr id="3" name="Text 1"/>
          <p:cNvSpPr/>
          <p:nvPr/>
        </p:nvSpPr>
        <p:spPr>
          <a:xfrm>
            <a:off x="793790" y="2959536"/>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Effective October 1, 2024, tax treatment shifted, making buy-back proceeds taxable for shareholders.</a:t>
            </a:r>
            <a:endParaRPr lang="en-US" sz="1750" dirty="0"/>
          </a:p>
        </p:txBody>
      </p:sp>
      <p:sp>
        <p:nvSpPr>
          <p:cNvPr id="4" name="Text 2"/>
          <p:cNvSpPr/>
          <p:nvPr/>
        </p:nvSpPr>
        <p:spPr>
          <a:xfrm>
            <a:off x="793790" y="4053840"/>
            <a:ext cx="4158615" cy="748427"/>
          </a:xfrm>
          <a:prstGeom prst="rect">
            <a:avLst/>
          </a:prstGeom>
          <a:noFill/>
          <a:ln/>
        </p:spPr>
        <p:txBody>
          <a:bodyPr wrap="none" lIns="0" tIns="0" rIns="0" bIns="0" rtlCol="0" anchor="t"/>
          <a:lstStyle/>
          <a:p>
            <a:pPr marL="0" indent="0" algn="ctr">
              <a:lnSpc>
                <a:spcPts val="5850"/>
              </a:lnSpc>
              <a:buNone/>
            </a:pPr>
            <a:r>
              <a:rPr lang="en-US" sz="5850" dirty="0">
                <a:solidFill>
                  <a:srgbClr val="746558"/>
                </a:solidFill>
                <a:latin typeface="Gelasio Semi Bold" pitchFamily="34" charset="0"/>
                <a:ea typeface="Gelasio Semi Bold" pitchFamily="34" charset="-122"/>
                <a:cs typeface="Gelasio Semi Bold" pitchFamily="34" charset="-120"/>
              </a:rPr>
              <a:t>2(22)(f)</a:t>
            </a:r>
            <a:endParaRPr lang="en-US" sz="5850" dirty="0"/>
          </a:p>
        </p:txBody>
      </p:sp>
      <p:sp>
        <p:nvSpPr>
          <p:cNvPr id="5" name="Text 3"/>
          <p:cNvSpPr/>
          <p:nvPr/>
        </p:nvSpPr>
        <p:spPr>
          <a:xfrm>
            <a:off x="1455420" y="508563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Deemed Dividend</a:t>
            </a:r>
            <a:endParaRPr lang="en-US" sz="2200" dirty="0"/>
          </a:p>
        </p:txBody>
      </p:sp>
      <p:sp>
        <p:nvSpPr>
          <p:cNvPr id="6" name="Text 4"/>
          <p:cNvSpPr/>
          <p:nvPr/>
        </p:nvSpPr>
        <p:spPr>
          <a:xfrm>
            <a:off x="793790" y="5576054"/>
            <a:ext cx="4158615" cy="1626604"/>
          </a:xfrm>
          <a:prstGeom prst="rect">
            <a:avLst/>
          </a:prstGeom>
          <a:noFill/>
          <a:ln/>
        </p:spPr>
        <p:txBody>
          <a:bodyPr wrap="square" lIns="0" tIns="0" rIns="0" bIns="0" rtlCol="0" anchor="t"/>
          <a:lstStyle/>
          <a:p>
            <a:pPr marL="0" indent="0" algn="ctr">
              <a:lnSpc>
                <a:spcPts val="2850"/>
              </a:lnSpc>
              <a:buNone/>
            </a:pPr>
            <a:r>
              <a:rPr lang="en-US" sz="1750" dirty="0">
                <a:solidFill>
                  <a:srgbClr val="746558"/>
                </a:solidFill>
                <a:latin typeface="Gelasio" pitchFamily="34" charset="0"/>
                <a:ea typeface="Gelasio" pitchFamily="34" charset="-122"/>
                <a:cs typeface="Gelasio" pitchFamily="34" charset="-120"/>
              </a:rPr>
              <a:t>Amount received by shareholders is considered deemed dividend and taxable under the head "Income from Other Sources."</a:t>
            </a:r>
            <a:endParaRPr lang="en-US" sz="1750" dirty="0"/>
          </a:p>
        </p:txBody>
      </p:sp>
      <p:sp>
        <p:nvSpPr>
          <p:cNvPr id="7" name="Text 5"/>
          <p:cNvSpPr/>
          <p:nvPr/>
        </p:nvSpPr>
        <p:spPr>
          <a:xfrm>
            <a:off x="5235893" y="4053840"/>
            <a:ext cx="4158615" cy="748427"/>
          </a:xfrm>
          <a:prstGeom prst="rect">
            <a:avLst/>
          </a:prstGeom>
          <a:noFill/>
          <a:ln/>
        </p:spPr>
        <p:txBody>
          <a:bodyPr wrap="none" lIns="0" tIns="0" rIns="0" bIns="0" rtlCol="0" anchor="t"/>
          <a:lstStyle/>
          <a:p>
            <a:pPr marL="0" indent="0" algn="ctr">
              <a:lnSpc>
                <a:spcPts val="5850"/>
              </a:lnSpc>
              <a:buNone/>
            </a:pPr>
            <a:r>
              <a:rPr lang="en-US" sz="5850" dirty="0">
                <a:solidFill>
                  <a:srgbClr val="746558"/>
                </a:solidFill>
                <a:latin typeface="Gelasio Semi Bold" pitchFamily="34" charset="0"/>
                <a:ea typeface="Gelasio Semi Bold" pitchFamily="34" charset="-122"/>
                <a:cs typeface="Gelasio Semi Bold" pitchFamily="34" charset="-120"/>
              </a:rPr>
              <a:t>NIL</a:t>
            </a:r>
            <a:endParaRPr lang="en-US" sz="5850" dirty="0"/>
          </a:p>
        </p:txBody>
      </p:sp>
      <p:sp>
        <p:nvSpPr>
          <p:cNvPr id="8" name="Text 6"/>
          <p:cNvSpPr/>
          <p:nvPr/>
        </p:nvSpPr>
        <p:spPr>
          <a:xfrm>
            <a:off x="5897523" y="508563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Capital Gains</a:t>
            </a:r>
            <a:endParaRPr lang="en-US" sz="2200" dirty="0"/>
          </a:p>
        </p:txBody>
      </p:sp>
      <p:sp>
        <p:nvSpPr>
          <p:cNvPr id="9" name="Text 7"/>
          <p:cNvSpPr/>
          <p:nvPr/>
        </p:nvSpPr>
        <p:spPr>
          <a:xfrm>
            <a:off x="5235893" y="5576054"/>
            <a:ext cx="4158615" cy="1088708"/>
          </a:xfrm>
          <a:prstGeom prst="rect">
            <a:avLst/>
          </a:prstGeom>
          <a:noFill/>
          <a:ln/>
        </p:spPr>
        <p:txBody>
          <a:bodyPr wrap="square" lIns="0" tIns="0" rIns="0" bIns="0" rtlCol="0" anchor="t"/>
          <a:lstStyle/>
          <a:p>
            <a:pPr marL="0" indent="0" algn="ctr">
              <a:lnSpc>
                <a:spcPts val="2850"/>
              </a:lnSpc>
              <a:buNone/>
            </a:pPr>
            <a:r>
              <a:rPr lang="en-US" sz="1750" dirty="0">
                <a:solidFill>
                  <a:srgbClr val="746558"/>
                </a:solidFill>
                <a:latin typeface="Gelasio" pitchFamily="34" charset="0"/>
                <a:ea typeface="Gelasio" pitchFamily="34" charset="-122"/>
                <a:cs typeface="Gelasio" pitchFamily="34" charset="-120"/>
              </a:rPr>
              <a:t>Consideration received is deemed 'NIL' for capital gains, leading to a capital loss equal to acquisition cost.</a:t>
            </a:r>
            <a:endParaRPr lang="en-US" sz="1750" dirty="0"/>
          </a:p>
        </p:txBody>
      </p:sp>
      <p:sp>
        <p:nvSpPr>
          <p:cNvPr id="10" name="Text 8"/>
          <p:cNvSpPr/>
          <p:nvPr/>
        </p:nvSpPr>
        <p:spPr>
          <a:xfrm>
            <a:off x="9677995" y="4053840"/>
            <a:ext cx="4158615" cy="748427"/>
          </a:xfrm>
          <a:prstGeom prst="rect">
            <a:avLst/>
          </a:prstGeom>
          <a:noFill/>
          <a:ln/>
        </p:spPr>
        <p:txBody>
          <a:bodyPr wrap="none" lIns="0" tIns="0" rIns="0" bIns="0" rtlCol="0" anchor="t"/>
          <a:lstStyle/>
          <a:p>
            <a:pPr marL="0" indent="0" algn="ctr">
              <a:lnSpc>
                <a:spcPts val="5850"/>
              </a:lnSpc>
              <a:buNone/>
            </a:pPr>
            <a:r>
              <a:rPr lang="en-US" sz="5850" dirty="0">
                <a:solidFill>
                  <a:srgbClr val="746558"/>
                </a:solidFill>
                <a:latin typeface="Gelasio Semi Bold" pitchFamily="34" charset="0"/>
                <a:ea typeface="Gelasio Semi Bold" pitchFamily="34" charset="-122"/>
                <a:cs typeface="Gelasio Semi Bold" pitchFamily="34" charset="-120"/>
              </a:rPr>
              <a:t>8</a:t>
            </a:r>
            <a:endParaRPr lang="en-US" sz="5850" dirty="0"/>
          </a:p>
        </p:txBody>
      </p:sp>
      <p:sp>
        <p:nvSpPr>
          <p:cNvPr id="11" name="Text 9"/>
          <p:cNvSpPr/>
          <p:nvPr/>
        </p:nvSpPr>
        <p:spPr>
          <a:xfrm>
            <a:off x="10339626" y="508563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Loss Carry Forward</a:t>
            </a:r>
            <a:endParaRPr lang="en-US" sz="2200" dirty="0"/>
          </a:p>
        </p:txBody>
      </p:sp>
      <p:sp>
        <p:nvSpPr>
          <p:cNvPr id="12" name="Text 10"/>
          <p:cNvSpPr/>
          <p:nvPr/>
        </p:nvSpPr>
        <p:spPr>
          <a:xfrm>
            <a:off x="9677995" y="5576054"/>
            <a:ext cx="4158615" cy="1088708"/>
          </a:xfrm>
          <a:prstGeom prst="rect">
            <a:avLst/>
          </a:prstGeom>
          <a:noFill/>
          <a:ln/>
        </p:spPr>
        <p:txBody>
          <a:bodyPr wrap="square" lIns="0" tIns="0" rIns="0" bIns="0" rtlCol="0" anchor="t"/>
          <a:lstStyle/>
          <a:p>
            <a:pPr marL="0" indent="0" algn="ctr">
              <a:lnSpc>
                <a:spcPts val="2850"/>
              </a:lnSpc>
              <a:buNone/>
            </a:pPr>
            <a:r>
              <a:rPr lang="en-US" sz="1750" dirty="0">
                <a:solidFill>
                  <a:srgbClr val="746558"/>
                </a:solidFill>
                <a:latin typeface="Gelasio" pitchFamily="34" charset="0"/>
                <a:ea typeface="Gelasio" pitchFamily="34" charset="-122"/>
                <a:cs typeface="Gelasio" pitchFamily="34" charset="-120"/>
              </a:rPr>
              <a:t>Capital loss can be carried forward for 8 subsequent financial years and set off against other capital gains.</a:t>
            </a:r>
            <a:endParaRPr lang="en-US" sz="1750" dirty="0"/>
          </a:p>
        </p:txBody>
      </p:sp>
    </p:spTree>
    <p:extLst>
      <p:ext uri="{BB962C8B-B14F-4D97-AF65-F5344CB8AC3E}">
        <p14:creationId xmlns:p14="http://schemas.microsoft.com/office/powerpoint/2010/main" val="256280364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1564719"/>
            <a:ext cx="13042821" cy="708779"/>
          </a:xfrm>
          <a:prstGeom prst="rect">
            <a:avLst/>
          </a:prstGeom>
          <a:noFill/>
          <a:ln/>
        </p:spPr>
        <p:txBody>
          <a:bodyPr wrap="squar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Tax Rate:</a:t>
            </a:r>
            <a:endParaRPr lang="en-US" sz="4450" dirty="0"/>
          </a:p>
        </p:txBody>
      </p:sp>
      <p:sp>
        <p:nvSpPr>
          <p:cNvPr id="3" name="Text 1"/>
          <p:cNvSpPr/>
          <p:nvPr/>
        </p:nvSpPr>
        <p:spPr>
          <a:xfrm>
            <a:off x="1061076" y="5938956"/>
            <a:ext cx="13042821"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4" name="Text 2"/>
          <p:cNvSpPr/>
          <p:nvPr/>
        </p:nvSpPr>
        <p:spPr>
          <a:xfrm>
            <a:off x="793790" y="3913163"/>
            <a:ext cx="4158615" cy="748427"/>
          </a:xfrm>
          <a:prstGeom prst="rect">
            <a:avLst/>
          </a:prstGeom>
          <a:noFill/>
          <a:ln/>
        </p:spPr>
        <p:txBody>
          <a:bodyPr wrap="none" lIns="0" tIns="0" rIns="0" bIns="0" rtlCol="0" anchor="t"/>
          <a:lstStyle/>
          <a:p>
            <a:pPr marL="0" indent="0" algn="ctr">
              <a:lnSpc>
                <a:spcPts val="5850"/>
              </a:lnSpc>
              <a:buNone/>
            </a:pPr>
            <a:endParaRPr lang="en-US" sz="5850" dirty="0"/>
          </a:p>
        </p:txBody>
      </p:sp>
      <p:sp>
        <p:nvSpPr>
          <p:cNvPr id="6" name="Text 4"/>
          <p:cNvSpPr/>
          <p:nvPr/>
        </p:nvSpPr>
        <p:spPr>
          <a:xfrm>
            <a:off x="793790" y="5576054"/>
            <a:ext cx="4158615" cy="1088708"/>
          </a:xfrm>
          <a:prstGeom prst="rect">
            <a:avLst/>
          </a:prstGeom>
          <a:noFill/>
          <a:ln/>
        </p:spPr>
        <p:txBody>
          <a:bodyPr wrap="square" lIns="0" tIns="0" rIns="0" bIns="0" rtlCol="0" anchor="t"/>
          <a:lstStyle/>
          <a:p>
            <a:pPr marL="0" indent="0" algn="ctr">
              <a:lnSpc>
                <a:spcPts val="2850"/>
              </a:lnSpc>
              <a:buNone/>
            </a:pPr>
            <a:endParaRPr lang="en-US" sz="1750" dirty="0"/>
          </a:p>
        </p:txBody>
      </p:sp>
      <p:graphicFrame>
        <p:nvGraphicFramePr>
          <p:cNvPr id="16" name="Table 15"/>
          <p:cNvGraphicFramePr>
            <a:graphicFrameLocks noGrp="1"/>
          </p:cNvGraphicFramePr>
          <p:nvPr>
            <p:extLst>
              <p:ext uri="{D42A27DB-BD31-4B8C-83A1-F6EECF244321}">
                <p14:modId xmlns:p14="http://schemas.microsoft.com/office/powerpoint/2010/main" val="3732204929"/>
              </p:ext>
            </p:extLst>
          </p:nvPr>
        </p:nvGraphicFramePr>
        <p:xfrm>
          <a:off x="1350498" y="2851787"/>
          <a:ext cx="11929404" cy="3421051"/>
        </p:xfrm>
        <a:graphic>
          <a:graphicData uri="http://schemas.openxmlformats.org/drawingml/2006/table">
            <a:tbl>
              <a:tblPr firstRow="1" bandRow="1">
                <a:tableStyleId>{5C22544A-7EE6-4342-B048-85BDC9FD1C3A}</a:tableStyleId>
              </a:tblPr>
              <a:tblGrid>
                <a:gridCol w="5528604">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1081860">
                <a:tc>
                  <a:txBody>
                    <a:bodyPr/>
                    <a:lstStyle/>
                    <a:p>
                      <a:pPr marL="0" indent="0" algn="l" defTabSz="914400" rtl="0" eaLnBrk="1" latinLnBrk="0" hangingPunct="1">
                        <a:lnSpc>
                          <a:spcPts val="2850"/>
                        </a:lnSpc>
                        <a:spcAft>
                          <a:spcPts val="0"/>
                        </a:spcAft>
                        <a:buNone/>
                      </a:pPr>
                      <a:endParaRPr lang="en-IN" sz="2400" b="0" kern="1200" dirty="0">
                        <a:solidFill>
                          <a:srgbClr val="746558"/>
                        </a:solidFill>
                        <a:latin typeface="Gelasio" pitchFamily="34" charset="0"/>
                        <a:ea typeface="Gelasio" pitchFamily="34" charset="-122"/>
                        <a:cs typeface="Gelasio" pitchFamily="34" charset="-120"/>
                      </a:endParaRPr>
                    </a:p>
                    <a:p>
                      <a:pPr marL="0" indent="0" algn="l" defTabSz="914400" rtl="0" eaLnBrk="1" latinLnBrk="0" hangingPunct="1">
                        <a:lnSpc>
                          <a:spcPts val="2850"/>
                        </a:lnSpc>
                        <a:spcAft>
                          <a:spcPts val="0"/>
                        </a:spcAft>
                        <a:buNone/>
                      </a:pPr>
                      <a:r>
                        <a:rPr lang="en-IN" sz="2400" b="0" kern="1200" dirty="0">
                          <a:solidFill>
                            <a:srgbClr val="746558"/>
                          </a:solidFill>
                          <a:latin typeface="Gelasio" pitchFamily="34" charset="0"/>
                          <a:ea typeface="Gelasio" pitchFamily="34" charset="-122"/>
                          <a:cs typeface="Gelasio" pitchFamily="34" charset="-120"/>
                        </a:rPr>
                        <a:t>Individuals / HUFs</a:t>
                      </a:r>
                    </a:p>
                  </a:txBody>
                  <a:tcPr marL="68580" marR="68580" marT="0" marB="0">
                    <a:lnL w="12700" cmpd="sng">
                      <a:noFill/>
                    </a:lnL>
                    <a:lnR w="952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CD2C6"/>
                    </a:solidFill>
                  </a:tcPr>
                </a:tc>
                <a:tc>
                  <a:txBody>
                    <a:bodyPr/>
                    <a:lstStyle/>
                    <a:p>
                      <a:pPr marL="0" indent="0" algn="just" defTabSz="914400" rtl="0" eaLnBrk="1" latinLnBrk="0" hangingPunct="1">
                        <a:lnSpc>
                          <a:spcPts val="2850"/>
                        </a:lnSpc>
                        <a:spcAft>
                          <a:spcPts val="0"/>
                        </a:spcAft>
                        <a:buNone/>
                      </a:pPr>
                      <a:endParaRPr lang="en-IN" sz="2400" b="0" kern="1200" dirty="0">
                        <a:solidFill>
                          <a:srgbClr val="746558"/>
                        </a:solidFill>
                        <a:latin typeface="Gelasio" pitchFamily="34" charset="0"/>
                        <a:ea typeface="Gelasio" pitchFamily="34" charset="-122"/>
                        <a:cs typeface="Gelasio" pitchFamily="34" charset="-120"/>
                      </a:endParaRPr>
                    </a:p>
                    <a:p>
                      <a:pPr marL="0" indent="0" algn="just" defTabSz="914400" rtl="0" eaLnBrk="1" latinLnBrk="0" hangingPunct="1">
                        <a:lnSpc>
                          <a:spcPts val="2850"/>
                        </a:lnSpc>
                        <a:spcAft>
                          <a:spcPts val="0"/>
                        </a:spcAft>
                        <a:buNone/>
                      </a:pPr>
                      <a:r>
                        <a:rPr lang="en-IN" sz="2400" b="0" kern="1200" dirty="0">
                          <a:solidFill>
                            <a:srgbClr val="746558"/>
                          </a:solidFill>
                          <a:latin typeface="Gelasio" pitchFamily="34" charset="0"/>
                          <a:ea typeface="Gelasio" pitchFamily="34" charset="-122"/>
                          <a:cs typeface="Gelasio" pitchFamily="34" charset="-120"/>
                        </a:rPr>
                        <a:t>As per applicable slab rates</a:t>
                      </a:r>
                    </a:p>
                  </a:txBody>
                  <a:tcPr marL="68580" marR="68580" marT="0" marB="0">
                    <a:lnL w="9525"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DCD2C6"/>
                    </a:solidFill>
                  </a:tcPr>
                </a:tc>
                <a:extLst>
                  <a:ext uri="{0D108BD9-81ED-4DB2-BD59-A6C34878D82A}">
                    <a16:rowId xmlns:a16="http://schemas.microsoft.com/office/drawing/2014/main" val="10000"/>
                  </a:ext>
                </a:extLst>
              </a:tr>
              <a:tr h="1257331">
                <a:tc>
                  <a:txBody>
                    <a:bodyPr/>
                    <a:lstStyle/>
                    <a:p>
                      <a:pPr marL="0" indent="0" algn="l" defTabSz="914400" rtl="0" eaLnBrk="1" latinLnBrk="0" hangingPunct="1">
                        <a:lnSpc>
                          <a:spcPts val="2850"/>
                        </a:lnSpc>
                        <a:spcAft>
                          <a:spcPts val="0"/>
                        </a:spcAft>
                        <a:buNone/>
                      </a:pPr>
                      <a:endParaRPr lang="en-IN" sz="2400" b="0" kern="1200" dirty="0">
                        <a:solidFill>
                          <a:srgbClr val="746558"/>
                        </a:solidFill>
                        <a:latin typeface="Gelasio" pitchFamily="34" charset="0"/>
                        <a:ea typeface="Gelasio" pitchFamily="34" charset="-122"/>
                        <a:cs typeface="Gelasio" pitchFamily="34" charset="-120"/>
                      </a:endParaRPr>
                    </a:p>
                    <a:p>
                      <a:pPr marL="0" indent="0" algn="l" defTabSz="914400" rtl="0" eaLnBrk="1" latinLnBrk="0" hangingPunct="1">
                        <a:lnSpc>
                          <a:spcPts val="2850"/>
                        </a:lnSpc>
                        <a:spcAft>
                          <a:spcPts val="0"/>
                        </a:spcAft>
                        <a:buNone/>
                      </a:pPr>
                      <a:r>
                        <a:rPr lang="en-IN" sz="2400" b="0" kern="1200" dirty="0">
                          <a:solidFill>
                            <a:srgbClr val="746558"/>
                          </a:solidFill>
                          <a:latin typeface="Gelasio" pitchFamily="34" charset="0"/>
                          <a:ea typeface="Gelasio" pitchFamily="34" charset="-122"/>
                          <a:cs typeface="Gelasio" pitchFamily="34" charset="-120"/>
                        </a:rPr>
                        <a:t>Companies</a:t>
                      </a:r>
                    </a:p>
                  </a:txBody>
                  <a:tcPr marL="68580" marR="68580" marT="0" marB="0">
                    <a:lnL w="12700" cmpd="sng">
                      <a:noFill/>
                    </a:lnL>
                    <a:lnR w="952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C1AF99"/>
                    </a:solidFill>
                  </a:tcPr>
                </a:tc>
                <a:tc>
                  <a:txBody>
                    <a:bodyPr/>
                    <a:lstStyle/>
                    <a:p>
                      <a:pPr marL="0" indent="0" algn="just" defTabSz="914400" rtl="0" eaLnBrk="1" latinLnBrk="0" hangingPunct="1">
                        <a:lnSpc>
                          <a:spcPts val="2850"/>
                        </a:lnSpc>
                        <a:spcAft>
                          <a:spcPts val="0"/>
                        </a:spcAft>
                        <a:buNone/>
                      </a:pPr>
                      <a:endParaRPr lang="en-IN" sz="2400" b="0" kern="1200" dirty="0">
                        <a:solidFill>
                          <a:srgbClr val="746558"/>
                        </a:solidFill>
                        <a:latin typeface="Gelasio" pitchFamily="34" charset="0"/>
                        <a:ea typeface="Gelasio" pitchFamily="34" charset="-122"/>
                        <a:cs typeface="Gelasio" pitchFamily="34" charset="-120"/>
                      </a:endParaRPr>
                    </a:p>
                    <a:p>
                      <a:pPr marL="0" indent="0" algn="just" defTabSz="914400" rtl="0" eaLnBrk="1" latinLnBrk="0" hangingPunct="1">
                        <a:lnSpc>
                          <a:spcPts val="2850"/>
                        </a:lnSpc>
                        <a:spcAft>
                          <a:spcPts val="0"/>
                        </a:spcAft>
                        <a:buNone/>
                      </a:pPr>
                      <a:r>
                        <a:rPr lang="en-IN" sz="2400" b="0" kern="1200" dirty="0">
                          <a:solidFill>
                            <a:srgbClr val="746558"/>
                          </a:solidFill>
                          <a:latin typeface="Gelasio" pitchFamily="34" charset="0"/>
                          <a:ea typeface="Gelasio" pitchFamily="34" charset="-122"/>
                          <a:cs typeface="Gelasio" pitchFamily="34" charset="-120"/>
                        </a:rPr>
                        <a:t>Corporate tax rates (22%/25%/30% as applicable)</a:t>
                      </a:r>
                    </a:p>
                  </a:txBody>
                  <a:tcPr marL="68580" marR="68580" marT="0" marB="0">
                    <a:lnL w="952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C1AF99"/>
                    </a:solidFill>
                  </a:tcPr>
                </a:tc>
                <a:extLst>
                  <a:ext uri="{0D108BD9-81ED-4DB2-BD59-A6C34878D82A}">
                    <a16:rowId xmlns:a16="http://schemas.microsoft.com/office/drawing/2014/main" val="10001"/>
                  </a:ext>
                </a:extLst>
              </a:tr>
              <a:tr h="1081860">
                <a:tc>
                  <a:txBody>
                    <a:bodyPr/>
                    <a:lstStyle/>
                    <a:p>
                      <a:pPr marL="0" indent="0" algn="l" defTabSz="914400" rtl="0" eaLnBrk="1" latinLnBrk="0" hangingPunct="1">
                        <a:lnSpc>
                          <a:spcPts val="2850"/>
                        </a:lnSpc>
                        <a:spcAft>
                          <a:spcPts val="0"/>
                        </a:spcAft>
                        <a:buNone/>
                      </a:pPr>
                      <a:endParaRPr lang="en-IN" sz="2400" b="0" kern="1200" dirty="0">
                        <a:solidFill>
                          <a:srgbClr val="746558"/>
                        </a:solidFill>
                        <a:latin typeface="Gelasio" pitchFamily="34" charset="0"/>
                        <a:ea typeface="Gelasio" pitchFamily="34" charset="-122"/>
                        <a:cs typeface="Gelasio" pitchFamily="34" charset="-120"/>
                      </a:endParaRPr>
                    </a:p>
                    <a:p>
                      <a:pPr marL="0" indent="0" algn="l" defTabSz="914400" rtl="0" eaLnBrk="1" latinLnBrk="0" hangingPunct="1">
                        <a:lnSpc>
                          <a:spcPts val="2850"/>
                        </a:lnSpc>
                        <a:spcAft>
                          <a:spcPts val="0"/>
                        </a:spcAft>
                        <a:buNone/>
                      </a:pPr>
                      <a:r>
                        <a:rPr lang="en-IN" sz="2400" b="0" kern="1200" dirty="0">
                          <a:solidFill>
                            <a:srgbClr val="746558"/>
                          </a:solidFill>
                          <a:latin typeface="Gelasio" pitchFamily="34" charset="0"/>
                          <a:ea typeface="Gelasio" pitchFamily="34" charset="-122"/>
                          <a:cs typeface="Gelasio" pitchFamily="34" charset="-120"/>
                        </a:rPr>
                        <a:t>LLPs/Firms</a:t>
                      </a:r>
                    </a:p>
                  </a:txBody>
                  <a:tcPr marL="68580" marR="68580" marT="0" marB="0">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D2C6"/>
                    </a:solidFill>
                  </a:tcPr>
                </a:tc>
                <a:tc>
                  <a:txBody>
                    <a:bodyPr/>
                    <a:lstStyle/>
                    <a:p>
                      <a:pPr marL="0" indent="0" algn="just" defTabSz="914400" rtl="0" eaLnBrk="1" latinLnBrk="0" hangingPunct="1">
                        <a:lnSpc>
                          <a:spcPts val="2850"/>
                        </a:lnSpc>
                        <a:spcAft>
                          <a:spcPts val="0"/>
                        </a:spcAft>
                        <a:buNone/>
                      </a:pPr>
                      <a:endParaRPr lang="en-IN" sz="2400" b="0" kern="1200" dirty="0">
                        <a:solidFill>
                          <a:srgbClr val="746558"/>
                        </a:solidFill>
                        <a:latin typeface="Gelasio" pitchFamily="34" charset="0"/>
                        <a:ea typeface="Gelasio" pitchFamily="34" charset="-122"/>
                        <a:cs typeface="Gelasio" pitchFamily="34" charset="-120"/>
                      </a:endParaRPr>
                    </a:p>
                    <a:p>
                      <a:pPr marL="0" indent="0" algn="just" defTabSz="914400" rtl="0" eaLnBrk="1" latinLnBrk="0" hangingPunct="1">
                        <a:lnSpc>
                          <a:spcPts val="2850"/>
                        </a:lnSpc>
                        <a:spcAft>
                          <a:spcPts val="0"/>
                        </a:spcAft>
                        <a:buNone/>
                      </a:pPr>
                      <a:r>
                        <a:rPr lang="en-IN" sz="2400" b="0" kern="1200" dirty="0">
                          <a:solidFill>
                            <a:srgbClr val="746558"/>
                          </a:solidFill>
                          <a:latin typeface="Gelasio" pitchFamily="34" charset="0"/>
                          <a:ea typeface="Gelasio" pitchFamily="34" charset="-122"/>
                          <a:cs typeface="Gelasio" pitchFamily="34" charset="-120"/>
                        </a:rPr>
                        <a:t>Flat 30% + surcharge + cess</a:t>
                      </a:r>
                    </a:p>
                  </a:txBody>
                  <a:tcPr marL="68580" marR="68580" marT="0" marB="0">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CD2C6"/>
                    </a:solidFill>
                  </a:tcPr>
                </a:tc>
                <a:extLst>
                  <a:ext uri="{0D108BD9-81ED-4DB2-BD59-A6C34878D82A}">
                    <a16:rowId xmlns:a16="http://schemas.microsoft.com/office/drawing/2014/main" val="10002"/>
                  </a:ext>
                </a:extLst>
              </a:tr>
            </a:tbl>
          </a:graphicData>
        </a:graphic>
      </p:graphicFrame>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1931789"/>
            <a:ext cx="7553682"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Section 66: Core Principles</a:t>
            </a:r>
            <a:endParaRPr lang="en-US" sz="4450" dirty="0"/>
          </a:p>
        </p:txBody>
      </p:sp>
      <p:sp>
        <p:nvSpPr>
          <p:cNvPr id="3" name="Shape 1"/>
          <p:cNvSpPr/>
          <p:nvPr/>
        </p:nvSpPr>
        <p:spPr>
          <a:xfrm>
            <a:off x="793790" y="3094196"/>
            <a:ext cx="6407944" cy="1669852"/>
          </a:xfrm>
          <a:prstGeom prst="roundRect">
            <a:avLst>
              <a:gd name="adj" fmla="val 2038"/>
            </a:avLst>
          </a:prstGeom>
          <a:solidFill>
            <a:srgbClr val="EEE8DD"/>
          </a:solidFill>
          <a:ln/>
        </p:spPr>
        <p:txBody>
          <a:bodyPr/>
          <a:lstStyle/>
          <a:p>
            <a:endParaRPr lang="en-IN"/>
          </a:p>
        </p:txBody>
      </p:sp>
      <p:sp>
        <p:nvSpPr>
          <p:cNvPr id="4" name="Text 2"/>
          <p:cNvSpPr/>
          <p:nvPr/>
        </p:nvSpPr>
        <p:spPr>
          <a:xfrm>
            <a:off x="1020604" y="3321010"/>
            <a:ext cx="3183136"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Tribunal Confirmation</a:t>
            </a:r>
            <a:endParaRPr lang="en-US" sz="2200" dirty="0"/>
          </a:p>
        </p:txBody>
      </p:sp>
      <p:sp>
        <p:nvSpPr>
          <p:cNvPr id="5" name="Text 3"/>
          <p:cNvSpPr/>
          <p:nvPr/>
        </p:nvSpPr>
        <p:spPr>
          <a:xfrm>
            <a:off x="1020604" y="3811429"/>
            <a:ext cx="5954316" cy="725805"/>
          </a:xfrm>
          <a:prstGeom prst="rect">
            <a:avLst/>
          </a:prstGeom>
          <a:noFill/>
          <a:ln/>
        </p:spPr>
        <p:txBody>
          <a:bodyPr wrap="square" lIns="0" tIns="0" rIns="0" bIns="0" rtlCol="0" anchor="t"/>
          <a:lstStyle/>
          <a:p>
            <a:pPr marL="0" indent="0" algn="just">
              <a:lnSpc>
                <a:spcPts val="2850"/>
              </a:lnSpc>
              <a:buNone/>
            </a:pPr>
            <a:r>
              <a:rPr lang="en-US" sz="1750" dirty="0">
                <a:solidFill>
                  <a:srgbClr val="746558"/>
                </a:solidFill>
                <a:latin typeface="Gelasio" pitchFamily="34" charset="0"/>
                <a:ea typeface="Gelasio" pitchFamily="34" charset="-122"/>
                <a:cs typeface="Gelasio" pitchFamily="34" charset="-120"/>
              </a:rPr>
              <a:t>Requires approval from the National Company Law Tribunal (NCLT).</a:t>
            </a:r>
            <a:endParaRPr lang="en-US" sz="1750" dirty="0"/>
          </a:p>
        </p:txBody>
      </p:sp>
      <p:sp>
        <p:nvSpPr>
          <p:cNvPr id="6" name="Shape 4"/>
          <p:cNvSpPr/>
          <p:nvPr/>
        </p:nvSpPr>
        <p:spPr>
          <a:xfrm>
            <a:off x="7428548" y="3094196"/>
            <a:ext cx="6408063" cy="1669852"/>
          </a:xfrm>
          <a:prstGeom prst="roundRect">
            <a:avLst>
              <a:gd name="adj" fmla="val 2038"/>
            </a:avLst>
          </a:prstGeom>
          <a:solidFill>
            <a:srgbClr val="EEE8DD"/>
          </a:solidFill>
          <a:ln/>
        </p:spPr>
        <p:txBody>
          <a:bodyPr/>
          <a:lstStyle/>
          <a:p>
            <a:endParaRPr lang="en-IN"/>
          </a:p>
        </p:txBody>
      </p:sp>
      <p:sp>
        <p:nvSpPr>
          <p:cNvPr id="7" name="Text 5"/>
          <p:cNvSpPr/>
          <p:nvPr/>
        </p:nvSpPr>
        <p:spPr>
          <a:xfrm>
            <a:off x="7655362" y="332101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Special Resolution</a:t>
            </a:r>
            <a:endParaRPr lang="en-US" sz="2200" dirty="0"/>
          </a:p>
        </p:txBody>
      </p:sp>
      <p:sp>
        <p:nvSpPr>
          <p:cNvPr id="8" name="Text 6"/>
          <p:cNvSpPr/>
          <p:nvPr/>
        </p:nvSpPr>
        <p:spPr>
          <a:xfrm>
            <a:off x="7655362" y="3811429"/>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Mandates a special resolution passed by shareholders.</a:t>
            </a:r>
            <a:endParaRPr lang="en-US" sz="1750" dirty="0"/>
          </a:p>
        </p:txBody>
      </p:sp>
      <p:sp>
        <p:nvSpPr>
          <p:cNvPr id="9" name="Shape 7"/>
          <p:cNvSpPr/>
          <p:nvPr/>
        </p:nvSpPr>
        <p:spPr>
          <a:xfrm>
            <a:off x="793790" y="4990862"/>
            <a:ext cx="6407944" cy="1306949"/>
          </a:xfrm>
          <a:prstGeom prst="roundRect">
            <a:avLst>
              <a:gd name="adj" fmla="val 2603"/>
            </a:avLst>
          </a:prstGeom>
          <a:solidFill>
            <a:srgbClr val="EEE8DD"/>
          </a:solidFill>
          <a:ln/>
        </p:spPr>
        <p:txBody>
          <a:bodyPr/>
          <a:lstStyle/>
          <a:p>
            <a:endParaRPr lang="en-IN"/>
          </a:p>
        </p:txBody>
      </p:sp>
      <p:sp>
        <p:nvSpPr>
          <p:cNvPr id="10" name="Text 8"/>
          <p:cNvSpPr/>
          <p:nvPr/>
        </p:nvSpPr>
        <p:spPr>
          <a:xfrm>
            <a:off x="1020604" y="521767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Creditor Safeguards</a:t>
            </a:r>
            <a:endParaRPr lang="en-US" sz="2200" dirty="0"/>
          </a:p>
        </p:txBody>
      </p:sp>
      <p:sp>
        <p:nvSpPr>
          <p:cNvPr id="11" name="Text 9"/>
          <p:cNvSpPr/>
          <p:nvPr/>
        </p:nvSpPr>
        <p:spPr>
          <a:xfrm>
            <a:off x="1020604" y="5708094"/>
            <a:ext cx="5954316"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Ensures compliance with conditions protecting creditors.</a:t>
            </a:r>
            <a:endParaRPr lang="en-US" sz="1750" dirty="0"/>
          </a:p>
        </p:txBody>
      </p:sp>
      <p:sp>
        <p:nvSpPr>
          <p:cNvPr id="12" name="Shape 10"/>
          <p:cNvSpPr/>
          <p:nvPr/>
        </p:nvSpPr>
        <p:spPr>
          <a:xfrm>
            <a:off x="7428548" y="4990862"/>
            <a:ext cx="6408063" cy="1306949"/>
          </a:xfrm>
          <a:prstGeom prst="roundRect">
            <a:avLst>
              <a:gd name="adj" fmla="val 2603"/>
            </a:avLst>
          </a:prstGeom>
          <a:solidFill>
            <a:srgbClr val="EEE8DD"/>
          </a:solidFill>
          <a:ln/>
        </p:spPr>
        <p:txBody>
          <a:bodyPr/>
          <a:lstStyle/>
          <a:p>
            <a:endParaRPr lang="en-IN"/>
          </a:p>
        </p:txBody>
      </p:sp>
      <p:sp>
        <p:nvSpPr>
          <p:cNvPr id="13" name="Text 11"/>
          <p:cNvSpPr/>
          <p:nvPr/>
        </p:nvSpPr>
        <p:spPr>
          <a:xfrm>
            <a:off x="7655362" y="521767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Excludes Buy-back</a:t>
            </a:r>
            <a:endParaRPr lang="en-US" sz="2200" dirty="0"/>
          </a:p>
        </p:txBody>
      </p:sp>
      <p:sp>
        <p:nvSpPr>
          <p:cNvPr id="14" name="Text 12"/>
          <p:cNvSpPr/>
          <p:nvPr/>
        </p:nvSpPr>
        <p:spPr>
          <a:xfrm>
            <a:off x="7655362" y="5708094"/>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Does not apply to share buy-back under Section 68.</a:t>
            </a:r>
            <a:endParaRPr lang="en-US" sz="1750" dirty="0"/>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443232" y="1755583"/>
            <a:ext cx="6910131" cy="905708"/>
          </a:xfrm>
          <a:prstGeom prst="rect">
            <a:avLst/>
          </a:prstGeom>
          <a:noFill/>
          <a:ln/>
        </p:spPr>
        <p:txBody>
          <a:bodyPr wrap="none" lIns="0" tIns="0" rIns="0" bIns="0" rtlCol="0" anchor="t"/>
          <a:lstStyle/>
          <a:p>
            <a:pPr marL="0" indent="0" algn="l">
              <a:lnSpc>
                <a:spcPts val="4000"/>
              </a:lnSpc>
              <a:buNone/>
            </a:pPr>
            <a:r>
              <a:rPr lang="en-US" sz="3600" dirty="0">
                <a:solidFill>
                  <a:srgbClr val="484237"/>
                </a:solidFill>
                <a:latin typeface="Gelasio Semi Bold" pitchFamily="34" charset="0"/>
                <a:ea typeface="Gelasio Semi Bold" pitchFamily="34" charset="-122"/>
                <a:cs typeface="Gelasio Semi Bold" pitchFamily="34" charset="-120"/>
              </a:rPr>
              <a:t>Permitted Modes of Reduction</a:t>
            </a:r>
            <a:endParaRPr lang="en-US" sz="3600" dirty="0"/>
          </a:p>
        </p:txBody>
      </p:sp>
      <p:sp>
        <p:nvSpPr>
          <p:cNvPr id="3" name="Text 1"/>
          <p:cNvSpPr/>
          <p:nvPr/>
        </p:nvSpPr>
        <p:spPr>
          <a:xfrm>
            <a:off x="443231" y="2661291"/>
            <a:ext cx="6910131" cy="524589"/>
          </a:xfrm>
          <a:prstGeom prst="rect">
            <a:avLst/>
          </a:prstGeom>
          <a:noFill/>
          <a:ln/>
        </p:spPr>
        <p:txBody>
          <a:bodyPr wrap="square" lIns="0" tIns="0" rIns="0" bIns="0" rtlCol="0" anchor="t"/>
          <a:lstStyle/>
          <a:p>
            <a:pPr marL="0" indent="0" algn="just">
              <a:lnSpc>
                <a:spcPts val="2050"/>
              </a:lnSpc>
              <a:buNone/>
            </a:pPr>
            <a:r>
              <a:rPr lang="en-US" sz="1600" dirty="0">
                <a:solidFill>
                  <a:srgbClr val="746558"/>
                </a:solidFill>
                <a:latin typeface="Gelasio" pitchFamily="34" charset="0"/>
                <a:ea typeface="Gelasio" pitchFamily="34" charset="-122"/>
                <a:cs typeface="Gelasio" pitchFamily="34" charset="-120"/>
              </a:rPr>
              <a:t>Companies limited by shares or guarantee with share capital can reduce it via special resolution and NCLT confirmation.</a:t>
            </a:r>
            <a:endParaRPr lang="en-US" sz="1600" dirty="0"/>
          </a:p>
        </p:txBody>
      </p:sp>
      <p:sp>
        <p:nvSpPr>
          <p:cNvPr id="4" name="Text 2"/>
          <p:cNvSpPr/>
          <p:nvPr/>
        </p:nvSpPr>
        <p:spPr>
          <a:xfrm>
            <a:off x="443232" y="3430748"/>
            <a:ext cx="6541294" cy="262295"/>
          </a:xfrm>
          <a:prstGeom prst="rect">
            <a:avLst/>
          </a:prstGeom>
          <a:noFill/>
          <a:ln/>
        </p:spPr>
        <p:txBody>
          <a:bodyPr wrap="none" lIns="0" tIns="0" rIns="0" bIns="0" rtlCol="0" anchor="t"/>
          <a:lstStyle/>
          <a:p>
            <a:pPr marL="342900" indent="-342900" algn="l">
              <a:lnSpc>
                <a:spcPts val="2050"/>
              </a:lnSpc>
              <a:buSzPct val="100000"/>
              <a:buChar char="•"/>
            </a:pPr>
            <a:r>
              <a:rPr lang="en-US" sz="1400" dirty="0">
                <a:solidFill>
                  <a:srgbClr val="746558"/>
                </a:solidFill>
                <a:latin typeface="Gelasio" pitchFamily="34" charset="0"/>
                <a:ea typeface="Gelasio" pitchFamily="34" charset="-122"/>
                <a:cs typeface="Gelasio" pitchFamily="34" charset="-120"/>
              </a:rPr>
              <a:t>Extinguish or reduce liability on unpaid shares.</a:t>
            </a:r>
            <a:endParaRPr lang="en-US" sz="1400" dirty="0"/>
          </a:p>
        </p:txBody>
      </p:sp>
      <p:sp>
        <p:nvSpPr>
          <p:cNvPr id="5" name="Text 3"/>
          <p:cNvSpPr/>
          <p:nvPr/>
        </p:nvSpPr>
        <p:spPr>
          <a:xfrm>
            <a:off x="443232" y="3834837"/>
            <a:ext cx="6541294" cy="262295"/>
          </a:xfrm>
          <a:prstGeom prst="rect">
            <a:avLst/>
          </a:prstGeom>
          <a:noFill/>
          <a:ln/>
        </p:spPr>
        <p:txBody>
          <a:bodyPr wrap="none" lIns="0" tIns="0" rIns="0" bIns="0" rtlCol="0" anchor="t"/>
          <a:lstStyle/>
          <a:p>
            <a:pPr marL="342900" indent="-342900" algn="l">
              <a:lnSpc>
                <a:spcPts val="2050"/>
              </a:lnSpc>
              <a:buSzPct val="100000"/>
              <a:buChar char="•"/>
            </a:pPr>
            <a:r>
              <a:rPr lang="en-US" sz="1400" dirty="0">
                <a:solidFill>
                  <a:srgbClr val="746558"/>
                </a:solidFill>
                <a:latin typeface="Gelasio" pitchFamily="34" charset="0"/>
                <a:ea typeface="Gelasio" pitchFamily="34" charset="-122"/>
                <a:cs typeface="Gelasio" pitchFamily="34" charset="-120"/>
              </a:rPr>
              <a:t>Cancel paid-up capital lost or unrepresented by assets.</a:t>
            </a:r>
            <a:endParaRPr lang="en-US" sz="1400" dirty="0"/>
          </a:p>
        </p:txBody>
      </p:sp>
      <p:sp>
        <p:nvSpPr>
          <p:cNvPr id="6" name="Text 4"/>
          <p:cNvSpPr/>
          <p:nvPr/>
        </p:nvSpPr>
        <p:spPr>
          <a:xfrm>
            <a:off x="443232" y="4309265"/>
            <a:ext cx="6541294" cy="262295"/>
          </a:xfrm>
          <a:prstGeom prst="rect">
            <a:avLst/>
          </a:prstGeom>
          <a:noFill/>
          <a:ln/>
        </p:spPr>
        <p:txBody>
          <a:bodyPr wrap="none" lIns="0" tIns="0" rIns="0" bIns="0" rtlCol="0" anchor="t"/>
          <a:lstStyle/>
          <a:p>
            <a:pPr marL="342900" indent="-342900" algn="l">
              <a:lnSpc>
                <a:spcPts val="2050"/>
              </a:lnSpc>
              <a:buSzPct val="100000"/>
              <a:buChar char="•"/>
            </a:pPr>
            <a:r>
              <a:rPr lang="en-US" sz="1400" dirty="0">
                <a:solidFill>
                  <a:srgbClr val="746558"/>
                </a:solidFill>
                <a:latin typeface="Gelasio" pitchFamily="34" charset="0"/>
                <a:ea typeface="Gelasio" pitchFamily="34" charset="-122"/>
                <a:cs typeface="Gelasio" pitchFamily="34" charset="-120"/>
              </a:rPr>
              <a:t>Pay off excess paid-up capital.</a:t>
            </a:r>
            <a:endParaRPr lang="en-US" sz="1400" dirty="0"/>
          </a:p>
        </p:txBody>
      </p:sp>
      <p:sp>
        <p:nvSpPr>
          <p:cNvPr id="8" name="Shape 5"/>
          <p:cNvSpPr/>
          <p:nvPr/>
        </p:nvSpPr>
        <p:spPr>
          <a:xfrm>
            <a:off x="182879" y="6828170"/>
            <a:ext cx="14340969" cy="696635"/>
          </a:xfrm>
          <a:prstGeom prst="roundRect">
            <a:avLst>
              <a:gd name="adj" fmla="val 3531"/>
            </a:avLst>
          </a:prstGeom>
          <a:solidFill>
            <a:srgbClr val="FFB3B4"/>
          </a:solidFill>
          <a:ln/>
        </p:spPr>
        <p:txBody>
          <a:bodyPr/>
          <a:lstStyle/>
          <a:p>
            <a:endParaRPr lang="en-IN"/>
          </a:p>
        </p:txBody>
      </p:sp>
      <p:sp>
        <p:nvSpPr>
          <p:cNvPr id="10" name="Text 6"/>
          <p:cNvSpPr/>
          <p:nvPr/>
        </p:nvSpPr>
        <p:spPr>
          <a:xfrm>
            <a:off x="345638" y="7045339"/>
            <a:ext cx="12785884" cy="262295"/>
          </a:xfrm>
          <a:prstGeom prst="rect">
            <a:avLst/>
          </a:prstGeom>
          <a:noFill/>
          <a:ln/>
        </p:spPr>
        <p:txBody>
          <a:bodyPr wrap="none" lIns="0" tIns="0" rIns="0" bIns="0" rtlCol="0" anchor="t"/>
          <a:lstStyle/>
          <a:p>
            <a:pPr marL="0" indent="0" algn="l">
              <a:lnSpc>
                <a:spcPts val="2050"/>
              </a:lnSpc>
              <a:buNone/>
            </a:pPr>
            <a:r>
              <a:rPr lang="en-US" dirty="0">
                <a:solidFill>
                  <a:srgbClr val="000000"/>
                </a:solidFill>
                <a:latin typeface="Gelasio" pitchFamily="34" charset="0"/>
                <a:ea typeface="Gelasio" pitchFamily="34" charset="-122"/>
                <a:cs typeface="Gelasio" pitchFamily="34" charset="-120"/>
              </a:rPr>
              <a:t>No reduction if the company is in arrears of deposit repayments or interest.</a:t>
            </a:r>
            <a:endParaRPr lang="en-US" dirty="0"/>
          </a:p>
        </p:txBody>
      </p:sp>
      <p:pic>
        <p:nvPicPr>
          <p:cNvPr id="3074" name="Picture 2" descr="C:\Users\user\Downloads\fbPmIR3yhYW1XBYkhqWN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63" y="707053"/>
            <a:ext cx="6254921" cy="58203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881301"/>
            <a:ext cx="9658588"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Application to NCLT (Form RSC-1)</a:t>
            </a:r>
            <a:endParaRPr lang="en-US" sz="4450" dirty="0"/>
          </a:p>
        </p:txBody>
      </p:sp>
      <p:sp>
        <p:nvSpPr>
          <p:cNvPr id="3" name="Text 1"/>
          <p:cNvSpPr/>
          <p:nvPr/>
        </p:nvSpPr>
        <p:spPr>
          <a:xfrm>
            <a:off x="793790" y="2043708"/>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Companies must file an application with the NCLT, verified by affidavit and accompanied by crucial documents.</a:t>
            </a:r>
            <a:endParaRPr lang="en-US" sz="1750" dirty="0"/>
          </a:p>
        </p:txBody>
      </p:sp>
      <p:sp>
        <p:nvSpPr>
          <p:cNvPr id="4" name="Shape 2"/>
          <p:cNvSpPr/>
          <p:nvPr/>
        </p:nvSpPr>
        <p:spPr>
          <a:xfrm>
            <a:off x="793790" y="2661761"/>
            <a:ext cx="6407944" cy="2411254"/>
          </a:xfrm>
          <a:prstGeom prst="roundRect">
            <a:avLst>
              <a:gd name="adj" fmla="val 1411"/>
            </a:avLst>
          </a:prstGeom>
          <a:solidFill>
            <a:srgbClr val="F9F6F0"/>
          </a:solidFill>
          <a:ln w="30480">
            <a:solidFill>
              <a:srgbClr val="D4CEC3"/>
            </a:solidFill>
            <a:prstDash val="solid"/>
          </a:ln>
        </p:spPr>
        <p:txBody>
          <a:bodyPr/>
          <a:lstStyle/>
          <a:p>
            <a:endParaRPr lang="en-IN"/>
          </a:p>
        </p:txBody>
      </p:sp>
      <p:sp>
        <p:nvSpPr>
          <p:cNvPr id="5" name="Shape 3"/>
          <p:cNvSpPr/>
          <p:nvPr/>
        </p:nvSpPr>
        <p:spPr>
          <a:xfrm>
            <a:off x="824270" y="2692241"/>
            <a:ext cx="6346984" cy="680442"/>
          </a:xfrm>
          <a:prstGeom prst="rect">
            <a:avLst/>
          </a:prstGeom>
          <a:solidFill>
            <a:srgbClr val="EEE8DD"/>
          </a:solidFill>
          <a:ln/>
        </p:spPr>
        <p:txBody>
          <a:bodyPr/>
          <a:lstStyle/>
          <a:p>
            <a:endParaRPr lang="en-IN"/>
          </a:p>
        </p:txBody>
      </p:sp>
      <p:sp>
        <p:nvSpPr>
          <p:cNvPr id="6" name="Text 4"/>
          <p:cNvSpPr/>
          <p:nvPr/>
        </p:nvSpPr>
        <p:spPr>
          <a:xfrm>
            <a:off x="3827621" y="2819757"/>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1</a:t>
            </a:r>
            <a:endParaRPr lang="en-US" sz="2650" dirty="0"/>
          </a:p>
        </p:txBody>
      </p:sp>
      <p:sp>
        <p:nvSpPr>
          <p:cNvPr id="7" name="Text 5"/>
          <p:cNvSpPr/>
          <p:nvPr/>
        </p:nvSpPr>
        <p:spPr>
          <a:xfrm>
            <a:off x="1051084" y="359949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Creditor List</a:t>
            </a:r>
            <a:endParaRPr lang="en-US" sz="2200" dirty="0"/>
          </a:p>
        </p:txBody>
      </p:sp>
      <p:sp>
        <p:nvSpPr>
          <p:cNvPr id="8" name="Text 6"/>
          <p:cNvSpPr/>
          <p:nvPr/>
        </p:nvSpPr>
        <p:spPr>
          <a:xfrm>
            <a:off x="1051084" y="4089916"/>
            <a:ext cx="5893356" cy="725805"/>
          </a:xfrm>
          <a:prstGeom prst="rect">
            <a:avLst/>
          </a:prstGeom>
          <a:noFill/>
          <a:ln/>
        </p:spPr>
        <p:txBody>
          <a:bodyPr wrap="square" lIns="0" tIns="0" rIns="0" bIns="0" rtlCol="0" anchor="t"/>
          <a:lstStyle/>
          <a:p>
            <a:pPr marL="0" indent="0" algn="just">
              <a:lnSpc>
                <a:spcPts val="2850"/>
              </a:lnSpc>
              <a:buNone/>
            </a:pPr>
            <a:r>
              <a:rPr lang="en-US" sz="1750" dirty="0">
                <a:solidFill>
                  <a:srgbClr val="746558"/>
                </a:solidFill>
                <a:latin typeface="Gelasio" pitchFamily="34" charset="0"/>
                <a:ea typeface="Gelasio" pitchFamily="34" charset="-122"/>
                <a:cs typeface="Gelasio" pitchFamily="34" charset="-120"/>
              </a:rPr>
              <a:t>Form RSC-2, certified by MD/two directors, verified by the Statutory auditor.</a:t>
            </a:r>
            <a:endParaRPr lang="en-US" sz="1750" dirty="0"/>
          </a:p>
        </p:txBody>
      </p:sp>
      <p:sp>
        <p:nvSpPr>
          <p:cNvPr id="9" name="Shape 7"/>
          <p:cNvSpPr/>
          <p:nvPr/>
        </p:nvSpPr>
        <p:spPr>
          <a:xfrm>
            <a:off x="7428548" y="2661761"/>
            <a:ext cx="6408063" cy="2411254"/>
          </a:xfrm>
          <a:prstGeom prst="roundRect">
            <a:avLst>
              <a:gd name="adj" fmla="val 1411"/>
            </a:avLst>
          </a:prstGeom>
          <a:solidFill>
            <a:srgbClr val="F9F6F0"/>
          </a:solidFill>
          <a:ln w="30480">
            <a:solidFill>
              <a:srgbClr val="D4CEC3"/>
            </a:solidFill>
            <a:prstDash val="solid"/>
          </a:ln>
        </p:spPr>
        <p:txBody>
          <a:bodyPr/>
          <a:lstStyle/>
          <a:p>
            <a:endParaRPr lang="en-IN"/>
          </a:p>
        </p:txBody>
      </p:sp>
      <p:sp>
        <p:nvSpPr>
          <p:cNvPr id="10" name="Shape 8"/>
          <p:cNvSpPr/>
          <p:nvPr/>
        </p:nvSpPr>
        <p:spPr>
          <a:xfrm>
            <a:off x="7459027" y="2692241"/>
            <a:ext cx="6347103" cy="680442"/>
          </a:xfrm>
          <a:prstGeom prst="rect">
            <a:avLst/>
          </a:prstGeom>
          <a:solidFill>
            <a:srgbClr val="EEE8DD"/>
          </a:solidFill>
          <a:ln/>
        </p:spPr>
        <p:txBody>
          <a:bodyPr/>
          <a:lstStyle/>
          <a:p>
            <a:endParaRPr lang="en-IN"/>
          </a:p>
        </p:txBody>
      </p:sp>
      <p:sp>
        <p:nvSpPr>
          <p:cNvPr id="11" name="Text 9"/>
          <p:cNvSpPr/>
          <p:nvPr/>
        </p:nvSpPr>
        <p:spPr>
          <a:xfrm>
            <a:off x="10462498" y="2819757"/>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2</a:t>
            </a:r>
            <a:endParaRPr lang="en-US" sz="2650" dirty="0"/>
          </a:p>
        </p:txBody>
      </p:sp>
      <p:sp>
        <p:nvSpPr>
          <p:cNvPr id="12" name="Text 10"/>
          <p:cNvSpPr/>
          <p:nvPr/>
        </p:nvSpPr>
        <p:spPr>
          <a:xfrm>
            <a:off x="7685842" y="359949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Auditor's Certificate</a:t>
            </a:r>
            <a:endParaRPr lang="en-US" sz="2200" dirty="0"/>
          </a:p>
        </p:txBody>
      </p:sp>
      <p:sp>
        <p:nvSpPr>
          <p:cNvPr id="13" name="Text 11"/>
          <p:cNvSpPr/>
          <p:nvPr/>
        </p:nvSpPr>
        <p:spPr>
          <a:xfrm>
            <a:off x="7685842" y="4089916"/>
            <a:ext cx="5893475" cy="725805"/>
          </a:xfrm>
          <a:prstGeom prst="rect">
            <a:avLst/>
          </a:prstGeom>
          <a:noFill/>
          <a:ln/>
        </p:spPr>
        <p:txBody>
          <a:bodyPr wrap="square" lIns="0" tIns="0" rIns="0" bIns="0" rtlCol="0" anchor="t"/>
          <a:lstStyle/>
          <a:p>
            <a:pPr marL="0" indent="0" algn="just">
              <a:lnSpc>
                <a:spcPts val="2850"/>
              </a:lnSpc>
              <a:buNone/>
            </a:pPr>
            <a:r>
              <a:rPr lang="en-US" sz="1750" dirty="0">
                <a:solidFill>
                  <a:srgbClr val="746558"/>
                </a:solidFill>
                <a:latin typeface="Gelasio" pitchFamily="34" charset="0"/>
                <a:ea typeface="Gelasio" pitchFamily="34" charset="-122"/>
                <a:cs typeface="Gelasio" pitchFamily="34" charset="-120"/>
              </a:rPr>
              <a:t>Form RSC-3, confirming no arrears on deposits/interest and correctness of creditor list.</a:t>
            </a:r>
            <a:endParaRPr lang="en-US" sz="1750" dirty="0"/>
          </a:p>
        </p:txBody>
      </p:sp>
      <p:sp>
        <p:nvSpPr>
          <p:cNvPr id="14" name="Shape 12"/>
          <p:cNvSpPr/>
          <p:nvPr/>
        </p:nvSpPr>
        <p:spPr>
          <a:xfrm>
            <a:off x="793790" y="5299829"/>
            <a:ext cx="6407944" cy="2048351"/>
          </a:xfrm>
          <a:prstGeom prst="roundRect">
            <a:avLst>
              <a:gd name="adj" fmla="val 1661"/>
            </a:avLst>
          </a:prstGeom>
          <a:solidFill>
            <a:srgbClr val="F9F6F0"/>
          </a:solidFill>
          <a:ln w="30480">
            <a:solidFill>
              <a:srgbClr val="D4CEC3"/>
            </a:solidFill>
            <a:prstDash val="solid"/>
          </a:ln>
        </p:spPr>
        <p:txBody>
          <a:bodyPr/>
          <a:lstStyle/>
          <a:p>
            <a:endParaRPr lang="en-IN"/>
          </a:p>
        </p:txBody>
      </p:sp>
      <p:sp>
        <p:nvSpPr>
          <p:cNvPr id="15" name="Shape 13"/>
          <p:cNvSpPr/>
          <p:nvPr/>
        </p:nvSpPr>
        <p:spPr>
          <a:xfrm>
            <a:off x="824270" y="5330309"/>
            <a:ext cx="6346984" cy="680442"/>
          </a:xfrm>
          <a:prstGeom prst="rect">
            <a:avLst/>
          </a:prstGeom>
          <a:solidFill>
            <a:srgbClr val="EEE8DD"/>
          </a:solidFill>
          <a:ln/>
        </p:spPr>
        <p:txBody>
          <a:bodyPr/>
          <a:lstStyle/>
          <a:p>
            <a:endParaRPr lang="en-IN"/>
          </a:p>
        </p:txBody>
      </p:sp>
      <p:sp>
        <p:nvSpPr>
          <p:cNvPr id="16" name="Text 14"/>
          <p:cNvSpPr/>
          <p:nvPr/>
        </p:nvSpPr>
        <p:spPr>
          <a:xfrm>
            <a:off x="3827621" y="5457825"/>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3</a:t>
            </a:r>
            <a:endParaRPr lang="en-US" sz="2650" dirty="0"/>
          </a:p>
        </p:txBody>
      </p:sp>
      <p:sp>
        <p:nvSpPr>
          <p:cNvPr id="17" name="Text 15"/>
          <p:cNvSpPr/>
          <p:nvPr/>
        </p:nvSpPr>
        <p:spPr>
          <a:xfrm>
            <a:off x="1051084" y="6237565"/>
            <a:ext cx="3099792"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Director's Declaration</a:t>
            </a:r>
            <a:endParaRPr lang="en-US" sz="2200" dirty="0"/>
          </a:p>
        </p:txBody>
      </p:sp>
      <p:sp>
        <p:nvSpPr>
          <p:cNvPr id="18" name="Text 16"/>
          <p:cNvSpPr/>
          <p:nvPr/>
        </p:nvSpPr>
        <p:spPr>
          <a:xfrm>
            <a:off x="1051084" y="6727984"/>
            <a:ext cx="5893356"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Confirming no default in deposit repayment.</a:t>
            </a:r>
            <a:endParaRPr lang="en-US" sz="1750" dirty="0"/>
          </a:p>
        </p:txBody>
      </p:sp>
      <p:sp>
        <p:nvSpPr>
          <p:cNvPr id="19" name="Shape 17"/>
          <p:cNvSpPr/>
          <p:nvPr/>
        </p:nvSpPr>
        <p:spPr>
          <a:xfrm>
            <a:off x="7428548" y="5333282"/>
            <a:ext cx="6408063" cy="2048351"/>
          </a:xfrm>
          <a:prstGeom prst="roundRect">
            <a:avLst>
              <a:gd name="adj" fmla="val 1661"/>
            </a:avLst>
          </a:prstGeom>
          <a:solidFill>
            <a:srgbClr val="F9F6F0"/>
          </a:solidFill>
          <a:ln w="30480">
            <a:solidFill>
              <a:srgbClr val="D4CEC3"/>
            </a:solidFill>
            <a:prstDash val="solid"/>
          </a:ln>
        </p:spPr>
        <p:txBody>
          <a:bodyPr/>
          <a:lstStyle/>
          <a:p>
            <a:endParaRPr lang="en-IN"/>
          </a:p>
        </p:txBody>
      </p:sp>
      <p:sp>
        <p:nvSpPr>
          <p:cNvPr id="20" name="Shape 18"/>
          <p:cNvSpPr/>
          <p:nvPr/>
        </p:nvSpPr>
        <p:spPr>
          <a:xfrm>
            <a:off x="7459027" y="5330309"/>
            <a:ext cx="6347103" cy="680442"/>
          </a:xfrm>
          <a:prstGeom prst="rect">
            <a:avLst/>
          </a:prstGeom>
          <a:solidFill>
            <a:srgbClr val="EEE8DD"/>
          </a:solidFill>
          <a:ln/>
        </p:spPr>
        <p:txBody>
          <a:bodyPr/>
          <a:lstStyle/>
          <a:p>
            <a:endParaRPr lang="en-IN"/>
          </a:p>
        </p:txBody>
      </p:sp>
      <p:sp>
        <p:nvSpPr>
          <p:cNvPr id="21" name="Text 19"/>
          <p:cNvSpPr/>
          <p:nvPr/>
        </p:nvSpPr>
        <p:spPr>
          <a:xfrm>
            <a:off x="10462498" y="5457825"/>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4</a:t>
            </a:r>
            <a:endParaRPr lang="en-US" sz="2650" dirty="0"/>
          </a:p>
        </p:txBody>
      </p:sp>
      <p:sp>
        <p:nvSpPr>
          <p:cNvPr id="22" name="Text 20"/>
          <p:cNvSpPr/>
          <p:nvPr/>
        </p:nvSpPr>
        <p:spPr>
          <a:xfrm>
            <a:off x="7685842" y="623756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cs typeface="Gelasio Semi Bold" pitchFamily="34" charset="-120"/>
              </a:rPr>
              <a:t>Other Documents</a:t>
            </a:r>
            <a:endParaRPr lang="en-US" sz="2200" dirty="0"/>
          </a:p>
        </p:txBody>
      </p:sp>
      <p:sp>
        <p:nvSpPr>
          <p:cNvPr id="23" name="Text 21"/>
          <p:cNvSpPr/>
          <p:nvPr/>
        </p:nvSpPr>
        <p:spPr>
          <a:xfrm>
            <a:off x="7685842" y="6727984"/>
            <a:ext cx="5893475"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Copies of Board and Special Resolutions and MOA/AOA.</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6" grpId="0" animBg="1"/>
      <p:bldP spid="17" grpId="0" animBg="1"/>
      <p:bldP spid="18" grpId="0" animBg="1"/>
      <p:bldP spid="21"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918210"/>
            <a:ext cx="11239619"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Mandatory Notices and Representations</a:t>
            </a:r>
            <a:endParaRPr lang="en-US" sz="4450" dirty="0"/>
          </a:p>
        </p:txBody>
      </p:sp>
      <p:sp>
        <p:nvSpPr>
          <p:cNvPr id="3" name="Text 1"/>
          <p:cNvSpPr/>
          <p:nvPr/>
        </p:nvSpPr>
        <p:spPr>
          <a:xfrm>
            <a:off x="793790" y="1762455"/>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Upon application, the Tribunal issues notices to relevant authorities and creditors.</a:t>
            </a:r>
            <a:endParaRPr lang="en-US" sz="1750" dirty="0"/>
          </a:p>
        </p:txBody>
      </p:sp>
      <p:sp>
        <p:nvSpPr>
          <p:cNvPr id="5" name="Text 2"/>
          <p:cNvSpPr/>
          <p:nvPr/>
        </p:nvSpPr>
        <p:spPr>
          <a:xfrm>
            <a:off x="1020604" y="45415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Authorities Notified</a:t>
            </a:r>
            <a:endParaRPr lang="en-US" sz="2200" dirty="0"/>
          </a:p>
        </p:txBody>
      </p:sp>
      <p:sp>
        <p:nvSpPr>
          <p:cNvPr id="6" name="Text 3"/>
          <p:cNvSpPr/>
          <p:nvPr/>
        </p:nvSpPr>
        <p:spPr>
          <a:xfrm>
            <a:off x="1020604" y="5031938"/>
            <a:ext cx="3893939" cy="848357"/>
          </a:xfrm>
          <a:prstGeom prst="rect">
            <a:avLst/>
          </a:prstGeom>
          <a:noFill/>
          <a:ln/>
        </p:spPr>
        <p:txBody>
          <a:bodyPr wrap="none" lIns="0" tIns="0" rIns="0" bIns="0" rtlCol="0" anchor="t"/>
          <a:lstStyle/>
          <a:p>
            <a:pPr>
              <a:lnSpc>
                <a:spcPts val="2850"/>
              </a:lnSpc>
            </a:pPr>
            <a:r>
              <a:rPr lang="en-US" sz="1750" dirty="0">
                <a:solidFill>
                  <a:srgbClr val="746558"/>
                </a:solidFill>
                <a:latin typeface="Gelasio" pitchFamily="34" charset="0"/>
                <a:ea typeface="Gelasio" pitchFamily="34" charset="-122"/>
                <a:cs typeface="Gelasio" pitchFamily="34" charset="-120"/>
              </a:rPr>
              <a:t>CG, RoC, SEBI (for listed companies) </a:t>
            </a:r>
          </a:p>
          <a:p>
            <a:pPr>
              <a:lnSpc>
                <a:spcPts val="2850"/>
              </a:lnSpc>
            </a:pPr>
            <a:r>
              <a:rPr lang="en-US" sz="1750" dirty="0">
                <a:solidFill>
                  <a:srgbClr val="746558"/>
                </a:solidFill>
                <a:latin typeface="Gelasio" pitchFamily="34" charset="0"/>
                <a:ea typeface="Gelasio" pitchFamily="34" charset="-122"/>
                <a:cs typeface="Gelasio" pitchFamily="34" charset="-120"/>
              </a:rPr>
              <a:t>Form RSC-4.</a:t>
            </a:r>
            <a:endParaRPr lang="en-US" sz="1750" dirty="0"/>
          </a:p>
        </p:txBody>
      </p:sp>
      <p:sp>
        <p:nvSpPr>
          <p:cNvPr id="8" name="Text 4"/>
          <p:cNvSpPr/>
          <p:nvPr/>
        </p:nvSpPr>
        <p:spPr>
          <a:xfrm>
            <a:off x="5340036" y="45415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Creditors Notified</a:t>
            </a:r>
            <a:endParaRPr lang="en-US" sz="2200" dirty="0"/>
          </a:p>
        </p:txBody>
      </p:sp>
      <p:sp>
        <p:nvSpPr>
          <p:cNvPr id="9" name="Text 5"/>
          <p:cNvSpPr/>
          <p:nvPr/>
        </p:nvSpPr>
        <p:spPr>
          <a:xfrm>
            <a:off x="5368171" y="5031938"/>
            <a:ext cx="3893939" cy="1045305"/>
          </a:xfrm>
          <a:prstGeom prst="rect">
            <a:avLst/>
          </a:prstGeom>
          <a:noFill/>
          <a:ln/>
        </p:spPr>
        <p:txBody>
          <a:bodyPr wrap="square" lIns="0" tIns="0" rIns="0" bIns="0" rtlCol="0" anchor="t"/>
          <a:lstStyle/>
          <a:p>
            <a:pPr>
              <a:lnSpc>
                <a:spcPts val="2850"/>
              </a:lnSpc>
            </a:pPr>
            <a:r>
              <a:rPr lang="en-US" sz="1750" dirty="0">
                <a:solidFill>
                  <a:srgbClr val="746558"/>
                </a:solidFill>
                <a:latin typeface="Gelasio" pitchFamily="34" charset="0"/>
                <a:ea typeface="Gelasio" pitchFamily="34" charset="-122"/>
                <a:cs typeface="Gelasio" pitchFamily="34" charset="-120"/>
              </a:rPr>
              <a:t>Individual notices and public advertisements in newspapers Form RSC-4.</a:t>
            </a:r>
            <a:endParaRPr lang="en-US" sz="1750" dirty="0"/>
          </a:p>
        </p:txBody>
      </p:sp>
      <p:sp>
        <p:nvSpPr>
          <p:cNvPr id="11" name="Text 6"/>
          <p:cNvSpPr/>
          <p:nvPr/>
        </p:nvSpPr>
        <p:spPr>
          <a:xfrm>
            <a:off x="9715738" y="45415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Affidavit of Service</a:t>
            </a:r>
            <a:endParaRPr lang="en-US" sz="2200" dirty="0"/>
          </a:p>
        </p:txBody>
      </p:sp>
      <p:sp>
        <p:nvSpPr>
          <p:cNvPr id="12" name="Text 7"/>
          <p:cNvSpPr/>
          <p:nvPr/>
        </p:nvSpPr>
        <p:spPr>
          <a:xfrm>
            <a:off x="9715738" y="5031938"/>
            <a:ext cx="3893939"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Company files Form RSC-5 confirming proper dispatch and publication.</a:t>
            </a:r>
            <a:endParaRPr lang="en-US" sz="1750" dirty="0"/>
          </a:p>
        </p:txBody>
      </p:sp>
      <p:sp>
        <p:nvSpPr>
          <p:cNvPr id="13" name="Text 8"/>
          <p:cNvSpPr/>
          <p:nvPr/>
        </p:nvSpPr>
        <p:spPr>
          <a:xfrm>
            <a:off x="784692" y="6501503"/>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All notified parties have 3 months to submit objections; otherwise, no objection is deemed.</a:t>
            </a:r>
            <a:endParaRPr lang="en-US" sz="1750" dirty="0"/>
          </a:p>
        </p:txBody>
      </p:sp>
      <p:sp>
        <p:nvSpPr>
          <p:cNvPr id="16" name="Right Arrow 15"/>
          <p:cNvSpPr/>
          <p:nvPr/>
        </p:nvSpPr>
        <p:spPr>
          <a:xfrm>
            <a:off x="1020604" y="2869809"/>
            <a:ext cx="2533476" cy="1336431"/>
          </a:xfrm>
          <a:prstGeom prst="rightArrow">
            <a:avLst/>
          </a:prstGeom>
          <a:solidFill>
            <a:srgbClr val="AB9375"/>
          </a:solidFill>
          <a:ln>
            <a:solidFill>
              <a:srgbClr val="DCD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ight Arrow 18"/>
          <p:cNvSpPr/>
          <p:nvPr/>
        </p:nvSpPr>
        <p:spPr>
          <a:xfrm>
            <a:off x="5368171" y="2874497"/>
            <a:ext cx="2533476" cy="1336431"/>
          </a:xfrm>
          <a:prstGeom prst="rightArrow">
            <a:avLst/>
          </a:prstGeom>
          <a:solidFill>
            <a:srgbClr val="AB9375"/>
          </a:solidFill>
          <a:ln>
            <a:solidFill>
              <a:srgbClr val="DCD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ight Arrow 19"/>
          <p:cNvSpPr/>
          <p:nvPr/>
        </p:nvSpPr>
        <p:spPr>
          <a:xfrm>
            <a:off x="9715738" y="2869808"/>
            <a:ext cx="2533476" cy="1336431"/>
          </a:xfrm>
          <a:prstGeom prst="rightArrow">
            <a:avLst/>
          </a:prstGeom>
          <a:solidFill>
            <a:srgbClr val="AB9375"/>
          </a:solidFill>
          <a:ln>
            <a:solidFill>
              <a:srgbClr val="DCD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3" grpId="0" animBg="1"/>
      <p:bldP spid="16"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name="Slide 3">
    <p:spTree>
      <p:nvGrpSpPr>
        <p:cNvPr id="1" name=""/>
        <p:cNvGrpSpPr/>
        <p:nvPr/>
      </p:nvGrpSpPr>
      <p:grpSpPr>
        <a:xfrm>
          <a:off x="0" y="0"/>
          <a:ext cx="0" cy="0"/>
          <a:chOff x="0" y="0"/>
          <a:chExt cx="0" cy="0"/>
        </a:xfrm>
      </p:grpSpPr>
      <p:sp>
        <p:nvSpPr>
          <p:cNvPr id="2" name="Text 0"/>
          <p:cNvSpPr/>
          <p:nvPr/>
        </p:nvSpPr>
        <p:spPr>
          <a:xfrm>
            <a:off x="793790" y="1432084"/>
            <a:ext cx="8838605"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Sources of Buy-back (Sec 68(1))</a:t>
            </a:r>
            <a:endParaRPr lang="en-US" sz="4450" dirty="0"/>
          </a:p>
        </p:txBody>
      </p:sp>
      <p:sp>
        <p:nvSpPr>
          <p:cNvPr id="3" name="Text 1"/>
          <p:cNvSpPr/>
          <p:nvPr/>
        </p:nvSpPr>
        <p:spPr>
          <a:xfrm>
            <a:off x="793790" y="2594491"/>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A company can buy back its own shares or specified securities from various sources, with certain prohibitions to ensure financial stability.</a:t>
            </a:r>
            <a:endParaRPr lang="en-US" sz="1750" dirty="0"/>
          </a:p>
        </p:txBody>
      </p:sp>
      <p:sp>
        <p:nvSpPr>
          <p:cNvPr id="4" name="Shape 2"/>
          <p:cNvSpPr/>
          <p:nvPr/>
        </p:nvSpPr>
        <p:spPr>
          <a:xfrm>
            <a:off x="793790" y="3575447"/>
            <a:ext cx="4196358" cy="2093714"/>
          </a:xfrm>
          <a:prstGeom prst="roundRect">
            <a:avLst>
              <a:gd name="adj" fmla="val 6988"/>
            </a:avLst>
          </a:prstGeom>
          <a:solidFill>
            <a:srgbClr val="F9F6F0"/>
          </a:solidFill>
          <a:ln w="30480">
            <a:solidFill>
              <a:srgbClr val="D4CEC3"/>
            </a:solidFill>
            <a:prstDash val="solid"/>
          </a:ln>
        </p:spPr>
        <p:txBody>
          <a:bodyPr/>
          <a:lstStyle/>
          <a:p>
            <a:endParaRPr lang="en-IN"/>
          </a:p>
        </p:txBody>
      </p:sp>
      <p:sp>
        <p:nvSpPr>
          <p:cNvPr id="5" name="Shape 3"/>
          <p:cNvSpPr/>
          <p:nvPr/>
        </p:nvSpPr>
        <p:spPr>
          <a:xfrm>
            <a:off x="763310" y="3575447"/>
            <a:ext cx="121920" cy="2093714"/>
          </a:xfrm>
          <a:prstGeom prst="roundRect">
            <a:avLst>
              <a:gd name="adj" fmla="val 27907"/>
            </a:avLst>
          </a:prstGeom>
          <a:solidFill>
            <a:srgbClr val="D3C5B6"/>
          </a:solidFill>
          <a:ln/>
        </p:spPr>
        <p:txBody>
          <a:bodyPr/>
          <a:lstStyle/>
          <a:p>
            <a:endParaRPr lang="en-IN"/>
          </a:p>
        </p:txBody>
      </p:sp>
      <p:sp>
        <p:nvSpPr>
          <p:cNvPr id="6" name="Text 4"/>
          <p:cNvSpPr/>
          <p:nvPr/>
        </p:nvSpPr>
        <p:spPr>
          <a:xfrm>
            <a:off x="992460" y="3691054"/>
            <a:ext cx="3824868" cy="1873405"/>
          </a:xfrm>
          <a:prstGeom prst="rect">
            <a:avLst/>
          </a:prstGeom>
          <a:noFill/>
          <a:ln/>
        </p:spPr>
        <p:txBody>
          <a:bodyPr wrap="none" lIns="0" tIns="0" rIns="0" bIns="0" rtlCol="0" anchor="t"/>
          <a:lstStyle/>
          <a:p>
            <a:pPr marL="0" indent="0" algn="ctr">
              <a:lnSpc>
                <a:spcPts val="2750"/>
              </a:lnSpc>
              <a:buNone/>
            </a:pPr>
            <a:endParaRPr lang="en-US" sz="2200" dirty="0">
              <a:solidFill>
                <a:srgbClr val="746558"/>
              </a:solidFill>
              <a:latin typeface="Gelasio Semi Bold" pitchFamily="34" charset="0"/>
              <a:ea typeface="Gelasio Semi Bold" pitchFamily="34" charset="-122"/>
              <a:cs typeface="Gelasio Semi Bold" pitchFamily="34" charset="-120"/>
            </a:endParaRPr>
          </a:p>
          <a:p>
            <a:pPr marL="0" indent="0" algn="ctr">
              <a:lnSpc>
                <a:spcPts val="2750"/>
              </a:lnSpc>
              <a:buNone/>
            </a:pPr>
            <a:endParaRPr lang="en-US" sz="2200" dirty="0">
              <a:solidFill>
                <a:srgbClr val="746558"/>
              </a:solidFill>
              <a:latin typeface="Gelasio Semi Bold" pitchFamily="34" charset="0"/>
              <a:ea typeface="Gelasio Semi Bold" pitchFamily="34" charset="-122"/>
              <a:cs typeface="Gelasio Semi Bold" pitchFamily="34" charset="-120"/>
            </a:endParaRPr>
          </a:p>
          <a:p>
            <a:pPr marL="0" indent="0" algn="ctr">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Free Reserves</a:t>
            </a:r>
            <a:endParaRPr lang="en-US" sz="2200" dirty="0"/>
          </a:p>
        </p:txBody>
      </p:sp>
      <p:sp>
        <p:nvSpPr>
          <p:cNvPr id="7" name="Text 5"/>
          <p:cNvSpPr/>
          <p:nvPr/>
        </p:nvSpPr>
        <p:spPr>
          <a:xfrm>
            <a:off x="1142524" y="4323159"/>
            <a:ext cx="3590330" cy="725805"/>
          </a:xfrm>
          <a:prstGeom prst="rect">
            <a:avLst/>
          </a:prstGeom>
          <a:noFill/>
          <a:ln/>
        </p:spPr>
        <p:txBody>
          <a:bodyPr wrap="square" lIns="0" tIns="0" rIns="0" bIns="0" rtlCol="0" anchor="t"/>
          <a:lstStyle/>
          <a:p>
            <a:pPr marL="0" indent="0" algn="l">
              <a:lnSpc>
                <a:spcPts val="2850"/>
              </a:lnSpc>
              <a:buNone/>
            </a:pPr>
            <a:endParaRPr lang="en-US" sz="1750" dirty="0"/>
          </a:p>
        </p:txBody>
      </p:sp>
      <p:sp>
        <p:nvSpPr>
          <p:cNvPr id="8" name="Shape 6"/>
          <p:cNvSpPr/>
          <p:nvPr/>
        </p:nvSpPr>
        <p:spPr>
          <a:xfrm>
            <a:off x="5216962" y="3575447"/>
            <a:ext cx="4196358" cy="2093714"/>
          </a:xfrm>
          <a:prstGeom prst="roundRect">
            <a:avLst>
              <a:gd name="adj" fmla="val 6988"/>
            </a:avLst>
          </a:prstGeom>
          <a:solidFill>
            <a:srgbClr val="F9F6F0"/>
          </a:solidFill>
          <a:ln w="30480">
            <a:solidFill>
              <a:srgbClr val="D4CEC3"/>
            </a:solidFill>
            <a:prstDash val="solid"/>
          </a:ln>
        </p:spPr>
        <p:txBody>
          <a:bodyPr/>
          <a:lstStyle/>
          <a:p>
            <a:endParaRPr lang="en-IN"/>
          </a:p>
        </p:txBody>
      </p:sp>
      <p:sp>
        <p:nvSpPr>
          <p:cNvPr id="9" name="Shape 7"/>
          <p:cNvSpPr/>
          <p:nvPr/>
        </p:nvSpPr>
        <p:spPr>
          <a:xfrm>
            <a:off x="5186482" y="3575447"/>
            <a:ext cx="121920" cy="2093714"/>
          </a:xfrm>
          <a:prstGeom prst="roundRect">
            <a:avLst>
              <a:gd name="adj" fmla="val 27907"/>
            </a:avLst>
          </a:prstGeom>
          <a:solidFill>
            <a:srgbClr val="D3C5B6"/>
          </a:solidFill>
          <a:ln/>
        </p:spPr>
        <p:txBody>
          <a:bodyPr/>
          <a:lstStyle/>
          <a:p>
            <a:endParaRPr lang="en-IN"/>
          </a:p>
        </p:txBody>
      </p:sp>
      <p:sp>
        <p:nvSpPr>
          <p:cNvPr id="10" name="Text 8"/>
          <p:cNvSpPr/>
          <p:nvPr/>
        </p:nvSpPr>
        <p:spPr>
          <a:xfrm>
            <a:off x="5565696" y="3832741"/>
            <a:ext cx="3590330" cy="708660"/>
          </a:xfrm>
          <a:prstGeom prst="rect">
            <a:avLst/>
          </a:prstGeom>
          <a:noFill/>
          <a:ln/>
        </p:spPr>
        <p:txBody>
          <a:bodyPr wrap="squar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Securities Premium Account</a:t>
            </a:r>
            <a:endParaRPr lang="en-US" sz="2200" dirty="0"/>
          </a:p>
        </p:txBody>
      </p:sp>
      <p:sp>
        <p:nvSpPr>
          <p:cNvPr id="11" name="Text 9"/>
          <p:cNvSpPr/>
          <p:nvPr/>
        </p:nvSpPr>
        <p:spPr>
          <a:xfrm>
            <a:off x="5565696" y="4677489"/>
            <a:ext cx="3590330"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Funds generated from issuing shares at a premium.</a:t>
            </a:r>
            <a:endParaRPr lang="en-US" sz="1750" dirty="0"/>
          </a:p>
        </p:txBody>
      </p:sp>
      <p:sp>
        <p:nvSpPr>
          <p:cNvPr id="12" name="Shape 10"/>
          <p:cNvSpPr/>
          <p:nvPr/>
        </p:nvSpPr>
        <p:spPr>
          <a:xfrm>
            <a:off x="9640133" y="3575447"/>
            <a:ext cx="4196358" cy="2093714"/>
          </a:xfrm>
          <a:prstGeom prst="roundRect">
            <a:avLst>
              <a:gd name="adj" fmla="val 6988"/>
            </a:avLst>
          </a:prstGeom>
          <a:solidFill>
            <a:srgbClr val="F9F6F0"/>
          </a:solidFill>
          <a:ln w="30480">
            <a:solidFill>
              <a:srgbClr val="D4CEC3"/>
            </a:solidFill>
            <a:prstDash val="solid"/>
          </a:ln>
        </p:spPr>
        <p:txBody>
          <a:bodyPr/>
          <a:lstStyle/>
          <a:p>
            <a:endParaRPr lang="en-IN"/>
          </a:p>
        </p:txBody>
      </p:sp>
      <p:sp>
        <p:nvSpPr>
          <p:cNvPr id="13" name="Shape 11"/>
          <p:cNvSpPr/>
          <p:nvPr/>
        </p:nvSpPr>
        <p:spPr>
          <a:xfrm>
            <a:off x="9609653" y="3575447"/>
            <a:ext cx="121920" cy="2093714"/>
          </a:xfrm>
          <a:prstGeom prst="roundRect">
            <a:avLst>
              <a:gd name="adj" fmla="val 27907"/>
            </a:avLst>
          </a:prstGeom>
          <a:solidFill>
            <a:srgbClr val="D3C5B6"/>
          </a:solidFill>
          <a:ln/>
        </p:spPr>
        <p:txBody>
          <a:bodyPr/>
          <a:lstStyle/>
          <a:p>
            <a:endParaRPr lang="en-IN"/>
          </a:p>
        </p:txBody>
      </p:sp>
      <p:sp>
        <p:nvSpPr>
          <p:cNvPr id="14" name="Text 12"/>
          <p:cNvSpPr/>
          <p:nvPr/>
        </p:nvSpPr>
        <p:spPr>
          <a:xfrm>
            <a:off x="9988868" y="3832741"/>
            <a:ext cx="325564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Proceeds of New Issues</a:t>
            </a:r>
            <a:endParaRPr lang="en-US" sz="2200" dirty="0"/>
          </a:p>
        </p:txBody>
      </p:sp>
      <p:sp>
        <p:nvSpPr>
          <p:cNvPr id="15" name="Text 13"/>
          <p:cNvSpPr/>
          <p:nvPr/>
        </p:nvSpPr>
        <p:spPr>
          <a:xfrm>
            <a:off x="9988868" y="4323159"/>
            <a:ext cx="3590330" cy="1088708"/>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Funds from the issue of any shares or other specified securities (but not the same kind).</a:t>
            </a:r>
            <a:endParaRPr lang="en-US" sz="1750" dirty="0"/>
          </a:p>
        </p:txBody>
      </p:sp>
      <p:sp>
        <p:nvSpPr>
          <p:cNvPr id="16" name="Text 14"/>
          <p:cNvSpPr/>
          <p:nvPr/>
        </p:nvSpPr>
        <p:spPr>
          <a:xfrm>
            <a:off x="1133951" y="6179463"/>
            <a:ext cx="12702659" cy="362903"/>
          </a:xfrm>
          <a:prstGeom prst="rect">
            <a:avLst/>
          </a:prstGeom>
          <a:noFill/>
          <a:ln/>
        </p:spPr>
        <p:txBody>
          <a:bodyPr wrap="none" lIns="0" tIns="0" rIns="0" bIns="0" rtlCol="0" anchor="t"/>
          <a:lstStyle/>
          <a:p>
            <a:pPr marL="0" indent="0" algn="l">
              <a:lnSpc>
                <a:spcPts val="2850"/>
              </a:lnSpc>
              <a:buNone/>
            </a:pPr>
            <a:r>
              <a:rPr lang="en-US" sz="1750" b="1" dirty="0">
                <a:solidFill>
                  <a:srgbClr val="746558"/>
                </a:solidFill>
                <a:latin typeface="Gelasio" pitchFamily="34" charset="0"/>
                <a:ea typeface="Gelasio" pitchFamily="34" charset="-122"/>
                <a:cs typeface="Gelasio" pitchFamily="34" charset="-120"/>
              </a:rPr>
              <a:t>Prohibition:</a:t>
            </a:r>
            <a:r>
              <a:rPr lang="en-US" sz="1750" dirty="0">
                <a:solidFill>
                  <a:srgbClr val="746558"/>
                </a:solidFill>
                <a:latin typeface="Gelasio" pitchFamily="34" charset="0"/>
                <a:ea typeface="Gelasio" pitchFamily="34" charset="-122"/>
                <a:cs typeface="Gelasio" pitchFamily="34" charset="-120"/>
              </a:rPr>
              <a:t> No buy-back from proceeds of an earlier issue of the same kind of shares/securities.</a:t>
            </a:r>
            <a:endParaRPr lang="en-US" sz="1750" dirty="0"/>
          </a:p>
        </p:txBody>
      </p:sp>
      <p:sp>
        <p:nvSpPr>
          <p:cNvPr id="17" name="Shape 15"/>
          <p:cNvSpPr/>
          <p:nvPr/>
        </p:nvSpPr>
        <p:spPr>
          <a:xfrm>
            <a:off x="793790" y="5924312"/>
            <a:ext cx="30480" cy="873204"/>
          </a:xfrm>
          <a:prstGeom prst="rect">
            <a:avLst/>
          </a:prstGeom>
          <a:solidFill>
            <a:srgbClr val="D3C5B6"/>
          </a:solidFill>
          <a:ln/>
        </p:spPr>
        <p:txBody>
          <a:bodyPr/>
          <a:lstStyle/>
          <a:p>
            <a:endParaRPr lang="en-IN"/>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523636" y="1772433"/>
            <a:ext cx="6299197" cy="1316020"/>
          </a:xfrm>
          <a:prstGeom prst="rect">
            <a:avLst/>
          </a:prstGeom>
          <a:noFill/>
          <a:ln/>
        </p:spPr>
        <p:txBody>
          <a:bodyPr wrap="none" lIns="0" tIns="0" rIns="0" bIns="0" rtlCol="0" anchor="t"/>
          <a:lstStyle/>
          <a:p>
            <a:pPr marL="0" indent="0" algn="l">
              <a:lnSpc>
                <a:spcPts val="3650"/>
              </a:lnSpc>
              <a:buNone/>
            </a:pPr>
            <a:endParaRPr lang="en-US" sz="4400" dirty="0">
              <a:solidFill>
                <a:srgbClr val="484237"/>
              </a:solidFill>
              <a:latin typeface="Gelasio Semi Bold" pitchFamily="34" charset="0"/>
              <a:ea typeface="Gelasio Semi Bold" pitchFamily="34" charset="-122"/>
              <a:cs typeface="Gelasio Semi Bold" pitchFamily="34" charset="-120"/>
            </a:endParaRPr>
          </a:p>
          <a:p>
            <a:pPr marL="0" indent="0" algn="l">
              <a:lnSpc>
                <a:spcPts val="3650"/>
              </a:lnSpc>
              <a:buNone/>
            </a:pPr>
            <a:r>
              <a:rPr lang="en-US" sz="4400" dirty="0">
                <a:solidFill>
                  <a:srgbClr val="484237"/>
                </a:solidFill>
                <a:latin typeface="Gelasio Semi Bold" pitchFamily="34" charset="0"/>
                <a:ea typeface="Gelasio Semi Bold" pitchFamily="34" charset="-122"/>
                <a:cs typeface="Gelasio Semi Bold" pitchFamily="34" charset="-120"/>
              </a:rPr>
              <a:t>Tribunal's Confirmation</a:t>
            </a:r>
            <a:endParaRPr lang="en-US" sz="4400" dirty="0"/>
          </a:p>
        </p:txBody>
      </p:sp>
      <p:sp>
        <p:nvSpPr>
          <p:cNvPr id="3" name="Text 1"/>
          <p:cNvSpPr/>
          <p:nvPr/>
        </p:nvSpPr>
        <p:spPr>
          <a:xfrm>
            <a:off x="653922" y="2859845"/>
            <a:ext cx="6299196" cy="542329"/>
          </a:xfrm>
          <a:prstGeom prst="rect">
            <a:avLst/>
          </a:prstGeom>
          <a:noFill/>
          <a:ln/>
        </p:spPr>
        <p:txBody>
          <a:bodyPr wrap="none" lIns="0" tIns="0" rIns="0" bIns="0" rtlCol="0" anchor="t"/>
          <a:lstStyle/>
          <a:p>
            <a:pPr marL="0" indent="0" algn="just">
              <a:lnSpc>
                <a:spcPts val="1850"/>
              </a:lnSpc>
              <a:buSzPct val="100000"/>
              <a:buNone/>
            </a:pPr>
            <a:r>
              <a:rPr lang="en-US" sz="2000" dirty="0">
                <a:solidFill>
                  <a:srgbClr val="746558"/>
                </a:solidFill>
                <a:latin typeface="Gelasio" pitchFamily="34" charset="0"/>
                <a:ea typeface="Gelasio" pitchFamily="34" charset="-122"/>
                <a:cs typeface="Gelasio" pitchFamily="34" charset="-120"/>
              </a:rPr>
              <a:t>The NCLT holds a hearing after the objection period to </a:t>
            </a:r>
          </a:p>
          <a:p>
            <a:pPr marL="0" indent="0" algn="just">
              <a:lnSpc>
                <a:spcPts val="1850"/>
              </a:lnSpc>
              <a:buSzPct val="100000"/>
              <a:buNone/>
            </a:pPr>
            <a:r>
              <a:rPr lang="en-US" sz="2000" dirty="0">
                <a:solidFill>
                  <a:srgbClr val="746558"/>
                </a:solidFill>
                <a:latin typeface="Gelasio" pitchFamily="34" charset="0"/>
                <a:ea typeface="Gelasio" pitchFamily="34" charset="-122"/>
                <a:cs typeface="Gelasio" pitchFamily="34" charset="-120"/>
              </a:rPr>
              <a:t>confirm the capital reduction.</a:t>
            </a:r>
          </a:p>
        </p:txBody>
      </p:sp>
      <p:sp>
        <p:nvSpPr>
          <p:cNvPr id="4" name="Text 2"/>
          <p:cNvSpPr/>
          <p:nvPr/>
        </p:nvSpPr>
        <p:spPr>
          <a:xfrm>
            <a:off x="523636" y="3693767"/>
            <a:ext cx="6609040" cy="451974"/>
          </a:xfrm>
          <a:prstGeom prst="rect">
            <a:avLst/>
          </a:prstGeom>
          <a:noFill/>
          <a:ln/>
        </p:spPr>
        <p:txBody>
          <a:bodyPr wrap="none" lIns="0" tIns="0" rIns="0" bIns="0" rtlCol="0" anchor="t"/>
          <a:lstStyle/>
          <a:p>
            <a:pPr marL="342900" indent="-342900" algn="l">
              <a:lnSpc>
                <a:spcPts val="1850"/>
              </a:lnSpc>
              <a:buSzPct val="100000"/>
              <a:buChar char="•"/>
            </a:pPr>
            <a:r>
              <a:rPr lang="en-US" sz="1600" dirty="0">
                <a:solidFill>
                  <a:srgbClr val="746558"/>
                </a:solidFill>
                <a:latin typeface="Gelasio" pitchFamily="34" charset="0"/>
                <a:ea typeface="Gelasio" pitchFamily="34" charset="-122"/>
                <a:cs typeface="Gelasio" pitchFamily="34" charset="-120"/>
              </a:rPr>
              <a:t>NCLT confirms if creditors' debts are discharged/secured and </a:t>
            </a:r>
          </a:p>
          <a:p>
            <a:pPr algn="l">
              <a:lnSpc>
                <a:spcPts val="1850"/>
              </a:lnSpc>
              <a:buSzPct val="100000"/>
            </a:pPr>
            <a:r>
              <a:rPr lang="en-US" sz="1600" dirty="0">
                <a:solidFill>
                  <a:srgbClr val="746558"/>
                </a:solidFill>
                <a:latin typeface="Gelasio" pitchFamily="34" charset="0"/>
                <a:ea typeface="Gelasio" pitchFamily="34" charset="-122"/>
                <a:cs typeface="Gelasio" pitchFamily="34" charset="-120"/>
              </a:rPr>
              <a:t>       no one is prejudiced.</a:t>
            </a:r>
            <a:endParaRPr lang="en-US" sz="1600" dirty="0"/>
          </a:p>
        </p:txBody>
      </p:sp>
      <p:sp>
        <p:nvSpPr>
          <p:cNvPr id="5" name="Text 3"/>
          <p:cNvSpPr/>
          <p:nvPr/>
        </p:nvSpPr>
        <p:spPr>
          <a:xfrm>
            <a:off x="523636" y="4403447"/>
            <a:ext cx="6609040" cy="291703"/>
          </a:xfrm>
          <a:prstGeom prst="rect">
            <a:avLst/>
          </a:prstGeom>
          <a:noFill/>
          <a:ln/>
        </p:spPr>
        <p:txBody>
          <a:bodyPr wrap="none" lIns="0" tIns="0" rIns="0" bIns="0" rtlCol="0" anchor="t"/>
          <a:lstStyle/>
          <a:p>
            <a:pPr marL="342900" indent="-342900" algn="l">
              <a:lnSpc>
                <a:spcPts val="1850"/>
              </a:lnSpc>
              <a:buSzPct val="100000"/>
              <a:buChar char="•"/>
            </a:pPr>
            <a:r>
              <a:rPr lang="en-US" sz="1600" dirty="0">
                <a:solidFill>
                  <a:srgbClr val="746558"/>
                </a:solidFill>
                <a:latin typeface="Gelasio" pitchFamily="34" charset="0"/>
                <a:ea typeface="Gelasio" pitchFamily="34" charset="-122"/>
                <a:cs typeface="Gelasio" pitchFamily="34" charset="-120"/>
              </a:rPr>
              <a:t>All relevant notices must have been properly served.</a:t>
            </a:r>
            <a:endParaRPr lang="en-US" sz="1600" dirty="0"/>
          </a:p>
        </p:txBody>
      </p:sp>
      <p:sp>
        <p:nvSpPr>
          <p:cNvPr id="6" name="Text 4"/>
          <p:cNvSpPr/>
          <p:nvPr/>
        </p:nvSpPr>
        <p:spPr>
          <a:xfrm>
            <a:off x="523637" y="4888176"/>
            <a:ext cx="6609040" cy="387728"/>
          </a:xfrm>
          <a:prstGeom prst="rect">
            <a:avLst/>
          </a:prstGeom>
          <a:noFill/>
          <a:ln/>
        </p:spPr>
        <p:txBody>
          <a:bodyPr wrap="none" lIns="0" tIns="0" rIns="0" bIns="0" rtlCol="0" anchor="t"/>
          <a:lstStyle/>
          <a:p>
            <a:pPr marL="342900" indent="-342900" algn="l">
              <a:lnSpc>
                <a:spcPts val="1850"/>
              </a:lnSpc>
              <a:buSzPct val="100000"/>
              <a:buChar char="•"/>
            </a:pPr>
            <a:r>
              <a:rPr lang="en-US" sz="1600" dirty="0">
                <a:solidFill>
                  <a:srgbClr val="746558"/>
                </a:solidFill>
                <a:latin typeface="Gelasio" pitchFamily="34" charset="0"/>
                <a:ea typeface="Gelasio" pitchFamily="34" charset="-122"/>
                <a:cs typeface="Gelasio" pitchFamily="34" charset="-120"/>
              </a:rPr>
              <a:t>NCLT issues an order in Form RSC-6.</a:t>
            </a:r>
            <a:endParaRPr lang="en-US" sz="1600" dirty="0"/>
          </a:p>
        </p:txBody>
      </p:sp>
      <p:sp>
        <p:nvSpPr>
          <p:cNvPr id="7" name="Text 5"/>
          <p:cNvSpPr/>
          <p:nvPr/>
        </p:nvSpPr>
        <p:spPr>
          <a:xfrm>
            <a:off x="523636" y="5411486"/>
            <a:ext cx="6609040" cy="271164"/>
          </a:xfrm>
          <a:prstGeom prst="rect">
            <a:avLst/>
          </a:prstGeom>
          <a:noFill/>
          <a:ln/>
        </p:spPr>
        <p:txBody>
          <a:bodyPr wrap="none" lIns="0" tIns="0" rIns="0" bIns="0" rtlCol="0" anchor="t"/>
          <a:lstStyle/>
          <a:p>
            <a:pPr marL="342900" indent="-342900" algn="l">
              <a:lnSpc>
                <a:spcPts val="1850"/>
              </a:lnSpc>
              <a:buSzPct val="100000"/>
              <a:buChar char="•"/>
            </a:pPr>
            <a:r>
              <a:rPr lang="en-US" sz="1600" dirty="0">
                <a:solidFill>
                  <a:srgbClr val="746558"/>
                </a:solidFill>
                <a:latin typeface="Gelasio" pitchFamily="34" charset="0"/>
                <a:ea typeface="Gelasio" pitchFamily="34" charset="-122"/>
                <a:cs typeface="Gelasio" pitchFamily="34" charset="-120"/>
              </a:rPr>
              <a:t>Terms and conditions may be imposed by the Tribunal.</a:t>
            </a:r>
            <a:endParaRPr lang="en-US" sz="1600" dirty="0"/>
          </a:p>
        </p:txBody>
      </p:sp>
      <p:pic>
        <p:nvPicPr>
          <p:cNvPr id="8" name="Image 0" descr="preencoded.png"/>
          <p:cNvPicPr>
            <a:picLocks noChangeAspect="1"/>
          </p:cNvPicPr>
          <p:nvPr/>
        </p:nvPicPr>
        <p:blipFill>
          <a:blip r:embed="rId2"/>
          <a:stretch>
            <a:fillRect/>
          </a:stretch>
        </p:blipFill>
        <p:spPr>
          <a:xfrm>
            <a:off x="7885170" y="929806"/>
            <a:ext cx="6351091" cy="6133146"/>
          </a:xfrm>
          <a:prstGeom prst="rect">
            <a:avLst/>
          </a:prstGeom>
        </p:spPr>
      </p:pic>
      <p:sp>
        <p:nvSpPr>
          <p:cNvPr id="9" name="Shape 6"/>
          <p:cNvSpPr/>
          <p:nvPr/>
        </p:nvSpPr>
        <p:spPr>
          <a:xfrm>
            <a:off x="374095" y="7343824"/>
            <a:ext cx="13583126" cy="635794"/>
          </a:xfrm>
          <a:prstGeom prst="roundRect">
            <a:avLst>
              <a:gd name="adj" fmla="val 3530"/>
            </a:avLst>
          </a:prstGeom>
          <a:solidFill>
            <a:srgbClr val="B6D6FC"/>
          </a:solidFill>
          <a:ln/>
        </p:spPr>
        <p:txBody>
          <a:bodyPr/>
          <a:lstStyle/>
          <a:p>
            <a:endParaRPr lang="en-IN"/>
          </a:p>
        </p:txBody>
      </p:sp>
      <p:pic>
        <p:nvPicPr>
          <p:cNvPr id="10" name="Image 1" descr="preencoded.png"/>
          <p:cNvPicPr>
            <a:picLocks noChangeAspect="1"/>
          </p:cNvPicPr>
          <p:nvPr/>
        </p:nvPicPr>
        <p:blipFill>
          <a:blip r:embed="rId3"/>
          <a:stretch>
            <a:fillRect/>
          </a:stretch>
        </p:blipFill>
        <p:spPr>
          <a:xfrm>
            <a:off x="447736" y="7436159"/>
            <a:ext cx="412372" cy="329899"/>
          </a:xfrm>
          <a:prstGeom prst="rect">
            <a:avLst/>
          </a:prstGeom>
        </p:spPr>
      </p:pic>
      <p:sp>
        <p:nvSpPr>
          <p:cNvPr id="11" name="Text 7"/>
          <p:cNvSpPr/>
          <p:nvPr/>
        </p:nvSpPr>
        <p:spPr>
          <a:xfrm>
            <a:off x="860108" y="7530752"/>
            <a:ext cx="12947571" cy="239435"/>
          </a:xfrm>
          <a:prstGeom prst="rect">
            <a:avLst/>
          </a:prstGeom>
          <a:noFill/>
          <a:ln/>
        </p:spPr>
        <p:txBody>
          <a:bodyPr wrap="none" lIns="0" tIns="0" rIns="0" bIns="0" rtlCol="0" anchor="t"/>
          <a:lstStyle/>
          <a:p>
            <a:pPr marL="0" indent="0" algn="l">
              <a:lnSpc>
                <a:spcPts val="1850"/>
              </a:lnSpc>
              <a:buNone/>
            </a:pPr>
            <a:r>
              <a:rPr lang="en-US" sz="1600" dirty="0">
                <a:solidFill>
                  <a:srgbClr val="000000"/>
                </a:solidFill>
                <a:latin typeface="Gelasio" pitchFamily="34" charset="0"/>
                <a:ea typeface="Gelasio" pitchFamily="34" charset="-122"/>
                <a:cs typeface="Gelasio" pitchFamily="34" charset="-120"/>
              </a:rPr>
              <a:t>Confirmation requires compliance with Section 133 (Accounting Standards) and an auditor's certificate.</a:t>
            </a:r>
            <a:endParaRPr lang="en-US" sz="1600" dirty="0"/>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2523649"/>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Key Takeaways</a:t>
            </a:r>
            <a:endParaRPr lang="en-US" sz="4450" dirty="0"/>
          </a:p>
        </p:txBody>
      </p:sp>
      <p:sp>
        <p:nvSpPr>
          <p:cNvPr id="3" name="Shape 1"/>
          <p:cNvSpPr/>
          <p:nvPr/>
        </p:nvSpPr>
        <p:spPr>
          <a:xfrm>
            <a:off x="793790" y="3686056"/>
            <a:ext cx="510302" cy="510302"/>
          </a:xfrm>
          <a:prstGeom prst="roundRect">
            <a:avLst>
              <a:gd name="adj" fmla="val 6667"/>
            </a:avLst>
          </a:prstGeom>
          <a:solidFill>
            <a:srgbClr val="EEE8DD"/>
          </a:solidFill>
          <a:ln/>
        </p:spPr>
        <p:txBody>
          <a:bodyPr/>
          <a:lstStyle/>
          <a:p>
            <a:endParaRPr lang="en-IN"/>
          </a:p>
        </p:txBody>
      </p:sp>
      <p:sp>
        <p:nvSpPr>
          <p:cNvPr id="4" name="Text 2"/>
          <p:cNvSpPr/>
          <p:nvPr/>
        </p:nvSpPr>
        <p:spPr>
          <a:xfrm>
            <a:off x="878860" y="3728561"/>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1</a:t>
            </a:r>
            <a:endParaRPr lang="en-US" sz="2650" dirty="0"/>
          </a:p>
        </p:txBody>
      </p:sp>
      <p:sp>
        <p:nvSpPr>
          <p:cNvPr id="5" name="Text 3"/>
          <p:cNvSpPr/>
          <p:nvPr/>
        </p:nvSpPr>
        <p:spPr>
          <a:xfrm>
            <a:off x="1530906" y="376392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Strict Compliance</a:t>
            </a:r>
            <a:endParaRPr lang="en-US" sz="2200" dirty="0"/>
          </a:p>
        </p:txBody>
      </p:sp>
      <p:sp>
        <p:nvSpPr>
          <p:cNvPr id="6" name="Text 4"/>
          <p:cNvSpPr/>
          <p:nvPr/>
        </p:nvSpPr>
        <p:spPr>
          <a:xfrm>
            <a:off x="1530906" y="4254341"/>
            <a:ext cx="3421499" cy="1451610"/>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Capital reduction is a highly regulated process requiring adherence to Section 66 and NCLT Rules.</a:t>
            </a:r>
            <a:endParaRPr lang="en-US" sz="1750" dirty="0"/>
          </a:p>
        </p:txBody>
      </p:sp>
      <p:sp>
        <p:nvSpPr>
          <p:cNvPr id="7" name="Shape 5"/>
          <p:cNvSpPr/>
          <p:nvPr/>
        </p:nvSpPr>
        <p:spPr>
          <a:xfrm>
            <a:off x="5235893" y="3686056"/>
            <a:ext cx="510302" cy="510302"/>
          </a:xfrm>
          <a:prstGeom prst="roundRect">
            <a:avLst>
              <a:gd name="adj" fmla="val 6667"/>
            </a:avLst>
          </a:prstGeom>
          <a:solidFill>
            <a:srgbClr val="EEE8DD"/>
          </a:solidFill>
          <a:ln/>
        </p:spPr>
        <p:txBody>
          <a:bodyPr/>
          <a:lstStyle/>
          <a:p>
            <a:endParaRPr lang="en-IN"/>
          </a:p>
        </p:txBody>
      </p:sp>
      <p:sp>
        <p:nvSpPr>
          <p:cNvPr id="8" name="Text 6"/>
          <p:cNvSpPr/>
          <p:nvPr/>
        </p:nvSpPr>
        <p:spPr>
          <a:xfrm>
            <a:off x="5320963" y="3728561"/>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2</a:t>
            </a:r>
            <a:endParaRPr lang="en-US" sz="2650" dirty="0"/>
          </a:p>
        </p:txBody>
      </p:sp>
      <p:sp>
        <p:nvSpPr>
          <p:cNvPr id="9" name="Text 7"/>
          <p:cNvSpPr/>
          <p:nvPr/>
        </p:nvSpPr>
        <p:spPr>
          <a:xfrm>
            <a:off x="5973008" y="376392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Creditor Protection</a:t>
            </a:r>
            <a:endParaRPr lang="en-US" sz="2200" dirty="0"/>
          </a:p>
        </p:txBody>
      </p:sp>
      <p:sp>
        <p:nvSpPr>
          <p:cNvPr id="10" name="Text 8"/>
          <p:cNvSpPr/>
          <p:nvPr/>
        </p:nvSpPr>
        <p:spPr>
          <a:xfrm>
            <a:off x="5973008" y="4254341"/>
            <a:ext cx="3421499" cy="1088708"/>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Safeguarding creditors' interests is paramount throughout the procedure.</a:t>
            </a:r>
            <a:endParaRPr lang="en-US" sz="1750" dirty="0"/>
          </a:p>
        </p:txBody>
      </p:sp>
      <p:sp>
        <p:nvSpPr>
          <p:cNvPr id="11" name="Shape 9"/>
          <p:cNvSpPr/>
          <p:nvPr/>
        </p:nvSpPr>
        <p:spPr>
          <a:xfrm>
            <a:off x="9677995" y="3686056"/>
            <a:ext cx="510302" cy="510302"/>
          </a:xfrm>
          <a:prstGeom prst="roundRect">
            <a:avLst>
              <a:gd name="adj" fmla="val 6667"/>
            </a:avLst>
          </a:prstGeom>
          <a:solidFill>
            <a:srgbClr val="EEE8DD"/>
          </a:solidFill>
          <a:ln/>
        </p:spPr>
        <p:txBody>
          <a:bodyPr/>
          <a:lstStyle/>
          <a:p>
            <a:endParaRPr lang="en-IN"/>
          </a:p>
        </p:txBody>
      </p:sp>
      <p:sp>
        <p:nvSpPr>
          <p:cNvPr id="12" name="Text 10"/>
          <p:cNvSpPr/>
          <p:nvPr/>
        </p:nvSpPr>
        <p:spPr>
          <a:xfrm>
            <a:off x="9763065" y="3728561"/>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3</a:t>
            </a:r>
            <a:endParaRPr lang="en-US" sz="2650" dirty="0"/>
          </a:p>
        </p:txBody>
      </p:sp>
      <p:sp>
        <p:nvSpPr>
          <p:cNvPr id="13" name="Text 11"/>
          <p:cNvSpPr/>
          <p:nvPr/>
        </p:nvSpPr>
        <p:spPr>
          <a:xfrm>
            <a:off x="10415111" y="376392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Transparency</a:t>
            </a:r>
            <a:endParaRPr lang="en-US" sz="2200" dirty="0"/>
          </a:p>
        </p:txBody>
      </p:sp>
      <p:sp>
        <p:nvSpPr>
          <p:cNvPr id="14" name="Text 12"/>
          <p:cNvSpPr/>
          <p:nvPr/>
        </p:nvSpPr>
        <p:spPr>
          <a:xfrm>
            <a:off x="10415111" y="4254341"/>
            <a:ext cx="3421499" cy="1088708"/>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The process emphasizes transparency through mandatory notices and auditor certifications.</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2486739"/>
            <a:ext cx="9660493"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Publication &amp; Filing Requirements</a:t>
            </a:r>
            <a:endParaRPr lang="en-US" sz="4450" dirty="0"/>
          </a:p>
        </p:txBody>
      </p:sp>
      <p:sp>
        <p:nvSpPr>
          <p:cNvPr id="3" name="Shape 1"/>
          <p:cNvSpPr/>
          <p:nvPr/>
        </p:nvSpPr>
        <p:spPr>
          <a:xfrm>
            <a:off x="793790" y="3649147"/>
            <a:ext cx="6407944" cy="2093714"/>
          </a:xfrm>
          <a:prstGeom prst="roundRect">
            <a:avLst>
              <a:gd name="adj" fmla="val 6988"/>
            </a:avLst>
          </a:prstGeom>
          <a:solidFill>
            <a:srgbClr val="F9F6F0"/>
          </a:solidFill>
          <a:ln w="30480">
            <a:solidFill>
              <a:srgbClr val="D4CEC3"/>
            </a:solidFill>
            <a:prstDash val="solid"/>
          </a:ln>
        </p:spPr>
        <p:txBody>
          <a:bodyPr/>
          <a:lstStyle/>
          <a:p>
            <a:endParaRPr lang="en-IN"/>
          </a:p>
        </p:txBody>
      </p:sp>
      <p:sp>
        <p:nvSpPr>
          <p:cNvPr id="4" name="Shape 2"/>
          <p:cNvSpPr/>
          <p:nvPr/>
        </p:nvSpPr>
        <p:spPr>
          <a:xfrm>
            <a:off x="763310" y="3649147"/>
            <a:ext cx="121920" cy="2093714"/>
          </a:xfrm>
          <a:prstGeom prst="roundRect">
            <a:avLst>
              <a:gd name="adj" fmla="val 27907"/>
            </a:avLst>
          </a:prstGeom>
          <a:solidFill>
            <a:srgbClr val="D3C5B6"/>
          </a:solidFill>
          <a:ln/>
        </p:spPr>
        <p:txBody>
          <a:bodyPr/>
          <a:lstStyle/>
          <a:p>
            <a:endParaRPr lang="en-IN"/>
          </a:p>
        </p:txBody>
      </p:sp>
      <p:sp>
        <p:nvSpPr>
          <p:cNvPr id="5" name="Text 3"/>
          <p:cNvSpPr/>
          <p:nvPr/>
        </p:nvSpPr>
        <p:spPr>
          <a:xfrm>
            <a:off x="1142524" y="3906441"/>
            <a:ext cx="3801308"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Tribunal Order Publication</a:t>
            </a:r>
            <a:endParaRPr lang="en-US" sz="2200" dirty="0"/>
          </a:p>
        </p:txBody>
      </p:sp>
      <p:sp>
        <p:nvSpPr>
          <p:cNvPr id="6" name="Text 4"/>
          <p:cNvSpPr/>
          <p:nvPr/>
        </p:nvSpPr>
        <p:spPr>
          <a:xfrm>
            <a:off x="1142524" y="4396859"/>
            <a:ext cx="5801916" cy="725805"/>
          </a:xfrm>
          <a:prstGeom prst="rect">
            <a:avLst/>
          </a:prstGeom>
          <a:noFill/>
          <a:ln/>
        </p:spPr>
        <p:txBody>
          <a:bodyPr wrap="square" lIns="0" tIns="0" rIns="0" bIns="0" rtlCol="0" anchor="t"/>
          <a:lstStyle/>
          <a:p>
            <a:pPr marL="0" indent="0" algn="just">
              <a:lnSpc>
                <a:spcPts val="2850"/>
              </a:lnSpc>
              <a:buNone/>
            </a:pPr>
            <a:r>
              <a:rPr lang="en-US" sz="1750" dirty="0">
                <a:solidFill>
                  <a:srgbClr val="746558"/>
                </a:solidFill>
                <a:latin typeface="Gelasio" pitchFamily="34" charset="0"/>
                <a:ea typeface="Gelasio" pitchFamily="34" charset="-122"/>
                <a:cs typeface="Gelasio" pitchFamily="34" charset="-120"/>
              </a:rPr>
              <a:t>The Tribunal may direct the company to publish the confirmation order (e.g., newspaper, website).</a:t>
            </a:r>
            <a:endParaRPr lang="en-US" sz="1750" dirty="0"/>
          </a:p>
        </p:txBody>
      </p:sp>
      <p:sp>
        <p:nvSpPr>
          <p:cNvPr id="7" name="Shape 5"/>
          <p:cNvSpPr/>
          <p:nvPr/>
        </p:nvSpPr>
        <p:spPr>
          <a:xfrm>
            <a:off x="7428548" y="3649147"/>
            <a:ext cx="6408063" cy="2093714"/>
          </a:xfrm>
          <a:prstGeom prst="roundRect">
            <a:avLst>
              <a:gd name="adj" fmla="val 6988"/>
            </a:avLst>
          </a:prstGeom>
          <a:solidFill>
            <a:srgbClr val="F9F6F0"/>
          </a:solidFill>
          <a:ln w="30480">
            <a:solidFill>
              <a:srgbClr val="D4CEC3"/>
            </a:solidFill>
            <a:prstDash val="solid"/>
          </a:ln>
        </p:spPr>
        <p:txBody>
          <a:bodyPr/>
          <a:lstStyle/>
          <a:p>
            <a:endParaRPr lang="en-IN"/>
          </a:p>
        </p:txBody>
      </p:sp>
      <p:sp>
        <p:nvSpPr>
          <p:cNvPr id="8" name="Shape 6"/>
          <p:cNvSpPr/>
          <p:nvPr/>
        </p:nvSpPr>
        <p:spPr>
          <a:xfrm>
            <a:off x="7398067" y="3649147"/>
            <a:ext cx="121920" cy="2093714"/>
          </a:xfrm>
          <a:prstGeom prst="roundRect">
            <a:avLst>
              <a:gd name="adj" fmla="val 27907"/>
            </a:avLst>
          </a:prstGeom>
          <a:solidFill>
            <a:srgbClr val="D3C5B6"/>
          </a:solidFill>
          <a:ln/>
        </p:spPr>
        <p:txBody>
          <a:bodyPr/>
          <a:lstStyle/>
          <a:p>
            <a:endParaRPr lang="en-IN"/>
          </a:p>
        </p:txBody>
      </p:sp>
      <p:sp>
        <p:nvSpPr>
          <p:cNvPr id="9" name="Text 7"/>
          <p:cNvSpPr/>
          <p:nvPr/>
        </p:nvSpPr>
        <p:spPr>
          <a:xfrm>
            <a:off x="7777282" y="3906441"/>
            <a:ext cx="2881074"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Filing with Registrar</a:t>
            </a:r>
            <a:endParaRPr lang="en-US" sz="2200" dirty="0"/>
          </a:p>
        </p:txBody>
      </p:sp>
      <p:sp>
        <p:nvSpPr>
          <p:cNvPr id="10" name="Text 8"/>
          <p:cNvSpPr/>
          <p:nvPr/>
        </p:nvSpPr>
        <p:spPr>
          <a:xfrm>
            <a:off x="7777282" y="4396859"/>
            <a:ext cx="5802035" cy="1088708"/>
          </a:xfrm>
          <a:prstGeom prst="rect">
            <a:avLst/>
          </a:prstGeom>
          <a:noFill/>
          <a:ln/>
        </p:spPr>
        <p:txBody>
          <a:bodyPr wrap="square" lIns="0" tIns="0" rIns="0" bIns="0" rtlCol="0" anchor="t"/>
          <a:lstStyle/>
          <a:p>
            <a:pPr marL="0" indent="0" algn="just">
              <a:lnSpc>
                <a:spcPts val="2850"/>
              </a:lnSpc>
              <a:buNone/>
            </a:pPr>
            <a:r>
              <a:rPr lang="en-US" sz="1750" dirty="0">
                <a:solidFill>
                  <a:srgbClr val="746558"/>
                </a:solidFill>
                <a:latin typeface="Gelasio" pitchFamily="34" charset="0"/>
                <a:ea typeface="Gelasio" pitchFamily="34" charset="-122"/>
                <a:cs typeface="Gelasio" pitchFamily="34" charset="-120"/>
              </a:rPr>
              <a:t>Company must file with RoC within 30 days of NCLT order in Form INC-28, including certified order and approved minute.</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1090302"/>
            <a:ext cx="10994112"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Member Liability &amp; Creditor Protection</a:t>
            </a:r>
            <a:endParaRPr lang="en-US" sz="4450" dirty="0"/>
          </a:p>
        </p:txBody>
      </p:sp>
      <p:sp>
        <p:nvSpPr>
          <p:cNvPr id="3" name="Text 1"/>
          <p:cNvSpPr/>
          <p:nvPr/>
        </p:nvSpPr>
        <p:spPr>
          <a:xfrm>
            <a:off x="818146" y="2855456"/>
            <a:ext cx="4066699" cy="354330"/>
          </a:xfrm>
          <a:prstGeom prst="rect">
            <a:avLst/>
          </a:prstGeom>
          <a:noFill/>
          <a:ln/>
        </p:spPr>
        <p:txBody>
          <a:bodyPr wrap="none" lIns="0" tIns="0" rIns="0" bIns="0" rtlCol="0" anchor="t"/>
          <a:lstStyle/>
          <a:p>
            <a:pPr marL="0" indent="0" algn="l">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Limited Liability of Members</a:t>
            </a:r>
            <a:endParaRPr lang="en-US" sz="2200" dirty="0"/>
          </a:p>
        </p:txBody>
      </p:sp>
      <p:sp>
        <p:nvSpPr>
          <p:cNvPr id="4" name="Text 2"/>
          <p:cNvSpPr/>
          <p:nvPr/>
        </p:nvSpPr>
        <p:spPr>
          <a:xfrm>
            <a:off x="719838" y="4004832"/>
            <a:ext cx="6244709" cy="1088708"/>
          </a:xfrm>
          <a:prstGeom prst="rect">
            <a:avLst/>
          </a:prstGeom>
          <a:noFill/>
          <a:ln/>
        </p:spPr>
        <p:txBody>
          <a:bodyPr wrap="square" lIns="0" tIns="0" rIns="0" bIns="0" rtlCol="0" anchor="t"/>
          <a:lstStyle/>
          <a:p>
            <a:pPr marL="0" indent="0" algn="just">
              <a:lnSpc>
                <a:spcPts val="2850"/>
              </a:lnSpc>
              <a:buNone/>
            </a:pPr>
            <a:r>
              <a:rPr lang="en-US" sz="1750" dirty="0">
                <a:solidFill>
                  <a:srgbClr val="746558"/>
                </a:solidFill>
                <a:latin typeface="Gelasio" pitchFamily="34" charset="0"/>
                <a:ea typeface="Gelasio" pitchFamily="34" charset="-122"/>
                <a:cs typeface="Gelasio" pitchFamily="34" charset="-120"/>
              </a:rPr>
              <a:t>Past or present members are not liable for contributions exceeding the difference between the amount paid and the amount fixed by the reduction order.</a:t>
            </a:r>
            <a:endParaRPr lang="en-US" sz="1750" dirty="0"/>
          </a:p>
        </p:txBody>
      </p:sp>
      <p:sp>
        <p:nvSpPr>
          <p:cNvPr id="5" name="Text 3"/>
          <p:cNvSpPr/>
          <p:nvPr/>
        </p:nvSpPr>
        <p:spPr>
          <a:xfrm>
            <a:off x="7772330" y="2801698"/>
            <a:ext cx="5670113" cy="354330"/>
          </a:xfrm>
          <a:prstGeom prst="rect">
            <a:avLst/>
          </a:prstGeom>
          <a:noFill/>
          <a:ln/>
        </p:spPr>
        <p:txBody>
          <a:bodyPr wrap="none" lIns="0" tIns="0" rIns="0" bIns="0" rtlCol="0" anchor="t"/>
          <a:lstStyle/>
          <a:p>
            <a:pPr marL="0" indent="0" algn="l">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Creditor Not on List – Special Protection</a:t>
            </a:r>
            <a:endParaRPr lang="en-US" sz="2200" dirty="0"/>
          </a:p>
        </p:txBody>
      </p:sp>
      <p:sp>
        <p:nvSpPr>
          <p:cNvPr id="6" name="Text 4"/>
          <p:cNvSpPr/>
          <p:nvPr/>
        </p:nvSpPr>
        <p:spPr>
          <a:xfrm>
            <a:off x="7722114" y="4004832"/>
            <a:ext cx="6244709" cy="1246559"/>
          </a:xfrm>
          <a:prstGeom prst="rect">
            <a:avLst/>
          </a:prstGeom>
          <a:noFill/>
          <a:ln/>
        </p:spPr>
        <p:txBody>
          <a:bodyPr wrap="square" lIns="0" tIns="0" rIns="0" bIns="0" rtlCol="0" anchor="t"/>
          <a:lstStyle/>
          <a:p>
            <a:pPr marL="0" indent="0" algn="just">
              <a:lnSpc>
                <a:spcPts val="2850"/>
              </a:lnSpc>
              <a:buNone/>
            </a:pPr>
            <a:r>
              <a:rPr lang="en-US" sz="1750" dirty="0">
                <a:solidFill>
                  <a:srgbClr val="746558"/>
                </a:solidFill>
                <a:latin typeface="Gelasio" pitchFamily="34" charset="0"/>
                <a:ea typeface="Gelasio" pitchFamily="34" charset="-122"/>
                <a:cs typeface="Gelasio" pitchFamily="34" charset="-120"/>
              </a:rPr>
              <a:t>If a creditor is missed due to ignorance or lack of clarity, and the company defaults, members are liable to contribute as in a winding-up scenario.</a:t>
            </a:r>
            <a:endParaRPr lang="en-US" sz="1750" dirty="0"/>
          </a:p>
        </p:txBody>
      </p:sp>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1935956"/>
            <a:ext cx="9013508"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Penal Consequences for Officers</a:t>
            </a:r>
            <a:endParaRPr lang="en-US" sz="4450" dirty="0"/>
          </a:p>
        </p:txBody>
      </p:sp>
      <p:sp>
        <p:nvSpPr>
          <p:cNvPr id="3" name="Shape 1"/>
          <p:cNvSpPr/>
          <p:nvPr/>
        </p:nvSpPr>
        <p:spPr>
          <a:xfrm>
            <a:off x="793790" y="3098363"/>
            <a:ext cx="4196358" cy="2577108"/>
          </a:xfrm>
          <a:prstGeom prst="roundRect">
            <a:avLst>
              <a:gd name="adj" fmla="val 1320"/>
            </a:avLst>
          </a:prstGeom>
          <a:solidFill>
            <a:srgbClr val="EEE8DD"/>
          </a:solidFill>
          <a:ln/>
        </p:spPr>
        <p:txBody>
          <a:bodyPr/>
          <a:lstStyle/>
          <a:p>
            <a:endParaRPr lang="en-IN"/>
          </a:p>
        </p:txBody>
      </p:sp>
      <p:sp>
        <p:nvSpPr>
          <p:cNvPr id="4" name="Shape 2"/>
          <p:cNvSpPr/>
          <p:nvPr/>
        </p:nvSpPr>
        <p:spPr>
          <a:xfrm>
            <a:off x="1020604" y="3325178"/>
            <a:ext cx="680442" cy="680442"/>
          </a:xfrm>
          <a:prstGeom prst="roundRect">
            <a:avLst>
              <a:gd name="adj" fmla="val 13436980"/>
            </a:avLst>
          </a:prstGeom>
          <a:solidFill>
            <a:srgbClr val="D3C5B6"/>
          </a:solidFill>
          <a:ln/>
        </p:spPr>
        <p:txBody>
          <a:bodyPr/>
          <a:lstStyle/>
          <a:p>
            <a:endParaRPr lang="en-IN"/>
          </a:p>
        </p:txBody>
      </p:sp>
      <p:pic>
        <p:nvPicPr>
          <p:cNvPr id="5" name="Image 0" descr="preencoded.png"/>
          <p:cNvPicPr>
            <a:picLocks noChangeAspect="1"/>
          </p:cNvPicPr>
          <p:nvPr/>
        </p:nvPicPr>
        <p:blipFill>
          <a:blip r:embed="rId2"/>
          <a:stretch>
            <a:fillRect/>
          </a:stretch>
        </p:blipFill>
        <p:spPr>
          <a:xfrm>
            <a:off x="1207770" y="3474006"/>
            <a:ext cx="306110" cy="382667"/>
          </a:xfrm>
          <a:prstGeom prst="rect">
            <a:avLst/>
          </a:prstGeom>
        </p:spPr>
      </p:pic>
      <p:sp>
        <p:nvSpPr>
          <p:cNvPr id="6" name="Text 3"/>
          <p:cNvSpPr/>
          <p:nvPr/>
        </p:nvSpPr>
        <p:spPr>
          <a:xfrm>
            <a:off x="1020604" y="4232434"/>
            <a:ext cx="2937153"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Concealing Creditors</a:t>
            </a:r>
            <a:endParaRPr lang="en-US" sz="2200" dirty="0"/>
          </a:p>
        </p:txBody>
      </p:sp>
      <p:sp>
        <p:nvSpPr>
          <p:cNvPr id="7" name="Text 4"/>
          <p:cNvSpPr/>
          <p:nvPr/>
        </p:nvSpPr>
        <p:spPr>
          <a:xfrm>
            <a:off x="1020604" y="4722852"/>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Knowingly concealing a creditor's name who could object.</a:t>
            </a:r>
            <a:endParaRPr lang="en-US" sz="1750" dirty="0"/>
          </a:p>
        </p:txBody>
      </p:sp>
      <p:sp>
        <p:nvSpPr>
          <p:cNvPr id="8" name="Shape 5"/>
          <p:cNvSpPr/>
          <p:nvPr/>
        </p:nvSpPr>
        <p:spPr>
          <a:xfrm>
            <a:off x="5216962" y="3098363"/>
            <a:ext cx="4196358" cy="2577108"/>
          </a:xfrm>
          <a:prstGeom prst="roundRect">
            <a:avLst>
              <a:gd name="adj" fmla="val 1320"/>
            </a:avLst>
          </a:prstGeom>
          <a:solidFill>
            <a:srgbClr val="EEE8DD"/>
          </a:solidFill>
          <a:ln/>
        </p:spPr>
        <p:txBody>
          <a:bodyPr/>
          <a:lstStyle/>
          <a:p>
            <a:endParaRPr lang="en-IN"/>
          </a:p>
        </p:txBody>
      </p:sp>
      <p:sp>
        <p:nvSpPr>
          <p:cNvPr id="9" name="Shape 6"/>
          <p:cNvSpPr/>
          <p:nvPr/>
        </p:nvSpPr>
        <p:spPr>
          <a:xfrm>
            <a:off x="5443776" y="3325178"/>
            <a:ext cx="680442" cy="680442"/>
          </a:xfrm>
          <a:prstGeom prst="roundRect">
            <a:avLst>
              <a:gd name="adj" fmla="val 13436980"/>
            </a:avLst>
          </a:prstGeom>
          <a:solidFill>
            <a:srgbClr val="D3C5B6"/>
          </a:solidFill>
          <a:ln/>
        </p:spPr>
        <p:txBody>
          <a:bodyPr/>
          <a:lstStyle/>
          <a:p>
            <a:endParaRPr lang="en-IN"/>
          </a:p>
        </p:txBody>
      </p:sp>
      <p:pic>
        <p:nvPicPr>
          <p:cNvPr id="10" name="Image 1" descr="preencoded.png"/>
          <p:cNvPicPr>
            <a:picLocks noChangeAspect="1"/>
          </p:cNvPicPr>
          <p:nvPr/>
        </p:nvPicPr>
        <p:blipFill>
          <a:blip r:embed="rId3"/>
          <a:stretch>
            <a:fillRect/>
          </a:stretch>
        </p:blipFill>
        <p:spPr>
          <a:xfrm>
            <a:off x="5630942" y="3474006"/>
            <a:ext cx="306110" cy="382667"/>
          </a:xfrm>
          <a:prstGeom prst="rect">
            <a:avLst/>
          </a:prstGeom>
        </p:spPr>
      </p:pic>
      <p:sp>
        <p:nvSpPr>
          <p:cNvPr id="11" name="Text 7"/>
          <p:cNvSpPr/>
          <p:nvPr/>
        </p:nvSpPr>
        <p:spPr>
          <a:xfrm>
            <a:off x="5443776" y="4232434"/>
            <a:ext cx="3043476"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Misrepresenting Debt</a:t>
            </a:r>
            <a:endParaRPr lang="en-US" sz="2200" dirty="0"/>
          </a:p>
        </p:txBody>
      </p:sp>
      <p:sp>
        <p:nvSpPr>
          <p:cNvPr id="12" name="Text 8"/>
          <p:cNvSpPr/>
          <p:nvPr/>
        </p:nvSpPr>
        <p:spPr>
          <a:xfrm>
            <a:off x="5443776" y="4722852"/>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Knowingly misrepresenting the nature or amount of any debt/claim.</a:t>
            </a:r>
            <a:endParaRPr lang="en-US" sz="1750" dirty="0"/>
          </a:p>
        </p:txBody>
      </p:sp>
      <p:sp>
        <p:nvSpPr>
          <p:cNvPr id="13" name="Shape 9"/>
          <p:cNvSpPr/>
          <p:nvPr/>
        </p:nvSpPr>
        <p:spPr>
          <a:xfrm>
            <a:off x="9640133" y="3098363"/>
            <a:ext cx="4196358" cy="2577108"/>
          </a:xfrm>
          <a:prstGeom prst="roundRect">
            <a:avLst>
              <a:gd name="adj" fmla="val 1320"/>
            </a:avLst>
          </a:prstGeom>
          <a:solidFill>
            <a:srgbClr val="EEE8DD"/>
          </a:solidFill>
          <a:ln/>
        </p:spPr>
        <p:txBody>
          <a:bodyPr/>
          <a:lstStyle/>
          <a:p>
            <a:endParaRPr lang="en-IN"/>
          </a:p>
        </p:txBody>
      </p:sp>
      <p:sp>
        <p:nvSpPr>
          <p:cNvPr id="14" name="Shape 10"/>
          <p:cNvSpPr/>
          <p:nvPr/>
        </p:nvSpPr>
        <p:spPr>
          <a:xfrm>
            <a:off x="9866948" y="3325178"/>
            <a:ext cx="680442" cy="680442"/>
          </a:xfrm>
          <a:prstGeom prst="roundRect">
            <a:avLst>
              <a:gd name="adj" fmla="val 13436980"/>
            </a:avLst>
          </a:prstGeom>
          <a:solidFill>
            <a:srgbClr val="D3C5B6"/>
          </a:solidFill>
          <a:ln/>
        </p:spPr>
        <p:txBody>
          <a:bodyPr/>
          <a:lstStyle/>
          <a:p>
            <a:endParaRPr lang="en-IN"/>
          </a:p>
        </p:txBody>
      </p:sp>
      <p:pic>
        <p:nvPicPr>
          <p:cNvPr id="15" name="Image 2" descr="preencoded.png"/>
          <p:cNvPicPr>
            <a:picLocks noChangeAspect="1"/>
          </p:cNvPicPr>
          <p:nvPr/>
        </p:nvPicPr>
        <p:blipFill>
          <a:blip r:embed="rId4"/>
          <a:stretch>
            <a:fillRect/>
          </a:stretch>
        </p:blipFill>
        <p:spPr>
          <a:xfrm>
            <a:off x="10054114" y="3474006"/>
            <a:ext cx="306110" cy="382667"/>
          </a:xfrm>
          <a:prstGeom prst="rect">
            <a:avLst/>
          </a:prstGeom>
        </p:spPr>
      </p:pic>
      <p:sp>
        <p:nvSpPr>
          <p:cNvPr id="16" name="Text 11"/>
          <p:cNvSpPr/>
          <p:nvPr/>
        </p:nvSpPr>
        <p:spPr>
          <a:xfrm>
            <a:off x="9866948" y="423243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Aiding or Abetting</a:t>
            </a:r>
            <a:endParaRPr lang="en-US" sz="2200" dirty="0"/>
          </a:p>
        </p:txBody>
      </p:sp>
      <p:sp>
        <p:nvSpPr>
          <p:cNvPr id="17" name="Text 12"/>
          <p:cNvSpPr/>
          <p:nvPr/>
        </p:nvSpPr>
        <p:spPr>
          <a:xfrm>
            <a:off x="9866948" y="4722852"/>
            <a:ext cx="3742730"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Aiding or abetting the above actions.</a:t>
            </a:r>
            <a:endParaRPr lang="en-US" sz="1750" dirty="0"/>
          </a:p>
        </p:txBody>
      </p:sp>
      <p:sp>
        <p:nvSpPr>
          <p:cNvPr id="18" name="Text 13"/>
          <p:cNvSpPr/>
          <p:nvPr/>
        </p:nvSpPr>
        <p:spPr>
          <a:xfrm>
            <a:off x="793790" y="5930622"/>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Officers committing these acts are liable under Section 447 (punishment for fraud).</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anim calcmode="lin" valueType="num">
                                      <p:cBhvr>
                                        <p:cTn id="67" dur="1000" fill="hold"/>
                                        <p:tgtEl>
                                          <p:spTgt spid="15"/>
                                        </p:tgtEl>
                                        <p:attrNameLst>
                                          <p:attrName>ppt_x</p:attrName>
                                        </p:attrNameLst>
                                      </p:cBhvr>
                                      <p:tavLst>
                                        <p:tav tm="0">
                                          <p:val>
                                            <p:strVal val="#ppt_x"/>
                                          </p:val>
                                        </p:tav>
                                        <p:tav tm="100000">
                                          <p:val>
                                            <p:strVal val="#ppt_x"/>
                                          </p:val>
                                        </p:tav>
                                      </p:tavLst>
                                    </p:anim>
                                    <p:anim calcmode="lin" valueType="num">
                                      <p:cBhvr>
                                        <p:cTn id="68" dur="1000" fill="hold"/>
                                        <p:tgtEl>
                                          <p:spTgt spid="1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000"/>
                                        <p:tgtEl>
                                          <p:spTgt spid="18"/>
                                        </p:tgtEl>
                                      </p:cBhvr>
                                    </p:animEffect>
                                    <p:anim calcmode="lin" valueType="num">
                                      <p:cBhvr>
                                        <p:cTn id="89" dur="1000" fill="hold"/>
                                        <p:tgtEl>
                                          <p:spTgt spid="18"/>
                                        </p:tgtEl>
                                        <p:attrNameLst>
                                          <p:attrName>ppt_x</p:attrName>
                                        </p:attrNameLst>
                                      </p:cBhvr>
                                      <p:tavLst>
                                        <p:tav tm="0">
                                          <p:val>
                                            <p:strVal val="#ppt_x"/>
                                          </p:val>
                                        </p:tav>
                                        <p:tav tm="100000">
                                          <p:val>
                                            <p:strVal val="#ppt_x"/>
                                          </p:val>
                                        </p:tav>
                                      </p:tavLst>
                                    </p:anim>
                                    <p:anim calcmode="lin" valueType="num">
                                      <p:cBhvr>
                                        <p:cTn id="9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0"/>
          <p:cNvSpPr/>
          <p:nvPr/>
        </p:nvSpPr>
        <p:spPr>
          <a:xfrm>
            <a:off x="793790" y="892612"/>
            <a:ext cx="12179498"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Case Background: Ulundurpet Expressways</a:t>
            </a:r>
            <a:endParaRPr lang="en-US" sz="4450" dirty="0"/>
          </a:p>
        </p:txBody>
      </p:sp>
      <p:sp>
        <p:nvSpPr>
          <p:cNvPr id="3" name="Text 1"/>
          <p:cNvSpPr/>
          <p:nvPr/>
        </p:nvSpPr>
        <p:spPr>
          <a:xfrm>
            <a:off x="793790" y="2145625"/>
            <a:ext cx="7604284" cy="725805"/>
          </a:xfrm>
          <a:prstGeom prst="rect">
            <a:avLst/>
          </a:prstGeom>
          <a:noFill/>
          <a:ln/>
        </p:spPr>
        <p:txBody>
          <a:bodyPr wrap="square" lIns="0" tIns="0" rIns="0" bIns="0" rtlCol="0" anchor="t"/>
          <a:lstStyle/>
          <a:p>
            <a:pPr marL="0" indent="0" algn="l">
              <a:lnSpc>
                <a:spcPts val="2850"/>
              </a:lnSpc>
              <a:buNone/>
            </a:pPr>
            <a:endParaRPr lang="en-US" sz="1750" dirty="0"/>
          </a:p>
        </p:txBody>
      </p:sp>
      <p:sp>
        <p:nvSpPr>
          <p:cNvPr id="5" name="Text 3"/>
          <p:cNvSpPr/>
          <p:nvPr/>
        </p:nvSpPr>
        <p:spPr>
          <a:xfrm>
            <a:off x="793790" y="4005382"/>
            <a:ext cx="7604284" cy="1088708"/>
          </a:xfrm>
          <a:prstGeom prst="rect">
            <a:avLst/>
          </a:prstGeom>
          <a:noFill/>
          <a:ln/>
        </p:spPr>
        <p:txBody>
          <a:bodyPr wrap="square" lIns="0" tIns="0" rIns="0" bIns="0" rtlCol="0" anchor="t"/>
          <a:lstStyle/>
          <a:p>
            <a:pPr marL="0" indent="0" algn="l">
              <a:lnSpc>
                <a:spcPts val="2850"/>
              </a:lnSpc>
              <a:buNone/>
            </a:pPr>
            <a:endParaRPr lang="en-US" sz="1750" dirty="0"/>
          </a:p>
        </p:txBody>
      </p:sp>
      <p:sp>
        <p:nvSpPr>
          <p:cNvPr id="6" name="Text 4"/>
          <p:cNvSpPr/>
          <p:nvPr/>
        </p:nvSpPr>
        <p:spPr>
          <a:xfrm>
            <a:off x="793790" y="5298162"/>
            <a:ext cx="7604284" cy="725805"/>
          </a:xfrm>
          <a:prstGeom prst="rect">
            <a:avLst/>
          </a:prstGeom>
          <a:noFill/>
          <a:ln/>
        </p:spPr>
        <p:txBody>
          <a:bodyPr wrap="square" lIns="0" tIns="0" rIns="0" bIns="0" rtlCol="0" anchor="t"/>
          <a:lstStyle/>
          <a:p>
            <a:pPr marL="0" indent="0" algn="l">
              <a:lnSpc>
                <a:spcPts val="2850"/>
              </a:lnSpc>
              <a:buNone/>
            </a:pPr>
            <a:endParaRPr lang="en-US" sz="1750" dirty="0"/>
          </a:p>
        </p:txBody>
      </p:sp>
      <p:sp>
        <p:nvSpPr>
          <p:cNvPr id="8" name="Rectangle 7"/>
          <p:cNvSpPr/>
          <p:nvPr/>
        </p:nvSpPr>
        <p:spPr>
          <a:xfrm>
            <a:off x="604911" y="2482478"/>
            <a:ext cx="7315200" cy="2695610"/>
          </a:xfrm>
          <a:prstGeom prst="rect">
            <a:avLst/>
          </a:prstGeom>
        </p:spPr>
        <p:txBody>
          <a:bodyPr>
            <a:spAutoFit/>
          </a:bodyPr>
          <a:lstStyle/>
          <a:p>
            <a:pPr>
              <a:lnSpc>
                <a:spcPts val="2850"/>
              </a:lnSpc>
            </a:pPr>
            <a:r>
              <a:rPr lang="en-IN" sz="2000" b="1" i="1" dirty="0" err="1">
                <a:solidFill>
                  <a:srgbClr val="746558"/>
                </a:solidFill>
                <a:latin typeface="Gelasio" pitchFamily="34" charset="0"/>
                <a:ea typeface="Gelasio" pitchFamily="34" charset="-122"/>
                <a:cs typeface="Gelasio" pitchFamily="34" charset="-120"/>
              </a:rPr>
              <a:t>Ulundurpet</a:t>
            </a:r>
            <a:r>
              <a:rPr lang="en-IN" sz="2000" b="1" i="1" dirty="0">
                <a:solidFill>
                  <a:srgbClr val="746558"/>
                </a:solidFill>
                <a:latin typeface="Gelasio" pitchFamily="34" charset="0"/>
                <a:ea typeface="Gelasio" pitchFamily="34" charset="-122"/>
                <a:cs typeface="Gelasio" pitchFamily="34" charset="-120"/>
              </a:rPr>
              <a:t> Expressways </a:t>
            </a:r>
            <a:r>
              <a:rPr lang="en-IN" sz="2000" b="1" i="1" dirty="0" err="1">
                <a:solidFill>
                  <a:srgbClr val="746558"/>
                </a:solidFill>
                <a:latin typeface="Gelasio" pitchFamily="34" charset="0"/>
                <a:ea typeface="Gelasio" pitchFamily="34" charset="-122"/>
                <a:cs typeface="Gelasio" pitchFamily="34" charset="-120"/>
              </a:rPr>
              <a:t>Pvt.</a:t>
            </a:r>
            <a:r>
              <a:rPr lang="en-IN" sz="2000" b="1" i="1" dirty="0">
                <a:solidFill>
                  <a:srgbClr val="746558"/>
                </a:solidFill>
                <a:latin typeface="Gelasio" pitchFamily="34" charset="0"/>
                <a:ea typeface="Gelasio" pitchFamily="34" charset="-122"/>
                <a:cs typeface="Gelasio" pitchFamily="34" charset="-120"/>
              </a:rPr>
              <a:t> Ltd. vs Regional Director, WR</a:t>
            </a:r>
          </a:p>
          <a:p>
            <a:pPr>
              <a:lnSpc>
                <a:spcPts val="2850"/>
              </a:lnSpc>
            </a:pPr>
            <a:endParaRPr lang="en-IN" sz="2000" b="1" i="1" dirty="0">
              <a:solidFill>
                <a:srgbClr val="746558"/>
              </a:solidFill>
              <a:latin typeface="Gelasio" pitchFamily="34" charset="0"/>
              <a:ea typeface="Gelasio" pitchFamily="34" charset="-122"/>
              <a:cs typeface="Gelasio" pitchFamily="34" charset="-120"/>
            </a:endParaRPr>
          </a:p>
          <a:p>
            <a:pPr>
              <a:lnSpc>
                <a:spcPts val="2850"/>
              </a:lnSpc>
            </a:pPr>
            <a:r>
              <a:rPr lang="en-IN" sz="2000" b="1" dirty="0">
                <a:solidFill>
                  <a:srgbClr val="746558"/>
                </a:solidFill>
                <a:latin typeface="Gelasio" pitchFamily="34" charset="0"/>
                <a:ea typeface="Gelasio" pitchFamily="34" charset="-122"/>
                <a:cs typeface="Gelasio" pitchFamily="34" charset="-120"/>
              </a:rPr>
              <a:t>Court: </a:t>
            </a:r>
            <a:r>
              <a:rPr lang="en-IN" sz="2000" dirty="0">
                <a:solidFill>
                  <a:srgbClr val="746558"/>
                </a:solidFill>
                <a:latin typeface="Gelasio" pitchFamily="34" charset="0"/>
                <a:ea typeface="Gelasio" pitchFamily="34" charset="-122"/>
                <a:cs typeface="Gelasio" pitchFamily="34" charset="-120"/>
              </a:rPr>
              <a:t>National Company Law Appellate Tribunal (NCLAT)</a:t>
            </a:r>
          </a:p>
          <a:p>
            <a:pPr>
              <a:lnSpc>
                <a:spcPts val="2850"/>
              </a:lnSpc>
            </a:pPr>
            <a:r>
              <a:rPr lang="en-IN" sz="2000" dirty="0">
                <a:solidFill>
                  <a:srgbClr val="746558"/>
                </a:solidFill>
                <a:latin typeface="Gelasio" pitchFamily="34" charset="0"/>
                <a:ea typeface="Gelasio" pitchFamily="34" charset="-122"/>
                <a:cs typeface="Gelasio" pitchFamily="34" charset="-120"/>
              </a:rPr>
              <a:t> </a:t>
            </a:r>
          </a:p>
          <a:p>
            <a:pPr>
              <a:lnSpc>
                <a:spcPts val="2850"/>
              </a:lnSpc>
            </a:pPr>
            <a:r>
              <a:rPr lang="en-IN" sz="2000" b="1" dirty="0">
                <a:solidFill>
                  <a:srgbClr val="746558"/>
                </a:solidFill>
                <a:latin typeface="Gelasio" pitchFamily="34" charset="0"/>
                <a:ea typeface="Gelasio" pitchFamily="34" charset="-122"/>
                <a:cs typeface="Gelasio" pitchFamily="34" charset="-120"/>
              </a:rPr>
              <a:t>Bench: </a:t>
            </a:r>
            <a:r>
              <a:rPr lang="en-IN" sz="2000" dirty="0">
                <a:solidFill>
                  <a:srgbClr val="746558"/>
                </a:solidFill>
                <a:latin typeface="Gelasio" pitchFamily="34" charset="0"/>
                <a:ea typeface="Gelasio" pitchFamily="34" charset="-122"/>
                <a:cs typeface="Gelasio" pitchFamily="34" charset="-120"/>
              </a:rPr>
              <a:t>Principal Bench, New Delhi Judgment </a:t>
            </a:r>
          </a:p>
          <a:p>
            <a:pPr>
              <a:lnSpc>
                <a:spcPts val="2850"/>
              </a:lnSpc>
            </a:pPr>
            <a:endParaRPr lang="en-IN" sz="2000" dirty="0">
              <a:solidFill>
                <a:srgbClr val="746558"/>
              </a:solidFill>
              <a:latin typeface="Gelasio" pitchFamily="34" charset="0"/>
              <a:ea typeface="Gelasio" pitchFamily="34" charset="-122"/>
              <a:cs typeface="Gelasio" pitchFamily="34" charset="-120"/>
            </a:endParaRPr>
          </a:p>
          <a:p>
            <a:pPr>
              <a:lnSpc>
                <a:spcPts val="2850"/>
              </a:lnSpc>
            </a:pPr>
            <a:r>
              <a:rPr lang="en-IN" sz="2000" b="1" dirty="0">
                <a:solidFill>
                  <a:srgbClr val="746558"/>
                </a:solidFill>
                <a:latin typeface="Gelasio" pitchFamily="34" charset="0"/>
                <a:ea typeface="Gelasio" pitchFamily="34" charset="-122"/>
                <a:cs typeface="Gelasio" pitchFamily="34" charset="-120"/>
              </a:rPr>
              <a:t>Date: </a:t>
            </a:r>
            <a:r>
              <a:rPr lang="en-IN" sz="2000" dirty="0">
                <a:solidFill>
                  <a:srgbClr val="746558"/>
                </a:solidFill>
                <a:latin typeface="Gelasio" pitchFamily="34" charset="0"/>
                <a:ea typeface="Gelasio" pitchFamily="34" charset="-122"/>
                <a:cs typeface="Gelasio" pitchFamily="34" charset="-120"/>
              </a:rPr>
              <a:t>06 January 2025 </a:t>
            </a:r>
          </a:p>
        </p:txBody>
      </p:sp>
      <p:pic>
        <p:nvPicPr>
          <p:cNvPr id="2050" name="Picture 2" descr="C:\Users\User\Downloads\hwA14CUuMu2WsYATAJLT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058" y="1871004"/>
            <a:ext cx="6400800" cy="6231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9144000" y="0"/>
            <a:ext cx="5486400" cy="8229600"/>
          </a:xfrm>
          <a:prstGeom prst="rect">
            <a:avLst/>
          </a:prstGeom>
        </p:spPr>
      </p:pic>
      <p:sp>
        <p:nvSpPr>
          <p:cNvPr id="3" name="Text 0"/>
          <p:cNvSpPr/>
          <p:nvPr/>
        </p:nvSpPr>
        <p:spPr>
          <a:xfrm>
            <a:off x="793790" y="1988641"/>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NCLAT Conclusion</a:t>
            </a:r>
            <a:endParaRPr lang="en-US" sz="4450" dirty="0"/>
          </a:p>
        </p:txBody>
      </p:sp>
      <p:sp>
        <p:nvSpPr>
          <p:cNvPr id="4" name="Text 1"/>
          <p:cNvSpPr/>
          <p:nvPr/>
        </p:nvSpPr>
        <p:spPr>
          <a:xfrm>
            <a:off x="793790" y="3641218"/>
            <a:ext cx="7556421"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No objection from RD, ROC, or creditors required.</a:t>
            </a:r>
            <a:endParaRPr lang="en-US" sz="1750" dirty="0"/>
          </a:p>
        </p:txBody>
      </p:sp>
      <p:sp>
        <p:nvSpPr>
          <p:cNvPr id="5" name="Text 2"/>
          <p:cNvSpPr/>
          <p:nvPr/>
        </p:nvSpPr>
        <p:spPr>
          <a:xfrm>
            <a:off x="793790" y="4135564"/>
            <a:ext cx="75564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100% shareholder approval.</a:t>
            </a:r>
            <a:endParaRPr lang="en-US" sz="1750" dirty="0"/>
          </a:p>
        </p:txBody>
      </p:sp>
      <p:sp>
        <p:nvSpPr>
          <p:cNvPr id="6" name="Text 3"/>
          <p:cNvSpPr/>
          <p:nvPr/>
        </p:nvSpPr>
        <p:spPr>
          <a:xfrm>
            <a:off x="793790" y="4506646"/>
            <a:ext cx="75564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Proposed reduction does not violate Section 66.</a:t>
            </a:r>
            <a:endParaRPr lang="en-US" sz="1750" dirty="0"/>
          </a:p>
        </p:txBody>
      </p:sp>
      <p:sp>
        <p:nvSpPr>
          <p:cNvPr id="7" name="Text 4"/>
          <p:cNvSpPr/>
          <p:nvPr/>
        </p:nvSpPr>
        <p:spPr>
          <a:xfrm>
            <a:off x="793790" y="4948844"/>
            <a:ext cx="75564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NCLT took an overly narrow view.</a:t>
            </a:r>
            <a:endParaRPr lang="en-US" sz="1750" dirty="0"/>
          </a:p>
        </p:txBody>
      </p:sp>
      <p:sp>
        <p:nvSpPr>
          <p:cNvPr id="8" name="Text 5"/>
          <p:cNvSpPr/>
          <p:nvPr/>
        </p:nvSpPr>
        <p:spPr>
          <a:xfrm>
            <a:off x="793790" y="5391042"/>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Company is permitted to reduce capital even based on anticipated surpluses.</a:t>
            </a:r>
            <a:endParaRPr lang="en-US" sz="1750" dirty="0"/>
          </a:p>
        </p:txBody>
      </p:sp>
      <p:sp>
        <p:nvSpPr>
          <p:cNvPr id="10" name="Text 1"/>
          <p:cNvSpPr/>
          <p:nvPr/>
        </p:nvSpPr>
        <p:spPr>
          <a:xfrm>
            <a:off x="793788" y="3230466"/>
            <a:ext cx="7556421"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Section 66 permits reduction can be “in any manner”.</a:t>
            </a:r>
            <a:endParaRPr lang="en-US" sz="1750" dirty="0"/>
          </a:p>
        </p:txBody>
      </p:sp>
      <p:sp>
        <p:nvSpPr>
          <p:cNvPr id="11" name="Text 2"/>
          <p:cNvSpPr/>
          <p:nvPr/>
        </p:nvSpPr>
        <p:spPr>
          <a:xfrm>
            <a:off x="745925" y="6539012"/>
            <a:ext cx="7604284" cy="725805"/>
          </a:xfrm>
          <a:prstGeom prst="rect">
            <a:avLst/>
          </a:prstGeom>
          <a:noFill/>
          <a:ln/>
        </p:spPr>
        <p:txBody>
          <a:bodyPr wrap="square" lIns="0" tIns="0" rIns="0" bIns="0" rtlCol="0" anchor="t"/>
          <a:lstStyle/>
          <a:p>
            <a:pPr marL="0" indent="0" algn="l">
              <a:lnSpc>
                <a:spcPts val="2850"/>
              </a:lnSpc>
              <a:buNone/>
            </a:pPr>
            <a:endParaRPr lang="en-US" sz="1750" dirty="0"/>
          </a:p>
        </p:txBody>
      </p:sp>
      <p:sp>
        <p:nvSpPr>
          <p:cNvPr id="12" name="Rectangle 11"/>
          <p:cNvSpPr/>
          <p:nvPr/>
        </p:nvSpPr>
        <p:spPr>
          <a:xfrm>
            <a:off x="745925" y="6116847"/>
            <a:ext cx="7604286" cy="1208023"/>
          </a:xfrm>
          <a:prstGeom prst="rect">
            <a:avLst/>
          </a:prstGeom>
        </p:spPr>
        <p:txBody>
          <a:bodyPr wrap="square">
            <a:spAutoFit/>
          </a:bodyPr>
          <a:lstStyle/>
          <a:p>
            <a:pPr marL="342900" indent="-342900">
              <a:lnSpc>
                <a:spcPts val="2850"/>
              </a:lnSpc>
              <a:buSzPct val="100000"/>
              <a:buFont typeface="Arial" panose="020B0604020202020204" pitchFamily="34" charset="0"/>
              <a:buChar char="•"/>
            </a:pPr>
            <a:r>
              <a:rPr lang="en-US" sz="1750" dirty="0">
                <a:solidFill>
                  <a:srgbClr val="746558"/>
                </a:solidFill>
                <a:latin typeface="Gelasio" pitchFamily="34" charset="0"/>
                <a:ea typeface="Gelasio" pitchFamily="34" charset="-122"/>
                <a:cs typeface="Gelasio" pitchFamily="34" charset="-120"/>
              </a:rPr>
              <a:t>A company may reduce its capital not necessarily on a pro rata basis, but may instead target specific groups of shareholders for exclusion or reduction.</a:t>
            </a:r>
            <a:endParaRPr lang="en-IN" sz="1750" dirty="0">
              <a:solidFill>
                <a:srgbClr val="746558"/>
              </a:solidFill>
              <a:latin typeface="Gelasio" pitchFamily="34" charset="0"/>
              <a:ea typeface="Gelasio" pitchFamily="34" charset="-122"/>
              <a:cs typeface="Gelasio" pitchFamily="34" charset="-120"/>
            </a:endParaRP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9144000" y="0"/>
            <a:ext cx="5486400" cy="8229600"/>
          </a:xfrm>
          <a:prstGeom prst="rect">
            <a:avLst/>
          </a:prstGeom>
        </p:spPr>
      </p:pic>
      <p:sp>
        <p:nvSpPr>
          <p:cNvPr id="3" name="Text 0"/>
          <p:cNvSpPr/>
          <p:nvPr/>
        </p:nvSpPr>
        <p:spPr>
          <a:xfrm>
            <a:off x="793790" y="3092648"/>
            <a:ext cx="7556421" cy="978218"/>
          </a:xfrm>
          <a:prstGeom prst="rect">
            <a:avLst/>
          </a:prstGeom>
          <a:noFill/>
          <a:ln/>
        </p:spPr>
        <p:txBody>
          <a:bodyPr wrap="none" lIns="0" tIns="0" rIns="0" bIns="0" rtlCol="0" anchor="t"/>
          <a:lstStyle/>
          <a:p>
            <a:pPr marL="0" indent="0" algn="l">
              <a:lnSpc>
                <a:spcPts val="7700"/>
              </a:lnSpc>
              <a:buNone/>
            </a:pPr>
            <a:r>
              <a:rPr lang="en-US" sz="6150" dirty="0">
                <a:solidFill>
                  <a:srgbClr val="484237"/>
                </a:solidFill>
                <a:latin typeface="Gelasio Semi Bold" pitchFamily="34" charset="0"/>
                <a:ea typeface="Gelasio Semi Bold" pitchFamily="34" charset="-122"/>
                <a:cs typeface="Gelasio Semi Bold" pitchFamily="34" charset="-120"/>
              </a:rPr>
              <a:t>Thank You</a:t>
            </a:r>
            <a:endParaRPr lang="en-US" sz="6150" dirty="0"/>
          </a:p>
        </p:txBody>
      </p:sp>
      <p:sp>
        <p:nvSpPr>
          <p:cNvPr id="4" name="Text 1"/>
          <p:cNvSpPr/>
          <p:nvPr/>
        </p:nvSpPr>
        <p:spPr>
          <a:xfrm>
            <a:off x="793790" y="4411028"/>
            <a:ext cx="7556421" cy="725805"/>
          </a:xfrm>
          <a:prstGeom prst="rect">
            <a:avLst/>
          </a:prstGeom>
          <a:noFill/>
          <a:ln/>
        </p:spPr>
        <p:txBody>
          <a:bodyPr wrap="square" lIns="0" tIns="0" rIns="0" bIns="0" rtlCol="0" anchor="t"/>
          <a:lstStyle/>
          <a:p>
            <a:pPr marL="0" indent="0" algn="just">
              <a:lnSpc>
                <a:spcPts val="2850"/>
              </a:lnSpc>
              <a:buNone/>
            </a:pPr>
            <a:r>
              <a:rPr lang="en-US" sz="1750" dirty="0">
                <a:solidFill>
                  <a:srgbClr val="746558"/>
                </a:solidFill>
                <a:latin typeface="Gelasio" pitchFamily="34" charset="0"/>
                <a:ea typeface="Gelasio" pitchFamily="34" charset="-122"/>
                <a:cs typeface="Gelasio" pitchFamily="34" charset="-120"/>
              </a:rPr>
              <a:t>We appreciate your attention and are happy to answer any questions you may have.</a:t>
            </a:r>
            <a:endParaRPr lang="en-US" sz="1750" dirty="0"/>
          </a:p>
        </p:txBody>
      </p:sp>
      <p:sp>
        <p:nvSpPr>
          <p:cNvPr id="6" name="Rectangle 5"/>
          <p:cNvSpPr/>
          <p:nvPr/>
        </p:nvSpPr>
        <p:spPr>
          <a:xfrm>
            <a:off x="1828800" y="7220053"/>
            <a:ext cx="7315200" cy="836126"/>
          </a:xfrm>
          <a:prstGeom prst="rect">
            <a:avLst/>
          </a:prstGeom>
        </p:spPr>
        <p:txBody>
          <a:bodyPr>
            <a:spAutoFit/>
          </a:bodyPr>
          <a:lstStyle/>
          <a:p>
            <a:pPr algn="r">
              <a:lnSpc>
                <a:spcPts val="2850"/>
              </a:lnSpc>
            </a:pPr>
            <a:r>
              <a:rPr lang="en-US" sz="2400" b="1" dirty="0">
                <a:solidFill>
                  <a:srgbClr val="746558"/>
                </a:solidFill>
                <a:latin typeface="Gelasio" pitchFamily="34" charset="0"/>
                <a:ea typeface="Gelasio" pitchFamily="34" charset="-122"/>
                <a:cs typeface="Gelasio" pitchFamily="34" charset="-120"/>
              </a:rPr>
              <a:t>Gopal Kumar </a:t>
            </a:r>
            <a:r>
              <a:rPr lang="en-US" sz="2400" b="1" dirty="0" err="1">
                <a:solidFill>
                  <a:srgbClr val="746558"/>
                </a:solidFill>
                <a:latin typeface="Gelasio" pitchFamily="34" charset="0"/>
                <a:ea typeface="Gelasio" pitchFamily="34" charset="-122"/>
                <a:cs typeface="Gelasio" pitchFamily="34" charset="-120"/>
              </a:rPr>
              <a:t>Khetan</a:t>
            </a:r>
            <a:r>
              <a:rPr lang="en-US" sz="2400" b="1" dirty="0">
                <a:solidFill>
                  <a:srgbClr val="746558"/>
                </a:solidFill>
                <a:latin typeface="Gelasio" pitchFamily="34" charset="0"/>
                <a:ea typeface="Gelasio" pitchFamily="34" charset="-122"/>
                <a:cs typeface="Gelasio" pitchFamily="34" charset="-120"/>
              </a:rPr>
              <a:t> </a:t>
            </a:r>
          </a:p>
          <a:p>
            <a:pPr algn="r">
              <a:lnSpc>
                <a:spcPts val="2850"/>
              </a:lnSpc>
            </a:pPr>
            <a:r>
              <a:rPr lang="en-US" b="1" dirty="0">
                <a:solidFill>
                  <a:srgbClr val="746558"/>
                </a:solidFill>
                <a:latin typeface="Gelasio" pitchFamily="34" charset="0"/>
                <a:ea typeface="Gelasio" pitchFamily="34" charset="-122"/>
                <a:cs typeface="Gelasio" pitchFamily="34" charset="-120"/>
              </a:rPr>
              <a:t>(FCA, FCS, LLB, </a:t>
            </a:r>
            <a:r>
              <a:rPr lang="en-US" b="1" dirty="0" err="1">
                <a:solidFill>
                  <a:srgbClr val="746558"/>
                </a:solidFill>
                <a:latin typeface="Gelasio" pitchFamily="34" charset="0"/>
                <a:ea typeface="Gelasio" pitchFamily="34" charset="-122"/>
                <a:cs typeface="Gelasio" pitchFamily="34" charset="-120"/>
              </a:rPr>
              <a:t>M.Com</a:t>
            </a:r>
            <a:r>
              <a:rPr lang="en-US" b="1" dirty="0">
                <a:solidFill>
                  <a:srgbClr val="746558"/>
                </a:solidFill>
                <a:latin typeface="Gelasio" pitchFamily="34" charset="0"/>
                <a:ea typeface="Gelasio" pitchFamily="34" charset="-122"/>
                <a:cs typeface="Gelasio" pitchFamily="34" charset="-120"/>
              </a:rPr>
              <a:t>)</a:t>
            </a:r>
            <a:endParaRPr lang="en-IN" b="1" dirty="0">
              <a:solidFill>
                <a:srgbClr val="746558"/>
              </a:solidFill>
              <a:latin typeface="Gelasio" pitchFamily="34" charset="0"/>
              <a:ea typeface="Gelasio" pitchFamily="34" charset="-122"/>
              <a:cs typeface="Gelasio" pitchFamily="34" charset="-120"/>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name="Slide 4">
    <p:spTree>
      <p:nvGrpSpPr>
        <p:cNvPr id="1" name=""/>
        <p:cNvGrpSpPr/>
        <p:nvPr/>
      </p:nvGrpSpPr>
      <p:grpSpPr>
        <a:xfrm>
          <a:off x="0" y="0"/>
          <a:ext cx="0" cy="0"/>
          <a:chOff x="0" y="0"/>
          <a:chExt cx="0" cy="0"/>
        </a:xfrm>
      </p:grpSpPr>
      <p:sp>
        <p:nvSpPr>
          <p:cNvPr id="2" name="Text 0"/>
          <p:cNvSpPr/>
          <p:nvPr/>
        </p:nvSpPr>
        <p:spPr>
          <a:xfrm>
            <a:off x="793790" y="1574721"/>
            <a:ext cx="11220807"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Pre-Conditions for Buy-back (Sec 68(2))</a:t>
            </a:r>
            <a:endParaRPr lang="en-US" sz="4450" dirty="0"/>
          </a:p>
        </p:txBody>
      </p:sp>
      <p:sp>
        <p:nvSpPr>
          <p:cNvPr id="3" name="Text 1"/>
          <p:cNvSpPr/>
          <p:nvPr/>
        </p:nvSpPr>
        <p:spPr>
          <a:xfrm>
            <a:off x="793790" y="2737128"/>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Before a company can buy back its shares, several critical conditions must be met to ensure compliance and financial prudence.</a:t>
            </a:r>
            <a:endParaRPr lang="en-US" sz="1750" dirty="0"/>
          </a:p>
        </p:txBody>
      </p:sp>
      <p:sp>
        <p:nvSpPr>
          <p:cNvPr id="4" name="Text 2"/>
          <p:cNvSpPr/>
          <p:nvPr/>
        </p:nvSpPr>
        <p:spPr>
          <a:xfrm>
            <a:off x="793790" y="3355181"/>
            <a:ext cx="13042821"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Authorized by Articles of Association.</a:t>
            </a:r>
            <a:endParaRPr lang="en-US" sz="1750" dirty="0"/>
          </a:p>
        </p:txBody>
      </p:sp>
      <p:sp>
        <p:nvSpPr>
          <p:cNvPr id="5" name="Text 3"/>
          <p:cNvSpPr/>
          <p:nvPr/>
        </p:nvSpPr>
        <p:spPr>
          <a:xfrm>
            <a:off x="793790" y="3797379"/>
            <a:ext cx="13042821"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Authorized by Special Resolution in General Meeting (unless ≤ 10% of paid-up equity capital and free reserves, then Board Resolution suffices).</a:t>
            </a:r>
            <a:endParaRPr lang="en-US" sz="1750" dirty="0"/>
          </a:p>
        </p:txBody>
      </p:sp>
      <p:sp>
        <p:nvSpPr>
          <p:cNvPr id="6" name="Text 4"/>
          <p:cNvSpPr/>
          <p:nvPr/>
        </p:nvSpPr>
        <p:spPr>
          <a:xfrm>
            <a:off x="793790" y="4602480"/>
            <a:ext cx="13146145"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Quantum of Buy-back: ≤ 25% of aggregate paid-up capital and free reserves. (In case of buyback of equity shares - 25% limit </a:t>
            </a:r>
          </a:p>
          <a:p>
            <a:pPr algn="just">
              <a:lnSpc>
                <a:spcPts val="2850"/>
              </a:lnSpc>
              <a:buSzPct val="100000"/>
            </a:pPr>
            <a:r>
              <a:rPr lang="en-US" sz="1750" dirty="0">
                <a:solidFill>
                  <a:srgbClr val="746558"/>
                </a:solidFill>
                <a:latin typeface="Gelasio" pitchFamily="34" charset="0"/>
                <a:ea typeface="Gelasio" pitchFamily="34" charset="-122"/>
                <a:cs typeface="Gelasio" pitchFamily="34" charset="-120"/>
              </a:rPr>
              <a:t>       applies to total paid-up equity capital)</a:t>
            </a:r>
            <a:endParaRPr lang="en-US" sz="1750" dirty="0"/>
          </a:p>
        </p:txBody>
      </p:sp>
      <p:sp>
        <p:nvSpPr>
          <p:cNvPr id="7" name="Text 5"/>
          <p:cNvSpPr/>
          <p:nvPr/>
        </p:nvSpPr>
        <p:spPr>
          <a:xfrm>
            <a:off x="793790" y="5407580"/>
            <a:ext cx="13042821"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Only fully paid-up shares can be bought back.</a:t>
            </a:r>
            <a:endParaRPr lang="en-US" sz="1750" dirty="0"/>
          </a:p>
        </p:txBody>
      </p:sp>
      <p:sp>
        <p:nvSpPr>
          <p:cNvPr id="8" name="Text 6"/>
          <p:cNvSpPr/>
          <p:nvPr/>
        </p:nvSpPr>
        <p:spPr>
          <a:xfrm>
            <a:off x="785147" y="5784940"/>
            <a:ext cx="13042821"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Post Buy-back Debt-Equity Ratio: Debt should not exceed twice (2:1) paid-up capital + free reserves. (For Government Company - NBFC/Housing Finance – 6:1).</a:t>
            </a:r>
            <a:endParaRPr lang="en-US" sz="1750" dirty="0"/>
          </a:p>
        </p:txBody>
      </p:sp>
      <p:sp>
        <p:nvSpPr>
          <p:cNvPr id="9" name="Text 7"/>
          <p:cNvSpPr/>
          <p:nvPr/>
        </p:nvSpPr>
        <p:spPr>
          <a:xfrm>
            <a:off x="785146" y="6510745"/>
            <a:ext cx="13042821"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Cooling-off period: No buy-back within 1 year from the closure of the preceding offer.</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name="Slide 5">
    <p:spTree>
      <p:nvGrpSpPr>
        <p:cNvPr id="1" name=""/>
        <p:cNvGrpSpPr/>
        <p:nvPr/>
      </p:nvGrpSpPr>
      <p:grpSpPr>
        <a:xfrm>
          <a:off x="0" y="0"/>
          <a:ext cx="0" cy="0"/>
          <a:chOff x="0" y="0"/>
          <a:chExt cx="0" cy="0"/>
        </a:xfrm>
      </p:grpSpPr>
      <p:sp>
        <p:nvSpPr>
          <p:cNvPr id="2" name="Text 0"/>
          <p:cNvSpPr/>
          <p:nvPr/>
        </p:nvSpPr>
        <p:spPr>
          <a:xfrm>
            <a:off x="793789" y="1317701"/>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Explanatory Statement for General Meeting (Sec 68(3))</a:t>
            </a:r>
            <a:endParaRPr lang="en-US" sz="4450" dirty="0"/>
          </a:p>
        </p:txBody>
      </p:sp>
      <p:sp>
        <p:nvSpPr>
          <p:cNvPr id="3" name="Text 1"/>
          <p:cNvSpPr/>
          <p:nvPr/>
        </p:nvSpPr>
        <p:spPr>
          <a:xfrm>
            <a:off x="793790" y="317319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The notice for a General Meeting must include an explanatory statement with comprehensive disclosures regarding the proposed buy-back.</a:t>
            </a:r>
            <a:endParaRPr lang="en-US" sz="1750" dirty="0"/>
          </a:p>
        </p:txBody>
      </p:sp>
      <p:pic>
        <p:nvPicPr>
          <p:cNvPr id="4" name="Image 0" descr="preencoded.png"/>
          <p:cNvPicPr>
            <a:picLocks noChangeAspect="1"/>
          </p:cNvPicPr>
          <p:nvPr/>
        </p:nvPicPr>
        <p:blipFill>
          <a:blip r:embed="rId3"/>
          <a:stretch>
            <a:fillRect/>
          </a:stretch>
        </p:blipFill>
        <p:spPr>
          <a:xfrm>
            <a:off x="793790" y="4313584"/>
            <a:ext cx="1119417" cy="954744"/>
          </a:xfrm>
          <a:prstGeom prst="rect">
            <a:avLst/>
          </a:prstGeom>
        </p:spPr>
      </p:pic>
      <p:sp>
        <p:nvSpPr>
          <p:cNvPr id="5" name="Text 2"/>
          <p:cNvSpPr/>
          <p:nvPr/>
        </p:nvSpPr>
        <p:spPr>
          <a:xfrm>
            <a:off x="793789" y="5398276"/>
            <a:ext cx="3675221"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Material Facts &amp; Necessity</a:t>
            </a:r>
            <a:endParaRPr lang="en-US" sz="2200" dirty="0"/>
          </a:p>
        </p:txBody>
      </p:sp>
      <p:sp>
        <p:nvSpPr>
          <p:cNvPr id="6" name="Text 3"/>
          <p:cNvSpPr/>
          <p:nvPr/>
        </p:nvSpPr>
        <p:spPr>
          <a:xfrm>
            <a:off x="793790" y="5848350"/>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Complete disclosure of all relevant facts and reasons for the buy-back.</a:t>
            </a:r>
            <a:endParaRPr lang="en-US" sz="1750" dirty="0"/>
          </a:p>
        </p:txBody>
      </p:sp>
      <p:pic>
        <p:nvPicPr>
          <p:cNvPr id="7" name="Image 1" descr="preencoded.png"/>
          <p:cNvPicPr>
            <a:picLocks noChangeAspect="1"/>
          </p:cNvPicPr>
          <p:nvPr/>
        </p:nvPicPr>
        <p:blipFill>
          <a:blip r:embed="rId4"/>
          <a:stretch>
            <a:fillRect/>
          </a:stretch>
        </p:blipFill>
        <p:spPr>
          <a:xfrm>
            <a:off x="5235893" y="4507468"/>
            <a:ext cx="566976" cy="566976"/>
          </a:xfrm>
          <a:prstGeom prst="rect">
            <a:avLst/>
          </a:prstGeom>
        </p:spPr>
      </p:pic>
      <p:sp>
        <p:nvSpPr>
          <p:cNvPr id="8" name="Text 4"/>
          <p:cNvSpPr/>
          <p:nvPr/>
        </p:nvSpPr>
        <p:spPr>
          <a:xfrm>
            <a:off x="5235893" y="53579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Buy-back Details</a:t>
            </a:r>
            <a:endParaRPr lang="en-US" sz="2200" dirty="0"/>
          </a:p>
        </p:txBody>
      </p:sp>
      <p:sp>
        <p:nvSpPr>
          <p:cNvPr id="9" name="Text 5"/>
          <p:cNvSpPr/>
          <p:nvPr/>
        </p:nvSpPr>
        <p:spPr>
          <a:xfrm>
            <a:off x="5235893" y="5848350"/>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Class, number, method, price, and basis of arriving at the buy-back price.</a:t>
            </a:r>
            <a:endParaRPr lang="en-US" sz="1750" dirty="0"/>
          </a:p>
        </p:txBody>
      </p:sp>
      <p:pic>
        <p:nvPicPr>
          <p:cNvPr id="10" name="Image 2" descr="preencoded.png"/>
          <p:cNvPicPr>
            <a:picLocks noChangeAspect="1"/>
          </p:cNvPicPr>
          <p:nvPr/>
        </p:nvPicPr>
        <p:blipFill>
          <a:blip r:embed="rId5"/>
          <a:stretch>
            <a:fillRect/>
          </a:stretch>
        </p:blipFill>
        <p:spPr>
          <a:xfrm>
            <a:off x="9677995" y="4507468"/>
            <a:ext cx="566976" cy="566976"/>
          </a:xfrm>
          <a:prstGeom prst="rect">
            <a:avLst/>
          </a:prstGeom>
        </p:spPr>
      </p:pic>
      <p:sp>
        <p:nvSpPr>
          <p:cNvPr id="11" name="Text 6"/>
          <p:cNvSpPr/>
          <p:nvPr/>
        </p:nvSpPr>
        <p:spPr>
          <a:xfrm>
            <a:off x="9677995" y="5357932"/>
            <a:ext cx="3047524"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Financials &amp; Timeline</a:t>
            </a:r>
            <a:endParaRPr lang="en-US" sz="2200" dirty="0"/>
          </a:p>
        </p:txBody>
      </p:sp>
      <p:sp>
        <p:nvSpPr>
          <p:cNvPr id="12" name="Text 7"/>
          <p:cNvSpPr/>
          <p:nvPr/>
        </p:nvSpPr>
        <p:spPr>
          <a:xfrm>
            <a:off x="9677995" y="5848350"/>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Amount to be invested, sources of funds, and completion time limit.</a:t>
            </a:r>
            <a:endParaRPr lang="en-US" sz="1750" dirty="0"/>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name="Slide 6">
    <p:spTree>
      <p:nvGrpSpPr>
        <p:cNvPr id="1" name=""/>
        <p:cNvGrpSpPr/>
        <p:nvPr/>
      </p:nvGrpSpPr>
      <p:grpSpPr>
        <a:xfrm>
          <a:off x="0" y="0"/>
          <a:ext cx="0" cy="0"/>
          <a:chOff x="0" y="0"/>
          <a:chExt cx="0" cy="0"/>
        </a:xfrm>
      </p:grpSpPr>
      <p:sp>
        <p:nvSpPr>
          <p:cNvPr id="2" name="Text 0"/>
          <p:cNvSpPr/>
          <p:nvPr/>
        </p:nvSpPr>
        <p:spPr>
          <a:xfrm>
            <a:off x="750450" y="474885"/>
            <a:ext cx="9164955"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Promoter &amp; Director Disclosures</a:t>
            </a:r>
            <a:endParaRPr lang="en-US" sz="4450" dirty="0"/>
          </a:p>
        </p:txBody>
      </p:sp>
      <p:sp>
        <p:nvSpPr>
          <p:cNvPr id="3" name="Text 1"/>
          <p:cNvSpPr/>
          <p:nvPr/>
        </p:nvSpPr>
        <p:spPr>
          <a:xfrm>
            <a:off x="807362" y="1183664"/>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The explanatory statement must also detail the shareholding and past transactions of promoters, directors, and Key Managerial Personnel (KMP).</a:t>
            </a:r>
            <a:endParaRPr lang="en-US" sz="1750" dirty="0"/>
          </a:p>
        </p:txBody>
      </p:sp>
      <p:sp>
        <p:nvSpPr>
          <p:cNvPr id="4" name="Text 2"/>
          <p:cNvSpPr/>
          <p:nvPr/>
        </p:nvSpPr>
        <p:spPr>
          <a:xfrm>
            <a:off x="5056299" y="2096965"/>
            <a:ext cx="5503905" cy="354330"/>
          </a:xfrm>
          <a:prstGeom prst="rect">
            <a:avLst/>
          </a:prstGeom>
          <a:noFill/>
          <a:ln/>
        </p:spPr>
        <p:txBody>
          <a:bodyPr wrap="none" lIns="0" tIns="0" rIns="0" bIns="0" rtlCol="0" anchor="t"/>
          <a:lstStyle/>
          <a:p>
            <a:pPr marL="0" indent="0" algn="l">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Shareholding Details</a:t>
            </a:r>
            <a:endParaRPr lang="en-US" sz="2200" dirty="0"/>
          </a:p>
        </p:txBody>
      </p:sp>
      <p:sp>
        <p:nvSpPr>
          <p:cNvPr id="5" name="Text 3"/>
          <p:cNvSpPr/>
          <p:nvPr/>
        </p:nvSpPr>
        <p:spPr>
          <a:xfrm>
            <a:off x="5056300" y="2600829"/>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Promoters</a:t>
            </a:r>
            <a:endParaRPr lang="en-US" sz="1750" dirty="0"/>
          </a:p>
        </p:txBody>
      </p:sp>
      <p:sp>
        <p:nvSpPr>
          <p:cNvPr id="6" name="Text 4"/>
          <p:cNvSpPr/>
          <p:nvPr/>
        </p:nvSpPr>
        <p:spPr>
          <a:xfrm>
            <a:off x="5056300" y="2963732"/>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Directors of promoter (if promoter is a company)</a:t>
            </a:r>
            <a:endParaRPr lang="en-US" sz="1750" dirty="0"/>
          </a:p>
        </p:txBody>
      </p:sp>
      <p:sp>
        <p:nvSpPr>
          <p:cNvPr id="7" name="Text 5"/>
          <p:cNvSpPr/>
          <p:nvPr/>
        </p:nvSpPr>
        <p:spPr>
          <a:xfrm>
            <a:off x="5056300" y="3346592"/>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Directors &amp; KMP</a:t>
            </a:r>
            <a:endParaRPr lang="en-US" sz="1750" dirty="0"/>
          </a:p>
        </p:txBody>
      </p:sp>
      <p:sp>
        <p:nvSpPr>
          <p:cNvPr id="8" name="Text 6"/>
          <p:cNvSpPr/>
          <p:nvPr/>
        </p:nvSpPr>
        <p:spPr>
          <a:xfrm>
            <a:off x="1351771" y="438281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Past Transactions</a:t>
            </a:r>
            <a:endParaRPr lang="en-US" sz="2200" dirty="0"/>
          </a:p>
        </p:txBody>
      </p:sp>
      <p:sp>
        <p:nvSpPr>
          <p:cNvPr id="9" name="Text 7"/>
          <p:cNvSpPr/>
          <p:nvPr/>
        </p:nvSpPr>
        <p:spPr>
          <a:xfrm>
            <a:off x="1351771" y="4846832"/>
            <a:ext cx="4626998"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Buy/sell of equity shares 12 months before Board approval.</a:t>
            </a:r>
            <a:endParaRPr lang="en-US" sz="1750" dirty="0"/>
          </a:p>
        </p:txBody>
      </p:sp>
      <p:sp>
        <p:nvSpPr>
          <p:cNvPr id="10" name="Text 8"/>
          <p:cNvSpPr/>
          <p:nvPr/>
        </p:nvSpPr>
        <p:spPr>
          <a:xfrm>
            <a:off x="1351771" y="5630108"/>
            <a:ext cx="445818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Transactions until the date of GM notice.</a:t>
            </a:r>
            <a:endParaRPr lang="en-US" sz="1750" dirty="0"/>
          </a:p>
        </p:txBody>
      </p:sp>
      <p:sp>
        <p:nvSpPr>
          <p:cNvPr id="11" name="Text 9"/>
          <p:cNvSpPr/>
          <p:nvPr/>
        </p:nvSpPr>
        <p:spPr>
          <a:xfrm>
            <a:off x="1351771" y="5999285"/>
            <a:ext cx="4809878"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Maximum and minimum price with dates.</a:t>
            </a:r>
            <a:endParaRPr lang="en-US" sz="1750" dirty="0"/>
          </a:p>
        </p:txBody>
      </p:sp>
      <p:sp>
        <p:nvSpPr>
          <p:cNvPr id="12" name="Text 10"/>
          <p:cNvSpPr/>
          <p:nvPr/>
        </p:nvSpPr>
        <p:spPr>
          <a:xfrm>
            <a:off x="8259245" y="4432771"/>
            <a:ext cx="3312319" cy="354330"/>
          </a:xfrm>
          <a:prstGeom prst="rect">
            <a:avLst/>
          </a:prstGeom>
          <a:noFill/>
          <a:ln/>
        </p:spPr>
        <p:txBody>
          <a:bodyPr wrap="none" lIns="0" tIns="0" rIns="0" bIns="0" rtlCol="0" anchor="t"/>
          <a:lstStyle/>
          <a:p>
            <a:pPr marL="0" indent="0" algn="l">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Intent to Tender Shares</a:t>
            </a:r>
            <a:endParaRPr lang="en-US" sz="2200" dirty="0"/>
          </a:p>
        </p:txBody>
      </p:sp>
      <p:sp>
        <p:nvSpPr>
          <p:cNvPr id="13" name="Text 11"/>
          <p:cNvSpPr/>
          <p:nvPr/>
        </p:nvSpPr>
        <p:spPr>
          <a:xfrm>
            <a:off x="8259245" y="4896793"/>
            <a:ext cx="5094246" cy="442197"/>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Confirmation of intent to tender shares.</a:t>
            </a:r>
            <a:endParaRPr lang="en-US" sz="1750" dirty="0"/>
          </a:p>
        </p:txBody>
      </p:sp>
      <p:sp>
        <p:nvSpPr>
          <p:cNvPr id="14" name="Text 12"/>
          <p:cNvSpPr/>
          <p:nvPr/>
        </p:nvSpPr>
        <p:spPr>
          <a:xfrm>
            <a:off x="8259245" y="5297455"/>
            <a:ext cx="4890804" cy="426648"/>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Quantum of shares proposed to be tendered.</a:t>
            </a:r>
            <a:endParaRPr lang="en-US" sz="1750" dirty="0"/>
          </a:p>
        </p:txBody>
      </p:sp>
      <p:sp>
        <p:nvSpPr>
          <p:cNvPr id="15" name="Text 13"/>
          <p:cNvSpPr/>
          <p:nvPr/>
        </p:nvSpPr>
        <p:spPr>
          <a:xfrm>
            <a:off x="8259245" y="5680068"/>
            <a:ext cx="4890804"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Past 12-month transaction history (number, price, date).</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anim calcmode="lin" valueType="num">
                                      <p:cBhvr>
                                        <p:cTn id="67" dur="1000" fill="hold"/>
                                        <p:tgtEl>
                                          <p:spTgt spid="15"/>
                                        </p:tgtEl>
                                        <p:attrNameLst>
                                          <p:attrName>ppt_x</p:attrName>
                                        </p:attrNameLst>
                                      </p:cBhvr>
                                      <p:tavLst>
                                        <p:tav tm="0">
                                          <p:val>
                                            <p:strVal val="#ppt_x"/>
                                          </p:val>
                                        </p:tav>
                                        <p:tav tm="100000">
                                          <p:val>
                                            <p:strVal val="#ppt_x"/>
                                          </p:val>
                                        </p:tav>
                                      </p:tavLst>
                                    </p:anim>
                                    <p:anim calcmode="lin" valueType="num">
                                      <p:cBhvr>
                                        <p:cTn id="6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name="Slide 7">
    <p:spTree>
      <p:nvGrpSpPr>
        <p:cNvPr id="1" name=""/>
        <p:cNvGrpSpPr/>
        <p:nvPr/>
      </p:nvGrpSpPr>
      <p:grpSpPr>
        <a:xfrm>
          <a:off x="0" y="0"/>
          <a:ext cx="0" cy="0"/>
          <a:chOff x="0" y="0"/>
          <a:chExt cx="0" cy="0"/>
        </a:xfrm>
      </p:grpSpPr>
      <p:sp>
        <p:nvSpPr>
          <p:cNvPr id="2" name="Text 0"/>
          <p:cNvSpPr/>
          <p:nvPr/>
        </p:nvSpPr>
        <p:spPr>
          <a:xfrm>
            <a:off x="793790" y="1093351"/>
            <a:ext cx="7641788"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Confirmation of No Default</a:t>
            </a:r>
            <a:endParaRPr lang="en-US" sz="4450" dirty="0"/>
          </a:p>
        </p:txBody>
      </p:sp>
      <p:sp>
        <p:nvSpPr>
          <p:cNvPr id="3" name="Text 1"/>
          <p:cNvSpPr/>
          <p:nvPr/>
        </p:nvSpPr>
        <p:spPr>
          <a:xfrm>
            <a:off x="793790" y="2255758"/>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The company must confirm that it has not defaulted on various financial obligations.</a:t>
            </a:r>
            <a:endParaRPr lang="en-US" sz="1750" dirty="0"/>
          </a:p>
        </p:txBody>
      </p:sp>
      <p:sp>
        <p:nvSpPr>
          <p:cNvPr id="4" name="Shape 2"/>
          <p:cNvSpPr/>
          <p:nvPr/>
        </p:nvSpPr>
        <p:spPr>
          <a:xfrm>
            <a:off x="793790" y="3213973"/>
            <a:ext cx="6407944" cy="1677591"/>
          </a:xfrm>
          <a:prstGeom prst="roundRect">
            <a:avLst>
              <a:gd name="adj" fmla="val 8721"/>
            </a:avLst>
          </a:prstGeom>
          <a:solidFill>
            <a:srgbClr val="F9F6F0"/>
          </a:solidFill>
          <a:ln/>
        </p:spPr>
        <p:txBody>
          <a:bodyPr/>
          <a:lstStyle/>
          <a:p>
            <a:endParaRPr lang="en-IN"/>
          </a:p>
        </p:txBody>
      </p:sp>
      <p:sp>
        <p:nvSpPr>
          <p:cNvPr id="5" name="Shape 3"/>
          <p:cNvSpPr/>
          <p:nvPr/>
        </p:nvSpPr>
        <p:spPr>
          <a:xfrm>
            <a:off x="793790" y="3183493"/>
            <a:ext cx="6407944" cy="121920"/>
          </a:xfrm>
          <a:prstGeom prst="roundRect">
            <a:avLst>
              <a:gd name="adj" fmla="val 27907"/>
            </a:avLst>
          </a:prstGeom>
          <a:solidFill>
            <a:srgbClr val="D3C5B6"/>
          </a:solidFill>
          <a:ln/>
        </p:spPr>
        <p:txBody>
          <a:bodyPr/>
          <a:lstStyle/>
          <a:p>
            <a:endParaRPr lang="en-IN"/>
          </a:p>
        </p:txBody>
      </p:sp>
      <p:sp>
        <p:nvSpPr>
          <p:cNvPr id="6" name="Shape 4"/>
          <p:cNvSpPr/>
          <p:nvPr/>
        </p:nvSpPr>
        <p:spPr>
          <a:xfrm>
            <a:off x="3657540" y="2873812"/>
            <a:ext cx="680442" cy="680442"/>
          </a:xfrm>
          <a:prstGeom prst="roundRect">
            <a:avLst>
              <a:gd name="adj" fmla="val 134383"/>
            </a:avLst>
          </a:prstGeom>
          <a:solidFill>
            <a:srgbClr val="D3C5B6"/>
          </a:solidFill>
          <a:ln/>
        </p:spPr>
        <p:txBody>
          <a:bodyPr/>
          <a:lstStyle/>
          <a:p>
            <a:endParaRPr lang="en-IN"/>
          </a:p>
        </p:txBody>
      </p:sp>
      <p:pic>
        <p:nvPicPr>
          <p:cNvPr id="7" name="Image 0" descr="preencoded.png"/>
          <p:cNvPicPr>
            <a:picLocks noChangeAspect="1"/>
          </p:cNvPicPr>
          <p:nvPr/>
        </p:nvPicPr>
        <p:blipFill>
          <a:blip r:embed="rId3"/>
          <a:stretch>
            <a:fillRect/>
          </a:stretch>
        </p:blipFill>
        <p:spPr>
          <a:xfrm>
            <a:off x="3861614" y="3043952"/>
            <a:ext cx="272177" cy="340162"/>
          </a:xfrm>
          <a:prstGeom prst="rect">
            <a:avLst/>
          </a:prstGeom>
        </p:spPr>
      </p:pic>
      <p:sp>
        <p:nvSpPr>
          <p:cNvPr id="8" name="Text 5"/>
          <p:cNvSpPr/>
          <p:nvPr/>
        </p:nvSpPr>
        <p:spPr>
          <a:xfrm>
            <a:off x="1051084" y="37809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Deposits &amp; Interest</a:t>
            </a:r>
            <a:endParaRPr lang="en-US" sz="2200" dirty="0"/>
          </a:p>
        </p:txBody>
      </p:sp>
      <p:sp>
        <p:nvSpPr>
          <p:cNvPr id="9" name="Text 6"/>
          <p:cNvSpPr/>
          <p:nvPr/>
        </p:nvSpPr>
        <p:spPr>
          <a:xfrm>
            <a:off x="1051084" y="4271367"/>
            <a:ext cx="5893356"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No default in repayment of deposits or interest.</a:t>
            </a:r>
            <a:endParaRPr lang="en-US" sz="1750" dirty="0"/>
          </a:p>
        </p:txBody>
      </p:sp>
      <p:sp>
        <p:nvSpPr>
          <p:cNvPr id="10" name="Shape 7"/>
          <p:cNvSpPr/>
          <p:nvPr/>
        </p:nvSpPr>
        <p:spPr>
          <a:xfrm>
            <a:off x="7428548" y="3213973"/>
            <a:ext cx="6408063" cy="1677591"/>
          </a:xfrm>
          <a:prstGeom prst="roundRect">
            <a:avLst>
              <a:gd name="adj" fmla="val 8721"/>
            </a:avLst>
          </a:prstGeom>
          <a:solidFill>
            <a:srgbClr val="F9F6F0"/>
          </a:solidFill>
          <a:ln/>
        </p:spPr>
        <p:txBody>
          <a:bodyPr/>
          <a:lstStyle/>
          <a:p>
            <a:endParaRPr lang="en-IN"/>
          </a:p>
        </p:txBody>
      </p:sp>
      <p:sp>
        <p:nvSpPr>
          <p:cNvPr id="11" name="Shape 8"/>
          <p:cNvSpPr/>
          <p:nvPr/>
        </p:nvSpPr>
        <p:spPr>
          <a:xfrm>
            <a:off x="7428548" y="3183493"/>
            <a:ext cx="6408063" cy="121920"/>
          </a:xfrm>
          <a:prstGeom prst="roundRect">
            <a:avLst>
              <a:gd name="adj" fmla="val 27907"/>
            </a:avLst>
          </a:prstGeom>
          <a:solidFill>
            <a:srgbClr val="D3C5B6"/>
          </a:solidFill>
          <a:ln/>
        </p:spPr>
        <p:txBody>
          <a:bodyPr/>
          <a:lstStyle/>
          <a:p>
            <a:endParaRPr lang="en-IN"/>
          </a:p>
        </p:txBody>
      </p:sp>
      <p:sp>
        <p:nvSpPr>
          <p:cNvPr id="12" name="Shape 9"/>
          <p:cNvSpPr/>
          <p:nvPr/>
        </p:nvSpPr>
        <p:spPr>
          <a:xfrm>
            <a:off x="10292298" y="2873812"/>
            <a:ext cx="680442" cy="680442"/>
          </a:xfrm>
          <a:prstGeom prst="roundRect">
            <a:avLst>
              <a:gd name="adj" fmla="val 134383"/>
            </a:avLst>
          </a:prstGeom>
          <a:solidFill>
            <a:srgbClr val="D3C5B6"/>
          </a:solidFill>
          <a:ln/>
        </p:spPr>
        <p:txBody>
          <a:bodyPr/>
          <a:lstStyle/>
          <a:p>
            <a:endParaRPr lang="en-IN"/>
          </a:p>
        </p:txBody>
      </p:sp>
      <p:pic>
        <p:nvPicPr>
          <p:cNvPr id="13" name="Image 1" descr="preencoded.png"/>
          <p:cNvPicPr>
            <a:picLocks noChangeAspect="1"/>
          </p:cNvPicPr>
          <p:nvPr/>
        </p:nvPicPr>
        <p:blipFill>
          <a:blip r:embed="rId4"/>
          <a:stretch>
            <a:fillRect/>
          </a:stretch>
        </p:blipFill>
        <p:spPr>
          <a:xfrm>
            <a:off x="10496371" y="3043952"/>
            <a:ext cx="272177" cy="340162"/>
          </a:xfrm>
          <a:prstGeom prst="rect">
            <a:avLst/>
          </a:prstGeom>
        </p:spPr>
      </p:pic>
      <p:sp>
        <p:nvSpPr>
          <p:cNvPr id="14" name="Text 10"/>
          <p:cNvSpPr/>
          <p:nvPr/>
        </p:nvSpPr>
        <p:spPr>
          <a:xfrm>
            <a:off x="7685842" y="3780949"/>
            <a:ext cx="4525923"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Debentures &amp; Preference Shares</a:t>
            </a:r>
            <a:endParaRPr lang="en-US" sz="2200" dirty="0"/>
          </a:p>
        </p:txBody>
      </p:sp>
      <p:sp>
        <p:nvSpPr>
          <p:cNvPr id="15" name="Text 11"/>
          <p:cNvSpPr/>
          <p:nvPr/>
        </p:nvSpPr>
        <p:spPr>
          <a:xfrm>
            <a:off x="7685842" y="4271367"/>
            <a:ext cx="5893475"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No default in redemption.</a:t>
            </a:r>
            <a:endParaRPr lang="en-US" sz="1750" dirty="0"/>
          </a:p>
        </p:txBody>
      </p:sp>
      <p:sp>
        <p:nvSpPr>
          <p:cNvPr id="16" name="Shape 12"/>
          <p:cNvSpPr/>
          <p:nvPr/>
        </p:nvSpPr>
        <p:spPr>
          <a:xfrm>
            <a:off x="793790" y="5458539"/>
            <a:ext cx="6407944" cy="1677591"/>
          </a:xfrm>
          <a:prstGeom prst="roundRect">
            <a:avLst>
              <a:gd name="adj" fmla="val 8721"/>
            </a:avLst>
          </a:prstGeom>
          <a:solidFill>
            <a:srgbClr val="F9F6F0"/>
          </a:solidFill>
          <a:ln/>
        </p:spPr>
        <p:txBody>
          <a:bodyPr/>
          <a:lstStyle/>
          <a:p>
            <a:endParaRPr lang="en-IN"/>
          </a:p>
        </p:txBody>
      </p:sp>
      <p:sp>
        <p:nvSpPr>
          <p:cNvPr id="17" name="Shape 13"/>
          <p:cNvSpPr/>
          <p:nvPr/>
        </p:nvSpPr>
        <p:spPr>
          <a:xfrm>
            <a:off x="793790" y="5428059"/>
            <a:ext cx="6407944" cy="121920"/>
          </a:xfrm>
          <a:prstGeom prst="roundRect">
            <a:avLst>
              <a:gd name="adj" fmla="val 27907"/>
            </a:avLst>
          </a:prstGeom>
          <a:solidFill>
            <a:srgbClr val="D3C5B6"/>
          </a:solidFill>
          <a:ln/>
        </p:spPr>
        <p:txBody>
          <a:bodyPr/>
          <a:lstStyle/>
          <a:p>
            <a:endParaRPr lang="en-IN"/>
          </a:p>
        </p:txBody>
      </p:sp>
      <p:sp>
        <p:nvSpPr>
          <p:cNvPr id="18" name="Shape 14"/>
          <p:cNvSpPr/>
          <p:nvPr/>
        </p:nvSpPr>
        <p:spPr>
          <a:xfrm>
            <a:off x="3657540" y="5118378"/>
            <a:ext cx="680442" cy="680442"/>
          </a:xfrm>
          <a:prstGeom prst="roundRect">
            <a:avLst>
              <a:gd name="adj" fmla="val 134383"/>
            </a:avLst>
          </a:prstGeom>
          <a:solidFill>
            <a:srgbClr val="D3C5B6"/>
          </a:solidFill>
          <a:ln/>
        </p:spPr>
        <p:txBody>
          <a:bodyPr/>
          <a:lstStyle/>
          <a:p>
            <a:endParaRPr lang="en-IN"/>
          </a:p>
        </p:txBody>
      </p:sp>
      <p:pic>
        <p:nvPicPr>
          <p:cNvPr id="19" name="Image 2" descr="preencoded.png"/>
          <p:cNvPicPr>
            <a:picLocks noChangeAspect="1"/>
          </p:cNvPicPr>
          <p:nvPr/>
        </p:nvPicPr>
        <p:blipFill>
          <a:blip r:embed="rId5"/>
          <a:stretch>
            <a:fillRect/>
          </a:stretch>
        </p:blipFill>
        <p:spPr>
          <a:xfrm>
            <a:off x="3861614" y="5288518"/>
            <a:ext cx="272177" cy="340162"/>
          </a:xfrm>
          <a:prstGeom prst="rect">
            <a:avLst/>
          </a:prstGeom>
        </p:spPr>
      </p:pic>
      <p:sp>
        <p:nvSpPr>
          <p:cNvPr id="20" name="Text 15"/>
          <p:cNvSpPr/>
          <p:nvPr/>
        </p:nvSpPr>
        <p:spPr>
          <a:xfrm>
            <a:off x="1051084" y="60255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Dividend Payments</a:t>
            </a:r>
            <a:endParaRPr lang="en-US" sz="2200" dirty="0"/>
          </a:p>
        </p:txBody>
      </p:sp>
      <p:sp>
        <p:nvSpPr>
          <p:cNvPr id="21" name="Text 16"/>
          <p:cNvSpPr/>
          <p:nvPr/>
        </p:nvSpPr>
        <p:spPr>
          <a:xfrm>
            <a:off x="1051084" y="6515933"/>
            <a:ext cx="5893356"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No default in dividend payments.</a:t>
            </a:r>
            <a:endParaRPr lang="en-US" sz="1750" dirty="0"/>
          </a:p>
        </p:txBody>
      </p:sp>
      <p:sp>
        <p:nvSpPr>
          <p:cNvPr id="22" name="Shape 17"/>
          <p:cNvSpPr/>
          <p:nvPr/>
        </p:nvSpPr>
        <p:spPr>
          <a:xfrm>
            <a:off x="7428548" y="5458539"/>
            <a:ext cx="6408063" cy="1677591"/>
          </a:xfrm>
          <a:prstGeom prst="roundRect">
            <a:avLst>
              <a:gd name="adj" fmla="val 8721"/>
            </a:avLst>
          </a:prstGeom>
          <a:solidFill>
            <a:srgbClr val="F9F6F0"/>
          </a:solidFill>
          <a:ln/>
        </p:spPr>
        <p:txBody>
          <a:bodyPr/>
          <a:lstStyle/>
          <a:p>
            <a:endParaRPr lang="en-IN"/>
          </a:p>
        </p:txBody>
      </p:sp>
      <p:sp>
        <p:nvSpPr>
          <p:cNvPr id="23" name="Shape 18"/>
          <p:cNvSpPr/>
          <p:nvPr/>
        </p:nvSpPr>
        <p:spPr>
          <a:xfrm>
            <a:off x="7428548" y="5428059"/>
            <a:ext cx="6408063" cy="121920"/>
          </a:xfrm>
          <a:prstGeom prst="roundRect">
            <a:avLst>
              <a:gd name="adj" fmla="val 27907"/>
            </a:avLst>
          </a:prstGeom>
          <a:solidFill>
            <a:srgbClr val="D3C5B6"/>
          </a:solidFill>
          <a:ln/>
        </p:spPr>
        <p:txBody>
          <a:bodyPr/>
          <a:lstStyle/>
          <a:p>
            <a:endParaRPr lang="en-IN"/>
          </a:p>
        </p:txBody>
      </p:sp>
      <p:sp>
        <p:nvSpPr>
          <p:cNvPr id="24" name="Shape 19"/>
          <p:cNvSpPr/>
          <p:nvPr/>
        </p:nvSpPr>
        <p:spPr>
          <a:xfrm>
            <a:off x="10292298" y="5118378"/>
            <a:ext cx="680442" cy="680442"/>
          </a:xfrm>
          <a:prstGeom prst="roundRect">
            <a:avLst>
              <a:gd name="adj" fmla="val 134383"/>
            </a:avLst>
          </a:prstGeom>
          <a:solidFill>
            <a:srgbClr val="D3C5B6"/>
          </a:solidFill>
          <a:ln/>
        </p:spPr>
        <p:txBody>
          <a:bodyPr/>
          <a:lstStyle/>
          <a:p>
            <a:endParaRPr lang="en-IN"/>
          </a:p>
        </p:txBody>
      </p:sp>
      <p:pic>
        <p:nvPicPr>
          <p:cNvPr id="25" name="Image 3" descr="preencoded.png"/>
          <p:cNvPicPr>
            <a:picLocks noChangeAspect="1"/>
          </p:cNvPicPr>
          <p:nvPr/>
        </p:nvPicPr>
        <p:blipFill>
          <a:blip r:embed="rId6"/>
          <a:stretch>
            <a:fillRect/>
          </a:stretch>
        </p:blipFill>
        <p:spPr>
          <a:xfrm>
            <a:off x="10496371" y="5288518"/>
            <a:ext cx="272177" cy="340162"/>
          </a:xfrm>
          <a:prstGeom prst="rect">
            <a:avLst/>
          </a:prstGeom>
        </p:spPr>
      </p:pic>
      <p:sp>
        <p:nvSpPr>
          <p:cNvPr id="26" name="Text 20"/>
          <p:cNvSpPr/>
          <p:nvPr/>
        </p:nvSpPr>
        <p:spPr>
          <a:xfrm>
            <a:off x="7685842" y="60255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Term Loans</a:t>
            </a:r>
            <a:endParaRPr lang="en-US" sz="2200" dirty="0"/>
          </a:p>
        </p:txBody>
      </p:sp>
      <p:sp>
        <p:nvSpPr>
          <p:cNvPr id="27" name="Text 21"/>
          <p:cNvSpPr/>
          <p:nvPr/>
        </p:nvSpPr>
        <p:spPr>
          <a:xfrm>
            <a:off x="7685842" y="6515933"/>
            <a:ext cx="5893475"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No default in repayment to financial institutions/banks.</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0"/>
                                        <p:tgtEl>
                                          <p:spTgt spid="26"/>
                                        </p:tgtEl>
                                      </p:cBhvr>
                                    </p:animEffect>
                                    <p:anim calcmode="lin" valueType="num">
                                      <p:cBhvr>
                                        <p:cTn id="94" dur="1000" fill="hold"/>
                                        <p:tgtEl>
                                          <p:spTgt spid="26"/>
                                        </p:tgtEl>
                                        <p:attrNameLst>
                                          <p:attrName>ppt_x</p:attrName>
                                        </p:attrNameLst>
                                      </p:cBhvr>
                                      <p:tavLst>
                                        <p:tav tm="0">
                                          <p:val>
                                            <p:strVal val="#ppt_x"/>
                                          </p:val>
                                        </p:tav>
                                        <p:tav tm="100000">
                                          <p:val>
                                            <p:strVal val="#ppt_x"/>
                                          </p:val>
                                        </p:tav>
                                      </p:tavLst>
                                    </p:anim>
                                    <p:anim calcmode="lin" valueType="num">
                                      <p:cBhvr>
                                        <p:cTn id="95" dur="1000" fill="hold"/>
                                        <p:tgtEl>
                                          <p:spTgt spid="2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P spid="20" grpId="0" animBg="1"/>
      <p:bldP spid="21"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name="Slide 8">
    <p:spTree>
      <p:nvGrpSpPr>
        <p:cNvPr id="1" name=""/>
        <p:cNvGrpSpPr/>
        <p:nvPr/>
      </p:nvGrpSpPr>
      <p:grpSpPr>
        <a:xfrm>
          <a:off x="0" y="0"/>
          <a:ext cx="0" cy="0"/>
          <a:chOff x="0" y="0"/>
          <a:chExt cx="0" cy="0"/>
        </a:xfrm>
      </p:grpSpPr>
      <p:sp>
        <p:nvSpPr>
          <p:cNvPr id="2" name="Text 0"/>
          <p:cNvSpPr/>
          <p:nvPr/>
        </p:nvSpPr>
        <p:spPr>
          <a:xfrm>
            <a:off x="793790" y="2036683"/>
            <a:ext cx="8671679"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Board's Solvency Confirmation</a:t>
            </a:r>
            <a:endParaRPr lang="en-US" sz="4450" dirty="0"/>
          </a:p>
        </p:txBody>
      </p:sp>
      <p:sp>
        <p:nvSpPr>
          <p:cNvPr id="3" name="Text 1"/>
          <p:cNvSpPr/>
          <p:nvPr/>
        </p:nvSpPr>
        <p:spPr>
          <a:xfrm>
            <a:off x="793790" y="3199090"/>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The Board must confirm, after full inquiry, that the company will remain solvent for at least one year post-buy-back.</a:t>
            </a:r>
            <a:endParaRPr lang="en-US" sz="1750" dirty="0"/>
          </a:p>
        </p:txBody>
      </p:sp>
      <p:sp>
        <p:nvSpPr>
          <p:cNvPr id="4" name="Text 2"/>
          <p:cNvSpPr/>
          <p:nvPr/>
        </p:nvSpPr>
        <p:spPr>
          <a:xfrm>
            <a:off x="1133951" y="4072295"/>
            <a:ext cx="12702659" cy="362903"/>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Immediately after the general meeting, there shall be no grounds on which the company could be found unable to pay its debts.</a:t>
            </a:r>
            <a:endParaRPr lang="en-US" sz="1750" dirty="0"/>
          </a:p>
        </p:txBody>
      </p:sp>
      <p:sp>
        <p:nvSpPr>
          <p:cNvPr id="5" name="Shape 3"/>
          <p:cNvSpPr/>
          <p:nvPr/>
        </p:nvSpPr>
        <p:spPr>
          <a:xfrm>
            <a:off x="793790" y="3817144"/>
            <a:ext cx="30480" cy="873204"/>
          </a:xfrm>
          <a:prstGeom prst="rect">
            <a:avLst/>
          </a:prstGeom>
          <a:solidFill>
            <a:srgbClr val="D3C5B6"/>
          </a:solidFill>
          <a:ln/>
        </p:spPr>
        <p:txBody>
          <a:bodyPr/>
          <a:lstStyle/>
          <a:p>
            <a:endParaRPr lang="en-IN"/>
          </a:p>
        </p:txBody>
      </p:sp>
      <p:sp>
        <p:nvSpPr>
          <p:cNvPr id="6" name="Text 4"/>
          <p:cNvSpPr/>
          <p:nvPr/>
        </p:nvSpPr>
        <p:spPr>
          <a:xfrm>
            <a:off x="793790" y="494549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Considering management intentions and financial resources for the next year.</a:t>
            </a:r>
            <a:endParaRPr lang="en-US" sz="1750" dirty="0"/>
          </a:p>
        </p:txBody>
      </p:sp>
      <p:sp>
        <p:nvSpPr>
          <p:cNvPr id="7" name="Text 5"/>
          <p:cNvSpPr/>
          <p:nvPr/>
        </p:nvSpPr>
        <p:spPr>
          <a:xfrm>
            <a:off x="793790" y="538769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Company will meet liabilities as they fall due and not become insolvent within one year.</a:t>
            </a:r>
            <a:endParaRPr lang="en-US" sz="1750" dirty="0"/>
          </a:p>
        </p:txBody>
      </p:sp>
      <p:sp>
        <p:nvSpPr>
          <p:cNvPr id="8" name="Text 6"/>
          <p:cNvSpPr/>
          <p:nvPr/>
        </p:nvSpPr>
        <p:spPr>
          <a:xfrm>
            <a:off x="793790" y="582989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746558"/>
                </a:solidFill>
                <a:latin typeface="Gelasio" pitchFamily="34" charset="0"/>
                <a:ea typeface="Gelasio" pitchFamily="34" charset="-122"/>
                <a:cs typeface="Gelasio" pitchFamily="34" charset="-120"/>
              </a:rPr>
              <a:t>Directors have considered all liabilities (including prospective and contingent) as if the company were being wound up.</a:t>
            </a:r>
            <a:endParaRPr lang="en-US" sz="1750" dirty="0"/>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name="Slide 9">
    <p:spTree>
      <p:nvGrpSpPr>
        <p:cNvPr id="1" name=""/>
        <p:cNvGrpSpPr/>
        <p:nvPr/>
      </p:nvGrpSpPr>
      <p:grpSpPr>
        <a:xfrm>
          <a:off x="0" y="0"/>
          <a:ext cx="0" cy="0"/>
          <a:chOff x="0" y="0"/>
          <a:chExt cx="0" cy="0"/>
        </a:xfrm>
      </p:grpSpPr>
      <p:sp>
        <p:nvSpPr>
          <p:cNvPr id="2" name="Text 0"/>
          <p:cNvSpPr/>
          <p:nvPr/>
        </p:nvSpPr>
        <p:spPr>
          <a:xfrm>
            <a:off x="793790" y="1014055"/>
            <a:ext cx="8259961"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Auditor's Report to the Board</a:t>
            </a:r>
            <a:endParaRPr lang="en-US" sz="4450" dirty="0"/>
          </a:p>
        </p:txBody>
      </p:sp>
      <p:sp>
        <p:nvSpPr>
          <p:cNvPr id="3" name="Text 1"/>
          <p:cNvSpPr/>
          <p:nvPr/>
        </p:nvSpPr>
        <p:spPr>
          <a:xfrm>
            <a:off x="793790" y="2176463"/>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A statutory auditor's report is required, confirming the company's financial state and the permissible capital payment for the buy-back.</a:t>
            </a:r>
            <a:endParaRPr lang="en-US" sz="1750" dirty="0"/>
          </a:p>
        </p:txBody>
      </p:sp>
      <p:sp>
        <p:nvSpPr>
          <p:cNvPr id="4" name="Text 2"/>
          <p:cNvSpPr/>
          <p:nvPr/>
        </p:nvSpPr>
        <p:spPr>
          <a:xfrm>
            <a:off x="793790" y="3157418"/>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Light" pitchFamily="34" charset="0"/>
                <a:ea typeface="Gelasio Light" pitchFamily="34" charset="-122"/>
                <a:cs typeface="Gelasio Light" pitchFamily="34" charset="-120"/>
              </a:rPr>
              <a:t>01</a:t>
            </a:r>
            <a:endParaRPr lang="en-US" sz="1750" dirty="0"/>
          </a:p>
        </p:txBody>
      </p:sp>
      <p:sp>
        <p:nvSpPr>
          <p:cNvPr id="5" name="Shape 3"/>
          <p:cNvSpPr/>
          <p:nvPr/>
        </p:nvSpPr>
        <p:spPr>
          <a:xfrm>
            <a:off x="793790" y="3512463"/>
            <a:ext cx="6407944" cy="30480"/>
          </a:xfrm>
          <a:prstGeom prst="rect">
            <a:avLst/>
          </a:prstGeom>
          <a:solidFill>
            <a:srgbClr val="D3C5B6"/>
          </a:solidFill>
          <a:ln/>
        </p:spPr>
        <p:txBody>
          <a:bodyPr/>
          <a:lstStyle/>
          <a:p>
            <a:endParaRPr lang="en-IN"/>
          </a:p>
        </p:txBody>
      </p:sp>
      <p:sp>
        <p:nvSpPr>
          <p:cNvPr id="6" name="Text 4"/>
          <p:cNvSpPr/>
          <p:nvPr/>
        </p:nvSpPr>
        <p:spPr>
          <a:xfrm>
            <a:off x="793790" y="36867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Inquiry into Affairs</a:t>
            </a:r>
            <a:endParaRPr lang="en-US" sz="2200" dirty="0"/>
          </a:p>
        </p:txBody>
      </p:sp>
      <p:sp>
        <p:nvSpPr>
          <p:cNvPr id="7" name="Text 5"/>
          <p:cNvSpPr/>
          <p:nvPr/>
        </p:nvSpPr>
        <p:spPr>
          <a:xfrm>
            <a:off x="793790" y="4177189"/>
            <a:ext cx="6407944"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Auditors must confirm necessary inquiries into the company's state.</a:t>
            </a:r>
            <a:endParaRPr lang="en-US" sz="1750" dirty="0"/>
          </a:p>
        </p:txBody>
      </p:sp>
      <p:sp>
        <p:nvSpPr>
          <p:cNvPr id="8" name="Text 6"/>
          <p:cNvSpPr/>
          <p:nvPr/>
        </p:nvSpPr>
        <p:spPr>
          <a:xfrm>
            <a:off x="7428548" y="3157418"/>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Light" pitchFamily="34" charset="0"/>
                <a:ea typeface="Gelasio Light" pitchFamily="34" charset="-122"/>
                <a:cs typeface="Gelasio Light" pitchFamily="34" charset="-120"/>
              </a:rPr>
              <a:t>02</a:t>
            </a:r>
            <a:endParaRPr lang="en-US" sz="1750" dirty="0"/>
          </a:p>
        </p:txBody>
      </p:sp>
      <p:sp>
        <p:nvSpPr>
          <p:cNvPr id="9" name="Shape 7"/>
          <p:cNvSpPr/>
          <p:nvPr/>
        </p:nvSpPr>
        <p:spPr>
          <a:xfrm>
            <a:off x="7428548" y="3512463"/>
            <a:ext cx="6408063" cy="30480"/>
          </a:xfrm>
          <a:prstGeom prst="rect">
            <a:avLst/>
          </a:prstGeom>
          <a:solidFill>
            <a:srgbClr val="D3C5B6"/>
          </a:solidFill>
          <a:ln/>
        </p:spPr>
        <p:txBody>
          <a:bodyPr/>
          <a:lstStyle/>
          <a:p>
            <a:endParaRPr lang="en-IN"/>
          </a:p>
        </p:txBody>
      </p:sp>
      <p:sp>
        <p:nvSpPr>
          <p:cNvPr id="10" name="Text 8"/>
          <p:cNvSpPr/>
          <p:nvPr/>
        </p:nvSpPr>
        <p:spPr>
          <a:xfrm>
            <a:off x="7428548" y="3686770"/>
            <a:ext cx="4013121"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Permissible Capital Payment</a:t>
            </a:r>
            <a:endParaRPr lang="en-US" sz="2200" dirty="0"/>
          </a:p>
        </p:txBody>
      </p:sp>
      <p:sp>
        <p:nvSpPr>
          <p:cNvPr id="11" name="Text 9"/>
          <p:cNvSpPr/>
          <p:nvPr/>
        </p:nvSpPr>
        <p:spPr>
          <a:xfrm>
            <a:off x="7428548" y="4177189"/>
            <a:ext cx="6408063"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Certification that the buy-back amount is correctly determined as per the Act.</a:t>
            </a:r>
            <a:endParaRPr lang="en-US" sz="1750" dirty="0"/>
          </a:p>
        </p:txBody>
      </p:sp>
      <p:sp>
        <p:nvSpPr>
          <p:cNvPr id="12" name="Text 10"/>
          <p:cNvSpPr/>
          <p:nvPr/>
        </p:nvSpPr>
        <p:spPr>
          <a:xfrm>
            <a:off x="793790" y="5299829"/>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Light" pitchFamily="34" charset="0"/>
                <a:ea typeface="Gelasio Light" pitchFamily="34" charset="-122"/>
                <a:cs typeface="Gelasio Light" pitchFamily="34" charset="-120"/>
              </a:rPr>
              <a:t>03</a:t>
            </a:r>
            <a:endParaRPr lang="en-US" sz="1750" dirty="0"/>
          </a:p>
        </p:txBody>
      </p:sp>
      <p:sp>
        <p:nvSpPr>
          <p:cNvPr id="13" name="Shape 11"/>
          <p:cNvSpPr/>
          <p:nvPr/>
        </p:nvSpPr>
        <p:spPr>
          <a:xfrm>
            <a:off x="793790" y="5654873"/>
            <a:ext cx="6407944" cy="30480"/>
          </a:xfrm>
          <a:prstGeom prst="rect">
            <a:avLst/>
          </a:prstGeom>
          <a:solidFill>
            <a:srgbClr val="D3C5B6"/>
          </a:solidFill>
          <a:ln/>
        </p:spPr>
        <p:txBody>
          <a:bodyPr/>
          <a:lstStyle/>
          <a:p>
            <a:endParaRPr lang="en-IN"/>
          </a:p>
        </p:txBody>
      </p:sp>
      <p:sp>
        <p:nvSpPr>
          <p:cNvPr id="14" name="Text 12"/>
          <p:cNvSpPr/>
          <p:nvPr/>
        </p:nvSpPr>
        <p:spPr>
          <a:xfrm>
            <a:off x="793790" y="5829181"/>
            <a:ext cx="3538657"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Financial Statements Age</a:t>
            </a:r>
            <a:endParaRPr lang="en-US" sz="2200" dirty="0"/>
          </a:p>
        </p:txBody>
      </p:sp>
      <p:sp>
        <p:nvSpPr>
          <p:cNvPr id="15" name="Text 13"/>
          <p:cNvSpPr/>
          <p:nvPr/>
        </p:nvSpPr>
        <p:spPr>
          <a:xfrm>
            <a:off x="793790" y="6319599"/>
            <a:ext cx="6407944"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Audited accounts must not be older than six months from the Letter of Offer date.</a:t>
            </a:r>
            <a:endParaRPr lang="en-US" sz="1750" dirty="0"/>
          </a:p>
        </p:txBody>
      </p:sp>
      <p:sp>
        <p:nvSpPr>
          <p:cNvPr id="16" name="Text 14"/>
          <p:cNvSpPr/>
          <p:nvPr/>
        </p:nvSpPr>
        <p:spPr>
          <a:xfrm>
            <a:off x="7428548" y="5299829"/>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746558"/>
                </a:solidFill>
                <a:latin typeface="Gelasio Light" pitchFamily="34" charset="0"/>
                <a:ea typeface="Gelasio Light" pitchFamily="34" charset="-122"/>
                <a:cs typeface="Gelasio Light" pitchFamily="34" charset="-120"/>
              </a:rPr>
              <a:t>04</a:t>
            </a:r>
            <a:endParaRPr lang="en-US" sz="1750" dirty="0"/>
          </a:p>
        </p:txBody>
      </p:sp>
      <p:sp>
        <p:nvSpPr>
          <p:cNvPr id="17" name="Shape 15"/>
          <p:cNvSpPr/>
          <p:nvPr/>
        </p:nvSpPr>
        <p:spPr>
          <a:xfrm>
            <a:off x="7428548" y="5654873"/>
            <a:ext cx="6408063" cy="30480"/>
          </a:xfrm>
          <a:prstGeom prst="rect">
            <a:avLst/>
          </a:prstGeom>
          <a:solidFill>
            <a:srgbClr val="D3C5B6"/>
          </a:solidFill>
          <a:ln/>
        </p:spPr>
        <p:txBody>
          <a:bodyPr/>
          <a:lstStyle/>
          <a:p>
            <a:endParaRPr lang="en-IN"/>
          </a:p>
        </p:txBody>
      </p:sp>
      <p:sp>
        <p:nvSpPr>
          <p:cNvPr id="18" name="Text 16"/>
          <p:cNvSpPr/>
          <p:nvPr/>
        </p:nvSpPr>
        <p:spPr>
          <a:xfrm>
            <a:off x="7428548" y="5829181"/>
            <a:ext cx="312098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Un-audited Statements</a:t>
            </a:r>
            <a:endParaRPr lang="en-US" sz="2200" dirty="0"/>
          </a:p>
        </p:txBody>
      </p:sp>
      <p:sp>
        <p:nvSpPr>
          <p:cNvPr id="19" name="Text 17"/>
          <p:cNvSpPr/>
          <p:nvPr/>
        </p:nvSpPr>
        <p:spPr>
          <a:xfrm>
            <a:off x="7428548" y="6319599"/>
            <a:ext cx="6408063"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If audited accounts are older, unaudited statements (not older than six months) subjected to limited review are required.</a:t>
            </a:r>
            <a:endParaRPr lang="en-US" sz="175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2586</Words>
  <Application>Microsoft Office PowerPoint</Application>
  <PresentationFormat>Custom</PresentationFormat>
  <Paragraphs>338</Paragraphs>
  <Slides>37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Gelasio Semi Bold</vt:lpstr>
      <vt:lpstr>Gelasio Light</vt:lpstr>
      <vt:lpstr>Gelasio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EIRC Website</cp:lastModifiedBy>
  <cp:revision>41</cp:revision>
  <dcterms:created xsi:type="dcterms:W3CDTF">2025-08-07T10:43:36Z</dcterms:created>
  <dcterms:modified xsi:type="dcterms:W3CDTF">2025-09-01T10:59:30Z</dcterms:modified>
</cp:coreProperties>
</file>