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 id="2147483994" r:id="rId2"/>
  </p:sldMasterIdLst>
  <p:notesMasterIdLst>
    <p:notesMasterId r:id="rId118"/>
  </p:notesMasterIdLst>
  <p:handoutMasterIdLst>
    <p:handoutMasterId r:id="rId119"/>
  </p:handoutMasterIdLst>
  <p:sldIdLst>
    <p:sldId id="332" r:id="rId3"/>
    <p:sldId id="331" r:id="rId4"/>
    <p:sldId id="1885" r:id="rId5"/>
    <p:sldId id="1884" r:id="rId6"/>
    <p:sldId id="333" r:id="rId7"/>
    <p:sldId id="1746" r:id="rId8"/>
    <p:sldId id="1768" r:id="rId9"/>
    <p:sldId id="1770" r:id="rId10"/>
    <p:sldId id="1769" r:id="rId11"/>
    <p:sldId id="1754" r:id="rId12"/>
    <p:sldId id="1755" r:id="rId13"/>
    <p:sldId id="1756" r:id="rId14"/>
    <p:sldId id="1757" r:id="rId15"/>
    <p:sldId id="1758" r:id="rId16"/>
    <p:sldId id="1759" r:id="rId17"/>
    <p:sldId id="1788" r:id="rId18"/>
    <p:sldId id="1789" r:id="rId19"/>
    <p:sldId id="1760" r:id="rId20"/>
    <p:sldId id="334" r:id="rId21"/>
    <p:sldId id="257" r:id="rId22"/>
    <p:sldId id="258" r:id="rId23"/>
    <p:sldId id="315" r:id="rId24"/>
    <p:sldId id="259" r:id="rId25"/>
    <p:sldId id="316" r:id="rId26"/>
    <p:sldId id="317" r:id="rId27"/>
    <p:sldId id="1848" r:id="rId28"/>
    <p:sldId id="1847" r:id="rId29"/>
    <p:sldId id="1849" r:id="rId30"/>
    <p:sldId id="1782" r:id="rId31"/>
    <p:sldId id="1790" r:id="rId32"/>
    <p:sldId id="335" r:id="rId33"/>
    <p:sldId id="336" r:id="rId34"/>
    <p:sldId id="1846" r:id="rId35"/>
    <p:sldId id="1795" r:id="rId36"/>
    <p:sldId id="1796" r:id="rId37"/>
    <p:sldId id="1797" r:id="rId38"/>
    <p:sldId id="1880" r:id="rId39"/>
    <p:sldId id="1881" r:id="rId40"/>
    <p:sldId id="1861" r:id="rId41"/>
    <p:sldId id="1798" r:id="rId42"/>
    <p:sldId id="1862" r:id="rId43"/>
    <p:sldId id="1863" r:id="rId44"/>
    <p:sldId id="1753" r:id="rId45"/>
    <p:sldId id="1799" r:id="rId46"/>
    <p:sldId id="1864" r:id="rId47"/>
    <p:sldId id="337" r:id="rId48"/>
    <p:sldId id="268" r:id="rId49"/>
    <p:sldId id="269" r:id="rId50"/>
    <p:sldId id="318" r:id="rId51"/>
    <p:sldId id="270" r:id="rId52"/>
    <p:sldId id="1866" r:id="rId53"/>
    <p:sldId id="271" r:id="rId54"/>
    <p:sldId id="272" r:id="rId55"/>
    <p:sldId id="273" r:id="rId56"/>
    <p:sldId id="1791" r:id="rId57"/>
    <p:sldId id="1792" r:id="rId58"/>
    <p:sldId id="1793" r:id="rId59"/>
    <p:sldId id="1794" r:id="rId60"/>
    <p:sldId id="338" r:id="rId61"/>
    <p:sldId id="274" r:id="rId62"/>
    <p:sldId id="275" r:id="rId63"/>
    <p:sldId id="276" r:id="rId64"/>
    <p:sldId id="280" r:id="rId65"/>
    <p:sldId id="281" r:id="rId66"/>
    <p:sldId id="282" r:id="rId67"/>
    <p:sldId id="283" r:id="rId68"/>
    <p:sldId id="343" r:id="rId69"/>
    <p:sldId id="287" r:id="rId70"/>
    <p:sldId id="289" r:id="rId71"/>
    <p:sldId id="290" r:id="rId72"/>
    <p:sldId id="320" r:id="rId73"/>
    <p:sldId id="293" r:id="rId74"/>
    <p:sldId id="294" r:id="rId75"/>
    <p:sldId id="295" r:id="rId76"/>
    <p:sldId id="1801" r:id="rId77"/>
    <p:sldId id="1907" r:id="rId78"/>
    <p:sldId id="1802" r:id="rId79"/>
    <p:sldId id="1803" r:id="rId80"/>
    <p:sldId id="1804" r:id="rId81"/>
    <p:sldId id="1805" r:id="rId82"/>
    <p:sldId id="1887" r:id="rId83"/>
    <p:sldId id="1888" r:id="rId84"/>
    <p:sldId id="1832" r:id="rId85"/>
    <p:sldId id="1833" r:id="rId86"/>
    <p:sldId id="1869" r:id="rId87"/>
    <p:sldId id="1834" r:id="rId88"/>
    <p:sldId id="1835" r:id="rId89"/>
    <p:sldId id="1870" r:id="rId90"/>
    <p:sldId id="1836" r:id="rId91"/>
    <p:sldId id="1837" r:id="rId92"/>
    <p:sldId id="1838" r:id="rId93"/>
    <p:sldId id="1839" r:id="rId94"/>
    <p:sldId id="1840" r:id="rId95"/>
    <p:sldId id="1841" r:id="rId96"/>
    <p:sldId id="1842" r:id="rId97"/>
    <p:sldId id="1843" r:id="rId98"/>
    <p:sldId id="1844" r:id="rId99"/>
    <p:sldId id="1845" r:id="rId100"/>
    <p:sldId id="1889" r:id="rId101"/>
    <p:sldId id="1890" r:id="rId102"/>
    <p:sldId id="1891" r:id="rId103"/>
    <p:sldId id="1892" r:id="rId104"/>
    <p:sldId id="1893" r:id="rId105"/>
    <p:sldId id="1894" r:id="rId106"/>
    <p:sldId id="1895" r:id="rId107"/>
    <p:sldId id="1896" r:id="rId108"/>
    <p:sldId id="1897" r:id="rId109"/>
    <p:sldId id="1872" r:id="rId110"/>
    <p:sldId id="1873" r:id="rId111"/>
    <p:sldId id="1875" r:id="rId112"/>
    <p:sldId id="1876" r:id="rId113"/>
    <p:sldId id="1877" r:id="rId114"/>
    <p:sldId id="1878" r:id="rId115"/>
    <p:sldId id="1879" r:id="rId116"/>
    <p:sldId id="1883" r:id="rId1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MESH MUKHOPADHYAY" initials="AM" lastIdx="1" clrIdx="0">
    <p:extLst>
      <p:ext uri="{19B8F6BF-5375-455C-9EA6-DF929625EA0E}">
        <p15:presenceInfo xmlns:p15="http://schemas.microsoft.com/office/powerpoint/2012/main" userId="ANIMESH MUKHOPADHY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343" autoAdjust="0"/>
  </p:normalViewPr>
  <p:slideViewPr>
    <p:cSldViewPr snapToGrid="0">
      <p:cViewPr varScale="1">
        <p:scale>
          <a:sx n="104" d="100"/>
          <a:sy n="104" d="100"/>
        </p:scale>
        <p:origin x="1704" y="90"/>
      </p:cViewPr>
      <p:guideLst/>
    </p:cSldViewPr>
  </p:slideViewPr>
  <p:notesTextViewPr>
    <p:cViewPr>
      <p:scale>
        <a:sx n="1" d="1"/>
        <a:sy n="1" d="1"/>
      </p:scale>
      <p:origin x="0" y="0"/>
    </p:cViewPr>
  </p:notesTextViewPr>
  <p:sorterViewPr>
    <p:cViewPr>
      <p:scale>
        <a:sx n="100" d="100"/>
        <a:sy n="100" d="100"/>
      </p:scale>
      <p:origin x="0" y="-4680"/>
    </p:cViewPr>
  </p:sorter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handoutMaster" Target="handoutMasters/handout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just" rtl="0"/>
          <a:r>
            <a:rPr lang="en-US" b="1" dirty="0"/>
            <a:t>MCA LAUNCH OF FINAL SET OF 38 COMPANY FORMS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875" custLinFactNeighborY="49900">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5B38C5-1965-48EB-929F-546A73C3171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41657F45-625E-40F8-B1E2-5C10B2E68A68}">
      <dgm:prSet/>
      <dgm:spPr/>
      <dgm:t>
        <a:bodyPr/>
        <a:lstStyle/>
        <a:p>
          <a:pPr rtl="0"/>
          <a:r>
            <a:rPr lang="en-US" b="1"/>
            <a:t>4. AOC-4 CFS NBFC (Ind AS)</a:t>
          </a:r>
          <a:endParaRPr lang="en-US"/>
        </a:p>
      </dgm:t>
    </dgm:pt>
    <dgm:pt modelId="{288F9C16-33C6-4FFF-86BD-2A4F3034174A}" type="parTrans" cxnId="{1647DD86-C7F5-4373-AB88-322EE796E3DA}">
      <dgm:prSet/>
      <dgm:spPr/>
      <dgm:t>
        <a:bodyPr/>
        <a:lstStyle/>
        <a:p>
          <a:endParaRPr lang="en-US"/>
        </a:p>
      </dgm:t>
    </dgm:pt>
    <dgm:pt modelId="{464B44AC-E327-435B-B2F9-F82FC4E18A3F}" type="sibTrans" cxnId="{1647DD86-C7F5-4373-AB88-322EE796E3DA}">
      <dgm:prSet/>
      <dgm:spPr/>
      <dgm:t>
        <a:bodyPr/>
        <a:lstStyle/>
        <a:p>
          <a:endParaRPr lang="en-US"/>
        </a:p>
      </dgm:t>
    </dgm:pt>
    <dgm:pt modelId="{552CBEAD-BAB0-464E-B439-B4E7C7E0EE36}" type="pres">
      <dgm:prSet presAssocID="{AF5B38C5-1965-48EB-929F-546A73C31715}" presName="CompostProcess" presStyleCnt="0">
        <dgm:presLayoutVars>
          <dgm:dir/>
          <dgm:resizeHandles val="exact"/>
        </dgm:presLayoutVars>
      </dgm:prSet>
      <dgm:spPr/>
    </dgm:pt>
    <dgm:pt modelId="{1495447C-AD72-41F9-985D-93477D3E5BDA}" type="pres">
      <dgm:prSet presAssocID="{AF5B38C5-1965-48EB-929F-546A73C31715}" presName="arrow" presStyleLbl="bgShp" presStyleIdx="0" presStyleCnt="1"/>
      <dgm:spPr/>
    </dgm:pt>
    <dgm:pt modelId="{52784148-94CC-434B-BF68-6A795A99470C}" type="pres">
      <dgm:prSet presAssocID="{AF5B38C5-1965-48EB-929F-546A73C31715}" presName="linearProcess" presStyleCnt="0"/>
      <dgm:spPr/>
    </dgm:pt>
    <dgm:pt modelId="{6A0F2EB4-60BA-4504-826E-7EE5C7BBD7FE}" type="pres">
      <dgm:prSet presAssocID="{41657F45-625E-40F8-B1E2-5C10B2E68A68}" presName="textNode" presStyleLbl="node1" presStyleIdx="0" presStyleCnt="1" custLinFactNeighborY="3296">
        <dgm:presLayoutVars>
          <dgm:bulletEnabled val="1"/>
        </dgm:presLayoutVars>
      </dgm:prSet>
      <dgm:spPr/>
    </dgm:pt>
  </dgm:ptLst>
  <dgm:cxnLst>
    <dgm:cxn modelId="{175A9860-6E92-459B-B057-873066574E13}" type="presOf" srcId="{41657F45-625E-40F8-B1E2-5C10B2E68A68}" destId="{6A0F2EB4-60BA-4504-826E-7EE5C7BBD7FE}" srcOrd="0" destOrd="0" presId="urn:microsoft.com/office/officeart/2005/8/layout/hProcess9"/>
    <dgm:cxn modelId="{1647DD86-C7F5-4373-AB88-322EE796E3DA}" srcId="{AF5B38C5-1965-48EB-929F-546A73C31715}" destId="{41657F45-625E-40F8-B1E2-5C10B2E68A68}" srcOrd="0" destOrd="0" parTransId="{288F9C16-33C6-4FFF-86BD-2A4F3034174A}" sibTransId="{464B44AC-E327-435B-B2F9-F82FC4E18A3F}"/>
    <dgm:cxn modelId="{55A57EF0-50B6-412B-BDB6-AD8818EE07FE}" type="presOf" srcId="{AF5B38C5-1965-48EB-929F-546A73C31715}" destId="{552CBEAD-BAB0-464E-B439-B4E7C7E0EE36}" srcOrd="0" destOrd="0" presId="urn:microsoft.com/office/officeart/2005/8/layout/hProcess9"/>
    <dgm:cxn modelId="{BEE4B5D8-B1FE-4218-A865-26EC67236650}" type="presParOf" srcId="{552CBEAD-BAB0-464E-B439-B4E7C7E0EE36}" destId="{1495447C-AD72-41F9-985D-93477D3E5BDA}" srcOrd="0" destOrd="0" presId="urn:microsoft.com/office/officeart/2005/8/layout/hProcess9"/>
    <dgm:cxn modelId="{40C2511E-37D0-41E9-AEA8-89587171D482}" type="presParOf" srcId="{552CBEAD-BAB0-464E-B439-B4E7C7E0EE36}" destId="{52784148-94CC-434B-BF68-6A795A99470C}" srcOrd="1" destOrd="0" presId="urn:microsoft.com/office/officeart/2005/8/layout/hProcess9"/>
    <dgm:cxn modelId="{5B9DC7C3-4CD6-4072-8E22-145AA11A2299}" type="presParOf" srcId="{52784148-94CC-434B-BF68-6A795A99470C}" destId="{6A0F2EB4-60BA-4504-826E-7EE5C7BBD7F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1E6551-C93F-4675-9C7A-BD4706D6D2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4AE188-DFFF-4CBA-97E3-8A4DE24B6D0B}">
      <dgm:prSet/>
      <dgm:spPr/>
      <dgm:t>
        <a:bodyPr/>
        <a:lstStyle/>
        <a:p>
          <a:pPr rtl="0"/>
          <a:r>
            <a:rPr lang="en-US" dirty="0"/>
            <a:t>The sequence of filing of linked filings to AOC-4/AOC-4 NBFC:</a:t>
          </a:r>
        </a:p>
      </dgm:t>
    </dgm:pt>
    <dgm:pt modelId="{93FA4993-4360-4CBD-A20D-4BF81A718669}" type="parTrans" cxnId="{71DE68A6-F5DE-4BBD-8981-3B7B275ABC3F}">
      <dgm:prSet/>
      <dgm:spPr/>
      <dgm:t>
        <a:bodyPr/>
        <a:lstStyle/>
        <a:p>
          <a:endParaRPr lang="en-US"/>
        </a:p>
      </dgm:t>
    </dgm:pt>
    <dgm:pt modelId="{B3C5C49F-563C-4CAF-943D-AA3FCAE0C086}" type="sibTrans" cxnId="{71DE68A6-F5DE-4BBD-8981-3B7B275ABC3F}">
      <dgm:prSet/>
      <dgm:spPr/>
      <dgm:t>
        <a:bodyPr/>
        <a:lstStyle/>
        <a:p>
          <a:endParaRPr lang="en-US"/>
        </a:p>
      </dgm:t>
    </dgm:pt>
    <dgm:pt modelId="{FFC719BC-18D3-4CE7-A1CA-20AB2FF26099}">
      <dgm:prSet/>
      <dgm:spPr/>
      <dgm:t>
        <a:bodyPr/>
        <a:lstStyle/>
        <a:p>
          <a:pPr rtl="0"/>
          <a:r>
            <a:rPr lang="en-US"/>
            <a:t>AOC-4-CFS/AOC-NBFC CFS [If applicable]</a:t>
          </a:r>
        </a:p>
      </dgm:t>
    </dgm:pt>
    <dgm:pt modelId="{E98F2B78-700D-4971-81B2-70EFBB99FCF4}" type="parTrans" cxnId="{69424AF8-8865-4898-B532-AD63457FC58F}">
      <dgm:prSet/>
      <dgm:spPr/>
      <dgm:t>
        <a:bodyPr/>
        <a:lstStyle/>
        <a:p>
          <a:endParaRPr lang="en-US"/>
        </a:p>
      </dgm:t>
    </dgm:pt>
    <dgm:pt modelId="{7FD93C7C-7DF3-4686-90DB-DFE0ECA29ACE}" type="sibTrans" cxnId="{69424AF8-8865-4898-B532-AD63457FC58F}">
      <dgm:prSet/>
      <dgm:spPr/>
      <dgm:t>
        <a:bodyPr/>
        <a:lstStyle/>
        <a:p>
          <a:endParaRPr lang="en-US"/>
        </a:p>
      </dgm:t>
    </dgm:pt>
    <dgm:pt modelId="{9C1D0992-29A9-4E76-A7C7-0D0309BAB7ED}">
      <dgm:prSet/>
      <dgm:spPr/>
      <dgm:t>
        <a:bodyPr/>
        <a:lstStyle/>
        <a:p>
          <a:pPr rtl="0"/>
          <a:r>
            <a:rPr lang="en-US"/>
            <a:t>AOC-1 [If applicable]</a:t>
          </a:r>
        </a:p>
      </dgm:t>
    </dgm:pt>
    <dgm:pt modelId="{700693AD-45A9-463D-A771-C1BAD53ED770}" type="parTrans" cxnId="{E8A7A048-BEDD-4891-B192-F3D103A14521}">
      <dgm:prSet/>
      <dgm:spPr/>
      <dgm:t>
        <a:bodyPr/>
        <a:lstStyle/>
        <a:p>
          <a:endParaRPr lang="en-US"/>
        </a:p>
      </dgm:t>
    </dgm:pt>
    <dgm:pt modelId="{B8D2F1FC-0F5C-438C-9F2A-2ED1907BAA93}" type="sibTrans" cxnId="{E8A7A048-BEDD-4891-B192-F3D103A14521}">
      <dgm:prSet/>
      <dgm:spPr/>
      <dgm:t>
        <a:bodyPr/>
        <a:lstStyle/>
        <a:p>
          <a:endParaRPr lang="en-US"/>
        </a:p>
      </dgm:t>
    </dgm:pt>
    <dgm:pt modelId="{7194FC5D-8DB8-4624-A108-44F8946347B0}">
      <dgm:prSet/>
      <dgm:spPr/>
      <dgm:t>
        <a:bodyPr/>
        <a:lstStyle/>
        <a:p>
          <a:pPr rtl="0"/>
          <a:r>
            <a:rPr lang="en-US"/>
            <a:t>AOC-2 [if applicable]</a:t>
          </a:r>
        </a:p>
      </dgm:t>
    </dgm:pt>
    <dgm:pt modelId="{B40771D9-0918-4A44-9E05-0D996C2C0E94}" type="parTrans" cxnId="{9254B151-17AD-4D21-9269-CCA5A3DCE92B}">
      <dgm:prSet/>
      <dgm:spPr/>
      <dgm:t>
        <a:bodyPr/>
        <a:lstStyle/>
        <a:p>
          <a:endParaRPr lang="en-US"/>
        </a:p>
      </dgm:t>
    </dgm:pt>
    <dgm:pt modelId="{18C3D5EC-63CE-432A-8257-12E004EF17BC}" type="sibTrans" cxnId="{9254B151-17AD-4D21-9269-CCA5A3DCE92B}">
      <dgm:prSet/>
      <dgm:spPr/>
      <dgm:t>
        <a:bodyPr/>
        <a:lstStyle/>
        <a:p>
          <a:endParaRPr lang="en-US"/>
        </a:p>
      </dgm:t>
    </dgm:pt>
    <dgm:pt modelId="{C28DEBCC-8F4D-43F8-815C-8BEADB64C9FE}">
      <dgm:prSet/>
      <dgm:spPr/>
      <dgm:t>
        <a:bodyPr/>
        <a:lstStyle/>
        <a:p>
          <a:pPr rtl="0"/>
          <a:r>
            <a:rPr lang="en-US" dirty="0"/>
            <a:t>CSR-2 [if applicable]</a:t>
          </a:r>
        </a:p>
      </dgm:t>
    </dgm:pt>
    <dgm:pt modelId="{6973F7FF-BCA7-40C3-B0B4-43F011F1055F}" type="parTrans" cxnId="{235B09F6-EB0F-4BAD-9ED4-58251B492027}">
      <dgm:prSet/>
      <dgm:spPr/>
      <dgm:t>
        <a:bodyPr/>
        <a:lstStyle/>
        <a:p>
          <a:endParaRPr lang="en-US"/>
        </a:p>
      </dgm:t>
    </dgm:pt>
    <dgm:pt modelId="{9479AB96-0D9C-407D-B851-DA3BCB92ED0F}" type="sibTrans" cxnId="{235B09F6-EB0F-4BAD-9ED4-58251B492027}">
      <dgm:prSet/>
      <dgm:spPr/>
      <dgm:t>
        <a:bodyPr/>
        <a:lstStyle/>
        <a:p>
          <a:endParaRPr lang="en-US"/>
        </a:p>
      </dgm:t>
    </dgm:pt>
    <dgm:pt modelId="{00DDF6DE-2DDD-4B5D-BEB3-9FD75E8A7450}">
      <dgm:prSet/>
      <dgm:spPr/>
      <dgm:t>
        <a:bodyPr/>
        <a:lstStyle/>
        <a:p>
          <a:pPr rtl="0"/>
          <a:r>
            <a:rPr lang="en-US"/>
            <a:t>Extract of Auditor’s report (Standalone) [Mandatory for all cases]</a:t>
          </a:r>
        </a:p>
      </dgm:t>
    </dgm:pt>
    <dgm:pt modelId="{EC492714-C01D-436C-87E8-90446B3D4500}" type="parTrans" cxnId="{22D7989E-FFE2-4C51-B9E9-7ECA80370765}">
      <dgm:prSet/>
      <dgm:spPr/>
      <dgm:t>
        <a:bodyPr/>
        <a:lstStyle/>
        <a:p>
          <a:endParaRPr lang="en-US"/>
        </a:p>
      </dgm:t>
    </dgm:pt>
    <dgm:pt modelId="{B7A94F5B-F46E-4177-841E-C1F9A6A989C5}" type="sibTrans" cxnId="{22D7989E-FFE2-4C51-B9E9-7ECA80370765}">
      <dgm:prSet/>
      <dgm:spPr/>
      <dgm:t>
        <a:bodyPr/>
        <a:lstStyle/>
        <a:p>
          <a:endParaRPr lang="en-US"/>
        </a:p>
      </dgm:t>
    </dgm:pt>
    <dgm:pt modelId="{D6FED703-85A5-45B1-987A-E0D8214B836B}">
      <dgm:prSet/>
      <dgm:spPr/>
      <dgm:t>
        <a:bodyPr/>
        <a:lstStyle/>
        <a:p>
          <a:pPr rtl="0"/>
          <a:r>
            <a:rPr lang="en-US"/>
            <a:t>Extract of Auditor’s report (Consolidated) [if applicable</a:t>
          </a:r>
        </a:p>
      </dgm:t>
    </dgm:pt>
    <dgm:pt modelId="{60039458-B98B-4FAD-A563-018139A1BE4C}" type="parTrans" cxnId="{B066BAA3-B84A-4B4B-86D9-16F739DBE8A8}">
      <dgm:prSet/>
      <dgm:spPr/>
      <dgm:t>
        <a:bodyPr/>
        <a:lstStyle/>
        <a:p>
          <a:endParaRPr lang="en-US"/>
        </a:p>
      </dgm:t>
    </dgm:pt>
    <dgm:pt modelId="{79B35F1A-7737-45A3-99B6-8242A12CD1D7}" type="sibTrans" cxnId="{B066BAA3-B84A-4B4B-86D9-16F739DBE8A8}">
      <dgm:prSet/>
      <dgm:spPr/>
      <dgm:t>
        <a:bodyPr/>
        <a:lstStyle/>
        <a:p>
          <a:endParaRPr lang="en-US"/>
        </a:p>
      </dgm:t>
    </dgm:pt>
    <dgm:pt modelId="{68FC18B3-CD11-4EBA-A15F-B63EBD9CA6B7}">
      <dgm:prSet/>
      <dgm:spPr/>
      <dgm:t>
        <a:bodyPr/>
        <a:lstStyle/>
        <a:p>
          <a:pPr rtl="0"/>
          <a:r>
            <a:rPr lang="en-US"/>
            <a:t>Extract of Board’s report [Mandatory for all cases]</a:t>
          </a:r>
        </a:p>
      </dgm:t>
    </dgm:pt>
    <dgm:pt modelId="{4014C3A3-DB06-4450-94A3-A03AE1D08938}" type="parTrans" cxnId="{481C289A-3552-43CD-9EB0-645D6CE0D147}">
      <dgm:prSet/>
      <dgm:spPr/>
      <dgm:t>
        <a:bodyPr/>
        <a:lstStyle/>
        <a:p>
          <a:endParaRPr lang="en-US"/>
        </a:p>
      </dgm:t>
    </dgm:pt>
    <dgm:pt modelId="{97093456-54A7-41AE-A7EA-92E230A972AF}" type="sibTrans" cxnId="{481C289A-3552-43CD-9EB0-645D6CE0D147}">
      <dgm:prSet/>
      <dgm:spPr/>
      <dgm:t>
        <a:bodyPr/>
        <a:lstStyle/>
        <a:p>
          <a:endParaRPr lang="en-US"/>
        </a:p>
      </dgm:t>
    </dgm:pt>
    <dgm:pt modelId="{843D87F3-E444-41D1-A90A-2A99FE7A4E08}" type="pres">
      <dgm:prSet presAssocID="{431E6551-C93F-4675-9C7A-BD4706D6D26A}" presName="Name0" presStyleCnt="0">
        <dgm:presLayoutVars>
          <dgm:dir/>
          <dgm:animLvl val="lvl"/>
          <dgm:resizeHandles val="exact"/>
        </dgm:presLayoutVars>
      </dgm:prSet>
      <dgm:spPr/>
    </dgm:pt>
    <dgm:pt modelId="{1E05BA7A-EEA2-40E6-B7DC-E3EA7DD41698}" type="pres">
      <dgm:prSet presAssocID="{7B4AE188-DFFF-4CBA-97E3-8A4DE24B6D0B}" presName="linNode" presStyleCnt="0"/>
      <dgm:spPr/>
    </dgm:pt>
    <dgm:pt modelId="{FDF951B2-CFED-4D91-942C-CC2E08FD03FA}" type="pres">
      <dgm:prSet presAssocID="{7B4AE188-DFFF-4CBA-97E3-8A4DE24B6D0B}" presName="parentText" presStyleLbl="node1" presStyleIdx="0" presStyleCnt="1">
        <dgm:presLayoutVars>
          <dgm:chMax val="1"/>
          <dgm:bulletEnabled val="1"/>
        </dgm:presLayoutVars>
      </dgm:prSet>
      <dgm:spPr/>
    </dgm:pt>
    <dgm:pt modelId="{24A2BAEB-9D5E-42B9-A294-F32E7FEEE596}" type="pres">
      <dgm:prSet presAssocID="{7B4AE188-DFFF-4CBA-97E3-8A4DE24B6D0B}" presName="descendantText" presStyleLbl="alignAccFollowNode1" presStyleIdx="0" presStyleCnt="1">
        <dgm:presLayoutVars>
          <dgm:bulletEnabled val="1"/>
        </dgm:presLayoutVars>
      </dgm:prSet>
      <dgm:spPr/>
    </dgm:pt>
  </dgm:ptLst>
  <dgm:cxnLst>
    <dgm:cxn modelId="{700C440D-CB7C-497C-A141-3AAF67137E94}" type="presOf" srcId="{9C1D0992-29A9-4E76-A7C7-0D0309BAB7ED}" destId="{24A2BAEB-9D5E-42B9-A294-F32E7FEEE596}" srcOrd="0" destOrd="1" presId="urn:microsoft.com/office/officeart/2005/8/layout/vList5"/>
    <dgm:cxn modelId="{BDB9EA16-BF2D-4D09-AD1F-ADE6880774D1}" type="presOf" srcId="{7B4AE188-DFFF-4CBA-97E3-8A4DE24B6D0B}" destId="{FDF951B2-CFED-4D91-942C-CC2E08FD03FA}" srcOrd="0" destOrd="0" presId="urn:microsoft.com/office/officeart/2005/8/layout/vList5"/>
    <dgm:cxn modelId="{82E96F43-F424-4EAE-8A6A-770E1EC3270D}" type="presOf" srcId="{431E6551-C93F-4675-9C7A-BD4706D6D26A}" destId="{843D87F3-E444-41D1-A90A-2A99FE7A4E08}" srcOrd="0" destOrd="0" presId="urn:microsoft.com/office/officeart/2005/8/layout/vList5"/>
    <dgm:cxn modelId="{E8A7A048-BEDD-4891-B192-F3D103A14521}" srcId="{7B4AE188-DFFF-4CBA-97E3-8A4DE24B6D0B}" destId="{9C1D0992-29A9-4E76-A7C7-0D0309BAB7ED}" srcOrd="1" destOrd="0" parTransId="{700693AD-45A9-463D-A771-C1BAD53ED770}" sibTransId="{B8D2F1FC-0F5C-438C-9F2A-2ED1907BAA93}"/>
    <dgm:cxn modelId="{9254B151-17AD-4D21-9269-CCA5A3DCE92B}" srcId="{7B4AE188-DFFF-4CBA-97E3-8A4DE24B6D0B}" destId="{7194FC5D-8DB8-4624-A108-44F8946347B0}" srcOrd="2" destOrd="0" parTransId="{B40771D9-0918-4A44-9E05-0D996C2C0E94}" sibTransId="{18C3D5EC-63CE-432A-8257-12E004EF17BC}"/>
    <dgm:cxn modelId="{0054C58F-9028-4ACA-9D15-DE67C0B380D5}" type="presOf" srcId="{00DDF6DE-2DDD-4B5D-BEB3-9FD75E8A7450}" destId="{24A2BAEB-9D5E-42B9-A294-F32E7FEEE596}" srcOrd="0" destOrd="4" presId="urn:microsoft.com/office/officeart/2005/8/layout/vList5"/>
    <dgm:cxn modelId="{481C289A-3552-43CD-9EB0-645D6CE0D147}" srcId="{7B4AE188-DFFF-4CBA-97E3-8A4DE24B6D0B}" destId="{68FC18B3-CD11-4EBA-A15F-B63EBD9CA6B7}" srcOrd="6" destOrd="0" parTransId="{4014C3A3-DB06-4450-94A3-A03AE1D08938}" sibTransId="{97093456-54A7-41AE-A7EA-92E230A972AF}"/>
    <dgm:cxn modelId="{22D7989E-FFE2-4C51-B9E9-7ECA80370765}" srcId="{7B4AE188-DFFF-4CBA-97E3-8A4DE24B6D0B}" destId="{00DDF6DE-2DDD-4B5D-BEB3-9FD75E8A7450}" srcOrd="4" destOrd="0" parTransId="{EC492714-C01D-436C-87E8-90446B3D4500}" sibTransId="{B7A94F5B-F46E-4177-841E-C1F9A6A989C5}"/>
    <dgm:cxn modelId="{B066BAA3-B84A-4B4B-86D9-16F739DBE8A8}" srcId="{7B4AE188-DFFF-4CBA-97E3-8A4DE24B6D0B}" destId="{D6FED703-85A5-45B1-987A-E0D8214B836B}" srcOrd="5" destOrd="0" parTransId="{60039458-B98B-4FAD-A563-018139A1BE4C}" sibTransId="{79B35F1A-7737-45A3-99B6-8242A12CD1D7}"/>
    <dgm:cxn modelId="{71DE68A6-F5DE-4BBD-8981-3B7B275ABC3F}" srcId="{431E6551-C93F-4675-9C7A-BD4706D6D26A}" destId="{7B4AE188-DFFF-4CBA-97E3-8A4DE24B6D0B}" srcOrd="0" destOrd="0" parTransId="{93FA4993-4360-4CBD-A20D-4BF81A718669}" sibTransId="{B3C5C49F-563C-4CAF-943D-AA3FCAE0C086}"/>
    <dgm:cxn modelId="{D0BD2AAB-14BD-4CC8-9CF3-39A3CDF39138}" type="presOf" srcId="{68FC18B3-CD11-4EBA-A15F-B63EBD9CA6B7}" destId="{24A2BAEB-9D5E-42B9-A294-F32E7FEEE596}" srcOrd="0" destOrd="6" presId="urn:microsoft.com/office/officeart/2005/8/layout/vList5"/>
    <dgm:cxn modelId="{AE3781BD-B550-4B13-BD6F-2D7DD7246FD1}" type="presOf" srcId="{D6FED703-85A5-45B1-987A-E0D8214B836B}" destId="{24A2BAEB-9D5E-42B9-A294-F32E7FEEE596}" srcOrd="0" destOrd="5" presId="urn:microsoft.com/office/officeart/2005/8/layout/vList5"/>
    <dgm:cxn modelId="{3735BAD7-7378-4843-BF20-5AE7336E6BCD}" type="presOf" srcId="{7194FC5D-8DB8-4624-A108-44F8946347B0}" destId="{24A2BAEB-9D5E-42B9-A294-F32E7FEEE596}" srcOrd="0" destOrd="2" presId="urn:microsoft.com/office/officeart/2005/8/layout/vList5"/>
    <dgm:cxn modelId="{1A0090E1-5C63-4327-96E0-479C84E7DC61}" type="presOf" srcId="{FFC719BC-18D3-4CE7-A1CA-20AB2FF26099}" destId="{24A2BAEB-9D5E-42B9-A294-F32E7FEEE596}" srcOrd="0" destOrd="0" presId="urn:microsoft.com/office/officeart/2005/8/layout/vList5"/>
    <dgm:cxn modelId="{B1A029ED-5D22-43FD-8B47-E31EF849F4AC}" type="presOf" srcId="{C28DEBCC-8F4D-43F8-815C-8BEADB64C9FE}" destId="{24A2BAEB-9D5E-42B9-A294-F32E7FEEE596}" srcOrd="0" destOrd="3" presId="urn:microsoft.com/office/officeart/2005/8/layout/vList5"/>
    <dgm:cxn modelId="{235B09F6-EB0F-4BAD-9ED4-58251B492027}" srcId="{7B4AE188-DFFF-4CBA-97E3-8A4DE24B6D0B}" destId="{C28DEBCC-8F4D-43F8-815C-8BEADB64C9FE}" srcOrd="3" destOrd="0" parTransId="{6973F7FF-BCA7-40C3-B0B4-43F011F1055F}" sibTransId="{9479AB96-0D9C-407D-B851-DA3BCB92ED0F}"/>
    <dgm:cxn modelId="{69424AF8-8865-4898-B532-AD63457FC58F}" srcId="{7B4AE188-DFFF-4CBA-97E3-8A4DE24B6D0B}" destId="{FFC719BC-18D3-4CE7-A1CA-20AB2FF26099}" srcOrd="0" destOrd="0" parTransId="{E98F2B78-700D-4971-81B2-70EFBB99FCF4}" sibTransId="{7FD93C7C-7DF3-4686-90DB-DFE0ECA29ACE}"/>
    <dgm:cxn modelId="{8A19A2AB-DDF3-4BF3-A47C-787E77F46FD1}" type="presParOf" srcId="{843D87F3-E444-41D1-A90A-2A99FE7A4E08}" destId="{1E05BA7A-EEA2-40E6-B7DC-E3EA7DD41698}" srcOrd="0" destOrd="0" presId="urn:microsoft.com/office/officeart/2005/8/layout/vList5"/>
    <dgm:cxn modelId="{778407A7-8DB1-42F5-A145-CC19A1C6CA16}" type="presParOf" srcId="{1E05BA7A-EEA2-40E6-B7DC-E3EA7DD41698}" destId="{FDF951B2-CFED-4D91-942C-CC2E08FD03FA}" srcOrd="0" destOrd="0" presId="urn:microsoft.com/office/officeart/2005/8/layout/vList5"/>
    <dgm:cxn modelId="{33368240-0D50-4503-A919-83A9510618C1}" type="presParOf" srcId="{1E05BA7A-EEA2-40E6-B7DC-E3EA7DD41698}" destId="{24A2BAEB-9D5E-42B9-A294-F32E7FEEE5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AFBB42-C390-4F79-A863-C6492C1ACB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1956DE-BA97-4BF0-BB38-E74DD56597C5}">
      <dgm:prSet/>
      <dgm:spPr/>
      <dgm:t>
        <a:bodyPr/>
        <a:lstStyle/>
        <a:p>
          <a:pPr rtl="0"/>
          <a:r>
            <a:rPr lang="en-US" b="1" dirty="0"/>
            <a:t>Companies were required to file CSR-2 independently (not as a linked form) till June 30, 2025 and since the V2 portal was disabled till July 14, 2025, the MCA vide general circular no. 02/2025 had granted an opportunity to file e-form CSR 2 as an independent form with V2 SRN of form AOC-4/AOC-4 XBRL/AOC-4 (NBFC) on the V3 portal from July 14, 2025, to August 15, 2025.</a:t>
          </a:r>
          <a:endParaRPr lang="en-US" dirty="0"/>
        </a:p>
      </dgm:t>
    </dgm:pt>
    <dgm:pt modelId="{D8E7C322-E190-4C53-AB61-26DA3198A2EA}" type="parTrans" cxnId="{422D5EFE-A9DC-439A-9A1B-97FBB44C15FF}">
      <dgm:prSet/>
      <dgm:spPr/>
      <dgm:t>
        <a:bodyPr/>
        <a:lstStyle/>
        <a:p>
          <a:endParaRPr lang="en-US"/>
        </a:p>
      </dgm:t>
    </dgm:pt>
    <dgm:pt modelId="{2E1DBC39-DB26-427B-92BC-43AF7DB0B447}" type="sibTrans" cxnId="{422D5EFE-A9DC-439A-9A1B-97FBB44C15FF}">
      <dgm:prSet/>
      <dgm:spPr/>
      <dgm:t>
        <a:bodyPr/>
        <a:lstStyle/>
        <a:p>
          <a:endParaRPr lang="en-US"/>
        </a:p>
      </dgm:t>
    </dgm:pt>
    <dgm:pt modelId="{BC9E663B-DF34-44BC-B5FC-E71AE191700D}" type="pres">
      <dgm:prSet presAssocID="{11AFBB42-C390-4F79-A863-C6492C1ACB22}" presName="linear" presStyleCnt="0">
        <dgm:presLayoutVars>
          <dgm:animLvl val="lvl"/>
          <dgm:resizeHandles val="exact"/>
        </dgm:presLayoutVars>
      </dgm:prSet>
      <dgm:spPr/>
    </dgm:pt>
    <dgm:pt modelId="{DFE16AFF-1964-4577-93C8-592210E28E16}" type="pres">
      <dgm:prSet presAssocID="{3F1956DE-BA97-4BF0-BB38-E74DD56597C5}" presName="parentText" presStyleLbl="node1" presStyleIdx="0" presStyleCnt="1">
        <dgm:presLayoutVars>
          <dgm:chMax val="0"/>
          <dgm:bulletEnabled val="1"/>
        </dgm:presLayoutVars>
      </dgm:prSet>
      <dgm:spPr/>
    </dgm:pt>
  </dgm:ptLst>
  <dgm:cxnLst>
    <dgm:cxn modelId="{C337F18F-2A05-4D32-80D9-65112A3D994E}" type="presOf" srcId="{3F1956DE-BA97-4BF0-BB38-E74DD56597C5}" destId="{DFE16AFF-1964-4577-93C8-592210E28E16}" srcOrd="0" destOrd="0" presId="urn:microsoft.com/office/officeart/2005/8/layout/vList2"/>
    <dgm:cxn modelId="{93721AE8-8D45-4456-A2DF-B1EE0A9DAB7D}" type="presOf" srcId="{11AFBB42-C390-4F79-A863-C6492C1ACB22}" destId="{BC9E663B-DF34-44BC-B5FC-E71AE191700D}" srcOrd="0" destOrd="0" presId="urn:microsoft.com/office/officeart/2005/8/layout/vList2"/>
    <dgm:cxn modelId="{422D5EFE-A9DC-439A-9A1B-97FBB44C15FF}" srcId="{11AFBB42-C390-4F79-A863-C6492C1ACB22}" destId="{3F1956DE-BA97-4BF0-BB38-E74DD56597C5}" srcOrd="0" destOrd="0" parTransId="{D8E7C322-E190-4C53-AB61-26DA3198A2EA}" sibTransId="{2E1DBC39-DB26-427B-92BC-43AF7DB0B447}"/>
    <dgm:cxn modelId="{1545C300-9798-4163-BA11-BE1539F077EA}" type="presParOf" srcId="{BC9E663B-DF34-44BC-B5FC-E71AE191700D}" destId="{DFE16AFF-1964-4577-93C8-592210E28E1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4E6CC6-7639-4DB0-8819-2FBC1089C7E4}"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E3F078F-4F2E-405F-884B-E230D228AF6B}">
      <dgm:prSet/>
      <dgm:spPr/>
      <dgm:t>
        <a:bodyPr/>
        <a:lstStyle/>
        <a:p>
          <a:pPr rtl="0"/>
          <a:r>
            <a:rPr lang="en-US" b="1" dirty="0"/>
            <a:t>Attachment ‘Directors’ report as per sub-section (3) of section 134’ got removed in AOC-4, AOC-4 CFS, AOC-4 NBFC and AOC-4 NBFC CFS. Is it required to include ‘Boards report’ while attaching ‘Financial Statements’ to these forms?</a:t>
          </a:r>
          <a:endParaRPr lang="en-US" dirty="0"/>
        </a:p>
      </dgm:t>
    </dgm:pt>
    <dgm:pt modelId="{44F76FBD-2E34-4163-A84F-9DE8AF900719}" type="parTrans" cxnId="{009B0CAD-E471-4750-B5AE-0B3EF1E606DE}">
      <dgm:prSet/>
      <dgm:spPr/>
      <dgm:t>
        <a:bodyPr/>
        <a:lstStyle/>
        <a:p>
          <a:endParaRPr lang="en-US"/>
        </a:p>
      </dgm:t>
    </dgm:pt>
    <dgm:pt modelId="{661EF079-D905-4E89-96F8-E3674AFC573F}" type="sibTrans" cxnId="{009B0CAD-E471-4750-B5AE-0B3EF1E606DE}">
      <dgm:prSet/>
      <dgm:spPr/>
      <dgm:t>
        <a:bodyPr/>
        <a:lstStyle/>
        <a:p>
          <a:endParaRPr lang="en-US"/>
        </a:p>
      </dgm:t>
    </dgm:pt>
    <dgm:pt modelId="{9CE6EB91-D344-4760-B5BD-C8F4B468495B}" type="pres">
      <dgm:prSet presAssocID="{7E4E6CC6-7639-4DB0-8819-2FBC1089C7E4}" presName="CompostProcess" presStyleCnt="0">
        <dgm:presLayoutVars>
          <dgm:dir/>
          <dgm:resizeHandles val="exact"/>
        </dgm:presLayoutVars>
      </dgm:prSet>
      <dgm:spPr/>
    </dgm:pt>
    <dgm:pt modelId="{C11E23EC-590E-4A06-9FBA-B6A092D14574}" type="pres">
      <dgm:prSet presAssocID="{7E4E6CC6-7639-4DB0-8819-2FBC1089C7E4}" presName="arrow" presStyleLbl="bgShp" presStyleIdx="0" presStyleCnt="1" custLinFactNeighborX="-997" custLinFactNeighborY="-29413"/>
      <dgm:spPr/>
    </dgm:pt>
    <dgm:pt modelId="{3971EC2A-76DB-44DC-9E41-EED846C44B44}" type="pres">
      <dgm:prSet presAssocID="{7E4E6CC6-7639-4DB0-8819-2FBC1089C7E4}" presName="linearProcess" presStyleCnt="0"/>
      <dgm:spPr/>
    </dgm:pt>
    <dgm:pt modelId="{53DFC09B-B5E9-4F0A-B72F-21D5EF57FC55}" type="pres">
      <dgm:prSet presAssocID="{DE3F078F-4F2E-405F-884B-E230D228AF6B}" presName="textNode" presStyleLbl="node1" presStyleIdx="0" presStyleCnt="1">
        <dgm:presLayoutVars>
          <dgm:bulletEnabled val="1"/>
        </dgm:presLayoutVars>
      </dgm:prSet>
      <dgm:spPr/>
    </dgm:pt>
  </dgm:ptLst>
  <dgm:cxnLst>
    <dgm:cxn modelId="{9FF13A50-D830-444E-8C78-336B8A0A8094}" type="presOf" srcId="{DE3F078F-4F2E-405F-884B-E230D228AF6B}" destId="{53DFC09B-B5E9-4F0A-B72F-21D5EF57FC55}" srcOrd="0" destOrd="0" presId="urn:microsoft.com/office/officeart/2005/8/layout/hProcess9"/>
    <dgm:cxn modelId="{009B0CAD-E471-4750-B5AE-0B3EF1E606DE}" srcId="{7E4E6CC6-7639-4DB0-8819-2FBC1089C7E4}" destId="{DE3F078F-4F2E-405F-884B-E230D228AF6B}" srcOrd="0" destOrd="0" parTransId="{44F76FBD-2E34-4163-A84F-9DE8AF900719}" sibTransId="{661EF079-D905-4E89-96F8-E3674AFC573F}"/>
    <dgm:cxn modelId="{0547DEEA-66EF-462E-883B-152F24D7C71A}" type="presOf" srcId="{7E4E6CC6-7639-4DB0-8819-2FBC1089C7E4}" destId="{9CE6EB91-D344-4760-B5BD-C8F4B468495B}" srcOrd="0" destOrd="0" presId="urn:microsoft.com/office/officeart/2005/8/layout/hProcess9"/>
    <dgm:cxn modelId="{9C505BEC-610D-49D6-8BC4-99F1D49CCB27}" type="presParOf" srcId="{9CE6EB91-D344-4760-B5BD-C8F4B468495B}" destId="{C11E23EC-590E-4A06-9FBA-B6A092D14574}" srcOrd="0" destOrd="0" presId="urn:microsoft.com/office/officeart/2005/8/layout/hProcess9"/>
    <dgm:cxn modelId="{294B3927-C863-42B5-B1A8-88D24E930B8D}" type="presParOf" srcId="{9CE6EB91-D344-4760-B5BD-C8F4B468495B}" destId="{3971EC2A-76DB-44DC-9E41-EED846C44B44}" srcOrd="1" destOrd="0" presId="urn:microsoft.com/office/officeart/2005/8/layout/hProcess9"/>
    <dgm:cxn modelId="{51E05E2D-F6C7-44BA-8BDC-D67C6508D424}" type="presParOf" srcId="{3971EC2A-76DB-44DC-9E41-EED846C44B44}" destId="{53DFC09B-B5E9-4F0A-B72F-21D5EF57FC5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2567BD-0BA7-4E2E-AE45-7DEE3829C9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943B1B0-C720-442A-9885-BAE69EA7BA7C}">
      <dgm:prSet custT="1"/>
      <dgm:spPr/>
      <dgm:t>
        <a:bodyPr/>
        <a:lstStyle/>
        <a:p>
          <a:pPr rtl="0"/>
          <a:r>
            <a:rPr lang="en-US" sz="2000" dirty="0"/>
            <a:t>Yes. Copy of financial statements duly authenticated as per section 134 (including Board‘s report, auditors‘ report and other documents) to be attached mandatorily while filing AOC-4, AOC-4 CFS, AOC-4 NBFC and AOC-4 NBFC CFS.</a:t>
          </a:r>
        </a:p>
      </dgm:t>
    </dgm:pt>
    <dgm:pt modelId="{4805636E-A73B-4861-95F6-25D70C35D10B}" type="parTrans" cxnId="{38B8C156-2BD6-45F0-86DD-6CEAED28CC85}">
      <dgm:prSet/>
      <dgm:spPr/>
      <dgm:t>
        <a:bodyPr/>
        <a:lstStyle/>
        <a:p>
          <a:endParaRPr lang="en-US"/>
        </a:p>
      </dgm:t>
    </dgm:pt>
    <dgm:pt modelId="{3ED785C5-7120-472B-A293-CE25B1D6D34A}" type="sibTrans" cxnId="{38B8C156-2BD6-45F0-86DD-6CEAED28CC85}">
      <dgm:prSet/>
      <dgm:spPr/>
      <dgm:t>
        <a:bodyPr/>
        <a:lstStyle/>
        <a:p>
          <a:endParaRPr lang="en-US"/>
        </a:p>
      </dgm:t>
    </dgm:pt>
    <dgm:pt modelId="{299050F2-FEC9-47F0-B74E-4D65FF68947C}">
      <dgm:prSet custT="1"/>
      <dgm:spPr/>
      <dgm:t>
        <a:bodyPr/>
        <a:lstStyle/>
        <a:p>
          <a:pPr rtl="0"/>
          <a:r>
            <a:rPr lang="en-US" sz="2000" dirty="0"/>
            <a:t>Also, above mentioned attachment is required to be attached while filing AOC-4 XBRL in addition to XBRL financial statements.</a:t>
          </a:r>
        </a:p>
      </dgm:t>
    </dgm:pt>
    <dgm:pt modelId="{4C1BABA1-A679-4256-B992-74803FCCACB6}" type="parTrans" cxnId="{D8A0DA15-AE1B-490F-A5C3-7A80FE34C8D1}">
      <dgm:prSet/>
      <dgm:spPr/>
      <dgm:t>
        <a:bodyPr/>
        <a:lstStyle/>
        <a:p>
          <a:endParaRPr lang="en-US"/>
        </a:p>
      </dgm:t>
    </dgm:pt>
    <dgm:pt modelId="{CE665EC4-ECCB-45C7-9047-118E7AB7C29D}" type="sibTrans" cxnId="{D8A0DA15-AE1B-490F-A5C3-7A80FE34C8D1}">
      <dgm:prSet/>
      <dgm:spPr/>
      <dgm:t>
        <a:bodyPr/>
        <a:lstStyle/>
        <a:p>
          <a:endParaRPr lang="en-US"/>
        </a:p>
      </dgm:t>
    </dgm:pt>
    <dgm:pt modelId="{23EEE89F-58DA-412F-AF8A-2EA4C31B10A8}" type="pres">
      <dgm:prSet presAssocID="{AA2567BD-0BA7-4E2E-AE45-7DEE3829C966}" presName="Name0" presStyleCnt="0">
        <dgm:presLayoutVars>
          <dgm:dir/>
          <dgm:animLvl val="lvl"/>
          <dgm:resizeHandles val="exact"/>
        </dgm:presLayoutVars>
      </dgm:prSet>
      <dgm:spPr/>
    </dgm:pt>
    <dgm:pt modelId="{D59EA850-F48F-4260-8FD7-82025A6811AD}" type="pres">
      <dgm:prSet presAssocID="{0943B1B0-C720-442A-9885-BAE69EA7BA7C}" presName="linNode" presStyleCnt="0"/>
      <dgm:spPr/>
    </dgm:pt>
    <dgm:pt modelId="{0BFFD4AB-0F16-4918-914D-0E152A4DA158}" type="pres">
      <dgm:prSet presAssocID="{0943B1B0-C720-442A-9885-BAE69EA7BA7C}" presName="parentText" presStyleLbl="node1" presStyleIdx="0" presStyleCnt="2" custScaleX="164296" custScaleY="344816">
        <dgm:presLayoutVars>
          <dgm:chMax val="1"/>
          <dgm:bulletEnabled val="1"/>
        </dgm:presLayoutVars>
      </dgm:prSet>
      <dgm:spPr/>
    </dgm:pt>
    <dgm:pt modelId="{60B26F75-DE21-4568-9092-54C50434350F}" type="pres">
      <dgm:prSet presAssocID="{3ED785C5-7120-472B-A293-CE25B1D6D34A}" presName="sp" presStyleCnt="0"/>
      <dgm:spPr/>
    </dgm:pt>
    <dgm:pt modelId="{F3C7FBEB-1D4B-4A82-A323-35152DAE95F7}" type="pres">
      <dgm:prSet presAssocID="{299050F2-FEC9-47F0-B74E-4D65FF68947C}" presName="linNode" presStyleCnt="0"/>
      <dgm:spPr/>
    </dgm:pt>
    <dgm:pt modelId="{E5BBE090-0F65-41E5-AB32-E4B5C28690B7}" type="pres">
      <dgm:prSet presAssocID="{299050F2-FEC9-47F0-B74E-4D65FF68947C}" presName="parentText" presStyleLbl="node1" presStyleIdx="1" presStyleCnt="2" custScaleX="162201" custScaleY="253231" custLinFactY="31403" custLinFactNeighborX="44998" custLinFactNeighborY="100000">
        <dgm:presLayoutVars>
          <dgm:chMax val="1"/>
          <dgm:bulletEnabled val="1"/>
        </dgm:presLayoutVars>
      </dgm:prSet>
      <dgm:spPr/>
    </dgm:pt>
  </dgm:ptLst>
  <dgm:cxnLst>
    <dgm:cxn modelId="{D8A0DA15-AE1B-490F-A5C3-7A80FE34C8D1}" srcId="{AA2567BD-0BA7-4E2E-AE45-7DEE3829C966}" destId="{299050F2-FEC9-47F0-B74E-4D65FF68947C}" srcOrd="1" destOrd="0" parTransId="{4C1BABA1-A679-4256-B992-74803FCCACB6}" sibTransId="{CE665EC4-ECCB-45C7-9047-118E7AB7C29D}"/>
    <dgm:cxn modelId="{59E9E32C-3259-49ED-96F5-9445EB4E4123}" type="presOf" srcId="{299050F2-FEC9-47F0-B74E-4D65FF68947C}" destId="{E5BBE090-0F65-41E5-AB32-E4B5C28690B7}" srcOrd="0" destOrd="0" presId="urn:microsoft.com/office/officeart/2005/8/layout/vList5"/>
    <dgm:cxn modelId="{495A9D74-AFA1-4DD9-AAAA-AB95370FB28C}" type="presOf" srcId="{AA2567BD-0BA7-4E2E-AE45-7DEE3829C966}" destId="{23EEE89F-58DA-412F-AF8A-2EA4C31B10A8}" srcOrd="0" destOrd="0" presId="urn:microsoft.com/office/officeart/2005/8/layout/vList5"/>
    <dgm:cxn modelId="{38B8C156-2BD6-45F0-86DD-6CEAED28CC85}" srcId="{AA2567BD-0BA7-4E2E-AE45-7DEE3829C966}" destId="{0943B1B0-C720-442A-9885-BAE69EA7BA7C}" srcOrd="0" destOrd="0" parTransId="{4805636E-A73B-4861-95F6-25D70C35D10B}" sibTransId="{3ED785C5-7120-472B-A293-CE25B1D6D34A}"/>
    <dgm:cxn modelId="{8AF3ABF2-5175-4A1A-881D-D9558DD3B73F}" type="presOf" srcId="{0943B1B0-C720-442A-9885-BAE69EA7BA7C}" destId="{0BFFD4AB-0F16-4918-914D-0E152A4DA158}" srcOrd="0" destOrd="0" presId="urn:microsoft.com/office/officeart/2005/8/layout/vList5"/>
    <dgm:cxn modelId="{E2A6ED60-E245-4615-A340-4E0549D10365}" type="presParOf" srcId="{23EEE89F-58DA-412F-AF8A-2EA4C31B10A8}" destId="{D59EA850-F48F-4260-8FD7-82025A6811AD}" srcOrd="0" destOrd="0" presId="urn:microsoft.com/office/officeart/2005/8/layout/vList5"/>
    <dgm:cxn modelId="{813FB5C5-305F-4ACD-88B8-E9014D27E7A4}" type="presParOf" srcId="{D59EA850-F48F-4260-8FD7-82025A6811AD}" destId="{0BFFD4AB-0F16-4918-914D-0E152A4DA158}" srcOrd="0" destOrd="0" presId="urn:microsoft.com/office/officeart/2005/8/layout/vList5"/>
    <dgm:cxn modelId="{7C5CAAA8-F959-4242-8C97-68C55072BB7A}" type="presParOf" srcId="{23EEE89F-58DA-412F-AF8A-2EA4C31B10A8}" destId="{60B26F75-DE21-4568-9092-54C50434350F}" srcOrd="1" destOrd="0" presId="urn:microsoft.com/office/officeart/2005/8/layout/vList5"/>
    <dgm:cxn modelId="{376CFFA1-3290-432A-BFD1-A7B7C0F834BE}" type="presParOf" srcId="{23EEE89F-58DA-412F-AF8A-2EA4C31B10A8}" destId="{F3C7FBEB-1D4B-4A82-A323-35152DAE95F7}" srcOrd="2" destOrd="0" presId="urn:microsoft.com/office/officeart/2005/8/layout/vList5"/>
    <dgm:cxn modelId="{30759C43-958F-475D-8B39-5506BF98AC38}" type="presParOf" srcId="{F3C7FBEB-1D4B-4A82-A323-35152DAE95F7}" destId="{E5BBE090-0F65-41E5-AB32-E4B5C28690B7}"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160EA2-FD0F-4725-A8AD-CB5BDEBF036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6965368-FC73-45FF-9D71-D076FC7EDB9E}">
      <dgm:prSet/>
      <dgm:spPr/>
      <dgm:t>
        <a:bodyPr/>
        <a:lstStyle/>
        <a:p>
          <a:pPr rtl="0"/>
          <a:r>
            <a:rPr lang="en-US" b="1" dirty="0"/>
            <a:t>AOC-1, AOC-2, Extract of Board’s Report, Extract of Auditors Report [Standalone] and</a:t>
          </a:r>
          <a:r>
            <a:rPr lang="en-IN" b="1" dirty="0"/>
            <a:t> </a:t>
          </a:r>
          <a:r>
            <a:rPr lang="en-US" b="1" dirty="0"/>
            <a:t>Extract of Auditors Report [Consolidated] </a:t>
          </a:r>
          <a:r>
            <a:rPr lang="en-US" dirty="0"/>
            <a:t>are not applicable in the case of AOC-4 XBRL filing. Only CSR-2 form can be filed as linked form to AOC-4 XBRL.</a:t>
          </a:r>
        </a:p>
      </dgm:t>
    </dgm:pt>
    <dgm:pt modelId="{9692ADE2-56DE-4718-9130-7B0AF2B756A2}" type="parTrans" cxnId="{B6337BBB-8F1D-4430-8D0A-A3C3A3B62834}">
      <dgm:prSet/>
      <dgm:spPr/>
      <dgm:t>
        <a:bodyPr/>
        <a:lstStyle/>
        <a:p>
          <a:endParaRPr lang="en-US"/>
        </a:p>
      </dgm:t>
    </dgm:pt>
    <dgm:pt modelId="{28D799FA-2B91-47D2-A2E0-B2128C09C25A}" type="sibTrans" cxnId="{B6337BBB-8F1D-4430-8D0A-A3C3A3B62834}">
      <dgm:prSet/>
      <dgm:spPr/>
      <dgm:t>
        <a:bodyPr/>
        <a:lstStyle/>
        <a:p>
          <a:endParaRPr lang="en-US"/>
        </a:p>
      </dgm:t>
    </dgm:pt>
    <dgm:pt modelId="{493F3A72-A689-45FD-AA80-017A5E8C6BF9}" type="pres">
      <dgm:prSet presAssocID="{07160EA2-FD0F-4725-A8AD-CB5BDEBF036C}" presName="Name0" presStyleCnt="0">
        <dgm:presLayoutVars>
          <dgm:dir/>
          <dgm:resizeHandles val="exact"/>
        </dgm:presLayoutVars>
      </dgm:prSet>
      <dgm:spPr/>
    </dgm:pt>
    <dgm:pt modelId="{74CA4A5D-ABF4-462A-8B00-BDD04FB878DE}" type="pres">
      <dgm:prSet presAssocID="{36965368-FC73-45FF-9D71-D076FC7EDB9E}" presName="node" presStyleLbl="node1" presStyleIdx="0" presStyleCnt="1">
        <dgm:presLayoutVars>
          <dgm:bulletEnabled val="1"/>
        </dgm:presLayoutVars>
      </dgm:prSet>
      <dgm:spPr/>
    </dgm:pt>
  </dgm:ptLst>
  <dgm:cxnLst>
    <dgm:cxn modelId="{5FCB6E40-C87B-4409-BF2D-496C73A99DA9}" type="presOf" srcId="{36965368-FC73-45FF-9D71-D076FC7EDB9E}" destId="{74CA4A5D-ABF4-462A-8B00-BDD04FB878DE}" srcOrd="0" destOrd="0" presId="urn:microsoft.com/office/officeart/2005/8/layout/hList6"/>
    <dgm:cxn modelId="{BF557D5C-C120-46C2-8278-1C0C14F5DB1E}" type="presOf" srcId="{07160EA2-FD0F-4725-A8AD-CB5BDEBF036C}" destId="{493F3A72-A689-45FD-AA80-017A5E8C6BF9}" srcOrd="0" destOrd="0" presId="urn:microsoft.com/office/officeart/2005/8/layout/hList6"/>
    <dgm:cxn modelId="{B6337BBB-8F1D-4430-8D0A-A3C3A3B62834}" srcId="{07160EA2-FD0F-4725-A8AD-CB5BDEBF036C}" destId="{36965368-FC73-45FF-9D71-D076FC7EDB9E}" srcOrd="0" destOrd="0" parTransId="{9692ADE2-56DE-4718-9130-7B0AF2B756A2}" sibTransId="{28D799FA-2B91-47D2-A2E0-B2128C09C25A}"/>
    <dgm:cxn modelId="{4AFDEE82-1A53-4FD5-BA2F-6C9B40738D4D}" type="presParOf" srcId="{493F3A72-A689-45FD-AA80-017A5E8C6BF9}" destId="{74CA4A5D-ABF4-462A-8B00-BDD04FB878DE}"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BE0828-F876-4DAF-BCC1-F125BBBB20C0}"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31FE9246-FD27-4683-9AA3-0EC8BD6FD8A2}">
      <dgm:prSet custT="1"/>
      <dgm:spPr/>
      <dgm:t>
        <a:bodyPr/>
        <a:lstStyle/>
        <a:p>
          <a:pPr rtl="0"/>
          <a:r>
            <a:rPr lang="en-US" sz="2000" dirty="0"/>
            <a:t>All pending forms of V2 will be transitioned to V3. In case any form is currently under ‘Resubmission required’ status or gets marked under ‘Resubmission required’ status post go-live, it must be resubmitted in V3 system by 15</a:t>
          </a:r>
          <a:r>
            <a:rPr lang="en-US" sz="2000" baseline="30000" dirty="0"/>
            <a:t>th</a:t>
          </a:r>
          <a:r>
            <a:rPr lang="en-US" sz="2000" dirty="0"/>
            <a:t> August 2025</a:t>
          </a:r>
          <a:r>
            <a:rPr lang="en-US" sz="1800" dirty="0"/>
            <a:t>.</a:t>
          </a:r>
        </a:p>
      </dgm:t>
    </dgm:pt>
    <dgm:pt modelId="{07931449-3918-4D06-A151-FB1E500ABC28}" type="parTrans" cxnId="{AB890325-D45D-4CA8-9B0A-13197F6E4D30}">
      <dgm:prSet/>
      <dgm:spPr/>
      <dgm:t>
        <a:bodyPr/>
        <a:lstStyle/>
        <a:p>
          <a:endParaRPr lang="en-US"/>
        </a:p>
      </dgm:t>
    </dgm:pt>
    <dgm:pt modelId="{CD205DDA-1B73-4081-87DE-E8EF3544131E}" type="sibTrans" cxnId="{AB890325-D45D-4CA8-9B0A-13197F6E4D30}">
      <dgm:prSet/>
      <dgm:spPr/>
      <dgm:t>
        <a:bodyPr/>
        <a:lstStyle/>
        <a:p>
          <a:endParaRPr lang="en-US"/>
        </a:p>
      </dgm:t>
    </dgm:pt>
    <dgm:pt modelId="{8E86B204-8650-4684-956C-9ABF64D4E0EE}">
      <dgm:prSet custT="1"/>
      <dgm:spPr/>
      <dgm:t>
        <a:bodyPr/>
        <a:lstStyle/>
        <a:p>
          <a:pPr rtl="0"/>
          <a:r>
            <a:rPr lang="en-US" sz="2000" dirty="0"/>
            <a:t>Forms that are in “Pending payment” status in version 2 will be marked as cancelled in Version 3.</a:t>
          </a:r>
        </a:p>
      </dgm:t>
    </dgm:pt>
    <dgm:pt modelId="{5FB1B496-02D4-467E-AC27-CC6EBA4C8720}" type="parTrans" cxnId="{B79BE9CD-3FB0-4F7E-8EC3-DFE4152BDF5C}">
      <dgm:prSet/>
      <dgm:spPr/>
      <dgm:t>
        <a:bodyPr/>
        <a:lstStyle/>
        <a:p>
          <a:endParaRPr lang="en-US"/>
        </a:p>
      </dgm:t>
    </dgm:pt>
    <dgm:pt modelId="{3123D20F-C698-4A1F-B333-8D925D1F3467}" type="sibTrans" cxnId="{B79BE9CD-3FB0-4F7E-8EC3-DFE4152BDF5C}">
      <dgm:prSet/>
      <dgm:spPr/>
      <dgm:t>
        <a:bodyPr/>
        <a:lstStyle/>
        <a:p>
          <a:endParaRPr lang="en-US"/>
        </a:p>
      </dgm:t>
    </dgm:pt>
    <dgm:pt modelId="{297028AA-816B-48AD-A05A-48F7C8662481}" type="pres">
      <dgm:prSet presAssocID="{46BE0828-F876-4DAF-BCC1-F125BBBB20C0}" presName="cycle" presStyleCnt="0">
        <dgm:presLayoutVars>
          <dgm:dir/>
          <dgm:resizeHandles val="exact"/>
        </dgm:presLayoutVars>
      </dgm:prSet>
      <dgm:spPr/>
    </dgm:pt>
    <dgm:pt modelId="{345326C0-0836-458D-B212-236FB15F93F6}" type="pres">
      <dgm:prSet presAssocID="{31FE9246-FD27-4683-9AA3-0EC8BD6FD8A2}" presName="node" presStyleLbl="node1" presStyleIdx="0" presStyleCnt="2" custScaleX="129230" custScaleY="108915" custRadScaleRad="89864" custRadScaleInc="312">
        <dgm:presLayoutVars>
          <dgm:bulletEnabled val="1"/>
        </dgm:presLayoutVars>
      </dgm:prSet>
      <dgm:spPr/>
    </dgm:pt>
    <dgm:pt modelId="{973B0EE3-D4EA-4D38-BF47-07D2999C7C71}" type="pres">
      <dgm:prSet presAssocID="{CD205DDA-1B73-4081-87DE-E8EF3544131E}" presName="sibTrans" presStyleLbl="sibTrans2D1" presStyleIdx="0" presStyleCnt="2" custAng="385839" custScaleX="99654" custScaleY="130431"/>
      <dgm:spPr/>
    </dgm:pt>
    <dgm:pt modelId="{004498A7-7BEE-4719-94CF-B1AA747737AA}" type="pres">
      <dgm:prSet presAssocID="{CD205DDA-1B73-4081-87DE-E8EF3544131E}" presName="connectorText" presStyleLbl="sibTrans2D1" presStyleIdx="0" presStyleCnt="2"/>
      <dgm:spPr/>
    </dgm:pt>
    <dgm:pt modelId="{3A717560-1C34-4E39-B82E-CCC2BA67B0AB}" type="pres">
      <dgm:prSet presAssocID="{8E86B204-8650-4684-956C-9ABF64D4E0EE}" presName="node" presStyleLbl="node1" presStyleIdx="1" presStyleCnt="2" custScaleY="108169" custRadScaleRad="82213" custRadScaleInc="-1045">
        <dgm:presLayoutVars>
          <dgm:bulletEnabled val="1"/>
        </dgm:presLayoutVars>
      </dgm:prSet>
      <dgm:spPr/>
    </dgm:pt>
    <dgm:pt modelId="{764DE716-64F7-4DF3-8DCF-0DF19DF970A6}" type="pres">
      <dgm:prSet presAssocID="{3123D20F-C698-4A1F-B333-8D925D1F3467}" presName="sibTrans" presStyleLbl="sibTrans2D1" presStyleIdx="1" presStyleCnt="2" custAng="1083823"/>
      <dgm:spPr/>
    </dgm:pt>
    <dgm:pt modelId="{E5B78594-33C9-4B1E-B541-5977E5D8A736}" type="pres">
      <dgm:prSet presAssocID="{3123D20F-C698-4A1F-B333-8D925D1F3467}" presName="connectorText" presStyleLbl="sibTrans2D1" presStyleIdx="1" presStyleCnt="2"/>
      <dgm:spPr/>
    </dgm:pt>
  </dgm:ptLst>
  <dgm:cxnLst>
    <dgm:cxn modelId="{AB890325-D45D-4CA8-9B0A-13197F6E4D30}" srcId="{46BE0828-F876-4DAF-BCC1-F125BBBB20C0}" destId="{31FE9246-FD27-4683-9AA3-0EC8BD6FD8A2}" srcOrd="0" destOrd="0" parTransId="{07931449-3918-4D06-A151-FB1E500ABC28}" sibTransId="{CD205DDA-1B73-4081-87DE-E8EF3544131E}"/>
    <dgm:cxn modelId="{633F504B-15A5-404F-8279-18084F9B66F2}" type="presOf" srcId="{3123D20F-C698-4A1F-B333-8D925D1F3467}" destId="{E5B78594-33C9-4B1E-B541-5977E5D8A736}" srcOrd="1" destOrd="0" presId="urn:microsoft.com/office/officeart/2005/8/layout/cycle2"/>
    <dgm:cxn modelId="{54661872-54EA-4898-89E0-473B5B1E1093}" type="presOf" srcId="{8E86B204-8650-4684-956C-9ABF64D4E0EE}" destId="{3A717560-1C34-4E39-B82E-CCC2BA67B0AB}" srcOrd="0" destOrd="0" presId="urn:microsoft.com/office/officeart/2005/8/layout/cycle2"/>
    <dgm:cxn modelId="{CB35C45A-074B-4DCA-ABA5-06A6EE2ED2B2}" type="presOf" srcId="{31FE9246-FD27-4683-9AA3-0EC8BD6FD8A2}" destId="{345326C0-0836-458D-B212-236FB15F93F6}" srcOrd="0" destOrd="0" presId="urn:microsoft.com/office/officeart/2005/8/layout/cycle2"/>
    <dgm:cxn modelId="{C2600FC1-0363-41A5-BBD2-FF6B32EC2713}" type="presOf" srcId="{3123D20F-C698-4A1F-B333-8D925D1F3467}" destId="{764DE716-64F7-4DF3-8DCF-0DF19DF970A6}" srcOrd="0" destOrd="0" presId="urn:microsoft.com/office/officeart/2005/8/layout/cycle2"/>
    <dgm:cxn modelId="{CEF41DC7-D0C1-41D8-A0B6-DEA9D6BFD811}" type="presOf" srcId="{CD205DDA-1B73-4081-87DE-E8EF3544131E}" destId="{973B0EE3-D4EA-4D38-BF47-07D2999C7C71}" srcOrd="0" destOrd="0" presId="urn:microsoft.com/office/officeart/2005/8/layout/cycle2"/>
    <dgm:cxn modelId="{4C479DCA-9916-4423-B4C3-72C9ECDD27D6}" type="presOf" srcId="{46BE0828-F876-4DAF-BCC1-F125BBBB20C0}" destId="{297028AA-816B-48AD-A05A-48F7C8662481}" srcOrd="0" destOrd="0" presId="urn:microsoft.com/office/officeart/2005/8/layout/cycle2"/>
    <dgm:cxn modelId="{B79BE9CD-3FB0-4F7E-8EC3-DFE4152BDF5C}" srcId="{46BE0828-F876-4DAF-BCC1-F125BBBB20C0}" destId="{8E86B204-8650-4684-956C-9ABF64D4E0EE}" srcOrd="1" destOrd="0" parTransId="{5FB1B496-02D4-467E-AC27-CC6EBA4C8720}" sibTransId="{3123D20F-C698-4A1F-B333-8D925D1F3467}"/>
    <dgm:cxn modelId="{1EA781D3-C192-4619-B129-9BE487349C8B}" type="presOf" srcId="{CD205DDA-1B73-4081-87DE-E8EF3544131E}" destId="{004498A7-7BEE-4719-94CF-B1AA747737AA}" srcOrd="1" destOrd="0" presId="urn:microsoft.com/office/officeart/2005/8/layout/cycle2"/>
    <dgm:cxn modelId="{936D1817-F6ED-4AB3-9DC4-1EFAC3BDF52D}" type="presParOf" srcId="{297028AA-816B-48AD-A05A-48F7C8662481}" destId="{345326C0-0836-458D-B212-236FB15F93F6}" srcOrd="0" destOrd="0" presId="urn:microsoft.com/office/officeart/2005/8/layout/cycle2"/>
    <dgm:cxn modelId="{53C15C49-FFDD-4332-BAB3-4AAEB76A66C5}" type="presParOf" srcId="{297028AA-816B-48AD-A05A-48F7C8662481}" destId="{973B0EE3-D4EA-4D38-BF47-07D2999C7C71}" srcOrd="1" destOrd="0" presId="urn:microsoft.com/office/officeart/2005/8/layout/cycle2"/>
    <dgm:cxn modelId="{6D5C7F1D-750E-42D8-B00A-9428BFF93459}" type="presParOf" srcId="{973B0EE3-D4EA-4D38-BF47-07D2999C7C71}" destId="{004498A7-7BEE-4719-94CF-B1AA747737AA}" srcOrd="0" destOrd="0" presId="urn:microsoft.com/office/officeart/2005/8/layout/cycle2"/>
    <dgm:cxn modelId="{F3ADFB7B-112B-4BAD-B806-0DC50436AE9B}" type="presParOf" srcId="{297028AA-816B-48AD-A05A-48F7C8662481}" destId="{3A717560-1C34-4E39-B82E-CCC2BA67B0AB}" srcOrd="2" destOrd="0" presId="urn:microsoft.com/office/officeart/2005/8/layout/cycle2"/>
    <dgm:cxn modelId="{755BF5AF-4AD1-4C50-9026-81D82670152E}" type="presParOf" srcId="{297028AA-816B-48AD-A05A-48F7C8662481}" destId="{764DE716-64F7-4DF3-8DCF-0DF19DF970A6}" srcOrd="3" destOrd="0" presId="urn:microsoft.com/office/officeart/2005/8/layout/cycle2"/>
    <dgm:cxn modelId="{923C7802-0878-4846-86D3-5403514561F4}" type="presParOf" srcId="{764DE716-64F7-4DF3-8DCF-0DF19DF970A6}" destId="{E5B78594-33C9-4B1E-B541-5977E5D8A73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B46735-0AD8-4C46-B49C-55CF63A161FC}"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1C97075A-8B6B-4A19-A33C-A9CBB8BF5023}">
      <dgm:prSet/>
      <dgm:spPr/>
      <dgm:t>
        <a:bodyPr/>
        <a:lstStyle/>
        <a:p>
          <a:pPr rtl="0"/>
          <a:r>
            <a:rPr lang="en-US" b="1"/>
            <a:t>Which forms can be filed in Offline mode?</a:t>
          </a:r>
          <a:endParaRPr lang="en-US"/>
        </a:p>
      </dgm:t>
    </dgm:pt>
    <dgm:pt modelId="{555C9A50-1EFA-4CC3-A1DC-9DE84848D999}" type="parTrans" cxnId="{5DFAF98E-52EA-4072-B01A-FF70B1EDD555}">
      <dgm:prSet/>
      <dgm:spPr/>
      <dgm:t>
        <a:bodyPr/>
        <a:lstStyle/>
        <a:p>
          <a:endParaRPr lang="en-US"/>
        </a:p>
      </dgm:t>
    </dgm:pt>
    <dgm:pt modelId="{523D5F41-59E8-4304-A048-C25AB8ADDD11}" type="sibTrans" cxnId="{5DFAF98E-52EA-4072-B01A-FF70B1EDD555}">
      <dgm:prSet/>
      <dgm:spPr/>
      <dgm:t>
        <a:bodyPr/>
        <a:lstStyle/>
        <a:p>
          <a:endParaRPr lang="en-US"/>
        </a:p>
      </dgm:t>
    </dgm:pt>
    <dgm:pt modelId="{EAA201DF-B7C5-4499-9B8C-65E19875D7E1}" type="pres">
      <dgm:prSet presAssocID="{7AB46735-0AD8-4C46-B49C-55CF63A161FC}" presName="CompostProcess" presStyleCnt="0">
        <dgm:presLayoutVars>
          <dgm:dir/>
          <dgm:resizeHandles val="exact"/>
        </dgm:presLayoutVars>
      </dgm:prSet>
      <dgm:spPr/>
    </dgm:pt>
    <dgm:pt modelId="{15F6002C-FD8A-4C71-9703-3D560A206DDC}" type="pres">
      <dgm:prSet presAssocID="{7AB46735-0AD8-4C46-B49C-55CF63A161FC}" presName="arrow" presStyleLbl="bgShp" presStyleIdx="0" presStyleCnt="1"/>
      <dgm:spPr/>
    </dgm:pt>
    <dgm:pt modelId="{C1071C08-F6F4-41D4-9BE4-A2E31926640A}" type="pres">
      <dgm:prSet presAssocID="{7AB46735-0AD8-4C46-B49C-55CF63A161FC}" presName="linearProcess" presStyleCnt="0"/>
      <dgm:spPr/>
    </dgm:pt>
    <dgm:pt modelId="{04FB601B-EFF6-4759-9229-37F9D2DF9E54}" type="pres">
      <dgm:prSet presAssocID="{1C97075A-8B6B-4A19-A33C-A9CBB8BF5023}" presName="textNode" presStyleLbl="node1" presStyleIdx="0" presStyleCnt="1">
        <dgm:presLayoutVars>
          <dgm:bulletEnabled val="1"/>
        </dgm:presLayoutVars>
      </dgm:prSet>
      <dgm:spPr/>
    </dgm:pt>
  </dgm:ptLst>
  <dgm:cxnLst>
    <dgm:cxn modelId="{5C2D6B0B-9070-490D-BAA3-7324E8B6E06E}" type="presOf" srcId="{1C97075A-8B6B-4A19-A33C-A9CBB8BF5023}" destId="{04FB601B-EFF6-4759-9229-37F9D2DF9E54}" srcOrd="0" destOrd="0" presId="urn:microsoft.com/office/officeart/2005/8/layout/hProcess9"/>
    <dgm:cxn modelId="{F129FC88-4F4D-4986-BF8B-4C592EF56545}" type="presOf" srcId="{7AB46735-0AD8-4C46-B49C-55CF63A161FC}" destId="{EAA201DF-B7C5-4499-9B8C-65E19875D7E1}" srcOrd="0" destOrd="0" presId="urn:microsoft.com/office/officeart/2005/8/layout/hProcess9"/>
    <dgm:cxn modelId="{5DFAF98E-52EA-4072-B01A-FF70B1EDD555}" srcId="{7AB46735-0AD8-4C46-B49C-55CF63A161FC}" destId="{1C97075A-8B6B-4A19-A33C-A9CBB8BF5023}" srcOrd="0" destOrd="0" parTransId="{555C9A50-1EFA-4CC3-A1DC-9DE84848D999}" sibTransId="{523D5F41-59E8-4304-A048-C25AB8ADDD11}"/>
    <dgm:cxn modelId="{B686829C-F1D7-48C9-90AE-54206F62A5A7}" type="presParOf" srcId="{EAA201DF-B7C5-4499-9B8C-65E19875D7E1}" destId="{15F6002C-FD8A-4C71-9703-3D560A206DDC}" srcOrd="0" destOrd="0" presId="urn:microsoft.com/office/officeart/2005/8/layout/hProcess9"/>
    <dgm:cxn modelId="{B3FA5493-8917-471F-9E7C-A972AA85268D}" type="presParOf" srcId="{EAA201DF-B7C5-4499-9B8C-65E19875D7E1}" destId="{C1071C08-F6F4-41D4-9BE4-A2E31926640A}" srcOrd="1" destOrd="0" presId="urn:microsoft.com/office/officeart/2005/8/layout/hProcess9"/>
    <dgm:cxn modelId="{C518DFF8-1DC4-4361-9484-2673B7651F7C}" type="presParOf" srcId="{C1071C08-F6F4-41D4-9BE4-A2E31926640A}" destId="{04FB601B-EFF6-4759-9229-37F9D2DF9E5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6445EF-8FD1-43C6-BA3C-02A03ACBE8A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04EE2692-B982-4A7B-AE46-D7FF29D2D93E}">
      <dgm:prSet/>
      <dgm:spPr/>
      <dgm:t>
        <a:bodyPr/>
        <a:lstStyle/>
        <a:p>
          <a:pPr rtl="0"/>
          <a:r>
            <a:rPr lang="en-US" b="1" dirty="0"/>
            <a:t>What are the steps involved in filing the form in Offline mode?</a:t>
          </a:r>
          <a:endParaRPr lang="en-US" dirty="0"/>
        </a:p>
      </dgm:t>
    </dgm:pt>
    <dgm:pt modelId="{9D0D60BE-EB25-4572-9E94-99DA01E5740E}" type="parTrans" cxnId="{B0CF26D4-014B-4654-92E8-4DF9323374A0}">
      <dgm:prSet/>
      <dgm:spPr/>
      <dgm:t>
        <a:bodyPr/>
        <a:lstStyle/>
        <a:p>
          <a:endParaRPr lang="en-US"/>
        </a:p>
      </dgm:t>
    </dgm:pt>
    <dgm:pt modelId="{ED766497-FDBA-4469-8061-78C57A5DD3A0}" type="sibTrans" cxnId="{B0CF26D4-014B-4654-92E8-4DF9323374A0}">
      <dgm:prSet/>
      <dgm:spPr/>
      <dgm:t>
        <a:bodyPr/>
        <a:lstStyle/>
        <a:p>
          <a:endParaRPr lang="en-US"/>
        </a:p>
      </dgm:t>
    </dgm:pt>
    <dgm:pt modelId="{C3CD7951-6209-4026-B1D2-35E8AE69FD09}" type="pres">
      <dgm:prSet presAssocID="{0C6445EF-8FD1-43C6-BA3C-02A03ACBE8A7}" presName="CompostProcess" presStyleCnt="0">
        <dgm:presLayoutVars>
          <dgm:dir/>
          <dgm:resizeHandles val="exact"/>
        </dgm:presLayoutVars>
      </dgm:prSet>
      <dgm:spPr/>
    </dgm:pt>
    <dgm:pt modelId="{D3C6A183-65F3-4C84-9390-F05D46BCFDCE}" type="pres">
      <dgm:prSet presAssocID="{0C6445EF-8FD1-43C6-BA3C-02A03ACBE8A7}" presName="arrow" presStyleLbl="bgShp" presStyleIdx="0" presStyleCnt="1"/>
      <dgm:spPr/>
    </dgm:pt>
    <dgm:pt modelId="{203032C9-6480-45F6-880C-8C7879723EE9}" type="pres">
      <dgm:prSet presAssocID="{0C6445EF-8FD1-43C6-BA3C-02A03ACBE8A7}" presName="linearProcess" presStyleCnt="0"/>
      <dgm:spPr/>
    </dgm:pt>
    <dgm:pt modelId="{E1EE9005-DD5B-4FC9-8960-99E41AE1952E}" type="pres">
      <dgm:prSet presAssocID="{04EE2692-B982-4A7B-AE46-D7FF29D2D93E}" presName="textNode" presStyleLbl="node1" presStyleIdx="0" presStyleCnt="1">
        <dgm:presLayoutVars>
          <dgm:bulletEnabled val="1"/>
        </dgm:presLayoutVars>
      </dgm:prSet>
      <dgm:spPr/>
    </dgm:pt>
  </dgm:ptLst>
  <dgm:cxnLst>
    <dgm:cxn modelId="{B0CF26D4-014B-4654-92E8-4DF9323374A0}" srcId="{0C6445EF-8FD1-43C6-BA3C-02A03ACBE8A7}" destId="{04EE2692-B982-4A7B-AE46-D7FF29D2D93E}" srcOrd="0" destOrd="0" parTransId="{9D0D60BE-EB25-4572-9E94-99DA01E5740E}" sibTransId="{ED766497-FDBA-4469-8061-78C57A5DD3A0}"/>
    <dgm:cxn modelId="{7D8641D7-262A-4B71-AE5D-886A9C880EFD}" type="presOf" srcId="{04EE2692-B982-4A7B-AE46-D7FF29D2D93E}" destId="{E1EE9005-DD5B-4FC9-8960-99E41AE1952E}" srcOrd="0" destOrd="0" presId="urn:microsoft.com/office/officeart/2005/8/layout/hProcess9"/>
    <dgm:cxn modelId="{9CAC28E4-8A2D-49EB-9187-876D0BBA0D2A}" type="presOf" srcId="{0C6445EF-8FD1-43C6-BA3C-02A03ACBE8A7}" destId="{C3CD7951-6209-4026-B1D2-35E8AE69FD09}" srcOrd="0" destOrd="0" presId="urn:microsoft.com/office/officeart/2005/8/layout/hProcess9"/>
    <dgm:cxn modelId="{4BEB228C-75DF-4CFF-8AE5-AB8D4EA8E538}" type="presParOf" srcId="{C3CD7951-6209-4026-B1D2-35E8AE69FD09}" destId="{D3C6A183-65F3-4C84-9390-F05D46BCFDCE}" srcOrd="0" destOrd="0" presId="urn:microsoft.com/office/officeart/2005/8/layout/hProcess9"/>
    <dgm:cxn modelId="{737CCF08-A20B-4840-99F1-7A9938F4B38C}" type="presParOf" srcId="{C3CD7951-6209-4026-B1D2-35E8AE69FD09}" destId="{203032C9-6480-45F6-880C-8C7879723EE9}" srcOrd="1" destOrd="0" presId="urn:microsoft.com/office/officeart/2005/8/layout/hProcess9"/>
    <dgm:cxn modelId="{0C96CE33-519B-4DFE-8609-46F4D7B06F8F}" type="presParOf" srcId="{203032C9-6480-45F6-880C-8C7879723EE9}" destId="{E1EE9005-DD5B-4FC9-8960-99E41AE1952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24F2FD-5910-421E-AC5F-A165B6AC58E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9E66509-31F4-4ADD-8E9A-B3B3FB1C8564}">
      <dgm:prSet custT="1"/>
      <dgm:spPr/>
      <dgm:t>
        <a:bodyPr/>
        <a:lstStyle/>
        <a:p>
          <a:pPr rtl="0"/>
          <a:r>
            <a:rPr lang="en-US" sz="1600" dirty="0"/>
            <a:t>Access the form through MCA services – E-filing – Annual forms</a:t>
          </a:r>
        </a:p>
      </dgm:t>
    </dgm:pt>
    <dgm:pt modelId="{AB537E24-3EE3-4D7C-83F6-77091CC8617E}" type="parTrans" cxnId="{BC677073-8B57-4269-AD25-30B3933A2EE4}">
      <dgm:prSet/>
      <dgm:spPr/>
      <dgm:t>
        <a:bodyPr/>
        <a:lstStyle/>
        <a:p>
          <a:endParaRPr lang="en-US"/>
        </a:p>
      </dgm:t>
    </dgm:pt>
    <dgm:pt modelId="{50F503A1-EA5B-4ABB-A2AF-645A61A6960C}" type="sibTrans" cxnId="{BC677073-8B57-4269-AD25-30B3933A2EE4}">
      <dgm:prSet/>
      <dgm:spPr/>
      <dgm:t>
        <a:bodyPr/>
        <a:lstStyle/>
        <a:p>
          <a:endParaRPr lang="en-US"/>
        </a:p>
      </dgm:t>
    </dgm:pt>
    <dgm:pt modelId="{7C95B4BC-F2E5-426B-9133-13F93EA9DE8D}">
      <dgm:prSet custT="1"/>
      <dgm:spPr/>
      <dgm:t>
        <a:bodyPr/>
        <a:lstStyle/>
        <a:p>
          <a:pPr rtl="0"/>
          <a:r>
            <a:rPr lang="en-US" sz="1600" dirty="0"/>
            <a:t>Fill up </a:t>
          </a:r>
          <a:r>
            <a:rPr lang="en-US" sz="2000" dirty="0"/>
            <a:t>the</a:t>
          </a:r>
          <a:r>
            <a:rPr lang="en-US" sz="1600" dirty="0"/>
            <a:t> Parent form with basic information e.g. CIN,</a:t>
          </a:r>
        </a:p>
      </dgm:t>
    </dgm:pt>
    <dgm:pt modelId="{FF93EBAF-1970-4043-8039-12A26461D7D3}" type="parTrans" cxnId="{25065406-FF68-4E0D-9301-A751F409A1C2}">
      <dgm:prSet/>
      <dgm:spPr/>
      <dgm:t>
        <a:bodyPr/>
        <a:lstStyle/>
        <a:p>
          <a:endParaRPr lang="en-US"/>
        </a:p>
      </dgm:t>
    </dgm:pt>
    <dgm:pt modelId="{06550C70-110C-4E73-AC44-7E0B13944585}" type="sibTrans" cxnId="{25065406-FF68-4E0D-9301-A751F409A1C2}">
      <dgm:prSet/>
      <dgm:spPr/>
      <dgm:t>
        <a:bodyPr/>
        <a:lstStyle/>
        <a:p>
          <a:endParaRPr lang="en-US"/>
        </a:p>
      </dgm:t>
    </dgm:pt>
    <dgm:pt modelId="{B9CFED23-61D1-44BE-9217-FB8C3B41EAB0}">
      <dgm:prSet custT="1"/>
      <dgm:spPr/>
      <dgm:t>
        <a:bodyPr/>
        <a:lstStyle/>
        <a:p>
          <a:pPr rtl="0"/>
          <a:r>
            <a:rPr lang="en-US" sz="1600" dirty="0"/>
            <a:t>Click on Save and submit</a:t>
          </a:r>
        </a:p>
      </dgm:t>
    </dgm:pt>
    <dgm:pt modelId="{8AB9F670-83D9-4571-88EC-B4C38F8D1A22}" type="parTrans" cxnId="{F216589B-0DB8-4926-BC72-0F071E8948DC}">
      <dgm:prSet/>
      <dgm:spPr/>
      <dgm:t>
        <a:bodyPr/>
        <a:lstStyle/>
        <a:p>
          <a:endParaRPr lang="en-US"/>
        </a:p>
      </dgm:t>
    </dgm:pt>
    <dgm:pt modelId="{A38B311E-F67E-4115-AD1E-6AF444C0A9E3}" type="sibTrans" cxnId="{F216589B-0DB8-4926-BC72-0F071E8948DC}">
      <dgm:prSet/>
      <dgm:spPr/>
      <dgm:t>
        <a:bodyPr/>
        <a:lstStyle/>
        <a:p>
          <a:endParaRPr lang="en-US"/>
        </a:p>
      </dgm:t>
    </dgm:pt>
    <dgm:pt modelId="{C25F0C37-FA26-46D8-9D62-0CB0E34A4455}">
      <dgm:prSet custT="1"/>
      <dgm:spPr/>
      <dgm:t>
        <a:bodyPr/>
        <a:lstStyle/>
        <a:p>
          <a:pPr rtl="0"/>
          <a:r>
            <a:rPr lang="en-US" sz="1600" dirty="0"/>
            <a:t>Accordion/Panel for applicable linked forms will be enabled for the user.</a:t>
          </a:r>
        </a:p>
      </dgm:t>
    </dgm:pt>
    <dgm:pt modelId="{6CF9F392-9999-4558-A5DA-52ABECEA4629}" type="parTrans" cxnId="{9C9D8BAE-506C-4E81-BC3E-CD383EFAD842}">
      <dgm:prSet/>
      <dgm:spPr/>
      <dgm:t>
        <a:bodyPr/>
        <a:lstStyle/>
        <a:p>
          <a:endParaRPr lang="en-US"/>
        </a:p>
      </dgm:t>
    </dgm:pt>
    <dgm:pt modelId="{F760E66D-DFAE-4375-B9DE-E36343F5C5E3}" type="sibTrans" cxnId="{9C9D8BAE-506C-4E81-BC3E-CD383EFAD842}">
      <dgm:prSet/>
      <dgm:spPr/>
      <dgm:t>
        <a:bodyPr/>
        <a:lstStyle/>
        <a:p>
          <a:endParaRPr lang="en-US"/>
        </a:p>
      </dgm:t>
    </dgm:pt>
    <dgm:pt modelId="{160B2B83-D4F7-4481-BC61-26DA23B7531D}">
      <dgm:prSet custT="1"/>
      <dgm:spPr/>
      <dgm:t>
        <a:bodyPr/>
        <a:lstStyle/>
        <a:p>
          <a:pPr algn="just" rtl="0"/>
          <a:r>
            <a:rPr lang="en-US" sz="1600" dirty="0"/>
            <a:t>Fill up the basic information of linked forms as applicable (AOC-1, AOC-2, AOC-4 CFS, CSR-2, Extract </a:t>
          </a:r>
          <a:r>
            <a:rPr lang="en-US" sz="1800" dirty="0"/>
            <a:t>of</a:t>
          </a:r>
          <a:r>
            <a:rPr lang="en-US" sz="1600" dirty="0"/>
            <a:t> Auditor’s Report [Standalone], Extract of Auditor’s Report [Consolidated], Extract of Boards report)</a:t>
          </a:r>
        </a:p>
      </dgm:t>
    </dgm:pt>
    <dgm:pt modelId="{634D8CF1-59BE-4B50-B25E-61C8DEBF6CF9}" type="parTrans" cxnId="{495FED7E-8F28-4E55-B00B-5F945D92B3F9}">
      <dgm:prSet/>
      <dgm:spPr/>
      <dgm:t>
        <a:bodyPr/>
        <a:lstStyle/>
        <a:p>
          <a:endParaRPr lang="en-US"/>
        </a:p>
      </dgm:t>
    </dgm:pt>
    <dgm:pt modelId="{A9C640D4-8801-4B58-B537-C95748E149AB}" type="sibTrans" cxnId="{495FED7E-8F28-4E55-B00B-5F945D92B3F9}">
      <dgm:prSet/>
      <dgm:spPr/>
      <dgm:t>
        <a:bodyPr/>
        <a:lstStyle/>
        <a:p>
          <a:endParaRPr lang="en-US"/>
        </a:p>
      </dgm:t>
    </dgm:pt>
    <dgm:pt modelId="{4727E0A8-C70A-4104-BA3B-D62A7FBF99A0}">
      <dgm:prSet custT="1"/>
      <dgm:spPr/>
      <dgm:t>
        <a:bodyPr/>
        <a:lstStyle/>
        <a:p>
          <a:pPr rtl="0"/>
          <a:r>
            <a:rPr lang="en-US" sz="1600" dirty="0"/>
            <a:t>Click on Proceed button to submit Parent and linked forms with basic information</a:t>
          </a:r>
        </a:p>
      </dgm:t>
    </dgm:pt>
    <dgm:pt modelId="{DF186D58-53B0-408E-82CE-3A0EF9F167ED}" type="parTrans" cxnId="{44C533A6-2A2D-4289-BE14-D6924E6FB44D}">
      <dgm:prSet/>
      <dgm:spPr/>
      <dgm:t>
        <a:bodyPr/>
        <a:lstStyle/>
        <a:p>
          <a:endParaRPr lang="en-US"/>
        </a:p>
      </dgm:t>
    </dgm:pt>
    <dgm:pt modelId="{7765D7A9-C29C-4875-A9A3-F22274B781EA}" type="sibTrans" cxnId="{44C533A6-2A2D-4289-BE14-D6924E6FB44D}">
      <dgm:prSet/>
      <dgm:spPr/>
      <dgm:t>
        <a:bodyPr/>
        <a:lstStyle/>
        <a:p>
          <a:endParaRPr lang="en-US"/>
        </a:p>
      </dgm:t>
    </dgm:pt>
    <dgm:pt modelId="{730D068F-78C6-4F02-B114-F1A4CD201673}">
      <dgm:prSet custT="1"/>
      <dgm:spPr/>
      <dgm:t>
        <a:bodyPr/>
        <a:lstStyle/>
        <a:p>
          <a:pPr rtl="0"/>
          <a:r>
            <a:rPr lang="en-US" sz="1600" dirty="0"/>
            <a:t>Excel gets generated, and download excel option would be displayed to the user.</a:t>
          </a:r>
        </a:p>
      </dgm:t>
    </dgm:pt>
    <dgm:pt modelId="{C1ED7B4A-E79F-4934-A28C-DC3EBEE2D3DA}" type="parTrans" cxnId="{7EFF1671-5B8F-40F2-8E81-192340C076B6}">
      <dgm:prSet/>
      <dgm:spPr/>
      <dgm:t>
        <a:bodyPr/>
        <a:lstStyle/>
        <a:p>
          <a:endParaRPr lang="en-US"/>
        </a:p>
      </dgm:t>
    </dgm:pt>
    <dgm:pt modelId="{08E1A212-A5A0-4559-A2FA-FA1B925D654D}" type="sibTrans" cxnId="{7EFF1671-5B8F-40F2-8E81-192340C076B6}">
      <dgm:prSet/>
      <dgm:spPr/>
      <dgm:t>
        <a:bodyPr/>
        <a:lstStyle/>
        <a:p>
          <a:endParaRPr lang="en-US"/>
        </a:p>
      </dgm:t>
    </dgm:pt>
    <dgm:pt modelId="{B2540A71-1E1B-4218-86A8-5E4A2E347E17}">
      <dgm:prSet/>
      <dgm:spPr/>
      <dgm:t>
        <a:bodyPr/>
        <a:lstStyle/>
        <a:p>
          <a:endParaRPr lang="en-US"/>
        </a:p>
      </dgm:t>
    </dgm:pt>
    <dgm:pt modelId="{FB7B532C-6D08-40F6-ABCA-B86CF1F6E13B}" type="parTrans" cxnId="{002B21A0-636A-462A-9F8A-D5FE846CF392}">
      <dgm:prSet/>
      <dgm:spPr/>
      <dgm:t>
        <a:bodyPr/>
        <a:lstStyle/>
        <a:p>
          <a:endParaRPr lang="en-US"/>
        </a:p>
      </dgm:t>
    </dgm:pt>
    <dgm:pt modelId="{3C71FA60-5B56-4258-8A97-172339431453}" type="sibTrans" cxnId="{002B21A0-636A-462A-9F8A-D5FE846CF392}">
      <dgm:prSet/>
      <dgm:spPr/>
      <dgm:t>
        <a:bodyPr/>
        <a:lstStyle/>
        <a:p>
          <a:endParaRPr lang="en-US"/>
        </a:p>
      </dgm:t>
    </dgm:pt>
    <dgm:pt modelId="{49148205-D85E-4A8C-8172-185F74D62611}">
      <dgm:prSet/>
      <dgm:spPr/>
      <dgm:t>
        <a:bodyPr/>
        <a:lstStyle/>
        <a:p>
          <a:endParaRPr lang="en-US"/>
        </a:p>
      </dgm:t>
    </dgm:pt>
    <dgm:pt modelId="{0022A94A-F49B-4F79-8658-B293AE979E6A}" type="parTrans" cxnId="{F2942131-38BF-4FA4-9383-432B9DE49FAF}">
      <dgm:prSet/>
      <dgm:spPr/>
      <dgm:t>
        <a:bodyPr/>
        <a:lstStyle/>
        <a:p>
          <a:endParaRPr lang="en-US"/>
        </a:p>
      </dgm:t>
    </dgm:pt>
    <dgm:pt modelId="{A3C2AED1-FDB2-4C7F-ADCF-BD9BE5CA1A2F}" type="sibTrans" cxnId="{F2942131-38BF-4FA4-9383-432B9DE49FAF}">
      <dgm:prSet/>
      <dgm:spPr/>
      <dgm:t>
        <a:bodyPr/>
        <a:lstStyle/>
        <a:p>
          <a:endParaRPr lang="en-US"/>
        </a:p>
      </dgm:t>
    </dgm:pt>
    <dgm:pt modelId="{36447608-7CAC-4E5F-A08F-AFD42CDD6A12}">
      <dgm:prSet/>
      <dgm:spPr/>
      <dgm:t>
        <a:bodyPr/>
        <a:lstStyle/>
        <a:p>
          <a:endParaRPr lang="en-US"/>
        </a:p>
      </dgm:t>
    </dgm:pt>
    <dgm:pt modelId="{EAB904CE-D1FC-4E70-94EF-E93848A61387}" type="parTrans" cxnId="{4ECC2CFF-47DF-49CC-880A-BEC495EB1A6C}">
      <dgm:prSet/>
      <dgm:spPr/>
      <dgm:t>
        <a:bodyPr/>
        <a:lstStyle/>
        <a:p>
          <a:endParaRPr lang="en-US"/>
        </a:p>
      </dgm:t>
    </dgm:pt>
    <dgm:pt modelId="{933F1F4A-7714-48D3-B1FC-AF9021F3F726}" type="sibTrans" cxnId="{4ECC2CFF-47DF-49CC-880A-BEC495EB1A6C}">
      <dgm:prSet/>
      <dgm:spPr/>
      <dgm:t>
        <a:bodyPr/>
        <a:lstStyle/>
        <a:p>
          <a:endParaRPr lang="en-US"/>
        </a:p>
      </dgm:t>
    </dgm:pt>
    <dgm:pt modelId="{F3884ACB-A9D9-4C3E-B5F0-DD7300007D4B}" type="pres">
      <dgm:prSet presAssocID="{E824F2FD-5910-421E-AC5F-A165B6AC58EA}" presName="compositeShape" presStyleCnt="0">
        <dgm:presLayoutVars>
          <dgm:chMax val="7"/>
          <dgm:dir/>
          <dgm:resizeHandles val="exact"/>
        </dgm:presLayoutVars>
      </dgm:prSet>
      <dgm:spPr/>
    </dgm:pt>
    <dgm:pt modelId="{156A8E51-45F7-4707-979B-56944BA0292C}" type="pres">
      <dgm:prSet presAssocID="{19E66509-31F4-4ADD-8E9A-B3B3FB1C8564}" presName="circ1" presStyleLbl="vennNode1" presStyleIdx="0" presStyleCnt="7"/>
      <dgm:spPr/>
    </dgm:pt>
    <dgm:pt modelId="{7FBDF294-7A6A-4FAF-971D-A728C543F4EB}" type="pres">
      <dgm:prSet presAssocID="{19E66509-31F4-4ADD-8E9A-B3B3FB1C8564}" presName="circ1Tx" presStyleLbl="revTx" presStyleIdx="0" presStyleCnt="0" custScaleX="126475" custScaleY="134559">
        <dgm:presLayoutVars>
          <dgm:chMax val="0"/>
          <dgm:chPref val="0"/>
          <dgm:bulletEnabled val="1"/>
        </dgm:presLayoutVars>
      </dgm:prSet>
      <dgm:spPr/>
    </dgm:pt>
    <dgm:pt modelId="{64E8DC67-EB30-4EBE-8BAF-F3D276F8BDCD}" type="pres">
      <dgm:prSet presAssocID="{7C95B4BC-F2E5-426B-9133-13F93EA9DE8D}" presName="circ2" presStyleLbl="vennNode1" presStyleIdx="1" presStyleCnt="7"/>
      <dgm:spPr/>
    </dgm:pt>
    <dgm:pt modelId="{8C69999C-5E7C-481F-BDA2-F11590D38394}" type="pres">
      <dgm:prSet presAssocID="{7C95B4BC-F2E5-426B-9133-13F93EA9DE8D}" presName="circ2Tx" presStyleLbl="revTx" presStyleIdx="0" presStyleCnt="0" custScaleX="146817" custScaleY="180369" custLinFactNeighborX="-693" custLinFactNeighborY="-28915">
        <dgm:presLayoutVars>
          <dgm:chMax val="0"/>
          <dgm:chPref val="0"/>
          <dgm:bulletEnabled val="1"/>
        </dgm:presLayoutVars>
      </dgm:prSet>
      <dgm:spPr/>
    </dgm:pt>
    <dgm:pt modelId="{AB25D63F-A9EF-44C7-8A01-844B8C44B61A}" type="pres">
      <dgm:prSet presAssocID="{B9CFED23-61D1-44BE-9217-FB8C3B41EAB0}" presName="circ3" presStyleLbl="vennNode1" presStyleIdx="2" presStyleCnt="7"/>
      <dgm:spPr/>
    </dgm:pt>
    <dgm:pt modelId="{755CC3E2-2919-4133-8E87-72201B7FF2D5}" type="pres">
      <dgm:prSet presAssocID="{B9CFED23-61D1-44BE-9217-FB8C3B41EAB0}" presName="circ3Tx" presStyleLbl="revTx" presStyleIdx="0" presStyleCnt="0" custScaleX="115905" custScaleY="117050" custLinFactX="-100000" custLinFactNeighborX="-190871" custLinFactNeighborY="-63508">
        <dgm:presLayoutVars>
          <dgm:chMax val="0"/>
          <dgm:chPref val="0"/>
          <dgm:bulletEnabled val="1"/>
        </dgm:presLayoutVars>
      </dgm:prSet>
      <dgm:spPr/>
    </dgm:pt>
    <dgm:pt modelId="{F071D8B6-C436-4E95-A449-7E945759655F}" type="pres">
      <dgm:prSet presAssocID="{C25F0C37-FA26-46D8-9D62-0CB0E34A4455}" presName="circ4" presStyleLbl="vennNode1" presStyleIdx="3" presStyleCnt="7"/>
      <dgm:spPr/>
    </dgm:pt>
    <dgm:pt modelId="{E7963BEA-37C4-4B28-8D12-FF10758D2595}" type="pres">
      <dgm:prSet presAssocID="{C25F0C37-FA26-46D8-9D62-0CB0E34A4455}" presName="circ4Tx" presStyleLbl="revTx" presStyleIdx="0" presStyleCnt="0" custScaleX="112689" custScaleY="110950" custLinFactNeighborX="37316" custLinFactNeighborY="-53484">
        <dgm:presLayoutVars>
          <dgm:chMax val="0"/>
          <dgm:chPref val="0"/>
          <dgm:bulletEnabled val="1"/>
        </dgm:presLayoutVars>
      </dgm:prSet>
      <dgm:spPr/>
    </dgm:pt>
    <dgm:pt modelId="{B3486EDD-57CA-43B9-A2E8-0772591F9B90}" type="pres">
      <dgm:prSet presAssocID="{160B2B83-D4F7-4481-BC61-26DA23B7531D}" presName="circ5" presStyleLbl="vennNode1" presStyleIdx="4" presStyleCnt="7"/>
      <dgm:spPr/>
    </dgm:pt>
    <dgm:pt modelId="{93E6D69D-4931-4E36-BF43-58EAA88207F1}" type="pres">
      <dgm:prSet presAssocID="{160B2B83-D4F7-4481-BC61-26DA23B7531D}" presName="circ5Tx" presStyleLbl="revTx" presStyleIdx="0" presStyleCnt="0" custScaleX="107834" custScaleY="85464" custLinFactNeighborX="-34104" custLinFactNeighborY="-71691">
        <dgm:presLayoutVars>
          <dgm:chMax val="0"/>
          <dgm:chPref val="0"/>
          <dgm:bulletEnabled val="1"/>
        </dgm:presLayoutVars>
      </dgm:prSet>
      <dgm:spPr/>
    </dgm:pt>
    <dgm:pt modelId="{D59172D3-5C58-42A8-9AD0-79FB9BD0B14F}" type="pres">
      <dgm:prSet presAssocID="{4727E0A8-C70A-4104-BA3B-D62A7FBF99A0}" presName="circ6" presStyleLbl="vennNode1" presStyleIdx="5" presStyleCnt="7"/>
      <dgm:spPr/>
    </dgm:pt>
    <dgm:pt modelId="{83D6A0DA-8400-48B4-BF18-0C7CED588F5C}" type="pres">
      <dgm:prSet presAssocID="{4727E0A8-C70A-4104-BA3B-D62A7FBF99A0}" presName="circ6Tx" presStyleLbl="revTx" presStyleIdx="0" presStyleCnt="0" custScaleX="112031" custScaleY="121215" custLinFactX="100000" custLinFactNeighborX="197624" custLinFactNeighborY="-45809">
        <dgm:presLayoutVars>
          <dgm:chMax val="0"/>
          <dgm:chPref val="0"/>
          <dgm:bulletEnabled val="1"/>
        </dgm:presLayoutVars>
      </dgm:prSet>
      <dgm:spPr/>
    </dgm:pt>
    <dgm:pt modelId="{6FDBD33C-C16A-4480-8886-C03AC4F21BC5}" type="pres">
      <dgm:prSet presAssocID="{730D068F-78C6-4F02-B114-F1A4CD201673}" presName="circ7" presStyleLbl="vennNode1" presStyleIdx="6" presStyleCnt="7"/>
      <dgm:spPr/>
    </dgm:pt>
    <dgm:pt modelId="{C8C10942-277C-46A9-8C53-4B8B76F89A5D}" type="pres">
      <dgm:prSet presAssocID="{730D068F-78C6-4F02-B114-F1A4CD201673}" presName="circ7Tx" presStyleLbl="revTx" presStyleIdx="0" presStyleCnt="0" custScaleX="117668" custScaleY="132291" custLinFactNeighborX="1774" custLinFactNeighborY="-21275">
        <dgm:presLayoutVars>
          <dgm:chMax val="0"/>
          <dgm:chPref val="0"/>
          <dgm:bulletEnabled val="1"/>
        </dgm:presLayoutVars>
      </dgm:prSet>
      <dgm:spPr/>
    </dgm:pt>
  </dgm:ptLst>
  <dgm:cxnLst>
    <dgm:cxn modelId="{25065406-FF68-4E0D-9301-A751F409A1C2}" srcId="{E824F2FD-5910-421E-AC5F-A165B6AC58EA}" destId="{7C95B4BC-F2E5-426B-9133-13F93EA9DE8D}" srcOrd="1" destOrd="0" parTransId="{FF93EBAF-1970-4043-8039-12A26461D7D3}" sibTransId="{06550C70-110C-4E73-AC44-7E0B13944585}"/>
    <dgm:cxn modelId="{223F2D20-9CBF-4BEA-BFA4-48E00FCAA1B7}" type="presOf" srcId="{730D068F-78C6-4F02-B114-F1A4CD201673}" destId="{C8C10942-277C-46A9-8C53-4B8B76F89A5D}" srcOrd="0" destOrd="0" presId="urn:microsoft.com/office/officeart/2005/8/layout/venn1"/>
    <dgm:cxn modelId="{F2942131-38BF-4FA4-9383-432B9DE49FAF}" srcId="{E824F2FD-5910-421E-AC5F-A165B6AC58EA}" destId="{49148205-D85E-4A8C-8172-185F74D62611}" srcOrd="8" destOrd="0" parTransId="{0022A94A-F49B-4F79-8658-B293AE979E6A}" sibTransId="{A3C2AED1-FDB2-4C7F-ADCF-BD9BE5CA1A2F}"/>
    <dgm:cxn modelId="{32811F60-4459-461C-A464-D29CA52359F6}" type="presOf" srcId="{160B2B83-D4F7-4481-BC61-26DA23B7531D}" destId="{93E6D69D-4931-4E36-BF43-58EAA88207F1}" srcOrd="0" destOrd="0" presId="urn:microsoft.com/office/officeart/2005/8/layout/venn1"/>
    <dgm:cxn modelId="{7EFF1671-5B8F-40F2-8E81-192340C076B6}" srcId="{E824F2FD-5910-421E-AC5F-A165B6AC58EA}" destId="{730D068F-78C6-4F02-B114-F1A4CD201673}" srcOrd="6" destOrd="0" parTransId="{C1ED7B4A-E79F-4934-A28C-DC3EBEE2D3DA}" sibTransId="{08E1A212-A5A0-4559-A2FA-FA1B925D654D}"/>
    <dgm:cxn modelId="{BC677073-8B57-4269-AD25-30B3933A2EE4}" srcId="{E824F2FD-5910-421E-AC5F-A165B6AC58EA}" destId="{19E66509-31F4-4ADD-8E9A-B3B3FB1C8564}" srcOrd="0" destOrd="0" parTransId="{AB537E24-3EE3-4D7C-83F6-77091CC8617E}" sibTransId="{50F503A1-EA5B-4ABB-A2AF-645A61A6960C}"/>
    <dgm:cxn modelId="{495FED7E-8F28-4E55-B00B-5F945D92B3F9}" srcId="{E824F2FD-5910-421E-AC5F-A165B6AC58EA}" destId="{160B2B83-D4F7-4481-BC61-26DA23B7531D}" srcOrd="4" destOrd="0" parTransId="{634D8CF1-59BE-4B50-B25E-61C8DEBF6CF9}" sibTransId="{A9C640D4-8801-4B58-B537-C95748E149AB}"/>
    <dgm:cxn modelId="{F216589B-0DB8-4926-BC72-0F071E8948DC}" srcId="{E824F2FD-5910-421E-AC5F-A165B6AC58EA}" destId="{B9CFED23-61D1-44BE-9217-FB8C3B41EAB0}" srcOrd="2" destOrd="0" parTransId="{8AB9F670-83D9-4571-88EC-B4C38F8D1A22}" sibTransId="{A38B311E-F67E-4115-AD1E-6AF444C0A9E3}"/>
    <dgm:cxn modelId="{002B21A0-636A-462A-9F8A-D5FE846CF392}" srcId="{E824F2FD-5910-421E-AC5F-A165B6AC58EA}" destId="{B2540A71-1E1B-4218-86A8-5E4A2E347E17}" srcOrd="7" destOrd="0" parTransId="{FB7B532C-6D08-40F6-ABCA-B86CF1F6E13B}" sibTransId="{3C71FA60-5B56-4258-8A97-172339431453}"/>
    <dgm:cxn modelId="{8D90EAA3-8675-4EBB-A65E-B1F3C7270812}" type="presOf" srcId="{19E66509-31F4-4ADD-8E9A-B3B3FB1C8564}" destId="{7FBDF294-7A6A-4FAF-971D-A728C543F4EB}" srcOrd="0" destOrd="0" presId="urn:microsoft.com/office/officeart/2005/8/layout/venn1"/>
    <dgm:cxn modelId="{44C533A6-2A2D-4289-BE14-D6924E6FB44D}" srcId="{E824F2FD-5910-421E-AC5F-A165B6AC58EA}" destId="{4727E0A8-C70A-4104-BA3B-D62A7FBF99A0}" srcOrd="5" destOrd="0" parTransId="{DF186D58-53B0-408E-82CE-3A0EF9F167ED}" sibTransId="{7765D7A9-C29C-4875-A9A3-F22274B781EA}"/>
    <dgm:cxn modelId="{5D82A5AC-68DB-427B-B3AD-0E6ACA44E3B9}" type="presOf" srcId="{B9CFED23-61D1-44BE-9217-FB8C3B41EAB0}" destId="{755CC3E2-2919-4133-8E87-72201B7FF2D5}" srcOrd="0" destOrd="0" presId="urn:microsoft.com/office/officeart/2005/8/layout/venn1"/>
    <dgm:cxn modelId="{9C9D8BAE-506C-4E81-BC3E-CD383EFAD842}" srcId="{E824F2FD-5910-421E-AC5F-A165B6AC58EA}" destId="{C25F0C37-FA26-46D8-9D62-0CB0E34A4455}" srcOrd="3" destOrd="0" parTransId="{6CF9F392-9999-4558-A5DA-52ABECEA4629}" sibTransId="{F760E66D-DFAE-4375-B9DE-E36343F5C5E3}"/>
    <dgm:cxn modelId="{390F0CDD-06AC-4D5E-94B7-8FF32A6CC002}" type="presOf" srcId="{4727E0A8-C70A-4104-BA3B-D62A7FBF99A0}" destId="{83D6A0DA-8400-48B4-BF18-0C7CED588F5C}" srcOrd="0" destOrd="0" presId="urn:microsoft.com/office/officeart/2005/8/layout/venn1"/>
    <dgm:cxn modelId="{93900EEE-D0BA-47C0-8463-1BC682AA0D38}" type="presOf" srcId="{C25F0C37-FA26-46D8-9D62-0CB0E34A4455}" destId="{E7963BEA-37C4-4B28-8D12-FF10758D2595}" srcOrd="0" destOrd="0" presId="urn:microsoft.com/office/officeart/2005/8/layout/venn1"/>
    <dgm:cxn modelId="{CEEE1FF0-D9FD-4CBD-B2B5-7C69BDC96EA9}" type="presOf" srcId="{7C95B4BC-F2E5-426B-9133-13F93EA9DE8D}" destId="{8C69999C-5E7C-481F-BDA2-F11590D38394}" srcOrd="0" destOrd="0" presId="urn:microsoft.com/office/officeart/2005/8/layout/venn1"/>
    <dgm:cxn modelId="{93C6DFF7-411B-4568-A040-EA4185E74721}" type="presOf" srcId="{E824F2FD-5910-421E-AC5F-A165B6AC58EA}" destId="{F3884ACB-A9D9-4C3E-B5F0-DD7300007D4B}" srcOrd="0" destOrd="0" presId="urn:microsoft.com/office/officeart/2005/8/layout/venn1"/>
    <dgm:cxn modelId="{4ECC2CFF-47DF-49CC-880A-BEC495EB1A6C}" srcId="{E824F2FD-5910-421E-AC5F-A165B6AC58EA}" destId="{36447608-7CAC-4E5F-A08F-AFD42CDD6A12}" srcOrd="9" destOrd="0" parTransId="{EAB904CE-D1FC-4E70-94EF-E93848A61387}" sibTransId="{933F1F4A-7714-48D3-B1FC-AF9021F3F726}"/>
    <dgm:cxn modelId="{425B51F2-BEBB-4BE2-A4CF-E04C0F257E68}" type="presParOf" srcId="{F3884ACB-A9D9-4C3E-B5F0-DD7300007D4B}" destId="{156A8E51-45F7-4707-979B-56944BA0292C}" srcOrd="0" destOrd="0" presId="urn:microsoft.com/office/officeart/2005/8/layout/venn1"/>
    <dgm:cxn modelId="{DA5C645C-FDDF-4334-A319-3341E2A4BC3C}" type="presParOf" srcId="{F3884ACB-A9D9-4C3E-B5F0-DD7300007D4B}" destId="{7FBDF294-7A6A-4FAF-971D-A728C543F4EB}" srcOrd="1" destOrd="0" presId="urn:microsoft.com/office/officeart/2005/8/layout/venn1"/>
    <dgm:cxn modelId="{272305E3-7C1E-49B5-9E13-0918E73A59C8}" type="presParOf" srcId="{F3884ACB-A9D9-4C3E-B5F0-DD7300007D4B}" destId="{64E8DC67-EB30-4EBE-8BAF-F3D276F8BDCD}" srcOrd="2" destOrd="0" presId="urn:microsoft.com/office/officeart/2005/8/layout/venn1"/>
    <dgm:cxn modelId="{B4B4A51E-531D-4289-8FD2-6477256B741D}" type="presParOf" srcId="{F3884ACB-A9D9-4C3E-B5F0-DD7300007D4B}" destId="{8C69999C-5E7C-481F-BDA2-F11590D38394}" srcOrd="3" destOrd="0" presId="urn:microsoft.com/office/officeart/2005/8/layout/venn1"/>
    <dgm:cxn modelId="{5825C170-CFDF-47F9-A001-40547CC291AA}" type="presParOf" srcId="{F3884ACB-A9D9-4C3E-B5F0-DD7300007D4B}" destId="{AB25D63F-A9EF-44C7-8A01-844B8C44B61A}" srcOrd="4" destOrd="0" presId="urn:microsoft.com/office/officeart/2005/8/layout/venn1"/>
    <dgm:cxn modelId="{31042BF2-2486-4B08-8F11-3BCFDD2BC82E}" type="presParOf" srcId="{F3884ACB-A9D9-4C3E-B5F0-DD7300007D4B}" destId="{755CC3E2-2919-4133-8E87-72201B7FF2D5}" srcOrd="5" destOrd="0" presId="urn:microsoft.com/office/officeart/2005/8/layout/venn1"/>
    <dgm:cxn modelId="{121281C9-FDA1-45A9-9F24-D77D6E0028F2}" type="presParOf" srcId="{F3884ACB-A9D9-4C3E-B5F0-DD7300007D4B}" destId="{F071D8B6-C436-4E95-A449-7E945759655F}" srcOrd="6" destOrd="0" presId="urn:microsoft.com/office/officeart/2005/8/layout/venn1"/>
    <dgm:cxn modelId="{2DDC5A1D-29DB-4AE4-AB0B-DE68C8F7BB46}" type="presParOf" srcId="{F3884ACB-A9D9-4C3E-B5F0-DD7300007D4B}" destId="{E7963BEA-37C4-4B28-8D12-FF10758D2595}" srcOrd="7" destOrd="0" presId="urn:microsoft.com/office/officeart/2005/8/layout/venn1"/>
    <dgm:cxn modelId="{685F384E-380C-4E91-B1E2-4937713BFEF0}" type="presParOf" srcId="{F3884ACB-A9D9-4C3E-B5F0-DD7300007D4B}" destId="{B3486EDD-57CA-43B9-A2E8-0772591F9B90}" srcOrd="8" destOrd="0" presId="urn:microsoft.com/office/officeart/2005/8/layout/venn1"/>
    <dgm:cxn modelId="{C4E788D0-BBE9-4BD4-8389-DCAB312C7A27}" type="presParOf" srcId="{F3884ACB-A9D9-4C3E-B5F0-DD7300007D4B}" destId="{93E6D69D-4931-4E36-BF43-58EAA88207F1}" srcOrd="9" destOrd="0" presId="urn:microsoft.com/office/officeart/2005/8/layout/venn1"/>
    <dgm:cxn modelId="{C11C5006-342A-4F47-AA7E-DF25345625EE}" type="presParOf" srcId="{F3884ACB-A9D9-4C3E-B5F0-DD7300007D4B}" destId="{D59172D3-5C58-42A8-9AD0-79FB9BD0B14F}" srcOrd="10" destOrd="0" presId="urn:microsoft.com/office/officeart/2005/8/layout/venn1"/>
    <dgm:cxn modelId="{958444CD-8AE2-41A2-95BA-052A2EB1E18F}" type="presParOf" srcId="{F3884ACB-A9D9-4C3E-B5F0-DD7300007D4B}" destId="{83D6A0DA-8400-48B4-BF18-0C7CED588F5C}" srcOrd="11" destOrd="0" presId="urn:microsoft.com/office/officeart/2005/8/layout/venn1"/>
    <dgm:cxn modelId="{C835310F-6B1B-4147-95B5-EBE00124D49E}" type="presParOf" srcId="{F3884ACB-A9D9-4C3E-B5F0-DD7300007D4B}" destId="{6FDBD33C-C16A-4480-8886-C03AC4F21BC5}" srcOrd="12" destOrd="0" presId="urn:microsoft.com/office/officeart/2005/8/layout/venn1"/>
    <dgm:cxn modelId="{19E1042E-9D00-4975-9FEB-71B9FFC05301}" type="presParOf" srcId="{F3884ACB-A9D9-4C3E-B5F0-DD7300007D4B}" destId="{C8C10942-277C-46A9-8C53-4B8B76F89A5D}"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just" rtl="0"/>
          <a:r>
            <a:rPr lang="en-US" b="1" dirty="0"/>
            <a:t>ANNUAL FILINGS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072" custLinFactNeighborY="-54614">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F32120-DA47-4385-B09E-01D088F0B55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A8A6A25-C5B7-4388-A29F-CEEC18BC75A2}">
      <dgm:prSet custT="1"/>
      <dgm:spPr/>
      <dgm:t>
        <a:bodyPr/>
        <a:lstStyle/>
        <a:p>
          <a:pPr rtl="0"/>
          <a:r>
            <a:rPr lang="en-US" sz="1400" dirty="0"/>
            <a:t>Upload one by one filled excel against each form section and when the first excel is uploaded</a:t>
          </a:r>
          <a:r>
            <a:rPr lang="en-IN" sz="1400" dirty="0"/>
            <a:t> </a:t>
          </a:r>
          <a:r>
            <a:rPr lang="en-US" sz="1400" dirty="0"/>
            <a:t>and successfully validated, then only the next form related ‘Choose file’ button will get enabled</a:t>
          </a:r>
          <a:r>
            <a:rPr lang="en-US" sz="1100" dirty="0"/>
            <a:t>.</a:t>
          </a:r>
        </a:p>
      </dgm:t>
    </dgm:pt>
    <dgm:pt modelId="{C98EC814-823F-4EB0-86AD-E2CDBF61D249}" type="parTrans" cxnId="{449D6AAC-D7C1-4977-8514-D12A729FF768}">
      <dgm:prSet/>
      <dgm:spPr/>
      <dgm:t>
        <a:bodyPr/>
        <a:lstStyle/>
        <a:p>
          <a:endParaRPr lang="en-US"/>
        </a:p>
      </dgm:t>
    </dgm:pt>
    <dgm:pt modelId="{5725041E-DD5D-4243-8D19-67C8FEA44A03}" type="sibTrans" cxnId="{449D6AAC-D7C1-4977-8514-D12A729FF768}">
      <dgm:prSet/>
      <dgm:spPr/>
      <dgm:t>
        <a:bodyPr/>
        <a:lstStyle/>
        <a:p>
          <a:endParaRPr lang="en-US"/>
        </a:p>
      </dgm:t>
    </dgm:pt>
    <dgm:pt modelId="{0FDEC1FB-115C-42A1-AA8D-37F54055CE72}">
      <dgm:prSet custT="1"/>
      <dgm:spPr/>
      <dgm:t>
        <a:bodyPr/>
        <a:lstStyle/>
        <a:p>
          <a:pPr rtl="0"/>
          <a:r>
            <a:rPr lang="en-US" sz="1400" dirty="0"/>
            <a:t>In case of excel validation errors, the user will be displayed error messages in a txt file and will be required to make necessary changes in the Excel.</a:t>
          </a:r>
        </a:p>
      </dgm:t>
    </dgm:pt>
    <dgm:pt modelId="{11112010-493F-4D8F-AC60-E40FFAB25535}" type="parTrans" cxnId="{59F434D8-AF3E-42F6-AE59-8705DAB431B9}">
      <dgm:prSet/>
      <dgm:spPr/>
      <dgm:t>
        <a:bodyPr/>
        <a:lstStyle/>
        <a:p>
          <a:endParaRPr lang="en-US"/>
        </a:p>
      </dgm:t>
    </dgm:pt>
    <dgm:pt modelId="{0D6DC6AE-1206-4D4F-9784-D77164562A4E}" type="sibTrans" cxnId="{59F434D8-AF3E-42F6-AE59-8705DAB431B9}">
      <dgm:prSet/>
      <dgm:spPr/>
      <dgm:t>
        <a:bodyPr/>
        <a:lstStyle/>
        <a:p>
          <a:endParaRPr lang="en-US"/>
        </a:p>
      </dgm:t>
    </dgm:pt>
    <dgm:pt modelId="{B8A0431A-2D6C-47EE-929B-1BB8DAF35C3D}">
      <dgm:prSet custT="1"/>
      <dgm:spPr/>
      <dgm:t>
        <a:bodyPr/>
        <a:lstStyle/>
        <a:p>
          <a:pPr rtl="0"/>
          <a:r>
            <a:rPr lang="en-US" sz="1400" dirty="0"/>
            <a:t>The user can download individual excel once it is uploaded by clicking ‘Download’ button which is corresponding to excel attachment. If user is clicking on ‘download’ button the last uploaded will get downloaded.</a:t>
          </a:r>
        </a:p>
      </dgm:t>
    </dgm:pt>
    <dgm:pt modelId="{6DF39C79-B3B5-4084-B70F-5C25446249E5}" type="parTrans" cxnId="{8F679F14-40A6-4CCC-AECE-7200C5BCAD53}">
      <dgm:prSet/>
      <dgm:spPr/>
      <dgm:t>
        <a:bodyPr/>
        <a:lstStyle/>
        <a:p>
          <a:endParaRPr lang="en-US"/>
        </a:p>
      </dgm:t>
    </dgm:pt>
    <dgm:pt modelId="{0581D8F0-CACD-47AB-BF05-29564A61BC33}" type="sibTrans" cxnId="{8F679F14-40A6-4CCC-AECE-7200C5BCAD53}">
      <dgm:prSet/>
      <dgm:spPr/>
      <dgm:t>
        <a:bodyPr/>
        <a:lstStyle/>
        <a:p>
          <a:endParaRPr lang="en-US"/>
        </a:p>
      </dgm:t>
    </dgm:pt>
    <dgm:pt modelId="{56482560-FFAD-4C87-9344-1E39B8C05FD5}">
      <dgm:prSet custT="1"/>
      <dgm:spPr/>
      <dgm:t>
        <a:bodyPr/>
        <a:lstStyle/>
        <a:p>
          <a:pPr rtl="0"/>
          <a:r>
            <a:rPr lang="en-US" sz="1400" dirty="0"/>
            <a:t>Once all excels are successfully validated, click on “Proceed” action button.</a:t>
          </a:r>
        </a:p>
      </dgm:t>
    </dgm:pt>
    <dgm:pt modelId="{F441ED71-6433-4182-B909-A44C41A59120}" type="parTrans" cxnId="{65B77840-C9D8-4D51-AEE2-9E1717870A2A}">
      <dgm:prSet/>
      <dgm:spPr/>
      <dgm:t>
        <a:bodyPr/>
        <a:lstStyle/>
        <a:p>
          <a:endParaRPr lang="en-US"/>
        </a:p>
      </dgm:t>
    </dgm:pt>
    <dgm:pt modelId="{1CEB9E75-C1F5-428A-A790-9EF41EFE02A8}" type="sibTrans" cxnId="{65B77840-C9D8-4D51-AEE2-9E1717870A2A}">
      <dgm:prSet/>
      <dgm:spPr/>
      <dgm:t>
        <a:bodyPr/>
        <a:lstStyle/>
        <a:p>
          <a:endParaRPr lang="en-US"/>
        </a:p>
      </dgm:t>
    </dgm:pt>
    <dgm:pt modelId="{2A8FE28B-89CE-4086-A176-44A5CB6C952F}">
      <dgm:prSet custT="1"/>
      <dgm:spPr/>
      <dgm:t>
        <a:bodyPr/>
        <a:lstStyle/>
        <a:p>
          <a:pPr rtl="0"/>
          <a:r>
            <a:rPr lang="en-US" sz="1400" dirty="0"/>
            <a:t>Attach required attachments of Parent and linked forms</a:t>
          </a:r>
          <a:r>
            <a:rPr lang="en-US" sz="1100" dirty="0"/>
            <a:t>.</a:t>
          </a:r>
        </a:p>
      </dgm:t>
    </dgm:pt>
    <dgm:pt modelId="{2D4957A4-D292-45A9-AE96-1B6CA25E9740}" type="parTrans" cxnId="{D8AE6E65-8F3D-4229-923B-94C88D4BF8E0}">
      <dgm:prSet/>
      <dgm:spPr/>
      <dgm:t>
        <a:bodyPr/>
        <a:lstStyle/>
        <a:p>
          <a:endParaRPr lang="en-US"/>
        </a:p>
      </dgm:t>
    </dgm:pt>
    <dgm:pt modelId="{069269D1-FB56-47B8-8B44-602076E29656}" type="sibTrans" cxnId="{D8AE6E65-8F3D-4229-923B-94C88D4BF8E0}">
      <dgm:prSet/>
      <dgm:spPr/>
      <dgm:t>
        <a:bodyPr/>
        <a:lstStyle/>
        <a:p>
          <a:endParaRPr lang="en-US"/>
        </a:p>
      </dgm:t>
    </dgm:pt>
    <dgm:pt modelId="{433AC911-CB58-4CB8-AF6E-1BD39979C86B}">
      <dgm:prSet custT="1"/>
      <dgm:spPr/>
      <dgm:t>
        <a:bodyPr/>
        <a:lstStyle/>
        <a:p>
          <a:pPr rtl="0"/>
          <a:r>
            <a:rPr lang="en-US" sz="1400" dirty="0"/>
            <a:t>Click on ‘Submit’ action button against each form after attaching mandatory attachments.</a:t>
          </a:r>
        </a:p>
      </dgm:t>
    </dgm:pt>
    <dgm:pt modelId="{46953F3F-2B82-46EC-8682-AF7F36AAB885}" type="parTrans" cxnId="{C0E1D727-D3C9-442C-89CA-48225DE9F0DC}">
      <dgm:prSet/>
      <dgm:spPr/>
      <dgm:t>
        <a:bodyPr/>
        <a:lstStyle/>
        <a:p>
          <a:endParaRPr lang="en-US"/>
        </a:p>
      </dgm:t>
    </dgm:pt>
    <dgm:pt modelId="{60C3F582-F3F0-4BAF-9D5D-65300EA35DC3}" type="sibTrans" cxnId="{C0E1D727-D3C9-442C-89CA-48225DE9F0DC}">
      <dgm:prSet/>
      <dgm:spPr/>
      <dgm:t>
        <a:bodyPr/>
        <a:lstStyle/>
        <a:p>
          <a:endParaRPr lang="en-US"/>
        </a:p>
      </dgm:t>
    </dgm:pt>
    <dgm:pt modelId="{15FF6F7C-841C-4216-8433-6AD717621E9A}">
      <dgm:prSet custT="1"/>
      <dgm:spPr/>
      <dgm:t>
        <a:bodyPr/>
        <a:lstStyle/>
        <a:p>
          <a:pPr rtl="0"/>
          <a:r>
            <a:rPr lang="en-US" sz="1400" dirty="0"/>
            <a:t>System performs all server-side validations on click of each ‘Submit’ action button</a:t>
          </a:r>
          <a:r>
            <a:rPr lang="en-US" sz="1100" dirty="0"/>
            <a:t>.</a:t>
          </a:r>
        </a:p>
      </dgm:t>
    </dgm:pt>
    <dgm:pt modelId="{36E3A4C6-664F-4F6D-BC89-0883B53EBD10}" type="parTrans" cxnId="{868B43D2-7AE9-45D3-82DB-4A6B389BE6E4}">
      <dgm:prSet/>
      <dgm:spPr/>
      <dgm:t>
        <a:bodyPr/>
        <a:lstStyle/>
        <a:p>
          <a:endParaRPr lang="en-US"/>
        </a:p>
      </dgm:t>
    </dgm:pt>
    <dgm:pt modelId="{8C0F69D7-BA50-4E95-8D29-5C3BA3F786C7}" type="sibTrans" cxnId="{868B43D2-7AE9-45D3-82DB-4A6B389BE6E4}">
      <dgm:prSet/>
      <dgm:spPr/>
      <dgm:t>
        <a:bodyPr/>
        <a:lstStyle/>
        <a:p>
          <a:endParaRPr lang="en-US"/>
        </a:p>
      </dgm:t>
    </dgm:pt>
    <dgm:pt modelId="{582FA52E-7B13-4687-940B-E3F62FAED163}">
      <dgm:prSet/>
      <dgm:spPr/>
      <dgm:t>
        <a:bodyPr/>
        <a:lstStyle/>
        <a:p>
          <a:endParaRPr lang="en-US"/>
        </a:p>
      </dgm:t>
    </dgm:pt>
    <dgm:pt modelId="{5DE939DF-5B43-424D-8EAB-5220E8B61C59}" type="parTrans" cxnId="{BBC83D5A-6E2E-469A-BB11-310F7457F83F}">
      <dgm:prSet/>
      <dgm:spPr/>
      <dgm:t>
        <a:bodyPr/>
        <a:lstStyle/>
        <a:p>
          <a:endParaRPr lang="en-US"/>
        </a:p>
      </dgm:t>
    </dgm:pt>
    <dgm:pt modelId="{B3E33AC6-C94F-42E9-83BE-E2428961394C}" type="sibTrans" cxnId="{BBC83D5A-6E2E-469A-BB11-310F7457F83F}">
      <dgm:prSet/>
      <dgm:spPr/>
      <dgm:t>
        <a:bodyPr/>
        <a:lstStyle/>
        <a:p>
          <a:endParaRPr lang="en-US"/>
        </a:p>
      </dgm:t>
    </dgm:pt>
    <dgm:pt modelId="{7247835E-56ED-4A5F-A1EB-C1F4B9BCDF12}" type="pres">
      <dgm:prSet presAssocID="{AFF32120-DA47-4385-B09E-01D088F0B559}" presName="compositeShape" presStyleCnt="0">
        <dgm:presLayoutVars>
          <dgm:chMax val="7"/>
          <dgm:dir/>
          <dgm:resizeHandles val="exact"/>
        </dgm:presLayoutVars>
      </dgm:prSet>
      <dgm:spPr/>
    </dgm:pt>
    <dgm:pt modelId="{B95E2FBC-42D4-4C32-840C-82D97346A322}" type="pres">
      <dgm:prSet presAssocID="{2A8A6A25-C5B7-4388-A29F-CEEC18BC75A2}" presName="circ1" presStyleLbl="vennNode1" presStyleIdx="0" presStyleCnt="7"/>
      <dgm:spPr/>
    </dgm:pt>
    <dgm:pt modelId="{38B0E1D5-C3B5-43C5-9868-6FC18FE935C1}" type="pres">
      <dgm:prSet presAssocID="{2A8A6A25-C5B7-4388-A29F-CEEC18BC75A2}" presName="circ1Tx" presStyleLbl="revTx" presStyleIdx="0" presStyleCnt="0" custLinFactNeighborX="-2478" custLinFactNeighborY="10417">
        <dgm:presLayoutVars>
          <dgm:chMax val="0"/>
          <dgm:chPref val="0"/>
          <dgm:bulletEnabled val="1"/>
        </dgm:presLayoutVars>
      </dgm:prSet>
      <dgm:spPr/>
    </dgm:pt>
    <dgm:pt modelId="{B15325B4-0035-4371-949F-933454D1647D}" type="pres">
      <dgm:prSet presAssocID="{0FDEC1FB-115C-42A1-AA8D-37F54055CE72}" presName="circ2" presStyleLbl="vennNode1" presStyleIdx="1" presStyleCnt="7"/>
      <dgm:spPr/>
    </dgm:pt>
    <dgm:pt modelId="{B8F3D931-C0DE-4ABF-9C22-382D74045BD7}" type="pres">
      <dgm:prSet presAssocID="{0FDEC1FB-115C-42A1-AA8D-37F54055CE72}" presName="circ2Tx" presStyleLbl="revTx" presStyleIdx="0" presStyleCnt="0" custScaleX="124506" custScaleY="127843" custLinFactNeighborX="1310" custLinFactNeighborY="-7365">
        <dgm:presLayoutVars>
          <dgm:chMax val="0"/>
          <dgm:chPref val="0"/>
          <dgm:bulletEnabled val="1"/>
        </dgm:presLayoutVars>
      </dgm:prSet>
      <dgm:spPr/>
    </dgm:pt>
    <dgm:pt modelId="{8DE09189-E573-4123-8081-2A5D4BE16889}" type="pres">
      <dgm:prSet presAssocID="{B8A0431A-2D6C-47EE-929B-1BB8DAF35C3D}" presName="circ3" presStyleLbl="vennNode1" presStyleIdx="2" presStyleCnt="7"/>
      <dgm:spPr/>
    </dgm:pt>
    <dgm:pt modelId="{2413040D-FB65-44F8-8740-AE26A2927BA8}" type="pres">
      <dgm:prSet presAssocID="{B8A0431A-2D6C-47EE-929B-1BB8DAF35C3D}" presName="circ3Tx" presStyleLbl="revTx" presStyleIdx="0" presStyleCnt="0" custScaleX="128855" custScaleY="125561">
        <dgm:presLayoutVars>
          <dgm:chMax val="0"/>
          <dgm:chPref val="0"/>
          <dgm:bulletEnabled val="1"/>
        </dgm:presLayoutVars>
      </dgm:prSet>
      <dgm:spPr/>
    </dgm:pt>
    <dgm:pt modelId="{95BF7B3F-31DD-411D-B8DA-748D5920237D}" type="pres">
      <dgm:prSet presAssocID="{56482560-FFAD-4C87-9344-1E39B8C05FD5}" presName="circ4" presStyleLbl="vennNode1" presStyleIdx="3" presStyleCnt="7"/>
      <dgm:spPr/>
    </dgm:pt>
    <dgm:pt modelId="{1D3ED948-734C-48B3-B99A-D52DEB106898}" type="pres">
      <dgm:prSet presAssocID="{56482560-FFAD-4C87-9344-1E39B8C05FD5}" presName="circ4Tx" presStyleLbl="revTx" presStyleIdx="0" presStyleCnt="0">
        <dgm:presLayoutVars>
          <dgm:chMax val="0"/>
          <dgm:chPref val="0"/>
          <dgm:bulletEnabled val="1"/>
        </dgm:presLayoutVars>
      </dgm:prSet>
      <dgm:spPr/>
    </dgm:pt>
    <dgm:pt modelId="{3CDE7A4C-C253-4FBD-8325-F79E8A8BB3A7}" type="pres">
      <dgm:prSet presAssocID="{2A8FE28B-89CE-4086-A176-44A5CB6C952F}" presName="circ5" presStyleLbl="vennNode1" presStyleIdx="4" presStyleCnt="7"/>
      <dgm:spPr/>
    </dgm:pt>
    <dgm:pt modelId="{8E2A8272-8162-4BA1-95D5-90D1BB17BFDB}" type="pres">
      <dgm:prSet presAssocID="{2A8FE28B-89CE-4086-A176-44A5CB6C952F}" presName="circ5Tx" presStyleLbl="revTx" presStyleIdx="0" presStyleCnt="0" custScaleX="85630" custScaleY="80620" custLinFactNeighborX="-6814" custLinFactNeighborY="-23686">
        <dgm:presLayoutVars>
          <dgm:chMax val="0"/>
          <dgm:chPref val="0"/>
          <dgm:bulletEnabled val="1"/>
        </dgm:presLayoutVars>
      </dgm:prSet>
      <dgm:spPr/>
    </dgm:pt>
    <dgm:pt modelId="{E0FC7DFD-D129-4B41-80A2-1574DAAEC070}" type="pres">
      <dgm:prSet presAssocID="{433AC911-CB58-4CB8-AF6E-1BD39979C86B}" presName="circ6" presStyleLbl="vennNode1" presStyleIdx="5" presStyleCnt="7"/>
      <dgm:spPr/>
    </dgm:pt>
    <dgm:pt modelId="{E3AA56D6-2658-41A4-8918-E8C6FD145E14}" type="pres">
      <dgm:prSet presAssocID="{433AC911-CB58-4CB8-AF6E-1BD39979C86B}" presName="circ6Tx" presStyleLbl="revTx" presStyleIdx="0" presStyleCnt="0" custLinFactNeighborX="22711" custLinFactNeighborY="-13357">
        <dgm:presLayoutVars>
          <dgm:chMax val="0"/>
          <dgm:chPref val="0"/>
          <dgm:bulletEnabled val="1"/>
        </dgm:presLayoutVars>
      </dgm:prSet>
      <dgm:spPr/>
    </dgm:pt>
    <dgm:pt modelId="{8EE34A2C-42AE-48FE-BC77-977C7E15A5A8}" type="pres">
      <dgm:prSet presAssocID="{15FF6F7C-841C-4216-8433-6AD717621E9A}" presName="circ7" presStyleLbl="vennNode1" presStyleIdx="6" presStyleCnt="7"/>
      <dgm:spPr/>
    </dgm:pt>
    <dgm:pt modelId="{6E7D9260-1B98-4119-B8B6-C7F5E0F84560}" type="pres">
      <dgm:prSet presAssocID="{15FF6F7C-841C-4216-8433-6AD717621E9A}" presName="circ7Tx" presStyleLbl="revTx" presStyleIdx="0" presStyleCnt="0" custLinFactNeighborX="17685" custLinFactNeighborY="-16886">
        <dgm:presLayoutVars>
          <dgm:chMax val="0"/>
          <dgm:chPref val="0"/>
          <dgm:bulletEnabled val="1"/>
        </dgm:presLayoutVars>
      </dgm:prSet>
      <dgm:spPr/>
    </dgm:pt>
  </dgm:ptLst>
  <dgm:cxnLst>
    <dgm:cxn modelId="{8F679F14-40A6-4CCC-AECE-7200C5BCAD53}" srcId="{AFF32120-DA47-4385-B09E-01D088F0B559}" destId="{B8A0431A-2D6C-47EE-929B-1BB8DAF35C3D}" srcOrd="2" destOrd="0" parTransId="{6DF39C79-B3B5-4084-B70F-5C25446249E5}" sibTransId="{0581D8F0-CACD-47AB-BF05-29564A61BC33}"/>
    <dgm:cxn modelId="{C0E1D727-D3C9-442C-89CA-48225DE9F0DC}" srcId="{AFF32120-DA47-4385-B09E-01D088F0B559}" destId="{433AC911-CB58-4CB8-AF6E-1BD39979C86B}" srcOrd="5" destOrd="0" parTransId="{46953F3F-2B82-46EC-8682-AF7F36AAB885}" sibTransId="{60C3F582-F3F0-4BAF-9D5D-65300EA35DC3}"/>
    <dgm:cxn modelId="{AF4A982A-749F-444B-A6B9-262A43A78872}" type="presOf" srcId="{2A8FE28B-89CE-4086-A176-44A5CB6C952F}" destId="{8E2A8272-8162-4BA1-95D5-90D1BB17BFDB}" srcOrd="0" destOrd="0" presId="urn:microsoft.com/office/officeart/2005/8/layout/venn1"/>
    <dgm:cxn modelId="{B8E70735-057F-4EDB-B2F5-83D8E0177A77}" type="presOf" srcId="{B8A0431A-2D6C-47EE-929B-1BB8DAF35C3D}" destId="{2413040D-FB65-44F8-8740-AE26A2927BA8}" srcOrd="0" destOrd="0" presId="urn:microsoft.com/office/officeart/2005/8/layout/venn1"/>
    <dgm:cxn modelId="{65B77840-C9D8-4D51-AEE2-9E1717870A2A}" srcId="{AFF32120-DA47-4385-B09E-01D088F0B559}" destId="{56482560-FFAD-4C87-9344-1E39B8C05FD5}" srcOrd="3" destOrd="0" parTransId="{F441ED71-6433-4182-B909-A44C41A59120}" sibTransId="{1CEB9E75-C1F5-428A-A790-9EF41EFE02A8}"/>
    <dgm:cxn modelId="{D8AE6E65-8F3D-4229-923B-94C88D4BF8E0}" srcId="{AFF32120-DA47-4385-B09E-01D088F0B559}" destId="{2A8FE28B-89CE-4086-A176-44A5CB6C952F}" srcOrd="4" destOrd="0" parTransId="{2D4957A4-D292-45A9-AE96-1B6CA25E9740}" sibTransId="{069269D1-FB56-47B8-8B44-602076E29656}"/>
    <dgm:cxn modelId="{BBC83D5A-6E2E-469A-BB11-310F7457F83F}" srcId="{AFF32120-DA47-4385-B09E-01D088F0B559}" destId="{582FA52E-7B13-4687-940B-E3F62FAED163}" srcOrd="7" destOrd="0" parTransId="{5DE939DF-5B43-424D-8EAB-5220E8B61C59}" sibTransId="{B3E33AC6-C94F-42E9-83BE-E2428961394C}"/>
    <dgm:cxn modelId="{4D5373A3-5047-432C-868F-23BC2CD679E1}" type="presOf" srcId="{AFF32120-DA47-4385-B09E-01D088F0B559}" destId="{7247835E-56ED-4A5F-A1EB-C1F4B9BCDF12}" srcOrd="0" destOrd="0" presId="urn:microsoft.com/office/officeart/2005/8/layout/venn1"/>
    <dgm:cxn modelId="{D1CD21AC-BE3E-4A61-9183-93CC2A65C02C}" type="presOf" srcId="{15FF6F7C-841C-4216-8433-6AD717621E9A}" destId="{6E7D9260-1B98-4119-B8B6-C7F5E0F84560}" srcOrd="0" destOrd="0" presId="urn:microsoft.com/office/officeart/2005/8/layout/venn1"/>
    <dgm:cxn modelId="{449D6AAC-D7C1-4977-8514-D12A729FF768}" srcId="{AFF32120-DA47-4385-B09E-01D088F0B559}" destId="{2A8A6A25-C5B7-4388-A29F-CEEC18BC75A2}" srcOrd="0" destOrd="0" parTransId="{C98EC814-823F-4EB0-86AD-E2CDBF61D249}" sibTransId="{5725041E-DD5D-4243-8D19-67C8FEA44A03}"/>
    <dgm:cxn modelId="{D7FC7DB0-3B2D-4B71-9AC5-C0858BB4D27B}" type="presOf" srcId="{56482560-FFAD-4C87-9344-1E39B8C05FD5}" destId="{1D3ED948-734C-48B3-B99A-D52DEB106898}" srcOrd="0" destOrd="0" presId="urn:microsoft.com/office/officeart/2005/8/layout/venn1"/>
    <dgm:cxn modelId="{EDB79BC7-233D-4F9B-B308-CEFAF6846C4E}" type="presOf" srcId="{433AC911-CB58-4CB8-AF6E-1BD39979C86B}" destId="{E3AA56D6-2658-41A4-8918-E8C6FD145E14}" srcOrd="0" destOrd="0" presId="urn:microsoft.com/office/officeart/2005/8/layout/venn1"/>
    <dgm:cxn modelId="{868B43D2-7AE9-45D3-82DB-4A6B389BE6E4}" srcId="{AFF32120-DA47-4385-B09E-01D088F0B559}" destId="{15FF6F7C-841C-4216-8433-6AD717621E9A}" srcOrd="6" destOrd="0" parTransId="{36E3A4C6-664F-4F6D-BC89-0883B53EBD10}" sibTransId="{8C0F69D7-BA50-4E95-8D29-5C3BA3F786C7}"/>
    <dgm:cxn modelId="{59F434D8-AF3E-42F6-AE59-8705DAB431B9}" srcId="{AFF32120-DA47-4385-B09E-01D088F0B559}" destId="{0FDEC1FB-115C-42A1-AA8D-37F54055CE72}" srcOrd="1" destOrd="0" parTransId="{11112010-493F-4D8F-AC60-E40FFAB25535}" sibTransId="{0D6DC6AE-1206-4D4F-9784-D77164562A4E}"/>
    <dgm:cxn modelId="{F14D49E2-B69E-495A-9C0D-96518288DB82}" type="presOf" srcId="{0FDEC1FB-115C-42A1-AA8D-37F54055CE72}" destId="{B8F3D931-C0DE-4ABF-9C22-382D74045BD7}" srcOrd="0" destOrd="0" presId="urn:microsoft.com/office/officeart/2005/8/layout/venn1"/>
    <dgm:cxn modelId="{82DD99E8-0CB8-4F0F-B87E-6FA98C6B7996}" type="presOf" srcId="{2A8A6A25-C5B7-4388-A29F-CEEC18BC75A2}" destId="{38B0E1D5-C3B5-43C5-9868-6FC18FE935C1}" srcOrd="0" destOrd="0" presId="urn:microsoft.com/office/officeart/2005/8/layout/venn1"/>
    <dgm:cxn modelId="{4A087A7C-AB59-4617-BB02-D3F1456EA065}" type="presParOf" srcId="{7247835E-56ED-4A5F-A1EB-C1F4B9BCDF12}" destId="{B95E2FBC-42D4-4C32-840C-82D97346A322}" srcOrd="0" destOrd="0" presId="urn:microsoft.com/office/officeart/2005/8/layout/venn1"/>
    <dgm:cxn modelId="{D7705776-232E-457D-94F0-81346BC6038D}" type="presParOf" srcId="{7247835E-56ED-4A5F-A1EB-C1F4B9BCDF12}" destId="{38B0E1D5-C3B5-43C5-9868-6FC18FE935C1}" srcOrd="1" destOrd="0" presId="urn:microsoft.com/office/officeart/2005/8/layout/venn1"/>
    <dgm:cxn modelId="{23DFA0A7-3FF6-4E88-B9DB-126837F735F3}" type="presParOf" srcId="{7247835E-56ED-4A5F-A1EB-C1F4B9BCDF12}" destId="{B15325B4-0035-4371-949F-933454D1647D}" srcOrd="2" destOrd="0" presId="urn:microsoft.com/office/officeart/2005/8/layout/venn1"/>
    <dgm:cxn modelId="{5622D6DB-D35D-4B55-A74C-858773BB668D}" type="presParOf" srcId="{7247835E-56ED-4A5F-A1EB-C1F4B9BCDF12}" destId="{B8F3D931-C0DE-4ABF-9C22-382D74045BD7}" srcOrd="3" destOrd="0" presId="urn:microsoft.com/office/officeart/2005/8/layout/venn1"/>
    <dgm:cxn modelId="{52F515F1-0CB9-4C47-8973-29D5F57FBD45}" type="presParOf" srcId="{7247835E-56ED-4A5F-A1EB-C1F4B9BCDF12}" destId="{8DE09189-E573-4123-8081-2A5D4BE16889}" srcOrd="4" destOrd="0" presId="urn:microsoft.com/office/officeart/2005/8/layout/venn1"/>
    <dgm:cxn modelId="{9201A4BC-AA3B-4B41-B866-C667E579409F}" type="presParOf" srcId="{7247835E-56ED-4A5F-A1EB-C1F4B9BCDF12}" destId="{2413040D-FB65-44F8-8740-AE26A2927BA8}" srcOrd="5" destOrd="0" presId="urn:microsoft.com/office/officeart/2005/8/layout/venn1"/>
    <dgm:cxn modelId="{AC84BB5E-8EA2-48E5-93E5-16AB0C60AA87}" type="presParOf" srcId="{7247835E-56ED-4A5F-A1EB-C1F4B9BCDF12}" destId="{95BF7B3F-31DD-411D-B8DA-748D5920237D}" srcOrd="6" destOrd="0" presId="urn:microsoft.com/office/officeart/2005/8/layout/venn1"/>
    <dgm:cxn modelId="{F75F67D0-4E07-40E5-8A78-34E4DA2B4F28}" type="presParOf" srcId="{7247835E-56ED-4A5F-A1EB-C1F4B9BCDF12}" destId="{1D3ED948-734C-48B3-B99A-D52DEB106898}" srcOrd="7" destOrd="0" presId="urn:microsoft.com/office/officeart/2005/8/layout/venn1"/>
    <dgm:cxn modelId="{665E0B82-FC5E-4E9B-8662-109806A530BC}" type="presParOf" srcId="{7247835E-56ED-4A5F-A1EB-C1F4B9BCDF12}" destId="{3CDE7A4C-C253-4FBD-8325-F79E8A8BB3A7}" srcOrd="8" destOrd="0" presId="urn:microsoft.com/office/officeart/2005/8/layout/venn1"/>
    <dgm:cxn modelId="{78515AB1-BB0A-49F3-B18F-F68D3E590495}" type="presParOf" srcId="{7247835E-56ED-4A5F-A1EB-C1F4B9BCDF12}" destId="{8E2A8272-8162-4BA1-95D5-90D1BB17BFDB}" srcOrd="9" destOrd="0" presId="urn:microsoft.com/office/officeart/2005/8/layout/venn1"/>
    <dgm:cxn modelId="{03B93613-7113-4217-BEBF-B67906B5EFB4}" type="presParOf" srcId="{7247835E-56ED-4A5F-A1EB-C1F4B9BCDF12}" destId="{E0FC7DFD-D129-4B41-80A2-1574DAAEC070}" srcOrd="10" destOrd="0" presId="urn:microsoft.com/office/officeart/2005/8/layout/venn1"/>
    <dgm:cxn modelId="{4F292B5B-50BA-4CEB-BCAA-32F6F1E1826B}" type="presParOf" srcId="{7247835E-56ED-4A5F-A1EB-C1F4B9BCDF12}" destId="{E3AA56D6-2658-41A4-8918-E8C6FD145E14}" srcOrd="11" destOrd="0" presId="urn:microsoft.com/office/officeart/2005/8/layout/venn1"/>
    <dgm:cxn modelId="{5FB6F182-0FCB-4DC5-8B7A-70EB37788AFF}" type="presParOf" srcId="{7247835E-56ED-4A5F-A1EB-C1F4B9BCDF12}" destId="{8EE34A2C-42AE-48FE-BC77-977C7E15A5A8}" srcOrd="12" destOrd="0" presId="urn:microsoft.com/office/officeart/2005/8/layout/venn1"/>
    <dgm:cxn modelId="{4E74F89F-C122-416D-BF71-E095FE71EB74}" type="presParOf" srcId="{7247835E-56ED-4A5F-A1EB-C1F4B9BCDF12}" destId="{6E7D9260-1B98-4119-B8B6-C7F5E0F84560}"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AA7E0A-0374-4859-BB2B-1D69D4B37E0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B92EB27-BAC2-4B36-B870-3490756D45C1}">
      <dgm:prSet/>
      <dgm:spPr/>
      <dgm:t>
        <a:bodyPr/>
        <a:lstStyle/>
        <a:p>
          <a:pPr rtl="0"/>
          <a:r>
            <a:rPr lang="en-US" b="1"/>
            <a:t>Can I choose Offline mode for parent form and Online mode for linked forms or vice-versa?	 </a:t>
          </a:r>
          <a:endParaRPr lang="en-US"/>
        </a:p>
      </dgm:t>
    </dgm:pt>
    <dgm:pt modelId="{20AE8E27-CCBA-424C-8C4C-77680F96DBEE}" type="parTrans" cxnId="{23064B78-446E-4D45-99BF-FAFDBB2E1F96}">
      <dgm:prSet/>
      <dgm:spPr/>
      <dgm:t>
        <a:bodyPr/>
        <a:lstStyle/>
        <a:p>
          <a:endParaRPr lang="en-US"/>
        </a:p>
      </dgm:t>
    </dgm:pt>
    <dgm:pt modelId="{0C1A2040-0FE5-4F50-9A80-51439CA1CCE7}" type="sibTrans" cxnId="{23064B78-446E-4D45-99BF-FAFDBB2E1F96}">
      <dgm:prSet/>
      <dgm:spPr/>
      <dgm:t>
        <a:bodyPr/>
        <a:lstStyle/>
        <a:p>
          <a:endParaRPr lang="en-US"/>
        </a:p>
      </dgm:t>
    </dgm:pt>
    <dgm:pt modelId="{6E34257E-2F86-4E4D-B475-46B6942759E5}" type="pres">
      <dgm:prSet presAssocID="{16AA7E0A-0374-4859-BB2B-1D69D4B37E00}" presName="CompostProcess" presStyleCnt="0">
        <dgm:presLayoutVars>
          <dgm:dir/>
          <dgm:resizeHandles val="exact"/>
        </dgm:presLayoutVars>
      </dgm:prSet>
      <dgm:spPr/>
    </dgm:pt>
    <dgm:pt modelId="{66DBEDC7-54D2-43ED-B09D-EAE2E3CF350E}" type="pres">
      <dgm:prSet presAssocID="{16AA7E0A-0374-4859-BB2B-1D69D4B37E00}" presName="arrow" presStyleLbl="bgShp" presStyleIdx="0" presStyleCnt="1"/>
      <dgm:spPr/>
    </dgm:pt>
    <dgm:pt modelId="{51A30956-CFB4-4FBD-AF33-89AEC238A5F3}" type="pres">
      <dgm:prSet presAssocID="{16AA7E0A-0374-4859-BB2B-1D69D4B37E00}" presName="linearProcess" presStyleCnt="0"/>
      <dgm:spPr/>
    </dgm:pt>
    <dgm:pt modelId="{4AB2D8B8-BCBA-40A4-94FB-C7C1C9A13B75}" type="pres">
      <dgm:prSet presAssocID="{DB92EB27-BAC2-4B36-B870-3490756D45C1}" presName="textNode" presStyleLbl="node1" presStyleIdx="0" presStyleCnt="1">
        <dgm:presLayoutVars>
          <dgm:bulletEnabled val="1"/>
        </dgm:presLayoutVars>
      </dgm:prSet>
      <dgm:spPr/>
    </dgm:pt>
  </dgm:ptLst>
  <dgm:cxnLst>
    <dgm:cxn modelId="{23064B78-446E-4D45-99BF-FAFDBB2E1F96}" srcId="{16AA7E0A-0374-4859-BB2B-1D69D4B37E00}" destId="{DB92EB27-BAC2-4B36-B870-3490756D45C1}" srcOrd="0" destOrd="0" parTransId="{20AE8E27-CCBA-424C-8C4C-77680F96DBEE}" sibTransId="{0C1A2040-0FE5-4F50-9A80-51439CA1CCE7}"/>
    <dgm:cxn modelId="{88C47A8D-F822-4D9F-80DF-88F75850D094}" type="presOf" srcId="{16AA7E0A-0374-4859-BB2B-1D69D4B37E00}" destId="{6E34257E-2F86-4E4D-B475-46B6942759E5}" srcOrd="0" destOrd="0" presId="urn:microsoft.com/office/officeart/2005/8/layout/hProcess9"/>
    <dgm:cxn modelId="{20E7FB8F-1D34-4BBF-81FE-C04463306F87}" type="presOf" srcId="{DB92EB27-BAC2-4B36-B870-3490756D45C1}" destId="{4AB2D8B8-BCBA-40A4-94FB-C7C1C9A13B75}" srcOrd="0" destOrd="0" presId="urn:microsoft.com/office/officeart/2005/8/layout/hProcess9"/>
    <dgm:cxn modelId="{4C48C596-2497-422F-BC2D-F027165738F4}" type="presParOf" srcId="{6E34257E-2F86-4E4D-B475-46B6942759E5}" destId="{66DBEDC7-54D2-43ED-B09D-EAE2E3CF350E}" srcOrd="0" destOrd="0" presId="urn:microsoft.com/office/officeart/2005/8/layout/hProcess9"/>
    <dgm:cxn modelId="{FD5CDBFE-7D28-4D9C-9AF5-28C0F7725271}" type="presParOf" srcId="{6E34257E-2F86-4E4D-B475-46B6942759E5}" destId="{51A30956-CFB4-4FBD-AF33-89AEC238A5F3}" srcOrd="1" destOrd="0" presId="urn:microsoft.com/office/officeart/2005/8/layout/hProcess9"/>
    <dgm:cxn modelId="{723A7129-B97A-4C98-9564-FC74D12A1D27}" type="presParOf" srcId="{51A30956-CFB4-4FBD-AF33-89AEC238A5F3}" destId="{4AB2D8B8-BCBA-40A4-94FB-C7C1C9A13B7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31C23B-001C-4B10-A5D5-F6948C4915B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4260DF2-27CE-40BC-BC10-AAFADDF700F9}">
      <dgm:prSet/>
      <dgm:spPr/>
      <dgm:t>
        <a:bodyPr/>
        <a:lstStyle/>
        <a:p>
          <a:pPr rtl="0"/>
          <a:r>
            <a:rPr lang="en-US"/>
            <a:t>No. Option to choose between Online and Offline mode is applicable only to the Parent form.</a:t>
          </a:r>
        </a:p>
      </dgm:t>
    </dgm:pt>
    <dgm:pt modelId="{B00A9D87-E5D2-41E0-AB34-06723F514E5F}" type="parTrans" cxnId="{56F302FD-2809-4FEF-B468-251152856186}">
      <dgm:prSet/>
      <dgm:spPr/>
      <dgm:t>
        <a:bodyPr/>
        <a:lstStyle/>
        <a:p>
          <a:endParaRPr lang="en-US"/>
        </a:p>
      </dgm:t>
    </dgm:pt>
    <dgm:pt modelId="{F0D12B4F-07BF-4926-AF60-B1E921422B8B}" type="sibTrans" cxnId="{56F302FD-2809-4FEF-B468-251152856186}">
      <dgm:prSet/>
      <dgm:spPr/>
      <dgm:t>
        <a:bodyPr/>
        <a:lstStyle/>
        <a:p>
          <a:endParaRPr lang="en-US"/>
        </a:p>
      </dgm:t>
    </dgm:pt>
    <dgm:pt modelId="{BB20F0BC-755B-403B-B720-800F176CF1E6}">
      <dgm:prSet/>
      <dgm:spPr/>
      <dgm:t>
        <a:bodyPr/>
        <a:lstStyle/>
        <a:p>
          <a:pPr rtl="0"/>
          <a:r>
            <a:rPr lang="en-US"/>
            <a:t>If the Parent form is filed in Online mode, all the linked filings must also be submitted in Online mode. Conversely, if the Parent form is filed in Offline mode, all linked filings must be filed in Offline mode.</a:t>
          </a:r>
        </a:p>
      </dgm:t>
    </dgm:pt>
    <dgm:pt modelId="{9A70CABE-AB8F-43EB-8BAF-66DA159C5882}" type="parTrans" cxnId="{EE42CABA-EEBE-4C15-AEAA-AF5AA68505BF}">
      <dgm:prSet/>
      <dgm:spPr/>
      <dgm:t>
        <a:bodyPr/>
        <a:lstStyle/>
        <a:p>
          <a:endParaRPr lang="en-US"/>
        </a:p>
      </dgm:t>
    </dgm:pt>
    <dgm:pt modelId="{F5FAC1F0-5947-4B0C-ABCA-D48E2C8E9CEB}" type="sibTrans" cxnId="{EE42CABA-EEBE-4C15-AEAA-AF5AA68505BF}">
      <dgm:prSet/>
      <dgm:spPr/>
      <dgm:t>
        <a:bodyPr/>
        <a:lstStyle/>
        <a:p>
          <a:endParaRPr lang="en-US"/>
        </a:p>
      </dgm:t>
    </dgm:pt>
    <dgm:pt modelId="{1653BBC3-D8F4-4AA0-940F-D525A1AE4BBD}" type="pres">
      <dgm:prSet presAssocID="{E431C23B-001C-4B10-A5D5-F6948C4915B0}" presName="Name0" presStyleCnt="0">
        <dgm:presLayoutVars>
          <dgm:chPref val="3"/>
          <dgm:dir/>
          <dgm:animLvl val="lvl"/>
          <dgm:resizeHandles/>
        </dgm:presLayoutVars>
      </dgm:prSet>
      <dgm:spPr/>
    </dgm:pt>
    <dgm:pt modelId="{5372FEB4-1B07-439C-9968-DCA0DE7105F4}" type="pres">
      <dgm:prSet presAssocID="{54260DF2-27CE-40BC-BC10-AAFADDF700F9}" presName="horFlow" presStyleCnt="0"/>
      <dgm:spPr/>
    </dgm:pt>
    <dgm:pt modelId="{7A297475-549E-4890-A759-1DE59A2AD24C}" type="pres">
      <dgm:prSet presAssocID="{54260DF2-27CE-40BC-BC10-AAFADDF700F9}" presName="bigChev" presStyleLbl="node1" presStyleIdx="0" presStyleCnt="2" custScaleX="102760" custScaleY="110411" custLinFactNeighborX="1670" custLinFactNeighborY="1670"/>
      <dgm:spPr/>
    </dgm:pt>
    <dgm:pt modelId="{9D2729F6-E064-4BE9-81B0-76009CAB5364}" type="pres">
      <dgm:prSet presAssocID="{54260DF2-27CE-40BC-BC10-AAFADDF700F9}" presName="vSp" presStyleCnt="0"/>
      <dgm:spPr/>
    </dgm:pt>
    <dgm:pt modelId="{D1E3B4D0-E7A1-4E76-A930-FD7FEB07EA5B}" type="pres">
      <dgm:prSet presAssocID="{BB20F0BC-755B-403B-B720-800F176CF1E6}" presName="horFlow" presStyleCnt="0"/>
      <dgm:spPr/>
    </dgm:pt>
    <dgm:pt modelId="{E886F26A-CCF0-4447-9197-7274C427FF61}" type="pres">
      <dgm:prSet presAssocID="{BB20F0BC-755B-403B-B720-800F176CF1E6}" presName="bigChev" presStyleLbl="node1" presStyleIdx="1" presStyleCnt="2" custScaleX="104601" custScaleY="113322"/>
      <dgm:spPr/>
    </dgm:pt>
  </dgm:ptLst>
  <dgm:cxnLst>
    <dgm:cxn modelId="{06D3A902-B83B-4E2E-9502-FC53BBF5D7C0}" type="presOf" srcId="{E431C23B-001C-4B10-A5D5-F6948C4915B0}" destId="{1653BBC3-D8F4-4AA0-940F-D525A1AE4BBD}" srcOrd="0" destOrd="0" presId="urn:microsoft.com/office/officeart/2005/8/layout/lProcess3"/>
    <dgm:cxn modelId="{AD9CB054-4272-4B1E-B723-88580B589C28}" type="presOf" srcId="{54260DF2-27CE-40BC-BC10-AAFADDF700F9}" destId="{7A297475-549E-4890-A759-1DE59A2AD24C}" srcOrd="0" destOrd="0" presId="urn:microsoft.com/office/officeart/2005/8/layout/lProcess3"/>
    <dgm:cxn modelId="{EE42CABA-EEBE-4C15-AEAA-AF5AA68505BF}" srcId="{E431C23B-001C-4B10-A5D5-F6948C4915B0}" destId="{BB20F0BC-755B-403B-B720-800F176CF1E6}" srcOrd="1" destOrd="0" parTransId="{9A70CABE-AB8F-43EB-8BAF-66DA159C5882}" sibTransId="{F5FAC1F0-5947-4B0C-ABCA-D48E2C8E9CEB}"/>
    <dgm:cxn modelId="{CB890EE0-E41F-4EB2-ABB4-D379913588C8}" type="presOf" srcId="{BB20F0BC-755B-403B-B720-800F176CF1E6}" destId="{E886F26A-CCF0-4447-9197-7274C427FF61}" srcOrd="0" destOrd="0" presId="urn:microsoft.com/office/officeart/2005/8/layout/lProcess3"/>
    <dgm:cxn modelId="{56F302FD-2809-4FEF-B468-251152856186}" srcId="{E431C23B-001C-4B10-A5D5-F6948C4915B0}" destId="{54260DF2-27CE-40BC-BC10-AAFADDF700F9}" srcOrd="0" destOrd="0" parTransId="{B00A9D87-E5D2-41E0-AB34-06723F514E5F}" sibTransId="{F0D12B4F-07BF-4926-AF60-B1E921422B8B}"/>
    <dgm:cxn modelId="{D974CA8F-49AA-4CD2-835A-E01BFD2D8735}" type="presParOf" srcId="{1653BBC3-D8F4-4AA0-940F-D525A1AE4BBD}" destId="{5372FEB4-1B07-439C-9968-DCA0DE7105F4}" srcOrd="0" destOrd="0" presId="urn:microsoft.com/office/officeart/2005/8/layout/lProcess3"/>
    <dgm:cxn modelId="{6FCAB64F-F9BD-4A0D-A084-49C0BEC6CFA4}" type="presParOf" srcId="{5372FEB4-1B07-439C-9968-DCA0DE7105F4}" destId="{7A297475-549E-4890-A759-1DE59A2AD24C}" srcOrd="0" destOrd="0" presId="urn:microsoft.com/office/officeart/2005/8/layout/lProcess3"/>
    <dgm:cxn modelId="{11CF0E7C-E5D5-4FE0-8D75-1ADD63C04B90}" type="presParOf" srcId="{1653BBC3-D8F4-4AA0-940F-D525A1AE4BBD}" destId="{9D2729F6-E064-4BE9-81B0-76009CAB5364}" srcOrd="1" destOrd="0" presId="urn:microsoft.com/office/officeart/2005/8/layout/lProcess3"/>
    <dgm:cxn modelId="{87AEB18D-F9E9-48F5-80B7-A602B4779031}" type="presParOf" srcId="{1653BBC3-D8F4-4AA0-940F-D525A1AE4BBD}" destId="{D1E3B4D0-E7A1-4E76-A930-FD7FEB07EA5B}" srcOrd="2" destOrd="0" presId="urn:microsoft.com/office/officeart/2005/8/layout/lProcess3"/>
    <dgm:cxn modelId="{6411EFDD-DBB7-4BCB-95DB-147A0F95DAD2}" type="presParOf" srcId="{D1E3B4D0-E7A1-4E76-A930-FD7FEB07EA5B}" destId="{E886F26A-CCF0-4447-9197-7274C427FF61}"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423CC0-53B1-49CA-A1C3-F35AAD85BAC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28465DE-19DC-4D06-9047-97B4D19F4EB6}">
      <dgm:prSet/>
      <dgm:spPr/>
      <dgm:t>
        <a:bodyPr/>
        <a:lstStyle/>
        <a:p>
          <a:pPr rtl="0"/>
          <a:r>
            <a:rPr lang="en-US" b="1" dirty="0"/>
            <a:t>What is excel functionality in Online web form? </a:t>
          </a:r>
          <a:endParaRPr lang="en-US" dirty="0"/>
        </a:p>
      </dgm:t>
    </dgm:pt>
    <dgm:pt modelId="{C9BA57A5-6DB8-4715-9B70-A66CE8CBA0DC}" type="parTrans" cxnId="{FFF2A28B-A755-45A1-974C-0777063AF862}">
      <dgm:prSet/>
      <dgm:spPr/>
      <dgm:t>
        <a:bodyPr/>
        <a:lstStyle/>
        <a:p>
          <a:endParaRPr lang="en-US"/>
        </a:p>
      </dgm:t>
    </dgm:pt>
    <dgm:pt modelId="{4EE5AD3B-BE66-453D-ADE0-100C8109C46D}" type="sibTrans" cxnId="{FFF2A28B-A755-45A1-974C-0777063AF862}">
      <dgm:prSet/>
      <dgm:spPr/>
      <dgm:t>
        <a:bodyPr/>
        <a:lstStyle/>
        <a:p>
          <a:endParaRPr lang="en-US"/>
        </a:p>
      </dgm:t>
    </dgm:pt>
    <dgm:pt modelId="{255BF10E-08E3-4474-BA07-46355DE6FA6F}" type="pres">
      <dgm:prSet presAssocID="{AD423CC0-53B1-49CA-A1C3-F35AAD85BACF}" presName="CompostProcess" presStyleCnt="0">
        <dgm:presLayoutVars>
          <dgm:dir/>
          <dgm:resizeHandles val="exact"/>
        </dgm:presLayoutVars>
      </dgm:prSet>
      <dgm:spPr/>
    </dgm:pt>
    <dgm:pt modelId="{87722A76-B0B0-44F4-9962-9BDA9D770214}" type="pres">
      <dgm:prSet presAssocID="{AD423CC0-53B1-49CA-A1C3-F35AAD85BACF}" presName="arrow" presStyleLbl="bgShp" presStyleIdx="0" presStyleCnt="1"/>
      <dgm:spPr/>
    </dgm:pt>
    <dgm:pt modelId="{795542D3-ACB5-40B3-9A8C-29785BF651BF}" type="pres">
      <dgm:prSet presAssocID="{AD423CC0-53B1-49CA-A1C3-F35AAD85BACF}" presName="linearProcess" presStyleCnt="0"/>
      <dgm:spPr/>
    </dgm:pt>
    <dgm:pt modelId="{D5F4B196-4F2F-4A7C-901C-DDB74872F815}" type="pres">
      <dgm:prSet presAssocID="{D28465DE-19DC-4D06-9047-97B4D19F4EB6}" presName="textNode" presStyleLbl="node1" presStyleIdx="0" presStyleCnt="1">
        <dgm:presLayoutVars>
          <dgm:bulletEnabled val="1"/>
        </dgm:presLayoutVars>
      </dgm:prSet>
      <dgm:spPr/>
    </dgm:pt>
  </dgm:ptLst>
  <dgm:cxnLst>
    <dgm:cxn modelId="{920FD322-791B-4A2C-BB8F-C9C84540D0CD}" type="presOf" srcId="{AD423CC0-53B1-49CA-A1C3-F35AAD85BACF}" destId="{255BF10E-08E3-4474-BA07-46355DE6FA6F}" srcOrd="0" destOrd="0" presId="urn:microsoft.com/office/officeart/2005/8/layout/hProcess9"/>
    <dgm:cxn modelId="{FFF2A28B-A755-45A1-974C-0777063AF862}" srcId="{AD423CC0-53B1-49CA-A1C3-F35AAD85BACF}" destId="{D28465DE-19DC-4D06-9047-97B4D19F4EB6}" srcOrd="0" destOrd="0" parTransId="{C9BA57A5-6DB8-4715-9B70-A66CE8CBA0DC}" sibTransId="{4EE5AD3B-BE66-453D-ADE0-100C8109C46D}"/>
    <dgm:cxn modelId="{1348DA9F-1A92-47F9-87A2-180469B60C5D}" type="presOf" srcId="{D28465DE-19DC-4D06-9047-97B4D19F4EB6}" destId="{D5F4B196-4F2F-4A7C-901C-DDB74872F815}" srcOrd="0" destOrd="0" presId="urn:microsoft.com/office/officeart/2005/8/layout/hProcess9"/>
    <dgm:cxn modelId="{177F33D5-3E24-4B93-9602-463E94317CF6}" type="presParOf" srcId="{255BF10E-08E3-4474-BA07-46355DE6FA6F}" destId="{87722A76-B0B0-44F4-9962-9BDA9D770214}" srcOrd="0" destOrd="0" presId="urn:microsoft.com/office/officeart/2005/8/layout/hProcess9"/>
    <dgm:cxn modelId="{63F131D0-FF1A-440A-89C9-7568631D3D17}" type="presParOf" srcId="{255BF10E-08E3-4474-BA07-46355DE6FA6F}" destId="{795542D3-ACB5-40B3-9A8C-29785BF651BF}" srcOrd="1" destOrd="0" presId="urn:microsoft.com/office/officeart/2005/8/layout/hProcess9"/>
    <dgm:cxn modelId="{1498C311-69BD-4226-98F4-D85A9C6478AC}" type="presParOf" srcId="{795542D3-ACB5-40B3-9A8C-29785BF651BF}" destId="{D5F4B196-4F2F-4A7C-901C-DDB74872F81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A35283A-877D-468B-B54B-83019A84A704}"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C7CB82D9-812A-46DF-B4F0-5AA13E93C59A}">
      <dgm:prSet/>
      <dgm:spPr/>
      <dgm:t>
        <a:bodyPr/>
        <a:lstStyle/>
        <a:p>
          <a:pPr rtl="0"/>
          <a:r>
            <a:rPr lang="en-US" dirty="0"/>
            <a:t>Excel functionality in Online web form refers to providing details which are in the format of Table through macro enabled excel. Once user enters the number in the relevant field, excel download option would be enabled to fill in the details in excel with required validation. </a:t>
          </a:r>
        </a:p>
      </dgm:t>
    </dgm:pt>
    <dgm:pt modelId="{1B78013F-EE7C-448A-94DC-8CBBBC18FE91}" type="parTrans" cxnId="{766CA3FD-5143-409D-ABB5-0E8FFAF7BED9}">
      <dgm:prSet/>
      <dgm:spPr/>
      <dgm:t>
        <a:bodyPr/>
        <a:lstStyle/>
        <a:p>
          <a:endParaRPr lang="en-US"/>
        </a:p>
      </dgm:t>
    </dgm:pt>
    <dgm:pt modelId="{67A43856-E0BE-4DE4-89ED-8F42289FF10E}" type="sibTrans" cxnId="{766CA3FD-5143-409D-ABB5-0E8FFAF7BED9}">
      <dgm:prSet/>
      <dgm:spPr/>
      <dgm:t>
        <a:bodyPr/>
        <a:lstStyle/>
        <a:p>
          <a:endParaRPr lang="en-US"/>
        </a:p>
      </dgm:t>
    </dgm:pt>
    <dgm:pt modelId="{E9AE6A7D-BB80-4DDE-B0E6-4551CD574C1A}" type="pres">
      <dgm:prSet presAssocID="{2A35283A-877D-468B-B54B-83019A84A704}" presName="Name0" presStyleCnt="0">
        <dgm:presLayoutVars>
          <dgm:dir/>
          <dgm:animLvl val="lvl"/>
          <dgm:resizeHandles val="exact"/>
        </dgm:presLayoutVars>
      </dgm:prSet>
      <dgm:spPr/>
    </dgm:pt>
    <dgm:pt modelId="{C260210C-D170-4D72-9820-EFEDA533F3E5}" type="pres">
      <dgm:prSet presAssocID="{C7CB82D9-812A-46DF-B4F0-5AA13E93C59A}" presName="linNode" presStyleCnt="0"/>
      <dgm:spPr/>
    </dgm:pt>
    <dgm:pt modelId="{A40FFADC-2B8F-4031-8013-3C5F0C5F1740}" type="pres">
      <dgm:prSet presAssocID="{C7CB82D9-812A-46DF-B4F0-5AA13E93C59A}" presName="parentText" presStyleLbl="node1" presStyleIdx="0" presStyleCnt="1" custScaleX="182512">
        <dgm:presLayoutVars>
          <dgm:chMax val="1"/>
          <dgm:bulletEnabled val="1"/>
        </dgm:presLayoutVars>
      </dgm:prSet>
      <dgm:spPr/>
    </dgm:pt>
  </dgm:ptLst>
  <dgm:cxnLst>
    <dgm:cxn modelId="{685B2D60-DFC8-475A-91F3-D45F184BA269}" type="presOf" srcId="{2A35283A-877D-468B-B54B-83019A84A704}" destId="{E9AE6A7D-BB80-4DDE-B0E6-4551CD574C1A}" srcOrd="0" destOrd="0" presId="urn:microsoft.com/office/officeart/2005/8/layout/vList5"/>
    <dgm:cxn modelId="{AE4F504D-90AC-4C92-9ABD-5277004AE75A}" type="presOf" srcId="{C7CB82D9-812A-46DF-B4F0-5AA13E93C59A}" destId="{A40FFADC-2B8F-4031-8013-3C5F0C5F1740}" srcOrd="0" destOrd="0" presId="urn:microsoft.com/office/officeart/2005/8/layout/vList5"/>
    <dgm:cxn modelId="{766CA3FD-5143-409D-ABB5-0E8FFAF7BED9}" srcId="{2A35283A-877D-468B-B54B-83019A84A704}" destId="{C7CB82D9-812A-46DF-B4F0-5AA13E93C59A}" srcOrd="0" destOrd="0" parTransId="{1B78013F-EE7C-448A-94DC-8CBBBC18FE91}" sibTransId="{67A43856-E0BE-4DE4-89ED-8F42289FF10E}"/>
    <dgm:cxn modelId="{A121FA81-691B-4FB7-A1BA-F40E22A4D1F6}" type="presParOf" srcId="{E9AE6A7D-BB80-4DDE-B0E6-4551CD574C1A}" destId="{C260210C-D170-4D72-9820-EFEDA533F3E5}" srcOrd="0" destOrd="0" presId="urn:microsoft.com/office/officeart/2005/8/layout/vList5"/>
    <dgm:cxn modelId="{BD1A960C-2114-47D2-9D5A-35A6DCCDC248}" type="presParOf" srcId="{C260210C-D170-4D72-9820-EFEDA533F3E5}" destId="{A40FFADC-2B8F-4031-8013-3C5F0C5F1740}"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59D4B5A-AF5B-4BB1-A84C-E9B833B8C0D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6E185170-F278-441F-82A6-4ED95425E1EC}">
      <dgm:prSet/>
      <dgm:spPr/>
      <dgm:t>
        <a:bodyPr/>
        <a:lstStyle/>
        <a:p>
          <a:pPr rtl="0"/>
          <a:r>
            <a:rPr lang="en-US" b="1" dirty="0"/>
            <a:t>What are the key points to be considered while filing AOC-4/AOC-4 NBFC?</a:t>
          </a:r>
          <a:endParaRPr lang="en-US" dirty="0"/>
        </a:p>
      </dgm:t>
    </dgm:pt>
    <dgm:pt modelId="{C3191ACD-D892-4C70-AC4D-4F5A8A8C4F3B}" type="parTrans" cxnId="{326F4933-300C-4CA0-BCB8-6EA95498243C}">
      <dgm:prSet/>
      <dgm:spPr/>
      <dgm:t>
        <a:bodyPr/>
        <a:lstStyle/>
        <a:p>
          <a:endParaRPr lang="en-US"/>
        </a:p>
      </dgm:t>
    </dgm:pt>
    <dgm:pt modelId="{F12C20D0-163E-4A88-8F02-3610342B14CF}" type="sibTrans" cxnId="{326F4933-300C-4CA0-BCB8-6EA95498243C}">
      <dgm:prSet/>
      <dgm:spPr/>
      <dgm:t>
        <a:bodyPr/>
        <a:lstStyle/>
        <a:p>
          <a:endParaRPr lang="en-US"/>
        </a:p>
      </dgm:t>
    </dgm:pt>
    <dgm:pt modelId="{C2078714-DADD-44CA-9F54-E5564179ED92}" type="pres">
      <dgm:prSet presAssocID="{B59D4B5A-AF5B-4BB1-A84C-E9B833B8C0D7}" presName="CompostProcess" presStyleCnt="0">
        <dgm:presLayoutVars>
          <dgm:dir/>
          <dgm:resizeHandles val="exact"/>
        </dgm:presLayoutVars>
      </dgm:prSet>
      <dgm:spPr/>
    </dgm:pt>
    <dgm:pt modelId="{8FAFB05D-D65A-43AC-8D38-9C6571AD3537}" type="pres">
      <dgm:prSet presAssocID="{B59D4B5A-AF5B-4BB1-A84C-E9B833B8C0D7}" presName="arrow" presStyleLbl="bgShp" presStyleIdx="0" presStyleCnt="1"/>
      <dgm:spPr/>
    </dgm:pt>
    <dgm:pt modelId="{0F950B2D-6009-44DD-B69A-EA99116501C5}" type="pres">
      <dgm:prSet presAssocID="{B59D4B5A-AF5B-4BB1-A84C-E9B833B8C0D7}" presName="linearProcess" presStyleCnt="0"/>
      <dgm:spPr/>
    </dgm:pt>
    <dgm:pt modelId="{226E3502-155B-49F6-8944-2CE8CA03A6CC}" type="pres">
      <dgm:prSet presAssocID="{6E185170-F278-441F-82A6-4ED95425E1EC}" presName="textNode" presStyleLbl="node1" presStyleIdx="0" presStyleCnt="1">
        <dgm:presLayoutVars>
          <dgm:bulletEnabled val="1"/>
        </dgm:presLayoutVars>
      </dgm:prSet>
      <dgm:spPr/>
    </dgm:pt>
  </dgm:ptLst>
  <dgm:cxnLst>
    <dgm:cxn modelId="{30718F19-5035-4677-9830-BF161775152C}" type="presOf" srcId="{6E185170-F278-441F-82A6-4ED95425E1EC}" destId="{226E3502-155B-49F6-8944-2CE8CA03A6CC}" srcOrd="0" destOrd="0" presId="urn:microsoft.com/office/officeart/2005/8/layout/hProcess9"/>
    <dgm:cxn modelId="{326F4933-300C-4CA0-BCB8-6EA95498243C}" srcId="{B59D4B5A-AF5B-4BB1-A84C-E9B833B8C0D7}" destId="{6E185170-F278-441F-82A6-4ED95425E1EC}" srcOrd="0" destOrd="0" parTransId="{C3191ACD-D892-4C70-AC4D-4F5A8A8C4F3B}" sibTransId="{F12C20D0-163E-4A88-8F02-3610342B14CF}"/>
    <dgm:cxn modelId="{ED84219F-1A59-4B13-8F50-99531B0C8F29}" type="presOf" srcId="{B59D4B5A-AF5B-4BB1-A84C-E9B833B8C0D7}" destId="{C2078714-DADD-44CA-9F54-E5564179ED92}" srcOrd="0" destOrd="0" presId="urn:microsoft.com/office/officeart/2005/8/layout/hProcess9"/>
    <dgm:cxn modelId="{911A529F-3CEE-457D-8A82-95BA4784969D}" type="presParOf" srcId="{C2078714-DADD-44CA-9F54-E5564179ED92}" destId="{8FAFB05D-D65A-43AC-8D38-9C6571AD3537}" srcOrd="0" destOrd="0" presId="urn:microsoft.com/office/officeart/2005/8/layout/hProcess9"/>
    <dgm:cxn modelId="{FF549508-46B3-45F7-AC95-7C75259DFE4D}" type="presParOf" srcId="{C2078714-DADD-44CA-9F54-E5564179ED92}" destId="{0F950B2D-6009-44DD-B69A-EA99116501C5}" srcOrd="1" destOrd="0" presId="urn:microsoft.com/office/officeart/2005/8/layout/hProcess9"/>
    <dgm:cxn modelId="{07B57272-B38D-4585-95A1-7134F2AD4B6A}" type="presParOf" srcId="{0F950B2D-6009-44DD-B69A-EA99116501C5}" destId="{226E3502-155B-49F6-8944-2CE8CA03A6C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EE53D5-F504-4017-9678-927AA118B6D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6FF712A-2791-46A5-998E-9AA783BD7449}">
      <dgm:prSet/>
      <dgm:spPr/>
      <dgm:t>
        <a:bodyPr/>
        <a:lstStyle/>
        <a:p>
          <a:pPr rtl="0"/>
          <a:r>
            <a:rPr lang="en-US" dirty="0"/>
            <a:t>The company for which the form is filed shall have a valid and active/Under CIRP/Under Liquidation CIN.</a:t>
          </a:r>
        </a:p>
      </dgm:t>
    </dgm:pt>
    <dgm:pt modelId="{4EBA524A-BAE3-454C-ADDE-3AE0D04DCE04}" type="parTrans" cxnId="{11A8099A-E7FF-4444-BC6F-E71C05253DD6}">
      <dgm:prSet/>
      <dgm:spPr/>
      <dgm:t>
        <a:bodyPr/>
        <a:lstStyle/>
        <a:p>
          <a:endParaRPr lang="en-US"/>
        </a:p>
      </dgm:t>
    </dgm:pt>
    <dgm:pt modelId="{8DBB039A-6F34-46E4-8A99-DDE672FF584E}" type="sibTrans" cxnId="{11A8099A-E7FF-4444-BC6F-E71C05253DD6}">
      <dgm:prSet/>
      <dgm:spPr/>
      <dgm:t>
        <a:bodyPr/>
        <a:lstStyle/>
        <a:p>
          <a:endParaRPr lang="en-US"/>
        </a:p>
      </dgm:t>
    </dgm:pt>
    <dgm:pt modelId="{736BE6A6-14E3-4E88-A25A-6100CA115C26}">
      <dgm:prSet/>
      <dgm:spPr/>
      <dgm:t>
        <a:bodyPr/>
        <a:lstStyle/>
        <a:p>
          <a:pPr rtl="0"/>
          <a:r>
            <a:rPr lang="en-US" dirty="0"/>
            <a:t>The	DSC	attached in the	form is	registered on MCA portal	against	the DIN/PAN/Membership number as provided in the form.</a:t>
          </a:r>
        </a:p>
      </dgm:t>
    </dgm:pt>
    <dgm:pt modelId="{DB2ACC18-0EFF-4E75-8B37-B3E1D755BA07}" type="parTrans" cxnId="{0C25146D-7E49-46C6-88F6-EBEF7CA2D70D}">
      <dgm:prSet/>
      <dgm:spPr/>
      <dgm:t>
        <a:bodyPr/>
        <a:lstStyle/>
        <a:p>
          <a:endParaRPr lang="en-US"/>
        </a:p>
      </dgm:t>
    </dgm:pt>
    <dgm:pt modelId="{567095DE-EF82-440F-B681-4D4BDBFF535F}" type="sibTrans" cxnId="{0C25146D-7E49-46C6-88F6-EBEF7CA2D70D}">
      <dgm:prSet/>
      <dgm:spPr/>
      <dgm:t>
        <a:bodyPr/>
        <a:lstStyle/>
        <a:p>
          <a:endParaRPr lang="en-US"/>
        </a:p>
      </dgm:t>
    </dgm:pt>
    <dgm:pt modelId="{4BFD077A-946E-400E-AEBE-88E527617564}">
      <dgm:prSet/>
      <dgm:spPr/>
      <dgm:t>
        <a:bodyPr/>
        <a:lstStyle/>
        <a:p>
          <a:pPr rtl="0"/>
          <a:r>
            <a:rPr lang="en-US" dirty="0"/>
            <a:t>The applicant of the form is registered as Business User at the MCA portal before filing the web form.</a:t>
          </a:r>
        </a:p>
      </dgm:t>
    </dgm:pt>
    <dgm:pt modelId="{949290CA-29A5-4BF2-8BF7-37C91FAE6F77}" type="parTrans" cxnId="{32DB35DC-9333-46BB-B759-3D833D09959F}">
      <dgm:prSet/>
      <dgm:spPr/>
      <dgm:t>
        <a:bodyPr/>
        <a:lstStyle/>
        <a:p>
          <a:endParaRPr lang="en-US"/>
        </a:p>
      </dgm:t>
    </dgm:pt>
    <dgm:pt modelId="{7060C927-9562-430E-A7A6-92D7E450B9CE}" type="sibTrans" cxnId="{32DB35DC-9333-46BB-B759-3D833D09959F}">
      <dgm:prSet/>
      <dgm:spPr/>
      <dgm:t>
        <a:bodyPr/>
        <a:lstStyle/>
        <a:p>
          <a:endParaRPr lang="en-US"/>
        </a:p>
      </dgm:t>
    </dgm:pt>
    <dgm:pt modelId="{F10F1642-7F1A-4BD2-846D-88581484A9EE}">
      <dgm:prSet/>
      <dgm:spPr/>
      <dgm:t>
        <a:bodyPr/>
        <a:lstStyle/>
        <a:p>
          <a:pPr rtl="0"/>
          <a:r>
            <a:rPr lang="en-US" dirty="0"/>
            <a:t>The signing authority of the form shall have valid and non-expired/non-revoked DSC.</a:t>
          </a:r>
        </a:p>
      </dgm:t>
    </dgm:pt>
    <dgm:pt modelId="{32A9DA79-6DED-4AC5-99E9-07868F8771EF}" type="parTrans" cxnId="{AD8D28DC-BB44-4225-82C4-DBA7F54AF522}">
      <dgm:prSet/>
      <dgm:spPr/>
      <dgm:t>
        <a:bodyPr/>
        <a:lstStyle/>
        <a:p>
          <a:endParaRPr lang="en-US"/>
        </a:p>
      </dgm:t>
    </dgm:pt>
    <dgm:pt modelId="{612CDF0F-D484-4568-AF20-ADBFD4C924AB}" type="sibTrans" cxnId="{AD8D28DC-BB44-4225-82C4-DBA7F54AF522}">
      <dgm:prSet/>
      <dgm:spPr/>
      <dgm:t>
        <a:bodyPr/>
        <a:lstStyle/>
        <a:p>
          <a:endParaRPr lang="en-US"/>
        </a:p>
      </dgm:t>
    </dgm:pt>
    <dgm:pt modelId="{C676F37C-3830-454D-80EC-A7FF22AE90A1}">
      <dgm:prSet/>
      <dgm:spPr/>
      <dgm:t>
        <a:bodyPr/>
        <a:lstStyle/>
        <a:p>
          <a:pPr rtl="0"/>
          <a:r>
            <a:rPr lang="en-US" dirty="0"/>
            <a:t>The authorized signatories of the company shall have an approved DIN or valid PAN or valid membership number as applicable.</a:t>
          </a:r>
        </a:p>
      </dgm:t>
    </dgm:pt>
    <dgm:pt modelId="{20EDE2CF-3361-41B9-B9DB-AFCECD2C298B}" type="parTrans" cxnId="{2B34175D-1D20-45B5-A3F7-C6AFC890E0E2}">
      <dgm:prSet/>
      <dgm:spPr/>
      <dgm:t>
        <a:bodyPr/>
        <a:lstStyle/>
        <a:p>
          <a:endParaRPr lang="en-US"/>
        </a:p>
      </dgm:t>
    </dgm:pt>
    <dgm:pt modelId="{D2FE4950-1BA9-4274-9791-5B0DCC0D49E2}" type="sibTrans" cxnId="{2B34175D-1D20-45B5-A3F7-C6AFC890E0E2}">
      <dgm:prSet/>
      <dgm:spPr/>
      <dgm:t>
        <a:bodyPr/>
        <a:lstStyle/>
        <a:p>
          <a:endParaRPr lang="en-US"/>
        </a:p>
      </dgm:t>
    </dgm:pt>
    <dgm:pt modelId="{1D5BFB34-6C31-4E9D-9151-25C81FA5842A}">
      <dgm:prSet/>
      <dgm:spPr/>
      <dgm:t>
        <a:bodyPr/>
        <a:lstStyle/>
        <a:p>
          <a:pPr algn="just" rtl="0"/>
          <a:r>
            <a:rPr lang="en-US" dirty="0"/>
            <a:t>The company is not flagged for the non -filing of </a:t>
          </a:r>
        </a:p>
        <a:p>
          <a:pPr algn="just" rtl="0"/>
          <a:r>
            <a:rPr lang="en-US" dirty="0"/>
            <a:t>Form No. INC-22.</a:t>
          </a:r>
        </a:p>
      </dgm:t>
    </dgm:pt>
    <dgm:pt modelId="{5EC9615E-8D92-4E5B-A6BB-103FCF434D8E}" type="parTrans" cxnId="{849B90E4-C935-434A-8CD7-EC8221851123}">
      <dgm:prSet/>
      <dgm:spPr/>
      <dgm:t>
        <a:bodyPr/>
        <a:lstStyle/>
        <a:p>
          <a:endParaRPr lang="en-US"/>
        </a:p>
      </dgm:t>
    </dgm:pt>
    <dgm:pt modelId="{B1255C40-7678-4E23-B743-80B5B970C562}" type="sibTrans" cxnId="{849B90E4-C935-434A-8CD7-EC8221851123}">
      <dgm:prSet/>
      <dgm:spPr/>
      <dgm:t>
        <a:bodyPr/>
        <a:lstStyle/>
        <a:p>
          <a:endParaRPr lang="en-US"/>
        </a:p>
      </dgm:t>
    </dgm:pt>
    <dgm:pt modelId="{25104A8E-7238-4D48-9E91-3B908F9A107C}">
      <dgm:prSet/>
      <dgm:spPr/>
      <dgm:t>
        <a:bodyPr/>
        <a:lstStyle/>
        <a:p>
          <a:pPr rtl="0"/>
          <a:r>
            <a:rPr lang="en-US" dirty="0"/>
            <a:t>The company has not already filed another Form AOC-4 which is either pending for payment or pending for approval in respect of the same financial year end date.</a:t>
          </a:r>
        </a:p>
      </dgm:t>
    </dgm:pt>
    <dgm:pt modelId="{A6B4C352-50E5-41C2-9B47-CD3FDB1A7613}" type="parTrans" cxnId="{4C7B65B2-E132-41D3-9777-B33AF1EA01AD}">
      <dgm:prSet/>
      <dgm:spPr/>
      <dgm:t>
        <a:bodyPr/>
        <a:lstStyle/>
        <a:p>
          <a:endParaRPr lang="en-US"/>
        </a:p>
      </dgm:t>
    </dgm:pt>
    <dgm:pt modelId="{F04BC651-51DD-46A4-B06A-9B8E7D240324}" type="sibTrans" cxnId="{4C7B65B2-E132-41D3-9777-B33AF1EA01AD}">
      <dgm:prSet/>
      <dgm:spPr/>
      <dgm:t>
        <a:bodyPr/>
        <a:lstStyle/>
        <a:p>
          <a:endParaRPr lang="en-US"/>
        </a:p>
      </dgm:t>
    </dgm:pt>
    <dgm:pt modelId="{D6C0D42E-9E74-422C-9D2C-ACCD3CB1E3F9}">
      <dgm:prSet/>
      <dgm:spPr/>
      <dgm:t>
        <a:bodyPr/>
        <a:lstStyle/>
        <a:p>
          <a:endParaRPr lang="en-US"/>
        </a:p>
      </dgm:t>
    </dgm:pt>
    <dgm:pt modelId="{4F7F00BF-FDDA-4BC4-95BE-5209FA57FDD3}" type="parTrans" cxnId="{69716B94-D26C-4315-B349-07CACE855D1D}">
      <dgm:prSet/>
      <dgm:spPr/>
      <dgm:t>
        <a:bodyPr/>
        <a:lstStyle/>
        <a:p>
          <a:endParaRPr lang="en-US"/>
        </a:p>
      </dgm:t>
    </dgm:pt>
    <dgm:pt modelId="{348023D6-66F3-41F5-B650-4EBDC67B431B}" type="sibTrans" cxnId="{69716B94-D26C-4315-B349-07CACE855D1D}">
      <dgm:prSet/>
      <dgm:spPr/>
      <dgm:t>
        <a:bodyPr/>
        <a:lstStyle/>
        <a:p>
          <a:endParaRPr lang="en-US"/>
        </a:p>
      </dgm:t>
    </dgm:pt>
    <dgm:pt modelId="{5BC73F25-349F-4228-92CE-099C2D2F6028}">
      <dgm:prSet/>
      <dgm:spPr/>
      <dgm:t>
        <a:bodyPr/>
        <a:lstStyle/>
        <a:p>
          <a:endParaRPr lang="en-US"/>
        </a:p>
      </dgm:t>
    </dgm:pt>
    <dgm:pt modelId="{2D1D2C6D-B145-41A2-8315-68B5BA9F48E9}" type="parTrans" cxnId="{819FE2E5-FD1C-4F53-AE4D-314A9AB22726}">
      <dgm:prSet/>
      <dgm:spPr/>
      <dgm:t>
        <a:bodyPr/>
        <a:lstStyle/>
        <a:p>
          <a:endParaRPr lang="en-US"/>
        </a:p>
      </dgm:t>
    </dgm:pt>
    <dgm:pt modelId="{6427BD68-FB7E-4047-A9F5-B9A9D094CE48}" type="sibTrans" cxnId="{819FE2E5-FD1C-4F53-AE4D-314A9AB22726}">
      <dgm:prSet/>
      <dgm:spPr/>
      <dgm:t>
        <a:bodyPr/>
        <a:lstStyle/>
        <a:p>
          <a:endParaRPr lang="en-US"/>
        </a:p>
      </dgm:t>
    </dgm:pt>
    <dgm:pt modelId="{970B1E85-3BB2-488E-8457-90EFCE90873D}">
      <dgm:prSet/>
      <dgm:spPr/>
      <dgm:t>
        <a:bodyPr/>
        <a:lstStyle/>
        <a:p>
          <a:endParaRPr lang="en-US"/>
        </a:p>
      </dgm:t>
    </dgm:pt>
    <dgm:pt modelId="{6F432A1A-997F-4B59-94F7-EE18E7E00898}" type="parTrans" cxnId="{6BE3F7A7-30C6-4BB0-8EE8-16B3FA730670}">
      <dgm:prSet/>
      <dgm:spPr/>
      <dgm:t>
        <a:bodyPr/>
        <a:lstStyle/>
        <a:p>
          <a:endParaRPr lang="en-US"/>
        </a:p>
      </dgm:t>
    </dgm:pt>
    <dgm:pt modelId="{2799ABB1-5331-45CE-9B3C-7C9EE868F713}" type="sibTrans" cxnId="{6BE3F7A7-30C6-4BB0-8EE8-16B3FA730670}">
      <dgm:prSet/>
      <dgm:spPr/>
      <dgm:t>
        <a:bodyPr/>
        <a:lstStyle/>
        <a:p>
          <a:endParaRPr lang="en-US"/>
        </a:p>
      </dgm:t>
    </dgm:pt>
    <dgm:pt modelId="{C2274FB7-91C5-478A-8627-979AAF2C50B6}" type="pres">
      <dgm:prSet presAssocID="{E5EE53D5-F504-4017-9678-927AA118B6D4}" presName="compositeShape" presStyleCnt="0">
        <dgm:presLayoutVars>
          <dgm:chMax val="7"/>
          <dgm:dir/>
          <dgm:resizeHandles val="exact"/>
        </dgm:presLayoutVars>
      </dgm:prSet>
      <dgm:spPr/>
    </dgm:pt>
    <dgm:pt modelId="{232EC114-14A8-43A1-B70A-7F24E8F8F514}" type="pres">
      <dgm:prSet presAssocID="{E6FF712A-2791-46A5-998E-9AA783BD7449}" presName="circ1" presStyleLbl="vennNode1" presStyleIdx="0" presStyleCnt="7"/>
      <dgm:spPr/>
    </dgm:pt>
    <dgm:pt modelId="{681E587E-7F81-40CD-B972-3A4F360D55E0}" type="pres">
      <dgm:prSet presAssocID="{E6FF712A-2791-46A5-998E-9AA783BD7449}" presName="circ1Tx" presStyleLbl="revTx" presStyleIdx="0" presStyleCnt="0">
        <dgm:presLayoutVars>
          <dgm:chMax val="0"/>
          <dgm:chPref val="0"/>
          <dgm:bulletEnabled val="1"/>
        </dgm:presLayoutVars>
      </dgm:prSet>
      <dgm:spPr/>
    </dgm:pt>
    <dgm:pt modelId="{27D630EB-6D32-4C4C-B498-26C2806100B6}" type="pres">
      <dgm:prSet presAssocID="{736BE6A6-14E3-4E88-A25A-6100CA115C26}" presName="circ2" presStyleLbl="vennNode1" presStyleIdx="1" presStyleCnt="7"/>
      <dgm:spPr/>
    </dgm:pt>
    <dgm:pt modelId="{962EFAAC-64DD-4F96-B6F0-1CC8CA4905E4}" type="pres">
      <dgm:prSet presAssocID="{736BE6A6-14E3-4E88-A25A-6100CA115C26}" presName="circ2Tx" presStyleLbl="revTx" presStyleIdx="0" presStyleCnt="0" custLinFactNeighborX="-4495" custLinFactNeighborY="-23662">
        <dgm:presLayoutVars>
          <dgm:chMax val="0"/>
          <dgm:chPref val="0"/>
          <dgm:bulletEnabled val="1"/>
        </dgm:presLayoutVars>
      </dgm:prSet>
      <dgm:spPr/>
    </dgm:pt>
    <dgm:pt modelId="{93E4521E-A63D-45CE-80C9-EE99C8F59A78}" type="pres">
      <dgm:prSet presAssocID="{4BFD077A-946E-400E-AEBE-88E527617564}" presName="circ3" presStyleLbl="vennNode1" presStyleIdx="2" presStyleCnt="7"/>
      <dgm:spPr/>
    </dgm:pt>
    <dgm:pt modelId="{9979CB76-9A63-41AC-B14D-3C91292B51FC}" type="pres">
      <dgm:prSet presAssocID="{4BFD077A-946E-400E-AEBE-88E527617564}" presName="circ3Tx" presStyleLbl="revTx" presStyleIdx="0" presStyleCnt="0" custLinFactNeighborX="5298" custLinFactNeighborY="-22043">
        <dgm:presLayoutVars>
          <dgm:chMax val="0"/>
          <dgm:chPref val="0"/>
          <dgm:bulletEnabled val="1"/>
        </dgm:presLayoutVars>
      </dgm:prSet>
      <dgm:spPr/>
    </dgm:pt>
    <dgm:pt modelId="{68AF105D-E3D1-4213-A1F0-43EC44EEF1B2}" type="pres">
      <dgm:prSet presAssocID="{F10F1642-7F1A-4BD2-846D-88581484A9EE}" presName="circ4" presStyleLbl="vennNode1" presStyleIdx="3" presStyleCnt="7"/>
      <dgm:spPr/>
    </dgm:pt>
    <dgm:pt modelId="{206DCB44-43C0-4DFB-9C7D-43FE46FC7899}" type="pres">
      <dgm:prSet presAssocID="{F10F1642-7F1A-4BD2-846D-88581484A9EE}" presName="circ4Tx" presStyleLbl="revTx" presStyleIdx="0" presStyleCnt="0" custLinFactNeighborX="31894" custLinFactNeighborY="-32043">
        <dgm:presLayoutVars>
          <dgm:chMax val="0"/>
          <dgm:chPref val="0"/>
          <dgm:bulletEnabled val="1"/>
        </dgm:presLayoutVars>
      </dgm:prSet>
      <dgm:spPr/>
    </dgm:pt>
    <dgm:pt modelId="{0A986307-1F61-4290-B9BF-59FBC3B1003D}" type="pres">
      <dgm:prSet presAssocID="{C676F37C-3830-454D-80EC-A7FF22AE90A1}" presName="circ5" presStyleLbl="vennNode1" presStyleIdx="4" presStyleCnt="7"/>
      <dgm:spPr/>
    </dgm:pt>
    <dgm:pt modelId="{A221FD97-851F-44BD-82D6-76262940E950}" type="pres">
      <dgm:prSet presAssocID="{C676F37C-3830-454D-80EC-A7FF22AE90A1}" presName="circ5Tx" presStyleLbl="revTx" presStyleIdx="0" presStyleCnt="0" custLinFactNeighborX="5223" custLinFactNeighborY="-26819">
        <dgm:presLayoutVars>
          <dgm:chMax val="0"/>
          <dgm:chPref val="0"/>
          <dgm:bulletEnabled val="1"/>
        </dgm:presLayoutVars>
      </dgm:prSet>
      <dgm:spPr/>
    </dgm:pt>
    <dgm:pt modelId="{C8D39063-E967-47EC-B6BA-CA4BF1116CF7}" type="pres">
      <dgm:prSet presAssocID="{1D5BFB34-6C31-4E9D-9151-25C81FA5842A}" presName="circ6" presStyleLbl="vennNode1" presStyleIdx="5" presStyleCnt="7"/>
      <dgm:spPr/>
    </dgm:pt>
    <dgm:pt modelId="{2521135F-1EC2-4734-94D7-A33EC1478E4A}" type="pres">
      <dgm:prSet presAssocID="{1D5BFB34-6C31-4E9D-9151-25C81FA5842A}" presName="circ6Tx" presStyleLbl="revTx" presStyleIdx="0" presStyleCnt="0" custLinFactNeighborX="21504" custLinFactNeighborY="-20948">
        <dgm:presLayoutVars>
          <dgm:chMax val="0"/>
          <dgm:chPref val="0"/>
          <dgm:bulletEnabled val="1"/>
        </dgm:presLayoutVars>
      </dgm:prSet>
      <dgm:spPr/>
    </dgm:pt>
    <dgm:pt modelId="{79FC99F5-587D-426C-8F41-FE8E7A661C89}" type="pres">
      <dgm:prSet presAssocID="{25104A8E-7238-4D48-9E91-3B908F9A107C}" presName="circ7" presStyleLbl="vennNode1" presStyleIdx="6" presStyleCnt="7"/>
      <dgm:spPr/>
    </dgm:pt>
    <dgm:pt modelId="{1F078A08-DC4D-4D47-A52C-9BE7D4DEBE7A}" type="pres">
      <dgm:prSet presAssocID="{25104A8E-7238-4D48-9E91-3B908F9A107C}" presName="circ7Tx" presStyleLbl="revTx" presStyleIdx="0" presStyleCnt="0" custScaleX="112090" custScaleY="139332" custLinFactNeighborX="32309" custLinFactNeighborY="-22066">
        <dgm:presLayoutVars>
          <dgm:chMax val="0"/>
          <dgm:chPref val="0"/>
          <dgm:bulletEnabled val="1"/>
        </dgm:presLayoutVars>
      </dgm:prSet>
      <dgm:spPr/>
    </dgm:pt>
  </dgm:ptLst>
  <dgm:cxnLst>
    <dgm:cxn modelId="{E84D6811-5AA2-4AB1-86C0-793608E438B2}" type="presOf" srcId="{C676F37C-3830-454D-80EC-A7FF22AE90A1}" destId="{A221FD97-851F-44BD-82D6-76262940E950}" srcOrd="0" destOrd="0" presId="urn:microsoft.com/office/officeart/2005/8/layout/venn1"/>
    <dgm:cxn modelId="{59341B3F-CE13-456B-BF05-48C15843083D}" type="presOf" srcId="{4BFD077A-946E-400E-AEBE-88E527617564}" destId="{9979CB76-9A63-41AC-B14D-3C91292B51FC}" srcOrd="0" destOrd="0" presId="urn:microsoft.com/office/officeart/2005/8/layout/venn1"/>
    <dgm:cxn modelId="{2B34175D-1D20-45B5-A3F7-C6AFC890E0E2}" srcId="{E5EE53D5-F504-4017-9678-927AA118B6D4}" destId="{C676F37C-3830-454D-80EC-A7FF22AE90A1}" srcOrd="4" destOrd="0" parTransId="{20EDE2CF-3361-41B9-B9DB-AFCECD2C298B}" sibTransId="{D2FE4950-1BA9-4274-9791-5B0DCC0D49E2}"/>
    <dgm:cxn modelId="{72EC725D-D4E6-4DC9-93B3-1D38381B3900}" type="presOf" srcId="{736BE6A6-14E3-4E88-A25A-6100CA115C26}" destId="{962EFAAC-64DD-4F96-B6F0-1CC8CA4905E4}" srcOrd="0" destOrd="0" presId="urn:microsoft.com/office/officeart/2005/8/layout/venn1"/>
    <dgm:cxn modelId="{05FDF143-5465-4CE9-8907-2152AB7C6512}" type="presOf" srcId="{25104A8E-7238-4D48-9E91-3B908F9A107C}" destId="{1F078A08-DC4D-4D47-A52C-9BE7D4DEBE7A}" srcOrd="0" destOrd="0" presId="urn:microsoft.com/office/officeart/2005/8/layout/venn1"/>
    <dgm:cxn modelId="{0C25146D-7E49-46C6-88F6-EBEF7CA2D70D}" srcId="{E5EE53D5-F504-4017-9678-927AA118B6D4}" destId="{736BE6A6-14E3-4E88-A25A-6100CA115C26}" srcOrd="1" destOrd="0" parTransId="{DB2ACC18-0EFF-4E75-8B37-B3E1D755BA07}" sibTransId="{567095DE-EF82-440F-B681-4D4BDBFF535F}"/>
    <dgm:cxn modelId="{5E389B6E-8328-47E0-9DC5-237B010982C1}" type="presOf" srcId="{1D5BFB34-6C31-4E9D-9151-25C81FA5842A}" destId="{2521135F-1EC2-4734-94D7-A33EC1478E4A}" srcOrd="0" destOrd="0" presId="urn:microsoft.com/office/officeart/2005/8/layout/venn1"/>
    <dgm:cxn modelId="{69716B94-D26C-4315-B349-07CACE855D1D}" srcId="{E5EE53D5-F504-4017-9678-927AA118B6D4}" destId="{D6C0D42E-9E74-422C-9D2C-ACCD3CB1E3F9}" srcOrd="7" destOrd="0" parTransId="{4F7F00BF-FDDA-4BC4-95BE-5209FA57FDD3}" sibTransId="{348023D6-66F3-41F5-B650-4EBDC67B431B}"/>
    <dgm:cxn modelId="{11A8099A-E7FF-4444-BC6F-E71C05253DD6}" srcId="{E5EE53D5-F504-4017-9678-927AA118B6D4}" destId="{E6FF712A-2791-46A5-998E-9AA783BD7449}" srcOrd="0" destOrd="0" parTransId="{4EBA524A-BAE3-454C-ADDE-3AE0D04DCE04}" sibTransId="{8DBB039A-6F34-46E4-8A99-DDE672FF584E}"/>
    <dgm:cxn modelId="{6B5A15A7-7830-4A19-A51F-B72DCB0FACBC}" type="presOf" srcId="{E6FF712A-2791-46A5-998E-9AA783BD7449}" destId="{681E587E-7F81-40CD-B972-3A4F360D55E0}" srcOrd="0" destOrd="0" presId="urn:microsoft.com/office/officeart/2005/8/layout/venn1"/>
    <dgm:cxn modelId="{6BE3F7A7-30C6-4BB0-8EE8-16B3FA730670}" srcId="{E5EE53D5-F504-4017-9678-927AA118B6D4}" destId="{970B1E85-3BB2-488E-8457-90EFCE90873D}" srcOrd="9" destOrd="0" parTransId="{6F432A1A-997F-4B59-94F7-EE18E7E00898}" sibTransId="{2799ABB1-5331-45CE-9B3C-7C9EE868F713}"/>
    <dgm:cxn modelId="{4C7B65B2-E132-41D3-9777-B33AF1EA01AD}" srcId="{E5EE53D5-F504-4017-9678-927AA118B6D4}" destId="{25104A8E-7238-4D48-9E91-3B908F9A107C}" srcOrd="6" destOrd="0" parTransId="{A6B4C352-50E5-41C2-9B47-CD3FDB1A7613}" sibTransId="{F04BC651-51DD-46A4-B06A-9B8E7D240324}"/>
    <dgm:cxn modelId="{537749C5-42C7-4373-A166-AADB0EF773D7}" type="presOf" srcId="{E5EE53D5-F504-4017-9678-927AA118B6D4}" destId="{C2274FB7-91C5-478A-8627-979AAF2C50B6}" srcOrd="0" destOrd="0" presId="urn:microsoft.com/office/officeart/2005/8/layout/venn1"/>
    <dgm:cxn modelId="{AD8D28DC-BB44-4225-82C4-DBA7F54AF522}" srcId="{E5EE53D5-F504-4017-9678-927AA118B6D4}" destId="{F10F1642-7F1A-4BD2-846D-88581484A9EE}" srcOrd="3" destOrd="0" parTransId="{32A9DA79-6DED-4AC5-99E9-07868F8771EF}" sibTransId="{612CDF0F-D484-4568-AF20-ADBFD4C924AB}"/>
    <dgm:cxn modelId="{32DB35DC-9333-46BB-B759-3D833D09959F}" srcId="{E5EE53D5-F504-4017-9678-927AA118B6D4}" destId="{4BFD077A-946E-400E-AEBE-88E527617564}" srcOrd="2" destOrd="0" parTransId="{949290CA-29A5-4BF2-8BF7-37C91FAE6F77}" sibTransId="{7060C927-9562-430E-A7A6-92D7E450B9CE}"/>
    <dgm:cxn modelId="{849B90E4-C935-434A-8CD7-EC8221851123}" srcId="{E5EE53D5-F504-4017-9678-927AA118B6D4}" destId="{1D5BFB34-6C31-4E9D-9151-25C81FA5842A}" srcOrd="5" destOrd="0" parTransId="{5EC9615E-8D92-4E5B-A6BB-103FCF434D8E}" sibTransId="{B1255C40-7678-4E23-B743-80B5B970C562}"/>
    <dgm:cxn modelId="{819FE2E5-FD1C-4F53-AE4D-314A9AB22726}" srcId="{E5EE53D5-F504-4017-9678-927AA118B6D4}" destId="{5BC73F25-349F-4228-92CE-099C2D2F6028}" srcOrd="8" destOrd="0" parTransId="{2D1D2C6D-B145-41A2-8315-68B5BA9F48E9}" sibTransId="{6427BD68-FB7E-4047-A9F5-B9A9D094CE48}"/>
    <dgm:cxn modelId="{98D93FFE-7C51-4818-AB7E-C73D48DA99AA}" type="presOf" srcId="{F10F1642-7F1A-4BD2-846D-88581484A9EE}" destId="{206DCB44-43C0-4DFB-9C7D-43FE46FC7899}" srcOrd="0" destOrd="0" presId="urn:microsoft.com/office/officeart/2005/8/layout/venn1"/>
    <dgm:cxn modelId="{9A5CBA4F-DF6D-4826-9A63-14DF628DC8C6}" type="presParOf" srcId="{C2274FB7-91C5-478A-8627-979AAF2C50B6}" destId="{232EC114-14A8-43A1-B70A-7F24E8F8F514}" srcOrd="0" destOrd="0" presId="urn:microsoft.com/office/officeart/2005/8/layout/venn1"/>
    <dgm:cxn modelId="{A41ACEE9-A9C5-4C82-B6E6-5D685A2FD289}" type="presParOf" srcId="{C2274FB7-91C5-478A-8627-979AAF2C50B6}" destId="{681E587E-7F81-40CD-B972-3A4F360D55E0}" srcOrd="1" destOrd="0" presId="urn:microsoft.com/office/officeart/2005/8/layout/venn1"/>
    <dgm:cxn modelId="{CEBE8FCD-5325-4A49-A675-7A16AA747FD8}" type="presParOf" srcId="{C2274FB7-91C5-478A-8627-979AAF2C50B6}" destId="{27D630EB-6D32-4C4C-B498-26C2806100B6}" srcOrd="2" destOrd="0" presId="urn:microsoft.com/office/officeart/2005/8/layout/venn1"/>
    <dgm:cxn modelId="{8451CCE2-616C-4256-8D84-51B46BACC70D}" type="presParOf" srcId="{C2274FB7-91C5-478A-8627-979AAF2C50B6}" destId="{962EFAAC-64DD-4F96-B6F0-1CC8CA4905E4}" srcOrd="3" destOrd="0" presId="urn:microsoft.com/office/officeart/2005/8/layout/venn1"/>
    <dgm:cxn modelId="{AD466F29-D687-4D2F-855E-4E345D9C347E}" type="presParOf" srcId="{C2274FB7-91C5-478A-8627-979AAF2C50B6}" destId="{93E4521E-A63D-45CE-80C9-EE99C8F59A78}" srcOrd="4" destOrd="0" presId="urn:microsoft.com/office/officeart/2005/8/layout/venn1"/>
    <dgm:cxn modelId="{74EB2A1F-7551-4A52-B68C-6EC8A342FC29}" type="presParOf" srcId="{C2274FB7-91C5-478A-8627-979AAF2C50B6}" destId="{9979CB76-9A63-41AC-B14D-3C91292B51FC}" srcOrd="5" destOrd="0" presId="urn:microsoft.com/office/officeart/2005/8/layout/venn1"/>
    <dgm:cxn modelId="{2F6ED9FB-8C9E-416A-A354-0E0B4B665A7F}" type="presParOf" srcId="{C2274FB7-91C5-478A-8627-979AAF2C50B6}" destId="{68AF105D-E3D1-4213-A1F0-43EC44EEF1B2}" srcOrd="6" destOrd="0" presId="urn:microsoft.com/office/officeart/2005/8/layout/venn1"/>
    <dgm:cxn modelId="{76EA3E6C-FFD0-43D2-A912-4B12B6F4C8B3}" type="presParOf" srcId="{C2274FB7-91C5-478A-8627-979AAF2C50B6}" destId="{206DCB44-43C0-4DFB-9C7D-43FE46FC7899}" srcOrd="7" destOrd="0" presId="urn:microsoft.com/office/officeart/2005/8/layout/venn1"/>
    <dgm:cxn modelId="{A8104AF5-AD9E-419C-A7B4-AE823CE5A696}" type="presParOf" srcId="{C2274FB7-91C5-478A-8627-979AAF2C50B6}" destId="{0A986307-1F61-4290-B9BF-59FBC3B1003D}" srcOrd="8" destOrd="0" presId="urn:microsoft.com/office/officeart/2005/8/layout/venn1"/>
    <dgm:cxn modelId="{53C403F2-6224-4971-8BE9-650151D5D5FC}" type="presParOf" srcId="{C2274FB7-91C5-478A-8627-979AAF2C50B6}" destId="{A221FD97-851F-44BD-82D6-76262940E950}" srcOrd="9" destOrd="0" presId="urn:microsoft.com/office/officeart/2005/8/layout/venn1"/>
    <dgm:cxn modelId="{B722690D-6536-455C-9CF5-9948F6744A98}" type="presParOf" srcId="{C2274FB7-91C5-478A-8627-979AAF2C50B6}" destId="{C8D39063-E967-47EC-B6BA-CA4BF1116CF7}" srcOrd="10" destOrd="0" presId="urn:microsoft.com/office/officeart/2005/8/layout/venn1"/>
    <dgm:cxn modelId="{7826A154-24E1-4FF4-9984-F59030DADAD0}" type="presParOf" srcId="{C2274FB7-91C5-478A-8627-979AAF2C50B6}" destId="{2521135F-1EC2-4734-94D7-A33EC1478E4A}" srcOrd="11" destOrd="0" presId="urn:microsoft.com/office/officeart/2005/8/layout/venn1"/>
    <dgm:cxn modelId="{68F04A59-8994-4991-B31F-B2F97DEC422C}" type="presParOf" srcId="{C2274FB7-91C5-478A-8627-979AAF2C50B6}" destId="{79FC99F5-587D-426C-8F41-FE8E7A661C89}" srcOrd="12" destOrd="0" presId="urn:microsoft.com/office/officeart/2005/8/layout/venn1"/>
    <dgm:cxn modelId="{37D2E945-D8A0-41FC-B9D3-3BE9328D9C65}" type="presParOf" srcId="{C2274FB7-91C5-478A-8627-979AAF2C50B6}" destId="{1F078A08-DC4D-4D47-A52C-9BE7D4DEBE7A}"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DE2374-C633-4F24-8047-2BA1E5FE9CF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5D4206A-24E3-4237-86D6-03FC15F57FD9}">
      <dgm:prSet/>
      <dgm:spPr/>
      <dgm:t>
        <a:bodyPr/>
        <a:lstStyle/>
        <a:p>
          <a:pPr algn="just" rtl="0"/>
          <a:r>
            <a:rPr lang="en-US" dirty="0"/>
            <a:t>Previous years filings are allowed to be filed in V3 system subject to payment of required additional fee as applicable</a:t>
          </a:r>
        </a:p>
      </dgm:t>
    </dgm:pt>
    <dgm:pt modelId="{8E0C8BAE-7C8E-4F40-97BA-3F3EE488C1DE}" type="parTrans" cxnId="{B7D2DA70-2A57-4A23-9679-9E46D29E41D8}">
      <dgm:prSet/>
      <dgm:spPr/>
      <dgm:t>
        <a:bodyPr/>
        <a:lstStyle/>
        <a:p>
          <a:endParaRPr lang="en-US"/>
        </a:p>
      </dgm:t>
    </dgm:pt>
    <dgm:pt modelId="{9D1892F1-E718-4658-AC57-DD1409F22D62}" type="sibTrans" cxnId="{B7D2DA70-2A57-4A23-9679-9E46D29E41D8}">
      <dgm:prSet/>
      <dgm:spPr/>
      <dgm:t>
        <a:bodyPr/>
        <a:lstStyle/>
        <a:p>
          <a:endParaRPr lang="en-US"/>
        </a:p>
      </dgm:t>
    </dgm:pt>
    <dgm:pt modelId="{0F59177F-1D6F-407F-8D81-888E06B21661}" type="pres">
      <dgm:prSet presAssocID="{E5DE2374-C633-4F24-8047-2BA1E5FE9CF6}" presName="linear" presStyleCnt="0">
        <dgm:presLayoutVars>
          <dgm:animLvl val="lvl"/>
          <dgm:resizeHandles val="exact"/>
        </dgm:presLayoutVars>
      </dgm:prSet>
      <dgm:spPr/>
    </dgm:pt>
    <dgm:pt modelId="{A15B5435-72F6-44E5-8988-EFFE78FF8697}" type="pres">
      <dgm:prSet presAssocID="{85D4206A-24E3-4237-86D6-03FC15F57FD9}" presName="parentText" presStyleLbl="node1" presStyleIdx="0" presStyleCnt="1">
        <dgm:presLayoutVars>
          <dgm:chMax val="0"/>
          <dgm:bulletEnabled val="1"/>
        </dgm:presLayoutVars>
      </dgm:prSet>
      <dgm:spPr/>
    </dgm:pt>
  </dgm:ptLst>
  <dgm:cxnLst>
    <dgm:cxn modelId="{B7D2DA70-2A57-4A23-9679-9E46D29E41D8}" srcId="{E5DE2374-C633-4F24-8047-2BA1E5FE9CF6}" destId="{85D4206A-24E3-4237-86D6-03FC15F57FD9}" srcOrd="0" destOrd="0" parTransId="{8E0C8BAE-7C8E-4F40-97BA-3F3EE488C1DE}" sibTransId="{9D1892F1-E718-4658-AC57-DD1409F22D62}"/>
    <dgm:cxn modelId="{58D46A9D-872C-475B-AE6B-6E3EBFF4CA54}" type="presOf" srcId="{E5DE2374-C633-4F24-8047-2BA1E5FE9CF6}" destId="{0F59177F-1D6F-407F-8D81-888E06B21661}" srcOrd="0" destOrd="0" presId="urn:microsoft.com/office/officeart/2005/8/layout/vList2"/>
    <dgm:cxn modelId="{469561B3-F974-4CB1-9842-F7A9666E6958}" type="presOf" srcId="{85D4206A-24E3-4237-86D6-03FC15F57FD9}" destId="{A15B5435-72F6-44E5-8988-EFFE78FF8697}" srcOrd="0" destOrd="0" presId="urn:microsoft.com/office/officeart/2005/8/layout/vList2"/>
    <dgm:cxn modelId="{6A95D0DB-B822-4F42-AFF2-D72EA21AA478}" type="presParOf" srcId="{0F59177F-1D6F-407F-8D81-888E06B21661}" destId="{A15B5435-72F6-44E5-8988-EFFE78FF86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22CE83-5EC4-4CB7-B74F-9226315FE41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754A3A0-0FC7-4E3D-AF17-E706CF42A437}">
      <dgm:prSet/>
      <dgm:spPr/>
      <dgm:t>
        <a:bodyPr/>
        <a:lstStyle/>
        <a:p>
          <a:pPr rtl="0"/>
          <a:r>
            <a:rPr lang="en-US" b="1" dirty="0"/>
            <a:t>Standalone AOC 4/AOC-4 NBFC is submitted on V2 </a:t>
          </a:r>
          <a:endParaRPr lang="en-US" dirty="0"/>
        </a:p>
      </dgm:t>
    </dgm:pt>
    <dgm:pt modelId="{EBA5CF9A-241B-403E-B1DA-6EDE376554F6}" type="parTrans" cxnId="{EBD31AB9-51E9-415A-81C5-E1DA20F168D7}">
      <dgm:prSet/>
      <dgm:spPr/>
      <dgm:t>
        <a:bodyPr/>
        <a:lstStyle/>
        <a:p>
          <a:endParaRPr lang="en-US"/>
        </a:p>
      </dgm:t>
    </dgm:pt>
    <dgm:pt modelId="{559F9B88-212C-4316-8433-8F75A553CD4B}" type="sibTrans" cxnId="{EBD31AB9-51E9-415A-81C5-E1DA20F168D7}">
      <dgm:prSet/>
      <dgm:spPr/>
      <dgm:t>
        <a:bodyPr/>
        <a:lstStyle/>
        <a:p>
          <a:endParaRPr lang="en-US"/>
        </a:p>
      </dgm:t>
    </dgm:pt>
    <dgm:pt modelId="{07B17AEE-D57E-449F-BE25-067678E9C84B}" type="pres">
      <dgm:prSet presAssocID="{C322CE83-5EC4-4CB7-B74F-9226315FE41B}" presName="CompostProcess" presStyleCnt="0">
        <dgm:presLayoutVars>
          <dgm:dir/>
          <dgm:resizeHandles val="exact"/>
        </dgm:presLayoutVars>
      </dgm:prSet>
      <dgm:spPr/>
    </dgm:pt>
    <dgm:pt modelId="{BF80A39E-C438-4A1F-A3EA-F3A452F09405}" type="pres">
      <dgm:prSet presAssocID="{C322CE83-5EC4-4CB7-B74F-9226315FE41B}" presName="arrow" presStyleLbl="bgShp" presStyleIdx="0" presStyleCnt="1"/>
      <dgm:spPr/>
    </dgm:pt>
    <dgm:pt modelId="{32CF11E1-9A38-482C-8B8B-1B131C3C2CAA}" type="pres">
      <dgm:prSet presAssocID="{C322CE83-5EC4-4CB7-B74F-9226315FE41B}" presName="linearProcess" presStyleCnt="0"/>
      <dgm:spPr/>
    </dgm:pt>
    <dgm:pt modelId="{2DADDAC1-FE55-4452-AA94-95030DCB58B4}" type="pres">
      <dgm:prSet presAssocID="{0754A3A0-0FC7-4E3D-AF17-E706CF42A437}" presName="textNode" presStyleLbl="node1" presStyleIdx="0" presStyleCnt="1" custScaleX="100837" custScaleY="92847">
        <dgm:presLayoutVars>
          <dgm:bulletEnabled val="1"/>
        </dgm:presLayoutVars>
      </dgm:prSet>
      <dgm:spPr/>
    </dgm:pt>
  </dgm:ptLst>
  <dgm:cxnLst>
    <dgm:cxn modelId="{CE2CA888-553D-4677-B722-702573EA52D2}" type="presOf" srcId="{C322CE83-5EC4-4CB7-B74F-9226315FE41B}" destId="{07B17AEE-D57E-449F-BE25-067678E9C84B}" srcOrd="0" destOrd="0" presId="urn:microsoft.com/office/officeart/2005/8/layout/hProcess9"/>
    <dgm:cxn modelId="{EBD31AB9-51E9-415A-81C5-E1DA20F168D7}" srcId="{C322CE83-5EC4-4CB7-B74F-9226315FE41B}" destId="{0754A3A0-0FC7-4E3D-AF17-E706CF42A437}" srcOrd="0" destOrd="0" parTransId="{EBA5CF9A-241B-403E-B1DA-6EDE376554F6}" sibTransId="{559F9B88-212C-4316-8433-8F75A553CD4B}"/>
    <dgm:cxn modelId="{639740BF-894C-4C8B-AC1D-0169AED87055}" type="presOf" srcId="{0754A3A0-0FC7-4E3D-AF17-E706CF42A437}" destId="{2DADDAC1-FE55-4452-AA94-95030DCB58B4}" srcOrd="0" destOrd="0" presId="urn:microsoft.com/office/officeart/2005/8/layout/hProcess9"/>
    <dgm:cxn modelId="{655E2006-942F-41B2-B6C9-B50380A72A55}" type="presParOf" srcId="{07B17AEE-D57E-449F-BE25-067678E9C84B}" destId="{BF80A39E-C438-4A1F-A3EA-F3A452F09405}" srcOrd="0" destOrd="0" presId="urn:microsoft.com/office/officeart/2005/8/layout/hProcess9"/>
    <dgm:cxn modelId="{61403118-4441-4F7E-ADFE-72D6B5F48CCB}" type="presParOf" srcId="{07B17AEE-D57E-449F-BE25-067678E9C84B}" destId="{32CF11E1-9A38-482C-8B8B-1B131C3C2CAA}" srcOrd="1" destOrd="0" presId="urn:microsoft.com/office/officeart/2005/8/layout/hProcess9"/>
    <dgm:cxn modelId="{F515F938-FB70-40E7-9317-5D1848838133}" type="presParOf" srcId="{32CF11E1-9A38-482C-8B8B-1B131C3C2CAA}" destId="{2DADDAC1-FE55-4452-AA94-95030DCB58B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E8DBB88-DC57-4EC3-A923-FCF4BB5105C9}"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4AB2852E-2580-44A7-92EF-80304DECEFC5}">
      <dgm:prSet custT="1"/>
      <dgm:spPr/>
      <dgm:t>
        <a:bodyPr/>
        <a:lstStyle/>
        <a:p>
          <a:pPr rtl="0"/>
          <a:r>
            <a:rPr lang="en-US" sz="2000" dirty="0"/>
            <a:t> The Companies are not required to cancel the Standalone AOC 4/AOC-4 NBFC SRN to file CSR-2 form.</a:t>
          </a:r>
        </a:p>
      </dgm:t>
    </dgm:pt>
    <dgm:pt modelId="{B1755E85-BE92-45A4-B709-52A7265982B7}" type="parTrans" cxnId="{B0416672-9037-4455-9790-220462554025}">
      <dgm:prSet/>
      <dgm:spPr/>
      <dgm:t>
        <a:bodyPr/>
        <a:lstStyle/>
        <a:p>
          <a:endParaRPr lang="en-US"/>
        </a:p>
      </dgm:t>
    </dgm:pt>
    <dgm:pt modelId="{EEC2ECD0-A766-416E-8FFB-2181ABFDED8E}" type="sibTrans" cxnId="{B0416672-9037-4455-9790-220462554025}">
      <dgm:prSet/>
      <dgm:spPr/>
      <dgm:t>
        <a:bodyPr/>
        <a:lstStyle/>
        <a:p>
          <a:endParaRPr lang="en-US"/>
        </a:p>
      </dgm:t>
    </dgm:pt>
    <dgm:pt modelId="{889E33A0-D2D5-429E-A9F2-791A6F3353D2}">
      <dgm:prSet custT="1"/>
      <dgm:spPr/>
      <dgm:t>
        <a:bodyPr/>
        <a:lstStyle/>
        <a:p>
          <a:pPr rtl="0"/>
          <a:r>
            <a:rPr lang="en-US" sz="1800" dirty="0"/>
            <a:t>AOC-4 CFS/AOC-4 NBFC CFS can be filed independently only for those SRNs for which AOC-4/AOC-4 NBFC were filed in V2. For all the prospective filings, it will be mandatorily filed as a linked form with AOC-4/AOC-4 NBFC.</a:t>
          </a:r>
        </a:p>
      </dgm:t>
    </dgm:pt>
    <dgm:pt modelId="{DAD267CB-B375-48DF-BA0D-650F06E3222A}" type="parTrans" cxnId="{A02F638E-EA44-480D-A97A-50D1A872731E}">
      <dgm:prSet/>
      <dgm:spPr/>
      <dgm:t>
        <a:bodyPr/>
        <a:lstStyle/>
        <a:p>
          <a:endParaRPr lang="en-US"/>
        </a:p>
      </dgm:t>
    </dgm:pt>
    <dgm:pt modelId="{168343FA-D049-4EDE-8776-F23137FD67D6}" type="sibTrans" cxnId="{A02F638E-EA44-480D-A97A-50D1A872731E}">
      <dgm:prSet/>
      <dgm:spPr/>
      <dgm:t>
        <a:bodyPr/>
        <a:lstStyle/>
        <a:p>
          <a:endParaRPr lang="en-US"/>
        </a:p>
      </dgm:t>
    </dgm:pt>
    <dgm:pt modelId="{686141E3-7CC8-4803-82CF-E0307A7BE6B0}" type="pres">
      <dgm:prSet presAssocID="{AE8DBB88-DC57-4EC3-A923-FCF4BB5105C9}" presName="compositeShape" presStyleCnt="0">
        <dgm:presLayoutVars>
          <dgm:chMax val="7"/>
          <dgm:dir/>
          <dgm:resizeHandles val="exact"/>
        </dgm:presLayoutVars>
      </dgm:prSet>
      <dgm:spPr/>
    </dgm:pt>
    <dgm:pt modelId="{6D92ACAA-E64C-4B77-99CE-FB0B767FDE18}" type="pres">
      <dgm:prSet presAssocID="{4AB2852E-2580-44A7-92EF-80304DECEFC5}" presName="circ1" presStyleLbl="vennNode1" presStyleIdx="0" presStyleCnt="2"/>
      <dgm:spPr/>
    </dgm:pt>
    <dgm:pt modelId="{4595451B-707E-406F-B413-FE924576812D}" type="pres">
      <dgm:prSet presAssocID="{4AB2852E-2580-44A7-92EF-80304DECEFC5}" presName="circ1Tx" presStyleLbl="revTx" presStyleIdx="0" presStyleCnt="0">
        <dgm:presLayoutVars>
          <dgm:chMax val="0"/>
          <dgm:chPref val="0"/>
          <dgm:bulletEnabled val="1"/>
        </dgm:presLayoutVars>
      </dgm:prSet>
      <dgm:spPr/>
    </dgm:pt>
    <dgm:pt modelId="{45BD1EF6-8CCA-47BA-8989-AC690E441371}" type="pres">
      <dgm:prSet presAssocID="{889E33A0-D2D5-429E-A9F2-791A6F3353D2}" presName="circ2" presStyleLbl="vennNode1" presStyleIdx="1" presStyleCnt="2" custScaleX="120180" custLinFactNeighborX="8031" custLinFactNeighborY="-480"/>
      <dgm:spPr/>
    </dgm:pt>
    <dgm:pt modelId="{523D2CC1-C670-4E63-BAF2-02FD12F6221B}" type="pres">
      <dgm:prSet presAssocID="{889E33A0-D2D5-429E-A9F2-791A6F3353D2}" presName="circ2Tx" presStyleLbl="revTx" presStyleIdx="0" presStyleCnt="0">
        <dgm:presLayoutVars>
          <dgm:chMax val="0"/>
          <dgm:chPref val="0"/>
          <dgm:bulletEnabled val="1"/>
        </dgm:presLayoutVars>
      </dgm:prSet>
      <dgm:spPr/>
    </dgm:pt>
  </dgm:ptLst>
  <dgm:cxnLst>
    <dgm:cxn modelId="{4F6EA838-2783-4397-ABF5-4A3EF262FD7A}" type="presOf" srcId="{4AB2852E-2580-44A7-92EF-80304DECEFC5}" destId="{6D92ACAA-E64C-4B77-99CE-FB0B767FDE18}" srcOrd="0" destOrd="0" presId="urn:microsoft.com/office/officeart/2005/8/layout/venn1"/>
    <dgm:cxn modelId="{4492DC49-31CF-4C97-B136-1E6F9941B5B4}" type="presOf" srcId="{889E33A0-D2D5-429E-A9F2-791A6F3353D2}" destId="{45BD1EF6-8CCA-47BA-8989-AC690E441371}" srcOrd="0" destOrd="0" presId="urn:microsoft.com/office/officeart/2005/8/layout/venn1"/>
    <dgm:cxn modelId="{FA3C2770-8898-4353-AB2C-5886E40ABBF5}" type="presOf" srcId="{889E33A0-D2D5-429E-A9F2-791A6F3353D2}" destId="{523D2CC1-C670-4E63-BAF2-02FD12F6221B}" srcOrd="1" destOrd="0" presId="urn:microsoft.com/office/officeart/2005/8/layout/venn1"/>
    <dgm:cxn modelId="{BB729D71-BFA8-4BC8-BB12-41E09F4C8519}" type="presOf" srcId="{AE8DBB88-DC57-4EC3-A923-FCF4BB5105C9}" destId="{686141E3-7CC8-4803-82CF-E0307A7BE6B0}" srcOrd="0" destOrd="0" presId="urn:microsoft.com/office/officeart/2005/8/layout/venn1"/>
    <dgm:cxn modelId="{B0416672-9037-4455-9790-220462554025}" srcId="{AE8DBB88-DC57-4EC3-A923-FCF4BB5105C9}" destId="{4AB2852E-2580-44A7-92EF-80304DECEFC5}" srcOrd="0" destOrd="0" parTransId="{B1755E85-BE92-45A4-B709-52A7265982B7}" sibTransId="{EEC2ECD0-A766-416E-8FFB-2181ABFDED8E}"/>
    <dgm:cxn modelId="{CF96F682-C972-4C1D-86EC-8CEB979FDEE1}" type="presOf" srcId="{4AB2852E-2580-44A7-92EF-80304DECEFC5}" destId="{4595451B-707E-406F-B413-FE924576812D}" srcOrd="1" destOrd="0" presId="urn:microsoft.com/office/officeart/2005/8/layout/venn1"/>
    <dgm:cxn modelId="{A02F638E-EA44-480D-A97A-50D1A872731E}" srcId="{AE8DBB88-DC57-4EC3-A923-FCF4BB5105C9}" destId="{889E33A0-D2D5-429E-A9F2-791A6F3353D2}" srcOrd="1" destOrd="0" parTransId="{DAD267CB-B375-48DF-BA0D-650F06E3222A}" sibTransId="{168343FA-D049-4EDE-8776-F23137FD67D6}"/>
    <dgm:cxn modelId="{F2B706D0-7A78-46CF-8142-63A8CC825C7D}" type="presParOf" srcId="{686141E3-7CC8-4803-82CF-E0307A7BE6B0}" destId="{6D92ACAA-E64C-4B77-99CE-FB0B767FDE18}" srcOrd="0" destOrd="0" presId="urn:microsoft.com/office/officeart/2005/8/layout/venn1"/>
    <dgm:cxn modelId="{F399BC65-8148-4C13-96C3-C57F914EEA14}" type="presParOf" srcId="{686141E3-7CC8-4803-82CF-E0307A7BE6B0}" destId="{4595451B-707E-406F-B413-FE924576812D}" srcOrd="1" destOrd="0" presId="urn:microsoft.com/office/officeart/2005/8/layout/venn1"/>
    <dgm:cxn modelId="{7CA4FFB4-34D2-43A6-BD8C-BE9B00E275E4}" type="presParOf" srcId="{686141E3-7CC8-4803-82CF-E0307A7BE6B0}" destId="{45BD1EF6-8CCA-47BA-8989-AC690E441371}" srcOrd="2" destOrd="0" presId="urn:microsoft.com/office/officeart/2005/8/layout/venn1"/>
    <dgm:cxn modelId="{F33D0678-F20A-4F38-BE11-23D6E9DF94B4}" type="presParOf" srcId="{686141E3-7CC8-4803-82CF-E0307A7BE6B0}" destId="{523D2CC1-C670-4E63-BAF2-02FD12F6221B}"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just" rtl="0"/>
          <a:r>
            <a:rPr lang="en-US" b="1" dirty="0"/>
            <a:t>AUDITOR RELATED FORMS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875" custLinFactNeighborY="49900">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06CC8C3-6A5D-4785-B1C7-3022299E33B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917EE3A-9C0B-43F8-A298-45D85A4B19D8}">
      <dgm:prSet/>
      <dgm:spPr/>
      <dgm:t>
        <a:bodyPr/>
        <a:lstStyle/>
        <a:p>
          <a:pPr rtl="0"/>
          <a:r>
            <a:rPr lang="en-US" b="1"/>
            <a:t>Is it mandatory to file Annual filing forms in sequential manner in V3 system?</a:t>
          </a:r>
          <a:endParaRPr lang="en-US"/>
        </a:p>
      </dgm:t>
    </dgm:pt>
    <dgm:pt modelId="{4429EDF8-FEDC-4A6C-8AAD-36E79CC62261}" type="parTrans" cxnId="{F8A5BBA9-62A3-469A-A7A7-95F9B678CAE4}">
      <dgm:prSet/>
      <dgm:spPr/>
      <dgm:t>
        <a:bodyPr/>
        <a:lstStyle/>
        <a:p>
          <a:endParaRPr lang="en-US"/>
        </a:p>
      </dgm:t>
    </dgm:pt>
    <dgm:pt modelId="{C9B78744-EC18-467D-B2E2-61747CAFEF47}" type="sibTrans" cxnId="{F8A5BBA9-62A3-469A-A7A7-95F9B678CAE4}">
      <dgm:prSet/>
      <dgm:spPr/>
      <dgm:t>
        <a:bodyPr/>
        <a:lstStyle/>
        <a:p>
          <a:endParaRPr lang="en-US"/>
        </a:p>
      </dgm:t>
    </dgm:pt>
    <dgm:pt modelId="{6BA2835D-09D3-4968-A101-A01335ED4409}">
      <dgm:prSet/>
      <dgm:spPr/>
      <dgm:t>
        <a:bodyPr/>
        <a:lstStyle/>
        <a:p>
          <a:pPr rtl="0"/>
          <a:r>
            <a:rPr lang="en-US" dirty="0"/>
            <a:t>No. It is advisable to file the forms in a sequential manner so that previous year figures would get auto populated in subsequent years filing.</a:t>
          </a:r>
        </a:p>
      </dgm:t>
    </dgm:pt>
    <dgm:pt modelId="{50D9340B-3329-4B8E-8078-30B5AC7E6287}" type="parTrans" cxnId="{83AE22DE-9C80-4D70-982F-C99038097F98}">
      <dgm:prSet/>
      <dgm:spPr/>
      <dgm:t>
        <a:bodyPr/>
        <a:lstStyle/>
        <a:p>
          <a:endParaRPr lang="en-US"/>
        </a:p>
      </dgm:t>
    </dgm:pt>
    <dgm:pt modelId="{4D43B1C2-820E-47B6-A8E5-95A2D7933090}" type="sibTrans" cxnId="{83AE22DE-9C80-4D70-982F-C99038097F98}">
      <dgm:prSet/>
      <dgm:spPr/>
      <dgm:t>
        <a:bodyPr/>
        <a:lstStyle/>
        <a:p>
          <a:endParaRPr lang="en-US"/>
        </a:p>
      </dgm:t>
    </dgm:pt>
    <dgm:pt modelId="{08F35446-A57F-4C8D-8F83-D256EDFB1485}" type="pres">
      <dgm:prSet presAssocID="{106CC8C3-6A5D-4785-B1C7-3022299E33BD}" presName="linear" presStyleCnt="0">
        <dgm:presLayoutVars>
          <dgm:animLvl val="lvl"/>
          <dgm:resizeHandles val="exact"/>
        </dgm:presLayoutVars>
      </dgm:prSet>
      <dgm:spPr/>
    </dgm:pt>
    <dgm:pt modelId="{AF40575D-137D-412E-A2CE-5B0204B3D40C}" type="pres">
      <dgm:prSet presAssocID="{9917EE3A-9C0B-43F8-A298-45D85A4B19D8}" presName="parentText" presStyleLbl="node1" presStyleIdx="0" presStyleCnt="2">
        <dgm:presLayoutVars>
          <dgm:chMax val="0"/>
          <dgm:bulletEnabled val="1"/>
        </dgm:presLayoutVars>
      </dgm:prSet>
      <dgm:spPr/>
    </dgm:pt>
    <dgm:pt modelId="{F490BA99-427B-435A-94B2-3898E5993DDB}" type="pres">
      <dgm:prSet presAssocID="{C9B78744-EC18-467D-B2E2-61747CAFEF47}" presName="spacer" presStyleCnt="0"/>
      <dgm:spPr/>
    </dgm:pt>
    <dgm:pt modelId="{DFB92234-F5F7-4885-8460-B3EC332D79E6}" type="pres">
      <dgm:prSet presAssocID="{6BA2835D-09D3-4968-A101-A01335ED4409}" presName="parentText" presStyleLbl="node1" presStyleIdx="1" presStyleCnt="2">
        <dgm:presLayoutVars>
          <dgm:chMax val="0"/>
          <dgm:bulletEnabled val="1"/>
        </dgm:presLayoutVars>
      </dgm:prSet>
      <dgm:spPr/>
    </dgm:pt>
  </dgm:ptLst>
  <dgm:cxnLst>
    <dgm:cxn modelId="{932EA129-6E1A-4EFC-B24E-33CE079A94CF}" type="presOf" srcId="{9917EE3A-9C0B-43F8-A298-45D85A4B19D8}" destId="{AF40575D-137D-412E-A2CE-5B0204B3D40C}" srcOrd="0" destOrd="0" presId="urn:microsoft.com/office/officeart/2005/8/layout/vList2"/>
    <dgm:cxn modelId="{696EAB53-39FE-47FA-977D-3B1B7C80D94E}" type="presOf" srcId="{106CC8C3-6A5D-4785-B1C7-3022299E33BD}" destId="{08F35446-A57F-4C8D-8F83-D256EDFB1485}" srcOrd="0" destOrd="0" presId="urn:microsoft.com/office/officeart/2005/8/layout/vList2"/>
    <dgm:cxn modelId="{F8A5BBA9-62A3-469A-A7A7-95F9B678CAE4}" srcId="{106CC8C3-6A5D-4785-B1C7-3022299E33BD}" destId="{9917EE3A-9C0B-43F8-A298-45D85A4B19D8}" srcOrd="0" destOrd="0" parTransId="{4429EDF8-FEDC-4A6C-8AAD-36E79CC62261}" sibTransId="{C9B78744-EC18-467D-B2E2-61747CAFEF47}"/>
    <dgm:cxn modelId="{12B420D2-BDFA-4B12-ADCA-7FB25FD56548}" type="presOf" srcId="{6BA2835D-09D3-4968-A101-A01335ED4409}" destId="{DFB92234-F5F7-4885-8460-B3EC332D79E6}" srcOrd="0" destOrd="0" presId="urn:microsoft.com/office/officeart/2005/8/layout/vList2"/>
    <dgm:cxn modelId="{83AE22DE-9C80-4D70-982F-C99038097F98}" srcId="{106CC8C3-6A5D-4785-B1C7-3022299E33BD}" destId="{6BA2835D-09D3-4968-A101-A01335ED4409}" srcOrd="1" destOrd="0" parTransId="{50D9340B-3329-4B8E-8078-30B5AC7E6287}" sibTransId="{4D43B1C2-820E-47B6-A8E5-95A2D7933090}"/>
    <dgm:cxn modelId="{4AC51CB5-784F-43F1-9405-3046E8961067}" type="presParOf" srcId="{08F35446-A57F-4C8D-8F83-D256EDFB1485}" destId="{AF40575D-137D-412E-A2CE-5B0204B3D40C}" srcOrd="0" destOrd="0" presId="urn:microsoft.com/office/officeart/2005/8/layout/vList2"/>
    <dgm:cxn modelId="{7AB0618A-98A0-4D42-9ABC-281D6F77606A}" type="presParOf" srcId="{08F35446-A57F-4C8D-8F83-D256EDFB1485}" destId="{F490BA99-427B-435A-94B2-3898E5993DDB}" srcOrd="1" destOrd="0" presId="urn:microsoft.com/office/officeart/2005/8/layout/vList2"/>
    <dgm:cxn modelId="{6D8AE4C2-019D-4021-A397-A338EAAAD76A}" type="presParOf" srcId="{08F35446-A57F-4C8D-8F83-D256EDFB1485}" destId="{DFB92234-F5F7-4885-8460-B3EC332D79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7B79A0A-DBBA-4146-935D-692F2A6EA1C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33E15F1-EEA4-45DF-BF3C-68B42800E105}">
      <dgm:prSet/>
      <dgm:spPr/>
      <dgm:t>
        <a:bodyPr/>
        <a:lstStyle/>
        <a:p>
          <a:pPr rtl="0"/>
          <a:r>
            <a:rPr lang="en-US" b="1" dirty="0"/>
            <a:t>Whether new annual filing forms will accept rounded off values [in thousands/millions/ lakhs/crores]?</a:t>
          </a:r>
          <a:endParaRPr lang="en-US" dirty="0"/>
        </a:p>
      </dgm:t>
    </dgm:pt>
    <dgm:pt modelId="{236A7E3F-7719-4ED7-A2F9-E4D007FF637B}" type="parTrans" cxnId="{A303D0A6-B539-4065-8DEB-3F8E2CB376F4}">
      <dgm:prSet/>
      <dgm:spPr/>
      <dgm:t>
        <a:bodyPr/>
        <a:lstStyle/>
        <a:p>
          <a:endParaRPr lang="en-US"/>
        </a:p>
      </dgm:t>
    </dgm:pt>
    <dgm:pt modelId="{FBEA23C4-F0A8-49A7-9341-3C556DAB10A2}" type="sibTrans" cxnId="{A303D0A6-B539-4065-8DEB-3F8E2CB376F4}">
      <dgm:prSet/>
      <dgm:spPr/>
      <dgm:t>
        <a:bodyPr/>
        <a:lstStyle/>
        <a:p>
          <a:endParaRPr lang="en-US"/>
        </a:p>
      </dgm:t>
    </dgm:pt>
    <dgm:pt modelId="{5B65165D-BFE2-4BC4-B20C-E7A1241D2310}">
      <dgm:prSet/>
      <dgm:spPr/>
      <dgm:t>
        <a:bodyPr/>
        <a:lstStyle/>
        <a:p>
          <a:pPr rtl="0"/>
          <a:r>
            <a:rPr lang="en-US" dirty="0"/>
            <a:t>No. Figures in New annual filing forms to be provided in absolute figures in Rupees instead of Round off figures</a:t>
          </a:r>
        </a:p>
      </dgm:t>
    </dgm:pt>
    <dgm:pt modelId="{A544A0A8-C9A5-4973-9B0A-F4567558BFF4}" type="parTrans" cxnId="{FF72B2AC-2E2F-4902-83C8-27E68CD4190A}">
      <dgm:prSet/>
      <dgm:spPr/>
      <dgm:t>
        <a:bodyPr/>
        <a:lstStyle/>
        <a:p>
          <a:endParaRPr lang="en-US"/>
        </a:p>
      </dgm:t>
    </dgm:pt>
    <dgm:pt modelId="{7E5BEC22-0954-451D-AB13-BD82C90C423D}" type="sibTrans" cxnId="{FF72B2AC-2E2F-4902-83C8-27E68CD4190A}">
      <dgm:prSet/>
      <dgm:spPr/>
      <dgm:t>
        <a:bodyPr/>
        <a:lstStyle/>
        <a:p>
          <a:endParaRPr lang="en-US"/>
        </a:p>
      </dgm:t>
    </dgm:pt>
    <dgm:pt modelId="{41502295-216E-4F7E-BB77-FFE9B1BD0315}" type="pres">
      <dgm:prSet presAssocID="{B7B79A0A-DBBA-4146-935D-692F2A6EA1C4}" presName="linear" presStyleCnt="0">
        <dgm:presLayoutVars>
          <dgm:animLvl val="lvl"/>
          <dgm:resizeHandles val="exact"/>
        </dgm:presLayoutVars>
      </dgm:prSet>
      <dgm:spPr/>
    </dgm:pt>
    <dgm:pt modelId="{5BD856C3-6F6B-4137-9EE4-86FF0D3BD33F}" type="pres">
      <dgm:prSet presAssocID="{933E15F1-EEA4-45DF-BF3C-68B42800E105}" presName="parentText" presStyleLbl="node1" presStyleIdx="0" presStyleCnt="2">
        <dgm:presLayoutVars>
          <dgm:chMax val="0"/>
          <dgm:bulletEnabled val="1"/>
        </dgm:presLayoutVars>
      </dgm:prSet>
      <dgm:spPr/>
    </dgm:pt>
    <dgm:pt modelId="{D43C565A-81C3-498D-ABFD-8BA43A65AFE8}" type="pres">
      <dgm:prSet presAssocID="{FBEA23C4-F0A8-49A7-9341-3C556DAB10A2}" presName="spacer" presStyleCnt="0"/>
      <dgm:spPr/>
    </dgm:pt>
    <dgm:pt modelId="{64858224-8996-46F9-A14C-09792BB401FC}" type="pres">
      <dgm:prSet presAssocID="{5B65165D-BFE2-4BC4-B20C-E7A1241D2310}" presName="parentText" presStyleLbl="node1" presStyleIdx="1" presStyleCnt="2">
        <dgm:presLayoutVars>
          <dgm:chMax val="0"/>
          <dgm:bulletEnabled val="1"/>
        </dgm:presLayoutVars>
      </dgm:prSet>
      <dgm:spPr/>
    </dgm:pt>
  </dgm:ptLst>
  <dgm:cxnLst>
    <dgm:cxn modelId="{D195F615-FD6B-4CFD-8B09-8231CBEE8A55}" type="presOf" srcId="{B7B79A0A-DBBA-4146-935D-692F2A6EA1C4}" destId="{41502295-216E-4F7E-BB77-FFE9B1BD0315}" srcOrd="0" destOrd="0" presId="urn:microsoft.com/office/officeart/2005/8/layout/vList2"/>
    <dgm:cxn modelId="{452BC444-2EFB-44CC-8C0F-210BBA89F437}" type="presOf" srcId="{933E15F1-EEA4-45DF-BF3C-68B42800E105}" destId="{5BD856C3-6F6B-4137-9EE4-86FF0D3BD33F}" srcOrd="0" destOrd="0" presId="urn:microsoft.com/office/officeart/2005/8/layout/vList2"/>
    <dgm:cxn modelId="{A303D0A6-B539-4065-8DEB-3F8E2CB376F4}" srcId="{B7B79A0A-DBBA-4146-935D-692F2A6EA1C4}" destId="{933E15F1-EEA4-45DF-BF3C-68B42800E105}" srcOrd="0" destOrd="0" parTransId="{236A7E3F-7719-4ED7-A2F9-E4D007FF637B}" sibTransId="{FBEA23C4-F0A8-49A7-9341-3C556DAB10A2}"/>
    <dgm:cxn modelId="{FF72B2AC-2E2F-4902-83C8-27E68CD4190A}" srcId="{B7B79A0A-DBBA-4146-935D-692F2A6EA1C4}" destId="{5B65165D-BFE2-4BC4-B20C-E7A1241D2310}" srcOrd="1" destOrd="0" parTransId="{A544A0A8-C9A5-4973-9B0A-F4567558BFF4}" sibTransId="{7E5BEC22-0954-451D-AB13-BD82C90C423D}"/>
    <dgm:cxn modelId="{9C7A76D9-8089-4255-8D33-444F3AA81FBE}" type="presOf" srcId="{5B65165D-BFE2-4BC4-B20C-E7A1241D2310}" destId="{64858224-8996-46F9-A14C-09792BB401FC}" srcOrd="0" destOrd="0" presId="urn:microsoft.com/office/officeart/2005/8/layout/vList2"/>
    <dgm:cxn modelId="{79287E67-8ADB-4177-88A6-376A88AB5B33}" type="presParOf" srcId="{41502295-216E-4F7E-BB77-FFE9B1BD0315}" destId="{5BD856C3-6F6B-4137-9EE4-86FF0D3BD33F}" srcOrd="0" destOrd="0" presId="urn:microsoft.com/office/officeart/2005/8/layout/vList2"/>
    <dgm:cxn modelId="{B0C6A5BA-D331-4067-8DE9-46C03CF73D0C}" type="presParOf" srcId="{41502295-216E-4F7E-BB77-FFE9B1BD0315}" destId="{D43C565A-81C3-498D-ABFD-8BA43A65AFE8}" srcOrd="1" destOrd="0" presId="urn:microsoft.com/office/officeart/2005/8/layout/vList2"/>
    <dgm:cxn modelId="{14902CD2-0666-4D6A-9510-4246793364EF}" type="presParOf" srcId="{41502295-216E-4F7E-BB77-FFE9B1BD0315}" destId="{64858224-8996-46F9-A14C-09792BB401F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D1EC5C-E93D-4355-B1D9-0ECF22B5C0F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C324FF3-D017-4E71-9C9C-9E2C41D510FC}">
      <dgm:prSet/>
      <dgm:spPr/>
      <dgm:t>
        <a:bodyPr/>
        <a:lstStyle/>
        <a:p>
          <a:pPr rtl="0"/>
          <a:r>
            <a:rPr lang="en-US" b="1" dirty="0"/>
            <a:t>In case there is any variation in the details of previous year figures prefilled in the current year filings, will system allow to change it?</a:t>
          </a:r>
          <a:endParaRPr lang="en-US" dirty="0"/>
        </a:p>
      </dgm:t>
    </dgm:pt>
    <dgm:pt modelId="{E54AFBF4-9B9D-4077-9E8A-244AE882EB79}" type="parTrans" cxnId="{71FB66FB-730B-4D75-A6C2-A4F0A0078407}">
      <dgm:prSet/>
      <dgm:spPr/>
      <dgm:t>
        <a:bodyPr/>
        <a:lstStyle/>
        <a:p>
          <a:endParaRPr lang="en-US"/>
        </a:p>
      </dgm:t>
    </dgm:pt>
    <dgm:pt modelId="{3F36E812-DA0A-4124-8F9D-E8662EC5A890}" type="sibTrans" cxnId="{71FB66FB-730B-4D75-A6C2-A4F0A0078407}">
      <dgm:prSet/>
      <dgm:spPr/>
      <dgm:t>
        <a:bodyPr/>
        <a:lstStyle/>
        <a:p>
          <a:endParaRPr lang="en-US"/>
        </a:p>
      </dgm:t>
    </dgm:pt>
    <dgm:pt modelId="{88B45C80-B1CC-4652-A970-7CE128AFB9F3}">
      <dgm:prSet/>
      <dgm:spPr/>
      <dgm:t>
        <a:bodyPr/>
        <a:lstStyle/>
        <a:p>
          <a:pPr rtl="0"/>
          <a:r>
            <a:rPr lang="en-US"/>
            <a:t>Yes. Previous year values prefilled in Balance Sheet and Profit and Loss Account are editable.</a:t>
          </a:r>
        </a:p>
      </dgm:t>
    </dgm:pt>
    <dgm:pt modelId="{ACC9A6A4-96BF-4649-8844-EC988002C807}" type="parTrans" cxnId="{8A49B67E-94D3-4F10-9781-264DD137CC07}">
      <dgm:prSet/>
      <dgm:spPr/>
      <dgm:t>
        <a:bodyPr/>
        <a:lstStyle/>
        <a:p>
          <a:endParaRPr lang="en-US"/>
        </a:p>
      </dgm:t>
    </dgm:pt>
    <dgm:pt modelId="{7F5AEE96-0BE1-4EE3-B380-7FE085E12DF3}" type="sibTrans" cxnId="{8A49B67E-94D3-4F10-9781-264DD137CC07}">
      <dgm:prSet/>
      <dgm:spPr/>
      <dgm:t>
        <a:bodyPr/>
        <a:lstStyle/>
        <a:p>
          <a:endParaRPr lang="en-US"/>
        </a:p>
      </dgm:t>
    </dgm:pt>
    <dgm:pt modelId="{33A660F0-89EF-4B4F-8DF5-062D10BA7EC1}" type="pres">
      <dgm:prSet presAssocID="{3ED1EC5C-E93D-4355-B1D9-0ECF22B5C0F3}" presName="linear" presStyleCnt="0">
        <dgm:presLayoutVars>
          <dgm:animLvl val="lvl"/>
          <dgm:resizeHandles val="exact"/>
        </dgm:presLayoutVars>
      </dgm:prSet>
      <dgm:spPr/>
    </dgm:pt>
    <dgm:pt modelId="{F247D6DF-B0D1-4A10-8BB0-53EA1531F0E0}" type="pres">
      <dgm:prSet presAssocID="{9C324FF3-D017-4E71-9C9C-9E2C41D510FC}" presName="parentText" presStyleLbl="node1" presStyleIdx="0" presStyleCnt="2">
        <dgm:presLayoutVars>
          <dgm:chMax val="0"/>
          <dgm:bulletEnabled val="1"/>
        </dgm:presLayoutVars>
      </dgm:prSet>
      <dgm:spPr/>
    </dgm:pt>
    <dgm:pt modelId="{DEE5C76E-40F0-4CD3-A852-20A4D0EEA091}" type="pres">
      <dgm:prSet presAssocID="{3F36E812-DA0A-4124-8F9D-E8662EC5A890}" presName="spacer" presStyleCnt="0"/>
      <dgm:spPr/>
    </dgm:pt>
    <dgm:pt modelId="{7BF67AA3-3BC9-4E3D-82D4-5F37C6049E71}" type="pres">
      <dgm:prSet presAssocID="{88B45C80-B1CC-4652-A970-7CE128AFB9F3}" presName="parentText" presStyleLbl="node1" presStyleIdx="1" presStyleCnt="2">
        <dgm:presLayoutVars>
          <dgm:chMax val="0"/>
          <dgm:bulletEnabled val="1"/>
        </dgm:presLayoutVars>
      </dgm:prSet>
      <dgm:spPr/>
    </dgm:pt>
  </dgm:ptLst>
  <dgm:cxnLst>
    <dgm:cxn modelId="{84AA115F-B8A1-4C28-A4E0-B65E37CC1C9E}" type="presOf" srcId="{88B45C80-B1CC-4652-A970-7CE128AFB9F3}" destId="{7BF67AA3-3BC9-4E3D-82D4-5F37C6049E71}" srcOrd="0" destOrd="0" presId="urn:microsoft.com/office/officeart/2005/8/layout/vList2"/>
    <dgm:cxn modelId="{8A49B67E-94D3-4F10-9781-264DD137CC07}" srcId="{3ED1EC5C-E93D-4355-B1D9-0ECF22B5C0F3}" destId="{88B45C80-B1CC-4652-A970-7CE128AFB9F3}" srcOrd="1" destOrd="0" parTransId="{ACC9A6A4-96BF-4649-8844-EC988002C807}" sibTransId="{7F5AEE96-0BE1-4EE3-B380-7FE085E12DF3}"/>
    <dgm:cxn modelId="{46E9579D-C275-4325-8585-4EB43F4722BE}" type="presOf" srcId="{3ED1EC5C-E93D-4355-B1D9-0ECF22B5C0F3}" destId="{33A660F0-89EF-4B4F-8DF5-062D10BA7EC1}" srcOrd="0" destOrd="0" presId="urn:microsoft.com/office/officeart/2005/8/layout/vList2"/>
    <dgm:cxn modelId="{2C1FA1D1-9FD5-4C1E-B88A-E7E9C11C3387}" type="presOf" srcId="{9C324FF3-D017-4E71-9C9C-9E2C41D510FC}" destId="{F247D6DF-B0D1-4A10-8BB0-53EA1531F0E0}" srcOrd="0" destOrd="0" presId="urn:microsoft.com/office/officeart/2005/8/layout/vList2"/>
    <dgm:cxn modelId="{71FB66FB-730B-4D75-A6C2-A4F0A0078407}" srcId="{3ED1EC5C-E93D-4355-B1D9-0ECF22B5C0F3}" destId="{9C324FF3-D017-4E71-9C9C-9E2C41D510FC}" srcOrd="0" destOrd="0" parTransId="{E54AFBF4-9B9D-4077-9E8A-244AE882EB79}" sibTransId="{3F36E812-DA0A-4124-8F9D-E8662EC5A890}"/>
    <dgm:cxn modelId="{42F868DA-0CFD-41D4-94E2-4E1C17875760}" type="presParOf" srcId="{33A660F0-89EF-4B4F-8DF5-062D10BA7EC1}" destId="{F247D6DF-B0D1-4A10-8BB0-53EA1531F0E0}" srcOrd="0" destOrd="0" presId="urn:microsoft.com/office/officeart/2005/8/layout/vList2"/>
    <dgm:cxn modelId="{BEB772FC-5111-4729-AD8C-AEBA44C25E06}" type="presParOf" srcId="{33A660F0-89EF-4B4F-8DF5-062D10BA7EC1}" destId="{DEE5C76E-40F0-4CD3-A852-20A4D0EEA091}" srcOrd="1" destOrd="0" presId="urn:microsoft.com/office/officeart/2005/8/layout/vList2"/>
    <dgm:cxn modelId="{307DFE88-8A46-45C7-B68C-9C7536118562}" type="presParOf" srcId="{33A660F0-89EF-4B4F-8DF5-062D10BA7EC1}" destId="{7BF67AA3-3BC9-4E3D-82D4-5F37C6049E7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ABA5920-5308-4AC6-9655-D6924F2EBC98}"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F43DFA1-BDCA-407F-884E-0328ABB0C9B2}">
      <dgm:prSet/>
      <dgm:spPr/>
      <dgm:t>
        <a:bodyPr/>
        <a:lstStyle/>
        <a:p>
          <a:pPr rtl="0"/>
          <a:r>
            <a:rPr lang="en-US" b="1" dirty="0"/>
            <a:t>In Form AOC-4, is it mandatory to provide the reason for change in pre-filled figures of previous reporting period in Balance sheet including Annual filing forms?</a:t>
          </a:r>
          <a:endParaRPr lang="en-US" dirty="0"/>
        </a:p>
      </dgm:t>
    </dgm:pt>
    <dgm:pt modelId="{2E90D5C4-FD09-4D2A-BE8C-41A90CA262C7}" type="parTrans" cxnId="{D8E6BEF6-3F0E-481C-8E23-D80905213016}">
      <dgm:prSet/>
      <dgm:spPr/>
      <dgm:t>
        <a:bodyPr/>
        <a:lstStyle/>
        <a:p>
          <a:endParaRPr lang="en-US"/>
        </a:p>
      </dgm:t>
    </dgm:pt>
    <dgm:pt modelId="{C34BFA05-7BFA-4602-A384-86FA25915EDF}" type="sibTrans" cxnId="{D8E6BEF6-3F0E-481C-8E23-D80905213016}">
      <dgm:prSet/>
      <dgm:spPr/>
      <dgm:t>
        <a:bodyPr/>
        <a:lstStyle/>
        <a:p>
          <a:endParaRPr lang="en-US"/>
        </a:p>
      </dgm:t>
    </dgm:pt>
    <dgm:pt modelId="{E5CBFB51-5425-4F02-8A23-76787EBCE60D}">
      <dgm:prSet/>
      <dgm:spPr/>
      <dgm:t>
        <a:bodyPr/>
        <a:lstStyle/>
        <a:p>
          <a:pPr rtl="0"/>
          <a:r>
            <a:rPr lang="en-US" dirty="0"/>
            <a:t>No. it is not mandatory.</a:t>
          </a:r>
        </a:p>
      </dgm:t>
    </dgm:pt>
    <dgm:pt modelId="{BF3949E7-C630-4970-BEC0-3E38BEF2A5DE}" type="parTrans" cxnId="{F87680E7-2E35-4473-9F37-7E1D256461B4}">
      <dgm:prSet/>
      <dgm:spPr/>
      <dgm:t>
        <a:bodyPr/>
        <a:lstStyle/>
        <a:p>
          <a:endParaRPr lang="en-US"/>
        </a:p>
      </dgm:t>
    </dgm:pt>
    <dgm:pt modelId="{2620EF21-A643-476B-95F9-85B49B5B0319}" type="sibTrans" cxnId="{F87680E7-2E35-4473-9F37-7E1D256461B4}">
      <dgm:prSet/>
      <dgm:spPr/>
      <dgm:t>
        <a:bodyPr/>
        <a:lstStyle/>
        <a:p>
          <a:endParaRPr lang="en-US"/>
        </a:p>
      </dgm:t>
    </dgm:pt>
    <dgm:pt modelId="{1F5CD5DD-562C-4546-BD5F-9F638F0C80DD}" type="pres">
      <dgm:prSet presAssocID="{AABA5920-5308-4AC6-9655-D6924F2EBC98}" presName="linear" presStyleCnt="0">
        <dgm:presLayoutVars>
          <dgm:animLvl val="lvl"/>
          <dgm:resizeHandles val="exact"/>
        </dgm:presLayoutVars>
      </dgm:prSet>
      <dgm:spPr/>
    </dgm:pt>
    <dgm:pt modelId="{53888741-6D3C-463F-B8B0-86F4BA8296EF}" type="pres">
      <dgm:prSet presAssocID="{CF43DFA1-BDCA-407F-884E-0328ABB0C9B2}" presName="parentText" presStyleLbl="node1" presStyleIdx="0" presStyleCnt="2">
        <dgm:presLayoutVars>
          <dgm:chMax val="0"/>
          <dgm:bulletEnabled val="1"/>
        </dgm:presLayoutVars>
      </dgm:prSet>
      <dgm:spPr/>
    </dgm:pt>
    <dgm:pt modelId="{45C0FFA5-D065-4CD0-A70A-516952D767C4}" type="pres">
      <dgm:prSet presAssocID="{C34BFA05-7BFA-4602-A384-86FA25915EDF}" presName="spacer" presStyleCnt="0"/>
      <dgm:spPr/>
    </dgm:pt>
    <dgm:pt modelId="{1867AD9E-1214-4D52-BC36-E8FD2081F3E6}" type="pres">
      <dgm:prSet presAssocID="{E5CBFB51-5425-4F02-8A23-76787EBCE60D}" presName="parentText" presStyleLbl="node1" presStyleIdx="1" presStyleCnt="2">
        <dgm:presLayoutVars>
          <dgm:chMax val="0"/>
          <dgm:bulletEnabled val="1"/>
        </dgm:presLayoutVars>
      </dgm:prSet>
      <dgm:spPr/>
    </dgm:pt>
  </dgm:ptLst>
  <dgm:cxnLst>
    <dgm:cxn modelId="{1ED2B915-2111-48E7-A12D-425F530AD390}" type="presOf" srcId="{E5CBFB51-5425-4F02-8A23-76787EBCE60D}" destId="{1867AD9E-1214-4D52-BC36-E8FD2081F3E6}" srcOrd="0" destOrd="0" presId="urn:microsoft.com/office/officeart/2005/8/layout/vList2"/>
    <dgm:cxn modelId="{8D076FC3-E101-4FB1-A15C-68AC236B02CA}" type="presOf" srcId="{AABA5920-5308-4AC6-9655-D6924F2EBC98}" destId="{1F5CD5DD-562C-4546-BD5F-9F638F0C80DD}" srcOrd="0" destOrd="0" presId="urn:microsoft.com/office/officeart/2005/8/layout/vList2"/>
    <dgm:cxn modelId="{AB22EBE1-9C45-4C11-AD81-74471AC8BEAE}" type="presOf" srcId="{CF43DFA1-BDCA-407F-884E-0328ABB0C9B2}" destId="{53888741-6D3C-463F-B8B0-86F4BA8296EF}" srcOrd="0" destOrd="0" presId="urn:microsoft.com/office/officeart/2005/8/layout/vList2"/>
    <dgm:cxn modelId="{F87680E7-2E35-4473-9F37-7E1D256461B4}" srcId="{AABA5920-5308-4AC6-9655-D6924F2EBC98}" destId="{E5CBFB51-5425-4F02-8A23-76787EBCE60D}" srcOrd="1" destOrd="0" parTransId="{BF3949E7-C630-4970-BEC0-3E38BEF2A5DE}" sibTransId="{2620EF21-A643-476B-95F9-85B49B5B0319}"/>
    <dgm:cxn modelId="{D8E6BEF6-3F0E-481C-8E23-D80905213016}" srcId="{AABA5920-5308-4AC6-9655-D6924F2EBC98}" destId="{CF43DFA1-BDCA-407F-884E-0328ABB0C9B2}" srcOrd="0" destOrd="0" parTransId="{2E90D5C4-FD09-4D2A-BE8C-41A90CA262C7}" sibTransId="{C34BFA05-7BFA-4602-A384-86FA25915EDF}"/>
    <dgm:cxn modelId="{3F56F619-91BA-4045-8061-6066A576F165}" type="presParOf" srcId="{1F5CD5DD-562C-4546-BD5F-9F638F0C80DD}" destId="{53888741-6D3C-463F-B8B0-86F4BA8296EF}" srcOrd="0" destOrd="0" presId="urn:microsoft.com/office/officeart/2005/8/layout/vList2"/>
    <dgm:cxn modelId="{E4F61131-D399-4C60-B335-0835DE570456}" type="presParOf" srcId="{1F5CD5DD-562C-4546-BD5F-9F638F0C80DD}" destId="{45C0FFA5-D065-4CD0-A70A-516952D767C4}" srcOrd="1" destOrd="0" presId="urn:microsoft.com/office/officeart/2005/8/layout/vList2"/>
    <dgm:cxn modelId="{B899B6EE-1318-40DD-9F9A-35B1A4A0A7D0}" type="presParOf" srcId="{1F5CD5DD-562C-4546-BD5F-9F638F0C80DD}" destId="{1867AD9E-1214-4D52-BC36-E8FD2081F3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F8B8FBB-8D76-4BD9-8FC2-0542C58D8C9A}"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09CC8738-44E0-42EA-9E25-D7C967C92916}">
      <dgm:prSet/>
      <dgm:spPr/>
      <dgm:t>
        <a:bodyPr/>
        <a:lstStyle/>
        <a:p>
          <a:pPr rtl="0"/>
          <a:r>
            <a:rPr lang="en-US" b="1" dirty="0"/>
            <a:t>If ADT-1 filed for 5 yrs., will system allow entering the SRN in 5 FYs?</a:t>
          </a:r>
          <a:endParaRPr lang="en-US" dirty="0"/>
        </a:p>
      </dgm:t>
    </dgm:pt>
    <dgm:pt modelId="{3193CBC9-7366-49B2-9F92-7C22B744572E}" type="parTrans" cxnId="{96004143-10FC-4282-98FC-520E21215409}">
      <dgm:prSet/>
      <dgm:spPr/>
      <dgm:t>
        <a:bodyPr/>
        <a:lstStyle/>
        <a:p>
          <a:endParaRPr lang="en-US"/>
        </a:p>
      </dgm:t>
    </dgm:pt>
    <dgm:pt modelId="{E7019BD3-F243-4313-B86C-E3CF11E35AB6}" type="sibTrans" cxnId="{96004143-10FC-4282-98FC-520E21215409}">
      <dgm:prSet/>
      <dgm:spPr/>
      <dgm:t>
        <a:bodyPr/>
        <a:lstStyle/>
        <a:p>
          <a:endParaRPr lang="en-US"/>
        </a:p>
      </dgm:t>
    </dgm:pt>
    <dgm:pt modelId="{19DE7198-1983-44A3-8D9C-0F9C584C3A50}">
      <dgm:prSet/>
      <dgm:spPr/>
      <dgm:t>
        <a:bodyPr/>
        <a:lstStyle/>
        <a:p>
          <a:pPr rtl="0"/>
          <a:r>
            <a:rPr lang="en-US"/>
            <a:t>Yes, ADT-1 SRNs filed for multiple FYs can be entered in AOC-4 form. However, stakeholders are ensured to check that the FY start date and end date should fall between Period from and Period To entered in field no. 4(i) in Form ADT-1.</a:t>
          </a:r>
        </a:p>
      </dgm:t>
    </dgm:pt>
    <dgm:pt modelId="{E0602373-321A-4299-8EDD-DB47B97167FF}" type="parTrans" cxnId="{97993126-8E3F-4D94-BF8D-D8C57EA2D7EC}">
      <dgm:prSet/>
      <dgm:spPr/>
      <dgm:t>
        <a:bodyPr/>
        <a:lstStyle/>
        <a:p>
          <a:endParaRPr lang="en-US"/>
        </a:p>
      </dgm:t>
    </dgm:pt>
    <dgm:pt modelId="{0E1A4C2B-FB05-4859-8DBC-95A28747E50D}" type="sibTrans" cxnId="{97993126-8E3F-4D94-BF8D-D8C57EA2D7EC}">
      <dgm:prSet/>
      <dgm:spPr/>
      <dgm:t>
        <a:bodyPr/>
        <a:lstStyle/>
        <a:p>
          <a:endParaRPr lang="en-US"/>
        </a:p>
      </dgm:t>
    </dgm:pt>
    <dgm:pt modelId="{772A4C52-86B8-425F-82C2-6D5B1EE20133}" type="pres">
      <dgm:prSet presAssocID="{1F8B8FBB-8D76-4BD9-8FC2-0542C58D8C9A}" presName="linear" presStyleCnt="0">
        <dgm:presLayoutVars>
          <dgm:animLvl val="lvl"/>
          <dgm:resizeHandles val="exact"/>
        </dgm:presLayoutVars>
      </dgm:prSet>
      <dgm:spPr/>
    </dgm:pt>
    <dgm:pt modelId="{878904AD-B69A-46C5-9292-C5A24CEA5860}" type="pres">
      <dgm:prSet presAssocID="{09CC8738-44E0-42EA-9E25-D7C967C92916}" presName="parentText" presStyleLbl="node1" presStyleIdx="0" presStyleCnt="2">
        <dgm:presLayoutVars>
          <dgm:chMax val="0"/>
          <dgm:bulletEnabled val="1"/>
        </dgm:presLayoutVars>
      </dgm:prSet>
      <dgm:spPr/>
    </dgm:pt>
    <dgm:pt modelId="{AAA5FC3E-1A72-413D-84D7-258ABAA8B51B}" type="pres">
      <dgm:prSet presAssocID="{E7019BD3-F243-4313-B86C-E3CF11E35AB6}" presName="spacer" presStyleCnt="0"/>
      <dgm:spPr/>
    </dgm:pt>
    <dgm:pt modelId="{D7DAF32D-7082-4D20-A133-E07ACAD65DDA}" type="pres">
      <dgm:prSet presAssocID="{19DE7198-1983-44A3-8D9C-0F9C584C3A50}" presName="parentText" presStyleLbl="node1" presStyleIdx="1" presStyleCnt="2">
        <dgm:presLayoutVars>
          <dgm:chMax val="0"/>
          <dgm:bulletEnabled val="1"/>
        </dgm:presLayoutVars>
      </dgm:prSet>
      <dgm:spPr/>
    </dgm:pt>
  </dgm:ptLst>
  <dgm:cxnLst>
    <dgm:cxn modelId="{97993126-8E3F-4D94-BF8D-D8C57EA2D7EC}" srcId="{1F8B8FBB-8D76-4BD9-8FC2-0542C58D8C9A}" destId="{19DE7198-1983-44A3-8D9C-0F9C584C3A50}" srcOrd="1" destOrd="0" parTransId="{E0602373-321A-4299-8EDD-DB47B97167FF}" sibTransId="{0E1A4C2B-FB05-4859-8DBC-95A28747E50D}"/>
    <dgm:cxn modelId="{96004143-10FC-4282-98FC-520E21215409}" srcId="{1F8B8FBB-8D76-4BD9-8FC2-0542C58D8C9A}" destId="{09CC8738-44E0-42EA-9E25-D7C967C92916}" srcOrd="0" destOrd="0" parTransId="{3193CBC9-7366-49B2-9F92-7C22B744572E}" sibTransId="{E7019BD3-F243-4313-B86C-E3CF11E35AB6}"/>
    <dgm:cxn modelId="{48453A78-D0CA-4A10-982E-434EF6206636}" type="presOf" srcId="{09CC8738-44E0-42EA-9E25-D7C967C92916}" destId="{878904AD-B69A-46C5-9292-C5A24CEA5860}" srcOrd="0" destOrd="0" presId="urn:microsoft.com/office/officeart/2005/8/layout/vList2"/>
    <dgm:cxn modelId="{CBF96A80-5350-4EBA-8E04-71F010D56BF7}" type="presOf" srcId="{1F8B8FBB-8D76-4BD9-8FC2-0542C58D8C9A}" destId="{772A4C52-86B8-425F-82C2-6D5B1EE20133}" srcOrd="0" destOrd="0" presId="urn:microsoft.com/office/officeart/2005/8/layout/vList2"/>
    <dgm:cxn modelId="{E0AC9DAB-C36B-45C1-9A44-8649FF0DAF25}" type="presOf" srcId="{19DE7198-1983-44A3-8D9C-0F9C584C3A50}" destId="{D7DAF32D-7082-4D20-A133-E07ACAD65DDA}" srcOrd="0" destOrd="0" presId="urn:microsoft.com/office/officeart/2005/8/layout/vList2"/>
    <dgm:cxn modelId="{B6EEB7E2-C9C1-432F-B9F6-2B319532BC3F}" type="presParOf" srcId="{772A4C52-86B8-425F-82C2-6D5B1EE20133}" destId="{878904AD-B69A-46C5-9292-C5A24CEA5860}" srcOrd="0" destOrd="0" presId="urn:microsoft.com/office/officeart/2005/8/layout/vList2"/>
    <dgm:cxn modelId="{0839D6D7-0C4A-4F97-866A-F5A8773CF89E}" type="presParOf" srcId="{772A4C52-86B8-425F-82C2-6D5B1EE20133}" destId="{AAA5FC3E-1A72-413D-84D7-258ABAA8B51B}" srcOrd="1" destOrd="0" presId="urn:microsoft.com/office/officeart/2005/8/layout/vList2"/>
    <dgm:cxn modelId="{7BFE98DD-5070-40CB-8371-1EC6B7A0E186}" type="presParOf" srcId="{772A4C52-86B8-425F-82C2-6D5B1EE20133}" destId="{D7DAF32D-7082-4D20-A133-E07ACAD65DDA}"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03F2AFB-DD64-4E4B-89FE-A3987A7BE99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B7624C6-1931-41F3-B5B9-D37D66700AC1}">
      <dgm:prSet/>
      <dgm:spPr/>
      <dgm:t>
        <a:bodyPr/>
        <a:lstStyle/>
        <a:p>
          <a:pPr rtl="0"/>
          <a:r>
            <a:rPr lang="en-US" b="1"/>
            <a:t>ADT-1 is not mandatory for the appointment of first auditor. How to file AOC-4 form without ADT-1 SRN?</a:t>
          </a:r>
          <a:endParaRPr lang="en-US"/>
        </a:p>
      </dgm:t>
    </dgm:pt>
    <dgm:pt modelId="{C6CF64EC-28C8-4D74-9EE8-BDADBB05777A}" type="parTrans" cxnId="{23C52A8C-8A3B-4BE6-B7EC-52AE3DFC2A6A}">
      <dgm:prSet/>
      <dgm:spPr/>
      <dgm:t>
        <a:bodyPr/>
        <a:lstStyle/>
        <a:p>
          <a:endParaRPr lang="en-US"/>
        </a:p>
      </dgm:t>
    </dgm:pt>
    <dgm:pt modelId="{BEA26A8D-6DC3-49EB-8978-3F668EEBFE7E}" type="sibTrans" cxnId="{23C52A8C-8A3B-4BE6-B7EC-52AE3DFC2A6A}">
      <dgm:prSet/>
      <dgm:spPr/>
      <dgm:t>
        <a:bodyPr/>
        <a:lstStyle/>
        <a:p>
          <a:endParaRPr lang="en-US"/>
        </a:p>
      </dgm:t>
    </dgm:pt>
    <dgm:pt modelId="{E3BDD20D-B749-4994-97C8-995AB6189082}">
      <dgm:prSet/>
      <dgm:spPr/>
      <dgm:t>
        <a:bodyPr/>
        <a:lstStyle/>
        <a:p>
          <a:pPr rtl="0"/>
          <a:r>
            <a:rPr lang="en-US" dirty="0"/>
            <a:t>Although Rule 4(2) of the Companies (Audit and Auditors) Rules, 2014, only mentions Section 139(1) – appointment of auditors and not Section 139(6) – appointment of the first auditor, it is recommended that companies file Form ADT-1 even for the appointment of the first auditor. In case ADT-1 SRN is not available for first auditor, Z99999999 SRN can be entered.</a:t>
          </a:r>
        </a:p>
      </dgm:t>
    </dgm:pt>
    <dgm:pt modelId="{B2087DEA-EC9B-4868-B9DA-796C0FFCC698}" type="parTrans" cxnId="{4BC22E50-4B46-41CA-8A6D-431006B72681}">
      <dgm:prSet/>
      <dgm:spPr/>
      <dgm:t>
        <a:bodyPr/>
        <a:lstStyle/>
        <a:p>
          <a:endParaRPr lang="en-US"/>
        </a:p>
      </dgm:t>
    </dgm:pt>
    <dgm:pt modelId="{95DEA2DD-558F-4EEE-BC32-31CB3897F489}" type="sibTrans" cxnId="{4BC22E50-4B46-41CA-8A6D-431006B72681}">
      <dgm:prSet/>
      <dgm:spPr/>
      <dgm:t>
        <a:bodyPr/>
        <a:lstStyle/>
        <a:p>
          <a:endParaRPr lang="en-US"/>
        </a:p>
      </dgm:t>
    </dgm:pt>
    <dgm:pt modelId="{6E9B534B-F1DF-4F20-92BC-165C7DDA2D56}" type="pres">
      <dgm:prSet presAssocID="{203F2AFB-DD64-4E4B-89FE-A3987A7BE99A}" presName="linear" presStyleCnt="0">
        <dgm:presLayoutVars>
          <dgm:animLvl val="lvl"/>
          <dgm:resizeHandles val="exact"/>
        </dgm:presLayoutVars>
      </dgm:prSet>
      <dgm:spPr/>
    </dgm:pt>
    <dgm:pt modelId="{C8F2F242-1005-4297-AF48-B45687AC57AE}" type="pres">
      <dgm:prSet presAssocID="{0B7624C6-1931-41F3-B5B9-D37D66700AC1}" presName="parentText" presStyleLbl="node1" presStyleIdx="0" presStyleCnt="2" custLinFactY="222" custLinFactNeighborX="-46367" custLinFactNeighborY="100000">
        <dgm:presLayoutVars>
          <dgm:chMax val="0"/>
          <dgm:bulletEnabled val="1"/>
        </dgm:presLayoutVars>
      </dgm:prSet>
      <dgm:spPr/>
    </dgm:pt>
    <dgm:pt modelId="{0C225741-4B14-4A38-9CAA-BC7933BBD798}" type="pres">
      <dgm:prSet presAssocID="{BEA26A8D-6DC3-49EB-8978-3F668EEBFE7E}" presName="spacer" presStyleCnt="0"/>
      <dgm:spPr/>
    </dgm:pt>
    <dgm:pt modelId="{5D9FAE25-52F4-456E-908F-AEA09EFC7BB8}" type="pres">
      <dgm:prSet presAssocID="{E3BDD20D-B749-4994-97C8-995AB6189082}" presName="parentText" presStyleLbl="node1" presStyleIdx="1" presStyleCnt="2" custScaleY="122252" custLinFactY="15851" custLinFactNeighborX="-321" custLinFactNeighborY="100000">
        <dgm:presLayoutVars>
          <dgm:chMax val="0"/>
          <dgm:bulletEnabled val="1"/>
        </dgm:presLayoutVars>
      </dgm:prSet>
      <dgm:spPr/>
    </dgm:pt>
  </dgm:ptLst>
  <dgm:cxnLst>
    <dgm:cxn modelId="{C6E1ED03-8EBD-4ADC-A6E0-62AA3BAB1A6E}" type="presOf" srcId="{203F2AFB-DD64-4E4B-89FE-A3987A7BE99A}" destId="{6E9B534B-F1DF-4F20-92BC-165C7DDA2D56}" srcOrd="0" destOrd="0" presId="urn:microsoft.com/office/officeart/2005/8/layout/vList2"/>
    <dgm:cxn modelId="{FA0FB224-FDD8-49ED-B763-AB2BAA3C0BCE}" type="presOf" srcId="{E3BDD20D-B749-4994-97C8-995AB6189082}" destId="{5D9FAE25-52F4-456E-908F-AEA09EFC7BB8}" srcOrd="0" destOrd="0" presId="urn:microsoft.com/office/officeart/2005/8/layout/vList2"/>
    <dgm:cxn modelId="{4BC22E50-4B46-41CA-8A6D-431006B72681}" srcId="{203F2AFB-DD64-4E4B-89FE-A3987A7BE99A}" destId="{E3BDD20D-B749-4994-97C8-995AB6189082}" srcOrd="1" destOrd="0" parTransId="{B2087DEA-EC9B-4868-B9DA-796C0FFCC698}" sibTransId="{95DEA2DD-558F-4EEE-BC32-31CB3897F489}"/>
    <dgm:cxn modelId="{74951882-17DF-4FF5-98B9-1842840EB8E7}" type="presOf" srcId="{0B7624C6-1931-41F3-B5B9-D37D66700AC1}" destId="{C8F2F242-1005-4297-AF48-B45687AC57AE}" srcOrd="0" destOrd="0" presId="urn:microsoft.com/office/officeart/2005/8/layout/vList2"/>
    <dgm:cxn modelId="{23C52A8C-8A3B-4BE6-B7EC-52AE3DFC2A6A}" srcId="{203F2AFB-DD64-4E4B-89FE-A3987A7BE99A}" destId="{0B7624C6-1931-41F3-B5B9-D37D66700AC1}" srcOrd="0" destOrd="0" parTransId="{C6CF64EC-28C8-4D74-9EE8-BDADBB05777A}" sibTransId="{BEA26A8D-6DC3-49EB-8978-3F668EEBFE7E}"/>
    <dgm:cxn modelId="{EA1FDF9F-BCE6-4D4B-9856-72B6D853C516}" type="presParOf" srcId="{6E9B534B-F1DF-4F20-92BC-165C7DDA2D56}" destId="{C8F2F242-1005-4297-AF48-B45687AC57AE}" srcOrd="0" destOrd="0" presId="urn:microsoft.com/office/officeart/2005/8/layout/vList2"/>
    <dgm:cxn modelId="{91E52404-FFBF-4822-BF1C-68D30BE59136}" type="presParOf" srcId="{6E9B534B-F1DF-4F20-92BC-165C7DDA2D56}" destId="{0C225741-4B14-4A38-9CAA-BC7933BBD798}" srcOrd="1" destOrd="0" presId="urn:microsoft.com/office/officeart/2005/8/layout/vList2"/>
    <dgm:cxn modelId="{DC5629EA-7656-4A31-BC8C-F06C8A2A8B81}" type="presParOf" srcId="{6E9B534B-F1DF-4F20-92BC-165C7DDA2D56}" destId="{5D9FAE25-52F4-456E-908F-AEA09EFC7B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BCC6879-47D1-43CA-AB11-D2EDAF4B9C8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D1719F1-A01F-477C-B34B-03D341E22D05}">
      <dgm:prSet custT="1"/>
      <dgm:spPr/>
      <dgm:t>
        <a:bodyPr/>
        <a:lstStyle/>
        <a:p>
          <a:pPr rtl="0"/>
          <a:r>
            <a:rPr lang="en-US" sz="2400" b="1" dirty="0"/>
            <a:t>ENHANCED DISCLOSURES IN THE BOARD'S REPORT </a:t>
          </a:r>
        </a:p>
        <a:p>
          <a:pPr rtl="0"/>
          <a:r>
            <a:rPr lang="en-US" sz="2400" b="1" dirty="0"/>
            <a:t>(APPLICABLE FROM JULY 14, 2025) vide COMPANIES (ACCOUNTS) SECOND AMENDMENT RULES 2025</a:t>
          </a:r>
          <a:endParaRPr lang="en-US" sz="2400" dirty="0"/>
        </a:p>
      </dgm:t>
    </dgm:pt>
    <dgm:pt modelId="{8BAEA673-735F-4FA7-9E44-59F114C72D51}" type="parTrans" cxnId="{22D484D1-D1BC-4E53-8A29-500AF301D0E4}">
      <dgm:prSet/>
      <dgm:spPr/>
      <dgm:t>
        <a:bodyPr/>
        <a:lstStyle/>
        <a:p>
          <a:endParaRPr lang="en-US"/>
        </a:p>
      </dgm:t>
    </dgm:pt>
    <dgm:pt modelId="{AE73F858-4549-4670-A597-346D57401BAB}" type="sibTrans" cxnId="{22D484D1-D1BC-4E53-8A29-500AF301D0E4}">
      <dgm:prSet/>
      <dgm:spPr/>
      <dgm:t>
        <a:bodyPr/>
        <a:lstStyle/>
        <a:p>
          <a:endParaRPr lang="en-US"/>
        </a:p>
      </dgm:t>
    </dgm:pt>
    <dgm:pt modelId="{7448BDEB-0980-4A28-BED5-1161626C2093}" type="pres">
      <dgm:prSet presAssocID="{0BCC6879-47D1-43CA-AB11-D2EDAF4B9C8E}" presName="CompostProcess" presStyleCnt="0">
        <dgm:presLayoutVars>
          <dgm:dir/>
          <dgm:resizeHandles val="exact"/>
        </dgm:presLayoutVars>
      </dgm:prSet>
      <dgm:spPr/>
    </dgm:pt>
    <dgm:pt modelId="{8678928E-44C2-40C5-815F-3344CCD2A681}" type="pres">
      <dgm:prSet presAssocID="{0BCC6879-47D1-43CA-AB11-D2EDAF4B9C8E}" presName="arrow" presStyleLbl="bgShp" presStyleIdx="0" presStyleCnt="1"/>
      <dgm:spPr/>
    </dgm:pt>
    <dgm:pt modelId="{1D58B439-E507-46DA-B9A9-E70D6B5BB186}" type="pres">
      <dgm:prSet presAssocID="{0BCC6879-47D1-43CA-AB11-D2EDAF4B9C8E}" presName="linearProcess" presStyleCnt="0"/>
      <dgm:spPr/>
    </dgm:pt>
    <dgm:pt modelId="{4F1EA755-D9C5-48DC-AB7F-4961BD1568E2}" type="pres">
      <dgm:prSet presAssocID="{3D1719F1-A01F-477C-B34B-03D341E22D05}" presName="textNode" presStyleLbl="node1" presStyleIdx="0" presStyleCnt="1" custScaleX="160629" custScaleY="197355" custLinFactNeighborX="192" custLinFactNeighborY="6377">
        <dgm:presLayoutVars>
          <dgm:bulletEnabled val="1"/>
        </dgm:presLayoutVars>
      </dgm:prSet>
      <dgm:spPr/>
    </dgm:pt>
  </dgm:ptLst>
  <dgm:cxnLst>
    <dgm:cxn modelId="{74136E31-0C61-4046-91F5-566632A527FB}" type="presOf" srcId="{0BCC6879-47D1-43CA-AB11-D2EDAF4B9C8E}" destId="{7448BDEB-0980-4A28-BED5-1161626C2093}" srcOrd="0" destOrd="0" presId="urn:microsoft.com/office/officeart/2005/8/layout/hProcess9"/>
    <dgm:cxn modelId="{3F36C7CC-7335-4E51-AAF5-F6258D621D25}" type="presOf" srcId="{3D1719F1-A01F-477C-B34B-03D341E22D05}" destId="{4F1EA755-D9C5-48DC-AB7F-4961BD1568E2}" srcOrd="0" destOrd="0" presId="urn:microsoft.com/office/officeart/2005/8/layout/hProcess9"/>
    <dgm:cxn modelId="{22D484D1-D1BC-4E53-8A29-500AF301D0E4}" srcId="{0BCC6879-47D1-43CA-AB11-D2EDAF4B9C8E}" destId="{3D1719F1-A01F-477C-B34B-03D341E22D05}" srcOrd="0" destOrd="0" parTransId="{8BAEA673-735F-4FA7-9E44-59F114C72D51}" sibTransId="{AE73F858-4549-4670-A597-346D57401BAB}"/>
    <dgm:cxn modelId="{CD9EEC99-FC28-4AF9-AB0C-9B49CE4B5D20}" type="presParOf" srcId="{7448BDEB-0980-4A28-BED5-1161626C2093}" destId="{8678928E-44C2-40C5-815F-3344CCD2A681}" srcOrd="0" destOrd="0" presId="urn:microsoft.com/office/officeart/2005/8/layout/hProcess9"/>
    <dgm:cxn modelId="{4EC7D28E-6344-4305-BAE0-15B68F9FE51F}" type="presParOf" srcId="{7448BDEB-0980-4A28-BED5-1161626C2093}" destId="{1D58B439-E507-46DA-B9A9-E70D6B5BB186}" srcOrd="1" destOrd="0" presId="urn:microsoft.com/office/officeart/2005/8/layout/hProcess9"/>
    <dgm:cxn modelId="{72364ED0-25F9-4A61-920C-18E88DA31D70}" type="presParOf" srcId="{1D58B439-E507-46DA-B9A9-E70D6B5BB186}" destId="{4F1EA755-D9C5-48DC-AB7F-4961BD1568E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BCC6879-47D1-43CA-AB11-D2EDAF4B9C8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3761A00-E78D-4FD2-95FC-5D1DDAED414F}">
      <dgm:prSet/>
      <dgm:spPr/>
      <dgm:t>
        <a:bodyPr/>
        <a:lstStyle/>
        <a:p>
          <a:pPr>
            <a:buNone/>
          </a:pPr>
          <a:r>
            <a:rPr lang="en-IN" b="1" dirty="0"/>
            <a:t>In the Companies (Accounts) Rules, 2014, in Rule 8 (5)(x) </a:t>
          </a:r>
          <a:endParaRPr lang="en-IN" dirty="0"/>
        </a:p>
      </dgm:t>
    </dgm:pt>
    <dgm:pt modelId="{2F7D53B2-9EF5-41EB-9FD5-B4C002FD44EC}" type="parTrans" cxnId="{96CF054E-0ABA-4330-AF58-EE4BC70D528A}">
      <dgm:prSet/>
      <dgm:spPr/>
      <dgm:t>
        <a:bodyPr/>
        <a:lstStyle/>
        <a:p>
          <a:endParaRPr lang="en-IN"/>
        </a:p>
      </dgm:t>
    </dgm:pt>
    <dgm:pt modelId="{3706F117-6DBE-4C03-A781-D561CA38321B}" type="sibTrans" cxnId="{96CF054E-0ABA-4330-AF58-EE4BC70D528A}">
      <dgm:prSet/>
      <dgm:spPr/>
      <dgm:t>
        <a:bodyPr/>
        <a:lstStyle/>
        <a:p>
          <a:endParaRPr lang="en-IN"/>
        </a:p>
      </dgm:t>
    </dgm:pt>
    <dgm:pt modelId="{7448BDEB-0980-4A28-BED5-1161626C2093}" type="pres">
      <dgm:prSet presAssocID="{0BCC6879-47D1-43CA-AB11-D2EDAF4B9C8E}" presName="CompostProcess" presStyleCnt="0">
        <dgm:presLayoutVars>
          <dgm:dir/>
          <dgm:resizeHandles val="exact"/>
        </dgm:presLayoutVars>
      </dgm:prSet>
      <dgm:spPr/>
    </dgm:pt>
    <dgm:pt modelId="{8678928E-44C2-40C5-815F-3344CCD2A681}" type="pres">
      <dgm:prSet presAssocID="{0BCC6879-47D1-43CA-AB11-D2EDAF4B9C8E}" presName="arrow" presStyleLbl="bgShp" presStyleIdx="0" presStyleCnt="1"/>
      <dgm:spPr/>
    </dgm:pt>
    <dgm:pt modelId="{1D58B439-E507-46DA-B9A9-E70D6B5BB186}" type="pres">
      <dgm:prSet presAssocID="{0BCC6879-47D1-43CA-AB11-D2EDAF4B9C8E}" presName="linearProcess" presStyleCnt="0"/>
      <dgm:spPr/>
    </dgm:pt>
    <dgm:pt modelId="{A21D7F50-B260-48AE-9BCB-7AB0E3061656}" type="pres">
      <dgm:prSet presAssocID="{E3761A00-E78D-4FD2-95FC-5D1DDAED414F}" presName="textNode" presStyleLbl="node1" presStyleIdx="0" presStyleCnt="1">
        <dgm:presLayoutVars>
          <dgm:bulletEnabled val="1"/>
        </dgm:presLayoutVars>
      </dgm:prSet>
      <dgm:spPr/>
    </dgm:pt>
  </dgm:ptLst>
  <dgm:cxnLst>
    <dgm:cxn modelId="{74136E31-0C61-4046-91F5-566632A527FB}" type="presOf" srcId="{0BCC6879-47D1-43CA-AB11-D2EDAF4B9C8E}" destId="{7448BDEB-0980-4A28-BED5-1161626C2093}" srcOrd="0" destOrd="0" presId="urn:microsoft.com/office/officeart/2005/8/layout/hProcess9"/>
    <dgm:cxn modelId="{96CF054E-0ABA-4330-AF58-EE4BC70D528A}" srcId="{0BCC6879-47D1-43CA-AB11-D2EDAF4B9C8E}" destId="{E3761A00-E78D-4FD2-95FC-5D1DDAED414F}" srcOrd="0" destOrd="0" parTransId="{2F7D53B2-9EF5-41EB-9FD5-B4C002FD44EC}" sibTransId="{3706F117-6DBE-4C03-A781-D561CA38321B}"/>
    <dgm:cxn modelId="{ED7CE859-C9E5-4256-B46C-A0CA06B5372F}" type="presOf" srcId="{E3761A00-E78D-4FD2-95FC-5D1DDAED414F}" destId="{A21D7F50-B260-48AE-9BCB-7AB0E3061656}" srcOrd="0" destOrd="0" presId="urn:microsoft.com/office/officeart/2005/8/layout/hProcess9"/>
    <dgm:cxn modelId="{CD9EEC99-FC28-4AF9-AB0C-9B49CE4B5D20}" type="presParOf" srcId="{7448BDEB-0980-4A28-BED5-1161626C2093}" destId="{8678928E-44C2-40C5-815F-3344CCD2A681}" srcOrd="0" destOrd="0" presId="urn:microsoft.com/office/officeart/2005/8/layout/hProcess9"/>
    <dgm:cxn modelId="{4EC7D28E-6344-4305-BAE0-15B68F9FE51F}" type="presParOf" srcId="{7448BDEB-0980-4A28-BED5-1161626C2093}" destId="{1D58B439-E507-46DA-B9A9-E70D6B5BB186}" srcOrd="1" destOrd="0" presId="urn:microsoft.com/office/officeart/2005/8/layout/hProcess9"/>
    <dgm:cxn modelId="{1DB217ED-9A24-4F5C-AB7E-4491AA0BAF7A}" type="presParOf" srcId="{1D58B439-E507-46DA-B9A9-E70D6B5BB186}" destId="{A21D7F50-B260-48AE-9BCB-7AB0E306165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F79C9FE-FA76-42FC-8598-4ECDDEE16F8F}"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49EDE248-A972-40EF-A6A5-55D925F4E30C}">
      <dgm:prSet custT="1"/>
      <dgm:spPr/>
      <dgm:t>
        <a:bodyPr/>
        <a:lstStyle/>
        <a:p>
          <a:pPr rtl="0"/>
          <a:r>
            <a:rPr lang="en-IN" sz="2400" b="1" dirty="0"/>
            <a:t>Amendment made to include the following</a:t>
          </a:r>
          <a:endParaRPr lang="en-US" sz="2400" dirty="0"/>
        </a:p>
        <a:p>
          <a:pPr rtl="0"/>
          <a:r>
            <a:rPr lang="en-US" sz="2400" dirty="0"/>
            <a:t>In regard to Internal Complaints Committee under POSH Act 2013</a:t>
          </a:r>
        </a:p>
      </dgm:t>
    </dgm:pt>
    <dgm:pt modelId="{F0CEED8A-C925-4847-9356-1240DFDB3B54}" type="parTrans" cxnId="{D9F56AD9-B658-4B46-A36C-48B38458B8C2}">
      <dgm:prSet/>
      <dgm:spPr/>
      <dgm:t>
        <a:bodyPr/>
        <a:lstStyle/>
        <a:p>
          <a:endParaRPr lang="en-US"/>
        </a:p>
      </dgm:t>
    </dgm:pt>
    <dgm:pt modelId="{EDB87320-F4C6-422B-8A99-97CECACE1694}" type="sibTrans" cxnId="{D9F56AD9-B658-4B46-A36C-48B38458B8C2}">
      <dgm:prSet/>
      <dgm:spPr/>
      <dgm:t>
        <a:bodyPr/>
        <a:lstStyle/>
        <a:p>
          <a:endParaRPr lang="en-US"/>
        </a:p>
      </dgm:t>
    </dgm:pt>
    <dgm:pt modelId="{907E8FD4-9A5F-4343-850E-D1FEE189F52E}" type="pres">
      <dgm:prSet presAssocID="{AF79C9FE-FA76-42FC-8598-4ECDDEE16F8F}" presName="Name0" presStyleCnt="0">
        <dgm:presLayoutVars>
          <dgm:dir/>
          <dgm:animLvl val="lvl"/>
          <dgm:resizeHandles val="exact"/>
        </dgm:presLayoutVars>
      </dgm:prSet>
      <dgm:spPr/>
    </dgm:pt>
    <dgm:pt modelId="{338B1A0D-B4E4-46CE-ACB8-C4C1CB12BF32}" type="pres">
      <dgm:prSet presAssocID="{49EDE248-A972-40EF-A6A5-55D925F4E30C}" presName="linNode" presStyleCnt="0"/>
      <dgm:spPr/>
    </dgm:pt>
    <dgm:pt modelId="{740DA951-E96D-4A96-BCE5-BDB69BFF43FE}" type="pres">
      <dgm:prSet presAssocID="{49EDE248-A972-40EF-A6A5-55D925F4E30C}" presName="parentText" presStyleLbl="node1" presStyleIdx="0" presStyleCnt="1" custScaleX="233333" custLinFactNeighborX="7870" custLinFactNeighborY="-59836">
        <dgm:presLayoutVars>
          <dgm:chMax val="1"/>
          <dgm:bulletEnabled val="1"/>
        </dgm:presLayoutVars>
      </dgm:prSet>
      <dgm:spPr/>
    </dgm:pt>
  </dgm:ptLst>
  <dgm:cxnLst>
    <dgm:cxn modelId="{89223965-1131-4EF1-B942-5EF6BE65BFD9}" type="presOf" srcId="{49EDE248-A972-40EF-A6A5-55D925F4E30C}" destId="{740DA951-E96D-4A96-BCE5-BDB69BFF43FE}" srcOrd="0" destOrd="0" presId="urn:microsoft.com/office/officeart/2005/8/layout/vList5"/>
    <dgm:cxn modelId="{E96C21C8-357E-43CB-A778-6BE3AC2203B4}" type="presOf" srcId="{AF79C9FE-FA76-42FC-8598-4ECDDEE16F8F}" destId="{907E8FD4-9A5F-4343-850E-D1FEE189F52E}" srcOrd="0" destOrd="0" presId="urn:microsoft.com/office/officeart/2005/8/layout/vList5"/>
    <dgm:cxn modelId="{D9F56AD9-B658-4B46-A36C-48B38458B8C2}" srcId="{AF79C9FE-FA76-42FC-8598-4ECDDEE16F8F}" destId="{49EDE248-A972-40EF-A6A5-55D925F4E30C}" srcOrd="0" destOrd="0" parTransId="{F0CEED8A-C925-4847-9356-1240DFDB3B54}" sibTransId="{EDB87320-F4C6-422B-8A99-97CECACE1694}"/>
    <dgm:cxn modelId="{FC0A0316-C56C-44C6-80B3-ACB5D1BCB510}" type="presParOf" srcId="{907E8FD4-9A5F-4343-850E-D1FEE189F52E}" destId="{338B1A0D-B4E4-46CE-ACB8-C4C1CB12BF32}" srcOrd="0" destOrd="0" presId="urn:microsoft.com/office/officeart/2005/8/layout/vList5"/>
    <dgm:cxn modelId="{5F8EB613-4904-41A2-922E-4523226DF7E8}" type="presParOf" srcId="{338B1A0D-B4E4-46CE-ACB8-C4C1CB12BF32}" destId="{740DA951-E96D-4A96-BCE5-BDB69BFF43FE}"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463CAF-FEBC-41D4-A904-B87688CE37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B270AF5-0DC1-4B1C-B4F3-61DC30D06B3D}">
      <dgm:prSet/>
      <dgm:spPr/>
      <dgm:t>
        <a:bodyPr/>
        <a:lstStyle/>
        <a:p>
          <a:pPr rtl="0"/>
          <a:r>
            <a:rPr lang="en-US" dirty="0"/>
            <a:t>1. Number of complaints of sexual harassment received during the year.</a:t>
          </a:r>
        </a:p>
      </dgm:t>
    </dgm:pt>
    <dgm:pt modelId="{AA5C4B92-CA0E-41A6-BABB-A492BEA4A3C5}" type="parTrans" cxnId="{F62EFA07-C1C7-489A-9B27-39490EA7F650}">
      <dgm:prSet/>
      <dgm:spPr/>
      <dgm:t>
        <a:bodyPr/>
        <a:lstStyle/>
        <a:p>
          <a:endParaRPr lang="en-US"/>
        </a:p>
      </dgm:t>
    </dgm:pt>
    <dgm:pt modelId="{13AA26B4-346D-4C62-84E2-E2603F543B2A}" type="sibTrans" cxnId="{F62EFA07-C1C7-489A-9B27-39490EA7F650}">
      <dgm:prSet/>
      <dgm:spPr/>
      <dgm:t>
        <a:bodyPr/>
        <a:lstStyle/>
        <a:p>
          <a:endParaRPr lang="en-US"/>
        </a:p>
      </dgm:t>
    </dgm:pt>
    <dgm:pt modelId="{D397BB09-D906-4CB7-8810-ABF4EEBD7FAC}">
      <dgm:prSet/>
      <dgm:spPr/>
      <dgm:t>
        <a:bodyPr/>
        <a:lstStyle/>
        <a:p>
          <a:pPr rtl="0"/>
          <a:r>
            <a:rPr lang="en-US" dirty="0"/>
            <a:t>2. Number of complaints disposed of during the year.</a:t>
          </a:r>
        </a:p>
      </dgm:t>
    </dgm:pt>
    <dgm:pt modelId="{F303E58C-A15E-4186-92A6-9C177D267A91}" type="parTrans" cxnId="{7EE520DF-BEF5-4BFE-8CE0-DF3E4EF13154}">
      <dgm:prSet/>
      <dgm:spPr/>
      <dgm:t>
        <a:bodyPr/>
        <a:lstStyle/>
        <a:p>
          <a:endParaRPr lang="en-US"/>
        </a:p>
      </dgm:t>
    </dgm:pt>
    <dgm:pt modelId="{9408FB9B-CE80-4505-88F7-C7487FA46DE3}" type="sibTrans" cxnId="{7EE520DF-BEF5-4BFE-8CE0-DF3E4EF13154}">
      <dgm:prSet/>
      <dgm:spPr/>
      <dgm:t>
        <a:bodyPr/>
        <a:lstStyle/>
        <a:p>
          <a:endParaRPr lang="en-US"/>
        </a:p>
      </dgm:t>
    </dgm:pt>
    <dgm:pt modelId="{9E5D17BB-5E52-4ED4-8FEB-0F6492591BCE}">
      <dgm:prSet/>
      <dgm:spPr/>
      <dgm:t>
        <a:bodyPr/>
        <a:lstStyle/>
        <a:p>
          <a:pPr rtl="0"/>
          <a:r>
            <a:rPr lang="en-US" dirty="0"/>
            <a:t>3. Number of cases pending for more than ninety days (the stipulated timeline for inquiry completion under the </a:t>
          </a:r>
          <a:r>
            <a:rPr lang="en-US" dirty="0" err="1"/>
            <a:t>PoSH</a:t>
          </a:r>
          <a:r>
            <a:rPr lang="en-US" dirty="0"/>
            <a:t> Act).</a:t>
          </a:r>
        </a:p>
      </dgm:t>
    </dgm:pt>
    <dgm:pt modelId="{B9AB859D-A31C-40FE-976C-279516BE51F2}" type="parTrans" cxnId="{1B74301F-66CB-495C-A75B-4D30B0D72B7F}">
      <dgm:prSet/>
      <dgm:spPr/>
      <dgm:t>
        <a:bodyPr/>
        <a:lstStyle/>
        <a:p>
          <a:endParaRPr lang="en-US"/>
        </a:p>
      </dgm:t>
    </dgm:pt>
    <dgm:pt modelId="{454BE4BD-9CB7-4054-8032-A9E062F85D92}" type="sibTrans" cxnId="{1B74301F-66CB-495C-A75B-4D30B0D72B7F}">
      <dgm:prSet/>
      <dgm:spPr/>
      <dgm:t>
        <a:bodyPr/>
        <a:lstStyle/>
        <a:p>
          <a:endParaRPr lang="en-US"/>
        </a:p>
      </dgm:t>
    </dgm:pt>
    <dgm:pt modelId="{BF2226C9-DC51-4A25-BA4F-E2CB89E89150}" type="pres">
      <dgm:prSet presAssocID="{F3463CAF-FEBC-41D4-A904-B87688CE3732}" presName="linear" presStyleCnt="0">
        <dgm:presLayoutVars>
          <dgm:animLvl val="lvl"/>
          <dgm:resizeHandles val="exact"/>
        </dgm:presLayoutVars>
      </dgm:prSet>
      <dgm:spPr/>
    </dgm:pt>
    <dgm:pt modelId="{7674F71C-0ED1-447D-A8B3-EE4737493596}" type="pres">
      <dgm:prSet presAssocID="{3B270AF5-0DC1-4B1C-B4F3-61DC30D06B3D}" presName="parentText" presStyleLbl="node1" presStyleIdx="0" presStyleCnt="3">
        <dgm:presLayoutVars>
          <dgm:chMax val="0"/>
          <dgm:bulletEnabled val="1"/>
        </dgm:presLayoutVars>
      </dgm:prSet>
      <dgm:spPr/>
    </dgm:pt>
    <dgm:pt modelId="{06A0EB39-AB78-43E7-BF2F-31401398D9D2}" type="pres">
      <dgm:prSet presAssocID="{13AA26B4-346D-4C62-84E2-E2603F543B2A}" presName="spacer" presStyleCnt="0"/>
      <dgm:spPr/>
    </dgm:pt>
    <dgm:pt modelId="{36043334-283F-4B82-BAD3-2DEE8C69E590}" type="pres">
      <dgm:prSet presAssocID="{D397BB09-D906-4CB7-8810-ABF4EEBD7FAC}" presName="parentText" presStyleLbl="node1" presStyleIdx="1" presStyleCnt="3">
        <dgm:presLayoutVars>
          <dgm:chMax val="0"/>
          <dgm:bulletEnabled val="1"/>
        </dgm:presLayoutVars>
      </dgm:prSet>
      <dgm:spPr/>
    </dgm:pt>
    <dgm:pt modelId="{24A3A97C-9695-4328-AAD5-DBB8DDFF7650}" type="pres">
      <dgm:prSet presAssocID="{9408FB9B-CE80-4505-88F7-C7487FA46DE3}" presName="spacer" presStyleCnt="0"/>
      <dgm:spPr/>
    </dgm:pt>
    <dgm:pt modelId="{A7F88CAF-E99D-48A1-96E1-4527185EF9C8}" type="pres">
      <dgm:prSet presAssocID="{9E5D17BB-5E52-4ED4-8FEB-0F6492591BCE}" presName="parentText" presStyleLbl="node1" presStyleIdx="2" presStyleCnt="3">
        <dgm:presLayoutVars>
          <dgm:chMax val="0"/>
          <dgm:bulletEnabled val="1"/>
        </dgm:presLayoutVars>
      </dgm:prSet>
      <dgm:spPr/>
    </dgm:pt>
  </dgm:ptLst>
  <dgm:cxnLst>
    <dgm:cxn modelId="{F62EFA07-C1C7-489A-9B27-39490EA7F650}" srcId="{F3463CAF-FEBC-41D4-A904-B87688CE3732}" destId="{3B270AF5-0DC1-4B1C-B4F3-61DC30D06B3D}" srcOrd="0" destOrd="0" parTransId="{AA5C4B92-CA0E-41A6-BABB-A492BEA4A3C5}" sibTransId="{13AA26B4-346D-4C62-84E2-E2603F543B2A}"/>
    <dgm:cxn modelId="{1B74301F-66CB-495C-A75B-4D30B0D72B7F}" srcId="{F3463CAF-FEBC-41D4-A904-B87688CE3732}" destId="{9E5D17BB-5E52-4ED4-8FEB-0F6492591BCE}" srcOrd="2" destOrd="0" parTransId="{B9AB859D-A31C-40FE-976C-279516BE51F2}" sibTransId="{454BE4BD-9CB7-4054-8032-A9E062F85D92}"/>
    <dgm:cxn modelId="{1AFE5B3C-2AFA-46BC-9027-29468D107ADF}" type="presOf" srcId="{9E5D17BB-5E52-4ED4-8FEB-0F6492591BCE}" destId="{A7F88CAF-E99D-48A1-96E1-4527185EF9C8}" srcOrd="0" destOrd="0" presId="urn:microsoft.com/office/officeart/2005/8/layout/vList2"/>
    <dgm:cxn modelId="{4B0F5D5A-EC5A-49B9-9713-A07CA66F61DA}" type="presOf" srcId="{F3463CAF-FEBC-41D4-A904-B87688CE3732}" destId="{BF2226C9-DC51-4A25-BA4F-E2CB89E89150}" srcOrd="0" destOrd="0" presId="urn:microsoft.com/office/officeart/2005/8/layout/vList2"/>
    <dgm:cxn modelId="{B7A1DBBD-3E78-4FC4-AE07-3A5777BC21CE}" type="presOf" srcId="{3B270AF5-0DC1-4B1C-B4F3-61DC30D06B3D}" destId="{7674F71C-0ED1-447D-A8B3-EE4737493596}" srcOrd="0" destOrd="0" presId="urn:microsoft.com/office/officeart/2005/8/layout/vList2"/>
    <dgm:cxn modelId="{7EE520DF-BEF5-4BFE-8CE0-DF3E4EF13154}" srcId="{F3463CAF-FEBC-41D4-A904-B87688CE3732}" destId="{D397BB09-D906-4CB7-8810-ABF4EEBD7FAC}" srcOrd="1" destOrd="0" parTransId="{F303E58C-A15E-4186-92A6-9C177D267A91}" sibTransId="{9408FB9B-CE80-4505-88F7-C7487FA46DE3}"/>
    <dgm:cxn modelId="{5C5F86F0-8510-4A21-A686-298D7F5B5E8C}" type="presOf" srcId="{D397BB09-D906-4CB7-8810-ABF4EEBD7FAC}" destId="{36043334-283F-4B82-BAD3-2DEE8C69E590}" srcOrd="0" destOrd="0" presId="urn:microsoft.com/office/officeart/2005/8/layout/vList2"/>
    <dgm:cxn modelId="{F0C8C974-3F8C-41D7-9F4C-5E52CF610303}" type="presParOf" srcId="{BF2226C9-DC51-4A25-BA4F-E2CB89E89150}" destId="{7674F71C-0ED1-447D-A8B3-EE4737493596}" srcOrd="0" destOrd="0" presId="urn:microsoft.com/office/officeart/2005/8/layout/vList2"/>
    <dgm:cxn modelId="{9878D1F9-8A5A-469B-8C91-A763414A4F9B}" type="presParOf" srcId="{BF2226C9-DC51-4A25-BA4F-E2CB89E89150}" destId="{06A0EB39-AB78-43E7-BF2F-31401398D9D2}" srcOrd="1" destOrd="0" presId="urn:microsoft.com/office/officeart/2005/8/layout/vList2"/>
    <dgm:cxn modelId="{7D9C01D9-A7E6-40D7-B86C-9881EC39530F}" type="presParOf" srcId="{BF2226C9-DC51-4A25-BA4F-E2CB89E89150}" destId="{36043334-283F-4B82-BAD3-2DEE8C69E590}" srcOrd="2" destOrd="0" presId="urn:microsoft.com/office/officeart/2005/8/layout/vList2"/>
    <dgm:cxn modelId="{49C3D6BE-2013-47C4-97EF-E764AAC20F6A}" type="presParOf" srcId="{BF2226C9-DC51-4A25-BA4F-E2CB89E89150}" destId="{24A3A97C-9695-4328-AAD5-DBB8DDFF7650}" srcOrd="3" destOrd="0" presId="urn:microsoft.com/office/officeart/2005/8/layout/vList2"/>
    <dgm:cxn modelId="{EFBB473E-8D9E-4B99-95E6-8D0E04CFD2DA}" type="presParOf" srcId="{BF2226C9-DC51-4A25-BA4F-E2CB89E89150}" destId="{A7F88CAF-E99D-48A1-96E1-4527185EF9C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57FC2-945C-4B64-8836-F7696C341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E57518-E58E-4A8B-B811-F9274E26FD2D}">
      <dgm:prSet/>
      <dgm:spPr/>
      <dgm:t>
        <a:bodyPr/>
        <a:lstStyle/>
        <a:p>
          <a:pPr algn="ctr" rtl="0"/>
          <a:r>
            <a:rPr lang="en-US" b="1" dirty="0"/>
            <a:t>EVENT BASED FORMS 	</a:t>
          </a:r>
          <a:br>
            <a:rPr lang="en-IN" b="1" dirty="0"/>
          </a:br>
          <a:endParaRPr lang="en-US" dirty="0"/>
        </a:p>
      </dgm:t>
    </dgm:pt>
    <dgm:pt modelId="{FA8CF03E-10E3-4325-B82D-1E3C30D1F147}" type="parTrans" cxnId="{D6A172DD-29D3-40DA-B7CE-2831BADE96BA}">
      <dgm:prSet/>
      <dgm:spPr/>
      <dgm:t>
        <a:bodyPr/>
        <a:lstStyle/>
        <a:p>
          <a:endParaRPr lang="en-US"/>
        </a:p>
      </dgm:t>
    </dgm:pt>
    <dgm:pt modelId="{FD85E560-4B39-4F4A-8FEB-ECA2DDFF22E0}" type="sibTrans" cxnId="{D6A172DD-29D3-40DA-B7CE-2831BADE96BA}">
      <dgm:prSet/>
      <dgm:spPr/>
      <dgm:t>
        <a:bodyPr/>
        <a:lstStyle/>
        <a:p>
          <a:endParaRPr lang="en-US"/>
        </a:p>
      </dgm:t>
    </dgm:pt>
    <dgm:pt modelId="{D20FC144-3477-4836-AFFA-E331A6D26E89}" type="pres">
      <dgm:prSet presAssocID="{DFE57FC2-945C-4B64-8836-F7696C341D11}" presName="CompostProcess" presStyleCnt="0">
        <dgm:presLayoutVars>
          <dgm:dir/>
          <dgm:resizeHandles val="exact"/>
        </dgm:presLayoutVars>
      </dgm:prSet>
      <dgm:spPr/>
    </dgm:pt>
    <dgm:pt modelId="{AD6719F8-AA7F-403E-B3A7-7E8DF973AC87}" type="pres">
      <dgm:prSet presAssocID="{DFE57FC2-945C-4B64-8836-F7696C341D11}" presName="arrow" presStyleLbl="bgShp" presStyleIdx="0" presStyleCnt="1"/>
      <dgm:spPr/>
    </dgm:pt>
    <dgm:pt modelId="{78FEB01F-0826-4438-B7B2-4E2CA0E30618}" type="pres">
      <dgm:prSet presAssocID="{DFE57FC2-945C-4B64-8836-F7696C341D11}" presName="linearProcess" presStyleCnt="0"/>
      <dgm:spPr/>
    </dgm:pt>
    <dgm:pt modelId="{11E2727F-98ED-4446-90E4-64660A910583}" type="pres">
      <dgm:prSet presAssocID="{9CE57518-E58E-4A8B-B811-F9274E26FD2D}" presName="textNode" presStyleLbl="node1" presStyleIdx="0" presStyleCnt="1" custScaleY="250000" custLinFactNeighborX="1875" custLinFactNeighborY="49900">
        <dgm:presLayoutVars>
          <dgm:bulletEnabled val="1"/>
        </dgm:presLayoutVars>
      </dgm:prSet>
      <dgm:spPr/>
    </dgm:pt>
  </dgm:ptLst>
  <dgm:cxnLst>
    <dgm:cxn modelId="{728E28BF-B68B-4F15-BF79-53B27CA088C1}" type="presOf" srcId="{9CE57518-E58E-4A8B-B811-F9274E26FD2D}" destId="{11E2727F-98ED-4446-90E4-64660A910583}" srcOrd="0" destOrd="0" presId="urn:microsoft.com/office/officeart/2005/8/layout/hProcess9"/>
    <dgm:cxn modelId="{B494EECE-BFC3-48ED-8EA2-8AC9176B2330}" type="presOf" srcId="{DFE57FC2-945C-4B64-8836-F7696C341D11}" destId="{D20FC144-3477-4836-AFFA-E331A6D26E89}" srcOrd="0" destOrd="0" presId="urn:microsoft.com/office/officeart/2005/8/layout/hProcess9"/>
    <dgm:cxn modelId="{D6A172DD-29D3-40DA-B7CE-2831BADE96BA}" srcId="{DFE57FC2-945C-4B64-8836-F7696C341D11}" destId="{9CE57518-E58E-4A8B-B811-F9274E26FD2D}" srcOrd="0" destOrd="0" parTransId="{FA8CF03E-10E3-4325-B82D-1E3C30D1F147}" sibTransId="{FD85E560-4B39-4F4A-8FEB-ECA2DDFF22E0}"/>
    <dgm:cxn modelId="{DFA5ECBD-1880-4FDE-8A52-F60FD72AFB5F}" type="presParOf" srcId="{D20FC144-3477-4836-AFFA-E331A6D26E89}" destId="{AD6719F8-AA7F-403E-B3A7-7E8DF973AC87}" srcOrd="0" destOrd="0" presId="urn:microsoft.com/office/officeart/2005/8/layout/hProcess9"/>
    <dgm:cxn modelId="{4C2AA139-84F4-4B2E-96A8-070ED4253F2C}" type="presParOf" srcId="{D20FC144-3477-4836-AFFA-E331A6D26E89}" destId="{78FEB01F-0826-4438-B7B2-4E2CA0E30618}" srcOrd="1" destOrd="0" presId="urn:microsoft.com/office/officeart/2005/8/layout/hProcess9"/>
    <dgm:cxn modelId="{FF6052C8-2BDC-4331-B829-8AF75E6BF653}" type="presParOf" srcId="{78FEB01F-0826-4438-B7B2-4E2CA0E30618}" destId="{11E2727F-98ED-4446-90E4-64660A91058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463CAF-FEBC-41D4-A904-B87688CE37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2CEF581-8A34-4621-8D8E-CA9681C95566}">
      <dgm:prSet custT="1"/>
      <dgm:spPr/>
      <dgm:t>
        <a:bodyPr/>
        <a:lstStyle/>
        <a:p>
          <a:pPr>
            <a:buNone/>
          </a:pPr>
          <a:r>
            <a:rPr lang="en-IN" sz="1800" b="1" dirty="0"/>
            <a:t>Amended Rule </a:t>
          </a:r>
          <a:r>
            <a:rPr lang="en-IN" sz="1800" dirty="0"/>
            <a:t>e 8(5)(xiii)</a:t>
          </a:r>
        </a:p>
        <a:p>
          <a:pPr>
            <a:buNone/>
          </a:pPr>
          <a:endParaRPr lang="en-IN" sz="1800" dirty="0"/>
        </a:p>
        <a:p>
          <a:pPr>
            <a:buNone/>
          </a:pPr>
          <a:r>
            <a:rPr lang="en-IN" sz="1800" b="1" dirty="0"/>
            <a:t>The Board’s Report shall also include:</a:t>
          </a:r>
        </a:p>
        <a:p>
          <a:pPr>
            <a:buNone/>
          </a:pPr>
          <a:r>
            <a:rPr lang="en-IN" sz="1800" b="1" dirty="0"/>
            <a:t>a statement by the company with respect to the compliance of the provisions relating to the Maternity Benefit Act 1961.</a:t>
          </a:r>
          <a:endParaRPr lang="en-IN" sz="1800" dirty="0"/>
        </a:p>
      </dgm:t>
    </dgm:pt>
    <dgm:pt modelId="{19FB008F-71C3-4158-AB2F-BA80E4FBB2CD}" type="parTrans" cxnId="{D8AF4D5D-356F-4AE6-AB5B-37B1CDDF09C0}">
      <dgm:prSet/>
      <dgm:spPr/>
      <dgm:t>
        <a:bodyPr/>
        <a:lstStyle/>
        <a:p>
          <a:endParaRPr lang="en-IN"/>
        </a:p>
      </dgm:t>
    </dgm:pt>
    <dgm:pt modelId="{E679FB12-8BF3-45B5-B87F-0696D85D2372}" type="sibTrans" cxnId="{D8AF4D5D-356F-4AE6-AB5B-37B1CDDF09C0}">
      <dgm:prSet/>
      <dgm:spPr/>
      <dgm:t>
        <a:bodyPr/>
        <a:lstStyle/>
        <a:p>
          <a:endParaRPr lang="en-IN"/>
        </a:p>
      </dgm:t>
    </dgm:pt>
    <dgm:pt modelId="{BF2226C9-DC51-4A25-BA4F-E2CB89E89150}" type="pres">
      <dgm:prSet presAssocID="{F3463CAF-FEBC-41D4-A904-B87688CE3732}" presName="linear" presStyleCnt="0">
        <dgm:presLayoutVars>
          <dgm:animLvl val="lvl"/>
          <dgm:resizeHandles val="exact"/>
        </dgm:presLayoutVars>
      </dgm:prSet>
      <dgm:spPr/>
    </dgm:pt>
    <dgm:pt modelId="{79C4F796-C417-4FB2-BE4C-A5896282AA3D}" type="pres">
      <dgm:prSet presAssocID="{12CEF581-8A34-4621-8D8E-CA9681C95566}" presName="parentText" presStyleLbl="node1" presStyleIdx="0" presStyleCnt="1" custScaleY="509793" custLinFactNeighborX="-24348" custLinFactNeighborY="12360">
        <dgm:presLayoutVars>
          <dgm:chMax val="0"/>
          <dgm:bulletEnabled val="1"/>
        </dgm:presLayoutVars>
      </dgm:prSet>
      <dgm:spPr/>
    </dgm:pt>
  </dgm:ptLst>
  <dgm:cxnLst>
    <dgm:cxn modelId="{D8AF4D5D-356F-4AE6-AB5B-37B1CDDF09C0}" srcId="{F3463CAF-FEBC-41D4-A904-B87688CE3732}" destId="{12CEF581-8A34-4621-8D8E-CA9681C95566}" srcOrd="0" destOrd="0" parTransId="{19FB008F-71C3-4158-AB2F-BA80E4FBB2CD}" sibTransId="{E679FB12-8BF3-45B5-B87F-0696D85D2372}"/>
    <dgm:cxn modelId="{4B0F5D5A-EC5A-49B9-9713-A07CA66F61DA}" type="presOf" srcId="{F3463CAF-FEBC-41D4-A904-B87688CE3732}" destId="{BF2226C9-DC51-4A25-BA4F-E2CB89E89150}" srcOrd="0" destOrd="0" presId="urn:microsoft.com/office/officeart/2005/8/layout/vList2"/>
    <dgm:cxn modelId="{B09674DB-D403-4078-AC76-7F320D688449}" type="presOf" srcId="{12CEF581-8A34-4621-8D8E-CA9681C95566}" destId="{79C4F796-C417-4FB2-BE4C-A5896282AA3D}" srcOrd="0" destOrd="0" presId="urn:microsoft.com/office/officeart/2005/8/layout/vList2"/>
    <dgm:cxn modelId="{00A31232-DCBA-406E-971C-37776D82C2F1}" type="presParOf" srcId="{BF2226C9-DC51-4A25-BA4F-E2CB89E89150}" destId="{79C4F796-C417-4FB2-BE4C-A5896282AA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D45BE80-689A-44C7-9868-7B7477E2BAE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AB52F34-D193-424B-87F1-207569A0EE06}">
      <dgm:prSet/>
      <dgm:spPr/>
      <dgm:t>
        <a:bodyPr/>
        <a:lstStyle/>
        <a:p>
          <a:pPr rtl="0"/>
          <a:r>
            <a:rPr lang="en-US" b="1" dirty="0"/>
            <a:t>NON APPLICABILITY </a:t>
          </a:r>
          <a:endParaRPr lang="en-US" dirty="0"/>
        </a:p>
      </dgm:t>
    </dgm:pt>
    <dgm:pt modelId="{AF68A823-B5D8-438D-B1F6-14892DA20549}" type="parTrans" cxnId="{35E9B138-93BE-444F-A3A6-3166B5A67C8D}">
      <dgm:prSet/>
      <dgm:spPr/>
      <dgm:t>
        <a:bodyPr/>
        <a:lstStyle/>
        <a:p>
          <a:endParaRPr lang="en-US"/>
        </a:p>
      </dgm:t>
    </dgm:pt>
    <dgm:pt modelId="{A8CA8F92-3730-4446-A812-8C189C18BF34}" type="sibTrans" cxnId="{35E9B138-93BE-444F-A3A6-3166B5A67C8D}">
      <dgm:prSet/>
      <dgm:spPr/>
      <dgm:t>
        <a:bodyPr/>
        <a:lstStyle/>
        <a:p>
          <a:endParaRPr lang="en-US"/>
        </a:p>
      </dgm:t>
    </dgm:pt>
    <dgm:pt modelId="{D2665EF4-C86C-4859-927A-91DEE59D2ABC}" type="pres">
      <dgm:prSet presAssocID="{9D45BE80-689A-44C7-9868-7B7477E2BAE3}" presName="CompostProcess" presStyleCnt="0">
        <dgm:presLayoutVars>
          <dgm:dir/>
          <dgm:resizeHandles val="exact"/>
        </dgm:presLayoutVars>
      </dgm:prSet>
      <dgm:spPr/>
    </dgm:pt>
    <dgm:pt modelId="{0C8737C6-843C-478F-B482-1E3145180B1D}" type="pres">
      <dgm:prSet presAssocID="{9D45BE80-689A-44C7-9868-7B7477E2BAE3}" presName="arrow" presStyleLbl="bgShp" presStyleIdx="0" presStyleCnt="1"/>
      <dgm:spPr/>
    </dgm:pt>
    <dgm:pt modelId="{07CECB47-9A6E-4E4E-ACE6-3AD5666C47B7}" type="pres">
      <dgm:prSet presAssocID="{9D45BE80-689A-44C7-9868-7B7477E2BAE3}" presName="linearProcess" presStyleCnt="0"/>
      <dgm:spPr/>
    </dgm:pt>
    <dgm:pt modelId="{3B7389E1-E8A0-4DA3-A6E6-D6F4CFC9FC09}" type="pres">
      <dgm:prSet presAssocID="{AAB52F34-D193-424B-87F1-207569A0EE06}" presName="textNode" presStyleLbl="node1" presStyleIdx="0" presStyleCnt="1" custScaleX="131695" custScaleY="98485">
        <dgm:presLayoutVars>
          <dgm:bulletEnabled val="1"/>
        </dgm:presLayoutVars>
      </dgm:prSet>
      <dgm:spPr/>
    </dgm:pt>
  </dgm:ptLst>
  <dgm:cxnLst>
    <dgm:cxn modelId="{BD8D6414-95CF-4ECB-BC6B-D9F1D6E2FBAB}" type="presOf" srcId="{AAB52F34-D193-424B-87F1-207569A0EE06}" destId="{3B7389E1-E8A0-4DA3-A6E6-D6F4CFC9FC09}" srcOrd="0" destOrd="0" presId="urn:microsoft.com/office/officeart/2005/8/layout/hProcess9"/>
    <dgm:cxn modelId="{35E9B138-93BE-444F-A3A6-3166B5A67C8D}" srcId="{9D45BE80-689A-44C7-9868-7B7477E2BAE3}" destId="{AAB52F34-D193-424B-87F1-207569A0EE06}" srcOrd="0" destOrd="0" parTransId="{AF68A823-B5D8-438D-B1F6-14892DA20549}" sibTransId="{A8CA8F92-3730-4446-A812-8C189C18BF34}"/>
    <dgm:cxn modelId="{24AC6C52-8FE0-4DE2-8F2A-133CDA700BCF}" type="presOf" srcId="{9D45BE80-689A-44C7-9868-7B7477E2BAE3}" destId="{D2665EF4-C86C-4859-927A-91DEE59D2ABC}" srcOrd="0" destOrd="0" presId="urn:microsoft.com/office/officeart/2005/8/layout/hProcess9"/>
    <dgm:cxn modelId="{DB527170-B69C-4056-B0F7-D2D1B5FD31F5}" type="presParOf" srcId="{D2665EF4-C86C-4859-927A-91DEE59D2ABC}" destId="{0C8737C6-843C-478F-B482-1E3145180B1D}" srcOrd="0" destOrd="0" presId="urn:microsoft.com/office/officeart/2005/8/layout/hProcess9"/>
    <dgm:cxn modelId="{CDCA9E96-B176-4C6E-878C-54CC490D26D8}" type="presParOf" srcId="{D2665EF4-C86C-4859-927A-91DEE59D2ABC}" destId="{07CECB47-9A6E-4E4E-ACE6-3AD5666C47B7}" srcOrd="1" destOrd="0" presId="urn:microsoft.com/office/officeart/2005/8/layout/hProcess9"/>
    <dgm:cxn modelId="{23DA557A-65A8-4122-80DD-D64433755EFA}" type="presParOf" srcId="{07CECB47-9A6E-4E4E-ACE6-3AD5666C47B7}" destId="{3B7389E1-E8A0-4DA3-A6E6-D6F4CFC9FC0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802EE9A-3C53-4DB7-A20F-BF7F28F7A729}"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B2678898-2CB5-4832-959B-9B4038DF58B9}">
      <dgm:prSet/>
      <dgm:spPr/>
      <dgm:t>
        <a:bodyPr/>
        <a:lstStyle/>
        <a:p>
          <a:pPr rtl="0"/>
          <a:r>
            <a:rPr lang="en-US" b="1" dirty="0"/>
            <a:t>Not applicable for One Person Company or small Company.</a:t>
          </a:r>
          <a:endParaRPr lang="en-US" dirty="0"/>
        </a:p>
      </dgm:t>
    </dgm:pt>
    <dgm:pt modelId="{0A46E6E1-9989-4BA8-B329-1B0BFB2E9EEE}" type="parTrans" cxnId="{BAEAF870-E115-47DB-955B-97CC40E2BB1D}">
      <dgm:prSet/>
      <dgm:spPr/>
      <dgm:t>
        <a:bodyPr/>
        <a:lstStyle/>
        <a:p>
          <a:endParaRPr lang="en-US"/>
        </a:p>
      </dgm:t>
    </dgm:pt>
    <dgm:pt modelId="{4000322F-46C5-4393-859D-BC695CE4BFD9}" type="sibTrans" cxnId="{BAEAF870-E115-47DB-955B-97CC40E2BB1D}">
      <dgm:prSet/>
      <dgm:spPr/>
      <dgm:t>
        <a:bodyPr/>
        <a:lstStyle/>
        <a:p>
          <a:endParaRPr lang="en-US"/>
        </a:p>
      </dgm:t>
    </dgm:pt>
    <dgm:pt modelId="{0948D128-E08D-49CA-9CF9-C756411D67BE}">
      <dgm:prSet/>
      <dgm:spPr/>
      <dgm:t>
        <a:bodyPr/>
        <a:lstStyle/>
        <a:p>
          <a:pPr rtl="0"/>
          <a:r>
            <a:rPr lang="en-US" b="1" dirty="0"/>
            <a:t>Maternity Benefit Act, 1961</a:t>
          </a:r>
          <a:r>
            <a:rPr lang="en-US" dirty="0"/>
            <a:t> </a:t>
          </a:r>
          <a:r>
            <a:rPr lang="en-US" b="1" dirty="0"/>
            <a:t>and </a:t>
          </a:r>
          <a:r>
            <a:rPr lang="en-US" dirty="0"/>
            <a:t>the </a:t>
          </a:r>
          <a:r>
            <a:rPr lang="en-US" b="1" dirty="0"/>
            <a:t>Employees' State Insurance Act, 1948 does not apply concurrently to the same employee for the same benefits.</a:t>
          </a:r>
          <a:r>
            <a:rPr lang="en-US" dirty="0"/>
            <a:t> </a:t>
          </a:r>
        </a:p>
      </dgm:t>
    </dgm:pt>
    <dgm:pt modelId="{BB9AE102-CAF9-472D-8AC6-2671EA303001}" type="parTrans" cxnId="{B2EB1CF9-2CA2-4354-B296-95D0382DE78A}">
      <dgm:prSet/>
      <dgm:spPr/>
      <dgm:t>
        <a:bodyPr/>
        <a:lstStyle/>
        <a:p>
          <a:endParaRPr lang="en-US"/>
        </a:p>
      </dgm:t>
    </dgm:pt>
    <dgm:pt modelId="{6EB49CEE-D6CE-4E08-82DD-7B456BC96E47}" type="sibTrans" cxnId="{B2EB1CF9-2CA2-4354-B296-95D0382DE78A}">
      <dgm:prSet/>
      <dgm:spPr/>
      <dgm:t>
        <a:bodyPr/>
        <a:lstStyle/>
        <a:p>
          <a:endParaRPr lang="en-US"/>
        </a:p>
      </dgm:t>
    </dgm:pt>
    <dgm:pt modelId="{AF4778E9-692B-4E37-91FD-1A888F7B0213}" type="pres">
      <dgm:prSet presAssocID="{1802EE9A-3C53-4DB7-A20F-BF7F28F7A729}" presName="diagram" presStyleCnt="0">
        <dgm:presLayoutVars>
          <dgm:chPref val="1"/>
          <dgm:dir/>
          <dgm:animOne val="branch"/>
          <dgm:animLvl val="lvl"/>
          <dgm:resizeHandles/>
        </dgm:presLayoutVars>
      </dgm:prSet>
      <dgm:spPr/>
    </dgm:pt>
    <dgm:pt modelId="{A4DDA186-8E76-4FDE-B10D-A9EFB65BAD91}" type="pres">
      <dgm:prSet presAssocID="{B2678898-2CB5-4832-959B-9B4038DF58B9}" presName="root" presStyleCnt="0"/>
      <dgm:spPr/>
    </dgm:pt>
    <dgm:pt modelId="{411D6CB6-8560-4F06-BAA0-4B8F5F519BCC}" type="pres">
      <dgm:prSet presAssocID="{B2678898-2CB5-4832-959B-9B4038DF58B9}" presName="rootComposite" presStyleCnt="0"/>
      <dgm:spPr/>
    </dgm:pt>
    <dgm:pt modelId="{85BBA3CE-D108-433D-8E9C-A144EFF53F46}" type="pres">
      <dgm:prSet presAssocID="{B2678898-2CB5-4832-959B-9B4038DF58B9}" presName="rootText" presStyleLbl="node1" presStyleIdx="0" presStyleCnt="2" custScaleY="140378"/>
      <dgm:spPr/>
    </dgm:pt>
    <dgm:pt modelId="{FA47643B-1A78-41E7-B12C-4DE10214C730}" type="pres">
      <dgm:prSet presAssocID="{B2678898-2CB5-4832-959B-9B4038DF58B9}" presName="rootConnector" presStyleLbl="node1" presStyleIdx="0" presStyleCnt="2"/>
      <dgm:spPr/>
    </dgm:pt>
    <dgm:pt modelId="{951724C1-3551-4188-B0EE-0E824CF50F23}" type="pres">
      <dgm:prSet presAssocID="{B2678898-2CB5-4832-959B-9B4038DF58B9}" presName="childShape" presStyleCnt="0"/>
      <dgm:spPr/>
    </dgm:pt>
    <dgm:pt modelId="{0B0F26ED-F0ED-4CD2-BCD6-102350F04D21}" type="pres">
      <dgm:prSet presAssocID="{0948D128-E08D-49CA-9CF9-C756411D67BE}" presName="root" presStyleCnt="0"/>
      <dgm:spPr/>
    </dgm:pt>
    <dgm:pt modelId="{92019C69-1DBB-438E-AE59-6AA9E48C7384}" type="pres">
      <dgm:prSet presAssocID="{0948D128-E08D-49CA-9CF9-C756411D67BE}" presName="rootComposite" presStyleCnt="0"/>
      <dgm:spPr/>
    </dgm:pt>
    <dgm:pt modelId="{C515589A-486D-47CB-82E9-D12D17E7FE01}" type="pres">
      <dgm:prSet presAssocID="{0948D128-E08D-49CA-9CF9-C756411D67BE}" presName="rootText" presStyleLbl="node1" presStyleIdx="1" presStyleCnt="2" custScaleY="136013"/>
      <dgm:spPr/>
    </dgm:pt>
    <dgm:pt modelId="{4EA5A286-74FF-437C-8A52-78AFB23D5762}" type="pres">
      <dgm:prSet presAssocID="{0948D128-E08D-49CA-9CF9-C756411D67BE}" presName="rootConnector" presStyleLbl="node1" presStyleIdx="1" presStyleCnt="2"/>
      <dgm:spPr/>
    </dgm:pt>
    <dgm:pt modelId="{AD67130A-998E-4FB5-9194-689AAE453BB2}" type="pres">
      <dgm:prSet presAssocID="{0948D128-E08D-49CA-9CF9-C756411D67BE}" presName="childShape" presStyleCnt="0"/>
      <dgm:spPr/>
    </dgm:pt>
  </dgm:ptLst>
  <dgm:cxnLst>
    <dgm:cxn modelId="{FB3C0510-A3AD-41EF-BB95-F641F381B468}" type="presOf" srcId="{B2678898-2CB5-4832-959B-9B4038DF58B9}" destId="{85BBA3CE-D108-433D-8E9C-A144EFF53F46}" srcOrd="0" destOrd="0" presId="urn:microsoft.com/office/officeart/2005/8/layout/hierarchy3"/>
    <dgm:cxn modelId="{3313A23C-EC5E-4D6E-9870-7108277DD94B}" type="presOf" srcId="{0948D128-E08D-49CA-9CF9-C756411D67BE}" destId="{4EA5A286-74FF-437C-8A52-78AFB23D5762}" srcOrd="1" destOrd="0" presId="urn:microsoft.com/office/officeart/2005/8/layout/hierarchy3"/>
    <dgm:cxn modelId="{A1972C46-C7D4-4682-A8DC-9AEE4EC6C6E6}" type="presOf" srcId="{B2678898-2CB5-4832-959B-9B4038DF58B9}" destId="{FA47643B-1A78-41E7-B12C-4DE10214C730}" srcOrd="1" destOrd="0" presId="urn:microsoft.com/office/officeart/2005/8/layout/hierarchy3"/>
    <dgm:cxn modelId="{BAEAF870-E115-47DB-955B-97CC40E2BB1D}" srcId="{1802EE9A-3C53-4DB7-A20F-BF7F28F7A729}" destId="{B2678898-2CB5-4832-959B-9B4038DF58B9}" srcOrd="0" destOrd="0" parTransId="{0A46E6E1-9989-4BA8-B329-1B0BFB2E9EEE}" sibTransId="{4000322F-46C5-4393-859D-BC695CE4BFD9}"/>
    <dgm:cxn modelId="{8107E87A-DC86-4DDB-9B70-4442620423E1}" type="presOf" srcId="{0948D128-E08D-49CA-9CF9-C756411D67BE}" destId="{C515589A-486D-47CB-82E9-D12D17E7FE01}" srcOrd="0" destOrd="0" presId="urn:microsoft.com/office/officeart/2005/8/layout/hierarchy3"/>
    <dgm:cxn modelId="{74ABBFAE-4E1E-4817-A7FE-BBFA5CE2DBC5}" type="presOf" srcId="{1802EE9A-3C53-4DB7-A20F-BF7F28F7A729}" destId="{AF4778E9-692B-4E37-91FD-1A888F7B0213}" srcOrd="0" destOrd="0" presId="urn:microsoft.com/office/officeart/2005/8/layout/hierarchy3"/>
    <dgm:cxn modelId="{B2EB1CF9-2CA2-4354-B296-95D0382DE78A}" srcId="{1802EE9A-3C53-4DB7-A20F-BF7F28F7A729}" destId="{0948D128-E08D-49CA-9CF9-C756411D67BE}" srcOrd="1" destOrd="0" parTransId="{BB9AE102-CAF9-472D-8AC6-2671EA303001}" sibTransId="{6EB49CEE-D6CE-4E08-82DD-7B456BC96E47}"/>
    <dgm:cxn modelId="{4AAF25B5-B1E0-42F6-B729-78AFB2B3DA80}" type="presParOf" srcId="{AF4778E9-692B-4E37-91FD-1A888F7B0213}" destId="{A4DDA186-8E76-4FDE-B10D-A9EFB65BAD91}" srcOrd="0" destOrd="0" presId="urn:microsoft.com/office/officeart/2005/8/layout/hierarchy3"/>
    <dgm:cxn modelId="{8AF66027-4F30-41A9-97E9-A4E68EE70BD7}" type="presParOf" srcId="{A4DDA186-8E76-4FDE-B10D-A9EFB65BAD91}" destId="{411D6CB6-8560-4F06-BAA0-4B8F5F519BCC}" srcOrd="0" destOrd="0" presId="urn:microsoft.com/office/officeart/2005/8/layout/hierarchy3"/>
    <dgm:cxn modelId="{57B64A6E-D736-4EDC-A2F5-A42BCD4E8342}" type="presParOf" srcId="{411D6CB6-8560-4F06-BAA0-4B8F5F519BCC}" destId="{85BBA3CE-D108-433D-8E9C-A144EFF53F46}" srcOrd="0" destOrd="0" presId="urn:microsoft.com/office/officeart/2005/8/layout/hierarchy3"/>
    <dgm:cxn modelId="{608AD244-27C9-4533-8BDD-8EE51C48A20F}" type="presParOf" srcId="{411D6CB6-8560-4F06-BAA0-4B8F5F519BCC}" destId="{FA47643B-1A78-41E7-B12C-4DE10214C730}" srcOrd="1" destOrd="0" presId="urn:microsoft.com/office/officeart/2005/8/layout/hierarchy3"/>
    <dgm:cxn modelId="{96B03168-786A-444B-88D4-C7E7D577FF6F}" type="presParOf" srcId="{A4DDA186-8E76-4FDE-B10D-A9EFB65BAD91}" destId="{951724C1-3551-4188-B0EE-0E824CF50F23}" srcOrd="1" destOrd="0" presId="urn:microsoft.com/office/officeart/2005/8/layout/hierarchy3"/>
    <dgm:cxn modelId="{D90F75DE-84CF-4914-B496-30E4E79ACF9D}" type="presParOf" srcId="{AF4778E9-692B-4E37-91FD-1A888F7B0213}" destId="{0B0F26ED-F0ED-4CD2-BCD6-102350F04D21}" srcOrd="1" destOrd="0" presId="urn:microsoft.com/office/officeart/2005/8/layout/hierarchy3"/>
    <dgm:cxn modelId="{A8A6310D-475F-48A4-B04B-C0176ADFD647}" type="presParOf" srcId="{0B0F26ED-F0ED-4CD2-BCD6-102350F04D21}" destId="{92019C69-1DBB-438E-AE59-6AA9E48C7384}" srcOrd="0" destOrd="0" presId="urn:microsoft.com/office/officeart/2005/8/layout/hierarchy3"/>
    <dgm:cxn modelId="{C09F4DA3-A52A-4772-87C6-A62B87E6FF24}" type="presParOf" srcId="{92019C69-1DBB-438E-AE59-6AA9E48C7384}" destId="{C515589A-486D-47CB-82E9-D12D17E7FE01}" srcOrd="0" destOrd="0" presId="urn:microsoft.com/office/officeart/2005/8/layout/hierarchy3"/>
    <dgm:cxn modelId="{5351FCAE-DF7F-434B-BCB6-B575272300D9}" type="presParOf" srcId="{92019C69-1DBB-438E-AE59-6AA9E48C7384}" destId="{4EA5A286-74FF-437C-8A52-78AFB23D5762}" srcOrd="1" destOrd="0" presId="urn:microsoft.com/office/officeart/2005/8/layout/hierarchy3"/>
    <dgm:cxn modelId="{CEF2BB44-19D3-4EBD-A8F8-C77B9C29AB80}" type="presParOf" srcId="{0B0F26ED-F0ED-4CD2-BCD6-102350F04D21}" destId="{AD67130A-998E-4FB5-9194-689AAE453BB2}"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43F72E7-943F-41A0-962C-F4B2032FBF0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5BC9CE7-82E2-40CA-8859-3358BC9D14A1}">
      <dgm:prSet/>
      <dgm:spPr/>
      <dgm:t>
        <a:bodyPr/>
        <a:lstStyle/>
        <a:p>
          <a:pPr rtl="0"/>
          <a:r>
            <a:rPr lang="en-US" b="1" dirty="0"/>
            <a:t>INTERPLAY BETWEEN MATERNITY BENEFIT ACT, 1961 </a:t>
          </a:r>
        </a:p>
        <a:p>
          <a:pPr rtl="0"/>
          <a:r>
            <a:rPr lang="en-US" b="1" dirty="0"/>
            <a:t>AND EMPLOYEES' STATE INSURANCE ACT, 1948</a:t>
          </a:r>
        </a:p>
      </dgm:t>
    </dgm:pt>
    <dgm:pt modelId="{1239BB6D-06E7-4831-A5D4-1B25BE1F8B7D}" type="parTrans" cxnId="{891D00A7-8A20-4F3D-B8E2-7E985150D97E}">
      <dgm:prSet/>
      <dgm:spPr/>
      <dgm:t>
        <a:bodyPr/>
        <a:lstStyle/>
        <a:p>
          <a:endParaRPr lang="en-US"/>
        </a:p>
      </dgm:t>
    </dgm:pt>
    <dgm:pt modelId="{3EBC0B5C-FDDD-4E6F-B2B5-7E35054B3686}" type="sibTrans" cxnId="{891D00A7-8A20-4F3D-B8E2-7E985150D97E}">
      <dgm:prSet/>
      <dgm:spPr/>
      <dgm:t>
        <a:bodyPr/>
        <a:lstStyle/>
        <a:p>
          <a:endParaRPr lang="en-US"/>
        </a:p>
      </dgm:t>
    </dgm:pt>
    <dgm:pt modelId="{D3283A4D-BCB7-4D63-AE20-4D087D0371B0}" type="pres">
      <dgm:prSet presAssocID="{043F72E7-943F-41A0-962C-F4B2032FBF04}" presName="CompostProcess" presStyleCnt="0">
        <dgm:presLayoutVars>
          <dgm:dir/>
          <dgm:resizeHandles val="exact"/>
        </dgm:presLayoutVars>
      </dgm:prSet>
      <dgm:spPr/>
    </dgm:pt>
    <dgm:pt modelId="{40AF7A3C-7C6E-414F-8446-F2BCA0533372}" type="pres">
      <dgm:prSet presAssocID="{043F72E7-943F-41A0-962C-F4B2032FBF04}" presName="arrow" presStyleLbl="bgShp" presStyleIdx="0" presStyleCnt="1" custScaleX="117647"/>
      <dgm:spPr/>
    </dgm:pt>
    <dgm:pt modelId="{CFA84624-0CA5-42EF-9ADA-ACB2A3406757}" type="pres">
      <dgm:prSet presAssocID="{043F72E7-943F-41A0-962C-F4B2032FBF04}" presName="linearProcess" presStyleCnt="0"/>
      <dgm:spPr/>
    </dgm:pt>
    <dgm:pt modelId="{050A6646-6EDA-4348-9E9F-9BEE499544C5}" type="pres">
      <dgm:prSet presAssocID="{35BC9CE7-82E2-40CA-8859-3358BC9D14A1}" presName="textNode" presStyleLbl="node1" presStyleIdx="0" presStyleCnt="1" custScaleX="111592" custScaleY="134861" custLinFactNeighborX="-23976">
        <dgm:presLayoutVars>
          <dgm:bulletEnabled val="1"/>
        </dgm:presLayoutVars>
      </dgm:prSet>
      <dgm:spPr/>
    </dgm:pt>
  </dgm:ptLst>
  <dgm:cxnLst>
    <dgm:cxn modelId="{A6F65927-D6F6-40B3-BE94-8AC2D384F33F}" type="presOf" srcId="{043F72E7-943F-41A0-962C-F4B2032FBF04}" destId="{D3283A4D-BCB7-4D63-AE20-4D087D0371B0}" srcOrd="0" destOrd="0" presId="urn:microsoft.com/office/officeart/2005/8/layout/hProcess9"/>
    <dgm:cxn modelId="{891D00A7-8A20-4F3D-B8E2-7E985150D97E}" srcId="{043F72E7-943F-41A0-962C-F4B2032FBF04}" destId="{35BC9CE7-82E2-40CA-8859-3358BC9D14A1}" srcOrd="0" destOrd="0" parTransId="{1239BB6D-06E7-4831-A5D4-1B25BE1F8B7D}" sibTransId="{3EBC0B5C-FDDD-4E6F-B2B5-7E35054B3686}"/>
    <dgm:cxn modelId="{8B85BAD3-C75C-4419-8F1D-B52CB71BB3F2}" type="presOf" srcId="{35BC9CE7-82E2-40CA-8859-3358BC9D14A1}" destId="{050A6646-6EDA-4348-9E9F-9BEE499544C5}" srcOrd="0" destOrd="0" presId="urn:microsoft.com/office/officeart/2005/8/layout/hProcess9"/>
    <dgm:cxn modelId="{EBBDCCE9-8906-4437-8D05-21EB2BA16846}" type="presParOf" srcId="{D3283A4D-BCB7-4D63-AE20-4D087D0371B0}" destId="{40AF7A3C-7C6E-414F-8446-F2BCA0533372}" srcOrd="0" destOrd="0" presId="urn:microsoft.com/office/officeart/2005/8/layout/hProcess9"/>
    <dgm:cxn modelId="{A7A4FBAA-3EBB-47FC-9D1A-188E71FFC4E8}" type="presParOf" srcId="{D3283A4D-BCB7-4D63-AE20-4D087D0371B0}" destId="{CFA84624-0CA5-42EF-9ADA-ACB2A3406757}" srcOrd="1" destOrd="0" presId="urn:microsoft.com/office/officeart/2005/8/layout/hProcess9"/>
    <dgm:cxn modelId="{2157B57C-9DFB-4E75-9024-FC4A3B5B264F}" type="presParOf" srcId="{CFA84624-0CA5-42EF-9ADA-ACB2A3406757}" destId="{050A6646-6EDA-4348-9E9F-9BEE499544C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0BCEA29-EF8A-4DEA-8476-40F365931D0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2B9873C-B140-4694-8EB5-2C517738582E}">
      <dgm:prSet/>
      <dgm:spPr/>
      <dgm:t>
        <a:bodyPr/>
        <a:lstStyle/>
        <a:p>
          <a:pPr rtl="0"/>
          <a:r>
            <a:rPr lang="en-US" b="1" i="0" baseline="0" dirty="0"/>
            <a:t>Section 61 of the Employees' State Insurance (ESI) Act, 1948 prohibits duplicate claims:</a:t>
          </a:r>
          <a:endParaRPr lang="en-US" dirty="0"/>
        </a:p>
      </dgm:t>
    </dgm:pt>
    <dgm:pt modelId="{B698C7A5-BA94-4BA7-9113-BCB76A2FCA36}" type="parTrans" cxnId="{1158F8A2-085F-4F87-991B-1F45D353D8A4}">
      <dgm:prSet/>
      <dgm:spPr/>
      <dgm:t>
        <a:bodyPr/>
        <a:lstStyle/>
        <a:p>
          <a:endParaRPr lang="en-US"/>
        </a:p>
      </dgm:t>
    </dgm:pt>
    <dgm:pt modelId="{174C403F-B6EC-4EE9-81DD-48B77250313B}" type="sibTrans" cxnId="{1158F8A2-085F-4F87-991B-1F45D353D8A4}">
      <dgm:prSet/>
      <dgm:spPr/>
      <dgm:t>
        <a:bodyPr/>
        <a:lstStyle/>
        <a:p>
          <a:endParaRPr lang="en-US"/>
        </a:p>
      </dgm:t>
    </dgm:pt>
    <dgm:pt modelId="{0F4EA8A3-90D6-4636-BAF6-58462B9425BF}">
      <dgm:prSet/>
      <dgm:spPr/>
      <dgm:t>
        <a:bodyPr/>
        <a:lstStyle/>
        <a:p>
          <a:pPr rtl="0"/>
          <a:r>
            <a:rPr lang="en-US" b="0" i="0" baseline="0" dirty="0"/>
            <a:t>An employee cannot claim maternity benefits under both the ESI Act and the Maternity Benefit Act for the same event.</a:t>
          </a:r>
          <a:endParaRPr lang="en-US" dirty="0"/>
        </a:p>
      </dgm:t>
    </dgm:pt>
    <dgm:pt modelId="{9ED0EC64-2479-47CE-999F-45783C20CFEA}" type="parTrans" cxnId="{40D34C6C-DE67-4299-9992-0DAC4E769041}">
      <dgm:prSet/>
      <dgm:spPr/>
      <dgm:t>
        <a:bodyPr/>
        <a:lstStyle/>
        <a:p>
          <a:endParaRPr lang="en-US"/>
        </a:p>
      </dgm:t>
    </dgm:pt>
    <dgm:pt modelId="{958748EE-6337-460D-9C2A-95768993CF5E}" type="sibTrans" cxnId="{40D34C6C-DE67-4299-9992-0DAC4E769041}">
      <dgm:prSet/>
      <dgm:spPr/>
      <dgm:t>
        <a:bodyPr/>
        <a:lstStyle/>
        <a:p>
          <a:endParaRPr lang="en-US"/>
        </a:p>
      </dgm:t>
    </dgm:pt>
    <dgm:pt modelId="{7E9500B7-40F4-4E75-B0A5-E71800C3E3EC}">
      <dgm:prSet/>
      <dgm:spPr/>
      <dgm:t>
        <a:bodyPr/>
        <a:lstStyle/>
        <a:p>
          <a:pPr rtl="0"/>
          <a:r>
            <a:rPr lang="en-US" b="0" i="0" baseline="0" dirty="0"/>
            <a:t>If the employee is covered under ESI and eligible, the ESI scheme prevails.</a:t>
          </a:r>
          <a:endParaRPr lang="en-US" b="0" dirty="0"/>
        </a:p>
      </dgm:t>
    </dgm:pt>
    <dgm:pt modelId="{79639B6A-FC71-458F-AC22-B15E2EF44CC4}" type="parTrans" cxnId="{028E5526-A2D5-482F-B8BF-B65CC6F595E1}">
      <dgm:prSet/>
      <dgm:spPr/>
      <dgm:t>
        <a:bodyPr/>
        <a:lstStyle/>
        <a:p>
          <a:endParaRPr lang="en-US"/>
        </a:p>
      </dgm:t>
    </dgm:pt>
    <dgm:pt modelId="{67155531-9000-4006-9F55-0671EDA9EEEC}" type="sibTrans" cxnId="{028E5526-A2D5-482F-B8BF-B65CC6F595E1}">
      <dgm:prSet/>
      <dgm:spPr/>
      <dgm:t>
        <a:bodyPr/>
        <a:lstStyle/>
        <a:p>
          <a:endParaRPr lang="en-US"/>
        </a:p>
      </dgm:t>
    </dgm:pt>
    <dgm:pt modelId="{83CDC535-B794-423B-87E6-A0B10ED202A8}">
      <dgm:prSet/>
      <dgm:spPr/>
      <dgm:t>
        <a:bodyPr/>
        <a:lstStyle/>
        <a:p>
          <a:pPr rtl="0"/>
          <a:r>
            <a:rPr lang="en-US" b="0" i="0" baseline="0" dirty="0"/>
            <a:t>The Maternity Benefit Act applies only to those not covered under the ESI framework</a:t>
          </a:r>
        </a:p>
        <a:p>
          <a:pPr rtl="0"/>
          <a:r>
            <a:rPr lang="en-IN" dirty="0"/>
            <a:t>The Act continues to apply to women who: - </a:t>
          </a:r>
        </a:p>
        <a:p>
          <a:pPr rtl="0"/>
          <a:r>
            <a:rPr lang="en-IN" dirty="0"/>
            <a:t>Are employed in an establishment to which the ESI Act applies, but the woman employee earns  wages exceeding the ESI wage threshold (thus not covered under ESI) of Rs 21000 per month. And has  worked for at least 80 days in the preceding 12 months, as required by Section 5(2) of the Maternity Benefit Act[1]. </a:t>
          </a:r>
          <a:endParaRPr lang="en-US" b="0" i="0" baseline="0" dirty="0"/>
        </a:p>
        <a:p>
          <a:pPr rtl="0"/>
          <a:endParaRPr lang="en-US" b="0" dirty="0"/>
        </a:p>
      </dgm:t>
    </dgm:pt>
    <dgm:pt modelId="{6151808A-2170-4B04-A646-7875BA771F3C}" type="parTrans" cxnId="{2B7F0EEC-BF57-4B06-8843-F1BB4E499335}">
      <dgm:prSet/>
      <dgm:spPr/>
      <dgm:t>
        <a:bodyPr/>
        <a:lstStyle/>
        <a:p>
          <a:endParaRPr lang="en-US"/>
        </a:p>
      </dgm:t>
    </dgm:pt>
    <dgm:pt modelId="{5D57A7AF-302C-4427-986A-6476C071EF6F}" type="sibTrans" cxnId="{2B7F0EEC-BF57-4B06-8843-F1BB4E499335}">
      <dgm:prSet/>
      <dgm:spPr/>
      <dgm:t>
        <a:bodyPr/>
        <a:lstStyle/>
        <a:p>
          <a:endParaRPr lang="en-US"/>
        </a:p>
      </dgm:t>
    </dgm:pt>
    <dgm:pt modelId="{336887F3-3A98-40AC-A820-AE4CCE01C373}" type="pres">
      <dgm:prSet presAssocID="{E0BCEA29-EF8A-4DEA-8476-40F365931D00}" presName="linear" presStyleCnt="0">
        <dgm:presLayoutVars>
          <dgm:animLvl val="lvl"/>
          <dgm:resizeHandles val="exact"/>
        </dgm:presLayoutVars>
      </dgm:prSet>
      <dgm:spPr/>
    </dgm:pt>
    <dgm:pt modelId="{CB611980-B559-47BF-A9F3-9C91491760ED}" type="pres">
      <dgm:prSet presAssocID="{52B9873C-B140-4694-8EB5-2C517738582E}" presName="parentText" presStyleLbl="node1" presStyleIdx="0" presStyleCnt="4">
        <dgm:presLayoutVars>
          <dgm:chMax val="0"/>
          <dgm:bulletEnabled val="1"/>
        </dgm:presLayoutVars>
      </dgm:prSet>
      <dgm:spPr/>
    </dgm:pt>
    <dgm:pt modelId="{5F2E29C9-0E6B-448A-95EF-FF9560AE006A}" type="pres">
      <dgm:prSet presAssocID="{174C403F-B6EC-4EE9-81DD-48B77250313B}" presName="spacer" presStyleCnt="0"/>
      <dgm:spPr/>
    </dgm:pt>
    <dgm:pt modelId="{5D83A17C-C6F5-4750-A272-56D4C0688E62}" type="pres">
      <dgm:prSet presAssocID="{0F4EA8A3-90D6-4636-BAF6-58462B9425BF}" presName="parentText" presStyleLbl="node1" presStyleIdx="1" presStyleCnt="4">
        <dgm:presLayoutVars>
          <dgm:chMax val="0"/>
          <dgm:bulletEnabled val="1"/>
        </dgm:presLayoutVars>
      </dgm:prSet>
      <dgm:spPr/>
    </dgm:pt>
    <dgm:pt modelId="{69A65D73-F1B0-4784-8F8F-3D42AA3E5554}" type="pres">
      <dgm:prSet presAssocID="{958748EE-6337-460D-9C2A-95768993CF5E}" presName="spacer" presStyleCnt="0"/>
      <dgm:spPr/>
    </dgm:pt>
    <dgm:pt modelId="{1F6D3909-8BD4-4189-A5D6-191DC5530921}" type="pres">
      <dgm:prSet presAssocID="{7E9500B7-40F4-4E75-B0A5-E71800C3E3EC}" presName="parentText" presStyleLbl="node1" presStyleIdx="2" presStyleCnt="4" custLinFactY="1892" custLinFactNeighborY="100000">
        <dgm:presLayoutVars>
          <dgm:chMax val="0"/>
          <dgm:bulletEnabled val="1"/>
        </dgm:presLayoutVars>
      </dgm:prSet>
      <dgm:spPr/>
    </dgm:pt>
    <dgm:pt modelId="{18A1A44A-B1F7-44B0-9D89-731F8DC3E563}" type="pres">
      <dgm:prSet presAssocID="{67155531-9000-4006-9F55-0671EDA9EEEC}" presName="spacer" presStyleCnt="0"/>
      <dgm:spPr/>
    </dgm:pt>
    <dgm:pt modelId="{8FA7B729-0714-4F37-AFA7-61B0DCCFD50F}" type="pres">
      <dgm:prSet presAssocID="{83CDC535-B794-423B-87E6-A0B10ED202A8}" presName="parentText" presStyleLbl="node1" presStyleIdx="3" presStyleCnt="4">
        <dgm:presLayoutVars>
          <dgm:chMax val="0"/>
          <dgm:bulletEnabled val="1"/>
        </dgm:presLayoutVars>
      </dgm:prSet>
      <dgm:spPr/>
    </dgm:pt>
  </dgm:ptLst>
  <dgm:cxnLst>
    <dgm:cxn modelId="{74DC170C-F0BF-4056-9608-348BDAEC0FB7}" type="presOf" srcId="{E0BCEA29-EF8A-4DEA-8476-40F365931D00}" destId="{336887F3-3A98-40AC-A820-AE4CCE01C373}" srcOrd="0" destOrd="0" presId="urn:microsoft.com/office/officeart/2005/8/layout/vList2"/>
    <dgm:cxn modelId="{028E5526-A2D5-482F-B8BF-B65CC6F595E1}" srcId="{E0BCEA29-EF8A-4DEA-8476-40F365931D00}" destId="{7E9500B7-40F4-4E75-B0A5-E71800C3E3EC}" srcOrd="2" destOrd="0" parTransId="{79639B6A-FC71-458F-AC22-B15E2EF44CC4}" sibTransId="{67155531-9000-4006-9F55-0671EDA9EEEC}"/>
    <dgm:cxn modelId="{17735C3E-1FEE-4CA1-A763-D583F63B015A}" type="presOf" srcId="{52B9873C-B140-4694-8EB5-2C517738582E}" destId="{CB611980-B559-47BF-A9F3-9C91491760ED}" srcOrd="0" destOrd="0" presId="urn:microsoft.com/office/officeart/2005/8/layout/vList2"/>
    <dgm:cxn modelId="{40D34C6C-DE67-4299-9992-0DAC4E769041}" srcId="{E0BCEA29-EF8A-4DEA-8476-40F365931D00}" destId="{0F4EA8A3-90D6-4636-BAF6-58462B9425BF}" srcOrd="1" destOrd="0" parTransId="{9ED0EC64-2479-47CE-999F-45783C20CFEA}" sibTransId="{958748EE-6337-460D-9C2A-95768993CF5E}"/>
    <dgm:cxn modelId="{FC5F606E-F5D9-4EF5-B87F-B829EF32C0E9}" type="presOf" srcId="{83CDC535-B794-423B-87E6-A0B10ED202A8}" destId="{8FA7B729-0714-4F37-AFA7-61B0DCCFD50F}" srcOrd="0" destOrd="0" presId="urn:microsoft.com/office/officeart/2005/8/layout/vList2"/>
    <dgm:cxn modelId="{4499DB72-0710-4A87-B6F8-E68CCA3D0247}" type="presOf" srcId="{0F4EA8A3-90D6-4636-BAF6-58462B9425BF}" destId="{5D83A17C-C6F5-4750-A272-56D4C0688E62}" srcOrd="0" destOrd="0" presId="urn:microsoft.com/office/officeart/2005/8/layout/vList2"/>
    <dgm:cxn modelId="{1158F8A2-085F-4F87-991B-1F45D353D8A4}" srcId="{E0BCEA29-EF8A-4DEA-8476-40F365931D00}" destId="{52B9873C-B140-4694-8EB5-2C517738582E}" srcOrd="0" destOrd="0" parTransId="{B698C7A5-BA94-4BA7-9113-BCB76A2FCA36}" sibTransId="{174C403F-B6EC-4EE9-81DD-48B77250313B}"/>
    <dgm:cxn modelId="{9B6E21D5-50BC-472C-A4CA-608E2EE67C20}" type="presOf" srcId="{7E9500B7-40F4-4E75-B0A5-E71800C3E3EC}" destId="{1F6D3909-8BD4-4189-A5D6-191DC5530921}" srcOrd="0" destOrd="0" presId="urn:microsoft.com/office/officeart/2005/8/layout/vList2"/>
    <dgm:cxn modelId="{2B7F0EEC-BF57-4B06-8843-F1BB4E499335}" srcId="{E0BCEA29-EF8A-4DEA-8476-40F365931D00}" destId="{83CDC535-B794-423B-87E6-A0B10ED202A8}" srcOrd="3" destOrd="0" parTransId="{6151808A-2170-4B04-A646-7875BA771F3C}" sibTransId="{5D57A7AF-302C-4427-986A-6476C071EF6F}"/>
    <dgm:cxn modelId="{89D2B2B4-8639-46C8-9CE6-270388B428C7}" type="presParOf" srcId="{336887F3-3A98-40AC-A820-AE4CCE01C373}" destId="{CB611980-B559-47BF-A9F3-9C91491760ED}" srcOrd="0" destOrd="0" presId="urn:microsoft.com/office/officeart/2005/8/layout/vList2"/>
    <dgm:cxn modelId="{5ADADE7A-CBB9-4D63-AC42-AE7343B20AB9}" type="presParOf" srcId="{336887F3-3A98-40AC-A820-AE4CCE01C373}" destId="{5F2E29C9-0E6B-448A-95EF-FF9560AE006A}" srcOrd="1" destOrd="0" presId="urn:microsoft.com/office/officeart/2005/8/layout/vList2"/>
    <dgm:cxn modelId="{556405A6-C192-4235-8B36-29940562CA4B}" type="presParOf" srcId="{336887F3-3A98-40AC-A820-AE4CCE01C373}" destId="{5D83A17C-C6F5-4750-A272-56D4C0688E62}" srcOrd="2" destOrd="0" presId="urn:microsoft.com/office/officeart/2005/8/layout/vList2"/>
    <dgm:cxn modelId="{07073CF5-47E6-47A1-95FC-B75435AC1739}" type="presParOf" srcId="{336887F3-3A98-40AC-A820-AE4CCE01C373}" destId="{69A65D73-F1B0-4784-8F8F-3D42AA3E5554}" srcOrd="3" destOrd="0" presId="urn:microsoft.com/office/officeart/2005/8/layout/vList2"/>
    <dgm:cxn modelId="{7B873998-DC31-4F32-A961-5C0B4C4B67E5}" type="presParOf" srcId="{336887F3-3A98-40AC-A820-AE4CCE01C373}" destId="{1F6D3909-8BD4-4189-A5D6-191DC5530921}" srcOrd="4" destOrd="0" presId="urn:microsoft.com/office/officeart/2005/8/layout/vList2"/>
    <dgm:cxn modelId="{1F2F861A-B621-4B7C-B320-01F31E552DF4}" type="presParOf" srcId="{336887F3-3A98-40AC-A820-AE4CCE01C373}" destId="{18A1A44A-B1F7-44B0-9D89-731F8DC3E563}" srcOrd="5" destOrd="0" presId="urn:microsoft.com/office/officeart/2005/8/layout/vList2"/>
    <dgm:cxn modelId="{D0E9E252-4E9F-43DC-A2BF-6E46D519ED26}" type="presParOf" srcId="{336887F3-3A98-40AC-A820-AE4CCE01C373}" destId="{8FA7B729-0714-4F37-AFA7-61B0DCCFD50F}"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4020BE2-3C90-4BD3-A52E-AC07BF8A6B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8FDD6D-D3EC-4DFA-A16A-E19EDF15ADF6}">
      <dgm:prSet/>
      <dgm:spPr/>
      <dgm:t>
        <a:bodyPr/>
        <a:lstStyle/>
        <a:p>
          <a:pPr rtl="0"/>
          <a:r>
            <a:rPr lang="en-IN" dirty="0"/>
            <a:t>MGT- 7A [Abridged Annual Returns for OPCs and Small Companies]</a:t>
          </a:r>
          <a:endParaRPr lang="en-US" dirty="0"/>
        </a:p>
      </dgm:t>
    </dgm:pt>
    <dgm:pt modelId="{5AA31551-4A23-4204-A2C3-825904AA8D22}" type="parTrans" cxnId="{A1C0884A-D23C-411D-81F4-A4AF5959A6C8}">
      <dgm:prSet/>
      <dgm:spPr/>
      <dgm:t>
        <a:bodyPr/>
        <a:lstStyle/>
        <a:p>
          <a:endParaRPr lang="en-US"/>
        </a:p>
      </dgm:t>
    </dgm:pt>
    <dgm:pt modelId="{3CF167B6-E9F2-4E78-82DA-25BA1981445B}" type="sibTrans" cxnId="{A1C0884A-D23C-411D-81F4-A4AF5959A6C8}">
      <dgm:prSet/>
      <dgm:spPr/>
      <dgm:t>
        <a:bodyPr/>
        <a:lstStyle/>
        <a:p>
          <a:endParaRPr lang="en-US"/>
        </a:p>
      </dgm:t>
    </dgm:pt>
    <dgm:pt modelId="{7C41F0DA-16DE-4E22-A31B-73F637CB048A}" type="pres">
      <dgm:prSet presAssocID="{F4020BE2-3C90-4BD3-A52E-AC07BF8A6BB0}" presName="CompostProcess" presStyleCnt="0">
        <dgm:presLayoutVars>
          <dgm:dir/>
          <dgm:resizeHandles val="exact"/>
        </dgm:presLayoutVars>
      </dgm:prSet>
      <dgm:spPr/>
    </dgm:pt>
    <dgm:pt modelId="{005177CC-DBCC-4F30-BE07-1D691F6E542B}" type="pres">
      <dgm:prSet presAssocID="{F4020BE2-3C90-4BD3-A52E-AC07BF8A6BB0}" presName="arrow" presStyleLbl="bgShp" presStyleIdx="0" presStyleCnt="1" custScaleX="104667" custLinFactNeighborY="1523"/>
      <dgm:spPr/>
    </dgm:pt>
    <dgm:pt modelId="{B4E71EAA-EA18-4666-9258-AEE2026FED7B}" type="pres">
      <dgm:prSet presAssocID="{F4020BE2-3C90-4BD3-A52E-AC07BF8A6BB0}" presName="linearProcess" presStyleCnt="0"/>
      <dgm:spPr/>
    </dgm:pt>
    <dgm:pt modelId="{1A152512-1ABD-4301-AC0D-5F7C47512A8B}" type="pres">
      <dgm:prSet presAssocID="{668FDD6D-D3EC-4DFA-A16A-E19EDF15ADF6}" presName="textNode" presStyleLbl="node1" presStyleIdx="0" presStyleCnt="1" custScaleX="163107" custScaleY="179986">
        <dgm:presLayoutVars>
          <dgm:bulletEnabled val="1"/>
        </dgm:presLayoutVars>
      </dgm:prSet>
      <dgm:spPr/>
    </dgm:pt>
  </dgm:ptLst>
  <dgm:cxnLst>
    <dgm:cxn modelId="{467FAF07-B975-4C79-9DD1-EEF96E313409}" type="presOf" srcId="{668FDD6D-D3EC-4DFA-A16A-E19EDF15ADF6}" destId="{1A152512-1ABD-4301-AC0D-5F7C47512A8B}" srcOrd="0" destOrd="0" presId="urn:microsoft.com/office/officeart/2005/8/layout/hProcess9"/>
    <dgm:cxn modelId="{A1C0884A-D23C-411D-81F4-A4AF5959A6C8}" srcId="{F4020BE2-3C90-4BD3-A52E-AC07BF8A6BB0}" destId="{668FDD6D-D3EC-4DFA-A16A-E19EDF15ADF6}" srcOrd="0" destOrd="0" parTransId="{5AA31551-4A23-4204-A2C3-825904AA8D22}" sibTransId="{3CF167B6-E9F2-4E78-82DA-25BA1981445B}"/>
    <dgm:cxn modelId="{916C1E4B-EDCC-416C-B484-E47F03CDD94A}" type="presOf" srcId="{F4020BE2-3C90-4BD3-A52E-AC07BF8A6BB0}" destId="{7C41F0DA-16DE-4E22-A31B-73F637CB048A}" srcOrd="0" destOrd="0" presId="urn:microsoft.com/office/officeart/2005/8/layout/hProcess9"/>
    <dgm:cxn modelId="{E4938066-50CD-4D1B-B557-D1AACF0B8B35}" type="presParOf" srcId="{7C41F0DA-16DE-4E22-A31B-73F637CB048A}" destId="{005177CC-DBCC-4F30-BE07-1D691F6E542B}" srcOrd="0" destOrd="0" presId="urn:microsoft.com/office/officeart/2005/8/layout/hProcess9"/>
    <dgm:cxn modelId="{6AC6A5D0-0EED-460E-8D9B-9575B7E1D6B1}" type="presParOf" srcId="{7C41F0DA-16DE-4E22-A31B-73F637CB048A}" destId="{B4E71EAA-EA18-4666-9258-AEE2026FED7B}" srcOrd="1" destOrd="0" presId="urn:microsoft.com/office/officeart/2005/8/layout/hProcess9"/>
    <dgm:cxn modelId="{363E5F2A-2AB2-4B88-A9D2-2F3BB94C8F83}" type="presParOf" srcId="{B4E71EAA-EA18-4666-9258-AEE2026FED7B}" destId="{1A152512-1ABD-4301-AC0D-5F7C47512A8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4020BE2-3C90-4BD3-A52E-AC07BF8A6B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8FDD6D-D3EC-4DFA-A16A-E19EDF15ADF6}">
      <dgm:prSet/>
      <dgm:spPr/>
      <dgm:t>
        <a:bodyPr/>
        <a:lstStyle/>
        <a:p>
          <a:pPr rtl="0"/>
          <a:r>
            <a:rPr lang="en-IN" dirty="0"/>
            <a:t>MGT- 7A [Abridged Annual Returns for OPCs and Small Companies]</a:t>
          </a:r>
          <a:endParaRPr lang="en-US" dirty="0"/>
        </a:p>
      </dgm:t>
    </dgm:pt>
    <dgm:pt modelId="{5AA31551-4A23-4204-A2C3-825904AA8D22}" type="parTrans" cxnId="{A1C0884A-D23C-411D-81F4-A4AF5959A6C8}">
      <dgm:prSet/>
      <dgm:spPr/>
      <dgm:t>
        <a:bodyPr/>
        <a:lstStyle/>
        <a:p>
          <a:endParaRPr lang="en-US"/>
        </a:p>
      </dgm:t>
    </dgm:pt>
    <dgm:pt modelId="{3CF167B6-E9F2-4E78-82DA-25BA1981445B}" type="sibTrans" cxnId="{A1C0884A-D23C-411D-81F4-A4AF5959A6C8}">
      <dgm:prSet/>
      <dgm:spPr/>
      <dgm:t>
        <a:bodyPr/>
        <a:lstStyle/>
        <a:p>
          <a:endParaRPr lang="en-US"/>
        </a:p>
      </dgm:t>
    </dgm:pt>
    <dgm:pt modelId="{7C41F0DA-16DE-4E22-A31B-73F637CB048A}" type="pres">
      <dgm:prSet presAssocID="{F4020BE2-3C90-4BD3-A52E-AC07BF8A6BB0}" presName="CompostProcess" presStyleCnt="0">
        <dgm:presLayoutVars>
          <dgm:dir/>
          <dgm:resizeHandles val="exact"/>
        </dgm:presLayoutVars>
      </dgm:prSet>
      <dgm:spPr/>
    </dgm:pt>
    <dgm:pt modelId="{005177CC-DBCC-4F30-BE07-1D691F6E542B}" type="pres">
      <dgm:prSet presAssocID="{F4020BE2-3C90-4BD3-A52E-AC07BF8A6BB0}" presName="arrow" presStyleLbl="bgShp" presStyleIdx="0" presStyleCnt="1" custScaleX="104667" custLinFactNeighborY="1523"/>
      <dgm:spPr/>
    </dgm:pt>
    <dgm:pt modelId="{B4E71EAA-EA18-4666-9258-AEE2026FED7B}" type="pres">
      <dgm:prSet presAssocID="{F4020BE2-3C90-4BD3-A52E-AC07BF8A6BB0}" presName="linearProcess" presStyleCnt="0"/>
      <dgm:spPr/>
    </dgm:pt>
    <dgm:pt modelId="{1A152512-1ABD-4301-AC0D-5F7C47512A8B}" type="pres">
      <dgm:prSet presAssocID="{668FDD6D-D3EC-4DFA-A16A-E19EDF15ADF6}" presName="textNode" presStyleLbl="node1" presStyleIdx="0" presStyleCnt="1" custScaleX="126782" custScaleY="179986">
        <dgm:presLayoutVars>
          <dgm:bulletEnabled val="1"/>
        </dgm:presLayoutVars>
      </dgm:prSet>
      <dgm:spPr/>
    </dgm:pt>
  </dgm:ptLst>
  <dgm:cxnLst>
    <dgm:cxn modelId="{467FAF07-B975-4C79-9DD1-EEF96E313409}" type="presOf" srcId="{668FDD6D-D3EC-4DFA-A16A-E19EDF15ADF6}" destId="{1A152512-1ABD-4301-AC0D-5F7C47512A8B}" srcOrd="0" destOrd="0" presId="urn:microsoft.com/office/officeart/2005/8/layout/hProcess9"/>
    <dgm:cxn modelId="{A1C0884A-D23C-411D-81F4-A4AF5959A6C8}" srcId="{F4020BE2-3C90-4BD3-A52E-AC07BF8A6BB0}" destId="{668FDD6D-D3EC-4DFA-A16A-E19EDF15ADF6}" srcOrd="0" destOrd="0" parTransId="{5AA31551-4A23-4204-A2C3-825904AA8D22}" sibTransId="{3CF167B6-E9F2-4E78-82DA-25BA1981445B}"/>
    <dgm:cxn modelId="{916C1E4B-EDCC-416C-B484-E47F03CDD94A}" type="presOf" srcId="{F4020BE2-3C90-4BD3-A52E-AC07BF8A6BB0}" destId="{7C41F0DA-16DE-4E22-A31B-73F637CB048A}" srcOrd="0" destOrd="0" presId="urn:microsoft.com/office/officeart/2005/8/layout/hProcess9"/>
    <dgm:cxn modelId="{E4938066-50CD-4D1B-B557-D1AACF0B8B35}" type="presParOf" srcId="{7C41F0DA-16DE-4E22-A31B-73F637CB048A}" destId="{005177CC-DBCC-4F30-BE07-1D691F6E542B}" srcOrd="0" destOrd="0" presId="urn:microsoft.com/office/officeart/2005/8/layout/hProcess9"/>
    <dgm:cxn modelId="{6AC6A5D0-0EED-460E-8D9B-9575B7E1D6B1}" type="presParOf" srcId="{7C41F0DA-16DE-4E22-A31B-73F637CB048A}" destId="{B4E71EAA-EA18-4666-9258-AEE2026FED7B}" srcOrd="1" destOrd="0" presId="urn:microsoft.com/office/officeart/2005/8/layout/hProcess9"/>
    <dgm:cxn modelId="{363E5F2A-2AB2-4B88-A9D2-2F3BB94C8F83}" type="presParOf" srcId="{B4E71EAA-EA18-4666-9258-AEE2026FED7B}" destId="{1A152512-1ABD-4301-AC0D-5F7C47512A8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772E0B0-826E-407C-A69B-A609E88067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485634C-2429-4FC4-A39D-A22FC993ED7A}">
      <dgm:prSet/>
      <dgm:spPr/>
      <dgm:t>
        <a:bodyPr/>
        <a:lstStyle/>
        <a:p>
          <a:pPr rtl="0"/>
          <a:r>
            <a:rPr lang="en-IN" dirty="0"/>
            <a:t>MGT- 7[ANNUAL RETURN (OTHER THAN OPCs AND SMALL COMPANIES)]</a:t>
          </a:r>
          <a:endParaRPr lang="en-US" dirty="0"/>
        </a:p>
      </dgm:t>
    </dgm:pt>
    <dgm:pt modelId="{2CD3087C-688A-416F-83C2-22E8541C28C3}" type="parTrans" cxnId="{CB1276BE-F940-4F31-9EF8-ADFE77C10445}">
      <dgm:prSet/>
      <dgm:spPr/>
      <dgm:t>
        <a:bodyPr/>
        <a:lstStyle/>
        <a:p>
          <a:endParaRPr lang="en-US"/>
        </a:p>
      </dgm:t>
    </dgm:pt>
    <dgm:pt modelId="{1A18BC30-FA43-4B20-8261-45B8E969A847}" type="sibTrans" cxnId="{CB1276BE-F940-4F31-9EF8-ADFE77C10445}">
      <dgm:prSet/>
      <dgm:spPr/>
      <dgm:t>
        <a:bodyPr/>
        <a:lstStyle/>
        <a:p>
          <a:endParaRPr lang="en-US"/>
        </a:p>
      </dgm:t>
    </dgm:pt>
    <dgm:pt modelId="{3BC68AE4-2962-4D50-A627-90A35E196D53}" type="pres">
      <dgm:prSet presAssocID="{6772E0B0-826E-407C-A69B-A609E88067CD}" presName="CompostProcess" presStyleCnt="0">
        <dgm:presLayoutVars>
          <dgm:dir/>
          <dgm:resizeHandles val="exact"/>
        </dgm:presLayoutVars>
      </dgm:prSet>
      <dgm:spPr/>
    </dgm:pt>
    <dgm:pt modelId="{E35F94B7-04C9-4C39-AC58-882A5EF721FD}" type="pres">
      <dgm:prSet presAssocID="{6772E0B0-826E-407C-A69B-A609E88067CD}" presName="arrow" presStyleLbl="bgShp" presStyleIdx="0" presStyleCnt="1" custScaleX="104376"/>
      <dgm:spPr/>
    </dgm:pt>
    <dgm:pt modelId="{6129D862-C64D-496F-AF20-9A1478A23648}" type="pres">
      <dgm:prSet presAssocID="{6772E0B0-826E-407C-A69B-A609E88067CD}" presName="linearProcess" presStyleCnt="0"/>
      <dgm:spPr/>
    </dgm:pt>
    <dgm:pt modelId="{63922C55-AB3D-465E-8112-07B506859D34}" type="pres">
      <dgm:prSet presAssocID="{4485634C-2429-4FC4-A39D-A22FC993ED7A}" presName="textNode" presStyleLbl="node1" presStyleIdx="0" presStyleCnt="1" custScaleX="178355">
        <dgm:presLayoutVars>
          <dgm:bulletEnabled val="1"/>
        </dgm:presLayoutVars>
      </dgm:prSet>
      <dgm:spPr/>
    </dgm:pt>
  </dgm:ptLst>
  <dgm:cxnLst>
    <dgm:cxn modelId="{6675390A-6430-48D0-94B7-E17DBBD6575D}" type="presOf" srcId="{4485634C-2429-4FC4-A39D-A22FC993ED7A}" destId="{63922C55-AB3D-465E-8112-07B506859D34}" srcOrd="0" destOrd="0" presId="urn:microsoft.com/office/officeart/2005/8/layout/hProcess9"/>
    <dgm:cxn modelId="{CB1276BE-F940-4F31-9EF8-ADFE77C10445}" srcId="{6772E0B0-826E-407C-A69B-A609E88067CD}" destId="{4485634C-2429-4FC4-A39D-A22FC993ED7A}" srcOrd="0" destOrd="0" parTransId="{2CD3087C-688A-416F-83C2-22E8541C28C3}" sibTransId="{1A18BC30-FA43-4B20-8261-45B8E969A847}"/>
    <dgm:cxn modelId="{F40CDEE2-C67E-43CF-B534-FD9A4E1F15EC}" type="presOf" srcId="{6772E0B0-826E-407C-A69B-A609E88067CD}" destId="{3BC68AE4-2962-4D50-A627-90A35E196D53}" srcOrd="0" destOrd="0" presId="urn:microsoft.com/office/officeart/2005/8/layout/hProcess9"/>
    <dgm:cxn modelId="{735CDFFE-C166-42C2-9D73-BE76E90B8B25}" type="presParOf" srcId="{3BC68AE4-2962-4D50-A627-90A35E196D53}" destId="{E35F94B7-04C9-4C39-AC58-882A5EF721FD}" srcOrd="0" destOrd="0" presId="urn:microsoft.com/office/officeart/2005/8/layout/hProcess9"/>
    <dgm:cxn modelId="{B7378ED2-F372-4D3C-ADDC-8CFA90102651}" type="presParOf" srcId="{3BC68AE4-2962-4D50-A627-90A35E196D53}" destId="{6129D862-C64D-496F-AF20-9A1478A23648}" srcOrd="1" destOrd="0" presId="urn:microsoft.com/office/officeart/2005/8/layout/hProcess9"/>
    <dgm:cxn modelId="{D76ADE49-1AB4-4680-9F15-73A8388E6106}" type="presParOf" srcId="{6129D862-C64D-496F-AF20-9A1478A23648}" destId="{63922C55-AB3D-465E-8112-07B506859D3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4020BE2-3C90-4BD3-A52E-AC07BF8A6B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8FDD6D-D3EC-4DFA-A16A-E19EDF15ADF6}">
      <dgm:prSet/>
      <dgm:spPr/>
      <dgm:t>
        <a:bodyPr/>
        <a:lstStyle/>
        <a:p>
          <a:pPr rtl="0"/>
          <a:r>
            <a:rPr lang="en-IN" dirty="0"/>
            <a:t>MGT- 7[ANNUAL RETURN (OTHER THAN OPCs AND SMALL COMPANIES)]</a:t>
          </a:r>
          <a:endParaRPr lang="en-US" dirty="0"/>
        </a:p>
      </dgm:t>
    </dgm:pt>
    <dgm:pt modelId="{5AA31551-4A23-4204-A2C3-825904AA8D22}" type="parTrans" cxnId="{A1C0884A-D23C-411D-81F4-A4AF5959A6C8}">
      <dgm:prSet/>
      <dgm:spPr/>
      <dgm:t>
        <a:bodyPr/>
        <a:lstStyle/>
        <a:p>
          <a:endParaRPr lang="en-US"/>
        </a:p>
      </dgm:t>
    </dgm:pt>
    <dgm:pt modelId="{3CF167B6-E9F2-4E78-82DA-25BA1981445B}" type="sibTrans" cxnId="{A1C0884A-D23C-411D-81F4-A4AF5959A6C8}">
      <dgm:prSet/>
      <dgm:spPr/>
      <dgm:t>
        <a:bodyPr/>
        <a:lstStyle/>
        <a:p>
          <a:endParaRPr lang="en-US"/>
        </a:p>
      </dgm:t>
    </dgm:pt>
    <dgm:pt modelId="{7C41F0DA-16DE-4E22-A31B-73F637CB048A}" type="pres">
      <dgm:prSet presAssocID="{F4020BE2-3C90-4BD3-A52E-AC07BF8A6BB0}" presName="CompostProcess" presStyleCnt="0">
        <dgm:presLayoutVars>
          <dgm:dir/>
          <dgm:resizeHandles val="exact"/>
        </dgm:presLayoutVars>
      </dgm:prSet>
      <dgm:spPr/>
    </dgm:pt>
    <dgm:pt modelId="{005177CC-DBCC-4F30-BE07-1D691F6E542B}" type="pres">
      <dgm:prSet presAssocID="{F4020BE2-3C90-4BD3-A52E-AC07BF8A6BB0}" presName="arrow" presStyleLbl="bgShp" presStyleIdx="0" presStyleCnt="1" custScaleX="106744" custLinFactNeighborY="1523"/>
      <dgm:spPr/>
    </dgm:pt>
    <dgm:pt modelId="{B4E71EAA-EA18-4666-9258-AEE2026FED7B}" type="pres">
      <dgm:prSet presAssocID="{F4020BE2-3C90-4BD3-A52E-AC07BF8A6BB0}" presName="linearProcess" presStyleCnt="0"/>
      <dgm:spPr/>
    </dgm:pt>
    <dgm:pt modelId="{1A152512-1ABD-4301-AC0D-5F7C47512A8B}" type="pres">
      <dgm:prSet presAssocID="{668FDD6D-D3EC-4DFA-A16A-E19EDF15ADF6}" presName="textNode" presStyleLbl="node1" presStyleIdx="0" presStyleCnt="1" custScaleX="126782" custScaleY="133310">
        <dgm:presLayoutVars>
          <dgm:bulletEnabled val="1"/>
        </dgm:presLayoutVars>
      </dgm:prSet>
      <dgm:spPr/>
    </dgm:pt>
  </dgm:ptLst>
  <dgm:cxnLst>
    <dgm:cxn modelId="{467FAF07-B975-4C79-9DD1-EEF96E313409}" type="presOf" srcId="{668FDD6D-D3EC-4DFA-A16A-E19EDF15ADF6}" destId="{1A152512-1ABD-4301-AC0D-5F7C47512A8B}" srcOrd="0" destOrd="0" presId="urn:microsoft.com/office/officeart/2005/8/layout/hProcess9"/>
    <dgm:cxn modelId="{A1C0884A-D23C-411D-81F4-A4AF5959A6C8}" srcId="{F4020BE2-3C90-4BD3-A52E-AC07BF8A6BB0}" destId="{668FDD6D-D3EC-4DFA-A16A-E19EDF15ADF6}" srcOrd="0" destOrd="0" parTransId="{5AA31551-4A23-4204-A2C3-825904AA8D22}" sibTransId="{3CF167B6-E9F2-4E78-82DA-25BA1981445B}"/>
    <dgm:cxn modelId="{916C1E4B-EDCC-416C-B484-E47F03CDD94A}" type="presOf" srcId="{F4020BE2-3C90-4BD3-A52E-AC07BF8A6BB0}" destId="{7C41F0DA-16DE-4E22-A31B-73F637CB048A}" srcOrd="0" destOrd="0" presId="urn:microsoft.com/office/officeart/2005/8/layout/hProcess9"/>
    <dgm:cxn modelId="{E4938066-50CD-4D1B-B557-D1AACF0B8B35}" type="presParOf" srcId="{7C41F0DA-16DE-4E22-A31B-73F637CB048A}" destId="{005177CC-DBCC-4F30-BE07-1D691F6E542B}" srcOrd="0" destOrd="0" presId="urn:microsoft.com/office/officeart/2005/8/layout/hProcess9"/>
    <dgm:cxn modelId="{6AC6A5D0-0EED-460E-8D9B-9575B7E1D6B1}" type="presParOf" srcId="{7C41F0DA-16DE-4E22-A31B-73F637CB048A}" destId="{B4E71EAA-EA18-4666-9258-AEE2026FED7B}" srcOrd="1" destOrd="0" presId="urn:microsoft.com/office/officeart/2005/8/layout/hProcess9"/>
    <dgm:cxn modelId="{363E5F2A-2AB2-4B88-A9D2-2F3BB94C8F83}" type="presParOf" srcId="{B4E71EAA-EA18-4666-9258-AEE2026FED7B}" destId="{1A152512-1ABD-4301-AC0D-5F7C47512A8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DCDEEF9-2320-4347-86E4-7DDF6A46ADC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235EAE2-A277-4CB6-9D33-6AF52960024F}">
      <dgm:prSet custT="1"/>
      <dgm:spPr/>
      <dgm:t>
        <a:bodyPr/>
        <a:lstStyle/>
        <a:p>
          <a:pPr rtl="0"/>
          <a:r>
            <a:rPr lang="en-US" sz="3200" b="1" dirty="0"/>
            <a:t>MGT-8 is part of MGT-7 now</a:t>
          </a:r>
          <a:endParaRPr lang="en-US" sz="5100" dirty="0"/>
        </a:p>
      </dgm:t>
    </dgm:pt>
    <dgm:pt modelId="{90A39852-D95C-4621-9228-B2D278377827}" type="parTrans" cxnId="{809AE6B5-1D9E-45E6-AD86-E01F18B147F2}">
      <dgm:prSet/>
      <dgm:spPr/>
      <dgm:t>
        <a:bodyPr/>
        <a:lstStyle/>
        <a:p>
          <a:endParaRPr lang="en-US"/>
        </a:p>
      </dgm:t>
    </dgm:pt>
    <dgm:pt modelId="{94A9DFA6-1C1C-4981-A6F6-A8E2F0019B2A}" type="sibTrans" cxnId="{809AE6B5-1D9E-45E6-AD86-E01F18B147F2}">
      <dgm:prSet/>
      <dgm:spPr/>
      <dgm:t>
        <a:bodyPr/>
        <a:lstStyle/>
        <a:p>
          <a:endParaRPr lang="en-US"/>
        </a:p>
      </dgm:t>
    </dgm:pt>
    <dgm:pt modelId="{93F952BA-039D-4604-AC39-ECDF7E893900}">
      <dgm:prSet custT="1"/>
      <dgm:spPr/>
      <dgm:t>
        <a:bodyPr/>
        <a:lstStyle/>
        <a:p>
          <a:pPr rtl="0"/>
          <a:r>
            <a:rPr lang="en-US" sz="2000" b="0" dirty="0"/>
            <a:t>Form MGT-8, previously a separate certification by a Company Secretary in Practice, is now embedded within MGT-7 for companies meeting the criteria under Section 92(2) of the Companies Act, 2013—i.e., listed companies or those with paid-up capital ≥ ₹10 crore or turnover</a:t>
          </a:r>
        </a:p>
      </dgm:t>
    </dgm:pt>
    <dgm:pt modelId="{B1899E5E-CAFC-44AC-BF5B-E0BF753EA2D2}" type="parTrans" cxnId="{FC413C25-B1A6-4EA1-BC04-6EF13DF26F5D}">
      <dgm:prSet/>
      <dgm:spPr/>
      <dgm:t>
        <a:bodyPr/>
        <a:lstStyle/>
        <a:p>
          <a:endParaRPr lang="en-US"/>
        </a:p>
      </dgm:t>
    </dgm:pt>
    <dgm:pt modelId="{C0FA26CF-FF88-47DA-A7A4-C25526223A27}" type="sibTrans" cxnId="{FC413C25-B1A6-4EA1-BC04-6EF13DF26F5D}">
      <dgm:prSet/>
      <dgm:spPr/>
      <dgm:t>
        <a:bodyPr/>
        <a:lstStyle/>
        <a:p>
          <a:endParaRPr lang="en-US"/>
        </a:p>
      </dgm:t>
    </dgm:pt>
    <dgm:pt modelId="{9B642AE4-7575-4758-9629-021A67DE6BD2}">
      <dgm:prSet custT="1"/>
      <dgm:spPr/>
      <dgm:t>
        <a:bodyPr/>
        <a:lstStyle/>
        <a:p>
          <a:pPr rtl="0"/>
          <a:r>
            <a:rPr lang="en-US" sz="2000" b="0" dirty="0"/>
            <a:t>≥ ₹50 crore. Further, the embedded MGT-8 portion includes a certification statement by the Company Secretary. While this is mostly structured, any qualifying remarks about compliance can presently be added in the ‘Optional Attachment field.</a:t>
          </a:r>
        </a:p>
      </dgm:t>
    </dgm:pt>
    <dgm:pt modelId="{E0E6AE20-7A94-4FAB-9CAD-D1D64949B7C9}" type="parTrans" cxnId="{286677DF-4672-430F-B0F7-492B683E5300}">
      <dgm:prSet/>
      <dgm:spPr/>
      <dgm:t>
        <a:bodyPr/>
        <a:lstStyle/>
        <a:p>
          <a:endParaRPr lang="en-US"/>
        </a:p>
      </dgm:t>
    </dgm:pt>
    <dgm:pt modelId="{FBDBB29D-BF72-4599-B64D-952E9CFCE9FC}" type="sibTrans" cxnId="{286677DF-4672-430F-B0F7-492B683E5300}">
      <dgm:prSet/>
      <dgm:spPr/>
      <dgm:t>
        <a:bodyPr/>
        <a:lstStyle/>
        <a:p>
          <a:endParaRPr lang="en-US"/>
        </a:p>
      </dgm:t>
    </dgm:pt>
    <dgm:pt modelId="{E4D883AB-FCA4-49BD-9B83-A1339CE6F23E}" type="pres">
      <dgm:prSet presAssocID="{6DCDEEF9-2320-4347-86E4-7DDF6A46ADCE}" presName="linear" presStyleCnt="0">
        <dgm:presLayoutVars>
          <dgm:animLvl val="lvl"/>
          <dgm:resizeHandles val="exact"/>
        </dgm:presLayoutVars>
      </dgm:prSet>
      <dgm:spPr/>
    </dgm:pt>
    <dgm:pt modelId="{6751600F-B201-4C7D-AA06-6CC661E0F25E}" type="pres">
      <dgm:prSet presAssocID="{F235EAE2-A277-4CB6-9D33-6AF52960024F}" presName="parentText" presStyleLbl="node1" presStyleIdx="0" presStyleCnt="1" custScaleY="63244">
        <dgm:presLayoutVars>
          <dgm:chMax val="0"/>
          <dgm:bulletEnabled val="1"/>
        </dgm:presLayoutVars>
      </dgm:prSet>
      <dgm:spPr/>
    </dgm:pt>
    <dgm:pt modelId="{B2A6A396-0B34-4093-B67E-E117E30DF7D4}" type="pres">
      <dgm:prSet presAssocID="{F235EAE2-A277-4CB6-9D33-6AF52960024F}" presName="childText" presStyleLbl="revTx" presStyleIdx="0" presStyleCnt="1" custScaleY="108901">
        <dgm:presLayoutVars>
          <dgm:bulletEnabled val="1"/>
        </dgm:presLayoutVars>
      </dgm:prSet>
      <dgm:spPr/>
    </dgm:pt>
  </dgm:ptLst>
  <dgm:cxnLst>
    <dgm:cxn modelId="{5BBA2602-B4F8-4689-9B40-C18AAED27E79}" type="presOf" srcId="{6DCDEEF9-2320-4347-86E4-7DDF6A46ADCE}" destId="{E4D883AB-FCA4-49BD-9B83-A1339CE6F23E}" srcOrd="0" destOrd="0" presId="urn:microsoft.com/office/officeart/2005/8/layout/vList2"/>
    <dgm:cxn modelId="{FC413C25-B1A6-4EA1-BC04-6EF13DF26F5D}" srcId="{F235EAE2-A277-4CB6-9D33-6AF52960024F}" destId="{93F952BA-039D-4604-AC39-ECDF7E893900}" srcOrd="0" destOrd="0" parTransId="{B1899E5E-CAFC-44AC-BF5B-E0BF753EA2D2}" sibTransId="{C0FA26CF-FF88-47DA-A7A4-C25526223A27}"/>
    <dgm:cxn modelId="{C1D11F28-1B8A-4ACE-8D25-B91043A368B7}" type="presOf" srcId="{F235EAE2-A277-4CB6-9D33-6AF52960024F}" destId="{6751600F-B201-4C7D-AA06-6CC661E0F25E}" srcOrd="0" destOrd="0" presId="urn:microsoft.com/office/officeart/2005/8/layout/vList2"/>
    <dgm:cxn modelId="{79FA5D2C-AF3C-4E96-B93D-63D5011D52AB}" type="presOf" srcId="{9B642AE4-7575-4758-9629-021A67DE6BD2}" destId="{B2A6A396-0B34-4093-B67E-E117E30DF7D4}" srcOrd="0" destOrd="1" presId="urn:microsoft.com/office/officeart/2005/8/layout/vList2"/>
    <dgm:cxn modelId="{809AE6B5-1D9E-45E6-AD86-E01F18B147F2}" srcId="{6DCDEEF9-2320-4347-86E4-7DDF6A46ADCE}" destId="{F235EAE2-A277-4CB6-9D33-6AF52960024F}" srcOrd="0" destOrd="0" parTransId="{90A39852-D95C-4621-9228-B2D278377827}" sibTransId="{94A9DFA6-1C1C-4981-A6F6-A8E2F0019B2A}"/>
    <dgm:cxn modelId="{527DE7D4-6BA0-4214-9408-7F021E7B3FE2}" type="presOf" srcId="{93F952BA-039D-4604-AC39-ECDF7E893900}" destId="{B2A6A396-0B34-4093-B67E-E117E30DF7D4}" srcOrd="0" destOrd="0" presId="urn:microsoft.com/office/officeart/2005/8/layout/vList2"/>
    <dgm:cxn modelId="{286677DF-4672-430F-B0F7-492B683E5300}" srcId="{F235EAE2-A277-4CB6-9D33-6AF52960024F}" destId="{9B642AE4-7575-4758-9629-021A67DE6BD2}" srcOrd="1" destOrd="0" parTransId="{E0E6AE20-7A94-4FAB-9CAD-D1D64949B7C9}" sibTransId="{FBDBB29D-BF72-4599-B64D-952E9CFCE9FC}"/>
    <dgm:cxn modelId="{E2D33297-1818-4B6F-A2D4-985FE86BD954}" type="presParOf" srcId="{E4D883AB-FCA4-49BD-9B83-A1339CE6F23E}" destId="{6751600F-B201-4C7D-AA06-6CC661E0F25E}" srcOrd="0" destOrd="0" presId="urn:microsoft.com/office/officeart/2005/8/layout/vList2"/>
    <dgm:cxn modelId="{ACCA4421-F52F-4824-89F0-7B24814973A7}" type="presParOf" srcId="{E4D883AB-FCA4-49BD-9B83-A1339CE6F23E}" destId="{B2A6A396-0B34-4093-B67E-E117E30DF7D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84835E-132D-46D3-ABED-F97A4BAD08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00F373-E4E6-4334-9B48-FF1FC1C32330}">
      <dgm:prSet/>
      <dgm:spPr/>
      <dgm:t>
        <a:bodyPr/>
        <a:lstStyle/>
        <a:p>
          <a:pPr rtl="0"/>
          <a:r>
            <a:rPr lang="en-US" b="1"/>
            <a:t>What is the applicability of linked filings?</a:t>
          </a:r>
          <a:endParaRPr lang="en-US"/>
        </a:p>
      </dgm:t>
    </dgm:pt>
    <dgm:pt modelId="{3323F453-38EC-416E-B6DB-A0A07AD5C851}" type="parTrans" cxnId="{9C2F1D4C-2514-4E36-B468-775DB9C6303A}">
      <dgm:prSet/>
      <dgm:spPr/>
      <dgm:t>
        <a:bodyPr/>
        <a:lstStyle/>
        <a:p>
          <a:endParaRPr lang="en-US"/>
        </a:p>
      </dgm:t>
    </dgm:pt>
    <dgm:pt modelId="{76C5E124-3414-42FC-B9F3-1E828B9DAE71}" type="sibTrans" cxnId="{9C2F1D4C-2514-4E36-B468-775DB9C6303A}">
      <dgm:prSet/>
      <dgm:spPr/>
      <dgm:t>
        <a:bodyPr/>
        <a:lstStyle/>
        <a:p>
          <a:endParaRPr lang="en-US"/>
        </a:p>
      </dgm:t>
    </dgm:pt>
    <dgm:pt modelId="{040A410F-F98C-4A7E-9019-1A2A2F4F3ADB}" type="pres">
      <dgm:prSet presAssocID="{D384835E-132D-46D3-ABED-F97A4BAD086A}" presName="linear" presStyleCnt="0">
        <dgm:presLayoutVars>
          <dgm:animLvl val="lvl"/>
          <dgm:resizeHandles val="exact"/>
        </dgm:presLayoutVars>
      </dgm:prSet>
      <dgm:spPr/>
    </dgm:pt>
    <dgm:pt modelId="{7BADD19A-411F-4EC3-9BFA-D520CC5E0166}" type="pres">
      <dgm:prSet presAssocID="{6E00F373-E4E6-4334-9B48-FF1FC1C32330}" presName="parentText" presStyleLbl="node1" presStyleIdx="0" presStyleCnt="1">
        <dgm:presLayoutVars>
          <dgm:chMax val="0"/>
          <dgm:bulletEnabled val="1"/>
        </dgm:presLayoutVars>
      </dgm:prSet>
      <dgm:spPr/>
    </dgm:pt>
  </dgm:ptLst>
  <dgm:cxnLst>
    <dgm:cxn modelId="{5651316B-8251-404B-958B-A57D0B6C1B74}" type="presOf" srcId="{6E00F373-E4E6-4334-9B48-FF1FC1C32330}" destId="{7BADD19A-411F-4EC3-9BFA-D520CC5E0166}" srcOrd="0" destOrd="0" presId="urn:microsoft.com/office/officeart/2005/8/layout/vList2"/>
    <dgm:cxn modelId="{9C2F1D4C-2514-4E36-B468-775DB9C6303A}" srcId="{D384835E-132D-46D3-ABED-F97A4BAD086A}" destId="{6E00F373-E4E6-4334-9B48-FF1FC1C32330}" srcOrd="0" destOrd="0" parTransId="{3323F453-38EC-416E-B6DB-A0A07AD5C851}" sibTransId="{76C5E124-3414-42FC-B9F3-1E828B9DAE71}"/>
    <dgm:cxn modelId="{61AB9F7D-8045-496E-8DA4-783902F91278}" type="presOf" srcId="{D384835E-132D-46D3-ABED-F97A4BAD086A}" destId="{040A410F-F98C-4A7E-9019-1A2A2F4F3ADB}" srcOrd="0" destOrd="0" presId="urn:microsoft.com/office/officeart/2005/8/layout/vList2"/>
    <dgm:cxn modelId="{60A1F092-2B5C-4897-A588-F11A61EC928B}" type="presParOf" srcId="{040A410F-F98C-4A7E-9019-1A2A2F4F3ADB}" destId="{7BADD19A-411F-4EC3-9BFA-D520CC5E016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D82A7DD-C28B-477C-821A-87521D53F0D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5387FB6-67FD-42CF-BEEE-51DE0EACE606}">
      <dgm:prSet/>
      <dgm:spPr/>
      <dgm:t>
        <a:bodyPr/>
        <a:lstStyle/>
        <a:p>
          <a:pPr rtl="0"/>
          <a:r>
            <a:rPr lang="en-US" b="1" dirty="0"/>
            <a:t>Whether all the Company filed Forms (From beginning to till date) can be viewed and downloaded in Public Search" in this Version V3?</a:t>
          </a:r>
          <a:endParaRPr lang="en-US" dirty="0"/>
        </a:p>
      </dgm:t>
    </dgm:pt>
    <dgm:pt modelId="{833D2600-E26B-4CAD-A8FF-952B65F21516}" type="parTrans" cxnId="{2D4CD832-049B-49C6-90F8-67340683C861}">
      <dgm:prSet/>
      <dgm:spPr/>
      <dgm:t>
        <a:bodyPr/>
        <a:lstStyle/>
        <a:p>
          <a:endParaRPr lang="en-US"/>
        </a:p>
      </dgm:t>
    </dgm:pt>
    <dgm:pt modelId="{ACFC2C77-2D21-49F2-9DC6-12C776E955CD}" type="sibTrans" cxnId="{2D4CD832-049B-49C6-90F8-67340683C861}">
      <dgm:prSet/>
      <dgm:spPr/>
      <dgm:t>
        <a:bodyPr/>
        <a:lstStyle/>
        <a:p>
          <a:endParaRPr lang="en-US"/>
        </a:p>
      </dgm:t>
    </dgm:pt>
    <dgm:pt modelId="{21F4CEA4-89B7-4D4D-BD18-FEB23C889083}">
      <dgm:prSet/>
      <dgm:spPr/>
      <dgm:t>
        <a:bodyPr/>
        <a:lstStyle/>
        <a:p>
          <a:pPr rtl="0"/>
          <a:r>
            <a:rPr lang="en-US"/>
            <a:t>Yes. All Public document of Companies/LLPs forms [from the beginning to till date] can be viewed under VPD/GCC service in V3 system.</a:t>
          </a:r>
        </a:p>
      </dgm:t>
    </dgm:pt>
    <dgm:pt modelId="{D8B703C7-ECEF-40FE-8F7E-2260349171F8}" type="parTrans" cxnId="{87CD3288-5EF2-4A58-B084-7AD9F309AB76}">
      <dgm:prSet/>
      <dgm:spPr/>
      <dgm:t>
        <a:bodyPr/>
        <a:lstStyle/>
        <a:p>
          <a:endParaRPr lang="en-US"/>
        </a:p>
      </dgm:t>
    </dgm:pt>
    <dgm:pt modelId="{17697C56-4BF6-4588-909E-C331A929E1F4}" type="sibTrans" cxnId="{87CD3288-5EF2-4A58-B084-7AD9F309AB76}">
      <dgm:prSet/>
      <dgm:spPr/>
      <dgm:t>
        <a:bodyPr/>
        <a:lstStyle/>
        <a:p>
          <a:endParaRPr lang="en-US"/>
        </a:p>
      </dgm:t>
    </dgm:pt>
    <dgm:pt modelId="{92445F5C-D739-4378-AF19-1EA3987D9322}" type="pres">
      <dgm:prSet presAssocID="{4D82A7DD-C28B-477C-821A-87521D53F0DD}" presName="linear" presStyleCnt="0">
        <dgm:presLayoutVars>
          <dgm:animLvl val="lvl"/>
          <dgm:resizeHandles val="exact"/>
        </dgm:presLayoutVars>
      </dgm:prSet>
      <dgm:spPr/>
    </dgm:pt>
    <dgm:pt modelId="{AF8C9FD3-C53F-4EEE-B9C3-E30E7DB422C7}" type="pres">
      <dgm:prSet presAssocID="{A5387FB6-67FD-42CF-BEEE-51DE0EACE606}" presName="parentText" presStyleLbl="node1" presStyleIdx="0" presStyleCnt="2">
        <dgm:presLayoutVars>
          <dgm:chMax val="0"/>
          <dgm:bulletEnabled val="1"/>
        </dgm:presLayoutVars>
      </dgm:prSet>
      <dgm:spPr/>
    </dgm:pt>
    <dgm:pt modelId="{6C9B432C-A8E2-4E23-940A-F6B9D0906C18}" type="pres">
      <dgm:prSet presAssocID="{ACFC2C77-2D21-49F2-9DC6-12C776E955CD}" presName="spacer" presStyleCnt="0"/>
      <dgm:spPr/>
    </dgm:pt>
    <dgm:pt modelId="{41C15C6E-DB88-48D3-81D2-012E7E502AEE}" type="pres">
      <dgm:prSet presAssocID="{21F4CEA4-89B7-4D4D-BD18-FEB23C889083}" presName="parentText" presStyleLbl="node1" presStyleIdx="1" presStyleCnt="2">
        <dgm:presLayoutVars>
          <dgm:chMax val="0"/>
          <dgm:bulletEnabled val="1"/>
        </dgm:presLayoutVars>
      </dgm:prSet>
      <dgm:spPr/>
    </dgm:pt>
  </dgm:ptLst>
  <dgm:cxnLst>
    <dgm:cxn modelId="{2D4CD832-049B-49C6-90F8-67340683C861}" srcId="{4D82A7DD-C28B-477C-821A-87521D53F0DD}" destId="{A5387FB6-67FD-42CF-BEEE-51DE0EACE606}" srcOrd="0" destOrd="0" parTransId="{833D2600-E26B-4CAD-A8FF-952B65F21516}" sibTransId="{ACFC2C77-2D21-49F2-9DC6-12C776E955CD}"/>
    <dgm:cxn modelId="{75C7083B-2527-4A3B-9FF4-8C50BEA951ED}" type="presOf" srcId="{4D82A7DD-C28B-477C-821A-87521D53F0DD}" destId="{92445F5C-D739-4378-AF19-1EA3987D9322}" srcOrd="0" destOrd="0" presId="urn:microsoft.com/office/officeart/2005/8/layout/vList2"/>
    <dgm:cxn modelId="{E2E46248-43FF-4FC2-BAB8-F421E201B274}" type="presOf" srcId="{21F4CEA4-89B7-4D4D-BD18-FEB23C889083}" destId="{41C15C6E-DB88-48D3-81D2-012E7E502AEE}" srcOrd="0" destOrd="0" presId="urn:microsoft.com/office/officeart/2005/8/layout/vList2"/>
    <dgm:cxn modelId="{0AEABE6E-A423-4192-BF25-6651B6B67E8F}" type="presOf" srcId="{A5387FB6-67FD-42CF-BEEE-51DE0EACE606}" destId="{AF8C9FD3-C53F-4EEE-B9C3-E30E7DB422C7}" srcOrd="0" destOrd="0" presId="urn:microsoft.com/office/officeart/2005/8/layout/vList2"/>
    <dgm:cxn modelId="{87CD3288-5EF2-4A58-B084-7AD9F309AB76}" srcId="{4D82A7DD-C28B-477C-821A-87521D53F0DD}" destId="{21F4CEA4-89B7-4D4D-BD18-FEB23C889083}" srcOrd="1" destOrd="0" parTransId="{D8B703C7-ECEF-40FE-8F7E-2260349171F8}" sibTransId="{17697C56-4BF6-4588-909E-C331A929E1F4}"/>
    <dgm:cxn modelId="{BF5EF0F6-E9B9-4763-94BF-B037E02E00CE}" type="presParOf" srcId="{92445F5C-D739-4378-AF19-1EA3987D9322}" destId="{AF8C9FD3-C53F-4EEE-B9C3-E30E7DB422C7}" srcOrd="0" destOrd="0" presId="urn:microsoft.com/office/officeart/2005/8/layout/vList2"/>
    <dgm:cxn modelId="{8AB2D532-80A2-41EA-9D2A-E4249E248879}" type="presParOf" srcId="{92445F5C-D739-4378-AF19-1EA3987D9322}" destId="{6C9B432C-A8E2-4E23-940A-F6B9D0906C18}" srcOrd="1" destOrd="0" presId="urn:microsoft.com/office/officeart/2005/8/layout/vList2"/>
    <dgm:cxn modelId="{B0249515-9399-4F1C-97E6-A69C86263366}" type="presParOf" srcId="{92445F5C-D739-4378-AF19-1EA3987D9322}" destId="{41C15C6E-DB88-48D3-81D2-012E7E502AE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1ED2B40-9E7A-49B6-A4B8-52A8B8854DF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A49E508-ED6D-45AA-AF28-0D48CBA5609E}">
      <dgm:prSet/>
      <dgm:spPr/>
      <dgm:t>
        <a:bodyPr/>
        <a:lstStyle/>
        <a:p>
          <a:pPr rtl="0"/>
          <a:r>
            <a:rPr lang="en-US" b="1" dirty="0"/>
            <a:t>What is the process of uploading Shareholder/Debenture holder details in MGT-7/MGT-7A?	</a:t>
          </a:r>
          <a:endParaRPr lang="en-US" dirty="0"/>
        </a:p>
      </dgm:t>
    </dgm:pt>
    <dgm:pt modelId="{A114FE70-28AF-4961-A21B-C25DE81E0999}" type="parTrans" cxnId="{96587C32-C14D-4E5A-85BF-71015761CB6F}">
      <dgm:prSet/>
      <dgm:spPr/>
      <dgm:t>
        <a:bodyPr/>
        <a:lstStyle/>
        <a:p>
          <a:endParaRPr lang="en-US"/>
        </a:p>
      </dgm:t>
    </dgm:pt>
    <dgm:pt modelId="{253179E1-9F80-44D0-B9AE-47526F60EBD3}" type="sibTrans" cxnId="{96587C32-C14D-4E5A-85BF-71015761CB6F}">
      <dgm:prSet/>
      <dgm:spPr/>
      <dgm:t>
        <a:bodyPr/>
        <a:lstStyle/>
        <a:p>
          <a:endParaRPr lang="en-US"/>
        </a:p>
      </dgm:t>
    </dgm:pt>
    <dgm:pt modelId="{BD9B9816-2E1F-4D07-991D-09B3F8E6786F}">
      <dgm:prSet/>
      <dgm:spPr/>
      <dgm:t>
        <a:bodyPr/>
        <a:lstStyle/>
        <a:p>
          <a:pPr rtl="0"/>
          <a:r>
            <a:rPr lang="en-US" dirty="0"/>
            <a:t>List of Shareholders/Debenture holders [if applicable] shall be attached within the form while filing MGT-7/MGT-7A.</a:t>
          </a:r>
        </a:p>
      </dgm:t>
    </dgm:pt>
    <dgm:pt modelId="{9113985A-C06C-49F9-AB85-DC3E64BF98DD}" type="parTrans" cxnId="{647F4ACE-FB76-4EB6-996A-7A0976377CD3}">
      <dgm:prSet/>
      <dgm:spPr/>
      <dgm:t>
        <a:bodyPr/>
        <a:lstStyle/>
        <a:p>
          <a:endParaRPr lang="en-US"/>
        </a:p>
      </dgm:t>
    </dgm:pt>
    <dgm:pt modelId="{39942B7B-2541-42EE-BB86-4BB8EBC8AC59}" type="sibTrans" cxnId="{647F4ACE-FB76-4EB6-996A-7A0976377CD3}">
      <dgm:prSet/>
      <dgm:spPr/>
      <dgm:t>
        <a:bodyPr/>
        <a:lstStyle/>
        <a:p>
          <a:endParaRPr lang="en-US"/>
        </a:p>
      </dgm:t>
    </dgm:pt>
    <dgm:pt modelId="{91ED3852-9F0C-41E3-B7F7-F0D2C05A0188}">
      <dgm:prSet/>
      <dgm:spPr/>
      <dgm:t>
        <a:bodyPr/>
        <a:lstStyle/>
        <a:p>
          <a:pPr rtl="0"/>
          <a:r>
            <a:rPr lang="en-US" dirty="0"/>
            <a:t>This attachment can be uploaded either in macro-enabled pre-defined sheet or normal excel sheet.</a:t>
          </a:r>
        </a:p>
      </dgm:t>
    </dgm:pt>
    <dgm:pt modelId="{137B9D09-C3F5-496A-A017-5C3B4A1DDB65}" type="parTrans" cxnId="{621DC4D5-632B-4ADA-AA59-54022E41793E}">
      <dgm:prSet/>
      <dgm:spPr/>
      <dgm:t>
        <a:bodyPr/>
        <a:lstStyle/>
        <a:p>
          <a:endParaRPr lang="en-US"/>
        </a:p>
      </dgm:t>
    </dgm:pt>
    <dgm:pt modelId="{651C14D9-E1CF-4C78-A7FC-C1815207ED4C}" type="sibTrans" cxnId="{621DC4D5-632B-4ADA-AA59-54022E41793E}">
      <dgm:prSet/>
      <dgm:spPr/>
      <dgm:t>
        <a:bodyPr/>
        <a:lstStyle/>
        <a:p>
          <a:endParaRPr lang="en-US"/>
        </a:p>
      </dgm:t>
    </dgm:pt>
    <dgm:pt modelId="{09CD058E-0E98-43B1-A324-45EF794337B5}">
      <dgm:prSet/>
      <dgm:spPr/>
      <dgm:t>
        <a:bodyPr/>
        <a:lstStyle/>
        <a:p>
          <a:pPr rtl="0"/>
          <a:r>
            <a:rPr lang="en-US"/>
            <a:t>For MGT-7, excel files are allowed up to 300 MB [15 files of 20 MB each]and for MGT-7A, excel file size should be up to 2 MB only.</a:t>
          </a:r>
        </a:p>
      </dgm:t>
    </dgm:pt>
    <dgm:pt modelId="{45AE9104-0D67-47A8-B7CD-552FB97CC997}" type="parTrans" cxnId="{036E3E23-8BF2-406F-A71C-B9E79BE5C361}">
      <dgm:prSet/>
      <dgm:spPr/>
      <dgm:t>
        <a:bodyPr/>
        <a:lstStyle/>
        <a:p>
          <a:endParaRPr lang="en-US"/>
        </a:p>
      </dgm:t>
    </dgm:pt>
    <dgm:pt modelId="{3861C32F-090B-493B-BFD8-6754656CD655}" type="sibTrans" cxnId="{036E3E23-8BF2-406F-A71C-B9E79BE5C361}">
      <dgm:prSet/>
      <dgm:spPr/>
      <dgm:t>
        <a:bodyPr/>
        <a:lstStyle/>
        <a:p>
          <a:endParaRPr lang="en-US"/>
        </a:p>
      </dgm:t>
    </dgm:pt>
    <dgm:pt modelId="{F2C29AD8-66F8-4058-892E-9AA1F4833115}" type="pres">
      <dgm:prSet presAssocID="{C1ED2B40-9E7A-49B6-A4B8-52A8B8854DF4}" presName="linear" presStyleCnt="0">
        <dgm:presLayoutVars>
          <dgm:animLvl val="lvl"/>
          <dgm:resizeHandles val="exact"/>
        </dgm:presLayoutVars>
      </dgm:prSet>
      <dgm:spPr/>
    </dgm:pt>
    <dgm:pt modelId="{DC5CA8C9-977D-4B4A-8C7A-AEA6308F446B}" type="pres">
      <dgm:prSet presAssocID="{1A49E508-ED6D-45AA-AF28-0D48CBA5609E}" presName="parentText" presStyleLbl="node1" presStyleIdx="0" presStyleCnt="1">
        <dgm:presLayoutVars>
          <dgm:chMax val="0"/>
          <dgm:bulletEnabled val="1"/>
        </dgm:presLayoutVars>
      </dgm:prSet>
      <dgm:spPr/>
    </dgm:pt>
    <dgm:pt modelId="{8B4A1489-7060-407E-BE0B-C6B0A0B11AD2}" type="pres">
      <dgm:prSet presAssocID="{1A49E508-ED6D-45AA-AF28-0D48CBA5609E}" presName="childText" presStyleLbl="revTx" presStyleIdx="0" presStyleCnt="1">
        <dgm:presLayoutVars>
          <dgm:bulletEnabled val="1"/>
        </dgm:presLayoutVars>
      </dgm:prSet>
      <dgm:spPr/>
    </dgm:pt>
  </dgm:ptLst>
  <dgm:cxnLst>
    <dgm:cxn modelId="{EDE2B61D-26C5-49AF-8C0A-94F309F9BD15}" type="presOf" srcId="{09CD058E-0E98-43B1-A324-45EF794337B5}" destId="{8B4A1489-7060-407E-BE0B-C6B0A0B11AD2}" srcOrd="0" destOrd="2" presId="urn:microsoft.com/office/officeart/2005/8/layout/vList2"/>
    <dgm:cxn modelId="{036E3E23-8BF2-406F-A71C-B9E79BE5C361}" srcId="{1A49E508-ED6D-45AA-AF28-0D48CBA5609E}" destId="{09CD058E-0E98-43B1-A324-45EF794337B5}" srcOrd="2" destOrd="0" parTransId="{45AE9104-0D67-47A8-B7CD-552FB97CC997}" sibTransId="{3861C32F-090B-493B-BFD8-6754656CD655}"/>
    <dgm:cxn modelId="{96587C32-C14D-4E5A-85BF-71015761CB6F}" srcId="{C1ED2B40-9E7A-49B6-A4B8-52A8B8854DF4}" destId="{1A49E508-ED6D-45AA-AF28-0D48CBA5609E}" srcOrd="0" destOrd="0" parTransId="{A114FE70-28AF-4961-A21B-C25DE81E0999}" sibTransId="{253179E1-9F80-44D0-B9AE-47526F60EBD3}"/>
    <dgm:cxn modelId="{D115EE5F-DBE6-41D6-889C-BF5DCECA3965}" type="presOf" srcId="{1A49E508-ED6D-45AA-AF28-0D48CBA5609E}" destId="{DC5CA8C9-977D-4B4A-8C7A-AEA6308F446B}" srcOrd="0" destOrd="0" presId="urn:microsoft.com/office/officeart/2005/8/layout/vList2"/>
    <dgm:cxn modelId="{D9171F66-60AE-4632-AFC6-21C74BC1600E}" type="presOf" srcId="{C1ED2B40-9E7A-49B6-A4B8-52A8B8854DF4}" destId="{F2C29AD8-66F8-4058-892E-9AA1F4833115}" srcOrd="0" destOrd="0" presId="urn:microsoft.com/office/officeart/2005/8/layout/vList2"/>
    <dgm:cxn modelId="{6810759C-8916-48FA-87D9-0B301E8D6CE2}" type="presOf" srcId="{91ED3852-9F0C-41E3-B7F7-F0D2C05A0188}" destId="{8B4A1489-7060-407E-BE0B-C6B0A0B11AD2}" srcOrd="0" destOrd="1" presId="urn:microsoft.com/office/officeart/2005/8/layout/vList2"/>
    <dgm:cxn modelId="{FB9929B6-60BE-4ACC-9725-8521286F0777}" type="presOf" srcId="{BD9B9816-2E1F-4D07-991D-09B3F8E6786F}" destId="{8B4A1489-7060-407E-BE0B-C6B0A0B11AD2}" srcOrd="0" destOrd="0" presId="urn:microsoft.com/office/officeart/2005/8/layout/vList2"/>
    <dgm:cxn modelId="{647F4ACE-FB76-4EB6-996A-7A0976377CD3}" srcId="{1A49E508-ED6D-45AA-AF28-0D48CBA5609E}" destId="{BD9B9816-2E1F-4D07-991D-09B3F8E6786F}" srcOrd="0" destOrd="0" parTransId="{9113985A-C06C-49F9-AB85-DC3E64BF98DD}" sibTransId="{39942B7B-2541-42EE-BB86-4BB8EBC8AC59}"/>
    <dgm:cxn modelId="{621DC4D5-632B-4ADA-AA59-54022E41793E}" srcId="{1A49E508-ED6D-45AA-AF28-0D48CBA5609E}" destId="{91ED3852-9F0C-41E3-B7F7-F0D2C05A0188}" srcOrd="1" destOrd="0" parTransId="{137B9D09-C3F5-496A-A017-5C3B4A1DDB65}" sibTransId="{651C14D9-E1CF-4C78-A7FC-C1815207ED4C}"/>
    <dgm:cxn modelId="{992B2E05-5B06-4804-8D91-759836FE899B}" type="presParOf" srcId="{F2C29AD8-66F8-4058-892E-9AA1F4833115}" destId="{DC5CA8C9-977D-4B4A-8C7A-AEA6308F446B}" srcOrd="0" destOrd="0" presId="urn:microsoft.com/office/officeart/2005/8/layout/vList2"/>
    <dgm:cxn modelId="{617D0DB3-2233-4625-A455-3F6B009A685C}" type="presParOf" srcId="{F2C29AD8-66F8-4058-892E-9AA1F4833115}" destId="{8B4A1489-7060-407E-BE0B-C6B0A0B11AD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B877074-6D2D-4156-A01D-FA6845C19BE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2DC91AC-6F75-4ED4-B12D-879BA13E1E9A}">
      <dgm:prSet/>
      <dgm:spPr/>
      <dgm:t>
        <a:bodyPr/>
        <a:lstStyle/>
        <a:p>
          <a:pPr algn="just" rtl="0"/>
          <a:r>
            <a:rPr lang="en-US" dirty="0"/>
            <a:t> It is mandatory to attach latest ‘Photograph of the registered office of the Company showing</a:t>
          </a:r>
          <a:r>
            <a:rPr lang="en-IN" dirty="0"/>
            <a:t> </a:t>
          </a:r>
          <a:r>
            <a:rPr lang="en-US" dirty="0"/>
            <a:t>external building and name &amp; address prominently visible’ as aligned with the requirements specified in Section 12(3)(a) of the Companies Act-2013.</a:t>
          </a:r>
        </a:p>
      </dgm:t>
    </dgm:pt>
    <dgm:pt modelId="{EE286BC1-3A6E-425D-9BE8-ADD3E52717D9}" type="sibTrans" cxnId="{6DA14003-66E9-4AFE-97C8-FEE104ABE86E}">
      <dgm:prSet/>
      <dgm:spPr/>
      <dgm:t>
        <a:bodyPr/>
        <a:lstStyle/>
        <a:p>
          <a:endParaRPr lang="en-US"/>
        </a:p>
      </dgm:t>
    </dgm:pt>
    <dgm:pt modelId="{331ED82C-401C-4CFD-9C7B-F928931C9B1B}" type="parTrans" cxnId="{6DA14003-66E9-4AFE-97C8-FEE104ABE86E}">
      <dgm:prSet/>
      <dgm:spPr/>
      <dgm:t>
        <a:bodyPr/>
        <a:lstStyle/>
        <a:p>
          <a:endParaRPr lang="en-US"/>
        </a:p>
      </dgm:t>
    </dgm:pt>
    <dgm:pt modelId="{03F9A58A-5CBA-4328-B8D3-06598FA1AE4A}">
      <dgm:prSet custT="1"/>
      <dgm:spPr/>
      <dgm:t>
        <a:bodyPr/>
        <a:lstStyle/>
        <a:p>
          <a:pPr rtl="0"/>
          <a:r>
            <a:rPr lang="en-US" sz="2400" b="1" dirty="0">
              <a:solidFill>
                <a:schemeClr val="bg1"/>
              </a:solidFill>
            </a:rPr>
            <a:t>PHOTOGRAPH OF THE REGISTERED OFFICE OF THE COMPANY WHILE FILING MGT-7/MGT-7A</a:t>
          </a:r>
          <a:endParaRPr lang="en-US" sz="2400" dirty="0">
            <a:solidFill>
              <a:schemeClr val="bg1"/>
            </a:solidFill>
          </a:endParaRPr>
        </a:p>
      </dgm:t>
    </dgm:pt>
    <dgm:pt modelId="{EF45C9D2-A9BC-411F-874D-1B1AD7A6332C}" type="sibTrans" cxnId="{405FBC7F-AF1C-49B5-A0F6-5FEF417AD2FE}">
      <dgm:prSet/>
      <dgm:spPr/>
      <dgm:t>
        <a:bodyPr/>
        <a:lstStyle/>
        <a:p>
          <a:endParaRPr lang="en-US"/>
        </a:p>
      </dgm:t>
    </dgm:pt>
    <dgm:pt modelId="{79EE6DBD-F8F4-4A9B-BBA7-9290072297F7}" type="parTrans" cxnId="{405FBC7F-AF1C-49B5-A0F6-5FEF417AD2FE}">
      <dgm:prSet/>
      <dgm:spPr/>
      <dgm:t>
        <a:bodyPr/>
        <a:lstStyle/>
        <a:p>
          <a:endParaRPr lang="en-US"/>
        </a:p>
      </dgm:t>
    </dgm:pt>
    <dgm:pt modelId="{6A2F73EF-5F80-474A-94C2-DF4FB5AD7130}" type="pres">
      <dgm:prSet presAssocID="{4B877074-6D2D-4156-A01D-FA6845C19BEA}" presName="linear" presStyleCnt="0">
        <dgm:presLayoutVars>
          <dgm:animLvl val="lvl"/>
          <dgm:resizeHandles val="exact"/>
        </dgm:presLayoutVars>
      </dgm:prSet>
      <dgm:spPr/>
    </dgm:pt>
    <dgm:pt modelId="{54CBC7E3-665A-4544-BC50-7FEF8D801A38}" type="pres">
      <dgm:prSet presAssocID="{03F9A58A-5CBA-4328-B8D3-06598FA1AE4A}" presName="parentText" presStyleLbl="node1" presStyleIdx="0" presStyleCnt="2" custScaleX="98545" custScaleY="31754" custLinFactNeighborY="-64579">
        <dgm:presLayoutVars>
          <dgm:chMax val="0"/>
          <dgm:bulletEnabled val="1"/>
        </dgm:presLayoutVars>
      </dgm:prSet>
      <dgm:spPr/>
    </dgm:pt>
    <dgm:pt modelId="{DE17DCA4-EEDC-477F-B208-98425AB7A8DF}" type="pres">
      <dgm:prSet presAssocID="{EF45C9D2-A9BC-411F-874D-1B1AD7A6332C}" presName="spacer" presStyleCnt="0"/>
      <dgm:spPr/>
    </dgm:pt>
    <dgm:pt modelId="{6DFF2A7A-598D-416B-81A4-6722E735EE79}" type="pres">
      <dgm:prSet presAssocID="{A2DC91AC-6F75-4ED4-B12D-879BA13E1E9A}" presName="parentText" presStyleLbl="node1" presStyleIdx="1" presStyleCnt="2" custScaleY="73420" custLinFactY="5258" custLinFactNeighborX="441" custLinFactNeighborY="100000">
        <dgm:presLayoutVars>
          <dgm:chMax val="0"/>
          <dgm:bulletEnabled val="1"/>
        </dgm:presLayoutVars>
      </dgm:prSet>
      <dgm:spPr/>
    </dgm:pt>
  </dgm:ptLst>
  <dgm:cxnLst>
    <dgm:cxn modelId="{6DA14003-66E9-4AFE-97C8-FEE104ABE86E}" srcId="{4B877074-6D2D-4156-A01D-FA6845C19BEA}" destId="{A2DC91AC-6F75-4ED4-B12D-879BA13E1E9A}" srcOrd="1" destOrd="0" parTransId="{331ED82C-401C-4CFD-9C7B-F928931C9B1B}" sibTransId="{EE286BC1-3A6E-425D-9BE8-ADD3E52717D9}"/>
    <dgm:cxn modelId="{A34A8F7C-72D5-4D4B-90C0-A35129E173B6}" type="presOf" srcId="{4B877074-6D2D-4156-A01D-FA6845C19BEA}" destId="{6A2F73EF-5F80-474A-94C2-DF4FB5AD7130}" srcOrd="0" destOrd="0" presId="urn:microsoft.com/office/officeart/2005/8/layout/vList2"/>
    <dgm:cxn modelId="{405FBC7F-AF1C-49B5-A0F6-5FEF417AD2FE}" srcId="{4B877074-6D2D-4156-A01D-FA6845C19BEA}" destId="{03F9A58A-5CBA-4328-B8D3-06598FA1AE4A}" srcOrd="0" destOrd="0" parTransId="{79EE6DBD-F8F4-4A9B-BBA7-9290072297F7}" sibTransId="{EF45C9D2-A9BC-411F-874D-1B1AD7A6332C}"/>
    <dgm:cxn modelId="{B30BE5DE-8A5C-437D-9E41-1126A3F8AFA2}" type="presOf" srcId="{A2DC91AC-6F75-4ED4-B12D-879BA13E1E9A}" destId="{6DFF2A7A-598D-416B-81A4-6722E735EE79}" srcOrd="0" destOrd="0" presId="urn:microsoft.com/office/officeart/2005/8/layout/vList2"/>
    <dgm:cxn modelId="{3EF901F4-1567-47D4-A4B8-2A091E95D5ED}" type="presOf" srcId="{03F9A58A-5CBA-4328-B8D3-06598FA1AE4A}" destId="{54CBC7E3-665A-4544-BC50-7FEF8D801A38}" srcOrd="0" destOrd="0" presId="urn:microsoft.com/office/officeart/2005/8/layout/vList2"/>
    <dgm:cxn modelId="{1410D89E-3A7A-4585-B29F-98399326A38C}" type="presParOf" srcId="{6A2F73EF-5F80-474A-94C2-DF4FB5AD7130}" destId="{54CBC7E3-665A-4544-BC50-7FEF8D801A38}" srcOrd="0" destOrd="0" presId="urn:microsoft.com/office/officeart/2005/8/layout/vList2"/>
    <dgm:cxn modelId="{4BD52413-DB6F-4A8A-9D9A-A01D2AF745A7}" type="presParOf" srcId="{6A2F73EF-5F80-474A-94C2-DF4FB5AD7130}" destId="{DE17DCA4-EEDC-477F-B208-98425AB7A8DF}" srcOrd="1" destOrd="0" presId="urn:microsoft.com/office/officeart/2005/8/layout/vList2"/>
    <dgm:cxn modelId="{55C54B5C-8469-4262-B9C8-147D5C03B2A8}" type="presParOf" srcId="{6A2F73EF-5F80-474A-94C2-DF4FB5AD7130}" destId="{6DFF2A7A-598D-416B-81A4-6722E735EE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01A82EE-F9BE-413F-A409-BAE417C83B4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C4C2916-3021-431B-9735-7FCE070D3EB0}">
      <dgm:prSet/>
      <dgm:spPr/>
      <dgm:t>
        <a:bodyPr/>
        <a:lstStyle/>
        <a:p>
          <a:pPr rtl="0"/>
          <a:r>
            <a:rPr lang="en-US" b="1" dirty="0"/>
            <a:t>Class, category, sub-category got prefilled as on date in MGT-7/MGT-7A. </a:t>
          </a:r>
          <a:endParaRPr lang="en-US" dirty="0"/>
        </a:p>
      </dgm:t>
    </dgm:pt>
    <dgm:pt modelId="{4A6C8321-8AA4-495F-B011-192759E3C9C7}" type="parTrans" cxnId="{2BFA3299-5045-4C67-A504-4F0EE34041CD}">
      <dgm:prSet/>
      <dgm:spPr/>
      <dgm:t>
        <a:bodyPr/>
        <a:lstStyle/>
        <a:p>
          <a:endParaRPr lang="en-US"/>
        </a:p>
      </dgm:t>
    </dgm:pt>
    <dgm:pt modelId="{F38B372B-8602-4402-BCBD-12D33636BF16}" type="sibTrans" cxnId="{2BFA3299-5045-4C67-A504-4F0EE34041CD}">
      <dgm:prSet/>
      <dgm:spPr/>
      <dgm:t>
        <a:bodyPr/>
        <a:lstStyle/>
        <a:p>
          <a:endParaRPr lang="en-US"/>
        </a:p>
      </dgm:t>
    </dgm:pt>
    <dgm:pt modelId="{7B7CF980-9C2B-45F8-B623-6140C48BEE8D}">
      <dgm:prSet custT="1"/>
      <dgm:spPr/>
      <dgm:t>
        <a:bodyPr/>
        <a:lstStyle/>
        <a:p>
          <a:pPr rtl="0"/>
          <a:r>
            <a:rPr lang="en-US" sz="1800" dirty="0"/>
            <a:t>All these fields are prefilled based on as on date information and are editable</a:t>
          </a:r>
          <a:r>
            <a:rPr lang="en-US" sz="800" dirty="0"/>
            <a:t>.</a:t>
          </a:r>
        </a:p>
      </dgm:t>
    </dgm:pt>
    <dgm:pt modelId="{67C4283E-7D42-4FD4-925C-D13E4A2129BF}" type="parTrans" cxnId="{A709A79F-2E9B-498F-B3B8-87BBCF1E3ECE}">
      <dgm:prSet/>
      <dgm:spPr/>
      <dgm:t>
        <a:bodyPr/>
        <a:lstStyle/>
        <a:p>
          <a:endParaRPr lang="en-US"/>
        </a:p>
      </dgm:t>
    </dgm:pt>
    <dgm:pt modelId="{A140043B-AD2F-4B24-B516-85E659420023}" type="sibTrans" cxnId="{A709A79F-2E9B-498F-B3B8-87BBCF1E3ECE}">
      <dgm:prSet/>
      <dgm:spPr/>
      <dgm:t>
        <a:bodyPr/>
        <a:lstStyle/>
        <a:p>
          <a:endParaRPr lang="en-US"/>
        </a:p>
      </dgm:t>
    </dgm:pt>
    <dgm:pt modelId="{5555A48A-E82E-40D1-92AC-FA26DC829260}" type="pres">
      <dgm:prSet presAssocID="{901A82EE-F9BE-413F-A409-BAE417C83B4D}" presName="Name0" presStyleCnt="0">
        <dgm:presLayoutVars>
          <dgm:chPref val="3"/>
          <dgm:dir/>
          <dgm:animLvl val="lvl"/>
          <dgm:resizeHandles/>
        </dgm:presLayoutVars>
      </dgm:prSet>
      <dgm:spPr/>
    </dgm:pt>
    <dgm:pt modelId="{C4F88AF1-8010-4C6E-837F-DDA44E8F6FCB}" type="pres">
      <dgm:prSet presAssocID="{FC4C2916-3021-431B-9735-7FCE070D3EB0}" presName="horFlow" presStyleCnt="0"/>
      <dgm:spPr/>
    </dgm:pt>
    <dgm:pt modelId="{E924C1F4-3BC3-40A5-848A-5EA8ABFD54D2}" type="pres">
      <dgm:prSet presAssocID="{FC4C2916-3021-431B-9735-7FCE070D3EB0}" presName="bigChev" presStyleLbl="node1" presStyleIdx="0" presStyleCnt="1" custScaleX="515408" custScaleY="470173" custLinFactX="310633" custLinFactY="-300000" custLinFactNeighborX="400000" custLinFactNeighborY="-306615"/>
      <dgm:spPr/>
    </dgm:pt>
    <dgm:pt modelId="{1F619B01-ABD6-450F-B13E-D1A34ADAC915}" type="pres">
      <dgm:prSet presAssocID="{67C4283E-7D42-4FD4-925C-D13E4A2129BF}" presName="parTrans" presStyleCnt="0"/>
      <dgm:spPr/>
    </dgm:pt>
    <dgm:pt modelId="{CEB6428A-E7EF-4150-A096-D22A6D7FB62D}" type="pres">
      <dgm:prSet presAssocID="{7B7CF980-9C2B-45F8-B623-6140C48BEE8D}" presName="node" presStyleLbl="alignAccFollowNode1" presStyleIdx="0" presStyleCnt="1" custScaleX="711759" custScaleY="696776" custLinFactX="-152379" custLinFactNeighborX="-200000" custLinFactNeighborY="91503">
        <dgm:presLayoutVars>
          <dgm:bulletEnabled val="1"/>
        </dgm:presLayoutVars>
      </dgm:prSet>
      <dgm:spPr/>
    </dgm:pt>
  </dgm:ptLst>
  <dgm:cxnLst>
    <dgm:cxn modelId="{E5362503-496F-40D7-98EE-00FA0B69F12E}" type="presOf" srcId="{901A82EE-F9BE-413F-A409-BAE417C83B4D}" destId="{5555A48A-E82E-40D1-92AC-FA26DC829260}" srcOrd="0" destOrd="0" presId="urn:microsoft.com/office/officeart/2005/8/layout/lProcess3"/>
    <dgm:cxn modelId="{43ABBD0E-A21E-4DC2-B771-031C1883D4F3}" type="presOf" srcId="{7B7CF980-9C2B-45F8-B623-6140C48BEE8D}" destId="{CEB6428A-E7EF-4150-A096-D22A6D7FB62D}" srcOrd="0" destOrd="0" presId="urn:microsoft.com/office/officeart/2005/8/layout/lProcess3"/>
    <dgm:cxn modelId="{98AA3219-4A35-4929-B72D-00D4F85714E7}" type="presOf" srcId="{FC4C2916-3021-431B-9735-7FCE070D3EB0}" destId="{E924C1F4-3BC3-40A5-848A-5EA8ABFD54D2}" srcOrd="0" destOrd="0" presId="urn:microsoft.com/office/officeart/2005/8/layout/lProcess3"/>
    <dgm:cxn modelId="{2BFA3299-5045-4C67-A504-4F0EE34041CD}" srcId="{901A82EE-F9BE-413F-A409-BAE417C83B4D}" destId="{FC4C2916-3021-431B-9735-7FCE070D3EB0}" srcOrd="0" destOrd="0" parTransId="{4A6C8321-8AA4-495F-B011-192759E3C9C7}" sibTransId="{F38B372B-8602-4402-BCBD-12D33636BF16}"/>
    <dgm:cxn modelId="{A709A79F-2E9B-498F-B3B8-87BBCF1E3ECE}" srcId="{FC4C2916-3021-431B-9735-7FCE070D3EB0}" destId="{7B7CF980-9C2B-45F8-B623-6140C48BEE8D}" srcOrd="0" destOrd="0" parTransId="{67C4283E-7D42-4FD4-925C-D13E4A2129BF}" sibTransId="{A140043B-AD2F-4B24-B516-85E659420023}"/>
    <dgm:cxn modelId="{3BBA7ABA-B815-465F-9477-D46EC5BF07DD}" type="presParOf" srcId="{5555A48A-E82E-40D1-92AC-FA26DC829260}" destId="{C4F88AF1-8010-4C6E-837F-DDA44E8F6FCB}" srcOrd="0" destOrd="0" presId="urn:microsoft.com/office/officeart/2005/8/layout/lProcess3"/>
    <dgm:cxn modelId="{FAC2047A-978A-4D33-9F52-C0B297CBDD13}" type="presParOf" srcId="{C4F88AF1-8010-4C6E-837F-DDA44E8F6FCB}" destId="{E924C1F4-3BC3-40A5-848A-5EA8ABFD54D2}" srcOrd="0" destOrd="0" presId="urn:microsoft.com/office/officeart/2005/8/layout/lProcess3"/>
    <dgm:cxn modelId="{81D77FF5-BD63-43AD-86F7-CFCE279E6235}" type="presParOf" srcId="{C4F88AF1-8010-4C6E-837F-DDA44E8F6FCB}" destId="{1F619B01-ABD6-450F-B13E-D1A34ADAC915}" srcOrd="1" destOrd="0" presId="urn:microsoft.com/office/officeart/2005/8/layout/lProcess3"/>
    <dgm:cxn modelId="{E48D2166-C71D-4194-B55F-5674B9D55AE7}" type="presParOf" srcId="{C4F88AF1-8010-4C6E-837F-DDA44E8F6FCB}" destId="{CEB6428A-E7EF-4150-A096-D22A6D7FB62D}"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8799ECA-D63C-4CCE-8985-500CBAEEB24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C910685-DD09-458D-A9FF-8CD96C99B22C}">
      <dgm:prSet/>
      <dgm:spPr/>
      <dgm:t>
        <a:bodyPr/>
        <a:lstStyle/>
        <a:p>
          <a:pPr rtl="0"/>
          <a:r>
            <a:rPr lang="en-US" b="1" dirty="0"/>
            <a:t>Increased </a:t>
          </a:r>
          <a:r>
            <a:rPr lang="en-US" b="1" dirty="0" err="1"/>
            <a:t>Authorised</a:t>
          </a:r>
          <a:r>
            <a:rPr lang="en-US" b="1" dirty="0"/>
            <a:t> Capital While Filing MGT-7/MGT-7A </a:t>
          </a:r>
          <a:endParaRPr lang="en-US" dirty="0"/>
        </a:p>
      </dgm:t>
    </dgm:pt>
    <dgm:pt modelId="{5497551C-5395-46FF-AEC4-2898E9E4DF7B}" type="parTrans" cxnId="{DD080434-6B06-4B7F-99CE-74704882C562}">
      <dgm:prSet/>
      <dgm:spPr/>
      <dgm:t>
        <a:bodyPr/>
        <a:lstStyle/>
        <a:p>
          <a:endParaRPr lang="en-US"/>
        </a:p>
      </dgm:t>
    </dgm:pt>
    <dgm:pt modelId="{8A74FD24-81D7-426E-AA61-0BC63F294DB2}" type="sibTrans" cxnId="{DD080434-6B06-4B7F-99CE-74704882C562}">
      <dgm:prSet/>
      <dgm:spPr/>
      <dgm:t>
        <a:bodyPr/>
        <a:lstStyle/>
        <a:p>
          <a:endParaRPr lang="en-US"/>
        </a:p>
      </dgm:t>
    </dgm:pt>
    <dgm:pt modelId="{346BAAC4-7448-409A-A85A-18E0129A67B8}">
      <dgm:prSet/>
      <dgm:spPr/>
      <dgm:t>
        <a:bodyPr/>
        <a:lstStyle/>
        <a:p>
          <a:pPr rtl="0"/>
          <a:r>
            <a:rPr lang="en-US" dirty="0"/>
            <a:t>The increased </a:t>
          </a:r>
          <a:r>
            <a:rPr lang="en-US" dirty="0" err="1"/>
            <a:t>authorised</a:t>
          </a:r>
          <a:r>
            <a:rPr lang="en-US" dirty="0"/>
            <a:t> capital entered in MGT-7/MGT-7A will not automatically update the master data in the MCA system. The MGT-7/MGT-7A forms are annual returns, and while they capture the capital structure for reporting purposes, they do not trigger Master data update for </a:t>
          </a:r>
          <a:r>
            <a:rPr lang="en-US" dirty="0" err="1"/>
            <a:t>Authorised</a:t>
          </a:r>
          <a:r>
            <a:rPr lang="en-US" dirty="0"/>
            <a:t> capital.</a:t>
          </a:r>
        </a:p>
      </dgm:t>
    </dgm:pt>
    <dgm:pt modelId="{C7273818-87A6-4DD6-9FA9-14C7EF9C722A}" type="parTrans" cxnId="{A9DA4B72-A30B-4B96-9CCB-83B4BF501A0B}">
      <dgm:prSet/>
      <dgm:spPr/>
      <dgm:t>
        <a:bodyPr/>
        <a:lstStyle/>
        <a:p>
          <a:endParaRPr lang="en-US"/>
        </a:p>
      </dgm:t>
    </dgm:pt>
    <dgm:pt modelId="{0B216E33-083E-491E-8709-0D90373E6A47}" type="sibTrans" cxnId="{A9DA4B72-A30B-4B96-9CCB-83B4BF501A0B}">
      <dgm:prSet/>
      <dgm:spPr/>
      <dgm:t>
        <a:bodyPr/>
        <a:lstStyle/>
        <a:p>
          <a:endParaRPr lang="en-US"/>
        </a:p>
      </dgm:t>
    </dgm:pt>
    <dgm:pt modelId="{861DCF9D-7536-4738-889D-7731EBFEC4C3}">
      <dgm:prSet/>
      <dgm:spPr/>
      <dgm:t>
        <a:bodyPr/>
        <a:lstStyle/>
        <a:p>
          <a:pPr rtl="0"/>
          <a:r>
            <a:rPr lang="en-US"/>
            <a:t>To update the authorised capital in MCA records, companies must file Form SH-7 (Notice of increase in share capital) or INC-28 (Notice of order of the court/competent authority) (if applicable).</a:t>
          </a:r>
        </a:p>
      </dgm:t>
    </dgm:pt>
    <dgm:pt modelId="{884A1969-FC09-4A39-A280-E6D4D9EB6411}" type="parTrans" cxnId="{AB9D494D-A0C9-4F09-A4F1-9DE7DE4500C1}">
      <dgm:prSet/>
      <dgm:spPr/>
      <dgm:t>
        <a:bodyPr/>
        <a:lstStyle/>
        <a:p>
          <a:endParaRPr lang="en-US"/>
        </a:p>
      </dgm:t>
    </dgm:pt>
    <dgm:pt modelId="{FAE39818-4806-4EA3-A577-0946433D2D97}" type="sibTrans" cxnId="{AB9D494D-A0C9-4F09-A4F1-9DE7DE4500C1}">
      <dgm:prSet/>
      <dgm:spPr/>
      <dgm:t>
        <a:bodyPr/>
        <a:lstStyle/>
        <a:p>
          <a:endParaRPr lang="en-US"/>
        </a:p>
      </dgm:t>
    </dgm:pt>
    <dgm:pt modelId="{3AD94BA3-53A0-4DE2-909A-92A4E0FB0C55}" type="pres">
      <dgm:prSet presAssocID="{78799ECA-D63C-4CCE-8985-500CBAEEB245}" presName="linear" presStyleCnt="0">
        <dgm:presLayoutVars>
          <dgm:animLvl val="lvl"/>
          <dgm:resizeHandles val="exact"/>
        </dgm:presLayoutVars>
      </dgm:prSet>
      <dgm:spPr/>
    </dgm:pt>
    <dgm:pt modelId="{F599F5D4-DFF2-4847-ADD4-7F3E33CC739E}" type="pres">
      <dgm:prSet presAssocID="{8C910685-DD09-458D-A9FF-8CD96C99B22C}" presName="parentText" presStyleLbl="node1" presStyleIdx="0" presStyleCnt="1" custLinFactNeighborY="-1661">
        <dgm:presLayoutVars>
          <dgm:chMax val="0"/>
          <dgm:bulletEnabled val="1"/>
        </dgm:presLayoutVars>
      </dgm:prSet>
      <dgm:spPr/>
    </dgm:pt>
    <dgm:pt modelId="{2685A189-27D7-486F-B174-94A88A14350F}" type="pres">
      <dgm:prSet presAssocID="{8C910685-DD09-458D-A9FF-8CD96C99B22C}" presName="childText" presStyleLbl="revTx" presStyleIdx="0" presStyleCnt="1">
        <dgm:presLayoutVars>
          <dgm:bulletEnabled val="1"/>
        </dgm:presLayoutVars>
      </dgm:prSet>
      <dgm:spPr/>
    </dgm:pt>
  </dgm:ptLst>
  <dgm:cxnLst>
    <dgm:cxn modelId="{DD080434-6B06-4B7F-99CE-74704882C562}" srcId="{78799ECA-D63C-4CCE-8985-500CBAEEB245}" destId="{8C910685-DD09-458D-A9FF-8CD96C99B22C}" srcOrd="0" destOrd="0" parTransId="{5497551C-5395-46FF-AEC4-2898E9E4DF7B}" sibTransId="{8A74FD24-81D7-426E-AA61-0BC63F294DB2}"/>
    <dgm:cxn modelId="{D88BBD3D-8E25-491A-BA22-91420C3E10BF}" type="presOf" srcId="{861DCF9D-7536-4738-889D-7731EBFEC4C3}" destId="{2685A189-27D7-486F-B174-94A88A14350F}" srcOrd="0" destOrd="1" presId="urn:microsoft.com/office/officeart/2005/8/layout/vList2"/>
    <dgm:cxn modelId="{AB9D494D-A0C9-4F09-A4F1-9DE7DE4500C1}" srcId="{8C910685-DD09-458D-A9FF-8CD96C99B22C}" destId="{861DCF9D-7536-4738-889D-7731EBFEC4C3}" srcOrd="1" destOrd="0" parTransId="{884A1969-FC09-4A39-A280-E6D4D9EB6411}" sibTransId="{FAE39818-4806-4EA3-A577-0946433D2D97}"/>
    <dgm:cxn modelId="{A9DA4B72-A30B-4B96-9CCB-83B4BF501A0B}" srcId="{8C910685-DD09-458D-A9FF-8CD96C99B22C}" destId="{346BAAC4-7448-409A-A85A-18E0129A67B8}" srcOrd="0" destOrd="0" parTransId="{C7273818-87A6-4DD6-9FA9-14C7EF9C722A}" sibTransId="{0B216E33-083E-491E-8709-0D90373E6A47}"/>
    <dgm:cxn modelId="{5692598F-0BF2-4E74-8B14-EF2EF58D654E}" type="presOf" srcId="{78799ECA-D63C-4CCE-8985-500CBAEEB245}" destId="{3AD94BA3-53A0-4DE2-909A-92A4E0FB0C55}" srcOrd="0" destOrd="0" presId="urn:microsoft.com/office/officeart/2005/8/layout/vList2"/>
    <dgm:cxn modelId="{16854ED2-1B0D-45CD-8E20-0C10D8A0BDEA}" type="presOf" srcId="{346BAAC4-7448-409A-A85A-18E0129A67B8}" destId="{2685A189-27D7-486F-B174-94A88A14350F}" srcOrd="0" destOrd="0" presId="urn:microsoft.com/office/officeart/2005/8/layout/vList2"/>
    <dgm:cxn modelId="{E09180F5-1500-48C0-8ADA-B8FD573F34BF}" type="presOf" srcId="{8C910685-DD09-458D-A9FF-8CD96C99B22C}" destId="{F599F5D4-DFF2-4847-ADD4-7F3E33CC739E}" srcOrd="0" destOrd="0" presId="urn:microsoft.com/office/officeart/2005/8/layout/vList2"/>
    <dgm:cxn modelId="{8481BB08-EB03-4D7F-A3FB-68D2FE294BA6}" type="presParOf" srcId="{3AD94BA3-53A0-4DE2-909A-92A4E0FB0C55}" destId="{F599F5D4-DFF2-4847-ADD4-7F3E33CC739E}" srcOrd="0" destOrd="0" presId="urn:microsoft.com/office/officeart/2005/8/layout/vList2"/>
    <dgm:cxn modelId="{AB0DDB41-A475-4637-8612-17BD926CCDD3}" type="presParOf" srcId="{3AD94BA3-53A0-4DE2-909A-92A4E0FB0C55}" destId="{2685A189-27D7-486F-B174-94A88A1435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70576AE-1EEB-4DC3-A030-60038546A0F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07D610D-FA0E-46F3-813B-D48BB4D41E50}">
      <dgm:prSet/>
      <dgm:spPr/>
      <dgm:t>
        <a:bodyPr/>
        <a:lstStyle/>
        <a:p>
          <a:pPr rtl="0"/>
          <a:r>
            <a:rPr lang="en-US" b="1" dirty="0"/>
            <a:t>NEW CLASS OF SHARE IN FORM MGT-7/MGT-7A</a:t>
          </a:r>
          <a:endParaRPr lang="en-US" dirty="0"/>
        </a:p>
      </dgm:t>
    </dgm:pt>
    <dgm:pt modelId="{1F09F734-0041-454A-B2B4-687C66CF3F02}" type="parTrans" cxnId="{F179C244-846E-4AE1-B102-F09F44E495AB}">
      <dgm:prSet/>
      <dgm:spPr/>
      <dgm:t>
        <a:bodyPr/>
        <a:lstStyle/>
        <a:p>
          <a:endParaRPr lang="en-US"/>
        </a:p>
      </dgm:t>
    </dgm:pt>
    <dgm:pt modelId="{9E219057-D82F-4AC1-8A5C-B05FD891A722}" type="sibTrans" cxnId="{F179C244-846E-4AE1-B102-F09F44E495AB}">
      <dgm:prSet/>
      <dgm:spPr/>
      <dgm:t>
        <a:bodyPr/>
        <a:lstStyle/>
        <a:p>
          <a:endParaRPr lang="en-US"/>
        </a:p>
      </dgm:t>
    </dgm:pt>
    <dgm:pt modelId="{E2C5A924-CA7D-4BB5-B0B4-DF80224AB3C0}">
      <dgm:prSet custT="1"/>
      <dgm:spPr/>
      <dgm:t>
        <a:bodyPr/>
        <a:lstStyle/>
        <a:p>
          <a:pPr rtl="0"/>
          <a:r>
            <a:rPr lang="en-US" sz="2000" dirty="0"/>
            <a:t>If your company does not have a share class-wise master in V3 then the system will not create a new class-wise master during MGT-7/MGT-7A filing. Only the company capital master will be updated with the new class details.</a:t>
          </a:r>
        </a:p>
      </dgm:t>
    </dgm:pt>
    <dgm:pt modelId="{4BA16BCD-4DFB-4DBF-A396-ACD47B85253B}" type="parTrans" cxnId="{4BCE074D-0F1E-407B-942C-298BDDC96A17}">
      <dgm:prSet/>
      <dgm:spPr/>
      <dgm:t>
        <a:bodyPr/>
        <a:lstStyle/>
        <a:p>
          <a:endParaRPr lang="en-US"/>
        </a:p>
      </dgm:t>
    </dgm:pt>
    <dgm:pt modelId="{C0B3E40F-B0CC-41FF-B543-AED2B164C292}" type="sibTrans" cxnId="{4BCE074D-0F1E-407B-942C-298BDDC96A17}">
      <dgm:prSet/>
      <dgm:spPr/>
      <dgm:t>
        <a:bodyPr/>
        <a:lstStyle/>
        <a:p>
          <a:endParaRPr lang="en-US"/>
        </a:p>
      </dgm:t>
    </dgm:pt>
    <dgm:pt modelId="{135DD671-958A-4474-BA87-06A4C91305A3}">
      <dgm:prSet custT="1"/>
      <dgm:spPr/>
      <dgm:t>
        <a:bodyPr/>
        <a:lstStyle/>
        <a:p>
          <a:pPr rtl="0"/>
          <a:r>
            <a:rPr lang="en-US" sz="2000" dirty="0"/>
            <a:t>If your company already has a share class-wise master in the MCA V3 system, then the value of previously created class wise master, will get updated based on Form MGT-7/MGT-7A filing for both the share class-wise master and the company capital master subject to the paid event date condition.</a:t>
          </a:r>
        </a:p>
      </dgm:t>
    </dgm:pt>
    <dgm:pt modelId="{241F88E2-F885-47B2-B799-99C000404018}" type="parTrans" cxnId="{A86C5BDE-897D-4656-A129-95ECBF012F14}">
      <dgm:prSet/>
      <dgm:spPr/>
      <dgm:t>
        <a:bodyPr/>
        <a:lstStyle/>
        <a:p>
          <a:endParaRPr lang="en-US"/>
        </a:p>
      </dgm:t>
    </dgm:pt>
    <dgm:pt modelId="{C60D2382-2F79-4D42-8DC7-057F2F23424A}" type="sibTrans" cxnId="{A86C5BDE-897D-4656-A129-95ECBF012F14}">
      <dgm:prSet/>
      <dgm:spPr/>
      <dgm:t>
        <a:bodyPr/>
        <a:lstStyle/>
        <a:p>
          <a:endParaRPr lang="en-US"/>
        </a:p>
      </dgm:t>
    </dgm:pt>
    <dgm:pt modelId="{88F4889D-36CE-4DAE-93CC-F9CEDF569AF5}">
      <dgm:prSet custT="1"/>
      <dgm:spPr/>
      <dgm:t>
        <a:bodyPr/>
        <a:lstStyle/>
        <a:p>
          <a:pPr rtl="0"/>
          <a:r>
            <a:rPr lang="en-US" sz="2000" dirty="0"/>
            <a:t>New classes created through MGT-7/MGT-7A would not update Company master/Class wise capital master. Companies are requested to file SH-7 to add a new class</a:t>
          </a:r>
        </a:p>
      </dgm:t>
    </dgm:pt>
    <dgm:pt modelId="{348615EB-9D2D-4C12-B9B5-86DC860EF6CE}" type="parTrans" cxnId="{BA6E2EBB-825D-4779-8405-C25B3674729E}">
      <dgm:prSet/>
      <dgm:spPr/>
      <dgm:t>
        <a:bodyPr/>
        <a:lstStyle/>
        <a:p>
          <a:endParaRPr lang="en-US"/>
        </a:p>
      </dgm:t>
    </dgm:pt>
    <dgm:pt modelId="{E5DA0D32-A851-49D6-BFD8-79671938D17D}" type="sibTrans" cxnId="{BA6E2EBB-825D-4779-8405-C25B3674729E}">
      <dgm:prSet/>
      <dgm:spPr/>
      <dgm:t>
        <a:bodyPr/>
        <a:lstStyle/>
        <a:p>
          <a:endParaRPr lang="en-US"/>
        </a:p>
      </dgm:t>
    </dgm:pt>
    <dgm:pt modelId="{C0A88FB0-54B1-41F9-A0A5-6A6BA999F31D}">
      <dgm:prSet custT="1"/>
      <dgm:spPr/>
      <dgm:t>
        <a:bodyPr/>
        <a:lstStyle/>
        <a:p>
          <a:pPr rtl="0"/>
          <a:endParaRPr lang="en-US" sz="2000" dirty="0"/>
        </a:p>
      </dgm:t>
    </dgm:pt>
    <dgm:pt modelId="{EC6885C3-5A28-4D32-B401-B2151C0F1C0C}" type="parTrans" cxnId="{BA85E8A0-209B-4D2F-A04F-B761E54DAB21}">
      <dgm:prSet/>
      <dgm:spPr/>
      <dgm:t>
        <a:bodyPr/>
        <a:lstStyle/>
        <a:p>
          <a:endParaRPr lang="en-IN"/>
        </a:p>
      </dgm:t>
    </dgm:pt>
    <dgm:pt modelId="{4B2B6FDA-F052-44A4-93BC-573FF198E0DD}" type="sibTrans" cxnId="{BA85E8A0-209B-4D2F-A04F-B761E54DAB21}">
      <dgm:prSet/>
      <dgm:spPr/>
      <dgm:t>
        <a:bodyPr/>
        <a:lstStyle/>
        <a:p>
          <a:endParaRPr lang="en-IN"/>
        </a:p>
      </dgm:t>
    </dgm:pt>
    <dgm:pt modelId="{D2DA4665-1BF5-4B07-868B-EDD83B23EA72}" type="pres">
      <dgm:prSet presAssocID="{B70576AE-1EEB-4DC3-A030-60038546A0FD}" presName="linear" presStyleCnt="0">
        <dgm:presLayoutVars>
          <dgm:animLvl val="lvl"/>
          <dgm:resizeHandles val="exact"/>
        </dgm:presLayoutVars>
      </dgm:prSet>
      <dgm:spPr/>
    </dgm:pt>
    <dgm:pt modelId="{5CEB7DB8-AF11-47C6-B7AA-E04A93D2473F}" type="pres">
      <dgm:prSet presAssocID="{807D610D-FA0E-46F3-813B-D48BB4D41E50}" presName="parentText" presStyleLbl="node1" presStyleIdx="0" presStyleCnt="1">
        <dgm:presLayoutVars>
          <dgm:chMax val="0"/>
          <dgm:bulletEnabled val="1"/>
        </dgm:presLayoutVars>
      </dgm:prSet>
      <dgm:spPr/>
    </dgm:pt>
    <dgm:pt modelId="{1541C9C6-EADF-430A-AC13-8FC2C057B226}" type="pres">
      <dgm:prSet presAssocID="{807D610D-FA0E-46F3-813B-D48BB4D41E50}" presName="childText" presStyleLbl="revTx" presStyleIdx="0" presStyleCnt="1" custScaleY="141654" custLinFactNeighborY="1898">
        <dgm:presLayoutVars>
          <dgm:bulletEnabled val="1"/>
        </dgm:presLayoutVars>
      </dgm:prSet>
      <dgm:spPr/>
    </dgm:pt>
  </dgm:ptLst>
  <dgm:cxnLst>
    <dgm:cxn modelId="{65C4371D-CD36-43F9-8CB7-084B78050FF5}" type="presOf" srcId="{E2C5A924-CA7D-4BB5-B0B4-DF80224AB3C0}" destId="{1541C9C6-EADF-430A-AC13-8FC2C057B226}" srcOrd="0" destOrd="1" presId="urn:microsoft.com/office/officeart/2005/8/layout/vList2"/>
    <dgm:cxn modelId="{38F51260-1F85-47CB-9956-4C6D7CE7279D}" type="presOf" srcId="{807D610D-FA0E-46F3-813B-D48BB4D41E50}" destId="{5CEB7DB8-AF11-47C6-B7AA-E04A93D2473F}" srcOrd="0" destOrd="0" presId="urn:microsoft.com/office/officeart/2005/8/layout/vList2"/>
    <dgm:cxn modelId="{F179C244-846E-4AE1-B102-F09F44E495AB}" srcId="{B70576AE-1EEB-4DC3-A030-60038546A0FD}" destId="{807D610D-FA0E-46F3-813B-D48BB4D41E50}" srcOrd="0" destOrd="0" parTransId="{1F09F734-0041-454A-B2B4-687C66CF3F02}" sibTransId="{9E219057-D82F-4AC1-8A5C-B05FD891A722}"/>
    <dgm:cxn modelId="{4BCE074D-0F1E-407B-942C-298BDDC96A17}" srcId="{807D610D-FA0E-46F3-813B-D48BB4D41E50}" destId="{E2C5A924-CA7D-4BB5-B0B4-DF80224AB3C0}" srcOrd="1" destOrd="0" parTransId="{4BA16BCD-4DFB-4DBF-A396-ACD47B85253B}" sibTransId="{C0B3E40F-B0CC-41FF-B543-AED2B164C292}"/>
    <dgm:cxn modelId="{BA85E8A0-209B-4D2F-A04F-B761E54DAB21}" srcId="{807D610D-FA0E-46F3-813B-D48BB4D41E50}" destId="{C0A88FB0-54B1-41F9-A0A5-6A6BA999F31D}" srcOrd="0" destOrd="0" parTransId="{EC6885C3-5A28-4D32-B401-B2151C0F1C0C}" sibTransId="{4B2B6FDA-F052-44A4-93BC-573FF198E0DD}"/>
    <dgm:cxn modelId="{D24063AC-FCB1-47B8-82D0-CF3313CB2FFB}" type="presOf" srcId="{C0A88FB0-54B1-41F9-A0A5-6A6BA999F31D}" destId="{1541C9C6-EADF-430A-AC13-8FC2C057B226}" srcOrd="0" destOrd="0" presId="urn:microsoft.com/office/officeart/2005/8/layout/vList2"/>
    <dgm:cxn modelId="{BA6E2EBB-825D-4779-8405-C25B3674729E}" srcId="{807D610D-FA0E-46F3-813B-D48BB4D41E50}" destId="{88F4889D-36CE-4DAE-93CC-F9CEDF569AF5}" srcOrd="3" destOrd="0" parTransId="{348615EB-9D2D-4C12-B9B5-86DC860EF6CE}" sibTransId="{E5DA0D32-A851-49D6-BFD8-79671938D17D}"/>
    <dgm:cxn modelId="{9515DCD4-C181-4781-8E99-1B9216492395}" type="presOf" srcId="{88F4889D-36CE-4DAE-93CC-F9CEDF569AF5}" destId="{1541C9C6-EADF-430A-AC13-8FC2C057B226}" srcOrd="0" destOrd="3" presId="urn:microsoft.com/office/officeart/2005/8/layout/vList2"/>
    <dgm:cxn modelId="{A86C5BDE-897D-4656-A129-95ECBF012F14}" srcId="{807D610D-FA0E-46F3-813B-D48BB4D41E50}" destId="{135DD671-958A-4474-BA87-06A4C91305A3}" srcOrd="2" destOrd="0" parTransId="{241F88E2-F885-47B2-B799-99C000404018}" sibTransId="{C60D2382-2F79-4D42-8DC7-057F2F23424A}"/>
    <dgm:cxn modelId="{244651E6-C5CC-484E-B258-5284C89140DB}" type="presOf" srcId="{B70576AE-1EEB-4DC3-A030-60038546A0FD}" destId="{D2DA4665-1BF5-4B07-868B-EDD83B23EA72}" srcOrd="0" destOrd="0" presId="urn:microsoft.com/office/officeart/2005/8/layout/vList2"/>
    <dgm:cxn modelId="{1EB709F1-32AA-4D44-A756-9C22ACF3EA7C}" type="presOf" srcId="{135DD671-958A-4474-BA87-06A4C91305A3}" destId="{1541C9C6-EADF-430A-AC13-8FC2C057B226}" srcOrd="0" destOrd="2" presId="urn:microsoft.com/office/officeart/2005/8/layout/vList2"/>
    <dgm:cxn modelId="{20421136-F10D-4FDB-9BF5-BA6451A22222}" type="presParOf" srcId="{D2DA4665-1BF5-4B07-868B-EDD83B23EA72}" destId="{5CEB7DB8-AF11-47C6-B7AA-E04A93D2473F}" srcOrd="0" destOrd="0" presId="urn:microsoft.com/office/officeart/2005/8/layout/vList2"/>
    <dgm:cxn modelId="{497150AC-A67D-4239-9EE9-0C20EB6D6E80}" type="presParOf" srcId="{D2DA4665-1BF5-4B07-868B-EDD83B23EA72}" destId="{1541C9C6-EADF-430A-AC13-8FC2C057B22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3E10716-2C4A-4A4A-8431-115E42D05D5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038622C-9765-45C8-BF77-A8E2763CE485}">
      <dgm:prSet/>
      <dgm:spPr/>
      <dgm:t>
        <a:bodyPr/>
        <a:lstStyle/>
        <a:p>
          <a:pPr rtl="0"/>
          <a:r>
            <a:rPr lang="en-US" b="1" dirty="0"/>
            <a:t>Can I delete a class of shares which got prefilled in Form MGT-7/MGT-7A that was added after the FY end date as the same is not applicable as at the end of the relevant FY for which form is filed?</a:t>
          </a:r>
          <a:endParaRPr lang="en-US" dirty="0"/>
        </a:p>
      </dgm:t>
    </dgm:pt>
    <dgm:pt modelId="{E696D43C-B5D0-41AD-ACB2-2D02C8B06CA6}" type="parTrans" cxnId="{755B5875-667B-4DFE-895B-CC663383095A}">
      <dgm:prSet/>
      <dgm:spPr/>
      <dgm:t>
        <a:bodyPr/>
        <a:lstStyle/>
        <a:p>
          <a:endParaRPr lang="en-US"/>
        </a:p>
      </dgm:t>
    </dgm:pt>
    <dgm:pt modelId="{FA2BB08E-EE7B-4122-A1EE-E0B21E830F53}" type="sibTrans" cxnId="{755B5875-667B-4DFE-895B-CC663383095A}">
      <dgm:prSet/>
      <dgm:spPr/>
      <dgm:t>
        <a:bodyPr/>
        <a:lstStyle/>
        <a:p>
          <a:endParaRPr lang="en-US"/>
        </a:p>
      </dgm:t>
    </dgm:pt>
    <dgm:pt modelId="{B42F349F-0E9A-46EF-994F-63641C502F4E}">
      <dgm:prSet/>
      <dgm:spPr/>
      <dgm:t>
        <a:bodyPr/>
        <a:lstStyle/>
        <a:p>
          <a:pPr rtl="0"/>
          <a:r>
            <a:rPr lang="en-US" dirty="0"/>
            <a:t>Yes. </a:t>
          </a:r>
        </a:p>
      </dgm:t>
    </dgm:pt>
    <dgm:pt modelId="{A0341C4B-B069-4485-85DF-13D480E0E42D}" type="parTrans" cxnId="{10739617-65E4-4E43-9A48-7AC004B8957D}">
      <dgm:prSet/>
      <dgm:spPr/>
      <dgm:t>
        <a:bodyPr/>
        <a:lstStyle/>
        <a:p>
          <a:endParaRPr lang="en-US"/>
        </a:p>
      </dgm:t>
    </dgm:pt>
    <dgm:pt modelId="{00CA50AB-0CCA-4D11-B685-30250F9ECB9F}" type="sibTrans" cxnId="{10739617-65E4-4E43-9A48-7AC004B8957D}">
      <dgm:prSet/>
      <dgm:spPr/>
      <dgm:t>
        <a:bodyPr/>
        <a:lstStyle/>
        <a:p>
          <a:endParaRPr lang="en-US"/>
        </a:p>
      </dgm:t>
    </dgm:pt>
    <dgm:pt modelId="{F228FE46-1089-4476-9395-8EFBF8486E5B}" type="pres">
      <dgm:prSet presAssocID="{63E10716-2C4A-4A4A-8431-115E42D05D5A}" presName="linear" presStyleCnt="0">
        <dgm:presLayoutVars>
          <dgm:animLvl val="lvl"/>
          <dgm:resizeHandles val="exact"/>
        </dgm:presLayoutVars>
      </dgm:prSet>
      <dgm:spPr/>
    </dgm:pt>
    <dgm:pt modelId="{FC6486FE-C057-4282-AAA3-EAB24BBEEA06}" type="pres">
      <dgm:prSet presAssocID="{B038622C-9765-45C8-BF77-A8E2763CE485}" presName="parentText" presStyleLbl="node1" presStyleIdx="0" presStyleCnt="1" custLinFactNeighborX="3002" custLinFactNeighborY="-5020">
        <dgm:presLayoutVars>
          <dgm:chMax val="0"/>
          <dgm:bulletEnabled val="1"/>
        </dgm:presLayoutVars>
      </dgm:prSet>
      <dgm:spPr/>
    </dgm:pt>
    <dgm:pt modelId="{F8BE8796-2D54-4F99-B7F0-AE6160BA9113}" type="pres">
      <dgm:prSet presAssocID="{B038622C-9765-45C8-BF77-A8E2763CE485}" presName="childText" presStyleLbl="revTx" presStyleIdx="0" presStyleCnt="1">
        <dgm:presLayoutVars>
          <dgm:bulletEnabled val="1"/>
        </dgm:presLayoutVars>
      </dgm:prSet>
      <dgm:spPr/>
    </dgm:pt>
  </dgm:ptLst>
  <dgm:cxnLst>
    <dgm:cxn modelId="{10739617-65E4-4E43-9A48-7AC004B8957D}" srcId="{B038622C-9765-45C8-BF77-A8E2763CE485}" destId="{B42F349F-0E9A-46EF-994F-63641C502F4E}" srcOrd="0" destOrd="0" parTransId="{A0341C4B-B069-4485-85DF-13D480E0E42D}" sibTransId="{00CA50AB-0CCA-4D11-B685-30250F9ECB9F}"/>
    <dgm:cxn modelId="{072E4B60-D08C-43DC-A71F-658646A0E211}" type="presOf" srcId="{63E10716-2C4A-4A4A-8431-115E42D05D5A}" destId="{F228FE46-1089-4476-9395-8EFBF8486E5B}" srcOrd="0" destOrd="0" presId="urn:microsoft.com/office/officeart/2005/8/layout/vList2"/>
    <dgm:cxn modelId="{755B5875-667B-4DFE-895B-CC663383095A}" srcId="{63E10716-2C4A-4A4A-8431-115E42D05D5A}" destId="{B038622C-9765-45C8-BF77-A8E2763CE485}" srcOrd="0" destOrd="0" parTransId="{E696D43C-B5D0-41AD-ACB2-2D02C8B06CA6}" sibTransId="{FA2BB08E-EE7B-4122-A1EE-E0B21E830F53}"/>
    <dgm:cxn modelId="{F6EA0B7A-E92E-4EE1-9B46-96382D900EE0}" type="presOf" srcId="{B42F349F-0E9A-46EF-994F-63641C502F4E}" destId="{F8BE8796-2D54-4F99-B7F0-AE6160BA9113}" srcOrd="0" destOrd="0" presId="urn:microsoft.com/office/officeart/2005/8/layout/vList2"/>
    <dgm:cxn modelId="{ADD3E1D9-7BF3-4788-A3B1-6CF47EF2DA81}" type="presOf" srcId="{B038622C-9765-45C8-BF77-A8E2763CE485}" destId="{FC6486FE-C057-4282-AAA3-EAB24BBEEA06}" srcOrd="0" destOrd="0" presId="urn:microsoft.com/office/officeart/2005/8/layout/vList2"/>
    <dgm:cxn modelId="{B33E18F3-3E77-4D95-9186-9CC41C78EA24}" type="presParOf" srcId="{F228FE46-1089-4476-9395-8EFBF8486E5B}" destId="{FC6486FE-C057-4282-AAA3-EAB24BBEEA06}" srcOrd="0" destOrd="0" presId="urn:microsoft.com/office/officeart/2005/8/layout/vList2"/>
    <dgm:cxn modelId="{6FEADD23-0D42-4FFA-83A1-0DBB5A6D9BBE}" type="presParOf" srcId="{F228FE46-1089-4476-9395-8EFBF8486E5B}" destId="{F8BE8796-2D54-4F99-B7F0-AE6160BA911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770398C-49C4-4460-8594-ABB705480B7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258C9E7B-83C6-4299-8FFA-25F19D29DF73}">
      <dgm:prSet/>
      <dgm:spPr/>
      <dgm:t>
        <a:bodyPr/>
        <a:lstStyle/>
        <a:p>
          <a:pPr rtl="0"/>
          <a:r>
            <a:rPr lang="en-US" b="1" dirty="0"/>
            <a:t>I have not filed any Form SH-7/PAS-3 in V3 system till now. Will my share class wise master gets created based on Form MGT-7/MGT-7A?</a:t>
          </a:r>
          <a:endParaRPr lang="en-US" dirty="0"/>
        </a:p>
      </dgm:t>
    </dgm:pt>
    <dgm:pt modelId="{040B5170-DE09-491D-B663-B677743D14FB}" type="parTrans" cxnId="{622A7BEB-4B9D-41D3-A984-F821142036EF}">
      <dgm:prSet/>
      <dgm:spPr/>
      <dgm:t>
        <a:bodyPr/>
        <a:lstStyle/>
        <a:p>
          <a:endParaRPr lang="en-US"/>
        </a:p>
      </dgm:t>
    </dgm:pt>
    <dgm:pt modelId="{42541F7F-B87C-4650-AF2C-8E54A6C56D70}" type="sibTrans" cxnId="{622A7BEB-4B9D-41D3-A984-F821142036EF}">
      <dgm:prSet/>
      <dgm:spPr/>
      <dgm:t>
        <a:bodyPr/>
        <a:lstStyle/>
        <a:p>
          <a:endParaRPr lang="en-US"/>
        </a:p>
      </dgm:t>
    </dgm:pt>
    <dgm:pt modelId="{2ABCEE0E-8E0A-4D8B-B0C9-FB7E9D7A2EBD}">
      <dgm:prSet/>
      <dgm:spPr/>
      <dgm:t>
        <a:bodyPr/>
        <a:lstStyle/>
        <a:p>
          <a:pPr rtl="0"/>
          <a:r>
            <a:rPr lang="en-US" dirty="0"/>
            <a:t>No. For the companies that do not have a share class wise master in the V3 system, Form MGT-7/MGT- 7A will not create a share class wise master. It can only be created through the first filing of Form SH- 7/PAS-3.</a:t>
          </a:r>
        </a:p>
      </dgm:t>
    </dgm:pt>
    <dgm:pt modelId="{A2B06CCD-2C3B-47F1-8D74-4B1C859CF15F}" type="parTrans" cxnId="{BC6ACDA0-B50B-4260-B957-E97F22D943A4}">
      <dgm:prSet/>
      <dgm:spPr/>
      <dgm:t>
        <a:bodyPr/>
        <a:lstStyle/>
        <a:p>
          <a:endParaRPr lang="en-US"/>
        </a:p>
      </dgm:t>
    </dgm:pt>
    <dgm:pt modelId="{088B9428-9B0D-423F-8A75-5E5DDAC48E93}" type="sibTrans" cxnId="{BC6ACDA0-B50B-4260-B957-E97F22D943A4}">
      <dgm:prSet/>
      <dgm:spPr/>
      <dgm:t>
        <a:bodyPr/>
        <a:lstStyle/>
        <a:p>
          <a:endParaRPr lang="en-US"/>
        </a:p>
      </dgm:t>
    </dgm:pt>
    <dgm:pt modelId="{24775B77-E28E-4239-ADFA-6E631C789227}" type="pres">
      <dgm:prSet presAssocID="{9770398C-49C4-4460-8594-ABB705480B7D}" presName="linear" presStyleCnt="0">
        <dgm:presLayoutVars>
          <dgm:animLvl val="lvl"/>
          <dgm:resizeHandles val="exact"/>
        </dgm:presLayoutVars>
      </dgm:prSet>
      <dgm:spPr/>
    </dgm:pt>
    <dgm:pt modelId="{D15E7B5A-CBCC-4BE4-A9E3-35F800479C76}" type="pres">
      <dgm:prSet presAssocID="{258C9E7B-83C6-4299-8FFA-25F19D29DF73}" presName="parentText" presStyleLbl="node1" presStyleIdx="0" presStyleCnt="2">
        <dgm:presLayoutVars>
          <dgm:chMax val="0"/>
          <dgm:bulletEnabled val="1"/>
        </dgm:presLayoutVars>
      </dgm:prSet>
      <dgm:spPr/>
    </dgm:pt>
    <dgm:pt modelId="{546BF8C9-0622-4AE9-8E37-427528AC7DA2}" type="pres">
      <dgm:prSet presAssocID="{42541F7F-B87C-4650-AF2C-8E54A6C56D70}" presName="spacer" presStyleCnt="0"/>
      <dgm:spPr/>
    </dgm:pt>
    <dgm:pt modelId="{45E4F00E-4C67-4CF2-A7C0-09F7AB75A422}" type="pres">
      <dgm:prSet presAssocID="{2ABCEE0E-8E0A-4D8B-B0C9-FB7E9D7A2EBD}" presName="parentText" presStyleLbl="node1" presStyleIdx="1" presStyleCnt="2" custLinFactY="6358" custLinFactNeighborY="100000">
        <dgm:presLayoutVars>
          <dgm:chMax val="0"/>
          <dgm:bulletEnabled val="1"/>
        </dgm:presLayoutVars>
      </dgm:prSet>
      <dgm:spPr/>
    </dgm:pt>
  </dgm:ptLst>
  <dgm:cxnLst>
    <dgm:cxn modelId="{3164476A-8555-45CE-9BC2-623C985EF8F2}" type="presOf" srcId="{9770398C-49C4-4460-8594-ABB705480B7D}" destId="{24775B77-E28E-4239-ADFA-6E631C789227}" srcOrd="0" destOrd="0" presId="urn:microsoft.com/office/officeart/2005/8/layout/vList2"/>
    <dgm:cxn modelId="{BC6ACDA0-B50B-4260-B957-E97F22D943A4}" srcId="{9770398C-49C4-4460-8594-ABB705480B7D}" destId="{2ABCEE0E-8E0A-4D8B-B0C9-FB7E9D7A2EBD}" srcOrd="1" destOrd="0" parTransId="{A2B06CCD-2C3B-47F1-8D74-4B1C859CF15F}" sibTransId="{088B9428-9B0D-423F-8A75-5E5DDAC48E93}"/>
    <dgm:cxn modelId="{D352E9BF-F00D-4728-AB00-C68CA3D565AF}" type="presOf" srcId="{2ABCEE0E-8E0A-4D8B-B0C9-FB7E9D7A2EBD}" destId="{45E4F00E-4C67-4CF2-A7C0-09F7AB75A422}" srcOrd="0" destOrd="0" presId="urn:microsoft.com/office/officeart/2005/8/layout/vList2"/>
    <dgm:cxn modelId="{35352EC5-401E-4483-8CE5-A788EE5B3C6C}" type="presOf" srcId="{258C9E7B-83C6-4299-8FFA-25F19D29DF73}" destId="{D15E7B5A-CBCC-4BE4-A9E3-35F800479C76}" srcOrd="0" destOrd="0" presId="urn:microsoft.com/office/officeart/2005/8/layout/vList2"/>
    <dgm:cxn modelId="{622A7BEB-4B9D-41D3-A984-F821142036EF}" srcId="{9770398C-49C4-4460-8594-ABB705480B7D}" destId="{258C9E7B-83C6-4299-8FFA-25F19D29DF73}" srcOrd="0" destOrd="0" parTransId="{040B5170-DE09-491D-B663-B677743D14FB}" sibTransId="{42541F7F-B87C-4650-AF2C-8E54A6C56D70}"/>
    <dgm:cxn modelId="{9642B960-F448-4D40-ABA8-389B1CDAA7FB}" type="presParOf" srcId="{24775B77-E28E-4239-ADFA-6E631C789227}" destId="{D15E7B5A-CBCC-4BE4-A9E3-35F800479C76}" srcOrd="0" destOrd="0" presId="urn:microsoft.com/office/officeart/2005/8/layout/vList2"/>
    <dgm:cxn modelId="{F97B8836-2438-455E-A4D9-A21B9CFBAA2E}" type="presParOf" srcId="{24775B77-E28E-4239-ADFA-6E631C789227}" destId="{546BF8C9-0622-4AE9-8E37-427528AC7DA2}" srcOrd="1" destOrd="0" presId="urn:microsoft.com/office/officeart/2005/8/layout/vList2"/>
    <dgm:cxn modelId="{BEE272DC-831F-4159-8F15-1D62AAD18441}" type="presParOf" srcId="{24775B77-E28E-4239-ADFA-6E631C789227}" destId="{45E4F00E-4C67-4CF2-A7C0-09F7AB75A4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B48E4D7-0B54-40D4-86E8-8941A71FFDBF}"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A41DA92-65C0-4E76-B358-693F0830DFBE}">
      <dgm:prSet/>
      <dgm:spPr/>
      <dgm:t>
        <a:bodyPr/>
        <a:lstStyle/>
        <a:p>
          <a:pPr rtl="0"/>
          <a:r>
            <a:rPr lang="en-US" b="1" dirty="0"/>
            <a:t>What if the number of business activities exceeds 15 in Form MGT-7/MGT-7A?</a:t>
          </a:r>
          <a:endParaRPr lang="en-US" dirty="0"/>
        </a:p>
      </dgm:t>
    </dgm:pt>
    <dgm:pt modelId="{E8AFD31E-8CA4-42A2-B920-98F7A12D25A4}" type="parTrans" cxnId="{A9738974-92F7-4BE5-9B48-2960D0C00DE6}">
      <dgm:prSet/>
      <dgm:spPr/>
      <dgm:t>
        <a:bodyPr/>
        <a:lstStyle/>
        <a:p>
          <a:endParaRPr lang="en-US"/>
        </a:p>
      </dgm:t>
    </dgm:pt>
    <dgm:pt modelId="{7F1B05F0-4E6F-414E-A02F-91EB09F6FF0F}" type="sibTrans" cxnId="{A9738974-92F7-4BE5-9B48-2960D0C00DE6}">
      <dgm:prSet/>
      <dgm:spPr/>
      <dgm:t>
        <a:bodyPr/>
        <a:lstStyle/>
        <a:p>
          <a:endParaRPr lang="en-US"/>
        </a:p>
      </dgm:t>
    </dgm:pt>
    <dgm:pt modelId="{FD9AEB52-5296-4EA5-BA37-DDE2A4A9FB3C}">
      <dgm:prSet/>
      <dgm:spPr/>
      <dgm:t>
        <a:bodyPr/>
        <a:lstStyle/>
        <a:p>
          <a:pPr rtl="0"/>
          <a:r>
            <a:rPr lang="en-US"/>
            <a:t>A maximum of 15 business activities must be reported in the form and the user is required to upload any additional business activities in the Optional Attachment section of the form.</a:t>
          </a:r>
        </a:p>
      </dgm:t>
    </dgm:pt>
    <dgm:pt modelId="{DC4FD338-EE27-435A-893D-3FB4160902E4}" type="parTrans" cxnId="{51E87BA3-FA48-407C-9C5D-7B1E7FB603EB}">
      <dgm:prSet/>
      <dgm:spPr/>
      <dgm:t>
        <a:bodyPr/>
        <a:lstStyle/>
        <a:p>
          <a:endParaRPr lang="en-US"/>
        </a:p>
      </dgm:t>
    </dgm:pt>
    <dgm:pt modelId="{B731A101-D325-4228-A1BF-C51F93F8CB87}" type="sibTrans" cxnId="{51E87BA3-FA48-407C-9C5D-7B1E7FB603EB}">
      <dgm:prSet/>
      <dgm:spPr/>
      <dgm:t>
        <a:bodyPr/>
        <a:lstStyle/>
        <a:p>
          <a:endParaRPr lang="en-US"/>
        </a:p>
      </dgm:t>
    </dgm:pt>
    <dgm:pt modelId="{31FA6099-7457-4762-9346-D70BDB7426FC}" type="pres">
      <dgm:prSet presAssocID="{4B48E4D7-0B54-40D4-86E8-8941A71FFDBF}" presName="linear" presStyleCnt="0">
        <dgm:presLayoutVars>
          <dgm:animLvl val="lvl"/>
          <dgm:resizeHandles val="exact"/>
        </dgm:presLayoutVars>
      </dgm:prSet>
      <dgm:spPr/>
    </dgm:pt>
    <dgm:pt modelId="{B0630E97-BFA2-4144-966B-FE5FE9FE04F4}" type="pres">
      <dgm:prSet presAssocID="{CA41DA92-65C0-4E76-B358-693F0830DFBE}" presName="parentText" presStyleLbl="node1" presStyleIdx="0" presStyleCnt="2">
        <dgm:presLayoutVars>
          <dgm:chMax val="0"/>
          <dgm:bulletEnabled val="1"/>
        </dgm:presLayoutVars>
      </dgm:prSet>
      <dgm:spPr/>
    </dgm:pt>
    <dgm:pt modelId="{6DE9C953-AD53-45AA-877C-FEE8E07426FE}" type="pres">
      <dgm:prSet presAssocID="{7F1B05F0-4E6F-414E-A02F-91EB09F6FF0F}" presName="spacer" presStyleCnt="0"/>
      <dgm:spPr/>
    </dgm:pt>
    <dgm:pt modelId="{52AF370B-BA3B-4301-AA73-B23B7497E728}" type="pres">
      <dgm:prSet presAssocID="{FD9AEB52-5296-4EA5-BA37-DDE2A4A9FB3C}" presName="parentText" presStyleLbl="node1" presStyleIdx="1" presStyleCnt="2">
        <dgm:presLayoutVars>
          <dgm:chMax val="0"/>
          <dgm:bulletEnabled val="1"/>
        </dgm:presLayoutVars>
      </dgm:prSet>
      <dgm:spPr/>
    </dgm:pt>
  </dgm:ptLst>
  <dgm:cxnLst>
    <dgm:cxn modelId="{A9738974-92F7-4BE5-9B48-2960D0C00DE6}" srcId="{4B48E4D7-0B54-40D4-86E8-8941A71FFDBF}" destId="{CA41DA92-65C0-4E76-B358-693F0830DFBE}" srcOrd="0" destOrd="0" parTransId="{E8AFD31E-8CA4-42A2-B920-98F7A12D25A4}" sibTransId="{7F1B05F0-4E6F-414E-A02F-91EB09F6FF0F}"/>
    <dgm:cxn modelId="{30194159-620F-497B-95A9-881FFA63E096}" type="presOf" srcId="{FD9AEB52-5296-4EA5-BA37-DDE2A4A9FB3C}" destId="{52AF370B-BA3B-4301-AA73-B23B7497E728}" srcOrd="0" destOrd="0" presId="urn:microsoft.com/office/officeart/2005/8/layout/vList2"/>
    <dgm:cxn modelId="{51E87BA3-FA48-407C-9C5D-7B1E7FB603EB}" srcId="{4B48E4D7-0B54-40D4-86E8-8941A71FFDBF}" destId="{FD9AEB52-5296-4EA5-BA37-DDE2A4A9FB3C}" srcOrd="1" destOrd="0" parTransId="{DC4FD338-EE27-435A-893D-3FB4160902E4}" sibTransId="{B731A101-D325-4228-A1BF-C51F93F8CB87}"/>
    <dgm:cxn modelId="{CE0995CA-1FB4-4C8D-B42E-BDD76A7926C9}" type="presOf" srcId="{CA41DA92-65C0-4E76-B358-693F0830DFBE}" destId="{B0630E97-BFA2-4144-966B-FE5FE9FE04F4}" srcOrd="0" destOrd="0" presId="urn:microsoft.com/office/officeart/2005/8/layout/vList2"/>
    <dgm:cxn modelId="{D680FFDB-106E-4D70-B36D-8D7BAB8A91C4}" type="presOf" srcId="{4B48E4D7-0B54-40D4-86E8-8941A71FFDBF}" destId="{31FA6099-7457-4762-9346-D70BDB7426FC}" srcOrd="0" destOrd="0" presId="urn:microsoft.com/office/officeart/2005/8/layout/vList2"/>
    <dgm:cxn modelId="{FA21E945-F348-4BBB-9379-554F93AF2A74}" type="presParOf" srcId="{31FA6099-7457-4762-9346-D70BDB7426FC}" destId="{B0630E97-BFA2-4144-966B-FE5FE9FE04F4}" srcOrd="0" destOrd="0" presId="urn:microsoft.com/office/officeart/2005/8/layout/vList2"/>
    <dgm:cxn modelId="{48E6BC95-FCAE-44AF-B58A-6FD474DB7C96}" type="presParOf" srcId="{31FA6099-7457-4762-9346-D70BDB7426FC}" destId="{6DE9C953-AD53-45AA-877C-FEE8E07426FE}" srcOrd="1" destOrd="0" presId="urn:microsoft.com/office/officeart/2005/8/layout/vList2"/>
    <dgm:cxn modelId="{2748829E-A15D-4658-876F-C7C907319095}" type="presParOf" srcId="{31FA6099-7457-4762-9346-D70BDB7426FC}" destId="{52AF370B-BA3B-4301-AA73-B23B7497E7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15A1C4B-0BC8-4B79-BB5A-5FAAAF40358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BF5569C-DDFA-472F-816B-1B916BB57673}">
      <dgm:prSet/>
      <dgm:spPr/>
      <dgm:t>
        <a:bodyPr/>
        <a:lstStyle/>
        <a:p>
          <a:pPr rtl="0"/>
          <a:r>
            <a:rPr lang="en-US" dirty="0"/>
            <a:t>This can be revised now</a:t>
          </a:r>
        </a:p>
      </dgm:t>
    </dgm:pt>
    <dgm:pt modelId="{3BD6DA52-B2D8-4CDE-A678-BC61EF7BBCC3}" type="parTrans" cxnId="{695F44BF-4384-42E2-9096-FB1AEAD812FD}">
      <dgm:prSet/>
      <dgm:spPr/>
      <dgm:t>
        <a:bodyPr/>
        <a:lstStyle/>
        <a:p>
          <a:endParaRPr lang="en-US"/>
        </a:p>
      </dgm:t>
    </dgm:pt>
    <dgm:pt modelId="{CD70137C-792C-40CE-AC8A-331814F0FC49}" type="sibTrans" cxnId="{695F44BF-4384-42E2-9096-FB1AEAD812FD}">
      <dgm:prSet/>
      <dgm:spPr/>
      <dgm:t>
        <a:bodyPr/>
        <a:lstStyle/>
        <a:p>
          <a:endParaRPr lang="en-US"/>
        </a:p>
      </dgm:t>
    </dgm:pt>
    <dgm:pt modelId="{9AC8FFA7-F369-42F9-A92A-862EBFCD47B9}">
      <dgm:prSet/>
      <dgm:spPr/>
      <dgm:t>
        <a:bodyPr/>
        <a:lstStyle/>
        <a:p>
          <a:pPr algn="just" rtl="0"/>
          <a:r>
            <a:rPr lang="en-US" b="1" dirty="0"/>
            <a:t>REVISE A PREVIOUSLY FILED FORM MGT-7/MGT-7A</a:t>
          </a:r>
          <a:endParaRPr lang="en-US" dirty="0"/>
        </a:p>
      </dgm:t>
    </dgm:pt>
    <dgm:pt modelId="{17D00066-4526-4E05-A805-1FAFAE56C62A}" type="sibTrans" cxnId="{D0A167DA-59B2-4AE4-9C08-063D5CFD317D}">
      <dgm:prSet/>
      <dgm:spPr/>
      <dgm:t>
        <a:bodyPr/>
        <a:lstStyle/>
        <a:p>
          <a:endParaRPr lang="en-US"/>
        </a:p>
      </dgm:t>
    </dgm:pt>
    <dgm:pt modelId="{0AE35B82-2570-4950-9507-43DCF622866E}" type="parTrans" cxnId="{D0A167DA-59B2-4AE4-9C08-063D5CFD317D}">
      <dgm:prSet/>
      <dgm:spPr/>
      <dgm:t>
        <a:bodyPr/>
        <a:lstStyle/>
        <a:p>
          <a:endParaRPr lang="en-US"/>
        </a:p>
      </dgm:t>
    </dgm:pt>
    <dgm:pt modelId="{4AA37809-C79F-41E4-8AC4-C2F38594818A}" type="pres">
      <dgm:prSet presAssocID="{915A1C4B-0BC8-4B79-BB5A-5FAAAF403580}" presName="linear" presStyleCnt="0">
        <dgm:presLayoutVars>
          <dgm:animLvl val="lvl"/>
          <dgm:resizeHandles val="exact"/>
        </dgm:presLayoutVars>
      </dgm:prSet>
      <dgm:spPr/>
    </dgm:pt>
    <dgm:pt modelId="{926C1DDC-9734-4DFD-B82A-C3ACC534128E}" type="pres">
      <dgm:prSet presAssocID="{9AC8FFA7-F369-42F9-A92A-862EBFCD47B9}" presName="parentText" presStyleLbl="node1" presStyleIdx="0" presStyleCnt="2" custScaleY="34979" custLinFactNeighborX="-343" custLinFactNeighborY="-26524">
        <dgm:presLayoutVars>
          <dgm:chMax val="0"/>
          <dgm:bulletEnabled val="1"/>
        </dgm:presLayoutVars>
      </dgm:prSet>
      <dgm:spPr/>
    </dgm:pt>
    <dgm:pt modelId="{5937C219-EFBB-4005-8A5B-FBC4B1EEE119}" type="pres">
      <dgm:prSet presAssocID="{17D00066-4526-4E05-A805-1FAFAE56C62A}" presName="spacer" presStyleCnt="0"/>
      <dgm:spPr/>
    </dgm:pt>
    <dgm:pt modelId="{3EA40952-1FF3-4F83-B83E-AE36F53B5615}" type="pres">
      <dgm:prSet presAssocID="{4BF5569C-DDFA-472F-816B-1B916BB57673}" presName="parentText" presStyleLbl="node1" presStyleIdx="1" presStyleCnt="2">
        <dgm:presLayoutVars>
          <dgm:chMax val="0"/>
          <dgm:bulletEnabled val="1"/>
        </dgm:presLayoutVars>
      </dgm:prSet>
      <dgm:spPr/>
    </dgm:pt>
  </dgm:ptLst>
  <dgm:cxnLst>
    <dgm:cxn modelId="{09FAD925-B116-4F95-A978-D8DC1E5AC69F}" type="presOf" srcId="{4BF5569C-DDFA-472F-816B-1B916BB57673}" destId="{3EA40952-1FF3-4F83-B83E-AE36F53B5615}" srcOrd="0" destOrd="0" presId="urn:microsoft.com/office/officeart/2005/8/layout/vList2"/>
    <dgm:cxn modelId="{92F63D7E-D28B-4461-A678-1BB311F56849}" type="presOf" srcId="{915A1C4B-0BC8-4B79-BB5A-5FAAAF403580}" destId="{4AA37809-C79F-41E4-8AC4-C2F38594818A}" srcOrd="0" destOrd="0" presId="urn:microsoft.com/office/officeart/2005/8/layout/vList2"/>
    <dgm:cxn modelId="{695F44BF-4384-42E2-9096-FB1AEAD812FD}" srcId="{915A1C4B-0BC8-4B79-BB5A-5FAAAF403580}" destId="{4BF5569C-DDFA-472F-816B-1B916BB57673}" srcOrd="1" destOrd="0" parTransId="{3BD6DA52-B2D8-4CDE-A678-BC61EF7BBCC3}" sibTransId="{CD70137C-792C-40CE-AC8A-331814F0FC49}"/>
    <dgm:cxn modelId="{12D556C4-B641-4E05-81B6-819C01941A53}" type="presOf" srcId="{9AC8FFA7-F369-42F9-A92A-862EBFCD47B9}" destId="{926C1DDC-9734-4DFD-B82A-C3ACC534128E}" srcOrd="0" destOrd="0" presId="urn:microsoft.com/office/officeart/2005/8/layout/vList2"/>
    <dgm:cxn modelId="{D0A167DA-59B2-4AE4-9C08-063D5CFD317D}" srcId="{915A1C4B-0BC8-4B79-BB5A-5FAAAF403580}" destId="{9AC8FFA7-F369-42F9-A92A-862EBFCD47B9}" srcOrd="0" destOrd="0" parTransId="{0AE35B82-2570-4950-9507-43DCF622866E}" sibTransId="{17D00066-4526-4E05-A805-1FAFAE56C62A}"/>
    <dgm:cxn modelId="{3D230F07-D08A-4988-8EAB-406D13D8CAB9}" type="presParOf" srcId="{4AA37809-C79F-41E4-8AC4-C2F38594818A}" destId="{926C1DDC-9734-4DFD-B82A-C3ACC534128E}" srcOrd="0" destOrd="0" presId="urn:microsoft.com/office/officeart/2005/8/layout/vList2"/>
    <dgm:cxn modelId="{431AB248-B40D-48B6-8BBC-67D77D1D0E10}" type="presParOf" srcId="{4AA37809-C79F-41E4-8AC4-C2F38594818A}" destId="{5937C219-EFBB-4005-8A5B-FBC4B1EEE119}" srcOrd="1" destOrd="0" presId="urn:microsoft.com/office/officeart/2005/8/layout/vList2"/>
    <dgm:cxn modelId="{14637181-6AF8-40BD-BC1E-B9C73D858274}" type="presParOf" srcId="{4AA37809-C79F-41E4-8AC4-C2F38594818A}" destId="{3EA40952-1FF3-4F83-B83E-AE36F53B56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BC0FA2-3EF9-4668-ADE4-421B3C1901D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335CE57-0D5B-4B1A-8E99-E82D78D7C7EF}">
      <dgm:prSet/>
      <dgm:spPr>
        <a:solidFill>
          <a:schemeClr val="accent1">
            <a:alpha val="90000"/>
          </a:schemeClr>
        </a:solidFill>
      </dgm:spPr>
      <dgm:t>
        <a:bodyPr/>
        <a:lstStyle/>
        <a:p>
          <a:pPr rtl="0"/>
          <a:r>
            <a:rPr lang="en-US" dirty="0">
              <a:solidFill>
                <a:schemeClr val="bg1"/>
              </a:solidFill>
            </a:rPr>
            <a:t>1. AOC-4/AOC-4 NBFC (</a:t>
          </a:r>
          <a:r>
            <a:rPr lang="en-US" dirty="0" err="1">
              <a:solidFill>
                <a:schemeClr val="bg1"/>
              </a:solidFill>
            </a:rPr>
            <a:t>Ind</a:t>
          </a:r>
          <a:r>
            <a:rPr lang="en-US" dirty="0">
              <a:solidFill>
                <a:schemeClr val="bg1"/>
              </a:solidFill>
            </a:rPr>
            <a:t> AS)</a:t>
          </a:r>
        </a:p>
      </dgm:t>
    </dgm:pt>
    <dgm:pt modelId="{7327571F-F3E8-4E24-83A2-DF7E875B96D9}" type="parTrans" cxnId="{08B18DD3-3A21-4CBB-B283-C8EDF6C1E048}">
      <dgm:prSet/>
      <dgm:spPr/>
      <dgm:t>
        <a:bodyPr/>
        <a:lstStyle/>
        <a:p>
          <a:endParaRPr lang="en-US"/>
        </a:p>
      </dgm:t>
    </dgm:pt>
    <dgm:pt modelId="{FC7AC6F0-CA8D-481E-B1C6-2930694195BB}" type="sibTrans" cxnId="{08B18DD3-3A21-4CBB-B283-C8EDF6C1E048}">
      <dgm:prSet/>
      <dgm:spPr/>
      <dgm:t>
        <a:bodyPr/>
        <a:lstStyle/>
        <a:p>
          <a:endParaRPr lang="en-US"/>
        </a:p>
      </dgm:t>
    </dgm:pt>
    <dgm:pt modelId="{F13EFAE3-1662-4A5F-BBBE-873AF886E875}" type="pres">
      <dgm:prSet presAssocID="{56BC0FA2-3EF9-4668-ADE4-421B3C1901DD}" presName="Name0" presStyleCnt="0">
        <dgm:presLayoutVars>
          <dgm:chMax val="7"/>
          <dgm:dir/>
          <dgm:animLvl val="lvl"/>
          <dgm:resizeHandles val="exact"/>
        </dgm:presLayoutVars>
      </dgm:prSet>
      <dgm:spPr/>
    </dgm:pt>
    <dgm:pt modelId="{E7691BCB-A9C0-4402-A13C-A7408EBED33F}" type="pres">
      <dgm:prSet presAssocID="{4335CE57-0D5B-4B1A-8E99-E82D78D7C7EF}" presName="circle1" presStyleLbl="node1" presStyleIdx="0" presStyleCnt="1"/>
      <dgm:spPr/>
    </dgm:pt>
    <dgm:pt modelId="{04CBF528-544A-4CAD-994E-28E6D41E69FB}" type="pres">
      <dgm:prSet presAssocID="{4335CE57-0D5B-4B1A-8E99-E82D78D7C7EF}" presName="space" presStyleCnt="0"/>
      <dgm:spPr/>
    </dgm:pt>
    <dgm:pt modelId="{26D69E76-8A8A-4099-A95E-916E1696C96E}" type="pres">
      <dgm:prSet presAssocID="{4335CE57-0D5B-4B1A-8E99-E82D78D7C7EF}" presName="rect1" presStyleLbl="alignAcc1" presStyleIdx="0" presStyleCnt="1"/>
      <dgm:spPr/>
    </dgm:pt>
    <dgm:pt modelId="{084FAD9B-029D-4708-AFED-F4680CD73916}" type="pres">
      <dgm:prSet presAssocID="{4335CE57-0D5B-4B1A-8E99-E82D78D7C7EF}" presName="rect1ParTxNoCh" presStyleLbl="alignAcc1" presStyleIdx="0" presStyleCnt="1">
        <dgm:presLayoutVars>
          <dgm:chMax val="1"/>
          <dgm:bulletEnabled val="1"/>
        </dgm:presLayoutVars>
      </dgm:prSet>
      <dgm:spPr/>
    </dgm:pt>
  </dgm:ptLst>
  <dgm:cxnLst>
    <dgm:cxn modelId="{19743430-A144-44B5-A0CA-1BBAE2CBCA53}" type="presOf" srcId="{4335CE57-0D5B-4B1A-8E99-E82D78D7C7EF}" destId="{26D69E76-8A8A-4099-A95E-916E1696C96E}" srcOrd="0" destOrd="0" presId="urn:microsoft.com/office/officeart/2005/8/layout/target3"/>
    <dgm:cxn modelId="{7480C548-8589-4460-B0FC-D27980D28EF4}" type="presOf" srcId="{4335CE57-0D5B-4B1A-8E99-E82D78D7C7EF}" destId="{084FAD9B-029D-4708-AFED-F4680CD73916}" srcOrd="1" destOrd="0" presId="urn:microsoft.com/office/officeart/2005/8/layout/target3"/>
    <dgm:cxn modelId="{C481FAA4-B019-491B-872C-39962172D258}" type="presOf" srcId="{56BC0FA2-3EF9-4668-ADE4-421B3C1901DD}" destId="{F13EFAE3-1662-4A5F-BBBE-873AF886E875}" srcOrd="0" destOrd="0" presId="urn:microsoft.com/office/officeart/2005/8/layout/target3"/>
    <dgm:cxn modelId="{08B18DD3-3A21-4CBB-B283-C8EDF6C1E048}" srcId="{56BC0FA2-3EF9-4668-ADE4-421B3C1901DD}" destId="{4335CE57-0D5B-4B1A-8E99-E82D78D7C7EF}" srcOrd="0" destOrd="0" parTransId="{7327571F-F3E8-4E24-83A2-DF7E875B96D9}" sibTransId="{FC7AC6F0-CA8D-481E-B1C6-2930694195BB}"/>
    <dgm:cxn modelId="{A012E710-AE2F-4289-9FAD-70A1C091C73C}" type="presParOf" srcId="{F13EFAE3-1662-4A5F-BBBE-873AF886E875}" destId="{E7691BCB-A9C0-4402-A13C-A7408EBED33F}" srcOrd="0" destOrd="0" presId="urn:microsoft.com/office/officeart/2005/8/layout/target3"/>
    <dgm:cxn modelId="{4B844FE3-0B83-4093-AC65-58B2ADF8D2B7}" type="presParOf" srcId="{F13EFAE3-1662-4A5F-BBBE-873AF886E875}" destId="{04CBF528-544A-4CAD-994E-28E6D41E69FB}" srcOrd="1" destOrd="0" presId="urn:microsoft.com/office/officeart/2005/8/layout/target3"/>
    <dgm:cxn modelId="{24969C6F-B606-4123-B133-FC352C3CAAC1}" type="presParOf" srcId="{F13EFAE3-1662-4A5F-BBBE-873AF886E875}" destId="{26D69E76-8A8A-4099-A95E-916E1696C96E}" srcOrd="2" destOrd="0" presId="urn:microsoft.com/office/officeart/2005/8/layout/target3"/>
    <dgm:cxn modelId="{62316BD2-8200-4A6B-A9AC-1A72D313BB62}" type="presParOf" srcId="{F13EFAE3-1662-4A5F-BBBE-873AF886E875}" destId="{084FAD9B-029D-4708-AFED-F4680CD7391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BE85E28-70E3-4E64-B3B7-E11924342EE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A9A2C8D-28E1-47D4-89F7-EC351D94C704}">
      <dgm:prSet/>
      <dgm:spPr/>
      <dgm:t>
        <a:bodyPr/>
        <a:lstStyle/>
        <a:p>
          <a:pPr rtl="0"/>
          <a:r>
            <a:rPr lang="en-US" b="1" dirty="0"/>
            <a:t>Whether CSR-2 is required to be filed separately or independently?</a:t>
          </a:r>
          <a:endParaRPr lang="en-US" dirty="0"/>
        </a:p>
      </dgm:t>
    </dgm:pt>
    <dgm:pt modelId="{15AE57B3-F0CC-4F2B-9F2E-55F2E6459A0A}" type="parTrans" cxnId="{54CEF74D-05B2-4627-B8B6-61ABAC655F63}">
      <dgm:prSet/>
      <dgm:spPr/>
      <dgm:t>
        <a:bodyPr/>
        <a:lstStyle/>
        <a:p>
          <a:endParaRPr lang="en-US"/>
        </a:p>
      </dgm:t>
    </dgm:pt>
    <dgm:pt modelId="{0C6E56B2-35C9-4096-B44F-97C02637645F}" type="sibTrans" cxnId="{54CEF74D-05B2-4627-B8B6-61ABAC655F63}">
      <dgm:prSet/>
      <dgm:spPr/>
      <dgm:t>
        <a:bodyPr/>
        <a:lstStyle/>
        <a:p>
          <a:endParaRPr lang="en-US"/>
        </a:p>
      </dgm:t>
    </dgm:pt>
    <dgm:pt modelId="{53D26791-93DA-4180-9C17-A6E9B970E146}">
      <dgm:prSet/>
      <dgm:spPr/>
      <dgm:t>
        <a:bodyPr/>
        <a:lstStyle/>
        <a:p>
          <a:pPr rtl="0"/>
          <a:r>
            <a:rPr lang="en-US" dirty="0"/>
            <a:t>Independent filing of CSR-2 is allowed only for the FY 2020-21, 2021-22, 2022-23, 2023-24 and FY 2024- 25[already filed in V2] which are required to report CSR as per relevant rules.</a:t>
          </a:r>
        </a:p>
      </dgm:t>
    </dgm:pt>
    <dgm:pt modelId="{C46BB382-7800-43F5-BCE7-0A6C8BECBBD1}" type="parTrans" cxnId="{D5BB87A5-D963-4CA0-9A37-11BD05C06500}">
      <dgm:prSet/>
      <dgm:spPr/>
      <dgm:t>
        <a:bodyPr/>
        <a:lstStyle/>
        <a:p>
          <a:endParaRPr lang="en-US"/>
        </a:p>
      </dgm:t>
    </dgm:pt>
    <dgm:pt modelId="{E84D416A-4E87-4B1C-A320-7ABE285E3173}" type="sibTrans" cxnId="{D5BB87A5-D963-4CA0-9A37-11BD05C06500}">
      <dgm:prSet/>
      <dgm:spPr/>
      <dgm:t>
        <a:bodyPr/>
        <a:lstStyle/>
        <a:p>
          <a:endParaRPr lang="en-US"/>
        </a:p>
      </dgm:t>
    </dgm:pt>
    <dgm:pt modelId="{43CA98F8-C0E1-4ED7-A16C-4A08B9C33DBB}">
      <dgm:prSet/>
      <dgm:spPr/>
      <dgm:t>
        <a:bodyPr/>
        <a:lstStyle/>
        <a:p>
          <a:pPr rtl="0"/>
          <a:r>
            <a:rPr lang="en-US" dirty="0"/>
            <a:t>From Financial year 2024-25 onwards in V3, form to be filed as linked filing with AOC-4/AOC-4 NBFC/AOC-4 XBRL.</a:t>
          </a:r>
        </a:p>
      </dgm:t>
    </dgm:pt>
    <dgm:pt modelId="{D5F1B483-C303-4E89-BC4D-BE761F17E418}" type="parTrans" cxnId="{F1505ACF-46C0-4213-A9F5-436CC35B8641}">
      <dgm:prSet/>
      <dgm:spPr/>
      <dgm:t>
        <a:bodyPr/>
        <a:lstStyle/>
        <a:p>
          <a:endParaRPr lang="en-US"/>
        </a:p>
      </dgm:t>
    </dgm:pt>
    <dgm:pt modelId="{36A17CF9-1A2A-44EB-A7CA-159C0A47F2A0}" type="sibTrans" cxnId="{F1505ACF-46C0-4213-A9F5-436CC35B8641}">
      <dgm:prSet/>
      <dgm:spPr/>
      <dgm:t>
        <a:bodyPr/>
        <a:lstStyle/>
        <a:p>
          <a:endParaRPr lang="en-US"/>
        </a:p>
      </dgm:t>
    </dgm:pt>
    <dgm:pt modelId="{F80302E2-8413-452B-A3AE-97F50D95F9A7}" type="pres">
      <dgm:prSet presAssocID="{7BE85E28-70E3-4E64-B3B7-E11924342EE5}" presName="linear" presStyleCnt="0">
        <dgm:presLayoutVars>
          <dgm:animLvl val="lvl"/>
          <dgm:resizeHandles val="exact"/>
        </dgm:presLayoutVars>
      </dgm:prSet>
      <dgm:spPr/>
    </dgm:pt>
    <dgm:pt modelId="{E862426A-FAC7-4FCF-AB77-45111D1E197C}" type="pres">
      <dgm:prSet presAssocID="{5A9A2C8D-28E1-47D4-89F7-EC351D94C704}" presName="parentText" presStyleLbl="node1" presStyleIdx="0" presStyleCnt="1">
        <dgm:presLayoutVars>
          <dgm:chMax val="0"/>
          <dgm:bulletEnabled val="1"/>
        </dgm:presLayoutVars>
      </dgm:prSet>
      <dgm:spPr/>
    </dgm:pt>
    <dgm:pt modelId="{EE963C82-6058-4AA6-B0C0-5DAFB0CCB88F}" type="pres">
      <dgm:prSet presAssocID="{5A9A2C8D-28E1-47D4-89F7-EC351D94C704}" presName="childText" presStyleLbl="revTx" presStyleIdx="0" presStyleCnt="1">
        <dgm:presLayoutVars>
          <dgm:bulletEnabled val="1"/>
        </dgm:presLayoutVars>
      </dgm:prSet>
      <dgm:spPr/>
    </dgm:pt>
  </dgm:ptLst>
  <dgm:cxnLst>
    <dgm:cxn modelId="{54CEF74D-05B2-4627-B8B6-61ABAC655F63}" srcId="{7BE85E28-70E3-4E64-B3B7-E11924342EE5}" destId="{5A9A2C8D-28E1-47D4-89F7-EC351D94C704}" srcOrd="0" destOrd="0" parTransId="{15AE57B3-F0CC-4F2B-9F2E-55F2E6459A0A}" sibTransId="{0C6E56B2-35C9-4096-B44F-97C02637645F}"/>
    <dgm:cxn modelId="{11D023A0-D071-4A0F-9A25-E400671A8BA0}" type="presOf" srcId="{7BE85E28-70E3-4E64-B3B7-E11924342EE5}" destId="{F80302E2-8413-452B-A3AE-97F50D95F9A7}" srcOrd="0" destOrd="0" presId="urn:microsoft.com/office/officeart/2005/8/layout/vList2"/>
    <dgm:cxn modelId="{B7DB49A1-F6C6-4C57-87F1-FBE3795A1AF0}" type="presOf" srcId="{5A9A2C8D-28E1-47D4-89F7-EC351D94C704}" destId="{E862426A-FAC7-4FCF-AB77-45111D1E197C}" srcOrd="0" destOrd="0" presId="urn:microsoft.com/office/officeart/2005/8/layout/vList2"/>
    <dgm:cxn modelId="{D5BB87A5-D963-4CA0-9A37-11BD05C06500}" srcId="{5A9A2C8D-28E1-47D4-89F7-EC351D94C704}" destId="{53D26791-93DA-4180-9C17-A6E9B970E146}" srcOrd="0" destOrd="0" parTransId="{C46BB382-7800-43F5-BCE7-0A6C8BECBBD1}" sibTransId="{E84D416A-4E87-4B1C-A320-7ABE285E3173}"/>
    <dgm:cxn modelId="{F1505ACF-46C0-4213-A9F5-436CC35B8641}" srcId="{5A9A2C8D-28E1-47D4-89F7-EC351D94C704}" destId="{43CA98F8-C0E1-4ED7-A16C-4A08B9C33DBB}" srcOrd="1" destOrd="0" parTransId="{D5F1B483-C303-4E89-BC4D-BE761F17E418}" sibTransId="{36A17CF9-1A2A-44EB-A7CA-159C0A47F2A0}"/>
    <dgm:cxn modelId="{D68898DA-CC76-4E19-9DCF-43C53151651E}" type="presOf" srcId="{53D26791-93DA-4180-9C17-A6E9B970E146}" destId="{EE963C82-6058-4AA6-B0C0-5DAFB0CCB88F}" srcOrd="0" destOrd="0" presId="urn:microsoft.com/office/officeart/2005/8/layout/vList2"/>
    <dgm:cxn modelId="{00A5FEDE-DD33-4A0F-8E30-A826C1A3B05B}" type="presOf" srcId="{43CA98F8-C0E1-4ED7-A16C-4A08B9C33DBB}" destId="{EE963C82-6058-4AA6-B0C0-5DAFB0CCB88F}" srcOrd="0" destOrd="1" presId="urn:microsoft.com/office/officeart/2005/8/layout/vList2"/>
    <dgm:cxn modelId="{839C1581-01B4-4FD9-905E-04F6F25BB0E1}" type="presParOf" srcId="{F80302E2-8413-452B-A3AE-97F50D95F9A7}" destId="{E862426A-FAC7-4FCF-AB77-45111D1E197C}" srcOrd="0" destOrd="0" presId="urn:microsoft.com/office/officeart/2005/8/layout/vList2"/>
    <dgm:cxn modelId="{57AA28DE-F025-4563-B20E-C7A0BF4C27A6}" type="presParOf" srcId="{F80302E2-8413-452B-A3AE-97F50D95F9A7}" destId="{EE963C82-6058-4AA6-B0C0-5DAFB0CCB8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FC42682-71FD-489E-AFB1-A6AB434575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F703747-C917-4847-B9A5-D680925E830B}">
      <dgm:prSet custT="1"/>
      <dgm:spPr/>
      <dgm:t>
        <a:bodyPr/>
        <a:lstStyle/>
        <a:p>
          <a:pPr rtl="0"/>
          <a:r>
            <a:rPr lang="en-US" sz="1800" b="1" dirty="0"/>
            <a:t>Form No. GNL-1 for extension of AGM due date, and it was pending in V3. Now, it is showing as “Resubmission Required” but there are no remarks mentioned. </a:t>
          </a:r>
          <a:endParaRPr lang="en-US" sz="1800" dirty="0"/>
        </a:p>
      </dgm:t>
    </dgm:pt>
    <dgm:pt modelId="{33F4B565-25BF-460E-B6B3-8CC33EDEC7A4}" type="parTrans" cxnId="{2A3CCE68-CFC1-4A8C-825B-46033EB37206}">
      <dgm:prSet/>
      <dgm:spPr/>
      <dgm:t>
        <a:bodyPr/>
        <a:lstStyle/>
        <a:p>
          <a:endParaRPr lang="en-US"/>
        </a:p>
      </dgm:t>
    </dgm:pt>
    <dgm:pt modelId="{3559D3EB-90DC-4E05-8B3F-55E11761AA08}" type="sibTrans" cxnId="{2A3CCE68-CFC1-4A8C-825B-46033EB37206}">
      <dgm:prSet/>
      <dgm:spPr/>
      <dgm:t>
        <a:bodyPr/>
        <a:lstStyle/>
        <a:p>
          <a:endParaRPr lang="en-US"/>
        </a:p>
      </dgm:t>
    </dgm:pt>
    <dgm:pt modelId="{58477274-046E-48E4-9A6A-86CB7AB76B0B}" type="pres">
      <dgm:prSet presAssocID="{2FC42682-71FD-489E-AFB1-A6AB4345759F}" presName="CompostProcess" presStyleCnt="0">
        <dgm:presLayoutVars>
          <dgm:dir/>
          <dgm:resizeHandles val="exact"/>
        </dgm:presLayoutVars>
      </dgm:prSet>
      <dgm:spPr/>
    </dgm:pt>
    <dgm:pt modelId="{F732C68D-0C51-486F-8F0D-16140152B74A}" type="pres">
      <dgm:prSet presAssocID="{2FC42682-71FD-489E-AFB1-A6AB4345759F}" presName="arrow" presStyleLbl="bgShp" presStyleIdx="0" presStyleCnt="1" custScaleX="98581" custLinFactNeighborX="2649" custLinFactNeighborY="-3202"/>
      <dgm:spPr/>
    </dgm:pt>
    <dgm:pt modelId="{088A5E39-1A85-4BD4-A0B2-256ECFF9B8BF}" type="pres">
      <dgm:prSet presAssocID="{2FC42682-71FD-489E-AFB1-A6AB4345759F}" presName="linearProcess" presStyleCnt="0"/>
      <dgm:spPr/>
    </dgm:pt>
    <dgm:pt modelId="{E8F43340-BF44-4896-BBB0-FABFCE6E0CD4}" type="pres">
      <dgm:prSet presAssocID="{EF703747-C917-4847-B9A5-D680925E830B}" presName="textNode" presStyleLbl="node1" presStyleIdx="0" presStyleCnt="1" custScaleY="147396">
        <dgm:presLayoutVars>
          <dgm:bulletEnabled val="1"/>
        </dgm:presLayoutVars>
      </dgm:prSet>
      <dgm:spPr/>
    </dgm:pt>
  </dgm:ptLst>
  <dgm:cxnLst>
    <dgm:cxn modelId="{5D0C822E-648A-4688-A267-BA55E6299897}" type="presOf" srcId="{EF703747-C917-4847-B9A5-D680925E830B}" destId="{E8F43340-BF44-4896-BBB0-FABFCE6E0CD4}" srcOrd="0" destOrd="0" presId="urn:microsoft.com/office/officeart/2005/8/layout/hProcess9"/>
    <dgm:cxn modelId="{2A3CCE68-CFC1-4A8C-825B-46033EB37206}" srcId="{2FC42682-71FD-489E-AFB1-A6AB4345759F}" destId="{EF703747-C917-4847-B9A5-D680925E830B}" srcOrd="0" destOrd="0" parTransId="{33F4B565-25BF-460E-B6B3-8CC33EDEC7A4}" sibTransId="{3559D3EB-90DC-4E05-8B3F-55E11761AA08}"/>
    <dgm:cxn modelId="{199381CD-F1E0-450D-97A0-1C22C13AB009}" type="presOf" srcId="{2FC42682-71FD-489E-AFB1-A6AB4345759F}" destId="{58477274-046E-48E4-9A6A-86CB7AB76B0B}" srcOrd="0" destOrd="0" presId="urn:microsoft.com/office/officeart/2005/8/layout/hProcess9"/>
    <dgm:cxn modelId="{96E24D4A-05E8-4ABA-9B19-4868CC4A0E35}" type="presParOf" srcId="{58477274-046E-48E4-9A6A-86CB7AB76B0B}" destId="{F732C68D-0C51-486F-8F0D-16140152B74A}" srcOrd="0" destOrd="0" presId="urn:microsoft.com/office/officeart/2005/8/layout/hProcess9"/>
    <dgm:cxn modelId="{6618DA96-F4C3-4516-854E-DB4814A4209D}" type="presParOf" srcId="{58477274-046E-48E4-9A6A-86CB7AB76B0B}" destId="{088A5E39-1A85-4BD4-A0B2-256ECFF9B8BF}" srcOrd="1" destOrd="0" presId="urn:microsoft.com/office/officeart/2005/8/layout/hProcess9"/>
    <dgm:cxn modelId="{5AF01ED4-1718-4A29-A42F-B741AFB97EA0}" type="presParOf" srcId="{088A5E39-1A85-4BD4-A0B2-256ECFF9B8BF}" destId="{E8F43340-BF44-4896-BBB0-FABFCE6E0CD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C874BEB5-43F8-4719-B224-7F79522CAA49}" type="doc">
      <dgm:prSet loTypeId="urn:microsoft.com/office/officeart/2005/8/layout/cycle2" loCatId="cycle" qsTypeId="urn:microsoft.com/office/officeart/2005/8/quickstyle/simple4" qsCatId="simple" csTypeId="urn:microsoft.com/office/officeart/2005/8/colors/accent1_2" csCatId="accent1"/>
      <dgm:spPr/>
      <dgm:t>
        <a:bodyPr/>
        <a:lstStyle/>
        <a:p>
          <a:endParaRPr lang="en-US"/>
        </a:p>
      </dgm:t>
    </dgm:pt>
    <dgm:pt modelId="{810AA57C-CB08-4BCA-BCC0-5DD6AD11E0F6}">
      <dgm:prSet custT="1"/>
      <dgm:spPr/>
      <dgm:t>
        <a:bodyPr/>
        <a:lstStyle/>
        <a:p>
          <a:pPr rtl="0"/>
          <a:r>
            <a:rPr lang="en-US" sz="2000" dirty="0"/>
            <a:t>This change has been done due to the transition from V2 to V3. You are required to resubmit the form along with all attachments in V3 portal.</a:t>
          </a:r>
        </a:p>
      </dgm:t>
    </dgm:pt>
    <dgm:pt modelId="{165C98F0-18ED-449E-9C95-2F7E4AFFFB37}" type="parTrans" cxnId="{0296DBB5-B8C6-4494-BF18-B3ED8B05D4FD}">
      <dgm:prSet/>
      <dgm:spPr/>
      <dgm:t>
        <a:bodyPr/>
        <a:lstStyle/>
        <a:p>
          <a:endParaRPr lang="en-US"/>
        </a:p>
      </dgm:t>
    </dgm:pt>
    <dgm:pt modelId="{FB26BC6B-4787-4752-882F-0F5038959A94}" type="sibTrans" cxnId="{0296DBB5-B8C6-4494-BF18-B3ED8B05D4FD}">
      <dgm:prSet/>
      <dgm:spPr/>
      <dgm:t>
        <a:bodyPr/>
        <a:lstStyle/>
        <a:p>
          <a:endParaRPr lang="en-US"/>
        </a:p>
      </dgm:t>
    </dgm:pt>
    <dgm:pt modelId="{211DE2AD-FE15-4A56-BDC3-55F2AE21EF27}" type="pres">
      <dgm:prSet presAssocID="{C874BEB5-43F8-4719-B224-7F79522CAA49}" presName="cycle" presStyleCnt="0">
        <dgm:presLayoutVars>
          <dgm:dir/>
          <dgm:resizeHandles val="exact"/>
        </dgm:presLayoutVars>
      </dgm:prSet>
      <dgm:spPr/>
    </dgm:pt>
    <dgm:pt modelId="{B224A4D0-8B28-4A63-9ED4-96B3F452D9B1}" type="pres">
      <dgm:prSet presAssocID="{810AA57C-CB08-4BCA-BCC0-5DD6AD11E0F6}" presName="node" presStyleLbl="node1" presStyleIdx="0" presStyleCnt="1">
        <dgm:presLayoutVars>
          <dgm:bulletEnabled val="1"/>
        </dgm:presLayoutVars>
      </dgm:prSet>
      <dgm:spPr/>
    </dgm:pt>
  </dgm:ptLst>
  <dgm:cxnLst>
    <dgm:cxn modelId="{13DF8F47-9932-4B19-8528-36B124873462}" type="presOf" srcId="{810AA57C-CB08-4BCA-BCC0-5DD6AD11E0F6}" destId="{B224A4D0-8B28-4A63-9ED4-96B3F452D9B1}" srcOrd="0" destOrd="0" presId="urn:microsoft.com/office/officeart/2005/8/layout/cycle2"/>
    <dgm:cxn modelId="{B172508A-9B26-409B-B258-CBC24065B150}" type="presOf" srcId="{C874BEB5-43F8-4719-B224-7F79522CAA49}" destId="{211DE2AD-FE15-4A56-BDC3-55F2AE21EF27}" srcOrd="0" destOrd="0" presId="urn:microsoft.com/office/officeart/2005/8/layout/cycle2"/>
    <dgm:cxn modelId="{0296DBB5-B8C6-4494-BF18-B3ED8B05D4FD}" srcId="{C874BEB5-43F8-4719-B224-7F79522CAA49}" destId="{810AA57C-CB08-4BCA-BCC0-5DD6AD11E0F6}" srcOrd="0" destOrd="0" parTransId="{165C98F0-18ED-449E-9C95-2F7E4AFFFB37}" sibTransId="{FB26BC6B-4787-4752-882F-0F5038959A94}"/>
    <dgm:cxn modelId="{89929261-963F-444E-9571-47C4DE89987D}" type="presParOf" srcId="{211DE2AD-FE15-4A56-BDC3-55F2AE21EF27}" destId="{B224A4D0-8B28-4A63-9ED4-96B3F452D9B1}"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3FE1616F-148A-4BB5-816B-E254E14A36C6}"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271706A8-084A-4556-900F-4E8E587E35C0}">
      <dgm:prSet/>
      <dgm:spPr/>
      <dgm:t>
        <a:bodyPr/>
        <a:lstStyle/>
        <a:p>
          <a:pPr rtl="0"/>
          <a:r>
            <a:rPr lang="en-US" b="0" dirty="0"/>
            <a:t>Form GNL-1 filed for Scheme of Arrangement, or Amalgamation by a government company</a:t>
          </a:r>
          <a:r>
            <a:rPr lang="en-US" dirty="0"/>
            <a:t> will be processed at jurisdictional ROC in V3</a:t>
          </a:r>
        </a:p>
      </dgm:t>
    </dgm:pt>
    <dgm:pt modelId="{2482B7E2-6A7B-4AA0-B136-757B98801D7C}" type="parTrans" cxnId="{EDD7F9AF-1B72-492B-BF71-0A771DFFA1BF}">
      <dgm:prSet/>
      <dgm:spPr/>
      <dgm:t>
        <a:bodyPr/>
        <a:lstStyle/>
        <a:p>
          <a:endParaRPr lang="en-US"/>
        </a:p>
      </dgm:t>
    </dgm:pt>
    <dgm:pt modelId="{20F79C73-0886-48DB-9062-B3913A27F583}" type="sibTrans" cxnId="{EDD7F9AF-1B72-492B-BF71-0A771DFFA1BF}">
      <dgm:prSet/>
      <dgm:spPr/>
      <dgm:t>
        <a:bodyPr/>
        <a:lstStyle/>
        <a:p>
          <a:endParaRPr lang="en-US"/>
        </a:p>
      </dgm:t>
    </dgm:pt>
    <dgm:pt modelId="{B09C070E-4533-45AD-9365-EBE9619D9A18}" type="pres">
      <dgm:prSet presAssocID="{3FE1616F-148A-4BB5-816B-E254E14A36C6}" presName="Name0" presStyleCnt="0">
        <dgm:presLayoutVars>
          <dgm:chPref val="3"/>
          <dgm:dir/>
          <dgm:animLvl val="lvl"/>
          <dgm:resizeHandles/>
        </dgm:presLayoutVars>
      </dgm:prSet>
      <dgm:spPr/>
    </dgm:pt>
    <dgm:pt modelId="{0CBBCE09-4167-4E13-A309-D797DE87DC5F}" type="pres">
      <dgm:prSet presAssocID="{271706A8-084A-4556-900F-4E8E587E35C0}" presName="horFlow" presStyleCnt="0"/>
      <dgm:spPr/>
    </dgm:pt>
    <dgm:pt modelId="{60CC3FF0-955A-4D33-8273-6DF82A467CEE}" type="pres">
      <dgm:prSet presAssocID="{271706A8-084A-4556-900F-4E8E587E35C0}" presName="bigChev" presStyleLbl="node1" presStyleIdx="0" presStyleCnt="1" custLinFactNeighborX="-3329" custLinFactNeighborY="-42667"/>
      <dgm:spPr/>
    </dgm:pt>
  </dgm:ptLst>
  <dgm:cxnLst>
    <dgm:cxn modelId="{64921726-959D-4A89-9556-47A0766164B9}" type="presOf" srcId="{271706A8-084A-4556-900F-4E8E587E35C0}" destId="{60CC3FF0-955A-4D33-8273-6DF82A467CEE}" srcOrd="0" destOrd="0" presId="urn:microsoft.com/office/officeart/2005/8/layout/lProcess3"/>
    <dgm:cxn modelId="{EDD7F9AF-1B72-492B-BF71-0A771DFFA1BF}" srcId="{3FE1616F-148A-4BB5-816B-E254E14A36C6}" destId="{271706A8-084A-4556-900F-4E8E587E35C0}" srcOrd="0" destOrd="0" parTransId="{2482B7E2-6A7B-4AA0-B136-757B98801D7C}" sibTransId="{20F79C73-0886-48DB-9062-B3913A27F583}"/>
    <dgm:cxn modelId="{C3B050ED-2889-4BFA-BB0C-961A18A23754}" type="presOf" srcId="{3FE1616F-148A-4BB5-816B-E254E14A36C6}" destId="{B09C070E-4533-45AD-9365-EBE9619D9A18}" srcOrd="0" destOrd="0" presId="urn:microsoft.com/office/officeart/2005/8/layout/lProcess3"/>
    <dgm:cxn modelId="{C0B2EB57-48D2-4341-9220-6C99F5F0A559}" type="presParOf" srcId="{B09C070E-4533-45AD-9365-EBE9619D9A18}" destId="{0CBBCE09-4167-4E13-A309-D797DE87DC5F}" srcOrd="0" destOrd="0" presId="urn:microsoft.com/office/officeart/2005/8/layout/lProcess3"/>
    <dgm:cxn modelId="{36310F2C-5608-4C6A-A182-F56A4F6CCBF6}" type="presParOf" srcId="{0CBBCE09-4167-4E13-A309-D797DE87DC5F}" destId="{60CC3FF0-955A-4D33-8273-6DF82A467CE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D3029F17-1467-45CD-9B98-D39B73267CB8}" type="doc">
      <dgm:prSet loTypeId="urn:microsoft.com/office/officeart/2005/8/layout/lProcess3" loCatId="process" qsTypeId="urn:microsoft.com/office/officeart/2005/8/quickstyle/simple3" qsCatId="simple" csTypeId="urn:microsoft.com/office/officeart/2005/8/colors/accent1_2" csCatId="accent1"/>
      <dgm:spPr/>
      <dgm:t>
        <a:bodyPr/>
        <a:lstStyle/>
        <a:p>
          <a:endParaRPr lang="en-US"/>
        </a:p>
      </dgm:t>
    </dgm:pt>
    <dgm:pt modelId="{6187C5D3-F036-447B-B0EC-D85BD800BA51}">
      <dgm:prSet/>
      <dgm:spPr/>
      <dgm:t>
        <a:bodyPr/>
        <a:lstStyle/>
        <a:p>
          <a:pPr rtl="0"/>
          <a:r>
            <a:rPr lang="en-US" dirty="0"/>
            <a:t>No, after 14</a:t>
          </a:r>
          <a:r>
            <a:rPr lang="en-US" baseline="30000" dirty="0"/>
            <a:t>th</a:t>
          </a:r>
          <a:r>
            <a:rPr lang="en-US" dirty="0"/>
            <a:t> July 2025, the refund form can be filed only in V3 system</a:t>
          </a:r>
        </a:p>
      </dgm:t>
    </dgm:pt>
    <dgm:pt modelId="{139CB1A9-7246-4262-9681-C422E1E462FA}" type="parTrans" cxnId="{710118E9-6A09-484E-9DBB-F63C6019E8BE}">
      <dgm:prSet/>
      <dgm:spPr/>
      <dgm:t>
        <a:bodyPr/>
        <a:lstStyle/>
        <a:p>
          <a:endParaRPr lang="en-US"/>
        </a:p>
      </dgm:t>
    </dgm:pt>
    <dgm:pt modelId="{2BC74978-4181-4C19-B53E-ADAE9D6BF001}" type="sibTrans" cxnId="{710118E9-6A09-484E-9DBB-F63C6019E8BE}">
      <dgm:prSet/>
      <dgm:spPr/>
      <dgm:t>
        <a:bodyPr/>
        <a:lstStyle/>
        <a:p>
          <a:endParaRPr lang="en-US"/>
        </a:p>
      </dgm:t>
    </dgm:pt>
    <dgm:pt modelId="{F4267378-7485-4CAB-A172-1017B82FAC25}" type="pres">
      <dgm:prSet presAssocID="{D3029F17-1467-45CD-9B98-D39B73267CB8}" presName="Name0" presStyleCnt="0">
        <dgm:presLayoutVars>
          <dgm:chPref val="3"/>
          <dgm:dir/>
          <dgm:animLvl val="lvl"/>
          <dgm:resizeHandles/>
        </dgm:presLayoutVars>
      </dgm:prSet>
      <dgm:spPr/>
    </dgm:pt>
    <dgm:pt modelId="{12B78D67-CC53-4662-A3DF-853E1C4C888B}" type="pres">
      <dgm:prSet presAssocID="{6187C5D3-F036-447B-B0EC-D85BD800BA51}" presName="horFlow" presStyleCnt="0"/>
      <dgm:spPr/>
    </dgm:pt>
    <dgm:pt modelId="{FB97548A-0EBA-4617-B9A7-E8289F3A7BE1}" type="pres">
      <dgm:prSet presAssocID="{6187C5D3-F036-447B-B0EC-D85BD800BA51}" presName="bigChev" presStyleLbl="node1" presStyleIdx="0" presStyleCnt="1"/>
      <dgm:spPr/>
    </dgm:pt>
  </dgm:ptLst>
  <dgm:cxnLst>
    <dgm:cxn modelId="{7B867B27-F38C-45A9-9C50-5D57ED219DC6}" type="presOf" srcId="{6187C5D3-F036-447B-B0EC-D85BD800BA51}" destId="{FB97548A-0EBA-4617-B9A7-E8289F3A7BE1}" srcOrd="0" destOrd="0" presId="urn:microsoft.com/office/officeart/2005/8/layout/lProcess3"/>
    <dgm:cxn modelId="{F720F467-CAC4-4666-85C4-F3EC73421512}" type="presOf" srcId="{D3029F17-1467-45CD-9B98-D39B73267CB8}" destId="{F4267378-7485-4CAB-A172-1017B82FAC25}" srcOrd="0" destOrd="0" presId="urn:microsoft.com/office/officeart/2005/8/layout/lProcess3"/>
    <dgm:cxn modelId="{710118E9-6A09-484E-9DBB-F63C6019E8BE}" srcId="{D3029F17-1467-45CD-9B98-D39B73267CB8}" destId="{6187C5D3-F036-447B-B0EC-D85BD800BA51}" srcOrd="0" destOrd="0" parTransId="{139CB1A9-7246-4262-9681-C422E1E462FA}" sibTransId="{2BC74978-4181-4C19-B53E-ADAE9D6BF001}"/>
    <dgm:cxn modelId="{AFB5E63C-4F50-40ED-B11D-5E7568089A6C}" type="presParOf" srcId="{F4267378-7485-4CAB-A172-1017B82FAC25}" destId="{12B78D67-CC53-4662-A3DF-853E1C4C888B}" srcOrd="0" destOrd="0" presId="urn:microsoft.com/office/officeart/2005/8/layout/lProcess3"/>
    <dgm:cxn modelId="{DF357B3B-D9BF-478A-8069-3F5E234EE425}" type="presParOf" srcId="{12B78D67-CC53-4662-A3DF-853E1C4C888B}" destId="{FB97548A-0EBA-4617-B9A7-E8289F3A7BE1}"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867BE24-89E4-4487-AB98-41BA901F23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75C9F2-3023-4A95-9734-B3A684524EB4}">
      <dgm:prSet/>
      <dgm:spPr/>
      <dgm:t>
        <a:bodyPr/>
        <a:lstStyle/>
        <a:p>
          <a:pPr rtl="0"/>
          <a:r>
            <a:rPr lang="en-US" b="0" dirty="0"/>
            <a:t>Is the Refund form available in both the V2 and V3 system?</a:t>
          </a:r>
          <a:endParaRPr lang="en-US" dirty="0"/>
        </a:p>
      </dgm:t>
    </dgm:pt>
    <dgm:pt modelId="{B7C3C92A-88F9-4583-B38F-BFD6ADA47AEE}" type="parTrans" cxnId="{8603777D-0F82-4D75-AF63-934E98D723A1}">
      <dgm:prSet/>
      <dgm:spPr/>
      <dgm:t>
        <a:bodyPr/>
        <a:lstStyle/>
        <a:p>
          <a:endParaRPr lang="en-US"/>
        </a:p>
      </dgm:t>
    </dgm:pt>
    <dgm:pt modelId="{B669982C-D5AD-40D2-9E9E-D28A990111A7}" type="sibTrans" cxnId="{8603777D-0F82-4D75-AF63-934E98D723A1}">
      <dgm:prSet/>
      <dgm:spPr/>
      <dgm:t>
        <a:bodyPr/>
        <a:lstStyle/>
        <a:p>
          <a:endParaRPr lang="en-US"/>
        </a:p>
      </dgm:t>
    </dgm:pt>
    <dgm:pt modelId="{9545755B-3D6C-42E0-BD57-2171CACAD690}" type="pres">
      <dgm:prSet presAssocID="{E867BE24-89E4-4487-AB98-41BA901F2365}" presName="linear" presStyleCnt="0">
        <dgm:presLayoutVars>
          <dgm:animLvl val="lvl"/>
          <dgm:resizeHandles val="exact"/>
        </dgm:presLayoutVars>
      </dgm:prSet>
      <dgm:spPr/>
    </dgm:pt>
    <dgm:pt modelId="{CE2A1F9E-6D22-40D5-A1A7-2E7077920E30}" type="pres">
      <dgm:prSet presAssocID="{2075C9F2-3023-4A95-9734-B3A684524EB4}" presName="parentText" presStyleLbl="node1" presStyleIdx="0" presStyleCnt="1">
        <dgm:presLayoutVars>
          <dgm:chMax val="0"/>
          <dgm:bulletEnabled val="1"/>
        </dgm:presLayoutVars>
      </dgm:prSet>
      <dgm:spPr/>
    </dgm:pt>
  </dgm:ptLst>
  <dgm:cxnLst>
    <dgm:cxn modelId="{47768259-770C-4AED-83B9-64A825E4781E}" type="presOf" srcId="{E867BE24-89E4-4487-AB98-41BA901F2365}" destId="{9545755B-3D6C-42E0-BD57-2171CACAD690}" srcOrd="0" destOrd="0" presId="urn:microsoft.com/office/officeart/2005/8/layout/vList2"/>
    <dgm:cxn modelId="{8603777D-0F82-4D75-AF63-934E98D723A1}" srcId="{E867BE24-89E4-4487-AB98-41BA901F2365}" destId="{2075C9F2-3023-4A95-9734-B3A684524EB4}" srcOrd="0" destOrd="0" parTransId="{B7C3C92A-88F9-4583-B38F-BFD6ADA47AEE}" sibTransId="{B669982C-D5AD-40D2-9E9E-D28A990111A7}"/>
    <dgm:cxn modelId="{D2726798-C313-438A-99E8-7941A86A176B}" type="presOf" srcId="{2075C9F2-3023-4A95-9734-B3A684524EB4}" destId="{CE2A1F9E-6D22-40D5-A1A7-2E7077920E30}" srcOrd="0" destOrd="0" presId="urn:microsoft.com/office/officeart/2005/8/layout/vList2"/>
    <dgm:cxn modelId="{9FA1152B-4669-4151-B335-AF94D037E925}" type="presParOf" srcId="{9545755B-3D6C-42E0-BD57-2171CACAD690}" destId="{CE2A1F9E-6D22-40D5-A1A7-2E7077920E30}"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F3527CFA-4B85-4FB0-BFD0-5BC067E33CE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7CAC35F-BB83-491D-99DE-8A94679A78F5}">
      <dgm:prSet custT="1"/>
      <dgm:spPr/>
      <dgm:t>
        <a:bodyPr/>
        <a:lstStyle/>
        <a:p>
          <a:pPr rtl="0"/>
          <a:r>
            <a:rPr lang="en-US" sz="2000" b="0" dirty="0">
              <a:latin typeface="Times New Roman" panose="02020603050405020304" pitchFamily="18" charset="0"/>
              <a:cs typeface="Times New Roman" panose="02020603050405020304" pitchFamily="18" charset="0"/>
            </a:rPr>
            <a:t>How do we file multiple forms from one User ID as in V2 we were able to download the forms from the portal and multiple people can prepare simultaneously?</a:t>
          </a:r>
          <a:endParaRPr lang="en-US" sz="2000" dirty="0">
            <a:latin typeface="Times New Roman" panose="02020603050405020304" pitchFamily="18" charset="0"/>
            <a:cs typeface="Times New Roman" panose="02020603050405020304" pitchFamily="18" charset="0"/>
          </a:endParaRPr>
        </a:p>
      </dgm:t>
    </dgm:pt>
    <dgm:pt modelId="{B959CD4C-085B-476A-809E-D1BEB7AB9B5C}" type="parTrans" cxnId="{C3342C11-65A9-48E7-B08D-722E05ECAF2F}">
      <dgm:prSet/>
      <dgm:spPr/>
      <dgm:t>
        <a:bodyPr/>
        <a:lstStyle/>
        <a:p>
          <a:endParaRPr lang="en-US"/>
        </a:p>
      </dgm:t>
    </dgm:pt>
    <dgm:pt modelId="{01408724-E5D8-44E0-8EE6-102F3291F144}" type="sibTrans" cxnId="{C3342C11-65A9-48E7-B08D-722E05ECAF2F}">
      <dgm:prSet/>
      <dgm:spPr/>
      <dgm:t>
        <a:bodyPr/>
        <a:lstStyle/>
        <a:p>
          <a:endParaRPr lang="en-US"/>
        </a:p>
      </dgm:t>
    </dgm:pt>
    <dgm:pt modelId="{B4ADC0DE-A181-4E97-9FDB-D44D8133636B}" type="pres">
      <dgm:prSet presAssocID="{F3527CFA-4B85-4FB0-BFD0-5BC067E33CE8}" presName="Name0" presStyleCnt="0">
        <dgm:presLayoutVars>
          <dgm:dir/>
          <dgm:resizeHandles val="exact"/>
        </dgm:presLayoutVars>
      </dgm:prSet>
      <dgm:spPr/>
    </dgm:pt>
    <dgm:pt modelId="{F83602BD-4732-4C1A-8E4F-FB9DA81222F0}" type="pres">
      <dgm:prSet presAssocID="{D7CAC35F-BB83-491D-99DE-8A94679A78F5}" presName="node" presStyleLbl="node1" presStyleIdx="0" presStyleCnt="1">
        <dgm:presLayoutVars>
          <dgm:bulletEnabled val="1"/>
        </dgm:presLayoutVars>
      </dgm:prSet>
      <dgm:spPr/>
    </dgm:pt>
  </dgm:ptLst>
  <dgm:cxnLst>
    <dgm:cxn modelId="{C3342C11-65A9-48E7-B08D-722E05ECAF2F}" srcId="{F3527CFA-4B85-4FB0-BFD0-5BC067E33CE8}" destId="{D7CAC35F-BB83-491D-99DE-8A94679A78F5}" srcOrd="0" destOrd="0" parTransId="{B959CD4C-085B-476A-809E-D1BEB7AB9B5C}" sibTransId="{01408724-E5D8-44E0-8EE6-102F3291F144}"/>
    <dgm:cxn modelId="{9968DF75-D65A-4C4C-B31B-C55DACF0FCBA}" type="presOf" srcId="{D7CAC35F-BB83-491D-99DE-8A94679A78F5}" destId="{F83602BD-4732-4C1A-8E4F-FB9DA81222F0}" srcOrd="0" destOrd="0" presId="urn:microsoft.com/office/officeart/2005/8/layout/process1"/>
    <dgm:cxn modelId="{0DB808F6-5EA7-42B8-8102-BC5AC3A039AD}" type="presOf" srcId="{F3527CFA-4B85-4FB0-BFD0-5BC067E33CE8}" destId="{B4ADC0DE-A181-4E97-9FDB-D44D8133636B}" srcOrd="0" destOrd="0" presId="urn:microsoft.com/office/officeart/2005/8/layout/process1"/>
    <dgm:cxn modelId="{A3A41230-A8CC-438B-9DAB-C489CA7006A4}" type="presParOf" srcId="{B4ADC0DE-A181-4E97-9FDB-D44D8133636B}" destId="{F83602BD-4732-4C1A-8E4F-FB9DA81222F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F2E7423-9AB8-4263-8E87-45D22EFA8A1B}"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FC734A51-0569-4299-B0D8-ED00816A5B74}">
      <dgm:prSet custT="1"/>
      <dgm:spPr/>
      <dgm:t>
        <a:bodyPr/>
        <a:lstStyle/>
        <a:p>
          <a:pPr rtl="0"/>
          <a:r>
            <a:rPr lang="en-US" sz="1800" dirty="0"/>
            <a:t>A concept of Offline Utility has been introduced in V3 for annual filing forms to handle this issue and make the process easier. In this option user will provide basic details in web form basis which they can download a prefilled excel and will provide rest of the data in excel itself. After filling in the excel, user will have to upload the excel in the web form.</a:t>
          </a:r>
        </a:p>
      </dgm:t>
    </dgm:pt>
    <dgm:pt modelId="{20FC88B8-ABA1-49BF-BE9F-24E60F2D374A}" type="parTrans" cxnId="{EEE1D301-E198-41A4-A1CA-E610E05645F6}">
      <dgm:prSet/>
      <dgm:spPr/>
      <dgm:t>
        <a:bodyPr/>
        <a:lstStyle/>
        <a:p>
          <a:endParaRPr lang="en-US"/>
        </a:p>
      </dgm:t>
    </dgm:pt>
    <dgm:pt modelId="{16757A2E-9B2D-4958-885E-0F0EE33FAB3A}" type="sibTrans" cxnId="{EEE1D301-E198-41A4-A1CA-E610E05645F6}">
      <dgm:prSet/>
      <dgm:spPr/>
      <dgm:t>
        <a:bodyPr/>
        <a:lstStyle/>
        <a:p>
          <a:endParaRPr lang="en-US"/>
        </a:p>
      </dgm:t>
    </dgm:pt>
    <dgm:pt modelId="{1F1247EB-1A91-4A7D-BC92-6BB152DE316C}" type="pres">
      <dgm:prSet presAssocID="{BF2E7423-9AB8-4263-8E87-45D22EFA8A1B}" presName="compositeShape" presStyleCnt="0">
        <dgm:presLayoutVars>
          <dgm:dir/>
          <dgm:resizeHandles/>
        </dgm:presLayoutVars>
      </dgm:prSet>
      <dgm:spPr/>
    </dgm:pt>
    <dgm:pt modelId="{F69B1D49-9663-4EAD-A6FC-8AE2C29780D1}" type="pres">
      <dgm:prSet presAssocID="{BF2E7423-9AB8-4263-8E87-45D22EFA8A1B}" presName="pyramid" presStyleLbl="node1" presStyleIdx="0" presStyleCnt="1"/>
      <dgm:spPr/>
    </dgm:pt>
    <dgm:pt modelId="{10077D89-6931-4B21-BFA1-AADB6B47A1B7}" type="pres">
      <dgm:prSet presAssocID="{BF2E7423-9AB8-4263-8E87-45D22EFA8A1B}" presName="theList" presStyleCnt="0"/>
      <dgm:spPr/>
    </dgm:pt>
    <dgm:pt modelId="{FBC0A85D-FD3D-4A4B-9891-2FE6BBA5B5BB}" type="pres">
      <dgm:prSet presAssocID="{FC734A51-0569-4299-B0D8-ED00816A5B74}" presName="aNode" presStyleLbl="fgAcc1" presStyleIdx="0" presStyleCnt="1" custScaleX="179765" custScaleY="164113">
        <dgm:presLayoutVars>
          <dgm:bulletEnabled val="1"/>
        </dgm:presLayoutVars>
      </dgm:prSet>
      <dgm:spPr/>
    </dgm:pt>
    <dgm:pt modelId="{AF6248EA-836D-4C7E-9E24-B210FB998FA7}" type="pres">
      <dgm:prSet presAssocID="{FC734A51-0569-4299-B0D8-ED00816A5B74}" presName="aSpace" presStyleCnt="0"/>
      <dgm:spPr/>
    </dgm:pt>
  </dgm:ptLst>
  <dgm:cxnLst>
    <dgm:cxn modelId="{EEE1D301-E198-41A4-A1CA-E610E05645F6}" srcId="{BF2E7423-9AB8-4263-8E87-45D22EFA8A1B}" destId="{FC734A51-0569-4299-B0D8-ED00816A5B74}" srcOrd="0" destOrd="0" parTransId="{20FC88B8-ABA1-49BF-BE9F-24E60F2D374A}" sibTransId="{16757A2E-9B2D-4958-885E-0F0EE33FAB3A}"/>
    <dgm:cxn modelId="{AC3CF75A-D36A-487E-8DC3-CD356682A2B1}" type="presOf" srcId="{BF2E7423-9AB8-4263-8E87-45D22EFA8A1B}" destId="{1F1247EB-1A91-4A7D-BC92-6BB152DE316C}" srcOrd="0" destOrd="0" presId="urn:microsoft.com/office/officeart/2005/8/layout/pyramid2"/>
    <dgm:cxn modelId="{14B6F381-3C4C-476E-929B-46600B0218CB}" type="presOf" srcId="{FC734A51-0569-4299-B0D8-ED00816A5B74}" destId="{FBC0A85D-FD3D-4A4B-9891-2FE6BBA5B5BB}" srcOrd="0" destOrd="0" presId="urn:microsoft.com/office/officeart/2005/8/layout/pyramid2"/>
    <dgm:cxn modelId="{0D8E5203-9659-4D9D-ABEC-E39599B6850F}" type="presParOf" srcId="{1F1247EB-1A91-4A7D-BC92-6BB152DE316C}" destId="{F69B1D49-9663-4EAD-A6FC-8AE2C29780D1}" srcOrd="0" destOrd="0" presId="urn:microsoft.com/office/officeart/2005/8/layout/pyramid2"/>
    <dgm:cxn modelId="{BAB063C8-5057-427C-9E45-7BD51B4CE513}" type="presParOf" srcId="{1F1247EB-1A91-4A7D-BC92-6BB152DE316C}" destId="{10077D89-6931-4B21-BFA1-AADB6B47A1B7}" srcOrd="1" destOrd="0" presId="urn:microsoft.com/office/officeart/2005/8/layout/pyramid2"/>
    <dgm:cxn modelId="{C96B39DC-E54B-48ED-BCE8-EBA02F12E80A}" type="presParOf" srcId="{10077D89-6931-4B21-BFA1-AADB6B47A1B7}" destId="{FBC0A85D-FD3D-4A4B-9891-2FE6BBA5B5BB}" srcOrd="0" destOrd="0" presId="urn:microsoft.com/office/officeart/2005/8/layout/pyramid2"/>
    <dgm:cxn modelId="{D40EC0E2-E24F-4560-A7C3-31AE3517A9E2}" type="presParOf" srcId="{10077D89-6931-4B21-BFA1-AADB6B47A1B7}" destId="{AF6248EA-836D-4C7E-9E24-B210FB998FA7}"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28E77C3D-7A5E-494B-9A06-380C628C9151}"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95C37D7C-9558-42FA-843E-16A3A7E03600}">
      <dgm:prSet custT="1"/>
      <dgm:spPr/>
      <dgm:t>
        <a:bodyPr/>
        <a:lstStyle/>
        <a:p>
          <a:pPr rtl="0"/>
          <a:r>
            <a:rPr lang="en-US" sz="1800" dirty="0"/>
            <a:t>All the forms in V3 are web-based and require users to log in to the MCA system in order to access, fill out, and submit the relevant forms except for a few annual filing forms.</a:t>
          </a:r>
        </a:p>
      </dgm:t>
    </dgm:pt>
    <dgm:pt modelId="{A56A193C-C5CE-43F2-9A73-0B5E58D4D811}" type="parTrans" cxnId="{5425F6CC-CB96-47CC-99D3-7E69BBD6ABAC}">
      <dgm:prSet/>
      <dgm:spPr/>
      <dgm:t>
        <a:bodyPr/>
        <a:lstStyle/>
        <a:p>
          <a:endParaRPr lang="en-US"/>
        </a:p>
      </dgm:t>
    </dgm:pt>
    <dgm:pt modelId="{026526C3-D427-47D2-8109-2EA9A7892A1F}" type="sibTrans" cxnId="{5425F6CC-CB96-47CC-99D3-7E69BBD6ABAC}">
      <dgm:prSet/>
      <dgm:spPr/>
      <dgm:t>
        <a:bodyPr/>
        <a:lstStyle/>
        <a:p>
          <a:endParaRPr lang="en-US"/>
        </a:p>
      </dgm:t>
    </dgm:pt>
    <dgm:pt modelId="{70D715A3-AFCB-433F-B691-A9DD1A7DA439}" type="pres">
      <dgm:prSet presAssocID="{28E77C3D-7A5E-494B-9A06-380C628C9151}" presName="compositeShape" presStyleCnt="0">
        <dgm:presLayoutVars>
          <dgm:dir/>
          <dgm:resizeHandles/>
        </dgm:presLayoutVars>
      </dgm:prSet>
      <dgm:spPr/>
    </dgm:pt>
    <dgm:pt modelId="{F11576DA-FF2D-4019-B35A-0F371FB1DF4A}" type="pres">
      <dgm:prSet presAssocID="{28E77C3D-7A5E-494B-9A06-380C628C9151}" presName="pyramid" presStyleLbl="node1" presStyleIdx="0" presStyleCnt="1"/>
      <dgm:spPr/>
    </dgm:pt>
    <dgm:pt modelId="{C447DC5D-8078-4CA6-BEEB-790951FCD17C}" type="pres">
      <dgm:prSet presAssocID="{28E77C3D-7A5E-494B-9A06-380C628C9151}" presName="theList" presStyleCnt="0"/>
      <dgm:spPr/>
    </dgm:pt>
    <dgm:pt modelId="{A82083F3-642E-4B54-8CAF-A36599301C20}" type="pres">
      <dgm:prSet presAssocID="{95C37D7C-9558-42FA-843E-16A3A7E03600}" presName="aNode" presStyleLbl="fgAcc1" presStyleIdx="0" presStyleCnt="1" custScaleX="151757" custScaleY="126288">
        <dgm:presLayoutVars>
          <dgm:bulletEnabled val="1"/>
        </dgm:presLayoutVars>
      </dgm:prSet>
      <dgm:spPr/>
    </dgm:pt>
    <dgm:pt modelId="{1E0E5E9E-D915-4F52-ABD5-9C8C8F97475B}" type="pres">
      <dgm:prSet presAssocID="{95C37D7C-9558-42FA-843E-16A3A7E03600}" presName="aSpace" presStyleCnt="0"/>
      <dgm:spPr/>
    </dgm:pt>
  </dgm:ptLst>
  <dgm:cxnLst>
    <dgm:cxn modelId="{E5D52D8E-9EB4-456A-B4F4-5187320B0CBD}" type="presOf" srcId="{28E77C3D-7A5E-494B-9A06-380C628C9151}" destId="{70D715A3-AFCB-433F-B691-A9DD1A7DA439}" srcOrd="0" destOrd="0" presId="urn:microsoft.com/office/officeart/2005/8/layout/pyramid2"/>
    <dgm:cxn modelId="{5425F6CC-CB96-47CC-99D3-7E69BBD6ABAC}" srcId="{28E77C3D-7A5E-494B-9A06-380C628C9151}" destId="{95C37D7C-9558-42FA-843E-16A3A7E03600}" srcOrd="0" destOrd="0" parTransId="{A56A193C-C5CE-43F2-9A73-0B5E58D4D811}" sibTransId="{026526C3-D427-47D2-8109-2EA9A7892A1F}"/>
    <dgm:cxn modelId="{C61B20E2-3F11-481E-BF9D-2AEAD96413AE}" type="presOf" srcId="{95C37D7C-9558-42FA-843E-16A3A7E03600}" destId="{A82083F3-642E-4B54-8CAF-A36599301C20}" srcOrd="0" destOrd="0" presId="urn:microsoft.com/office/officeart/2005/8/layout/pyramid2"/>
    <dgm:cxn modelId="{9262FBE4-98CD-411E-A920-837DE2FFC3EB}" type="presParOf" srcId="{70D715A3-AFCB-433F-B691-A9DD1A7DA439}" destId="{F11576DA-FF2D-4019-B35A-0F371FB1DF4A}" srcOrd="0" destOrd="0" presId="urn:microsoft.com/office/officeart/2005/8/layout/pyramid2"/>
    <dgm:cxn modelId="{8FFC900F-E09B-4E62-B95F-32056EBB727A}" type="presParOf" srcId="{70D715A3-AFCB-433F-B691-A9DD1A7DA439}" destId="{C447DC5D-8078-4CA6-BEEB-790951FCD17C}" srcOrd="1" destOrd="0" presId="urn:microsoft.com/office/officeart/2005/8/layout/pyramid2"/>
    <dgm:cxn modelId="{6E28A4CF-8E71-42C8-B12A-46164FC5A046}" type="presParOf" srcId="{C447DC5D-8078-4CA6-BEEB-790951FCD17C}" destId="{A82083F3-642E-4B54-8CAF-A36599301C20}" srcOrd="0" destOrd="0" presId="urn:microsoft.com/office/officeart/2005/8/layout/pyramid2"/>
    <dgm:cxn modelId="{95F5D981-172B-47E8-B003-3C3C900886C4}" type="presParOf" srcId="{C447DC5D-8078-4CA6-BEEB-790951FCD17C}" destId="{1E0E5E9E-D915-4F52-ABD5-9C8C8F97475B}" srcOrd="1"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1AEF27C7-3DCB-4F96-92A9-1DEC9C104FC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9E585F1-E0C0-446B-A342-A03C0ACB5A6A}">
      <dgm:prSet custT="1"/>
      <dgm:spPr/>
      <dgm:t>
        <a:bodyPr/>
        <a:lstStyle/>
        <a:p>
          <a:pPr rtl="0"/>
          <a:r>
            <a:rPr lang="en-US" sz="2400" b="0" dirty="0">
              <a:latin typeface="Times New Roman" panose="02020603050405020304" pitchFamily="18" charset="0"/>
              <a:cs typeface="Times New Roman" panose="02020603050405020304" pitchFamily="18" charset="0"/>
            </a:rPr>
            <a:t>What </a:t>
          </a:r>
          <a:r>
            <a:rPr lang="en-US" sz="2000" b="0" dirty="0">
              <a:latin typeface="Times New Roman" panose="02020603050405020304" pitchFamily="18" charset="0"/>
              <a:cs typeface="Times New Roman" panose="02020603050405020304" pitchFamily="18" charset="0"/>
            </a:rPr>
            <a:t>are</a:t>
          </a:r>
          <a:r>
            <a:rPr lang="en-US" sz="2400" b="0" dirty="0">
              <a:latin typeface="Times New Roman" panose="02020603050405020304" pitchFamily="18" charset="0"/>
              <a:cs typeface="Times New Roman" panose="02020603050405020304" pitchFamily="18" charset="0"/>
            </a:rPr>
            <a:t> different modes of </a:t>
          </a:r>
          <a:r>
            <a:rPr lang="en-US" sz="2000" b="0" dirty="0">
              <a:latin typeface="Times New Roman" panose="02020603050405020304" pitchFamily="18" charset="0"/>
              <a:cs typeface="Times New Roman" panose="02020603050405020304" pitchFamily="18" charset="0"/>
            </a:rPr>
            <a:t>filing</a:t>
          </a:r>
          <a:r>
            <a:rPr lang="en-US" sz="2400" b="0" dirty="0">
              <a:latin typeface="Times New Roman" panose="02020603050405020304" pitchFamily="18" charset="0"/>
              <a:cs typeface="Times New Roman" panose="02020603050405020304" pitchFamily="18" charset="0"/>
            </a:rPr>
            <a:t> available in MCA V3?</a:t>
          </a:r>
          <a:endParaRPr lang="en-US" sz="2400" dirty="0">
            <a:latin typeface="Times New Roman" panose="02020603050405020304" pitchFamily="18" charset="0"/>
            <a:cs typeface="Times New Roman" panose="02020603050405020304" pitchFamily="18" charset="0"/>
          </a:endParaRPr>
        </a:p>
      </dgm:t>
    </dgm:pt>
    <dgm:pt modelId="{02C7A437-0175-4A0A-B9BE-4F9108F87CB5}" type="parTrans" cxnId="{CC880F42-7821-409F-A308-940B9557098E}">
      <dgm:prSet/>
      <dgm:spPr/>
      <dgm:t>
        <a:bodyPr/>
        <a:lstStyle/>
        <a:p>
          <a:endParaRPr lang="en-US"/>
        </a:p>
      </dgm:t>
    </dgm:pt>
    <dgm:pt modelId="{DE3993BD-E178-491B-8414-3FBA2C5FA531}" type="sibTrans" cxnId="{CC880F42-7821-409F-A308-940B9557098E}">
      <dgm:prSet/>
      <dgm:spPr/>
      <dgm:t>
        <a:bodyPr/>
        <a:lstStyle/>
        <a:p>
          <a:endParaRPr lang="en-US"/>
        </a:p>
      </dgm:t>
    </dgm:pt>
    <dgm:pt modelId="{17D25767-5E38-4C08-83A6-05F842233467}" type="pres">
      <dgm:prSet presAssocID="{1AEF27C7-3DCB-4F96-92A9-1DEC9C104FCF}" presName="Name0" presStyleCnt="0">
        <dgm:presLayoutVars>
          <dgm:dir/>
          <dgm:resizeHandles val="exact"/>
        </dgm:presLayoutVars>
      </dgm:prSet>
      <dgm:spPr/>
    </dgm:pt>
    <dgm:pt modelId="{88FA3A36-64CE-435C-B20F-00160EF8DED9}" type="pres">
      <dgm:prSet presAssocID="{B9E585F1-E0C0-446B-A342-A03C0ACB5A6A}" presName="node" presStyleLbl="node1" presStyleIdx="0" presStyleCnt="1" custLinFactNeighborY="21263">
        <dgm:presLayoutVars>
          <dgm:bulletEnabled val="1"/>
        </dgm:presLayoutVars>
      </dgm:prSet>
      <dgm:spPr/>
    </dgm:pt>
  </dgm:ptLst>
  <dgm:cxnLst>
    <dgm:cxn modelId="{CC880F42-7821-409F-A308-940B9557098E}" srcId="{1AEF27C7-3DCB-4F96-92A9-1DEC9C104FCF}" destId="{B9E585F1-E0C0-446B-A342-A03C0ACB5A6A}" srcOrd="0" destOrd="0" parTransId="{02C7A437-0175-4A0A-B9BE-4F9108F87CB5}" sibTransId="{DE3993BD-E178-491B-8414-3FBA2C5FA531}"/>
    <dgm:cxn modelId="{3A44EC4E-2BC6-42DD-8528-5CC8530C2E12}" type="presOf" srcId="{B9E585F1-E0C0-446B-A342-A03C0ACB5A6A}" destId="{88FA3A36-64CE-435C-B20F-00160EF8DED9}" srcOrd="0" destOrd="0" presId="urn:microsoft.com/office/officeart/2005/8/layout/process1"/>
    <dgm:cxn modelId="{8E590AE0-47A0-458A-B45D-AAC777A12D99}" type="presOf" srcId="{1AEF27C7-3DCB-4F96-92A9-1DEC9C104FCF}" destId="{17D25767-5E38-4C08-83A6-05F842233467}" srcOrd="0" destOrd="0" presId="urn:microsoft.com/office/officeart/2005/8/layout/process1"/>
    <dgm:cxn modelId="{B4A91D92-9D5D-4C61-83B4-A90C1E4F8AC1}" type="presParOf" srcId="{17D25767-5E38-4C08-83A6-05F842233467}" destId="{88FA3A36-64CE-435C-B20F-00160EF8DED9}"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63E5F-1A83-4CA4-945F-A06DC995C63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0612BAE-7A6B-4E32-BFDD-538C7195AD1B}">
      <dgm:prSet/>
      <dgm:spPr/>
      <dgm:t>
        <a:bodyPr/>
        <a:lstStyle/>
        <a:p>
          <a:pPr rtl="0"/>
          <a:r>
            <a:rPr lang="en-US" dirty="0">
              <a:solidFill>
                <a:schemeClr val="bg1"/>
              </a:solidFill>
            </a:rPr>
            <a:t>1. AOC-4</a:t>
          </a:r>
          <a:endParaRPr lang="en-US" dirty="0"/>
        </a:p>
      </dgm:t>
    </dgm:pt>
    <dgm:pt modelId="{29291FE8-F0B8-4ABB-8D5A-888895410F50}" type="parTrans" cxnId="{C261976B-3444-4884-A33C-D41424D6B8B9}">
      <dgm:prSet/>
      <dgm:spPr/>
      <dgm:t>
        <a:bodyPr/>
        <a:lstStyle/>
        <a:p>
          <a:endParaRPr lang="en-US"/>
        </a:p>
      </dgm:t>
    </dgm:pt>
    <dgm:pt modelId="{F48D569A-6E16-41B3-BEDD-BF029C64C748}" type="sibTrans" cxnId="{C261976B-3444-4884-A33C-D41424D6B8B9}">
      <dgm:prSet/>
      <dgm:spPr/>
      <dgm:t>
        <a:bodyPr/>
        <a:lstStyle/>
        <a:p>
          <a:endParaRPr lang="en-US"/>
        </a:p>
      </dgm:t>
    </dgm:pt>
    <dgm:pt modelId="{FA01DF34-982D-41F5-BF64-77F2022BD791}" type="pres">
      <dgm:prSet presAssocID="{F7E63E5F-1A83-4CA4-945F-A06DC995C635}" presName="CompostProcess" presStyleCnt="0">
        <dgm:presLayoutVars>
          <dgm:dir/>
          <dgm:resizeHandles val="exact"/>
        </dgm:presLayoutVars>
      </dgm:prSet>
      <dgm:spPr/>
    </dgm:pt>
    <dgm:pt modelId="{755D3639-9CAC-4882-B566-A1A42AB6D7C7}" type="pres">
      <dgm:prSet presAssocID="{F7E63E5F-1A83-4CA4-945F-A06DC995C635}" presName="arrow" presStyleLbl="bgShp" presStyleIdx="0" presStyleCnt="1" custScaleX="113839" custLinFactNeighborX="447" custLinFactNeighborY="-16084"/>
      <dgm:spPr/>
    </dgm:pt>
    <dgm:pt modelId="{D77D4697-F435-42E9-B448-476A1DBB1CEA}" type="pres">
      <dgm:prSet presAssocID="{F7E63E5F-1A83-4CA4-945F-A06DC995C635}" presName="linearProcess" presStyleCnt="0"/>
      <dgm:spPr/>
    </dgm:pt>
    <dgm:pt modelId="{4F6D0ED1-A74D-4EC5-89B3-72BF062A3BF1}" type="pres">
      <dgm:prSet presAssocID="{50612BAE-7A6B-4E32-BFDD-538C7195AD1B}" presName="textNode" presStyleLbl="node1" presStyleIdx="0" presStyleCnt="1" custScaleX="125068" custLinFactNeighborX="-872">
        <dgm:presLayoutVars>
          <dgm:bulletEnabled val="1"/>
        </dgm:presLayoutVars>
      </dgm:prSet>
      <dgm:spPr/>
    </dgm:pt>
  </dgm:ptLst>
  <dgm:cxnLst>
    <dgm:cxn modelId="{9940B70F-E81D-4DB4-9EB1-78AAFE1AC59F}" type="presOf" srcId="{F7E63E5F-1A83-4CA4-945F-A06DC995C635}" destId="{FA01DF34-982D-41F5-BF64-77F2022BD791}" srcOrd="0" destOrd="0" presId="urn:microsoft.com/office/officeart/2005/8/layout/hProcess9"/>
    <dgm:cxn modelId="{810AA611-CE70-46EA-AF22-7214ADA92324}" type="presOf" srcId="{50612BAE-7A6B-4E32-BFDD-538C7195AD1B}" destId="{4F6D0ED1-A74D-4EC5-89B3-72BF062A3BF1}" srcOrd="0" destOrd="0" presId="urn:microsoft.com/office/officeart/2005/8/layout/hProcess9"/>
    <dgm:cxn modelId="{C261976B-3444-4884-A33C-D41424D6B8B9}" srcId="{F7E63E5F-1A83-4CA4-945F-A06DC995C635}" destId="{50612BAE-7A6B-4E32-BFDD-538C7195AD1B}" srcOrd="0" destOrd="0" parTransId="{29291FE8-F0B8-4ABB-8D5A-888895410F50}" sibTransId="{F48D569A-6E16-41B3-BEDD-BF029C64C748}"/>
    <dgm:cxn modelId="{E4CCBAF4-186D-442C-B178-A2F03EECD8A2}" type="presParOf" srcId="{FA01DF34-982D-41F5-BF64-77F2022BD791}" destId="{755D3639-9CAC-4882-B566-A1A42AB6D7C7}" srcOrd="0" destOrd="0" presId="urn:microsoft.com/office/officeart/2005/8/layout/hProcess9"/>
    <dgm:cxn modelId="{44FAD5B4-CD21-455D-A8BE-3FCBA52ED6B3}" type="presParOf" srcId="{FA01DF34-982D-41F5-BF64-77F2022BD791}" destId="{D77D4697-F435-42E9-B448-476A1DBB1CEA}" srcOrd="1" destOrd="0" presId="urn:microsoft.com/office/officeart/2005/8/layout/hProcess9"/>
    <dgm:cxn modelId="{CEDD7B85-6156-40E6-BE31-7A1E2729D1EF}" type="presParOf" srcId="{D77D4697-F435-42E9-B448-476A1DBB1CEA}" destId="{4F6D0ED1-A74D-4EC5-89B3-72BF062A3BF1}"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F77B9AB8-39C0-4375-B053-0343C524767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564B540-B157-48A0-8AA4-E17ADBD93ABA}">
      <dgm:prSet/>
      <dgm:spPr/>
      <dgm:t>
        <a:bodyPr/>
        <a:lstStyle/>
        <a:p>
          <a:pPr rtl="0"/>
          <a:r>
            <a:rPr lang="en-US" b="1" dirty="0"/>
            <a:t>logic of paid-event date for updating Paid-up Capital through Annual filing forms</a:t>
          </a:r>
          <a:endParaRPr lang="en-US" dirty="0"/>
        </a:p>
      </dgm:t>
    </dgm:pt>
    <dgm:pt modelId="{C8274371-A1C1-4EBB-8E69-E08320A1C263}" type="parTrans" cxnId="{1E7D3908-76AB-4619-8BCE-0573D20FBD00}">
      <dgm:prSet/>
      <dgm:spPr/>
      <dgm:t>
        <a:bodyPr/>
        <a:lstStyle/>
        <a:p>
          <a:endParaRPr lang="en-US"/>
        </a:p>
      </dgm:t>
    </dgm:pt>
    <dgm:pt modelId="{C0D80D57-FBDB-4A86-8776-69D81B60FF19}" type="sibTrans" cxnId="{1E7D3908-76AB-4619-8BCE-0573D20FBD00}">
      <dgm:prSet/>
      <dgm:spPr/>
      <dgm:t>
        <a:bodyPr/>
        <a:lstStyle/>
        <a:p>
          <a:endParaRPr lang="en-US"/>
        </a:p>
      </dgm:t>
    </dgm:pt>
    <dgm:pt modelId="{9B19A85C-8C49-4368-AC13-EB7FA618012C}" type="pres">
      <dgm:prSet presAssocID="{F77B9AB8-39C0-4375-B053-0343C5247675}" presName="CompostProcess" presStyleCnt="0">
        <dgm:presLayoutVars>
          <dgm:dir/>
          <dgm:resizeHandles val="exact"/>
        </dgm:presLayoutVars>
      </dgm:prSet>
      <dgm:spPr/>
    </dgm:pt>
    <dgm:pt modelId="{101886A6-3C73-48B5-B6D9-12E2960F2ADE}" type="pres">
      <dgm:prSet presAssocID="{F77B9AB8-39C0-4375-B053-0343C5247675}" presName="arrow" presStyleLbl="bgShp" presStyleIdx="0" presStyleCnt="1"/>
      <dgm:spPr/>
    </dgm:pt>
    <dgm:pt modelId="{1C1FCBEE-1CDC-42BE-B595-9BD50DB0B0CB}" type="pres">
      <dgm:prSet presAssocID="{F77B9AB8-39C0-4375-B053-0343C5247675}" presName="linearProcess" presStyleCnt="0"/>
      <dgm:spPr/>
    </dgm:pt>
    <dgm:pt modelId="{96E744D3-2C26-4366-A56B-A4743D4907B6}" type="pres">
      <dgm:prSet presAssocID="{6564B540-B157-48A0-8AA4-E17ADBD93ABA}" presName="textNode" presStyleLbl="node1" presStyleIdx="0" presStyleCnt="1">
        <dgm:presLayoutVars>
          <dgm:bulletEnabled val="1"/>
        </dgm:presLayoutVars>
      </dgm:prSet>
      <dgm:spPr/>
    </dgm:pt>
  </dgm:ptLst>
  <dgm:cxnLst>
    <dgm:cxn modelId="{1E7D3908-76AB-4619-8BCE-0573D20FBD00}" srcId="{F77B9AB8-39C0-4375-B053-0343C5247675}" destId="{6564B540-B157-48A0-8AA4-E17ADBD93ABA}" srcOrd="0" destOrd="0" parTransId="{C8274371-A1C1-4EBB-8E69-E08320A1C263}" sibTransId="{C0D80D57-FBDB-4A86-8776-69D81B60FF19}"/>
    <dgm:cxn modelId="{32AD2D7B-2266-465A-8B2E-4727755A5EBB}" type="presOf" srcId="{6564B540-B157-48A0-8AA4-E17ADBD93ABA}" destId="{96E744D3-2C26-4366-A56B-A4743D4907B6}" srcOrd="0" destOrd="0" presId="urn:microsoft.com/office/officeart/2005/8/layout/hProcess9"/>
    <dgm:cxn modelId="{7DE71991-EBFB-48EC-89FE-778EFDA09A3D}" type="presOf" srcId="{F77B9AB8-39C0-4375-B053-0343C5247675}" destId="{9B19A85C-8C49-4368-AC13-EB7FA618012C}" srcOrd="0" destOrd="0" presId="urn:microsoft.com/office/officeart/2005/8/layout/hProcess9"/>
    <dgm:cxn modelId="{3ABF641B-DEA8-44F1-A4A8-EE74DC85B01F}" type="presParOf" srcId="{9B19A85C-8C49-4368-AC13-EB7FA618012C}" destId="{101886A6-3C73-48B5-B6D9-12E2960F2ADE}" srcOrd="0" destOrd="0" presId="urn:microsoft.com/office/officeart/2005/8/layout/hProcess9"/>
    <dgm:cxn modelId="{876F5657-0C0C-4630-AD19-70436D5F5EF0}" type="presParOf" srcId="{9B19A85C-8C49-4368-AC13-EB7FA618012C}" destId="{1C1FCBEE-1CDC-42BE-B595-9BD50DB0B0CB}" srcOrd="1" destOrd="0" presId="urn:microsoft.com/office/officeart/2005/8/layout/hProcess9"/>
    <dgm:cxn modelId="{4B48201B-02C5-4A76-A774-4716AF719128}" type="presParOf" srcId="{1C1FCBEE-1CDC-42BE-B595-9BD50DB0B0CB}" destId="{96E744D3-2C26-4366-A56B-A4743D4907B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BA1E754F-0A58-445D-A164-8D8F28EF034F}"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B95B2EC9-CF07-44B7-A82F-3C84F6BF2115}">
      <dgm:prSet/>
      <dgm:spPr/>
      <dgm:t>
        <a:bodyPr/>
        <a:lstStyle/>
        <a:p>
          <a:pPr rtl="0"/>
          <a:r>
            <a:rPr lang="en-US" dirty="0"/>
            <a:t>Paid-up capital in MCA system gets updated only when event date mentioned in the current form is greater than or equal to the event date available in the system.</a:t>
          </a:r>
        </a:p>
      </dgm:t>
    </dgm:pt>
    <dgm:pt modelId="{EFEEAA71-AFD0-4019-8CDF-D828BBBD4C63}" type="parTrans" cxnId="{D898CB19-C52C-4E77-A0BB-AFC85B679052}">
      <dgm:prSet/>
      <dgm:spPr/>
      <dgm:t>
        <a:bodyPr/>
        <a:lstStyle/>
        <a:p>
          <a:endParaRPr lang="en-US"/>
        </a:p>
      </dgm:t>
    </dgm:pt>
    <dgm:pt modelId="{3F530A6C-B6EA-4855-A318-9A7FE309DE46}" type="sibTrans" cxnId="{D898CB19-C52C-4E77-A0BB-AFC85B679052}">
      <dgm:prSet/>
      <dgm:spPr/>
      <dgm:t>
        <a:bodyPr/>
        <a:lstStyle/>
        <a:p>
          <a:endParaRPr lang="en-US"/>
        </a:p>
      </dgm:t>
    </dgm:pt>
    <dgm:pt modelId="{1B0C0BED-002D-4FE6-9E61-3C023908D9D0}" type="pres">
      <dgm:prSet presAssocID="{BA1E754F-0A58-445D-A164-8D8F28EF034F}" presName="Name0" presStyleCnt="0">
        <dgm:presLayoutVars>
          <dgm:dir/>
          <dgm:resizeHandles val="exact"/>
        </dgm:presLayoutVars>
      </dgm:prSet>
      <dgm:spPr/>
    </dgm:pt>
    <dgm:pt modelId="{C654818D-3103-4EA9-B73C-754EF91E63E2}" type="pres">
      <dgm:prSet presAssocID="{BA1E754F-0A58-445D-A164-8D8F28EF034F}" presName="arrow" presStyleLbl="bgShp" presStyleIdx="0" presStyleCnt="1"/>
      <dgm:spPr/>
    </dgm:pt>
    <dgm:pt modelId="{DC6A1718-5D9C-4A32-B84C-C8B4E5685539}" type="pres">
      <dgm:prSet presAssocID="{BA1E754F-0A58-445D-A164-8D8F28EF034F}" presName="points" presStyleCnt="0"/>
      <dgm:spPr/>
    </dgm:pt>
    <dgm:pt modelId="{97C9CA57-C77B-4387-9A07-AC6F35E52304}" type="pres">
      <dgm:prSet presAssocID="{B95B2EC9-CF07-44B7-A82F-3C84F6BF2115}" presName="compositeA" presStyleCnt="0"/>
      <dgm:spPr/>
    </dgm:pt>
    <dgm:pt modelId="{C4FA1899-A2BD-48C0-979D-DBE38D52BF2B}" type="pres">
      <dgm:prSet presAssocID="{B95B2EC9-CF07-44B7-A82F-3C84F6BF2115}" presName="textA" presStyleLbl="revTx" presStyleIdx="0" presStyleCnt="1">
        <dgm:presLayoutVars>
          <dgm:bulletEnabled val="1"/>
        </dgm:presLayoutVars>
      </dgm:prSet>
      <dgm:spPr/>
    </dgm:pt>
    <dgm:pt modelId="{641F3767-4CED-4475-A0C1-72D19C39C0DE}" type="pres">
      <dgm:prSet presAssocID="{B95B2EC9-CF07-44B7-A82F-3C84F6BF2115}" presName="circleA" presStyleLbl="node1" presStyleIdx="0" presStyleCnt="1"/>
      <dgm:spPr/>
    </dgm:pt>
    <dgm:pt modelId="{3A9BDE47-BAFE-46F1-93EF-B189607B7E95}" type="pres">
      <dgm:prSet presAssocID="{B95B2EC9-CF07-44B7-A82F-3C84F6BF2115}" presName="spaceA" presStyleCnt="0"/>
      <dgm:spPr/>
    </dgm:pt>
  </dgm:ptLst>
  <dgm:cxnLst>
    <dgm:cxn modelId="{9248A305-3C11-4E32-8E31-3D9EB1D65860}" type="presOf" srcId="{BA1E754F-0A58-445D-A164-8D8F28EF034F}" destId="{1B0C0BED-002D-4FE6-9E61-3C023908D9D0}" srcOrd="0" destOrd="0" presId="urn:microsoft.com/office/officeart/2005/8/layout/hProcess11"/>
    <dgm:cxn modelId="{D898CB19-C52C-4E77-A0BB-AFC85B679052}" srcId="{BA1E754F-0A58-445D-A164-8D8F28EF034F}" destId="{B95B2EC9-CF07-44B7-A82F-3C84F6BF2115}" srcOrd="0" destOrd="0" parTransId="{EFEEAA71-AFD0-4019-8CDF-D828BBBD4C63}" sibTransId="{3F530A6C-B6EA-4855-A318-9A7FE309DE46}"/>
    <dgm:cxn modelId="{7BE83971-6EDA-4827-9FB6-0BD788F069AE}" type="presOf" srcId="{B95B2EC9-CF07-44B7-A82F-3C84F6BF2115}" destId="{C4FA1899-A2BD-48C0-979D-DBE38D52BF2B}" srcOrd="0" destOrd="0" presId="urn:microsoft.com/office/officeart/2005/8/layout/hProcess11"/>
    <dgm:cxn modelId="{13E0084F-1D37-4E4F-82E5-8ABBBF58264C}" type="presParOf" srcId="{1B0C0BED-002D-4FE6-9E61-3C023908D9D0}" destId="{C654818D-3103-4EA9-B73C-754EF91E63E2}" srcOrd="0" destOrd="0" presId="urn:microsoft.com/office/officeart/2005/8/layout/hProcess11"/>
    <dgm:cxn modelId="{D835C447-BC9B-464D-8560-AD8A6E40843A}" type="presParOf" srcId="{1B0C0BED-002D-4FE6-9E61-3C023908D9D0}" destId="{DC6A1718-5D9C-4A32-B84C-C8B4E5685539}" srcOrd="1" destOrd="0" presId="urn:microsoft.com/office/officeart/2005/8/layout/hProcess11"/>
    <dgm:cxn modelId="{863247C9-5C8B-42FC-91B1-000397676A74}" type="presParOf" srcId="{DC6A1718-5D9C-4A32-B84C-C8B4E5685539}" destId="{97C9CA57-C77B-4387-9A07-AC6F35E52304}" srcOrd="0" destOrd="0" presId="urn:microsoft.com/office/officeart/2005/8/layout/hProcess11"/>
    <dgm:cxn modelId="{D7B1D60A-ABCC-478D-9A08-BEF4F483D3E5}" type="presParOf" srcId="{97C9CA57-C77B-4387-9A07-AC6F35E52304}" destId="{C4FA1899-A2BD-48C0-979D-DBE38D52BF2B}" srcOrd="0" destOrd="0" presId="urn:microsoft.com/office/officeart/2005/8/layout/hProcess11"/>
    <dgm:cxn modelId="{D7BE1EF1-764E-49D8-B955-77932E09B26A}" type="presParOf" srcId="{97C9CA57-C77B-4387-9A07-AC6F35E52304}" destId="{641F3767-4CED-4475-A0C1-72D19C39C0DE}" srcOrd="1" destOrd="0" presId="urn:microsoft.com/office/officeart/2005/8/layout/hProcess11"/>
    <dgm:cxn modelId="{0585147D-3A0A-4D49-B384-6A8BAA909D55}" type="presParOf" srcId="{97C9CA57-C77B-4387-9A07-AC6F35E52304}" destId="{3A9BDE47-BAFE-46F1-93EF-B189607B7E95}"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3E06871-CA4C-4C6C-8596-FAE5DBEF69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B74E20-BBCD-4DB1-A365-22ACBE83107E}">
      <dgm:prSet/>
      <dgm:spPr/>
      <dgm:t>
        <a:bodyPr/>
        <a:lstStyle/>
        <a:p>
          <a:pPr rtl="0"/>
          <a:r>
            <a:rPr lang="en-US"/>
            <a:t>Event dates for different forms:</a:t>
          </a:r>
        </a:p>
      </dgm:t>
    </dgm:pt>
    <dgm:pt modelId="{8AFDF5C6-3BFD-47D2-9AD6-A60DB2AA5334}" type="parTrans" cxnId="{F9340C6D-2B90-42D6-B4AC-AB83BB9DE3EA}">
      <dgm:prSet/>
      <dgm:spPr/>
      <dgm:t>
        <a:bodyPr/>
        <a:lstStyle/>
        <a:p>
          <a:endParaRPr lang="en-US"/>
        </a:p>
      </dgm:t>
    </dgm:pt>
    <dgm:pt modelId="{11A587AF-0BFD-4FD0-96BE-7EDE9C2B0DF7}" type="sibTrans" cxnId="{F9340C6D-2B90-42D6-B4AC-AB83BB9DE3EA}">
      <dgm:prSet/>
      <dgm:spPr/>
      <dgm:t>
        <a:bodyPr/>
        <a:lstStyle/>
        <a:p>
          <a:endParaRPr lang="en-US"/>
        </a:p>
      </dgm:t>
    </dgm:pt>
    <dgm:pt modelId="{3A994E72-A6C3-4DA0-923F-06E78DC77546}">
      <dgm:prSet/>
      <dgm:spPr/>
      <dgm:t>
        <a:bodyPr/>
        <a:lstStyle/>
        <a:p>
          <a:pPr rtl="0"/>
          <a:r>
            <a:rPr lang="en-US"/>
            <a:t>PAS-3 – Date of allotment</a:t>
          </a:r>
        </a:p>
      </dgm:t>
    </dgm:pt>
    <dgm:pt modelId="{8235F89F-9E79-4348-9923-F5CB627FC27E}" type="parTrans" cxnId="{9904CAEE-BE86-4E3D-9795-994585CF3427}">
      <dgm:prSet/>
      <dgm:spPr/>
      <dgm:t>
        <a:bodyPr/>
        <a:lstStyle/>
        <a:p>
          <a:endParaRPr lang="en-US"/>
        </a:p>
      </dgm:t>
    </dgm:pt>
    <dgm:pt modelId="{EAB19A81-BB3F-4B4B-9F82-D36DEF425AB5}" type="sibTrans" cxnId="{9904CAEE-BE86-4E3D-9795-994585CF3427}">
      <dgm:prSet/>
      <dgm:spPr/>
      <dgm:t>
        <a:bodyPr/>
        <a:lstStyle/>
        <a:p>
          <a:endParaRPr lang="en-US"/>
        </a:p>
      </dgm:t>
    </dgm:pt>
    <dgm:pt modelId="{C115160D-8D40-410D-BB1A-27E664DD4E2C}">
      <dgm:prSet/>
      <dgm:spPr/>
      <dgm:t>
        <a:bodyPr/>
        <a:lstStyle/>
        <a:p>
          <a:pPr rtl="0"/>
          <a:r>
            <a:rPr lang="en-US"/>
            <a:t>SH-7 – Date of redemption [Redemption of preference shares]</a:t>
          </a:r>
        </a:p>
      </dgm:t>
    </dgm:pt>
    <dgm:pt modelId="{E2794B96-A74B-44AE-B7D1-A4EC257CC4D7}" type="parTrans" cxnId="{56C4F59F-442D-4D8B-90BC-D0F36110C947}">
      <dgm:prSet/>
      <dgm:spPr/>
      <dgm:t>
        <a:bodyPr/>
        <a:lstStyle/>
        <a:p>
          <a:endParaRPr lang="en-US"/>
        </a:p>
      </dgm:t>
    </dgm:pt>
    <dgm:pt modelId="{A0477F00-D3F7-4175-9558-70D7D0BDC1E3}" type="sibTrans" cxnId="{56C4F59F-442D-4D8B-90BC-D0F36110C947}">
      <dgm:prSet/>
      <dgm:spPr/>
      <dgm:t>
        <a:bodyPr/>
        <a:lstStyle/>
        <a:p>
          <a:endParaRPr lang="en-US"/>
        </a:p>
      </dgm:t>
    </dgm:pt>
    <dgm:pt modelId="{19C7A9B1-9B60-49FD-B01E-F1D8E6F6FBF3}">
      <dgm:prSet/>
      <dgm:spPr/>
      <dgm:t>
        <a:bodyPr/>
        <a:lstStyle/>
        <a:p>
          <a:pPr rtl="0"/>
          <a:r>
            <a:rPr lang="en-US"/>
            <a:t>SH-11 – Date of completion of buy back</a:t>
          </a:r>
        </a:p>
      </dgm:t>
    </dgm:pt>
    <dgm:pt modelId="{B514D5CD-62A0-48DC-B94D-8CAFFEF99D66}" type="parTrans" cxnId="{F3E5AEC1-6E78-4609-ADB7-E32A3583A998}">
      <dgm:prSet/>
      <dgm:spPr/>
      <dgm:t>
        <a:bodyPr/>
        <a:lstStyle/>
        <a:p>
          <a:endParaRPr lang="en-US"/>
        </a:p>
      </dgm:t>
    </dgm:pt>
    <dgm:pt modelId="{3F11A88C-0765-4BEC-AB6A-EC5FE6E52697}" type="sibTrans" cxnId="{F3E5AEC1-6E78-4609-ADB7-E32A3583A998}">
      <dgm:prSet/>
      <dgm:spPr/>
      <dgm:t>
        <a:bodyPr/>
        <a:lstStyle/>
        <a:p>
          <a:endParaRPr lang="en-US"/>
        </a:p>
      </dgm:t>
    </dgm:pt>
    <dgm:pt modelId="{E8796766-61F6-4BC8-9112-A744E2ECE630}">
      <dgm:prSet/>
      <dgm:spPr/>
      <dgm:t>
        <a:bodyPr/>
        <a:lstStyle/>
        <a:p>
          <a:pPr rtl="0"/>
          <a:r>
            <a:rPr lang="en-US"/>
            <a:t>INC-28 – Date of issue of certified copy of order [for reduction of share capital]</a:t>
          </a:r>
        </a:p>
      </dgm:t>
    </dgm:pt>
    <dgm:pt modelId="{C320E951-5EC3-41D4-9607-CFBEF226D5F2}" type="parTrans" cxnId="{834AB6A6-5B39-4BEB-828B-8E43D90BA41A}">
      <dgm:prSet/>
      <dgm:spPr/>
      <dgm:t>
        <a:bodyPr/>
        <a:lstStyle/>
        <a:p>
          <a:endParaRPr lang="en-US"/>
        </a:p>
      </dgm:t>
    </dgm:pt>
    <dgm:pt modelId="{D1DED24A-9914-46B1-9A89-822A1A997209}" type="sibTrans" cxnId="{834AB6A6-5B39-4BEB-828B-8E43D90BA41A}">
      <dgm:prSet/>
      <dgm:spPr/>
      <dgm:t>
        <a:bodyPr/>
        <a:lstStyle/>
        <a:p>
          <a:endParaRPr lang="en-US"/>
        </a:p>
      </dgm:t>
    </dgm:pt>
    <dgm:pt modelId="{2BC87F34-8D2E-47C2-981D-AF53474A7401}">
      <dgm:prSet/>
      <dgm:spPr/>
      <dgm:t>
        <a:bodyPr/>
        <a:lstStyle/>
        <a:p>
          <a:pPr rtl="0"/>
          <a:r>
            <a:rPr lang="en-US"/>
            <a:t>Annual filing forms [MGT-7/MGT-7A]: FY end date</a:t>
          </a:r>
        </a:p>
      </dgm:t>
    </dgm:pt>
    <dgm:pt modelId="{C46E4E7F-6E34-4907-972E-017BC8E25463}" type="parTrans" cxnId="{E805F938-78FE-429A-81DF-A67B58FFA4CB}">
      <dgm:prSet/>
      <dgm:spPr/>
      <dgm:t>
        <a:bodyPr/>
        <a:lstStyle/>
        <a:p>
          <a:endParaRPr lang="en-US"/>
        </a:p>
      </dgm:t>
    </dgm:pt>
    <dgm:pt modelId="{B8A17896-A0B0-40CB-A735-50FAFD937D72}" type="sibTrans" cxnId="{E805F938-78FE-429A-81DF-A67B58FFA4CB}">
      <dgm:prSet/>
      <dgm:spPr/>
      <dgm:t>
        <a:bodyPr/>
        <a:lstStyle/>
        <a:p>
          <a:endParaRPr lang="en-US"/>
        </a:p>
      </dgm:t>
    </dgm:pt>
    <dgm:pt modelId="{20FDDB7A-232C-402B-A483-B0FEE78D1A69}">
      <dgm:prSet/>
      <dgm:spPr/>
      <dgm:t>
        <a:bodyPr/>
        <a:lstStyle/>
        <a:p>
          <a:pPr rtl="0"/>
          <a:r>
            <a:rPr lang="en-US" dirty="0"/>
            <a:t>Ex. Company has filed PAS-3 on 10</a:t>
          </a:r>
          <a:r>
            <a:rPr lang="en-US" baseline="30000" dirty="0"/>
            <a:t>th</a:t>
          </a:r>
          <a:r>
            <a:rPr lang="en-US" dirty="0"/>
            <a:t> May 2024 for allotment of shares with allotment date 01 May 2024 without giving effect of buy back which happened on 01 April 2024. on 01 Jun 2024, Company has filed SH-11 with event date 01 April 2024. In this case, paid-up capital shall not get updated based on SH-11 as existing event date available in the system is higher than the event date mentioned in the form.</a:t>
          </a:r>
        </a:p>
      </dgm:t>
    </dgm:pt>
    <dgm:pt modelId="{EF202054-151D-4228-8BBD-F9A8987475C8}" type="parTrans" cxnId="{03058D68-DAA0-4426-B08C-9720EFE1A32C}">
      <dgm:prSet/>
      <dgm:spPr/>
      <dgm:t>
        <a:bodyPr/>
        <a:lstStyle/>
        <a:p>
          <a:endParaRPr lang="en-US"/>
        </a:p>
      </dgm:t>
    </dgm:pt>
    <dgm:pt modelId="{55BD1E5D-F5C7-4A4B-9053-C5E0637139AC}" type="sibTrans" cxnId="{03058D68-DAA0-4426-B08C-9720EFE1A32C}">
      <dgm:prSet/>
      <dgm:spPr/>
      <dgm:t>
        <a:bodyPr/>
        <a:lstStyle/>
        <a:p>
          <a:endParaRPr lang="en-US"/>
        </a:p>
      </dgm:t>
    </dgm:pt>
    <dgm:pt modelId="{70061DE9-E6DC-42CC-801E-B69323D40CD2}" type="pres">
      <dgm:prSet presAssocID="{83E06871-CA4C-4C6C-8596-FAE5DBEF69CF}" presName="Name0" presStyleCnt="0">
        <dgm:presLayoutVars>
          <dgm:dir/>
          <dgm:animLvl val="lvl"/>
          <dgm:resizeHandles val="exact"/>
        </dgm:presLayoutVars>
      </dgm:prSet>
      <dgm:spPr/>
    </dgm:pt>
    <dgm:pt modelId="{2C3D4732-6163-4EB7-9455-90C61154DD02}" type="pres">
      <dgm:prSet presAssocID="{1FB74E20-BBCD-4DB1-A365-22ACBE83107E}" presName="linNode" presStyleCnt="0"/>
      <dgm:spPr/>
    </dgm:pt>
    <dgm:pt modelId="{0B2903A0-E5A9-4B1C-90C5-D74B081F856B}" type="pres">
      <dgm:prSet presAssocID="{1FB74E20-BBCD-4DB1-A365-22ACBE83107E}" presName="parentText" presStyleLbl="node1" presStyleIdx="0" presStyleCnt="1">
        <dgm:presLayoutVars>
          <dgm:chMax val="1"/>
          <dgm:bulletEnabled val="1"/>
        </dgm:presLayoutVars>
      </dgm:prSet>
      <dgm:spPr/>
    </dgm:pt>
    <dgm:pt modelId="{B1972F4C-B2AF-444C-9A62-EB7B58723EB1}" type="pres">
      <dgm:prSet presAssocID="{1FB74E20-BBCD-4DB1-A365-22ACBE83107E}" presName="descendantText" presStyleLbl="alignAccFollowNode1" presStyleIdx="0" presStyleCnt="1" custScaleY="125000" custLinFactNeighborX="2896" custLinFactNeighborY="4938">
        <dgm:presLayoutVars>
          <dgm:bulletEnabled val="1"/>
        </dgm:presLayoutVars>
      </dgm:prSet>
      <dgm:spPr/>
    </dgm:pt>
  </dgm:ptLst>
  <dgm:cxnLst>
    <dgm:cxn modelId="{4C2EDB2F-BF7B-4657-A312-83C26F7DC6F1}" type="presOf" srcId="{83E06871-CA4C-4C6C-8596-FAE5DBEF69CF}" destId="{70061DE9-E6DC-42CC-801E-B69323D40CD2}" srcOrd="0" destOrd="0" presId="urn:microsoft.com/office/officeart/2005/8/layout/vList5"/>
    <dgm:cxn modelId="{E805F938-78FE-429A-81DF-A67B58FFA4CB}" srcId="{1FB74E20-BBCD-4DB1-A365-22ACBE83107E}" destId="{2BC87F34-8D2E-47C2-981D-AF53474A7401}" srcOrd="4" destOrd="0" parTransId="{C46E4E7F-6E34-4907-972E-017BC8E25463}" sibTransId="{B8A17896-A0B0-40CB-A735-50FAFD937D72}"/>
    <dgm:cxn modelId="{BD4F2246-CB60-49AB-83FB-DA1BF14D3E8E}" type="presOf" srcId="{19C7A9B1-9B60-49FD-B01E-F1D8E6F6FBF3}" destId="{B1972F4C-B2AF-444C-9A62-EB7B58723EB1}" srcOrd="0" destOrd="2" presId="urn:microsoft.com/office/officeart/2005/8/layout/vList5"/>
    <dgm:cxn modelId="{03058D68-DAA0-4426-B08C-9720EFE1A32C}" srcId="{1FB74E20-BBCD-4DB1-A365-22ACBE83107E}" destId="{20FDDB7A-232C-402B-A483-B0FEE78D1A69}" srcOrd="5" destOrd="0" parTransId="{EF202054-151D-4228-8BBD-F9A8987475C8}" sibTransId="{55BD1E5D-F5C7-4A4B-9053-C5E0637139AC}"/>
    <dgm:cxn modelId="{F9340C6D-2B90-42D6-B4AC-AB83BB9DE3EA}" srcId="{83E06871-CA4C-4C6C-8596-FAE5DBEF69CF}" destId="{1FB74E20-BBCD-4DB1-A365-22ACBE83107E}" srcOrd="0" destOrd="0" parTransId="{8AFDF5C6-3BFD-47D2-9AD6-A60DB2AA5334}" sibTransId="{11A587AF-0BFD-4FD0-96BE-7EDE9C2B0DF7}"/>
    <dgm:cxn modelId="{3B69D372-6176-49E3-AC64-450AB3660D20}" type="presOf" srcId="{3A994E72-A6C3-4DA0-923F-06E78DC77546}" destId="{B1972F4C-B2AF-444C-9A62-EB7B58723EB1}" srcOrd="0" destOrd="0" presId="urn:microsoft.com/office/officeart/2005/8/layout/vList5"/>
    <dgm:cxn modelId="{5719E69F-5966-4273-AF21-8241A32CC81D}" type="presOf" srcId="{20FDDB7A-232C-402B-A483-B0FEE78D1A69}" destId="{B1972F4C-B2AF-444C-9A62-EB7B58723EB1}" srcOrd="0" destOrd="5" presId="urn:microsoft.com/office/officeart/2005/8/layout/vList5"/>
    <dgm:cxn modelId="{56C4F59F-442D-4D8B-90BC-D0F36110C947}" srcId="{1FB74E20-BBCD-4DB1-A365-22ACBE83107E}" destId="{C115160D-8D40-410D-BB1A-27E664DD4E2C}" srcOrd="1" destOrd="0" parTransId="{E2794B96-A74B-44AE-B7D1-A4EC257CC4D7}" sibTransId="{A0477F00-D3F7-4175-9558-70D7D0BDC1E3}"/>
    <dgm:cxn modelId="{834AB6A6-5B39-4BEB-828B-8E43D90BA41A}" srcId="{1FB74E20-BBCD-4DB1-A365-22ACBE83107E}" destId="{E8796766-61F6-4BC8-9112-A744E2ECE630}" srcOrd="3" destOrd="0" parTransId="{C320E951-5EC3-41D4-9607-CFBEF226D5F2}" sibTransId="{D1DED24A-9914-46B1-9A89-822A1A997209}"/>
    <dgm:cxn modelId="{74D5C9BA-5F76-4358-B5FC-3E3B66C289C2}" type="presOf" srcId="{E8796766-61F6-4BC8-9112-A744E2ECE630}" destId="{B1972F4C-B2AF-444C-9A62-EB7B58723EB1}" srcOrd="0" destOrd="3" presId="urn:microsoft.com/office/officeart/2005/8/layout/vList5"/>
    <dgm:cxn modelId="{F3E5AEC1-6E78-4609-ADB7-E32A3583A998}" srcId="{1FB74E20-BBCD-4DB1-A365-22ACBE83107E}" destId="{19C7A9B1-9B60-49FD-B01E-F1D8E6F6FBF3}" srcOrd="2" destOrd="0" parTransId="{B514D5CD-62A0-48DC-B94D-8CAFFEF99D66}" sibTransId="{3F11A88C-0765-4BEC-AB6A-EC5FE6E52697}"/>
    <dgm:cxn modelId="{937C0BE8-AAD2-4F13-8DEE-1946EB71B888}" type="presOf" srcId="{2BC87F34-8D2E-47C2-981D-AF53474A7401}" destId="{B1972F4C-B2AF-444C-9A62-EB7B58723EB1}" srcOrd="0" destOrd="4" presId="urn:microsoft.com/office/officeart/2005/8/layout/vList5"/>
    <dgm:cxn modelId="{9904CAEE-BE86-4E3D-9795-994585CF3427}" srcId="{1FB74E20-BBCD-4DB1-A365-22ACBE83107E}" destId="{3A994E72-A6C3-4DA0-923F-06E78DC77546}" srcOrd="0" destOrd="0" parTransId="{8235F89F-9E79-4348-9923-F5CB627FC27E}" sibTransId="{EAB19A81-BB3F-4B4B-9F82-D36DEF425AB5}"/>
    <dgm:cxn modelId="{B77CF5EF-ECBB-4F29-8F6D-5F7F2EDF8B3A}" type="presOf" srcId="{1FB74E20-BBCD-4DB1-A365-22ACBE83107E}" destId="{0B2903A0-E5A9-4B1C-90C5-D74B081F856B}" srcOrd="0" destOrd="0" presId="urn:microsoft.com/office/officeart/2005/8/layout/vList5"/>
    <dgm:cxn modelId="{A0FBE4F3-C5D6-4BCB-9449-8003EBC1FD8A}" type="presOf" srcId="{C115160D-8D40-410D-BB1A-27E664DD4E2C}" destId="{B1972F4C-B2AF-444C-9A62-EB7B58723EB1}" srcOrd="0" destOrd="1" presId="urn:microsoft.com/office/officeart/2005/8/layout/vList5"/>
    <dgm:cxn modelId="{07C6E365-2EEC-4049-9370-CD87DBA294B3}" type="presParOf" srcId="{70061DE9-E6DC-42CC-801E-B69323D40CD2}" destId="{2C3D4732-6163-4EB7-9455-90C61154DD02}" srcOrd="0" destOrd="0" presId="urn:microsoft.com/office/officeart/2005/8/layout/vList5"/>
    <dgm:cxn modelId="{A9693F9B-7936-4959-8992-A23CCF8F2BA2}" type="presParOf" srcId="{2C3D4732-6163-4EB7-9455-90C61154DD02}" destId="{0B2903A0-E5A9-4B1C-90C5-D74B081F856B}" srcOrd="0" destOrd="0" presId="urn:microsoft.com/office/officeart/2005/8/layout/vList5"/>
    <dgm:cxn modelId="{C7DA05D7-0824-47FB-90F2-09EF8C94EAC3}" type="presParOf" srcId="{2C3D4732-6163-4EB7-9455-90C61154DD02}" destId="{B1972F4C-B2AF-444C-9A62-EB7B58723E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E552230-0CEE-4D68-858C-F06B5C6469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8EADFC-8E88-446F-AC15-17C18F99A36D}">
      <dgm:prSet/>
      <dgm:spPr/>
      <dgm:t>
        <a:bodyPr/>
        <a:lstStyle/>
        <a:p>
          <a:pPr rtl="0"/>
          <a:r>
            <a:rPr lang="en-US" b="1" dirty="0"/>
            <a:t>What are the key points to be considered while filling excels for CSR projects?</a:t>
          </a:r>
          <a:r>
            <a:rPr lang="en-US" dirty="0"/>
            <a:t>	</a:t>
          </a:r>
          <a:br>
            <a:rPr lang="en-IN" dirty="0"/>
          </a:br>
          <a:r>
            <a:rPr lang="en-US" dirty="0"/>
            <a:t> </a:t>
          </a:r>
        </a:p>
      </dgm:t>
    </dgm:pt>
    <dgm:pt modelId="{8E8F0599-F619-4DFA-831F-3065842EB995}" type="parTrans" cxnId="{D1A131D0-727B-4009-8E3B-A7FCC2049143}">
      <dgm:prSet/>
      <dgm:spPr/>
      <dgm:t>
        <a:bodyPr/>
        <a:lstStyle/>
        <a:p>
          <a:endParaRPr lang="en-US"/>
        </a:p>
      </dgm:t>
    </dgm:pt>
    <dgm:pt modelId="{8CDA8287-6B30-42BA-BD0F-D5D4C75C8AB4}" type="sibTrans" cxnId="{D1A131D0-727B-4009-8E3B-A7FCC2049143}">
      <dgm:prSet/>
      <dgm:spPr/>
      <dgm:t>
        <a:bodyPr/>
        <a:lstStyle/>
        <a:p>
          <a:endParaRPr lang="en-US"/>
        </a:p>
      </dgm:t>
    </dgm:pt>
    <dgm:pt modelId="{F8D95722-3FFB-4456-8580-CEDBC53796C2}" type="pres">
      <dgm:prSet presAssocID="{FE552230-0CEE-4D68-858C-F06B5C6469EC}" presName="CompostProcess" presStyleCnt="0">
        <dgm:presLayoutVars>
          <dgm:dir/>
          <dgm:resizeHandles val="exact"/>
        </dgm:presLayoutVars>
      </dgm:prSet>
      <dgm:spPr/>
    </dgm:pt>
    <dgm:pt modelId="{916DF1C3-F69A-4949-B87E-74EBDE4B9DC2}" type="pres">
      <dgm:prSet presAssocID="{FE552230-0CEE-4D68-858C-F06B5C6469EC}" presName="arrow" presStyleLbl="bgShp" presStyleIdx="0" presStyleCnt="1" custScaleX="104656"/>
      <dgm:spPr/>
    </dgm:pt>
    <dgm:pt modelId="{D39D6B20-3EA6-4348-9F29-8D2C15C8B006}" type="pres">
      <dgm:prSet presAssocID="{FE552230-0CEE-4D68-858C-F06B5C6469EC}" presName="linearProcess" presStyleCnt="0"/>
      <dgm:spPr/>
    </dgm:pt>
    <dgm:pt modelId="{088E6284-7BFD-4AD4-8A04-B997AD74246A}" type="pres">
      <dgm:prSet presAssocID="{6D8EADFC-8E88-446F-AC15-17C18F99A36D}" presName="textNode" presStyleLbl="node1" presStyleIdx="0" presStyleCnt="1" custLinFactNeighborX="-1226" custLinFactNeighborY="-227">
        <dgm:presLayoutVars>
          <dgm:bulletEnabled val="1"/>
        </dgm:presLayoutVars>
      </dgm:prSet>
      <dgm:spPr/>
    </dgm:pt>
  </dgm:ptLst>
  <dgm:cxnLst>
    <dgm:cxn modelId="{FB8156B4-9D4A-4A79-827E-F5BB26BFD9E9}" type="presOf" srcId="{FE552230-0CEE-4D68-858C-F06B5C6469EC}" destId="{F8D95722-3FFB-4456-8580-CEDBC53796C2}" srcOrd="0" destOrd="0" presId="urn:microsoft.com/office/officeart/2005/8/layout/hProcess9"/>
    <dgm:cxn modelId="{D1A131D0-727B-4009-8E3B-A7FCC2049143}" srcId="{FE552230-0CEE-4D68-858C-F06B5C6469EC}" destId="{6D8EADFC-8E88-446F-AC15-17C18F99A36D}" srcOrd="0" destOrd="0" parTransId="{8E8F0599-F619-4DFA-831F-3065842EB995}" sibTransId="{8CDA8287-6B30-42BA-BD0F-D5D4C75C8AB4}"/>
    <dgm:cxn modelId="{6F1F53D0-8BA0-4CA1-999B-6FACEFD46289}" type="presOf" srcId="{6D8EADFC-8E88-446F-AC15-17C18F99A36D}" destId="{088E6284-7BFD-4AD4-8A04-B997AD74246A}" srcOrd="0" destOrd="0" presId="urn:microsoft.com/office/officeart/2005/8/layout/hProcess9"/>
    <dgm:cxn modelId="{DC7E79F2-DC29-4ACA-855E-1B7CB8460CE5}" type="presParOf" srcId="{F8D95722-3FFB-4456-8580-CEDBC53796C2}" destId="{916DF1C3-F69A-4949-B87E-74EBDE4B9DC2}" srcOrd="0" destOrd="0" presId="urn:microsoft.com/office/officeart/2005/8/layout/hProcess9"/>
    <dgm:cxn modelId="{419038DC-4E3C-48F0-AB0A-54525F995564}" type="presParOf" srcId="{F8D95722-3FFB-4456-8580-CEDBC53796C2}" destId="{D39D6B20-3EA6-4348-9F29-8D2C15C8B006}" srcOrd="1" destOrd="0" presId="urn:microsoft.com/office/officeart/2005/8/layout/hProcess9"/>
    <dgm:cxn modelId="{9067B76B-8AF8-45D2-8B87-D95E89E4904F}" type="presParOf" srcId="{D39D6B20-3EA6-4348-9F29-8D2C15C8B006}" destId="{088E6284-7BFD-4AD4-8A04-B997AD74246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EC5750B0-94BF-4609-B384-D8A1B54000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D8DDCC-D943-49C0-8B4B-625D25B3F9BD}">
      <dgm:prSet custT="1"/>
      <dgm:spPr/>
      <dgm:t>
        <a:bodyPr/>
        <a:lstStyle/>
        <a:p>
          <a:pPr rtl="0"/>
          <a:r>
            <a:rPr lang="en-US" sz="1600" dirty="0"/>
            <a:t>Section 7(b)(</a:t>
          </a:r>
          <a:r>
            <a:rPr lang="en-US" sz="1600" dirty="0" err="1"/>
            <a:t>i</a:t>
          </a:r>
          <a:r>
            <a:rPr lang="en-US" sz="1600" dirty="0"/>
            <a:t>) – Details of CSR amount spent against ongoing projects for the financial year/Section 10(c)(iii) - Details of amount spent against new ongoing CSR project in the financial year:</a:t>
          </a:r>
        </a:p>
      </dgm:t>
    </dgm:pt>
    <dgm:pt modelId="{7088500A-8D11-41C6-A805-E1489AE93EF7}" type="parTrans" cxnId="{334C4D47-D487-4F9C-A950-94D59D95C3ED}">
      <dgm:prSet/>
      <dgm:spPr/>
      <dgm:t>
        <a:bodyPr/>
        <a:lstStyle/>
        <a:p>
          <a:endParaRPr lang="en-US"/>
        </a:p>
      </dgm:t>
    </dgm:pt>
    <dgm:pt modelId="{F7926AB4-DB30-4FA8-A125-AFD9CB4439D1}" type="sibTrans" cxnId="{334C4D47-D487-4F9C-A950-94D59D95C3ED}">
      <dgm:prSet/>
      <dgm:spPr/>
      <dgm:t>
        <a:bodyPr/>
        <a:lstStyle/>
        <a:p>
          <a:endParaRPr lang="en-US"/>
        </a:p>
      </dgm:t>
    </dgm:pt>
    <dgm:pt modelId="{920544E9-A685-449B-B793-7EDF5693B230}">
      <dgm:prSet/>
      <dgm:spPr/>
      <dgm:t>
        <a:bodyPr/>
        <a:lstStyle/>
        <a:p>
          <a:pPr rtl="0"/>
          <a:r>
            <a:rPr lang="en-US" dirty="0"/>
            <a:t>In case number entered is greater than zero, ‘Download’ excel option would be enabled.</a:t>
          </a:r>
        </a:p>
      </dgm:t>
    </dgm:pt>
    <dgm:pt modelId="{3DA28DF1-D6C5-4421-B92C-72BEA0DB5A11}" type="parTrans" cxnId="{AA85A751-BE89-4FA2-A4BB-8022BFFE820E}">
      <dgm:prSet/>
      <dgm:spPr/>
      <dgm:t>
        <a:bodyPr/>
        <a:lstStyle/>
        <a:p>
          <a:endParaRPr lang="en-US"/>
        </a:p>
      </dgm:t>
    </dgm:pt>
    <dgm:pt modelId="{49DF1582-5B3A-4C5B-80A1-D8AFE9E59ACE}" type="sibTrans" cxnId="{AA85A751-BE89-4FA2-A4BB-8022BFFE820E}">
      <dgm:prSet/>
      <dgm:spPr/>
      <dgm:t>
        <a:bodyPr/>
        <a:lstStyle/>
        <a:p>
          <a:endParaRPr lang="en-US"/>
        </a:p>
      </dgm:t>
    </dgm:pt>
    <dgm:pt modelId="{50E55849-D3B6-44C2-87C1-FFC6CCF539EC}">
      <dgm:prSet/>
      <dgm:spPr/>
      <dgm:t>
        <a:bodyPr/>
        <a:lstStyle/>
        <a:p>
          <a:pPr rtl="0"/>
          <a:r>
            <a:rPr lang="en-US"/>
            <a:t>Download the excel and fill the required details. Below are the important points to be considered while updating the excel:</a:t>
          </a:r>
        </a:p>
      </dgm:t>
    </dgm:pt>
    <dgm:pt modelId="{5E43598D-9C65-416D-9515-08FA7B3B23E1}" type="parTrans" cxnId="{DF0182A2-79E1-498C-A737-43E1082BE946}">
      <dgm:prSet/>
      <dgm:spPr/>
      <dgm:t>
        <a:bodyPr/>
        <a:lstStyle/>
        <a:p>
          <a:endParaRPr lang="en-US"/>
        </a:p>
      </dgm:t>
    </dgm:pt>
    <dgm:pt modelId="{64BDEAB9-DFCB-4DC4-BF9C-2C00C6D19400}" type="sibTrans" cxnId="{DF0182A2-79E1-498C-A737-43E1082BE946}">
      <dgm:prSet/>
      <dgm:spPr/>
      <dgm:t>
        <a:bodyPr/>
        <a:lstStyle/>
        <a:p>
          <a:endParaRPr lang="en-US"/>
        </a:p>
      </dgm:t>
    </dgm:pt>
    <dgm:pt modelId="{3903819E-DFF8-4D27-9760-03722AA308CC}">
      <dgm:prSet/>
      <dgm:spPr/>
      <dgm:t>
        <a:bodyPr/>
        <a:lstStyle/>
        <a:p>
          <a:pPr rtl="0"/>
          <a:r>
            <a:rPr lang="en-US" dirty="0"/>
            <a:t>If One project belongs to Multiple locations viz. multiple states or single State having multiple Districts, please provide the details in separate row for each such locations.</a:t>
          </a:r>
        </a:p>
      </dgm:t>
    </dgm:pt>
    <dgm:pt modelId="{91BD3DE1-468A-4CCF-BFDC-38D89AD438DA}" type="parTrans" cxnId="{61F1568E-FC37-4BA1-9EFB-31545BC5BA5D}">
      <dgm:prSet/>
      <dgm:spPr/>
      <dgm:t>
        <a:bodyPr/>
        <a:lstStyle/>
        <a:p>
          <a:endParaRPr lang="en-US"/>
        </a:p>
      </dgm:t>
    </dgm:pt>
    <dgm:pt modelId="{5C7D3C3D-26E8-4685-AE24-77ABFBAAB3D6}" type="sibTrans" cxnId="{61F1568E-FC37-4BA1-9EFB-31545BC5BA5D}">
      <dgm:prSet/>
      <dgm:spPr/>
      <dgm:t>
        <a:bodyPr/>
        <a:lstStyle/>
        <a:p>
          <a:endParaRPr lang="en-US"/>
        </a:p>
      </dgm:t>
    </dgm:pt>
    <dgm:pt modelId="{417852EC-E80C-4E8E-83EA-63E69EC30A40}">
      <dgm:prSet/>
      <dgm:spPr/>
      <dgm:t>
        <a:bodyPr/>
        <a:lstStyle/>
        <a:p>
          <a:pPr rtl="0"/>
          <a:r>
            <a:rPr lang="en-US"/>
            <a:t>Please ensure to provide same serial number and other details except the locations for the project stated hereinabove.</a:t>
          </a:r>
        </a:p>
      </dgm:t>
    </dgm:pt>
    <dgm:pt modelId="{046FC085-FBD4-412A-81A6-A004C483E154}" type="parTrans" cxnId="{00696996-D0C6-420A-A5CD-E519EF2A6A61}">
      <dgm:prSet/>
      <dgm:spPr/>
      <dgm:t>
        <a:bodyPr/>
        <a:lstStyle/>
        <a:p>
          <a:endParaRPr lang="en-US"/>
        </a:p>
      </dgm:t>
    </dgm:pt>
    <dgm:pt modelId="{777D4CE5-D8C9-4C17-AD59-627A7554A743}" type="sibTrans" cxnId="{00696996-D0C6-420A-A5CD-E519EF2A6A61}">
      <dgm:prSet/>
      <dgm:spPr/>
      <dgm:t>
        <a:bodyPr/>
        <a:lstStyle/>
        <a:p>
          <a:endParaRPr lang="en-US"/>
        </a:p>
      </dgm:t>
    </dgm:pt>
    <dgm:pt modelId="{A7166C60-CFF4-450B-83C4-49E92EDC5FB1}">
      <dgm:prSet/>
      <dgm:spPr/>
      <dgm:t>
        <a:bodyPr/>
        <a:lstStyle/>
        <a:p>
          <a:pPr rtl="0"/>
          <a:r>
            <a:rPr lang="en-US"/>
            <a:t>The excel submission will be restricted if unique Serial numbers in the excel does not match with ‘Number of Ongoing Projects for the financial year’ entered in the webform.</a:t>
          </a:r>
        </a:p>
      </dgm:t>
    </dgm:pt>
    <dgm:pt modelId="{EA143DDB-FE82-4731-A202-1D0DA8ABAF70}" type="parTrans" cxnId="{043C234E-7C20-40B2-B50E-53C33F800D06}">
      <dgm:prSet/>
      <dgm:spPr/>
      <dgm:t>
        <a:bodyPr/>
        <a:lstStyle/>
        <a:p>
          <a:endParaRPr lang="en-US"/>
        </a:p>
      </dgm:t>
    </dgm:pt>
    <dgm:pt modelId="{22791268-8F62-4774-AFF1-73E773F6A003}" type="sibTrans" cxnId="{043C234E-7C20-40B2-B50E-53C33F800D06}">
      <dgm:prSet/>
      <dgm:spPr/>
      <dgm:t>
        <a:bodyPr/>
        <a:lstStyle/>
        <a:p>
          <a:endParaRPr lang="en-US"/>
        </a:p>
      </dgm:t>
    </dgm:pt>
    <dgm:pt modelId="{7F0DD142-A1F5-47C0-AC2A-E17F6ED671CE}">
      <dgm:prSet/>
      <dgm:spPr/>
      <dgm:t>
        <a:bodyPr/>
        <a:lstStyle/>
        <a:p>
          <a:pPr rtl="0"/>
          <a:r>
            <a:rPr lang="en-US"/>
            <a:t>In case the excel has same serial number with multiple rows [due to Multiple States or single State to multiple Districts], value entered in the first row will be considered.</a:t>
          </a:r>
        </a:p>
      </dgm:t>
    </dgm:pt>
    <dgm:pt modelId="{BB7CD2DB-90EF-4CC3-90DD-5D4096465265}" type="parTrans" cxnId="{B0C637B8-2D07-4C3A-97D4-6C1A91DE452A}">
      <dgm:prSet/>
      <dgm:spPr/>
      <dgm:t>
        <a:bodyPr/>
        <a:lstStyle/>
        <a:p>
          <a:endParaRPr lang="en-US"/>
        </a:p>
      </dgm:t>
    </dgm:pt>
    <dgm:pt modelId="{D1A1D53F-3D6A-45F3-A176-B3DA397EEA0A}" type="sibTrans" cxnId="{B0C637B8-2D07-4C3A-97D4-6C1A91DE452A}">
      <dgm:prSet/>
      <dgm:spPr/>
      <dgm:t>
        <a:bodyPr/>
        <a:lstStyle/>
        <a:p>
          <a:endParaRPr lang="en-US"/>
        </a:p>
      </dgm:t>
    </dgm:pt>
    <dgm:pt modelId="{B42F2E50-2A22-4AB9-B3D0-7C242354F911}">
      <dgm:prSet/>
      <dgm:spPr/>
      <dgm:t>
        <a:bodyPr/>
        <a:lstStyle/>
        <a:p>
          <a:pPr rtl="0"/>
          <a:r>
            <a:rPr lang="en-US"/>
            <a:t>‘Total’ field shall be displayed only in the PDF by taking CSR amount spent value from excel. Please check that correct ‘Total amount’ is displayed in the PDF file before uploading.</a:t>
          </a:r>
        </a:p>
      </dgm:t>
    </dgm:pt>
    <dgm:pt modelId="{43FCE422-E30B-46AA-A21C-F7917F699359}" type="parTrans" cxnId="{65DFCF78-5AFB-45FF-8055-E9B310BEC5EB}">
      <dgm:prSet/>
      <dgm:spPr/>
      <dgm:t>
        <a:bodyPr/>
        <a:lstStyle/>
        <a:p>
          <a:endParaRPr lang="en-US"/>
        </a:p>
      </dgm:t>
    </dgm:pt>
    <dgm:pt modelId="{CCB29840-230F-4339-9648-69D0F00FFE48}" type="sibTrans" cxnId="{65DFCF78-5AFB-45FF-8055-E9B310BEC5EB}">
      <dgm:prSet/>
      <dgm:spPr/>
      <dgm:t>
        <a:bodyPr/>
        <a:lstStyle/>
        <a:p>
          <a:endParaRPr lang="en-US"/>
        </a:p>
      </dgm:t>
    </dgm:pt>
    <dgm:pt modelId="{0E3761A2-CA64-46FC-A63F-698DAA272F71}" type="pres">
      <dgm:prSet presAssocID="{EC5750B0-94BF-4609-B384-D8A1B540004F}" presName="Name0" presStyleCnt="0">
        <dgm:presLayoutVars>
          <dgm:dir/>
          <dgm:animLvl val="lvl"/>
          <dgm:resizeHandles val="exact"/>
        </dgm:presLayoutVars>
      </dgm:prSet>
      <dgm:spPr/>
    </dgm:pt>
    <dgm:pt modelId="{D5985FE9-511A-4338-BEAB-FB72A2B044FF}" type="pres">
      <dgm:prSet presAssocID="{A4D8DDCC-D943-49C0-8B4B-625D25B3F9BD}" presName="linNode" presStyleCnt="0"/>
      <dgm:spPr/>
    </dgm:pt>
    <dgm:pt modelId="{45244500-E693-4373-8F62-6B5F8639DFCF}" type="pres">
      <dgm:prSet presAssocID="{A4D8DDCC-D943-49C0-8B4B-625D25B3F9BD}" presName="parentText" presStyleLbl="node1" presStyleIdx="0" presStyleCnt="1" custScaleX="139202">
        <dgm:presLayoutVars>
          <dgm:chMax val="1"/>
          <dgm:bulletEnabled val="1"/>
        </dgm:presLayoutVars>
      </dgm:prSet>
      <dgm:spPr/>
    </dgm:pt>
    <dgm:pt modelId="{8E90A820-B16E-486E-AC16-DE1965DA60BA}" type="pres">
      <dgm:prSet presAssocID="{A4D8DDCC-D943-49C0-8B4B-625D25B3F9BD}" presName="descendantText" presStyleLbl="alignAccFollowNode1" presStyleIdx="0" presStyleCnt="1" custScaleX="322884" custScaleY="125000">
        <dgm:presLayoutVars>
          <dgm:bulletEnabled val="1"/>
        </dgm:presLayoutVars>
      </dgm:prSet>
      <dgm:spPr/>
    </dgm:pt>
  </dgm:ptLst>
  <dgm:cxnLst>
    <dgm:cxn modelId="{8B809F1C-48A2-4A84-BF31-C78C4E3482F8}" type="presOf" srcId="{417852EC-E80C-4E8E-83EA-63E69EC30A40}" destId="{8E90A820-B16E-486E-AC16-DE1965DA60BA}" srcOrd="0" destOrd="3" presId="urn:microsoft.com/office/officeart/2005/8/layout/vList5"/>
    <dgm:cxn modelId="{DFB31034-AF7D-4D34-94B2-1327B77E884E}" type="presOf" srcId="{A7166C60-CFF4-450B-83C4-49E92EDC5FB1}" destId="{8E90A820-B16E-486E-AC16-DE1965DA60BA}" srcOrd="0" destOrd="4" presId="urn:microsoft.com/office/officeart/2005/8/layout/vList5"/>
    <dgm:cxn modelId="{344A6941-13AD-47A4-A993-AB8895FA1EE9}" type="presOf" srcId="{920544E9-A685-449B-B793-7EDF5693B230}" destId="{8E90A820-B16E-486E-AC16-DE1965DA60BA}" srcOrd="0" destOrd="0" presId="urn:microsoft.com/office/officeart/2005/8/layout/vList5"/>
    <dgm:cxn modelId="{334C4D47-D487-4F9C-A950-94D59D95C3ED}" srcId="{EC5750B0-94BF-4609-B384-D8A1B540004F}" destId="{A4D8DDCC-D943-49C0-8B4B-625D25B3F9BD}" srcOrd="0" destOrd="0" parTransId="{7088500A-8D11-41C6-A805-E1489AE93EF7}" sibTransId="{F7926AB4-DB30-4FA8-A125-AFD9CB4439D1}"/>
    <dgm:cxn modelId="{69D6D64D-3A86-4482-AC9D-32C7636446DC}" type="presOf" srcId="{3903819E-DFF8-4D27-9760-03722AA308CC}" destId="{8E90A820-B16E-486E-AC16-DE1965DA60BA}" srcOrd="0" destOrd="2" presId="urn:microsoft.com/office/officeart/2005/8/layout/vList5"/>
    <dgm:cxn modelId="{043C234E-7C20-40B2-B50E-53C33F800D06}" srcId="{50E55849-D3B6-44C2-87C1-FFC6CCF539EC}" destId="{A7166C60-CFF4-450B-83C4-49E92EDC5FB1}" srcOrd="2" destOrd="0" parTransId="{EA143DDB-FE82-4731-A202-1D0DA8ABAF70}" sibTransId="{22791268-8F62-4774-AFF1-73E773F6A003}"/>
    <dgm:cxn modelId="{AA85A751-BE89-4FA2-A4BB-8022BFFE820E}" srcId="{A4D8DDCC-D943-49C0-8B4B-625D25B3F9BD}" destId="{920544E9-A685-449B-B793-7EDF5693B230}" srcOrd="0" destOrd="0" parTransId="{3DA28DF1-D6C5-4421-B92C-72BEA0DB5A11}" sibTransId="{49DF1582-5B3A-4C5B-80A1-D8AFE9E59ACE}"/>
    <dgm:cxn modelId="{65DFCF78-5AFB-45FF-8055-E9B310BEC5EB}" srcId="{50E55849-D3B6-44C2-87C1-FFC6CCF539EC}" destId="{B42F2E50-2A22-4AB9-B3D0-7C242354F911}" srcOrd="4" destOrd="0" parTransId="{43FCE422-E30B-46AA-A21C-F7917F699359}" sibTransId="{CCB29840-230F-4339-9648-69D0F00FFE48}"/>
    <dgm:cxn modelId="{39F9B07D-B5DA-4A17-9D35-7BAFD3EEE1F2}" type="presOf" srcId="{A4D8DDCC-D943-49C0-8B4B-625D25B3F9BD}" destId="{45244500-E693-4373-8F62-6B5F8639DFCF}" srcOrd="0" destOrd="0" presId="urn:microsoft.com/office/officeart/2005/8/layout/vList5"/>
    <dgm:cxn modelId="{61F1568E-FC37-4BA1-9EFB-31545BC5BA5D}" srcId="{50E55849-D3B6-44C2-87C1-FFC6CCF539EC}" destId="{3903819E-DFF8-4D27-9760-03722AA308CC}" srcOrd="0" destOrd="0" parTransId="{91BD3DE1-468A-4CCF-BFDC-38D89AD438DA}" sibTransId="{5C7D3C3D-26E8-4685-AE24-77ABFBAAB3D6}"/>
    <dgm:cxn modelId="{00696996-D0C6-420A-A5CD-E519EF2A6A61}" srcId="{50E55849-D3B6-44C2-87C1-FFC6CCF539EC}" destId="{417852EC-E80C-4E8E-83EA-63E69EC30A40}" srcOrd="1" destOrd="0" parTransId="{046FC085-FBD4-412A-81A6-A004C483E154}" sibTransId="{777D4CE5-D8C9-4C17-AD59-627A7554A743}"/>
    <dgm:cxn modelId="{69BF8B9A-8337-4845-92BC-B97BA821D19A}" type="presOf" srcId="{B42F2E50-2A22-4AB9-B3D0-7C242354F911}" destId="{8E90A820-B16E-486E-AC16-DE1965DA60BA}" srcOrd="0" destOrd="6" presId="urn:microsoft.com/office/officeart/2005/8/layout/vList5"/>
    <dgm:cxn modelId="{DF0182A2-79E1-498C-A737-43E1082BE946}" srcId="{A4D8DDCC-D943-49C0-8B4B-625D25B3F9BD}" destId="{50E55849-D3B6-44C2-87C1-FFC6CCF539EC}" srcOrd="1" destOrd="0" parTransId="{5E43598D-9C65-416D-9515-08FA7B3B23E1}" sibTransId="{64BDEAB9-DFCB-4DC4-BF9C-2C00C6D19400}"/>
    <dgm:cxn modelId="{0F2561A7-F347-46CE-8850-19A6EE7C1E54}" type="presOf" srcId="{50E55849-D3B6-44C2-87C1-FFC6CCF539EC}" destId="{8E90A820-B16E-486E-AC16-DE1965DA60BA}" srcOrd="0" destOrd="1" presId="urn:microsoft.com/office/officeart/2005/8/layout/vList5"/>
    <dgm:cxn modelId="{B49567B0-5279-40C7-A786-C00DA74BB680}" type="presOf" srcId="{EC5750B0-94BF-4609-B384-D8A1B540004F}" destId="{0E3761A2-CA64-46FC-A63F-698DAA272F71}" srcOrd="0" destOrd="0" presId="urn:microsoft.com/office/officeart/2005/8/layout/vList5"/>
    <dgm:cxn modelId="{B0C637B8-2D07-4C3A-97D4-6C1A91DE452A}" srcId="{50E55849-D3B6-44C2-87C1-FFC6CCF539EC}" destId="{7F0DD142-A1F5-47C0-AC2A-E17F6ED671CE}" srcOrd="3" destOrd="0" parTransId="{BB7CD2DB-90EF-4CC3-90DD-5D4096465265}" sibTransId="{D1A1D53F-3D6A-45F3-A176-B3DA397EEA0A}"/>
    <dgm:cxn modelId="{13DB81E6-B49C-419A-BF14-E4C25B9B4AB9}" type="presOf" srcId="{7F0DD142-A1F5-47C0-AC2A-E17F6ED671CE}" destId="{8E90A820-B16E-486E-AC16-DE1965DA60BA}" srcOrd="0" destOrd="5" presId="urn:microsoft.com/office/officeart/2005/8/layout/vList5"/>
    <dgm:cxn modelId="{4A707956-0616-4DC0-BCAA-ECA2736F0924}" type="presParOf" srcId="{0E3761A2-CA64-46FC-A63F-698DAA272F71}" destId="{D5985FE9-511A-4338-BEAB-FB72A2B044FF}" srcOrd="0" destOrd="0" presId="urn:microsoft.com/office/officeart/2005/8/layout/vList5"/>
    <dgm:cxn modelId="{1EF1F903-DA2D-4254-A197-19BA555F74FC}" type="presParOf" srcId="{D5985FE9-511A-4338-BEAB-FB72A2B044FF}" destId="{45244500-E693-4373-8F62-6B5F8639DFCF}" srcOrd="0" destOrd="0" presId="urn:microsoft.com/office/officeart/2005/8/layout/vList5"/>
    <dgm:cxn modelId="{0F822610-22A5-49BE-9B6A-3270D7C63F28}" type="presParOf" srcId="{D5985FE9-511A-4338-BEAB-FB72A2B044FF}" destId="{8E90A820-B16E-486E-AC16-DE1965DA60B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5FA7CC1-F14C-41E3-9BF6-D87CF34A77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3E9137-AAED-4869-B132-09EFEB749B91}">
      <dgm:prSet/>
      <dgm:spPr/>
      <dgm:t>
        <a:bodyPr/>
        <a:lstStyle/>
        <a:p>
          <a:pPr rtl="0"/>
          <a:r>
            <a:rPr lang="en-US"/>
            <a:t>Section 7(b)(ii) – Details of CSR amount spent against other than ongoing projects for the financial year/Section 10(c)(iv) - Details of amount spent against new other than ongoing projects in the financial year:</a:t>
          </a:r>
        </a:p>
      </dgm:t>
    </dgm:pt>
    <dgm:pt modelId="{BC849032-D054-4BA1-B036-9BE74AB304AD}" type="parTrans" cxnId="{FD873AF0-0958-40A3-9998-DCE2C41BBD91}">
      <dgm:prSet/>
      <dgm:spPr/>
      <dgm:t>
        <a:bodyPr/>
        <a:lstStyle/>
        <a:p>
          <a:endParaRPr lang="en-US"/>
        </a:p>
      </dgm:t>
    </dgm:pt>
    <dgm:pt modelId="{F651F406-69AC-4D8A-9489-AA3B7BAEE1E3}" type="sibTrans" cxnId="{FD873AF0-0958-40A3-9998-DCE2C41BBD91}">
      <dgm:prSet/>
      <dgm:spPr/>
      <dgm:t>
        <a:bodyPr/>
        <a:lstStyle/>
        <a:p>
          <a:endParaRPr lang="en-US"/>
        </a:p>
      </dgm:t>
    </dgm:pt>
    <dgm:pt modelId="{4200EBB0-D2DA-43E6-9E9A-9E527AD8A291}">
      <dgm:prSet/>
      <dgm:spPr/>
      <dgm:t>
        <a:bodyPr/>
        <a:lstStyle/>
        <a:p>
          <a:pPr rtl="0"/>
          <a:r>
            <a:rPr lang="en-US"/>
            <a:t>In case number entered is greater than zero, ‘Download’ excel option would be enabled.</a:t>
          </a:r>
        </a:p>
      </dgm:t>
    </dgm:pt>
    <dgm:pt modelId="{38923E94-BBA1-4E35-8761-D848EDBDDA0A}" type="parTrans" cxnId="{BC96C01A-4572-4642-A963-46A0888DC91D}">
      <dgm:prSet/>
      <dgm:spPr/>
      <dgm:t>
        <a:bodyPr/>
        <a:lstStyle/>
        <a:p>
          <a:endParaRPr lang="en-US"/>
        </a:p>
      </dgm:t>
    </dgm:pt>
    <dgm:pt modelId="{3DB8F455-3E8C-4AF7-BFAA-4133392597FD}" type="sibTrans" cxnId="{BC96C01A-4572-4642-A963-46A0888DC91D}">
      <dgm:prSet/>
      <dgm:spPr/>
      <dgm:t>
        <a:bodyPr/>
        <a:lstStyle/>
        <a:p>
          <a:endParaRPr lang="en-US"/>
        </a:p>
      </dgm:t>
    </dgm:pt>
    <dgm:pt modelId="{1814648C-7E7A-4654-99AC-4DB4C7883F7F}">
      <dgm:prSet/>
      <dgm:spPr/>
      <dgm:t>
        <a:bodyPr/>
        <a:lstStyle/>
        <a:p>
          <a:pPr rtl="0"/>
          <a:r>
            <a:rPr lang="en-US" b="1" dirty="0"/>
            <a:t>The excel submission will be restricted if unique Seral numbers in the excel does not</a:t>
          </a:r>
          <a:r>
            <a:rPr lang="en-IN" b="1" dirty="0"/>
            <a:t> </a:t>
          </a:r>
          <a:r>
            <a:rPr lang="en-US" b="1" dirty="0"/>
            <a:t>match with ‘Number of Projects for the financial year’ entered in the web form.</a:t>
          </a:r>
        </a:p>
      </dgm:t>
    </dgm:pt>
    <dgm:pt modelId="{312F81B8-7D1F-4CB2-BBB9-A95EF3A75E79}" type="parTrans" cxnId="{A9B4A4B2-8EEB-476C-A4AD-B6B5715D41B3}">
      <dgm:prSet/>
      <dgm:spPr/>
      <dgm:t>
        <a:bodyPr/>
        <a:lstStyle/>
        <a:p>
          <a:endParaRPr lang="en-US"/>
        </a:p>
      </dgm:t>
    </dgm:pt>
    <dgm:pt modelId="{8AF85D01-610E-49DB-8057-443A30A70416}" type="sibTrans" cxnId="{A9B4A4B2-8EEB-476C-A4AD-B6B5715D41B3}">
      <dgm:prSet/>
      <dgm:spPr/>
      <dgm:t>
        <a:bodyPr/>
        <a:lstStyle/>
        <a:p>
          <a:endParaRPr lang="en-US"/>
        </a:p>
      </dgm:t>
    </dgm:pt>
    <dgm:pt modelId="{72815420-5B01-440E-822E-594F3C905E20}" type="pres">
      <dgm:prSet presAssocID="{95FA7CC1-F14C-41E3-9BF6-D87CF34A774E}" presName="linear" presStyleCnt="0">
        <dgm:presLayoutVars>
          <dgm:animLvl val="lvl"/>
          <dgm:resizeHandles val="exact"/>
        </dgm:presLayoutVars>
      </dgm:prSet>
      <dgm:spPr/>
    </dgm:pt>
    <dgm:pt modelId="{44DFC547-CD8D-4315-9AC5-64BAEB355FC9}" type="pres">
      <dgm:prSet presAssocID="{FF3E9137-AAED-4869-B132-09EFEB749B91}" presName="parentText" presStyleLbl="node1" presStyleIdx="0" presStyleCnt="3">
        <dgm:presLayoutVars>
          <dgm:chMax val="0"/>
          <dgm:bulletEnabled val="1"/>
        </dgm:presLayoutVars>
      </dgm:prSet>
      <dgm:spPr/>
    </dgm:pt>
    <dgm:pt modelId="{9FD37923-ABC6-4DC0-BEA4-1917529A9BD4}" type="pres">
      <dgm:prSet presAssocID="{F651F406-69AC-4D8A-9489-AA3B7BAEE1E3}" presName="spacer" presStyleCnt="0"/>
      <dgm:spPr/>
    </dgm:pt>
    <dgm:pt modelId="{45AE93E0-D9EE-4160-BE54-76000C49BE74}" type="pres">
      <dgm:prSet presAssocID="{4200EBB0-D2DA-43E6-9E9A-9E527AD8A291}" presName="parentText" presStyleLbl="node1" presStyleIdx="1" presStyleCnt="3">
        <dgm:presLayoutVars>
          <dgm:chMax val="0"/>
          <dgm:bulletEnabled val="1"/>
        </dgm:presLayoutVars>
      </dgm:prSet>
      <dgm:spPr/>
    </dgm:pt>
    <dgm:pt modelId="{3AD544D7-CF7E-4832-B04C-B7FB5FCD8A1B}" type="pres">
      <dgm:prSet presAssocID="{3DB8F455-3E8C-4AF7-BFAA-4133392597FD}" presName="spacer" presStyleCnt="0"/>
      <dgm:spPr/>
    </dgm:pt>
    <dgm:pt modelId="{31071A05-C80E-4861-8DC9-914958A8F1B5}" type="pres">
      <dgm:prSet presAssocID="{1814648C-7E7A-4654-99AC-4DB4C7883F7F}" presName="parentText" presStyleLbl="node1" presStyleIdx="2" presStyleCnt="3">
        <dgm:presLayoutVars>
          <dgm:chMax val="0"/>
          <dgm:bulletEnabled val="1"/>
        </dgm:presLayoutVars>
      </dgm:prSet>
      <dgm:spPr/>
    </dgm:pt>
  </dgm:ptLst>
  <dgm:cxnLst>
    <dgm:cxn modelId="{BC96C01A-4572-4642-A963-46A0888DC91D}" srcId="{95FA7CC1-F14C-41E3-9BF6-D87CF34A774E}" destId="{4200EBB0-D2DA-43E6-9E9A-9E527AD8A291}" srcOrd="1" destOrd="0" parTransId="{38923E94-BBA1-4E35-8761-D848EDBDDA0A}" sibTransId="{3DB8F455-3E8C-4AF7-BFAA-4133392597FD}"/>
    <dgm:cxn modelId="{A3D36B27-8F5C-487D-A532-64620B644D58}" type="presOf" srcId="{1814648C-7E7A-4654-99AC-4DB4C7883F7F}" destId="{31071A05-C80E-4861-8DC9-914958A8F1B5}" srcOrd="0" destOrd="0" presId="urn:microsoft.com/office/officeart/2005/8/layout/vList2"/>
    <dgm:cxn modelId="{589D3F5D-60CC-4524-A7E2-F11E7E832C91}" type="presOf" srcId="{95FA7CC1-F14C-41E3-9BF6-D87CF34A774E}" destId="{72815420-5B01-440E-822E-594F3C905E20}" srcOrd="0" destOrd="0" presId="urn:microsoft.com/office/officeart/2005/8/layout/vList2"/>
    <dgm:cxn modelId="{F4586891-73CD-4AF0-977E-AFDA4EFD2ABB}" type="presOf" srcId="{FF3E9137-AAED-4869-B132-09EFEB749B91}" destId="{44DFC547-CD8D-4315-9AC5-64BAEB355FC9}" srcOrd="0" destOrd="0" presId="urn:microsoft.com/office/officeart/2005/8/layout/vList2"/>
    <dgm:cxn modelId="{D326CC96-A033-4D49-953E-6E6D33272E86}" type="presOf" srcId="{4200EBB0-D2DA-43E6-9E9A-9E527AD8A291}" destId="{45AE93E0-D9EE-4160-BE54-76000C49BE74}" srcOrd="0" destOrd="0" presId="urn:microsoft.com/office/officeart/2005/8/layout/vList2"/>
    <dgm:cxn modelId="{A9B4A4B2-8EEB-476C-A4AD-B6B5715D41B3}" srcId="{95FA7CC1-F14C-41E3-9BF6-D87CF34A774E}" destId="{1814648C-7E7A-4654-99AC-4DB4C7883F7F}" srcOrd="2" destOrd="0" parTransId="{312F81B8-7D1F-4CB2-BBB9-A95EF3A75E79}" sibTransId="{8AF85D01-610E-49DB-8057-443A30A70416}"/>
    <dgm:cxn modelId="{FD873AF0-0958-40A3-9998-DCE2C41BBD91}" srcId="{95FA7CC1-F14C-41E3-9BF6-D87CF34A774E}" destId="{FF3E9137-AAED-4869-B132-09EFEB749B91}" srcOrd="0" destOrd="0" parTransId="{BC849032-D054-4BA1-B036-9BE74AB304AD}" sibTransId="{F651F406-69AC-4D8A-9489-AA3B7BAEE1E3}"/>
    <dgm:cxn modelId="{33685C22-012F-4931-ADEA-B83D9D02721F}" type="presParOf" srcId="{72815420-5B01-440E-822E-594F3C905E20}" destId="{44DFC547-CD8D-4315-9AC5-64BAEB355FC9}" srcOrd="0" destOrd="0" presId="urn:microsoft.com/office/officeart/2005/8/layout/vList2"/>
    <dgm:cxn modelId="{6C5BE697-5452-4DA3-B981-44408D730A16}" type="presParOf" srcId="{72815420-5B01-440E-822E-594F3C905E20}" destId="{9FD37923-ABC6-4DC0-BEA4-1917529A9BD4}" srcOrd="1" destOrd="0" presId="urn:microsoft.com/office/officeart/2005/8/layout/vList2"/>
    <dgm:cxn modelId="{59942A7B-011A-44A1-8219-20CD35BF2656}" type="presParOf" srcId="{72815420-5B01-440E-822E-594F3C905E20}" destId="{45AE93E0-D9EE-4160-BE54-76000C49BE74}" srcOrd="2" destOrd="0" presId="urn:microsoft.com/office/officeart/2005/8/layout/vList2"/>
    <dgm:cxn modelId="{D8B033D4-DFBB-48E3-BFFD-A76338540EA1}" type="presParOf" srcId="{72815420-5B01-440E-822E-594F3C905E20}" destId="{3AD544D7-CF7E-4832-B04C-B7FB5FCD8A1B}" srcOrd="3" destOrd="0" presId="urn:microsoft.com/office/officeart/2005/8/layout/vList2"/>
    <dgm:cxn modelId="{1EA932B8-7862-4F0B-AD9D-FA27170800F0}" type="presParOf" srcId="{72815420-5B01-440E-822E-594F3C905E20}" destId="{31071A05-C80E-4861-8DC9-914958A8F1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DA82EA6-9995-445C-8DA2-7911101AF7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606398-F491-4D48-B9CB-25450CE7581E}">
      <dgm:prSet/>
      <dgm:spPr/>
      <dgm:t>
        <a:bodyPr/>
        <a:lstStyle/>
        <a:p>
          <a:pPr rtl="0"/>
          <a:r>
            <a:rPr lang="en-US" dirty="0"/>
            <a:t>Section 10(b) - Details of CSR amount spent in the financial year for ongoing projects of the preceding financial year(s):</a:t>
          </a:r>
        </a:p>
      </dgm:t>
    </dgm:pt>
    <dgm:pt modelId="{69DAD3F1-A6A3-4CC7-AC4B-7484CCBDCE12}" type="parTrans" cxnId="{4B4294B1-7C20-4AEB-A358-55E0A2FBDA59}">
      <dgm:prSet/>
      <dgm:spPr/>
      <dgm:t>
        <a:bodyPr/>
        <a:lstStyle/>
        <a:p>
          <a:endParaRPr lang="en-US"/>
        </a:p>
      </dgm:t>
    </dgm:pt>
    <dgm:pt modelId="{D1D1ABB0-0BDA-469A-93C2-784E92541F53}" type="sibTrans" cxnId="{4B4294B1-7C20-4AEB-A358-55E0A2FBDA59}">
      <dgm:prSet/>
      <dgm:spPr/>
      <dgm:t>
        <a:bodyPr/>
        <a:lstStyle/>
        <a:p>
          <a:endParaRPr lang="en-US"/>
        </a:p>
      </dgm:t>
    </dgm:pt>
    <dgm:pt modelId="{F0445EC4-EAE9-48DB-A815-1AB104736411}">
      <dgm:prSet/>
      <dgm:spPr/>
      <dgm:t>
        <a:bodyPr/>
        <a:lstStyle/>
        <a:p>
          <a:pPr rtl="0"/>
          <a:r>
            <a:rPr lang="en-US"/>
            <a:t>Number of ongoing projects:</a:t>
          </a:r>
        </a:p>
      </dgm:t>
    </dgm:pt>
    <dgm:pt modelId="{1059C68B-1BC1-42BC-A50A-5FD40AFE99B6}" type="parTrans" cxnId="{57BB0013-6BD3-4588-822E-556BDC166A4B}">
      <dgm:prSet/>
      <dgm:spPr/>
      <dgm:t>
        <a:bodyPr/>
        <a:lstStyle/>
        <a:p>
          <a:endParaRPr lang="en-US"/>
        </a:p>
      </dgm:t>
    </dgm:pt>
    <dgm:pt modelId="{3FF46B8D-2C71-48C3-82ED-461969CD0945}" type="sibTrans" cxnId="{57BB0013-6BD3-4588-822E-556BDC166A4B}">
      <dgm:prSet/>
      <dgm:spPr/>
      <dgm:t>
        <a:bodyPr/>
        <a:lstStyle/>
        <a:p>
          <a:endParaRPr lang="en-US"/>
        </a:p>
      </dgm:t>
    </dgm:pt>
    <dgm:pt modelId="{4271A81D-B1B8-4AC0-97ED-F40B1860A948}">
      <dgm:prSet/>
      <dgm:spPr/>
      <dgm:t>
        <a:bodyPr/>
        <a:lstStyle/>
        <a:p>
          <a:pPr rtl="0"/>
          <a:r>
            <a:rPr lang="en-US"/>
            <a:t>This field shall be enabled and mandatory in case 'Yes' is selected in field number 10</a:t>
          </a:r>
          <a:r>
            <a:rPr lang="en-IN"/>
            <a:t> </a:t>
          </a:r>
          <a:r>
            <a:rPr lang="en-US"/>
            <a:t>i.e. “Whether any unspent amount of preceding three financial years (financial year</a:t>
          </a:r>
          <a:r>
            <a:rPr lang="en-IN"/>
            <a:t>  </a:t>
          </a:r>
          <a:r>
            <a:rPr lang="en-US"/>
            <a:t>ending after 22nd January 2021) has been spent in the financial year.</a:t>
          </a:r>
          <a:r>
            <a:rPr lang="en-IN"/>
            <a:t> </a:t>
          </a:r>
          <a:endParaRPr lang="en-US"/>
        </a:p>
      </dgm:t>
    </dgm:pt>
    <dgm:pt modelId="{6DC2E9EF-F5ED-43AE-839A-7AF40A1F562E}" type="parTrans" cxnId="{ADD43EBE-A25C-4561-8FC5-22E84EBDF417}">
      <dgm:prSet/>
      <dgm:spPr/>
      <dgm:t>
        <a:bodyPr/>
        <a:lstStyle/>
        <a:p>
          <a:endParaRPr lang="en-US"/>
        </a:p>
      </dgm:t>
    </dgm:pt>
    <dgm:pt modelId="{C322EF3B-B626-45A0-80B6-60864BDAC414}" type="sibTrans" cxnId="{ADD43EBE-A25C-4561-8FC5-22E84EBDF417}">
      <dgm:prSet/>
      <dgm:spPr/>
      <dgm:t>
        <a:bodyPr/>
        <a:lstStyle/>
        <a:p>
          <a:endParaRPr lang="en-US"/>
        </a:p>
      </dgm:t>
    </dgm:pt>
    <dgm:pt modelId="{521F34F1-F495-48B3-91BB-123717F5BE2D}">
      <dgm:prSet/>
      <dgm:spPr/>
      <dgm:t>
        <a:bodyPr/>
        <a:lstStyle/>
        <a:p>
          <a:pPr rtl="0"/>
          <a:r>
            <a:rPr lang="en-US"/>
            <a:t>In case number entered is greater than zero, ‘Download’ excel option would be</a:t>
          </a:r>
          <a:r>
            <a:rPr lang="en-IN"/>
            <a:t> </a:t>
          </a:r>
          <a:r>
            <a:rPr lang="en-US"/>
            <a:t>enabled.</a:t>
          </a:r>
        </a:p>
      </dgm:t>
    </dgm:pt>
    <dgm:pt modelId="{2D139EA4-1C7B-49B0-9063-107CAE41837E}" type="parTrans" cxnId="{44017BAB-77BD-4EB3-9329-9D88EE5C5C63}">
      <dgm:prSet/>
      <dgm:spPr/>
      <dgm:t>
        <a:bodyPr/>
        <a:lstStyle/>
        <a:p>
          <a:endParaRPr lang="en-US"/>
        </a:p>
      </dgm:t>
    </dgm:pt>
    <dgm:pt modelId="{1372F2B8-3CD7-4E04-8A12-9CCF4C06A7CF}" type="sibTrans" cxnId="{44017BAB-77BD-4EB3-9329-9D88EE5C5C63}">
      <dgm:prSet/>
      <dgm:spPr/>
      <dgm:t>
        <a:bodyPr/>
        <a:lstStyle/>
        <a:p>
          <a:endParaRPr lang="en-US"/>
        </a:p>
      </dgm:t>
    </dgm:pt>
    <dgm:pt modelId="{FA6B6AA7-BA70-4D11-AF95-9E984AD1EEC1}">
      <dgm:prSet/>
      <dgm:spPr/>
      <dgm:t>
        <a:bodyPr/>
        <a:lstStyle/>
        <a:p>
          <a:pPr rtl="0"/>
          <a:r>
            <a:rPr lang="en-US"/>
            <a:t>Please ensure to download the excel and fill the required details</a:t>
          </a:r>
        </a:p>
      </dgm:t>
    </dgm:pt>
    <dgm:pt modelId="{E6151D40-2856-4BF9-BBEF-5EBF2D385BDB}" type="parTrans" cxnId="{54474A25-87D2-4961-B865-4C5A7CB558C5}">
      <dgm:prSet/>
      <dgm:spPr/>
      <dgm:t>
        <a:bodyPr/>
        <a:lstStyle/>
        <a:p>
          <a:endParaRPr lang="en-US"/>
        </a:p>
      </dgm:t>
    </dgm:pt>
    <dgm:pt modelId="{99F5EB7D-3F14-49A3-B37D-284C483043B7}" type="sibTrans" cxnId="{54474A25-87D2-4961-B865-4C5A7CB558C5}">
      <dgm:prSet/>
      <dgm:spPr/>
      <dgm:t>
        <a:bodyPr/>
        <a:lstStyle/>
        <a:p>
          <a:endParaRPr lang="en-US"/>
        </a:p>
      </dgm:t>
    </dgm:pt>
    <dgm:pt modelId="{A59FB1C9-4FD5-4131-A059-1B6DDC7A2A41}">
      <dgm:prSet/>
      <dgm:spPr/>
      <dgm:t>
        <a:bodyPr/>
        <a:lstStyle/>
        <a:p>
          <a:pPr rtl="0"/>
          <a:r>
            <a:rPr lang="en-US"/>
            <a:t>Shall be in the format FY&lt;Financial year end date&gt;_Sr No for each company.</a:t>
          </a:r>
        </a:p>
      </dgm:t>
    </dgm:pt>
    <dgm:pt modelId="{E0CAFC78-CF3B-4434-A467-A97B9CB55CDD}" type="parTrans" cxnId="{8EF689F6-7397-4F65-A1CD-DD357675E731}">
      <dgm:prSet/>
      <dgm:spPr/>
      <dgm:t>
        <a:bodyPr/>
        <a:lstStyle/>
        <a:p>
          <a:endParaRPr lang="en-US"/>
        </a:p>
      </dgm:t>
    </dgm:pt>
    <dgm:pt modelId="{67154687-AA04-43DD-8672-BA9419F1777E}" type="sibTrans" cxnId="{8EF689F6-7397-4F65-A1CD-DD357675E731}">
      <dgm:prSet/>
      <dgm:spPr/>
      <dgm:t>
        <a:bodyPr/>
        <a:lstStyle/>
        <a:p>
          <a:endParaRPr lang="en-US"/>
        </a:p>
      </dgm:t>
    </dgm:pt>
    <dgm:pt modelId="{A1B3ED0B-E73F-42E3-A1BE-1C21B781902D}">
      <dgm:prSet/>
      <dgm:spPr/>
      <dgm:t>
        <a:bodyPr/>
        <a:lstStyle/>
        <a:p>
          <a:pPr rtl="0"/>
          <a:r>
            <a:rPr lang="en-US" dirty="0"/>
            <a:t>Please ensure that the Project Id entered in the excel file is valid and associated with the Company.</a:t>
          </a:r>
        </a:p>
      </dgm:t>
    </dgm:pt>
    <dgm:pt modelId="{1B5634E4-B17B-47F6-AF5A-A603FADF7630}" type="parTrans" cxnId="{CD409FEA-2238-4A6D-B6C9-CC0656C6A02A}">
      <dgm:prSet/>
      <dgm:spPr/>
      <dgm:t>
        <a:bodyPr/>
        <a:lstStyle/>
        <a:p>
          <a:endParaRPr lang="en-US"/>
        </a:p>
      </dgm:t>
    </dgm:pt>
    <dgm:pt modelId="{58CDF0A6-4992-466F-BCD2-8C52644B4FC3}" type="sibTrans" cxnId="{CD409FEA-2238-4A6D-B6C9-CC0656C6A02A}">
      <dgm:prSet/>
      <dgm:spPr/>
      <dgm:t>
        <a:bodyPr/>
        <a:lstStyle/>
        <a:p>
          <a:endParaRPr lang="en-US"/>
        </a:p>
      </dgm:t>
    </dgm:pt>
    <dgm:pt modelId="{80A2ECB5-F43E-477A-9478-2A58A967719D}">
      <dgm:prSet/>
      <dgm:spPr/>
      <dgm:t>
        <a:bodyPr/>
        <a:lstStyle/>
        <a:p>
          <a:pPr rtl="0"/>
          <a:r>
            <a:rPr lang="en-US"/>
            <a:t>Name of the Project:</a:t>
          </a:r>
        </a:p>
      </dgm:t>
    </dgm:pt>
    <dgm:pt modelId="{0BD40B35-63A9-4A77-955B-A77DA527CB00}" type="parTrans" cxnId="{ED8F3E26-1B18-4892-A019-142478D69A32}">
      <dgm:prSet/>
      <dgm:spPr/>
      <dgm:t>
        <a:bodyPr/>
        <a:lstStyle/>
        <a:p>
          <a:endParaRPr lang="en-US"/>
        </a:p>
      </dgm:t>
    </dgm:pt>
    <dgm:pt modelId="{38B57339-6342-4F19-8A16-8109180C3DB1}" type="sibTrans" cxnId="{ED8F3E26-1B18-4892-A019-142478D69A32}">
      <dgm:prSet/>
      <dgm:spPr/>
      <dgm:t>
        <a:bodyPr/>
        <a:lstStyle/>
        <a:p>
          <a:endParaRPr lang="en-US"/>
        </a:p>
      </dgm:t>
    </dgm:pt>
    <dgm:pt modelId="{D5452351-4ADC-4BBE-A8DD-8FD094A8962E}">
      <dgm:prSet/>
      <dgm:spPr/>
      <dgm:t>
        <a:bodyPr/>
        <a:lstStyle/>
        <a:p>
          <a:pPr rtl="0"/>
          <a:r>
            <a:rPr lang="en-US"/>
            <a:t>The value shall be pre-filled based on the Project-Id entered, when excel is uploaded.</a:t>
          </a:r>
        </a:p>
      </dgm:t>
    </dgm:pt>
    <dgm:pt modelId="{89DF66FC-5545-4AE5-8AE0-9073B771E04E}" type="parTrans" cxnId="{0DC9C63D-2C61-47B5-A900-54E9BF701A9C}">
      <dgm:prSet/>
      <dgm:spPr/>
      <dgm:t>
        <a:bodyPr/>
        <a:lstStyle/>
        <a:p>
          <a:endParaRPr lang="en-US"/>
        </a:p>
      </dgm:t>
    </dgm:pt>
    <dgm:pt modelId="{E0DA4F6C-C33F-4D4D-A3E4-CC54F33538E7}" type="sibTrans" cxnId="{0DC9C63D-2C61-47B5-A900-54E9BF701A9C}">
      <dgm:prSet/>
      <dgm:spPr/>
      <dgm:t>
        <a:bodyPr/>
        <a:lstStyle/>
        <a:p>
          <a:endParaRPr lang="en-US"/>
        </a:p>
      </dgm:t>
    </dgm:pt>
    <dgm:pt modelId="{19B6F4DA-F0E5-4747-A6F5-F8D7B9E87102}">
      <dgm:prSet/>
      <dgm:spPr/>
      <dgm:t>
        <a:bodyPr/>
        <a:lstStyle/>
        <a:p>
          <a:pPr rtl="0"/>
          <a:r>
            <a:rPr lang="en-US"/>
            <a:t>Amount spent for the project at the beginning of the Financial Year (in INR):</a:t>
          </a:r>
        </a:p>
      </dgm:t>
    </dgm:pt>
    <dgm:pt modelId="{05EF33BC-C14E-43A4-989E-B3EF8DF6363A}" type="parTrans" cxnId="{336EEFE6-3FE9-4A67-9E5E-461616DED2DF}">
      <dgm:prSet/>
      <dgm:spPr/>
      <dgm:t>
        <a:bodyPr/>
        <a:lstStyle/>
        <a:p>
          <a:endParaRPr lang="en-US"/>
        </a:p>
      </dgm:t>
    </dgm:pt>
    <dgm:pt modelId="{59CF52F7-8614-43DA-8A3A-237DF7FD53C0}" type="sibTrans" cxnId="{336EEFE6-3FE9-4A67-9E5E-461616DED2DF}">
      <dgm:prSet/>
      <dgm:spPr/>
      <dgm:t>
        <a:bodyPr/>
        <a:lstStyle/>
        <a:p>
          <a:endParaRPr lang="en-US"/>
        </a:p>
      </dgm:t>
    </dgm:pt>
    <dgm:pt modelId="{F8752BB1-540E-411E-9BD8-12AA955C2459}">
      <dgm:prSet/>
      <dgm:spPr/>
      <dgm:t>
        <a:bodyPr/>
        <a:lstStyle/>
        <a:p>
          <a:pPr rtl="0"/>
          <a:r>
            <a:rPr lang="en-US" dirty="0"/>
            <a:t>Please enter the value. However, if entered amount does not match with 'Unspent master'. Cumulative Amount then the said value shall be pre-filled based on the Project-Id, when excel is uploaded. Upon prefill of the value, spent value will also change accordingly.</a:t>
          </a:r>
        </a:p>
      </dgm:t>
    </dgm:pt>
    <dgm:pt modelId="{C84CBCF0-50F3-472C-B712-3A5464257FFA}" type="parTrans" cxnId="{D4CD2AB9-FEA4-4186-A850-4998BDAB6A47}">
      <dgm:prSet/>
      <dgm:spPr/>
      <dgm:t>
        <a:bodyPr/>
        <a:lstStyle/>
        <a:p>
          <a:endParaRPr lang="en-US"/>
        </a:p>
      </dgm:t>
    </dgm:pt>
    <dgm:pt modelId="{9D3F8E86-80B1-4830-B981-65707B30C24C}" type="sibTrans" cxnId="{D4CD2AB9-FEA4-4186-A850-4998BDAB6A47}">
      <dgm:prSet/>
      <dgm:spPr/>
      <dgm:t>
        <a:bodyPr/>
        <a:lstStyle/>
        <a:p>
          <a:endParaRPr lang="en-US"/>
        </a:p>
      </dgm:t>
    </dgm:pt>
    <dgm:pt modelId="{17B144FF-6EEA-4D1A-82AC-B1DE5D0AAA49}">
      <dgm:prSet/>
      <dgm:spPr/>
      <dgm:t>
        <a:bodyPr/>
        <a:lstStyle/>
        <a:p>
          <a:pPr rtl="0"/>
          <a:r>
            <a:rPr lang="en-US" dirty="0"/>
            <a:t>Project ID:</a:t>
          </a:r>
        </a:p>
      </dgm:t>
    </dgm:pt>
    <dgm:pt modelId="{3E6AB350-5F66-4797-ACC8-20CEC2480738}" type="sibTrans" cxnId="{513001CB-8BD9-4F70-87E5-2F80F2F97F29}">
      <dgm:prSet/>
      <dgm:spPr/>
      <dgm:t>
        <a:bodyPr/>
        <a:lstStyle/>
        <a:p>
          <a:endParaRPr lang="en-US"/>
        </a:p>
      </dgm:t>
    </dgm:pt>
    <dgm:pt modelId="{DA95AF44-BAA4-4F1B-A4CF-E60130E5F5BB}" type="parTrans" cxnId="{513001CB-8BD9-4F70-87E5-2F80F2F97F29}">
      <dgm:prSet/>
      <dgm:spPr/>
      <dgm:t>
        <a:bodyPr/>
        <a:lstStyle/>
        <a:p>
          <a:endParaRPr lang="en-US"/>
        </a:p>
      </dgm:t>
    </dgm:pt>
    <dgm:pt modelId="{FE646287-F7CE-4625-AADF-43BCB4D6B530}" type="pres">
      <dgm:prSet presAssocID="{6DA82EA6-9995-445C-8DA2-7911101AF7C5}" presName="linear" presStyleCnt="0">
        <dgm:presLayoutVars>
          <dgm:animLvl val="lvl"/>
          <dgm:resizeHandles val="exact"/>
        </dgm:presLayoutVars>
      </dgm:prSet>
      <dgm:spPr/>
    </dgm:pt>
    <dgm:pt modelId="{C552D916-D153-449C-B433-DE6AFE230B76}" type="pres">
      <dgm:prSet presAssocID="{4E606398-F491-4D48-B9CB-25450CE7581E}" presName="parentText" presStyleLbl="node1" presStyleIdx="0" presStyleCnt="5">
        <dgm:presLayoutVars>
          <dgm:chMax val="0"/>
          <dgm:bulletEnabled val="1"/>
        </dgm:presLayoutVars>
      </dgm:prSet>
      <dgm:spPr/>
    </dgm:pt>
    <dgm:pt modelId="{02D22ECE-8118-474A-BAA1-4BFAAC41CC1D}" type="pres">
      <dgm:prSet presAssocID="{D1D1ABB0-0BDA-469A-93C2-784E92541F53}" presName="spacer" presStyleCnt="0"/>
      <dgm:spPr/>
    </dgm:pt>
    <dgm:pt modelId="{BF4DEFD8-177F-4140-9A23-E78DAD0CCEF5}" type="pres">
      <dgm:prSet presAssocID="{F0445EC4-EAE9-48DB-A815-1AB104736411}" presName="parentText" presStyleLbl="node1" presStyleIdx="1" presStyleCnt="5">
        <dgm:presLayoutVars>
          <dgm:chMax val="0"/>
          <dgm:bulletEnabled val="1"/>
        </dgm:presLayoutVars>
      </dgm:prSet>
      <dgm:spPr/>
    </dgm:pt>
    <dgm:pt modelId="{2789EEE1-44B2-4F2D-BCCB-05F415C11388}" type="pres">
      <dgm:prSet presAssocID="{F0445EC4-EAE9-48DB-A815-1AB104736411}" presName="childText" presStyleLbl="revTx" presStyleIdx="0" presStyleCnt="4">
        <dgm:presLayoutVars>
          <dgm:bulletEnabled val="1"/>
        </dgm:presLayoutVars>
      </dgm:prSet>
      <dgm:spPr/>
    </dgm:pt>
    <dgm:pt modelId="{500887BC-9BCD-4EC2-85E7-9FB567694C47}" type="pres">
      <dgm:prSet presAssocID="{17B144FF-6EEA-4D1A-82AC-B1DE5D0AAA49}" presName="parentText" presStyleLbl="node1" presStyleIdx="2" presStyleCnt="5">
        <dgm:presLayoutVars>
          <dgm:chMax val="0"/>
          <dgm:bulletEnabled val="1"/>
        </dgm:presLayoutVars>
      </dgm:prSet>
      <dgm:spPr/>
    </dgm:pt>
    <dgm:pt modelId="{AA5DFD5B-7C50-4217-A7D9-5E1293030F85}" type="pres">
      <dgm:prSet presAssocID="{17B144FF-6EEA-4D1A-82AC-B1DE5D0AAA49}" presName="childText" presStyleLbl="revTx" presStyleIdx="1" presStyleCnt="4">
        <dgm:presLayoutVars>
          <dgm:bulletEnabled val="1"/>
        </dgm:presLayoutVars>
      </dgm:prSet>
      <dgm:spPr/>
    </dgm:pt>
    <dgm:pt modelId="{AC55CAD9-1C3B-4F06-A445-C5B79F43D467}" type="pres">
      <dgm:prSet presAssocID="{80A2ECB5-F43E-477A-9478-2A58A967719D}" presName="parentText" presStyleLbl="node1" presStyleIdx="3" presStyleCnt="5">
        <dgm:presLayoutVars>
          <dgm:chMax val="0"/>
          <dgm:bulletEnabled val="1"/>
        </dgm:presLayoutVars>
      </dgm:prSet>
      <dgm:spPr/>
    </dgm:pt>
    <dgm:pt modelId="{3DF46ACD-9CA5-4B2F-9E13-98F36934F0DD}" type="pres">
      <dgm:prSet presAssocID="{80A2ECB5-F43E-477A-9478-2A58A967719D}" presName="childText" presStyleLbl="revTx" presStyleIdx="2" presStyleCnt="4">
        <dgm:presLayoutVars>
          <dgm:bulletEnabled val="1"/>
        </dgm:presLayoutVars>
      </dgm:prSet>
      <dgm:spPr/>
    </dgm:pt>
    <dgm:pt modelId="{8EC8FF1F-7D4C-4E59-92F0-5973CD0D2B85}" type="pres">
      <dgm:prSet presAssocID="{19B6F4DA-F0E5-4747-A6F5-F8D7B9E87102}" presName="parentText" presStyleLbl="node1" presStyleIdx="4" presStyleCnt="5">
        <dgm:presLayoutVars>
          <dgm:chMax val="0"/>
          <dgm:bulletEnabled val="1"/>
        </dgm:presLayoutVars>
      </dgm:prSet>
      <dgm:spPr/>
    </dgm:pt>
    <dgm:pt modelId="{CA468DCD-22B7-46B1-9223-6005A7F1F692}" type="pres">
      <dgm:prSet presAssocID="{19B6F4DA-F0E5-4747-A6F5-F8D7B9E87102}" presName="childText" presStyleLbl="revTx" presStyleIdx="3" presStyleCnt="4">
        <dgm:presLayoutVars>
          <dgm:bulletEnabled val="1"/>
        </dgm:presLayoutVars>
      </dgm:prSet>
      <dgm:spPr/>
    </dgm:pt>
  </dgm:ptLst>
  <dgm:cxnLst>
    <dgm:cxn modelId="{57BB0013-6BD3-4588-822E-556BDC166A4B}" srcId="{6DA82EA6-9995-445C-8DA2-7911101AF7C5}" destId="{F0445EC4-EAE9-48DB-A815-1AB104736411}" srcOrd="1" destOrd="0" parTransId="{1059C68B-1BC1-42BC-A50A-5FD40AFE99B6}" sibTransId="{3FF46B8D-2C71-48C3-82ED-461969CD0945}"/>
    <dgm:cxn modelId="{54474A25-87D2-4961-B865-4C5A7CB558C5}" srcId="{F0445EC4-EAE9-48DB-A815-1AB104736411}" destId="{FA6B6AA7-BA70-4D11-AF95-9E984AD1EEC1}" srcOrd="2" destOrd="0" parTransId="{E6151D40-2856-4BF9-BBEF-5EBF2D385BDB}" sibTransId="{99F5EB7D-3F14-49A3-B37D-284C483043B7}"/>
    <dgm:cxn modelId="{ED8F3E26-1B18-4892-A019-142478D69A32}" srcId="{6DA82EA6-9995-445C-8DA2-7911101AF7C5}" destId="{80A2ECB5-F43E-477A-9478-2A58A967719D}" srcOrd="3" destOrd="0" parTransId="{0BD40B35-63A9-4A77-955B-A77DA527CB00}" sibTransId="{38B57339-6342-4F19-8A16-8109180C3DB1}"/>
    <dgm:cxn modelId="{8DDC9229-AE39-40A4-B298-918175622A99}" type="presOf" srcId="{521F34F1-F495-48B3-91BB-123717F5BE2D}" destId="{2789EEE1-44B2-4F2D-BCCB-05F415C11388}" srcOrd="0" destOrd="1" presId="urn:microsoft.com/office/officeart/2005/8/layout/vList2"/>
    <dgm:cxn modelId="{0DC9C63D-2C61-47B5-A900-54E9BF701A9C}" srcId="{80A2ECB5-F43E-477A-9478-2A58A967719D}" destId="{D5452351-4ADC-4BBE-A8DD-8FD094A8962E}" srcOrd="0" destOrd="0" parTransId="{89DF66FC-5545-4AE5-8AE0-9073B771E04E}" sibTransId="{E0DA4F6C-C33F-4D4D-A3E4-CC54F33538E7}"/>
    <dgm:cxn modelId="{16A19B62-3126-4CF1-8910-428EA94D3A50}" type="presOf" srcId="{6DA82EA6-9995-445C-8DA2-7911101AF7C5}" destId="{FE646287-F7CE-4625-AADF-43BCB4D6B530}" srcOrd="0" destOrd="0" presId="urn:microsoft.com/office/officeart/2005/8/layout/vList2"/>
    <dgm:cxn modelId="{2607504C-081D-481E-9ACA-679E0AC17037}" type="presOf" srcId="{FA6B6AA7-BA70-4D11-AF95-9E984AD1EEC1}" destId="{2789EEE1-44B2-4F2D-BCCB-05F415C11388}" srcOrd="0" destOrd="2" presId="urn:microsoft.com/office/officeart/2005/8/layout/vList2"/>
    <dgm:cxn modelId="{872A6B79-47D5-4BE5-B25B-3A3F8656F11B}" type="presOf" srcId="{A1B3ED0B-E73F-42E3-A1BE-1C21B781902D}" destId="{AA5DFD5B-7C50-4217-A7D9-5E1293030F85}" srcOrd="0" destOrd="1" presId="urn:microsoft.com/office/officeart/2005/8/layout/vList2"/>
    <dgm:cxn modelId="{679A2A87-8292-40C9-B569-5F194EAD8517}" type="presOf" srcId="{A59FB1C9-4FD5-4131-A059-1B6DDC7A2A41}" destId="{AA5DFD5B-7C50-4217-A7D9-5E1293030F85}" srcOrd="0" destOrd="0" presId="urn:microsoft.com/office/officeart/2005/8/layout/vList2"/>
    <dgm:cxn modelId="{C6EC7994-986C-473F-BFD3-5C5122A28279}" type="presOf" srcId="{D5452351-4ADC-4BBE-A8DD-8FD094A8962E}" destId="{3DF46ACD-9CA5-4B2F-9E13-98F36934F0DD}" srcOrd="0" destOrd="0" presId="urn:microsoft.com/office/officeart/2005/8/layout/vList2"/>
    <dgm:cxn modelId="{C3C29E96-79BB-4332-8589-136209574CB8}" type="presOf" srcId="{F8752BB1-540E-411E-9BD8-12AA955C2459}" destId="{CA468DCD-22B7-46B1-9223-6005A7F1F692}" srcOrd="0" destOrd="0" presId="urn:microsoft.com/office/officeart/2005/8/layout/vList2"/>
    <dgm:cxn modelId="{50E54898-FC87-484C-9A38-617799BCA66F}" type="presOf" srcId="{4E606398-F491-4D48-B9CB-25450CE7581E}" destId="{C552D916-D153-449C-B433-DE6AFE230B76}" srcOrd="0" destOrd="0" presId="urn:microsoft.com/office/officeart/2005/8/layout/vList2"/>
    <dgm:cxn modelId="{44017BAB-77BD-4EB3-9329-9D88EE5C5C63}" srcId="{F0445EC4-EAE9-48DB-A815-1AB104736411}" destId="{521F34F1-F495-48B3-91BB-123717F5BE2D}" srcOrd="1" destOrd="0" parTransId="{2D139EA4-1C7B-49B0-9063-107CAE41837E}" sibTransId="{1372F2B8-3CD7-4E04-8A12-9CCF4C06A7CF}"/>
    <dgm:cxn modelId="{0F39BDAE-6A63-4009-AA39-E59E49FCD0F1}" type="presOf" srcId="{80A2ECB5-F43E-477A-9478-2A58A967719D}" destId="{AC55CAD9-1C3B-4F06-A445-C5B79F43D467}" srcOrd="0" destOrd="0" presId="urn:microsoft.com/office/officeart/2005/8/layout/vList2"/>
    <dgm:cxn modelId="{4B4294B1-7C20-4AEB-A358-55E0A2FBDA59}" srcId="{6DA82EA6-9995-445C-8DA2-7911101AF7C5}" destId="{4E606398-F491-4D48-B9CB-25450CE7581E}" srcOrd="0" destOrd="0" parTransId="{69DAD3F1-A6A3-4CC7-AC4B-7484CCBDCE12}" sibTransId="{D1D1ABB0-0BDA-469A-93C2-784E92541F53}"/>
    <dgm:cxn modelId="{D4CD2AB9-FEA4-4186-A850-4998BDAB6A47}" srcId="{19B6F4DA-F0E5-4747-A6F5-F8D7B9E87102}" destId="{F8752BB1-540E-411E-9BD8-12AA955C2459}" srcOrd="0" destOrd="0" parTransId="{C84CBCF0-50F3-472C-B712-3A5464257FFA}" sibTransId="{9D3F8E86-80B1-4830-B981-65707B30C24C}"/>
    <dgm:cxn modelId="{ADD43EBE-A25C-4561-8FC5-22E84EBDF417}" srcId="{F0445EC4-EAE9-48DB-A815-1AB104736411}" destId="{4271A81D-B1B8-4AC0-97ED-F40B1860A948}" srcOrd="0" destOrd="0" parTransId="{6DC2E9EF-F5ED-43AE-839A-7AF40A1F562E}" sibTransId="{C322EF3B-B626-45A0-80B6-60864BDAC414}"/>
    <dgm:cxn modelId="{FACE59BF-CE10-4267-BA3A-04CA2921A7B2}" type="presOf" srcId="{19B6F4DA-F0E5-4747-A6F5-F8D7B9E87102}" destId="{8EC8FF1F-7D4C-4E59-92F0-5973CD0D2B85}" srcOrd="0" destOrd="0" presId="urn:microsoft.com/office/officeart/2005/8/layout/vList2"/>
    <dgm:cxn modelId="{513001CB-8BD9-4F70-87E5-2F80F2F97F29}" srcId="{6DA82EA6-9995-445C-8DA2-7911101AF7C5}" destId="{17B144FF-6EEA-4D1A-82AC-B1DE5D0AAA49}" srcOrd="2" destOrd="0" parTransId="{DA95AF44-BAA4-4F1B-A4CF-E60130E5F5BB}" sibTransId="{3E6AB350-5F66-4797-ACC8-20CEC2480738}"/>
    <dgm:cxn modelId="{978BBFD5-3F4E-4420-86A0-952CD600F349}" type="presOf" srcId="{4271A81D-B1B8-4AC0-97ED-F40B1860A948}" destId="{2789EEE1-44B2-4F2D-BCCB-05F415C11388}" srcOrd="0" destOrd="0" presId="urn:microsoft.com/office/officeart/2005/8/layout/vList2"/>
    <dgm:cxn modelId="{F1C03DE1-7770-4F97-A4BE-B9E5B3CA11F5}" type="presOf" srcId="{17B144FF-6EEA-4D1A-82AC-B1DE5D0AAA49}" destId="{500887BC-9BCD-4EC2-85E7-9FB567694C47}" srcOrd="0" destOrd="0" presId="urn:microsoft.com/office/officeart/2005/8/layout/vList2"/>
    <dgm:cxn modelId="{336EEFE6-3FE9-4A67-9E5E-461616DED2DF}" srcId="{6DA82EA6-9995-445C-8DA2-7911101AF7C5}" destId="{19B6F4DA-F0E5-4747-A6F5-F8D7B9E87102}" srcOrd="4" destOrd="0" parTransId="{05EF33BC-C14E-43A4-989E-B3EF8DF6363A}" sibTransId="{59CF52F7-8614-43DA-8A3A-237DF7FD53C0}"/>
    <dgm:cxn modelId="{63CA84E9-2DAC-4E61-BF10-5E5A37927B4F}" type="presOf" srcId="{F0445EC4-EAE9-48DB-A815-1AB104736411}" destId="{BF4DEFD8-177F-4140-9A23-E78DAD0CCEF5}" srcOrd="0" destOrd="0" presId="urn:microsoft.com/office/officeart/2005/8/layout/vList2"/>
    <dgm:cxn modelId="{CD409FEA-2238-4A6D-B6C9-CC0656C6A02A}" srcId="{17B144FF-6EEA-4D1A-82AC-B1DE5D0AAA49}" destId="{A1B3ED0B-E73F-42E3-A1BE-1C21B781902D}" srcOrd="1" destOrd="0" parTransId="{1B5634E4-B17B-47F6-AF5A-A603FADF7630}" sibTransId="{58CDF0A6-4992-466F-BCD2-8C52644B4FC3}"/>
    <dgm:cxn modelId="{8EF689F6-7397-4F65-A1CD-DD357675E731}" srcId="{17B144FF-6EEA-4D1A-82AC-B1DE5D0AAA49}" destId="{A59FB1C9-4FD5-4131-A059-1B6DDC7A2A41}" srcOrd="0" destOrd="0" parTransId="{E0CAFC78-CF3B-4434-A467-A97B9CB55CDD}" sibTransId="{67154687-AA04-43DD-8672-BA9419F1777E}"/>
    <dgm:cxn modelId="{E352CE54-EBFD-450F-87EE-229D42E43E33}" type="presParOf" srcId="{FE646287-F7CE-4625-AADF-43BCB4D6B530}" destId="{C552D916-D153-449C-B433-DE6AFE230B76}" srcOrd="0" destOrd="0" presId="urn:microsoft.com/office/officeart/2005/8/layout/vList2"/>
    <dgm:cxn modelId="{1667E13C-FFBC-4DAD-B5D5-3B32C00C7747}" type="presParOf" srcId="{FE646287-F7CE-4625-AADF-43BCB4D6B530}" destId="{02D22ECE-8118-474A-BAA1-4BFAAC41CC1D}" srcOrd="1" destOrd="0" presId="urn:microsoft.com/office/officeart/2005/8/layout/vList2"/>
    <dgm:cxn modelId="{E8182346-10BD-4BBF-93A0-8968CE54DA05}" type="presParOf" srcId="{FE646287-F7CE-4625-AADF-43BCB4D6B530}" destId="{BF4DEFD8-177F-4140-9A23-E78DAD0CCEF5}" srcOrd="2" destOrd="0" presId="urn:microsoft.com/office/officeart/2005/8/layout/vList2"/>
    <dgm:cxn modelId="{2932FE5F-29D6-42FE-836A-3637BCAA7C10}" type="presParOf" srcId="{FE646287-F7CE-4625-AADF-43BCB4D6B530}" destId="{2789EEE1-44B2-4F2D-BCCB-05F415C11388}" srcOrd="3" destOrd="0" presId="urn:microsoft.com/office/officeart/2005/8/layout/vList2"/>
    <dgm:cxn modelId="{833B8038-B82B-45AE-95FC-10B6F83D8D0E}" type="presParOf" srcId="{FE646287-F7CE-4625-AADF-43BCB4D6B530}" destId="{500887BC-9BCD-4EC2-85E7-9FB567694C47}" srcOrd="4" destOrd="0" presId="urn:microsoft.com/office/officeart/2005/8/layout/vList2"/>
    <dgm:cxn modelId="{7BE064E6-0693-47D1-AC84-19E380372C24}" type="presParOf" srcId="{FE646287-F7CE-4625-AADF-43BCB4D6B530}" destId="{AA5DFD5B-7C50-4217-A7D9-5E1293030F85}" srcOrd="5" destOrd="0" presId="urn:microsoft.com/office/officeart/2005/8/layout/vList2"/>
    <dgm:cxn modelId="{5B28E278-52FD-459F-B4FB-57474B37C0CA}" type="presParOf" srcId="{FE646287-F7CE-4625-AADF-43BCB4D6B530}" destId="{AC55CAD9-1C3B-4F06-A445-C5B79F43D467}" srcOrd="6" destOrd="0" presId="urn:microsoft.com/office/officeart/2005/8/layout/vList2"/>
    <dgm:cxn modelId="{2F4F3BAD-74F6-4C63-B238-CFADB17D84D1}" type="presParOf" srcId="{FE646287-F7CE-4625-AADF-43BCB4D6B530}" destId="{3DF46ACD-9CA5-4B2F-9E13-98F36934F0DD}" srcOrd="7" destOrd="0" presId="urn:microsoft.com/office/officeart/2005/8/layout/vList2"/>
    <dgm:cxn modelId="{46BC5ECC-36A1-48F6-B5E2-98209AADE0A0}" type="presParOf" srcId="{FE646287-F7CE-4625-AADF-43BCB4D6B530}" destId="{8EC8FF1F-7D4C-4E59-92F0-5973CD0D2B85}" srcOrd="8" destOrd="0" presId="urn:microsoft.com/office/officeart/2005/8/layout/vList2"/>
    <dgm:cxn modelId="{96F72DFB-6648-4715-A99E-5AFE844EDF29}" type="presParOf" srcId="{FE646287-F7CE-4625-AADF-43BCB4D6B530}" destId="{CA468DCD-22B7-46B1-9223-6005A7F1F692}"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E63E5F-1A83-4CA4-945F-A06DC995C63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0612BAE-7A6B-4E32-BFDD-538C7195AD1B}">
      <dgm:prSet/>
      <dgm:spPr/>
      <dgm:t>
        <a:bodyPr/>
        <a:lstStyle/>
        <a:p>
          <a:pPr rtl="0"/>
          <a:r>
            <a:rPr lang="en-US" b="1" dirty="0"/>
            <a:t>2. AOC-4 XBRL</a:t>
          </a:r>
          <a:endParaRPr lang="en-US" dirty="0"/>
        </a:p>
      </dgm:t>
    </dgm:pt>
    <dgm:pt modelId="{29291FE8-F0B8-4ABB-8D5A-888895410F50}" type="parTrans" cxnId="{C261976B-3444-4884-A33C-D41424D6B8B9}">
      <dgm:prSet/>
      <dgm:spPr/>
      <dgm:t>
        <a:bodyPr/>
        <a:lstStyle/>
        <a:p>
          <a:endParaRPr lang="en-US"/>
        </a:p>
      </dgm:t>
    </dgm:pt>
    <dgm:pt modelId="{F48D569A-6E16-41B3-BEDD-BF029C64C748}" type="sibTrans" cxnId="{C261976B-3444-4884-A33C-D41424D6B8B9}">
      <dgm:prSet/>
      <dgm:spPr/>
      <dgm:t>
        <a:bodyPr/>
        <a:lstStyle/>
        <a:p>
          <a:endParaRPr lang="en-US"/>
        </a:p>
      </dgm:t>
    </dgm:pt>
    <dgm:pt modelId="{FA01DF34-982D-41F5-BF64-77F2022BD791}" type="pres">
      <dgm:prSet presAssocID="{F7E63E5F-1A83-4CA4-945F-A06DC995C635}" presName="CompostProcess" presStyleCnt="0">
        <dgm:presLayoutVars>
          <dgm:dir/>
          <dgm:resizeHandles val="exact"/>
        </dgm:presLayoutVars>
      </dgm:prSet>
      <dgm:spPr/>
    </dgm:pt>
    <dgm:pt modelId="{755D3639-9CAC-4882-B566-A1A42AB6D7C7}" type="pres">
      <dgm:prSet presAssocID="{F7E63E5F-1A83-4CA4-945F-A06DC995C635}" presName="arrow" presStyleLbl="bgShp" presStyleIdx="0" presStyleCnt="1"/>
      <dgm:spPr/>
    </dgm:pt>
    <dgm:pt modelId="{D77D4697-F435-42E9-B448-476A1DBB1CEA}" type="pres">
      <dgm:prSet presAssocID="{F7E63E5F-1A83-4CA4-945F-A06DC995C635}" presName="linearProcess" presStyleCnt="0"/>
      <dgm:spPr/>
    </dgm:pt>
    <dgm:pt modelId="{4F6D0ED1-A74D-4EC5-89B3-72BF062A3BF1}" type="pres">
      <dgm:prSet presAssocID="{50612BAE-7A6B-4E32-BFDD-538C7195AD1B}" presName="textNode" presStyleLbl="node1" presStyleIdx="0" presStyleCnt="1" custScaleX="133872">
        <dgm:presLayoutVars>
          <dgm:bulletEnabled val="1"/>
        </dgm:presLayoutVars>
      </dgm:prSet>
      <dgm:spPr/>
    </dgm:pt>
  </dgm:ptLst>
  <dgm:cxnLst>
    <dgm:cxn modelId="{9940B70F-E81D-4DB4-9EB1-78AAFE1AC59F}" type="presOf" srcId="{F7E63E5F-1A83-4CA4-945F-A06DC995C635}" destId="{FA01DF34-982D-41F5-BF64-77F2022BD791}" srcOrd="0" destOrd="0" presId="urn:microsoft.com/office/officeart/2005/8/layout/hProcess9"/>
    <dgm:cxn modelId="{810AA611-CE70-46EA-AF22-7214ADA92324}" type="presOf" srcId="{50612BAE-7A6B-4E32-BFDD-538C7195AD1B}" destId="{4F6D0ED1-A74D-4EC5-89B3-72BF062A3BF1}" srcOrd="0" destOrd="0" presId="urn:microsoft.com/office/officeart/2005/8/layout/hProcess9"/>
    <dgm:cxn modelId="{C261976B-3444-4884-A33C-D41424D6B8B9}" srcId="{F7E63E5F-1A83-4CA4-945F-A06DC995C635}" destId="{50612BAE-7A6B-4E32-BFDD-538C7195AD1B}" srcOrd="0" destOrd="0" parTransId="{29291FE8-F0B8-4ABB-8D5A-888895410F50}" sibTransId="{F48D569A-6E16-41B3-BEDD-BF029C64C748}"/>
    <dgm:cxn modelId="{E4CCBAF4-186D-442C-B178-A2F03EECD8A2}" type="presParOf" srcId="{FA01DF34-982D-41F5-BF64-77F2022BD791}" destId="{755D3639-9CAC-4882-B566-A1A42AB6D7C7}" srcOrd="0" destOrd="0" presId="urn:microsoft.com/office/officeart/2005/8/layout/hProcess9"/>
    <dgm:cxn modelId="{44FAD5B4-CD21-455D-A8BE-3FCBA52ED6B3}" type="presParOf" srcId="{FA01DF34-982D-41F5-BF64-77F2022BD791}" destId="{D77D4697-F435-42E9-B448-476A1DBB1CEA}" srcOrd="1" destOrd="0" presId="urn:microsoft.com/office/officeart/2005/8/layout/hProcess9"/>
    <dgm:cxn modelId="{CEDD7B85-6156-40E6-BE31-7A1E2729D1EF}" type="presParOf" srcId="{D77D4697-F435-42E9-B448-476A1DBB1CEA}" destId="{4F6D0ED1-A74D-4EC5-89B3-72BF062A3BF1}"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8BC989-D1ED-42AB-950B-A482C02D351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21993852-5E85-44D5-85D8-9351AC4D3B48}">
      <dgm:prSet/>
      <dgm:spPr/>
      <dgm:t>
        <a:bodyPr/>
        <a:lstStyle/>
        <a:p>
          <a:pPr rtl="0"/>
          <a:r>
            <a:rPr lang="en-US" b="1"/>
            <a:t>3. AOC-4 CFS</a:t>
          </a:r>
          <a:endParaRPr lang="en-US"/>
        </a:p>
      </dgm:t>
    </dgm:pt>
    <dgm:pt modelId="{1611A443-2C02-494E-951E-344733ED928A}" type="parTrans" cxnId="{166BF4D4-08DA-44A6-BABA-9EFD7E4BFD3F}">
      <dgm:prSet/>
      <dgm:spPr/>
      <dgm:t>
        <a:bodyPr/>
        <a:lstStyle/>
        <a:p>
          <a:endParaRPr lang="en-US"/>
        </a:p>
      </dgm:t>
    </dgm:pt>
    <dgm:pt modelId="{2E953FBB-2A4C-45FD-96AE-311DFA3D1D48}" type="sibTrans" cxnId="{166BF4D4-08DA-44A6-BABA-9EFD7E4BFD3F}">
      <dgm:prSet/>
      <dgm:spPr/>
      <dgm:t>
        <a:bodyPr/>
        <a:lstStyle/>
        <a:p>
          <a:endParaRPr lang="en-US"/>
        </a:p>
      </dgm:t>
    </dgm:pt>
    <dgm:pt modelId="{2948735E-F363-4543-B466-122090B6F3BB}" type="pres">
      <dgm:prSet presAssocID="{118BC989-D1ED-42AB-950B-A482C02D351B}" presName="CompostProcess" presStyleCnt="0">
        <dgm:presLayoutVars>
          <dgm:dir/>
          <dgm:resizeHandles val="exact"/>
        </dgm:presLayoutVars>
      </dgm:prSet>
      <dgm:spPr/>
    </dgm:pt>
    <dgm:pt modelId="{DC1325D2-B33F-4BAA-A136-143681EE294F}" type="pres">
      <dgm:prSet presAssocID="{118BC989-D1ED-42AB-950B-A482C02D351B}" presName="arrow" presStyleLbl="bgShp" presStyleIdx="0" presStyleCnt="1" custLinFactNeighborY="-23077"/>
      <dgm:spPr/>
    </dgm:pt>
    <dgm:pt modelId="{36B296D2-9AB4-4843-9FA4-7DB5E342B58B}" type="pres">
      <dgm:prSet presAssocID="{118BC989-D1ED-42AB-950B-A482C02D351B}" presName="linearProcess" presStyleCnt="0"/>
      <dgm:spPr/>
    </dgm:pt>
    <dgm:pt modelId="{683660A6-9C3E-4E10-B121-871DCDCDE5AA}" type="pres">
      <dgm:prSet presAssocID="{21993852-5E85-44D5-85D8-9351AC4D3B48}" presName="textNode" presStyleLbl="node1" presStyleIdx="0" presStyleCnt="1">
        <dgm:presLayoutVars>
          <dgm:bulletEnabled val="1"/>
        </dgm:presLayoutVars>
      </dgm:prSet>
      <dgm:spPr/>
    </dgm:pt>
  </dgm:ptLst>
  <dgm:cxnLst>
    <dgm:cxn modelId="{9203CB2C-32D6-4866-BD9B-44F45A7E4E98}" type="presOf" srcId="{118BC989-D1ED-42AB-950B-A482C02D351B}" destId="{2948735E-F363-4543-B466-122090B6F3BB}" srcOrd="0" destOrd="0" presId="urn:microsoft.com/office/officeart/2005/8/layout/hProcess9"/>
    <dgm:cxn modelId="{166BF4D4-08DA-44A6-BABA-9EFD7E4BFD3F}" srcId="{118BC989-D1ED-42AB-950B-A482C02D351B}" destId="{21993852-5E85-44D5-85D8-9351AC4D3B48}" srcOrd="0" destOrd="0" parTransId="{1611A443-2C02-494E-951E-344733ED928A}" sibTransId="{2E953FBB-2A4C-45FD-96AE-311DFA3D1D48}"/>
    <dgm:cxn modelId="{B571FED4-5DFA-4C04-BBD0-23C717971783}" type="presOf" srcId="{21993852-5E85-44D5-85D8-9351AC4D3B48}" destId="{683660A6-9C3E-4E10-B121-871DCDCDE5AA}" srcOrd="0" destOrd="0" presId="urn:microsoft.com/office/officeart/2005/8/layout/hProcess9"/>
    <dgm:cxn modelId="{5D224082-8C2B-4C70-8CEF-4C56027A22C9}" type="presParOf" srcId="{2948735E-F363-4543-B466-122090B6F3BB}" destId="{DC1325D2-B33F-4BAA-A136-143681EE294F}" srcOrd="0" destOrd="0" presId="urn:microsoft.com/office/officeart/2005/8/layout/hProcess9"/>
    <dgm:cxn modelId="{7A6AB299-4952-41DD-B0E3-00D675E9A1B2}" type="presParOf" srcId="{2948735E-F363-4543-B466-122090B6F3BB}" destId="{36B296D2-9AB4-4843-9FA4-7DB5E342B58B}" srcOrd="1" destOrd="0" presId="urn:microsoft.com/office/officeart/2005/8/layout/hProcess9"/>
    <dgm:cxn modelId="{B769F047-39B7-4395-85BF-C64BE4A1F40A}" type="presParOf" srcId="{36B296D2-9AB4-4843-9FA4-7DB5E342B58B}" destId="{683660A6-9C3E-4E10-B121-871DCDCDE5A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23295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0" y="0"/>
          <a:ext cx="7660390" cy="2329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rtl="0">
            <a:lnSpc>
              <a:spcPct val="90000"/>
            </a:lnSpc>
            <a:spcBef>
              <a:spcPct val="0"/>
            </a:spcBef>
            <a:spcAft>
              <a:spcPct val="35000"/>
            </a:spcAft>
            <a:buNone/>
          </a:pPr>
          <a:r>
            <a:rPr lang="en-US" sz="4000" b="1" kern="1200" dirty="0"/>
            <a:t>MCA LAUNCH OF FINAL SET OF 38 COMPANY FORMS	</a:t>
          </a:r>
          <a:br>
            <a:rPr lang="en-IN" sz="4000" b="1" kern="1200" dirty="0"/>
          </a:br>
          <a:endParaRPr lang="en-US" sz="4000" kern="1200" dirty="0"/>
        </a:p>
      </dsp:txBody>
      <dsp:txXfrm>
        <a:off x="113719" y="113719"/>
        <a:ext cx="7432952" cy="2102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447C-AD72-41F9-985D-93477D3E5BDA}">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F2EB4-60BA-4504-826E-7EE5C7BBD7FE}">
      <dsp:nvSpPr>
        <dsp:cNvPr id="0" name=""/>
        <dsp:cNvSpPr/>
      </dsp:nvSpPr>
      <dsp:spPr>
        <a:xfrm>
          <a:off x="842697" y="620480"/>
          <a:ext cx="6019271"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b="1" kern="1200"/>
            <a:t>4. AOC-4 CFS NBFC (Ind AS)</a:t>
          </a:r>
          <a:endParaRPr lang="en-US" sz="3400" kern="1200"/>
        </a:p>
      </dsp:txBody>
      <dsp:txXfrm>
        <a:off x="881383" y="659166"/>
        <a:ext cx="5941899" cy="7151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2BAEB-9D5E-42B9-A294-F32E7FEEE596}">
      <dsp:nvSpPr>
        <dsp:cNvPr id="0" name=""/>
        <dsp:cNvSpPr/>
      </dsp:nvSpPr>
      <dsp:spPr>
        <a:xfrm rot="5400000">
          <a:off x="3270939" y="-50074"/>
          <a:ext cx="3821320"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t>AOC-4-CFS/AOC-NBFC CFS [If applicable]</a:t>
          </a:r>
        </a:p>
        <a:p>
          <a:pPr marL="228600" lvl="1" indent="-228600" algn="l" defTabSz="933450" rtl="0">
            <a:lnSpc>
              <a:spcPct val="90000"/>
            </a:lnSpc>
            <a:spcBef>
              <a:spcPct val="0"/>
            </a:spcBef>
            <a:spcAft>
              <a:spcPct val="15000"/>
            </a:spcAft>
            <a:buChar char="•"/>
          </a:pPr>
          <a:r>
            <a:rPr lang="en-US" sz="2100" kern="1200"/>
            <a:t>AOC-1 [If applicable]</a:t>
          </a:r>
        </a:p>
        <a:p>
          <a:pPr marL="228600" lvl="1" indent="-228600" algn="l" defTabSz="933450" rtl="0">
            <a:lnSpc>
              <a:spcPct val="90000"/>
            </a:lnSpc>
            <a:spcBef>
              <a:spcPct val="0"/>
            </a:spcBef>
            <a:spcAft>
              <a:spcPct val="15000"/>
            </a:spcAft>
            <a:buChar char="•"/>
          </a:pPr>
          <a:r>
            <a:rPr lang="en-US" sz="2100" kern="1200"/>
            <a:t>AOC-2 [if applicable]</a:t>
          </a:r>
        </a:p>
        <a:p>
          <a:pPr marL="228600" lvl="1" indent="-228600" algn="l" defTabSz="933450" rtl="0">
            <a:lnSpc>
              <a:spcPct val="90000"/>
            </a:lnSpc>
            <a:spcBef>
              <a:spcPct val="0"/>
            </a:spcBef>
            <a:spcAft>
              <a:spcPct val="15000"/>
            </a:spcAft>
            <a:buChar char="•"/>
          </a:pPr>
          <a:r>
            <a:rPr lang="en-US" sz="2100" kern="1200" dirty="0"/>
            <a:t>CSR-2 [if applicable]</a:t>
          </a:r>
        </a:p>
        <a:p>
          <a:pPr marL="228600" lvl="1" indent="-228600" algn="l" defTabSz="933450" rtl="0">
            <a:lnSpc>
              <a:spcPct val="90000"/>
            </a:lnSpc>
            <a:spcBef>
              <a:spcPct val="0"/>
            </a:spcBef>
            <a:spcAft>
              <a:spcPct val="15000"/>
            </a:spcAft>
            <a:buChar char="•"/>
          </a:pPr>
          <a:r>
            <a:rPr lang="en-US" sz="2100" kern="1200"/>
            <a:t>Extract of Auditor’s report (Standalone) [Mandatory for all cases]</a:t>
          </a:r>
        </a:p>
        <a:p>
          <a:pPr marL="228600" lvl="1" indent="-228600" algn="l" defTabSz="933450" rtl="0">
            <a:lnSpc>
              <a:spcPct val="90000"/>
            </a:lnSpc>
            <a:spcBef>
              <a:spcPct val="0"/>
            </a:spcBef>
            <a:spcAft>
              <a:spcPct val="15000"/>
            </a:spcAft>
            <a:buChar char="•"/>
          </a:pPr>
          <a:r>
            <a:rPr lang="en-US" sz="2100" kern="1200"/>
            <a:t>Extract of Auditor’s report (Consolidated) [if applicable</a:t>
          </a:r>
        </a:p>
        <a:p>
          <a:pPr marL="228600" lvl="1" indent="-228600" algn="l" defTabSz="933450" rtl="0">
            <a:lnSpc>
              <a:spcPct val="90000"/>
            </a:lnSpc>
            <a:spcBef>
              <a:spcPct val="0"/>
            </a:spcBef>
            <a:spcAft>
              <a:spcPct val="15000"/>
            </a:spcAft>
            <a:buChar char="•"/>
          </a:pPr>
          <a:r>
            <a:rPr lang="en-US" sz="2100" kern="1200"/>
            <a:t>Extract of Board’s report [Mandatory for all cases]</a:t>
          </a:r>
        </a:p>
      </dsp:txBody>
      <dsp:txXfrm rot="-5400000">
        <a:off x="2743200" y="664207"/>
        <a:ext cx="4690259" cy="3448238"/>
      </dsp:txXfrm>
    </dsp:sp>
    <dsp:sp modelId="{FDF951B2-CFED-4D91-942C-CC2E08FD03FA}">
      <dsp:nvSpPr>
        <dsp:cNvPr id="0" name=""/>
        <dsp:cNvSpPr/>
      </dsp:nvSpPr>
      <dsp:spPr>
        <a:xfrm>
          <a:off x="0" y="0"/>
          <a:ext cx="2743200" cy="4776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The sequence of filing of linked filings to AOC-4/AOC-4 NBFC:</a:t>
          </a:r>
        </a:p>
      </dsp:txBody>
      <dsp:txXfrm>
        <a:off x="133912" y="133912"/>
        <a:ext cx="2475376" cy="4508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16AFF-1964-4577-93C8-592210E28E16}">
      <dsp:nvSpPr>
        <dsp:cNvPr id="0" name=""/>
        <dsp:cNvSpPr/>
      </dsp:nvSpPr>
      <dsp:spPr>
        <a:xfrm>
          <a:off x="0" y="134757"/>
          <a:ext cx="7772400" cy="269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Companies were required to file CSR-2 independently (not as a linked form) till June 30, 2025 and since the V2 portal was disabled till July 14, 2025, the MCA vide general circular no. 02/2025 had granted an opportunity to file e-form CSR 2 as an independent form with V2 SRN of form AOC-4/AOC-4 XBRL/AOC-4 (NBFC) on the V3 portal from July 14, 2025, to August 15, 2025.</a:t>
          </a:r>
          <a:endParaRPr lang="en-US" sz="2400" kern="1200" dirty="0"/>
        </a:p>
      </dsp:txBody>
      <dsp:txXfrm>
        <a:off x="131592" y="266349"/>
        <a:ext cx="7509216" cy="24324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E23EC-590E-4A06-9FBA-B6A092D14574}">
      <dsp:nvSpPr>
        <dsp:cNvPr id="0" name=""/>
        <dsp:cNvSpPr/>
      </dsp:nvSpPr>
      <dsp:spPr>
        <a:xfrm>
          <a:off x="512556"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FC09B-B5E9-4F0A-B72F-21D5EF57FC55}">
      <dsp:nvSpPr>
        <dsp:cNvPr id="0" name=""/>
        <dsp:cNvSpPr/>
      </dsp:nvSpPr>
      <dsp:spPr>
        <a:xfrm>
          <a:off x="505618" y="594359"/>
          <a:ext cx="6693429"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Attachment ‘Directors’ report as per sub-section (3) of section 134’ got removed in AOC-4, AOC-4 CFS, AOC-4 NBFC and AOC-4 NBFC CFS. Is it required to include ‘Boards report’ while attaching ‘Financial Statements’ to these forms?</a:t>
          </a:r>
          <a:endParaRPr lang="en-US" sz="1500" kern="1200" dirty="0"/>
        </a:p>
      </dsp:txBody>
      <dsp:txXfrm>
        <a:off x="544304" y="633045"/>
        <a:ext cx="6616057" cy="7151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FD4AB-0F16-4918-914D-0E152A4DA158}">
      <dsp:nvSpPr>
        <dsp:cNvPr id="0" name=""/>
        <dsp:cNvSpPr/>
      </dsp:nvSpPr>
      <dsp:spPr>
        <a:xfrm>
          <a:off x="1922958" y="775"/>
          <a:ext cx="5554728" cy="2770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Yes. Copy of financial statements duly authenticated as per section 134 (including Board‘s report, auditors‘ report and other documents) to be attached mandatorily while filing AOC-4, AOC-4 CFS, AOC-4 NBFC and AOC-4 NBFC CFS.</a:t>
          </a:r>
        </a:p>
      </dsp:txBody>
      <dsp:txXfrm>
        <a:off x="2058187" y="136004"/>
        <a:ext cx="5284270" cy="2499729"/>
      </dsp:txXfrm>
    </dsp:sp>
    <dsp:sp modelId="{E5BBE090-0F65-41E5-AB32-E4B5C28690B7}">
      <dsp:nvSpPr>
        <dsp:cNvPr id="0" name=""/>
        <dsp:cNvSpPr/>
      </dsp:nvSpPr>
      <dsp:spPr>
        <a:xfrm>
          <a:off x="3444308" y="2811908"/>
          <a:ext cx="5483897" cy="2034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Also, above mentioned attachment is required to be attached while filing AOC-4 XBRL in addition to XBRL financial statements.</a:t>
          </a:r>
        </a:p>
      </dsp:txBody>
      <dsp:txXfrm>
        <a:off x="3543620" y="2911220"/>
        <a:ext cx="5285273" cy="18357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A4A5D-ABF4-462A-8B00-BDD04FB878DE}">
      <dsp:nvSpPr>
        <dsp:cNvPr id="0" name=""/>
        <dsp:cNvSpPr/>
      </dsp:nvSpPr>
      <dsp:spPr>
        <a:xfrm rot="16200000">
          <a:off x="852842" y="-852842"/>
          <a:ext cx="4741817" cy="644750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rtl="0">
            <a:lnSpc>
              <a:spcPct val="90000"/>
            </a:lnSpc>
            <a:spcBef>
              <a:spcPct val="0"/>
            </a:spcBef>
            <a:spcAft>
              <a:spcPct val="35000"/>
            </a:spcAft>
            <a:buNone/>
          </a:pPr>
          <a:r>
            <a:rPr lang="en-US" sz="3000" b="1" kern="1200" dirty="0"/>
            <a:t>AOC-1, AOC-2, Extract of Board’s Report, Extract of Auditors Report [Standalone] and</a:t>
          </a:r>
          <a:r>
            <a:rPr lang="en-IN" sz="3000" b="1" kern="1200" dirty="0"/>
            <a:t> </a:t>
          </a:r>
          <a:r>
            <a:rPr lang="en-US" sz="3000" b="1" kern="1200" dirty="0"/>
            <a:t>Extract of Auditors Report [Consolidated] </a:t>
          </a:r>
          <a:r>
            <a:rPr lang="en-US" sz="3000" kern="1200" dirty="0"/>
            <a:t>are not applicable in the case of AOC-4 XBRL filing. Only CSR-2 form can be filed as linked form to AOC-4 XBRL.</a:t>
          </a:r>
        </a:p>
      </dsp:txBody>
      <dsp:txXfrm rot="5400000">
        <a:off x="0" y="948363"/>
        <a:ext cx="6447501" cy="28450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26C0-0836-458D-B212-236FB15F93F6}">
      <dsp:nvSpPr>
        <dsp:cNvPr id="0" name=""/>
        <dsp:cNvSpPr/>
      </dsp:nvSpPr>
      <dsp:spPr>
        <a:xfrm>
          <a:off x="11636" y="165492"/>
          <a:ext cx="4313991" cy="36358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All pending forms of V2 will be transitioned to V3. In case any form is currently under ‘Resubmission required’ status or gets marked under ‘Resubmission required’ status post go-live, it must be resubmitted in V3 system by 15</a:t>
          </a:r>
          <a:r>
            <a:rPr lang="en-US" sz="2000" kern="1200" baseline="30000" dirty="0"/>
            <a:t>th</a:t>
          </a:r>
          <a:r>
            <a:rPr lang="en-US" sz="2000" kern="1200" dirty="0"/>
            <a:t> August 2025</a:t>
          </a:r>
          <a:r>
            <a:rPr lang="en-US" sz="1800" kern="1200" dirty="0"/>
            <a:t>.</a:t>
          </a:r>
        </a:p>
      </dsp:txBody>
      <dsp:txXfrm>
        <a:off x="643405" y="697947"/>
        <a:ext cx="3050453" cy="2570920"/>
      </dsp:txXfrm>
    </dsp:sp>
    <dsp:sp modelId="{973B0EE3-D4EA-4D38-BF47-07D2999C7C71}">
      <dsp:nvSpPr>
        <dsp:cNvPr id="0" name=""/>
        <dsp:cNvSpPr/>
      </dsp:nvSpPr>
      <dsp:spPr>
        <a:xfrm rot="858096">
          <a:off x="3745806" y="-484814"/>
          <a:ext cx="1403129" cy="146950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3752329" y="-242904"/>
        <a:ext cx="982190" cy="881701"/>
      </dsp:txXfrm>
    </dsp:sp>
    <dsp:sp modelId="{3A717560-1C34-4E39-B82E-CCC2BA67B0AB}">
      <dsp:nvSpPr>
        <dsp:cNvPr id="0" name=""/>
        <dsp:cNvSpPr/>
      </dsp:nvSpPr>
      <dsp:spPr>
        <a:xfrm>
          <a:off x="4815771" y="155141"/>
          <a:ext cx="3338227" cy="3610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Forms that are in “Pending payment” status in version 2 will be marked as cancelled in Version 3.</a:t>
          </a:r>
        </a:p>
      </dsp:txBody>
      <dsp:txXfrm>
        <a:off x="5304643" y="683949"/>
        <a:ext cx="2360483" cy="2553311"/>
      </dsp:txXfrm>
    </dsp:sp>
    <dsp:sp modelId="{764DE716-64F7-4DF3-8DCF-0DF19DF970A6}">
      <dsp:nvSpPr>
        <dsp:cNvPr id="0" name=""/>
        <dsp:cNvSpPr/>
      </dsp:nvSpPr>
      <dsp:spPr>
        <a:xfrm rot="11381365">
          <a:off x="3819753" y="3134983"/>
          <a:ext cx="1446804" cy="112665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rot="10800000">
        <a:off x="4155337" y="3388757"/>
        <a:ext cx="1108809" cy="6759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6002C-FD8A-4C71-9703-3D560A206DDC}">
      <dsp:nvSpPr>
        <dsp:cNvPr id="0" name=""/>
        <dsp:cNvSpPr/>
      </dsp:nvSpPr>
      <dsp:spPr>
        <a:xfrm>
          <a:off x="483562" y="0"/>
          <a:ext cx="5480375" cy="29105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B601B-EFF6-4759-9229-37F9D2DF9E54}">
      <dsp:nvSpPr>
        <dsp:cNvPr id="0" name=""/>
        <dsp:cNvSpPr/>
      </dsp:nvSpPr>
      <dsp:spPr>
        <a:xfrm>
          <a:off x="1269351" y="873174"/>
          <a:ext cx="3908797" cy="1164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a:t>Which forms can be filed in Offline mode?</a:t>
          </a:r>
          <a:endParaRPr lang="en-US" sz="3000" kern="1200"/>
        </a:p>
      </dsp:txBody>
      <dsp:txXfrm>
        <a:off x="1326184" y="930007"/>
        <a:ext cx="3795131" cy="10505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6A183-65F3-4C84-9390-F05D46BCFDCE}">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E9005-DD5B-4FC9-8960-99E41AE1952E}">
      <dsp:nvSpPr>
        <dsp:cNvPr id="0" name=""/>
        <dsp:cNvSpPr/>
      </dsp:nvSpPr>
      <dsp:spPr>
        <a:xfrm>
          <a:off x="1853935" y="594359"/>
          <a:ext cx="3996796"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What are the steps involved in filing the form in Offline mode?</a:t>
          </a:r>
          <a:endParaRPr lang="en-US" sz="2100" kern="1200" dirty="0"/>
        </a:p>
      </dsp:txBody>
      <dsp:txXfrm>
        <a:off x="1892621" y="633045"/>
        <a:ext cx="3919424" cy="7151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A8E51-45F7-4707-979B-56944BA0292C}">
      <dsp:nvSpPr>
        <dsp:cNvPr id="0" name=""/>
        <dsp:cNvSpPr/>
      </dsp:nvSpPr>
      <dsp:spPr>
        <a:xfrm>
          <a:off x="3032715" y="1420189"/>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FBDF294-7A6A-4FAF-971D-A728C543F4EB}">
      <dsp:nvSpPr>
        <dsp:cNvPr id="0" name=""/>
        <dsp:cNvSpPr/>
      </dsp:nvSpPr>
      <dsp:spPr>
        <a:xfrm>
          <a:off x="2641597" y="-123682"/>
          <a:ext cx="2523664" cy="14368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Access the form through MCA services – E-filing – Annual forms</a:t>
          </a:r>
        </a:p>
      </dsp:txBody>
      <dsp:txXfrm>
        <a:off x="2641597" y="-123682"/>
        <a:ext cx="2523664" cy="1436869"/>
      </dsp:txXfrm>
    </dsp:sp>
    <dsp:sp modelId="{64E8DC67-EB30-4EBE-8BAF-F3D276F8BDCD}">
      <dsp:nvSpPr>
        <dsp:cNvPr id="0" name=""/>
        <dsp:cNvSpPr/>
      </dsp:nvSpPr>
      <dsp:spPr>
        <a:xfrm>
          <a:off x="3543534" y="1665792"/>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C69999C-5E7C-481F-BDA2-F11590D38394}">
      <dsp:nvSpPr>
        <dsp:cNvPr id="0" name=""/>
        <dsp:cNvSpPr/>
      </dsp:nvSpPr>
      <dsp:spPr>
        <a:xfrm>
          <a:off x="5045052" y="263621"/>
          <a:ext cx="2769771" cy="21186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Fill up </a:t>
          </a:r>
          <a:r>
            <a:rPr lang="en-US" sz="2000" kern="1200" dirty="0"/>
            <a:t>the</a:t>
          </a:r>
          <a:r>
            <a:rPr lang="en-US" sz="1600" kern="1200" dirty="0"/>
            <a:t> Parent form with basic information e.g. CIN,</a:t>
          </a:r>
        </a:p>
      </dsp:txBody>
      <dsp:txXfrm>
        <a:off x="5045052" y="263621"/>
        <a:ext cx="2769771" cy="2118650"/>
      </dsp:txXfrm>
    </dsp:sp>
    <dsp:sp modelId="{AB25D63F-A9EF-44C7-8A01-844B8C44B61A}">
      <dsp:nvSpPr>
        <dsp:cNvPr id="0" name=""/>
        <dsp:cNvSpPr/>
      </dsp:nvSpPr>
      <dsp:spPr>
        <a:xfrm>
          <a:off x="3669062" y="2218397"/>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55CC3E2-2919-4133-8E87-72201B7FF2D5}">
      <dsp:nvSpPr>
        <dsp:cNvPr id="0" name=""/>
        <dsp:cNvSpPr/>
      </dsp:nvSpPr>
      <dsp:spPr>
        <a:xfrm>
          <a:off x="152105" y="1666445"/>
          <a:ext cx="2144551" cy="14686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Click on Save and submit</a:t>
          </a:r>
        </a:p>
      </dsp:txBody>
      <dsp:txXfrm>
        <a:off x="152105" y="1666445"/>
        <a:ext cx="2144551" cy="1468635"/>
      </dsp:txXfrm>
    </dsp:sp>
    <dsp:sp modelId="{F071D8B6-C436-4E95-A449-7E945759655F}">
      <dsp:nvSpPr>
        <dsp:cNvPr id="0" name=""/>
        <dsp:cNvSpPr/>
      </dsp:nvSpPr>
      <dsp:spPr>
        <a:xfrm>
          <a:off x="3315697" y="2661549"/>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7963BEA-37C4-4B28-8D12-FF10758D2595}">
      <dsp:nvSpPr>
        <dsp:cNvPr id="0" name=""/>
        <dsp:cNvSpPr/>
      </dsp:nvSpPr>
      <dsp:spPr>
        <a:xfrm>
          <a:off x="5500983" y="3575287"/>
          <a:ext cx="2248580" cy="12736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Accordion/Panel for applicable linked forms will be enabled for the user.</a:t>
          </a:r>
        </a:p>
      </dsp:txBody>
      <dsp:txXfrm>
        <a:off x="5500983" y="3575287"/>
        <a:ext cx="2248580" cy="1273621"/>
      </dsp:txXfrm>
    </dsp:sp>
    <dsp:sp modelId="{B3486EDD-57CA-43B9-A2E8-0772591F9B90}">
      <dsp:nvSpPr>
        <dsp:cNvPr id="0" name=""/>
        <dsp:cNvSpPr/>
      </dsp:nvSpPr>
      <dsp:spPr>
        <a:xfrm>
          <a:off x="2749733" y="2661549"/>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E6D69D-4931-4E36-BF43-58EAA88207F1}">
      <dsp:nvSpPr>
        <dsp:cNvPr id="0" name=""/>
        <dsp:cNvSpPr/>
      </dsp:nvSpPr>
      <dsp:spPr>
        <a:xfrm>
          <a:off x="169825" y="3512564"/>
          <a:ext cx="2151704" cy="9810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rtl="0">
            <a:lnSpc>
              <a:spcPct val="90000"/>
            </a:lnSpc>
            <a:spcBef>
              <a:spcPct val="0"/>
            </a:spcBef>
            <a:spcAft>
              <a:spcPct val="35000"/>
            </a:spcAft>
            <a:buNone/>
          </a:pPr>
          <a:r>
            <a:rPr lang="en-US" sz="1600" kern="1200" dirty="0"/>
            <a:t>Fill up the basic information of linked forms as applicable (AOC-1, AOC-2, AOC-4 CFS, CSR-2, Extract </a:t>
          </a:r>
          <a:r>
            <a:rPr lang="en-US" sz="1800" kern="1200" dirty="0"/>
            <a:t>of</a:t>
          </a:r>
          <a:r>
            <a:rPr lang="en-US" sz="1600" kern="1200" dirty="0"/>
            <a:t> Auditor’s Report [Standalone], Extract of Auditor’s Report [Consolidated], Extract of Boards report)</a:t>
          </a:r>
        </a:p>
      </dsp:txBody>
      <dsp:txXfrm>
        <a:off x="169825" y="3512564"/>
        <a:ext cx="2151704" cy="981061"/>
      </dsp:txXfrm>
    </dsp:sp>
    <dsp:sp modelId="{D59172D3-5C58-42A8-9AD0-79FB9BD0B14F}">
      <dsp:nvSpPr>
        <dsp:cNvPr id="0" name=""/>
        <dsp:cNvSpPr/>
      </dsp:nvSpPr>
      <dsp:spPr>
        <a:xfrm>
          <a:off x="2396369" y="2218397"/>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D6A0DA-8400-48B4-BF18-0C7CED588F5C}">
      <dsp:nvSpPr>
        <dsp:cNvPr id="0" name=""/>
        <dsp:cNvSpPr/>
      </dsp:nvSpPr>
      <dsp:spPr>
        <a:xfrm>
          <a:off x="5670990" y="1862387"/>
          <a:ext cx="2072872" cy="1520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Click on Proceed button to submit Parent and linked forms with basic information</a:t>
          </a:r>
        </a:p>
      </dsp:txBody>
      <dsp:txXfrm>
        <a:off x="5670990" y="1862387"/>
        <a:ext cx="2072872" cy="1520894"/>
      </dsp:txXfrm>
    </dsp:sp>
    <dsp:sp modelId="{6FDBD33C-C16A-4480-8886-C03AC4F21BC5}">
      <dsp:nvSpPr>
        <dsp:cNvPr id="0" name=""/>
        <dsp:cNvSpPr/>
      </dsp:nvSpPr>
      <dsp:spPr>
        <a:xfrm>
          <a:off x="2521897" y="1665792"/>
          <a:ext cx="1741427" cy="17416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C10942-277C-46A9-8C53-4B8B76F89A5D}">
      <dsp:nvSpPr>
        <dsp:cNvPr id="0" name=""/>
        <dsp:cNvSpPr/>
      </dsp:nvSpPr>
      <dsp:spPr>
        <a:xfrm>
          <a:off x="287384" y="635729"/>
          <a:ext cx="2219861" cy="1553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Excel gets generated, and download excel option would be displayed to the user.</a:t>
          </a:r>
        </a:p>
      </dsp:txBody>
      <dsp:txXfrm>
        <a:off x="287384" y="635729"/>
        <a:ext cx="2219861" cy="1553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9791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1886263" y="0"/>
          <a:ext cx="3806256" cy="979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rtl="0">
            <a:lnSpc>
              <a:spcPct val="90000"/>
            </a:lnSpc>
            <a:spcBef>
              <a:spcPct val="0"/>
            </a:spcBef>
            <a:spcAft>
              <a:spcPct val="35000"/>
            </a:spcAft>
            <a:buNone/>
          </a:pPr>
          <a:r>
            <a:rPr lang="en-US" sz="2600" b="1" kern="1200" dirty="0"/>
            <a:t>ANNUAL FILINGS	</a:t>
          </a:r>
          <a:br>
            <a:rPr lang="en-IN" sz="2600" b="1" kern="1200" dirty="0"/>
          </a:br>
          <a:endParaRPr lang="en-US" sz="2600" kern="1200" dirty="0"/>
        </a:p>
      </dsp:txBody>
      <dsp:txXfrm>
        <a:off x="1934063" y="47800"/>
        <a:ext cx="3710656" cy="8835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E2FBC-42D4-4C32-840C-82D97346A322}">
      <dsp:nvSpPr>
        <dsp:cNvPr id="0" name=""/>
        <dsp:cNvSpPr/>
      </dsp:nvSpPr>
      <dsp:spPr>
        <a:xfrm>
          <a:off x="3815564" y="1436747"/>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B0E1D5-C3B5-43C5-9868-6FC18FE935C1}">
      <dsp:nvSpPr>
        <dsp:cNvPr id="0" name=""/>
        <dsp:cNvSpPr/>
      </dsp:nvSpPr>
      <dsp:spPr>
        <a:xfrm>
          <a:off x="3629095" y="117569"/>
          <a:ext cx="2108987" cy="11286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Upload one by one filled excel against each form section and when the first excel is uploaded</a:t>
          </a:r>
          <a:r>
            <a:rPr lang="en-IN" sz="1400" kern="1200" dirty="0"/>
            <a:t> </a:t>
          </a:r>
          <a:r>
            <a:rPr lang="en-US" sz="1400" kern="1200" dirty="0"/>
            <a:t>and successfully validated, then only the next form related ‘Choose file’ button will get enabled</a:t>
          </a:r>
          <a:r>
            <a:rPr lang="en-US" sz="1100" kern="1200" dirty="0"/>
            <a:t>.</a:t>
          </a:r>
        </a:p>
      </dsp:txBody>
      <dsp:txXfrm>
        <a:off x="3629095" y="117569"/>
        <a:ext cx="2108987" cy="1128630"/>
      </dsp:txXfrm>
    </dsp:sp>
    <dsp:sp modelId="{B15325B4-0035-4371-949F-933454D1647D}">
      <dsp:nvSpPr>
        <dsp:cNvPr id="0" name=""/>
        <dsp:cNvSpPr/>
      </dsp:nvSpPr>
      <dsp:spPr>
        <a:xfrm>
          <a:off x="4355465" y="1696332"/>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8F3D931-C0DE-4ABF-9C22-382D74045BD7}">
      <dsp:nvSpPr>
        <dsp:cNvPr id="0" name=""/>
        <dsp:cNvSpPr/>
      </dsp:nvSpPr>
      <dsp:spPr>
        <a:xfrm>
          <a:off x="6204842" y="807928"/>
          <a:ext cx="2482589" cy="1587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In case of excel validation errors, the user will be displayed error messages in a txt file and will be required to make necessary changes in the Excel.</a:t>
          </a:r>
        </a:p>
      </dsp:txBody>
      <dsp:txXfrm>
        <a:off x="6204842" y="807928"/>
        <a:ext cx="2482589" cy="1587163"/>
      </dsp:txXfrm>
    </dsp:sp>
    <dsp:sp modelId="{8DE09189-E573-4123-8081-2A5D4BE16889}">
      <dsp:nvSpPr>
        <dsp:cNvPr id="0" name=""/>
        <dsp:cNvSpPr/>
      </dsp:nvSpPr>
      <dsp:spPr>
        <a:xfrm>
          <a:off x="4488140" y="2280398"/>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13040D-FB65-44F8-8740-AE26A2927BA8}">
      <dsp:nvSpPr>
        <dsp:cNvPr id="0" name=""/>
        <dsp:cNvSpPr/>
      </dsp:nvSpPr>
      <dsp:spPr>
        <a:xfrm>
          <a:off x="6332621" y="2482794"/>
          <a:ext cx="2519897" cy="16651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user can download individual excel once it is uploaded by clicking ‘Download’ button which is corresponding to excel attachment. If user is clicking on ‘download’ button the last uploaded will get downloaded.</a:t>
          </a:r>
        </a:p>
      </dsp:txBody>
      <dsp:txXfrm>
        <a:off x="6332621" y="2482794"/>
        <a:ext cx="2519897" cy="1665116"/>
      </dsp:txXfrm>
    </dsp:sp>
    <dsp:sp modelId="{95BF7B3F-31DD-411D-B8DA-748D5920237D}">
      <dsp:nvSpPr>
        <dsp:cNvPr id="0" name=""/>
        <dsp:cNvSpPr/>
      </dsp:nvSpPr>
      <dsp:spPr>
        <a:xfrm>
          <a:off x="4114657" y="2748780"/>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3ED948-734C-48B3-B99A-D52DEB106898}">
      <dsp:nvSpPr>
        <dsp:cNvPr id="0" name=""/>
        <dsp:cNvSpPr/>
      </dsp:nvSpPr>
      <dsp:spPr>
        <a:xfrm>
          <a:off x="5771171" y="4429875"/>
          <a:ext cx="2108987" cy="12132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Once all excels are successfully validated, click on “Proceed” action button.</a:t>
          </a:r>
        </a:p>
      </dsp:txBody>
      <dsp:txXfrm>
        <a:off x="5771171" y="4429875"/>
        <a:ext cx="2108987" cy="1213278"/>
      </dsp:txXfrm>
    </dsp:sp>
    <dsp:sp modelId="{3CDE7A4C-C253-4FBD-8325-F79E8A8BB3A7}">
      <dsp:nvSpPr>
        <dsp:cNvPr id="0" name=""/>
        <dsp:cNvSpPr/>
      </dsp:nvSpPr>
      <dsp:spPr>
        <a:xfrm>
          <a:off x="3516472" y="2748780"/>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2A8272-8162-4BA1-95D5-90D1BB17BFDB}">
      <dsp:nvSpPr>
        <dsp:cNvPr id="0" name=""/>
        <dsp:cNvSpPr/>
      </dsp:nvSpPr>
      <dsp:spPr>
        <a:xfrm>
          <a:off x="1599365" y="4260065"/>
          <a:ext cx="1805926" cy="9781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Attach required attachments of Parent and linked forms</a:t>
          </a:r>
          <a:r>
            <a:rPr lang="en-US" sz="1100" kern="1200" dirty="0"/>
            <a:t>.</a:t>
          </a:r>
        </a:p>
      </dsp:txBody>
      <dsp:txXfrm>
        <a:off x="1599365" y="4260065"/>
        <a:ext cx="1805926" cy="978144"/>
      </dsp:txXfrm>
    </dsp:sp>
    <dsp:sp modelId="{E0FC7DFD-D129-4B41-80A2-1574DAAEC070}">
      <dsp:nvSpPr>
        <dsp:cNvPr id="0" name=""/>
        <dsp:cNvSpPr/>
      </dsp:nvSpPr>
      <dsp:spPr>
        <a:xfrm>
          <a:off x="3142989" y="2280398"/>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AA56D6-2658-41A4-8918-E8C6FD145E14}">
      <dsp:nvSpPr>
        <dsp:cNvPr id="0" name=""/>
        <dsp:cNvSpPr/>
      </dsp:nvSpPr>
      <dsp:spPr>
        <a:xfrm>
          <a:off x="1345465" y="2475149"/>
          <a:ext cx="1955606" cy="1326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Click on ‘Submit’ action button against each form after attaching mandatory attachments.</a:t>
          </a:r>
        </a:p>
      </dsp:txBody>
      <dsp:txXfrm>
        <a:off x="1345465" y="2475149"/>
        <a:ext cx="1955606" cy="1326141"/>
      </dsp:txXfrm>
    </dsp:sp>
    <dsp:sp modelId="{8EE34A2C-42AE-48FE-BC77-977C7E15A5A8}">
      <dsp:nvSpPr>
        <dsp:cNvPr id="0" name=""/>
        <dsp:cNvSpPr/>
      </dsp:nvSpPr>
      <dsp:spPr>
        <a:xfrm>
          <a:off x="3275664" y="1696332"/>
          <a:ext cx="1840571" cy="1840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7D9260-1B98-4119-B8B6-C7F5E0F84560}">
      <dsp:nvSpPr>
        <dsp:cNvPr id="0" name=""/>
        <dsp:cNvSpPr/>
      </dsp:nvSpPr>
      <dsp:spPr>
        <a:xfrm>
          <a:off x="1407338" y="862560"/>
          <a:ext cx="1993952" cy="12414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System performs all server-side validations on click of each ‘Submit’ action button</a:t>
          </a:r>
          <a:r>
            <a:rPr lang="en-US" sz="1100" kern="1200" dirty="0"/>
            <a:t>.</a:t>
          </a:r>
        </a:p>
      </dsp:txBody>
      <dsp:txXfrm>
        <a:off x="1407338" y="862560"/>
        <a:ext cx="1993952" cy="12414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BEDC7-54D2-43ED-B09D-EAE2E3CF350E}">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D8B8-BCBA-40A4-94FB-C7C1C9A13B75}">
      <dsp:nvSpPr>
        <dsp:cNvPr id="0" name=""/>
        <dsp:cNvSpPr/>
      </dsp:nvSpPr>
      <dsp:spPr>
        <a:xfrm>
          <a:off x="926967" y="594359"/>
          <a:ext cx="5850731"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Can I choose Offline mode for parent form and Online mode for linked forms or vice-versa?	 </a:t>
          </a:r>
          <a:endParaRPr lang="en-US" sz="2100" kern="1200"/>
        </a:p>
      </dsp:txBody>
      <dsp:txXfrm>
        <a:off x="965653" y="633045"/>
        <a:ext cx="5773359" cy="7151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97475-549E-4890-A759-1DE59A2AD24C}">
      <dsp:nvSpPr>
        <dsp:cNvPr id="0" name=""/>
        <dsp:cNvSpPr/>
      </dsp:nvSpPr>
      <dsp:spPr>
        <a:xfrm>
          <a:off x="1996567" y="27220"/>
          <a:ext cx="4018343" cy="172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t>No. Option to choose between Online and Offline mode is applicable only to the Parent form.</a:t>
          </a:r>
        </a:p>
      </dsp:txBody>
      <dsp:txXfrm>
        <a:off x="2860073" y="27220"/>
        <a:ext cx="2291332" cy="1727011"/>
      </dsp:txXfrm>
    </dsp:sp>
    <dsp:sp modelId="{E886F26A-CCF0-4447-9197-7274C427FF61}">
      <dsp:nvSpPr>
        <dsp:cNvPr id="0" name=""/>
        <dsp:cNvSpPr/>
      </dsp:nvSpPr>
      <dsp:spPr>
        <a:xfrm>
          <a:off x="1931263" y="1947093"/>
          <a:ext cx="4090333" cy="17725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t>If the Parent form is filed in Online mode, all the linked filings must also be submitted in Online mode. Conversely, if the Parent form is filed in Offline mode, all linked filings must be filed in Offline mode.</a:t>
          </a:r>
        </a:p>
      </dsp:txBody>
      <dsp:txXfrm>
        <a:off x="2817535" y="1947093"/>
        <a:ext cx="2317789" cy="17725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22A76-B0B0-44F4-9962-9BDA9D770214}">
      <dsp:nvSpPr>
        <dsp:cNvPr id="0" name=""/>
        <dsp:cNvSpPr/>
      </dsp:nvSpPr>
      <dsp:spPr>
        <a:xfrm>
          <a:off x="639070" y="0"/>
          <a:ext cx="7242799" cy="143465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5F4B196-4F2F-4A7C-901C-DDB74872F815}">
      <dsp:nvSpPr>
        <dsp:cNvPr id="0" name=""/>
        <dsp:cNvSpPr/>
      </dsp:nvSpPr>
      <dsp:spPr>
        <a:xfrm>
          <a:off x="1025175" y="430395"/>
          <a:ext cx="6470588" cy="573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What is excel functionality in Online web form? </a:t>
          </a:r>
          <a:endParaRPr lang="en-US" sz="2400" kern="1200" dirty="0"/>
        </a:p>
      </dsp:txBody>
      <dsp:txXfrm>
        <a:off x="1053189" y="458409"/>
        <a:ext cx="6414560" cy="5178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FADC-2B8F-4031-8013-3C5F0C5F1740}">
      <dsp:nvSpPr>
        <dsp:cNvPr id="0" name=""/>
        <dsp:cNvSpPr/>
      </dsp:nvSpPr>
      <dsp:spPr>
        <a:xfrm>
          <a:off x="1489162" y="0"/>
          <a:ext cx="5705932" cy="47464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Excel functionality in Online web form refers to providing details which are in the format of Table through macro enabled excel. Once user enters the number in the relevant field, excel download option would be enabled to fill in the details in excel with required validation. </a:t>
          </a:r>
        </a:p>
      </dsp:txBody>
      <dsp:txXfrm>
        <a:off x="1720862" y="231700"/>
        <a:ext cx="5242532" cy="42830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FB05D-D65A-43AC-8D38-9C6571AD3537}">
      <dsp:nvSpPr>
        <dsp:cNvPr id="0" name=""/>
        <dsp:cNvSpPr/>
      </dsp:nvSpPr>
      <dsp:spPr>
        <a:xfrm>
          <a:off x="505184" y="0"/>
          <a:ext cx="5725424" cy="8991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E3502-155B-49F6-8944-2CE8CA03A6CC}">
      <dsp:nvSpPr>
        <dsp:cNvPr id="0" name=""/>
        <dsp:cNvSpPr/>
      </dsp:nvSpPr>
      <dsp:spPr>
        <a:xfrm>
          <a:off x="147345" y="269742"/>
          <a:ext cx="6441102" cy="3596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What are the key points to be considered while filing AOC-4/AOC-4 NBFC?</a:t>
          </a:r>
          <a:endParaRPr lang="en-US" sz="1500" kern="1200" dirty="0"/>
        </a:p>
      </dsp:txBody>
      <dsp:txXfrm>
        <a:off x="164902" y="287299"/>
        <a:ext cx="6405988" cy="32454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EC114-14A8-43A1-B70A-7F24E8F8F514}">
      <dsp:nvSpPr>
        <dsp:cNvPr id="0" name=""/>
        <dsp:cNvSpPr/>
      </dsp:nvSpPr>
      <dsp:spPr>
        <a:xfrm>
          <a:off x="4068888" y="152654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81E587E-7F81-40CD-B972-3A4F360D55E0}">
      <dsp:nvSpPr>
        <dsp:cNvPr id="0" name=""/>
        <dsp:cNvSpPr/>
      </dsp:nvSpPr>
      <dsp:spPr>
        <a:xfrm>
          <a:off x="3926292" y="0"/>
          <a:ext cx="2240799" cy="11991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company for which the form is filed shall have a valid and active/Under CIRP/Under Liquidation CIN.</a:t>
          </a:r>
        </a:p>
      </dsp:txBody>
      <dsp:txXfrm>
        <a:off x="3926292" y="0"/>
        <a:ext cx="2240799" cy="1199170"/>
      </dsp:txXfrm>
    </dsp:sp>
    <dsp:sp modelId="{27D630EB-6D32-4C4C-B498-26C2806100B6}">
      <dsp:nvSpPr>
        <dsp:cNvPr id="0" name=""/>
        <dsp:cNvSpPr/>
      </dsp:nvSpPr>
      <dsp:spPr>
        <a:xfrm>
          <a:off x="4642533" y="180235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62EFAAC-64DD-4F96-B6F0-1CC8CA4905E4}">
      <dsp:nvSpPr>
        <dsp:cNvPr id="0" name=""/>
        <dsp:cNvSpPr/>
      </dsp:nvSpPr>
      <dsp:spPr>
        <a:xfrm>
          <a:off x="6744101" y="827089"/>
          <a:ext cx="2118574" cy="13190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DSC	attached in the	form is	registered on MCA portal	against	the DIN/PAN/Membership number as provided in the form.</a:t>
          </a:r>
        </a:p>
      </dsp:txBody>
      <dsp:txXfrm>
        <a:off x="6744101" y="827089"/>
        <a:ext cx="2118574" cy="1319087"/>
      </dsp:txXfrm>
    </dsp:sp>
    <dsp:sp modelId="{93E4521E-A63D-45CE-80C9-EE99C8F59A78}">
      <dsp:nvSpPr>
        <dsp:cNvPr id="0" name=""/>
        <dsp:cNvSpPr/>
      </dsp:nvSpPr>
      <dsp:spPr>
        <a:xfrm>
          <a:off x="4783499" y="242292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79CB76-9A63-41AC-B14D-3C91292B51FC}">
      <dsp:nvSpPr>
        <dsp:cNvPr id="0" name=""/>
        <dsp:cNvSpPr/>
      </dsp:nvSpPr>
      <dsp:spPr>
        <a:xfrm>
          <a:off x="7153124" y="2507459"/>
          <a:ext cx="2077832" cy="140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applicant of the form is registered as Business User at the MCA portal before filing the web form.</a:t>
          </a:r>
        </a:p>
      </dsp:txBody>
      <dsp:txXfrm>
        <a:off x="7153124" y="2507459"/>
        <a:ext cx="2077832" cy="1409025"/>
      </dsp:txXfrm>
    </dsp:sp>
    <dsp:sp modelId="{68AF105D-E3D1-4213-A1F0-43EC44EEF1B2}">
      <dsp:nvSpPr>
        <dsp:cNvPr id="0" name=""/>
        <dsp:cNvSpPr/>
      </dsp:nvSpPr>
      <dsp:spPr>
        <a:xfrm>
          <a:off x="4386674" y="2920579"/>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6DCB44-43C0-4DFB-9C7D-43FE46FC7899}">
      <dsp:nvSpPr>
        <dsp:cNvPr id="0" name=""/>
        <dsp:cNvSpPr/>
      </dsp:nvSpPr>
      <dsp:spPr>
        <a:xfrm>
          <a:off x="6861401" y="4293674"/>
          <a:ext cx="2240799" cy="1289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signing authority of the form shall have valid and non-expired/non-revoked DSC.</a:t>
          </a:r>
        </a:p>
      </dsp:txBody>
      <dsp:txXfrm>
        <a:off x="6861401" y="4293674"/>
        <a:ext cx="2240799" cy="1289108"/>
      </dsp:txXfrm>
    </dsp:sp>
    <dsp:sp modelId="{0A986307-1F61-4290-B9BF-59FBC3B1003D}">
      <dsp:nvSpPr>
        <dsp:cNvPr id="0" name=""/>
        <dsp:cNvSpPr/>
      </dsp:nvSpPr>
      <dsp:spPr>
        <a:xfrm>
          <a:off x="3751102" y="2920579"/>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21FD97-851F-44BD-82D6-76262940E950}">
      <dsp:nvSpPr>
        <dsp:cNvPr id="0" name=""/>
        <dsp:cNvSpPr/>
      </dsp:nvSpPr>
      <dsp:spPr>
        <a:xfrm>
          <a:off x="1822900" y="4361017"/>
          <a:ext cx="2240799" cy="1289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authorized signatories of the company shall have an approved DIN or valid PAN or valid membership number as applicable.</a:t>
          </a:r>
        </a:p>
      </dsp:txBody>
      <dsp:txXfrm>
        <a:off x="1822900" y="4361017"/>
        <a:ext cx="2240799" cy="1289108"/>
      </dsp:txXfrm>
    </dsp:sp>
    <dsp:sp modelId="{C8D39063-E967-47EC-B6BA-CA4BF1116CF7}">
      <dsp:nvSpPr>
        <dsp:cNvPr id="0" name=""/>
        <dsp:cNvSpPr/>
      </dsp:nvSpPr>
      <dsp:spPr>
        <a:xfrm>
          <a:off x="3354277" y="242292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521135F-1EC2-4734-94D7-A33EC1478E4A}">
      <dsp:nvSpPr>
        <dsp:cNvPr id="0" name=""/>
        <dsp:cNvSpPr/>
      </dsp:nvSpPr>
      <dsp:spPr>
        <a:xfrm>
          <a:off x="1419327" y="2522887"/>
          <a:ext cx="2077832" cy="1409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rtl="0">
            <a:lnSpc>
              <a:spcPct val="90000"/>
            </a:lnSpc>
            <a:spcBef>
              <a:spcPct val="0"/>
            </a:spcBef>
            <a:spcAft>
              <a:spcPct val="35000"/>
            </a:spcAft>
            <a:buNone/>
          </a:pPr>
          <a:r>
            <a:rPr lang="en-US" sz="1400" kern="1200" dirty="0"/>
            <a:t>The company is not flagged for the non -filing of </a:t>
          </a:r>
        </a:p>
        <a:p>
          <a:pPr marL="0" lvl="0" indent="0" algn="just" defTabSz="622300" rtl="0">
            <a:lnSpc>
              <a:spcPct val="90000"/>
            </a:lnSpc>
            <a:spcBef>
              <a:spcPct val="0"/>
            </a:spcBef>
            <a:spcAft>
              <a:spcPct val="35000"/>
            </a:spcAft>
            <a:buNone/>
          </a:pPr>
          <a:r>
            <a:rPr lang="en-US" sz="1400" kern="1200" dirty="0"/>
            <a:t>Form No. INC-22.</a:t>
          </a:r>
        </a:p>
      </dsp:txBody>
      <dsp:txXfrm>
        <a:off x="1419327" y="2522887"/>
        <a:ext cx="2077832" cy="1409025"/>
      </dsp:txXfrm>
    </dsp:sp>
    <dsp:sp modelId="{79FC99F5-587D-426C-8F41-FE8E7A661C89}">
      <dsp:nvSpPr>
        <dsp:cNvPr id="0" name=""/>
        <dsp:cNvSpPr/>
      </dsp:nvSpPr>
      <dsp:spPr>
        <a:xfrm>
          <a:off x="3495243" y="1802353"/>
          <a:ext cx="1955607" cy="19558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078A08-DC4D-4D47-A52C-9BE7D4DEBE7A}">
      <dsp:nvSpPr>
        <dsp:cNvPr id="0" name=""/>
        <dsp:cNvSpPr/>
      </dsp:nvSpPr>
      <dsp:spPr>
        <a:xfrm>
          <a:off x="1691900" y="588730"/>
          <a:ext cx="2374709" cy="18379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The company has not already filed another Form AOC-4 which is either pending for payment or pending for approval in respect of the same financial year end date.</a:t>
          </a:r>
        </a:p>
      </dsp:txBody>
      <dsp:txXfrm>
        <a:off x="1691900" y="588730"/>
        <a:ext cx="2374709" cy="18379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5435-72F6-44E5-8988-EFFE78FF8697}">
      <dsp:nvSpPr>
        <dsp:cNvPr id="0" name=""/>
        <dsp:cNvSpPr/>
      </dsp:nvSpPr>
      <dsp:spPr>
        <a:xfrm>
          <a:off x="0" y="25616"/>
          <a:ext cx="6447501" cy="4413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just" defTabSz="2044700" rtl="0">
            <a:lnSpc>
              <a:spcPct val="90000"/>
            </a:lnSpc>
            <a:spcBef>
              <a:spcPct val="0"/>
            </a:spcBef>
            <a:spcAft>
              <a:spcPct val="35000"/>
            </a:spcAft>
            <a:buNone/>
          </a:pPr>
          <a:r>
            <a:rPr lang="en-US" sz="4600" kern="1200" dirty="0"/>
            <a:t>Previous years filings are allowed to be filed in V3 system subject to payment of required additional fee as applicable</a:t>
          </a:r>
        </a:p>
      </dsp:txBody>
      <dsp:txXfrm>
        <a:off x="215437" y="241053"/>
        <a:ext cx="6016627" cy="398236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0A39E-C438-4A1F-A3EA-F3A452F09405}">
      <dsp:nvSpPr>
        <dsp:cNvPr id="0" name=""/>
        <dsp:cNvSpPr/>
      </dsp:nvSpPr>
      <dsp:spPr>
        <a:xfrm>
          <a:off x="645285" y="0"/>
          <a:ext cx="7313238" cy="17039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DDAC1-FE55-4452-AA94-95030DCB58B4}">
      <dsp:nvSpPr>
        <dsp:cNvPr id="0" name=""/>
        <dsp:cNvSpPr/>
      </dsp:nvSpPr>
      <dsp:spPr>
        <a:xfrm>
          <a:off x="248668" y="535574"/>
          <a:ext cx="8106472" cy="632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t>Standalone AOC 4/AOC-4 NBFC is submitted on V2 </a:t>
          </a:r>
          <a:endParaRPr lang="en-US" sz="2700" kern="1200" dirty="0"/>
        </a:p>
      </dsp:txBody>
      <dsp:txXfrm>
        <a:off x="279561" y="566467"/>
        <a:ext cx="8044686" cy="5710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2ACAA-E64C-4B77-99CE-FB0B767FDE18}">
      <dsp:nvSpPr>
        <dsp:cNvPr id="0" name=""/>
        <dsp:cNvSpPr/>
      </dsp:nvSpPr>
      <dsp:spPr>
        <a:xfrm>
          <a:off x="1395381" y="9786"/>
          <a:ext cx="3578375" cy="357837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 The Companies are not required to cancel the Standalone AOC 4/AOC-4 NBFC SRN to file CSR-2 form.</a:t>
          </a:r>
        </a:p>
      </dsp:txBody>
      <dsp:txXfrm>
        <a:off x="1895064" y="431753"/>
        <a:ext cx="2063207" cy="2734440"/>
      </dsp:txXfrm>
    </dsp:sp>
    <dsp:sp modelId="{45BD1EF6-8CCA-47BA-8989-AC690E441371}">
      <dsp:nvSpPr>
        <dsp:cNvPr id="0" name=""/>
        <dsp:cNvSpPr/>
      </dsp:nvSpPr>
      <dsp:spPr>
        <a:xfrm>
          <a:off x="3900712" y="0"/>
          <a:ext cx="4300491" cy="3578375"/>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t>AOC-4 CFS/AOC-4 NBFC CFS can be filed independently only for those SRNs for which AOC-4/AOC-4 NBFC were filed in V2. For all the prospective filings, it will be mandatorily filed as a linked form with AOC-4/AOC-4 NBFC.</a:t>
          </a:r>
        </a:p>
      </dsp:txBody>
      <dsp:txXfrm>
        <a:off x="5121121" y="421967"/>
        <a:ext cx="2479562" cy="2734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10819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1272642" y="0"/>
          <a:ext cx="5314395" cy="10819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en-US" sz="2800" b="1" kern="1200" dirty="0"/>
            <a:t>AUDITOR RELATED FORMS 	</a:t>
          </a:r>
          <a:br>
            <a:rPr lang="en-IN" sz="2800" b="1" kern="1200" dirty="0"/>
          </a:br>
          <a:endParaRPr lang="en-US" sz="2800" kern="1200" dirty="0"/>
        </a:p>
      </dsp:txBody>
      <dsp:txXfrm>
        <a:off x="1325457" y="52815"/>
        <a:ext cx="5208765" cy="97629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0575D-137D-412E-A2CE-5B0204B3D40C}">
      <dsp:nvSpPr>
        <dsp:cNvPr id="0" name=""/>
        <dsp:cNvSpPr/>
      </dsp:nvSpPr>
      <dsp:spPr>
        <a:xfrm>
          <a:off x="0" y="55996"/>
          <a:ext cx="5059632" cy="2138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Is it mandatory to file Annual filing forms in sequential manner in V3 system?</a:t>
          </a:r>
          <a:endParaRPr lang="en-US" sz="2600" kern="1200"/>
        </a:p>
      </dsp:txBody>
      <dsp:txXfrm>
        <a:off x="104413" y="160409"/>
        <a:ext cx="4850806" cy="1930080"/>
      </dsp:txXfrm>
    </dsp:sp>
    <dsp:sp modelId="{DFB92234-F5F7-4885-8460-B3EC332D79E6}">
      <dsp:nvSpPr>
        <dsp:cNvPr id="0" name=""/>
        <dsp:cNvSpPr/>
      </dsp:nvSpPr>
      <dsp:spPr>
        <a:xfrm>
          <a:off x="0" y="2269783"/>
          <a:ext cx="5059632" cy="21389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No. It is advisable to file the forms in a sequential manner so that previous year figures would get auto populated in subsequent years filing.</a:t>
          </a:r>
        </a:p>
      </dsp:txBody>
      <dsp:txXfrm>
        <a:off x="104413" y="2374196"/>
        <a:ext cx="4850806" cy="19300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856C3-6F6B-4137-9EE4-86FF0D3BD33F}">
      <dsp:nvSpPr>
        <dsp:cNvPr id="0" name=""/>
        <dsp:cNvSpPr/>
      </dsp:nvSpPr>
      <dsp:spPr>
        <a:xfrm>
          <a:off x="0" y="267194"/>
          <a:ext cx="3769850" cy="1425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t>Whether new annual filing forms will accept rounded off values [in thousands/millions/ lakhs/crores]?</a:t>
          </a:r>
          <a:endParaRPr lang="en-US" sz="2100" kern="1200" dirty="0"/>
        </a:p>
      </dsp:txBody>
      <dsp:txXfrm>
        <a:off x="69566" y="336760"/>
        <a:ext cx="3630718" cy="1285927"/>
      </dsp:txXfrm>
    </dsp:sp>
    <dsp:sp modelId="{64858224-8996-46F9-A14C-09792BB401FC}">
      <dsp:nvSpPr>
        <dsp:cNvPr id="0" name=""/>
        <dsp:cNvSpPr/>
      </dsp:nvSpPr>
      <dsp:spPr>
        <a:xfrm>
          <a:off x="0" y="1752734"/>
          <a:ext cx="3769850" cy="1425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No. Figures in New annual filing forms to be provided in absolute figures in Rupees instead of Round off figures</a:t>
          </a:r>
        </a:p>
      </dsp:txBody>
      <dsp:txXfrm>
        <a:off x="69566" y="1822300"/>
        <a:ext cx="3630718" cy="128592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7D6DF-B0D1-4A10-8BB0-53EA1531F0E0}">
      <dsp:nvSpPr>
        <dsp:cNvPr id="0" name=""/>
        <dsp:cNvSpPr/>
      </dsp:nvSpPr>
      <dsp:spPr>
        <a:xfrm>
          <a:off x="0" y="139644"/>
          <a:ext cx="3837200" cy="180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In case there is any variation in the details of previous year figures prefilled in the current year filings, will system allow to change it?</a:t>
          </a:r>
          <a:endParaRPr lang="en-US" sz="2200" kern="1200" dirty="0"/>
        </a:p>
      </dsp:txBody>
      <dsp:txXfrm>
        <a:off x="87957" y="227601"/>
        <a:ext cx="3661286" cy="1625886"/>
      </dsp:txXfrm>
    </dsp:sp>
    <dsp:sp modelId="{7BF67AA3-3BC9-4E3D-82D4-5F37C6049E71}">
      <dsp:nvSpPr>
        <dsp:cNvPr id="0" name=""/>
        <dsp:cNvSpPr/>
      </dsp:nvSpPr>
      <dsp:spPr>
        <a:xfrm>
          <a:off x="0" y="2004805"/>
          <a:ext cx="3837200" cy="180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Yes. Previous year values prefilled in Balance Sheet and Profit and Loss Account are editable.</a:t>
          </a:r>
        </a:p>
      </dsp:txBody>
      <dsp:txXfrm>
        <a:off x="87957" y="2092762"/>
        <a:ext cx="3661286" cy="16258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8741-6D3C-463F-B8B0-86F4BA8296EF}">
      <dsp:nvSpPr>
        <dsp:cNvPr id="0" name=""/>
        <dsp:cNvSpPr/>
      </dsp:nvSpPr>
      <dsp:spPr>
        <a:xfrm>
          <a:off x="0" y="391781"/>
          <a:ext cx="3831760" cy="269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In Form AOC-4, is it mandatory to provide the reason for change in pre-filled figures of previous reporting period in Balance sheet including Annual filing forms?</a:t>
          </a:r>
          <a:endParaRPr lang="en-US" sz="2400" kern="1200" dirty="0"/>
        </a:p>
      </dsp:txBody>
      <dsp:txXfrm>
        <a:off x="131592" y="523373"/>
        <a:ext cx="3568576" cy="2432496"/>
      </dsp:txXfrm>
    </dsp:sp>
    <dsp:sp modelId="{1867AD9E-1214-4D52-BC36-E8FD2081F3E6}">
      <dsp:nvSpPr>
        <dsp:cNvPr id="0" name=""/>
        <dsp:cNvSpPr/>
      </dsp:nvSpPr>
      <dsp:spPr>
        <a:xfrm>
          <a:off x="0" y="3156581"/>
          <a:ext cx="3831760" cy="269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No. it is not mandatory.</a:t>
          </a:r>
        </a:p>
      </dsp:txBody>
      <dsp:txXfrm>
        <a:off x="131592" y="3288173"/>
        <a:ext cx="3568576" cy="243249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904AD-B69A-46C5-9292-C5A24CEA5860}">
      <dsp:nvSpPr>
        <dsp:cNvPr id="0" name=""/>
        <dsp:cNvSpPr/>
      </dsp:nvSpPr>
      <dsp:spPr>
        <a:xfrm>
          <a:off x="0" y="42725"/>
          <a:ext cx="3914492" cy="311293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If ADT-1 filed for 5 yrs., will system allow entering the SRN in 5 FYs?</a:t>
          </a:r>
          <a:endParaRPr lang="en-US" sz="2200" kern="1200" dirty="0"/>
        </a:p>
      </dsp:txBody>
      <dsp:txXfrm>
        <a:off x="151961" y="194686"/>
        <a:ext cx="3610570" cy="2809009"/>
      </dsp:txXfrm>
    </dsp:sp>
    <dsp:sp modelId="{D7DAF32D-7082-4D20-A133-E07ACAD65DDA}">
      <dsp:nvSpPr>
        <dsp:cNvPr id="0" name=""/>
        <dsp:cNvSpPr/>
      </dsp:nvSpPr>
      <dsp:spPr>
        <a:xfrm>
          <a:off x="0" y="3219016"/>
          <a:ext cx="3914492" cy="311293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Yes, ADT-1 SRNs filed for multiple FYs can be entered in AOC-4 form. However, stakeholders are ensured to check that the FY start date and end date should fall between Period from and Period To entered in field no. 4(i) in Form ADT-1.</a:t>
          </a:r>
        </a:p>
      </dsp:txBody>
      <dsp:txXfrm>
        <a:off x="151961" y="3370977"/>
        <a:ext cx="3610570" cy="280900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2F242-1005-4297-AF48-B45687AC57AE}">
      <dsp:nvSpPr>
        <dsp:cNvPr id="0" name=""/>
        <dsp:cNvSpPr/>
      </dsp:nvSpPr>
      <dsp:spPr>
        <a:xfrm>
          <a:off x="0" y="133333"/>
          <a:ext cx="4069670" cy="26292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ADT-1 is not mandatory for the appointment of first auditor. How to file AOC-4 form without ADT-1 SRN?</a:t>
          </a:r>
          <a:endParaRPr lang="en-US" sz="1700" kern="1200"/>
        </a:p>
      </dsp:txBody>
      <dsp:txXfrm>
        <a:off x="128347" y="261680"/>
        <a:ext cx="3812976" cy="2372515"/>
      </dsp:txXfrm>
    </dsp:sp>
    <dsp:sp modelId="{5D9FAE25-52F4-456E-908F-AEA09EFC7BB8}">
      <dsp:nvSpPr>
        <dsp:cNvPr id="0" name=""/>
        <dsp:cNvSpPr/>
      </dsp:nvSpPr>
      <dsp:spPr>
        <a:xfrm>
          <a:off x="0" y="2835241"/>
          <a:ext cx="4069670" cy="32142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Although Rule 4(2) of the Companies (Audit and Auditors) Rules, 2014, only mentions Section 139(1) – appointment of auditors and not Section 139(6) – appointment of the first auditor, it is recommended that companies file Form ADT-1 even for the appointment of the first auditor. In case ADT-1 SRN is not available for first auditor, Z99999999 SRN can be entered.</a:t>
          </a:r>
        </a:p>
      </dsp:txBody>
      <dsp:txXfrm>
        <a:off x="156907" y="2992148"/>
        <a:ext cx="3755856" cy="290044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8928E-44C2-40C5-815F-3344CCD2A681}">
      <dsp:nvSpPr>
        <dsp:cNvPr id="0" name=""/>
        <dsp:cNvSpPr/>
      </dsp:nvSpPr>
      <dsp:spPr>
        <a:xfrm>
          <a:off x="461282" y="0"/>
          <a:ext cx="5227864" cy="30123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EA755-D9C5-48DC-AB7F-4961BD1568E2}">
      <dsp:nvSpPr>
        <dsp:cNvPr id="0" name=""/>
        <dsp:cNvSpPr/>
      </dsp:nvSpPr>
      <dsp:spPr>
        <a:xfrm>
          <a:off x="5488" y="394015"/>
          <a:ext cx="6144940" cy="2378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ENHANCED DISCLOSURES IN THE BOARD'S REPORT </a:t>
          </a:r>
        </a:p>
        <a:p>
          <a:pPr marL="0" lvl="0" indent="0" algn="ctr" defTabSz="1066800" rtl="0">
            <a:lnSpc>
              <a:spcPct val="90000"/>
            </a:lnSpc>
            <a:spcBef>
              <a:spcPct val="0"/>
            </a:spcBef>
            <a:spcAft>
              <a:spcPct val="35000"/>
            </a:spcAft>
            <a:buNone/>
          </a:pPr>
          <a:r>
            <a:rPr lang="en-US" sz="2400" b="1" kern="1200" dirty="0"/>
            <a:t>(APPLICABLE FROM JULY 14, 2025) vide COMPANIES (ACCOUNTS) SECOND AMENDMENT RULES 2025</a:t>
          </a:r>
          <a:endParaRPr lang="en-US" sz="2400" kern="1200" dirty="0"/>
        </a:p>
      </dsp:txBody>
      <dsp:txXfrm>
        <a:off x="121575" y="510102"/>
        <a:ext cx="5912766" cy="214587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8928E-44C2-40C5-815F-3344CCD2A681}">
      <dsp:nvSpPr>
        <dsp:cNvPr id="0" name=""/>
        <dsp:cNvSpPr/>
      </dsp:nvSpPr>
      <dsp:spPr>
        <a:xfrm>
          <a:off x="475161" y="0"/>
          <a:ext cx="5385163" cy="1362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D7F50-B260-48AE-9BCB-7AB0E3061656}">
      <dsp:nvSpPr>
        <dsp:cNvPr id="0" name=""/>
        <dsp:cNvSpPr/>
      </dsp:nvSpPr>
      <dsp:spPr>
        <a:xfrm>
          <a:off x="69294" y="408622"/>
          <a:ext cx="6196897" cy="54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b="1" kern="1200" dirty="0"/>
            <a:t>In the Companies (Accounts) Rules, 2014, in Rule 8 (5)(x) </a:t>
          </a:r>
          <a:endParaRPr lang="en-IN" sz="1900" kern="1200" dirty="0"/>
        </a:p>
      </dsp:txBody>
      <dsp:txXfrm>
        <a:off x="95890" y="435218"/>
        <a:ext cx="6143705" cy="49163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DA951-E96D-4A96-BCE5-BDB69BFF43FE}">
      <dsp:nvSpPr>
        <dsp:cNvPr id="0" name=""/>
        <dsp:cNvSpPr/>
      </dsp:nvSpPr>
      <dsp:spPr>
        <a:xfrm>
          <a:off x="619120" y="0"/>
          <a:ext cx="4800593" cy="214103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IN" sz="2400" b="1" kern="1200" dirty="0"/>
            <a:t>Amendment made to include the following</a:t>
          </a:r>
          <a:endParaRPr lang="en-US" sz="2400" kern="1200" dirty="0"/>
        </a:p>
        <a:p>
          <a:pPr marL="0" lvl="0" indent="0" algn="ctr" defTabSz="1066800" rtl="0">
            <a:lnSpc>
              <a:spcPct val="90000"/>
            </a:lnSpc>
            <a:spcBef>
              <a:spcPct val="0"/>
            </a:spcBef>
            <a:spcAft>
              <a:spcPct val="35000"/>
            </a:spcAft>
            <a:buNone/>
          </a:pPr>
          <a:r>
            <a:rPr lang="en-US" sz="2400" kern="1200" dirty="0"/>
            <a:t>In regard to Internal Complaints Committee under POSH Act 2013</a:t>
          </a:r>
        </a:p>
      </dsp:txBody>
      <dsp:txXfrm>
        <a:off x="723637" y="104517"/>
        <a:ext cx="4591559" cy="193199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4F71C-0ED1-447D-A8B3-EE4737493596}">
      <dsp:nvSpPr>
        <dsp:cNvPr id="0" name=""/>
        <dsp:cNvSpPr/>
      </dsp:nvSpPr>
      <dsp:spPr>
        <a:xfrm>
          <a:off x="0" y="57813"/>
          <a:ext cx="5715000"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1. Number of complaints of sexual harassment received during the year.</a:t>
          </a:r>
        </a:p>
      </dsp:txBody>
      <dsp:txXfrm>
        <a:off x="46648" y="104461"/>
        <a:ext cx="5621704" cy="862301"/>
      </dsp:txXfrm>
    </dsp:sp>
    <dsp:sp modelId="{36043334-283F-4B82-BAD3-2DEE8C69E590}">
      <dsp:nvSpPr>
        <dsp:cNvPr id="0" name=""/>
        <dsp:cNvSpPr/>
      </dsp:nvSpPr>
      <dsp:spPr>
        <a:xfrm>
          <a:off x="0" y="1065251"/>
          <a:ext cx="5715000"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2. Number of complaints disposed of during the year.</a:t>
          </a:r>
        </a:p>
      </dsp:txBody>
      <dsp:txXfrm>
        <a:off x="46648" y="1111899"/>
        <a:ext cx="5621704" cy="862301"/>
      </dsp:txXfrm>
    </dsp:sp>
    <dsp:sp modelId="{A7F88CAF-E99D-48A1-96E1-4527185EF9C8}">
      <dsp:nvSpPr>
        <dsp:cNvPr id="0" name=""/>
        <dsp:cNvSpPr/>
      </dsp:nvSpPr>
      <dsp:spPr>
        <a:xfrm>
          <a:off x="0" y="2072688"/>
          <a:ext cx="5715000"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3. Number of cases pending for more than ninety days (the stipulated timeline for inquiry completion under the </a:t>
          </a:r>
          <a:r>
            <a:rPr lang="en-US" sz="1800" kern="1200" dirty="0" err="1"/>
            <a:t>PoSH</a:t>
          </a:r>
          <a:r>
            <a:rPr lang="en-US" sz="1800" kern="1200" dirty="0"/>
            <a:t> Act).</a:t>
          </a:r>
        </a:p>
      </dsp:txBody>
      <dsp:txXfrm>
        <a:off x="46648" y="2119336"/>
        <a:ext cx="5621704" cy="862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19F8-AA7F-403E-B3A7-7E8DF973AC87}">
      <dsp:nvSpPr>
        <dsp:cNvPr id="0" name=""/>
        <dsp:cNvSpPr/>
      </dsp:nvSpPr>
      <dsp:spPr>
        <a:xfrm>
          <a:off x="574529" y="0"/>
          <a:ext cx="6511331" cy="8467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2727F-98ED-4446-90E4-64660A910583}">
      <dsp:nvSpPr>
        <dsp:cNvPr id="0" name=""/>
        <dsp:cNvSpPr/>
      </dsp:nvSpPr>
      <dsp:spPr>
        <a:xfrm>
          <a:off x="1756503" y="0"/>
          <a:ext cx="4308969" cy="8467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EVENT BASED FORMS 	</a:t>
          </a:r>
          <a:br>
            <a:rPr lang="en-IN" sz="2200" b="1" kern="1200" dirty="0"/>
          </a:br>
          <a:endParaRPr lang="en-US" sz="2200" kern="1200" dirty="0"/>
        </a:p>
      </dsp:txBody>
      <dsp:txXfrm>
        <a:off x="1797838" y="41335"/>
        <a:ext cx="4226299" cy="76408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F796-C417-4FB2-BE4C-A5896282AA3D}">
      <dsp:nvSpPr>
        <dsp:cNvPr id="0" name=""/>
        <dsp:cNvSpPr/>
      </dsp:nvSpPr>
      <dsp:spPr>
        <a:xfrm>
          <a:off x="0" y="238993"/>
          <a:ext cx="5715000" cy="274102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Amended Rule </a:t>
          </a:r>
          <a:r>
            <a:rPr lang="en-IN" sz="1800" kern="1200" dirty="0"/>
            <a:t>e 8(5)(xiii)</a:t>
          </a:r>
        </a:p>
        <a:p>
          <a:pPr marL="0" lvl="0" indent="0" algn="l" defTabSz="800100">
            <a:lnSpc>
              <a:spcPct val="90000"/>
            </a:lnSpc>
            <a:spcBef>
              <a:spcPct val="0"/>
            </a:spcBef>
            <a:spcAft>
              <a:spcPct val="35000"/>
            </a:spcAft>
            <a:buNone/>
          </a:pPr>
          <a:endParaRPr lang="en-IN" sz="1800" kern="1200" dirty="0"/>
        </a:p>
        <a:p>
          <a:pPr marL="0" lvl="0" indent="0" algn="l" defTabSz="800100">
            <a:lnSpc>
              <a:spcPct val="90000"/>
            </a:lnSpc>
            <a:spcBef>
              <a:spcPct val="0"/>
            </a:spcBef>
            <a:spcAft>
              <a:spcPct val="35000"/>
            </a:spcAft>
            <a:buNone/>
          </a:pPr>
          <a:r>
            <a:rPr lang="en-IN" sz="1800" b="1" kern="1200" dirty="0"/>
            <a:t>The Board’s Report shall also include:</a:t>
          </a:r>
        </a:p>
        <a:p>
          <a:pPr marL="0" lvl="0" indent="0" algn="l" defTabSz="800100">
            <a:lnSpc>
              <a:spcPct val="90000"/>
            </a:lnSpc>
            <a:spcBef>
              <a:spcPct val="0"/>
            </a:spcBef>
            <a:spcAft>
              <a:spcPct val="35000"/>
            </a:spcAft>
            <a:buNone/>
          </a:pPr>
          <a:r>
            <a:rPr lang="en-IN" sz="1800" b="1" kern="1200" dirty="0"/>
            <a:t>a statement by the company with respect to the compliance of the provisions relating to the Maternity Benefit Act 1961.</a:t>
          </a:r>
          <a:endParaRPr lang="en-IN" sz="1800" kern="1200" dirty="0"/>
        </a:p>
      </dsp:txBody>
      <dsp:txXfrm>
        <a:off x="133806" y="372799"/>
        <a:ext cx="5447388" cy="247341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37C6-843C-478F-B482-1E3145180B1D}">
      <dsp:nvSpPr>
        <dsp:cNvPr id="0" name=""/>
        <dsp:cNvSpPr/>
      </dsp:nvSpPr>
      <dsp:spPr>
        <a:xfrm>
          <a:off x="480059" y="0"/>
          <a:ext cx="5440680" cy="12001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389E1-E8A0-4DA3-A6E6-D6F4CFC9FC09}">
      <dsp:nvSpPr>
        <dsp:cNvPr id="0" name=""/>
        <dsp:cNvSpPr/>
      </dsp:nvSpPr>
      <dsp:spPr>
        <a:xfrm>
          <a:off x="1290583" y="363681"/>
          <a:ext cx="3819632" cy="4727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NON APPLICABILITY </a:t>
          </a:r>
          <a:endParaRPr lang="en-US" sz="2000" kern="1200" dirty="0"/>
        </a:p>
      </dsp:txBody>
      <dsp:txXfrm>
        <a:off x="1313663" y="386761"/>
        <a:ext cx="3773472" cy="42662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BA3CE-D108-433D-8E9C-A144EFF53F46}">
      <dsp:nvSpPr>
        <dsp:cNvPr id="0" name=""/>
        <dsp:cNvSpPr/>
      </dsp:nvSpPr>
      <dsp:spPr>
        <a:xfrm>
          <a:off x="697" y="1056084"/>
          <a:ext cx="2539379" cy="17823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t>Not applicable for One Person Company or small Company.</a:t>
          </a:r>
          <a:endParaRPr lang="en-US" sz="1700" kern="1200" dirty="0"/>
        </a:p>
      </dsp:txBody>
      <dsp:txXfrm>
        <a:off x="52901" y="1108288"/>
        <a:ext cx="2434971" cy="1677957"/>
      </dsp:txXfrm>
    </dsp:sp>
    <dsp:sp modelId="{C515589A-486D-47CB-82E9-D12D17E7FE01}">
      <dsp:nvSpPr>
        <dsp:cNvPr id="0" name=""/>
        <dsp:cNvSpPr/>
      </dsp:nvSpPr>
      <dsp:spPr>
        <a:xfrm>
          <a:off x="3174922" y="1056084"/>
          <a:ext cx="2539379" cy="17269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t>Maternity Benefit Act, 1961</a:t>
          </a:r>
          <a:r>
            <a:rPr lang="en-US" sz="1700" kern="1200" dirty="0"/>
            <a:t> </a:t>
          </a:r>
          <a:r>
            <a:rPr lang="en-US" sz="1700" b="1" kern="1200" dirty="0"/>
            <a:t>and </a:t>
          </a:r>
          <a:r>
            <a:rPr lang="en-US" sz="1700" kern="1200" dirty="0"/>
            <a:t>the </a:t>
          </a:r>
          <a:r>
            <a:rPr lang="en-US" sz="1700" b="1" kern="1200" dirty="0"/>
            <a:t>Employees' State Insurance Act, 1948 does not apply concurrently to the same employee for the same benefits.</a:t>
          </a:r>
          <a:r>
            <a:rPr lang="en-US" sz="1700" kern="1200" dirty="0"/>
            <a:t> </a:t>
          </a:r>
        </a:p>
      </dsp:txBody>
      <dsp:txXfrm>
        <a:off x="3225502" y="1106664"/>
        <a:ext cx="2438219" cy="162578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F7A3C-7C6E-414F-8446-F2BCA0533372}">
      <dsp:nvSpPr>
        <dsp:cNvPr id="0" name=""/>
        <dsp:cNvSpPr/>
      </dsp:nvSpPr>
      <dsp:spPr>
        <a:xfrm>
          <a:off x="1" y="0"/>
          <a:ext cx="6132906" cy="12284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0A6646-6EDA-4348-9E9F-9BEE499544C5}">
      <dsp:nvSpPr>
        <dsp:cNvPr id="0" name=""/>
        <dsp:cNvSpPr/>
      </dsp:nvSpPr>
      <dsp:spPr>
        <a:xfrm>
          <a:off x="0" y="282887"/>
          <a:ext cx="5945583" cy="662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INTERPLAY BETWEEN MATERNITY BENEFIT ACT, 1961 </a:t>
          </a:r>
        </a:p>
        <a:p>
          <a:pPr marL="0" lvl="0" indent="0" algn="ctr" defTabSz="666750" rtl="0">
            <a:lnSpc>
              <a:spcPct val="90000"/>
            </a:lnSpc>
            <a:spcBef>
              <a:spcPct val="0"/>
            </a:spcBef>
            <a:spcAft>
              <a:spcPct val="35000"/>
            </a:spcAft>
            <a:buNone/>
          </a:pPr>
          <a:r>
            <a:rPr lang="en-US" sz="1500" b="1" kern="1200" dirty="0"/>
            <a:t>AND EMPLOYEES' STATE INSURANCE ACT, 1948</a:t>
          </a:r>
        </a:p>
      </dsp:txBody>
      <dsp:txXfrm>
        <a:off x="32350" y="315237"/>
        <a:ext cx="5880883" cy="59798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1980-B559-47BF-A9F3-9C91491760ED}">
      <dsp:nvSpPr>
        <dsp:cNvPr id="0" name=""/>
        <dsp:cNvSpPr/>
      </dsp:nvSpPr>
      <dsp:spPr>
        <a:xfrm>
          <a:off x="0" y="79379"/>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1" i="0" kern="1200" baseline="0" dirty="0"/>
            <a:t>Section 61 of the Employees' State Insurance (ESI) Act, 1948 prohibits duplicate claims:</a:t>
          </a:r>
          <a:endParaRPr lang="en-US" sz="1100" kern="1200" dirty="0"/>
        </a:p>
      </dsp:txBody>
      <dsp:txXfrm>
        <a:off x="61256" y="140635"/>
        <a:ext cx="7081854" cy="1132313"/>
      </dsp:txXfrm>
    </dsp:sp>
    <dsp:sp modelId="{5D83A17C-C6F5-4750-A272-56D4C0688E62}">
      <dsp:nvSpPr>
        <dsp:cNvPr id="0" name=""/>
        <dsp:cNvSpPr/>
      </dsp:nvSpPr>
      <dsp:spPr>
        <a:xfrm>
          <a:off x="0" y="1365884"/>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0" i="0" kern="1200" baseline="0" dirty="0"/>
            <a:t>An employee cannot claim maternity benefits under both the ESI Act and the Maternity Benefit Act for the same event.</a:t>
          </a:r>
          <a:endParaRPr lang="en-US" sz="1100" kern="1200" dirty="0"/>
        </a:p>
      </dsp:txBody>
      <dsp:txXfrm>
        <a:off x="61256" y="1427140"/>
        <a:ext cx="7081854" cy="1132313"/>
      </dsp:txXfrm>
    </dsp:sp>
    <dsp:sp modelId="{1F6D3909-8BD4-4189-A5D6-191DC5530921}">
      <dsp:nvSpPr>
        <dsp:cNvPr id="0" name=""/>
        <dsp:cNvSpPr/>
      </dsp:nvSpPr>
      <dsp:spPr>
        <a:xfrm>
          <a:off x="0" y="2707811"/>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0" i="0" kern="1200" baseline="0" dirty="0"/>
            <a:t>If the employee is covered under ESI and eligible, the ESI scheme prevails.</a:t>
          </a:r>
          <a:endParaRPr lang="en-US" sz="1100" b="0" kern="1200" dirty="0"/>
        </a:p>
      </dsp:txBody>
      <dsp:txXfrm>
        <a:off x="61256" y="2769067"/>
        <a:ext cx="7081854" cy="1132313"/>
      </dsp:txXfrm>
    </dsp:sp>
    <dsp:sp modelId="{8FA7B729-0714-4F37-AFA7-61B0DCCFD50F}">
      <dsp:nvSpPr>
        <dsp:cNvPr id="0" name=""/>
        <dsp:cNvSpPr/>
      </dsp:nvSpPr>
      <dsp:spPr>
        <a:xfrm>
          <a:off x="0" y="3938895"/>
          <a:ext cx="7204366" cy="12548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b="0" i="0" kern="1200" baseline="0" dirty="0"/>
            <a:t>The Maternity Benefit Act applies only to those not covered under the ESI framework</a:t>
          </a:r>
        </a:p>
        <a:p>
          <a:pPr marL="0" lvl="0" indent="0" algn="l" defTabSz="488950" rtl="0">
            <a:lnSpc>
              <a:spcPct val="90000"/>
            </a:lnSpc>
            <a:spcBef>
              <a:spcPct val="0"/>
            </a:spcBef>
            <a:spcAft>
              <a:spcPct val="35000"/>
            </a:spcAft>
            <a:buNone/>
          </a:pPr>
          <a:r>
            <a:rPr lang="en-IN" sz="1100" kern="1200" dirty="0"/>
            <a:t>The Act continues to apply to women who: - </a:t>
          </a:r>
        </a:p>
        <a:p>
          <a:pPr marL="0" lvl="0" indent="0" algn="l" defTabSz="488950" rtl="0">
            <a:lnSpc>
              <a:spcPct val="90000"/>
            </a:lnSpc>
            <a:spcBef>
              <a:spcPct val="0"/>
            </a:spcBef>
            <a:spcAft>
              <a:spcPct val="35000"/>
            </a:spcAft>
            <a:buNone/>
          </a:pPr>
          <a:r>
            <a:rPr lang="en-IN" sz="1100" kern="1200" dirty="0"/>
            <a:t>Are employed in an establishment to which the ESI Act applies, but the woman employee earns  wages exceeding the ESI wage threshold (thus not covered under ESI) of Rs 21000 per month. And has  worked for at least 80 days in the preceding 12 months, as required by Section 5(2) of the Maternity Benefit Act[1]. </a:t>
          </a:r>
          <a:endParaRPr lang="en-US" sz="1100" b="0" i="0" kern="1200" baseline="0" dirty="0"/>
        </a:p>
        <a:p>
          <a:pPr marL="0" lvl="0" indent="0" algn="l" defTabSz="488950" rtl="0">
            <a:lnSpc>
              <a:spcPct val="90000"/>
            </a:lnSpc>
            <a:spcBef>
              <a:spcPct val="0"/>
            </a:spcBef>
            <a:spcAft>
              <a:spcPct val="35000"/>
            </a:spcAft>
            <a:buNone/>
          </a:pPr>
          <a:endParaRPr lang="en-US" sz="1100" b="0" kern="1200" dirty="0"/>
        </a:p>
      </dsp:txBody>
      <dsp:txXfrm>
        <a:off x="61256" y="4000151"/>
        <a:ext cx="7081854" cy="113231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77CC-DBCC-4F30-BE07-1D691F6E542B}">
      <dsp:nvSpPr>
        <dsp:cNvPr id="0" name=""/>
        <dsp:cNvSpPr/>
      </dsp:nvSpPr>
      <dsp:spPr>
        <a:xfrm>
          <a:off x="432969" y="0"/>
          <a:ext cx="6982660" cy="11872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2512-1ABD-4301-AC0D-5F7C47512A8B}">
      <dsp:nvSpPr>
        <dsp:cNvPr id="0" name=""/>
        <dsp:cNvSpPr/>
      </dsp:nvSpPr>
      <dsp:spPr>
        <a:xfrm>
          <a:off x="323845" y="166253"/>
          <a:ext cx="7200909" cy="8547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IN" sz="2200" kern="1200" dirty="0"/>
            <a:t>MGT- 7A [Abridged Annual Returns for OPCs and Small Companies]</a:t>
          </a:r>
          <a:endParaRPr lang="en-US" sz="2200" kern="1200" dirty="0"/>
        </a:p>
      </dsp:txBody>
      <dsp:txXfrm>
        <a:off x="365572" y="207980"/>
        <a:ext cx="7117455" cy="77132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77CC-DBCC-4F30-BE07-1D691F6E542B}">
      <dsp:nvSpPr>
        <dsp:cNvPr id="0" name=""/>
        <dsp:cNvSpPr/>
      </dsp:nvSpPr>
      <dsp:spPr>
        <a:xfrm>
          <a:off x="432969" y="0"/>
          <a:ext cx="6982660" cy="11872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2512-1ABD-4301-AC0D-5F7C47512A8B}">
      <dsp:nvSpPr>
        <dsp:cNvPr id="0" name=""/>
        <dsp:cNvSpPr/>
      </dsp:nvSpPr>
      <dsp:spPr>
        <a:xfrm>
          <a:off x="1125690" y="166253"/>
          <a:ext cx="5597219" cy="8547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IN" sz="2200" kern="1200" dirty="0"/>
            <a:t>MGT- 7A [Abridged Annual Returns for OPCs and Small Companies]</a:t>
          </a:r>
          <a:endParaRPr lang="en-US" sz="2200" kern="1200" dirty="0"/>
        </a:p>
      </dsp:txBody>
      <dsp:txXfrm>
        <a:off x="1167417" y="207980"/>
        <a:ext cx="5513765" cy="77132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F94B7-04C9-4C39-AC58-882A5EF721FD}">
      <dsp:nvSpPr>
        <dsp:cNvPr id="0" name=""/>
        <dsp:cNvSpPr/>
      </dsp:nvSpPr>
      <dsp:spPr>
        <a:xfrm>
          <a:off x="410442" y="0"/>
          <a:ext cx="6456214" cy="125962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22C55-AB3D-465E-8112-07B506859D34}">
      <dsp:nvSpPr>
        <dsp:cNvPr id="0" name=""/>
        <dsp:cNvSpPr/>
      </dsp:nvSpPr>
      <dsp:spPr>
        <a:xfrm>
          <a:off x="860" y="377888"/>
          <a:ext cx="7275378" cy="503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MGT- 7[ANNUAL RETURN (OTHER THAN OPCs AND SMALL COMPANIES)]</a:t>
          </a:r>
          <a:endParaRPr lang="en-US" sz="1600" kern="1200" dirty="0"/>
        </a:p>
      </dsp:txBody>
      <dsp:txXfrm>
        <a:off x="25456" y="402484"/>
        <a:ext cx="7226186" cy="45465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77CC-DBCC-4F30-BE07-1D691F6E542B}">
      <dsp:nvSpPr>
        <dsp:cNvPr id="0" name=""/>
        <dsp:cNvSpPr/>
      </dsp:nvSpPr>
      <dsp:spPr>
        <a:xfrm>
          <a:off x="328860" y="0"/>
          <a:ext cx="6439270" cy="11872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2512-1ABD-4301-AC0D-5F7C47512A8B}">
      <dsp:nvSpPr>
        <dsp:cNvPr id="0" name=""/>
        <dsp:cNvSpPr/>
      </dsp:nvSpPr>
      <dsp:spPr>
        <a:xfrm>
          <a:off x="1116302" y="277088"/>
          <a:ext cx="4864385" cy="6331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MGT- 7[ANNUAL RETURN (OTHER THAN OPCs AND SMALL COMPANIES)]</a:t>
          </a:r>
          <a:endParaRPr lang="en-US" sz="1600" kern="1200" dirty="0"/>
        </a:p>
      </dsp:txBody>
      <dsp:txXfrm>
        <a:off x="1147208" y="307994"/>
        <a:ext cx="4802573" cy="57129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1600F-B201-4C7D-AA06-6CC661E0F25E}">
      <dsp:nvSpPr>
        <dsp:cNvPr id="0" name=""/>
        <dsp:cNvSpPr/>
      </dsp:nvSpPr>
      <dsp:spPr>
        <a:xfrm>
          <a:off x="0" y="662060"/>
          <a:ext cx="6429375" cy="7695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MGT-8 is part of MGT-7 now</a:t>
          </a:r>
          <a:endParaRPr lang="en-US" sz="5100" kern="1200" dirty="0"/>
        </a:p>
      </dsp:txBody>
      <dsp:txXfrm>
        <a:off x="37566" y="699626"/>
        <a:ext cx="6354243" cy="694420"/>
      </dsp:txXfrm>
    </dsp:sp>
    <dsp:sp modelId="{B2A6A396-0B34-4093-B67E-E117E30DF7D4}">
      <dsp:nvSpPr>
        <dsp:cNvPr id="0" name=""/>
        <dsp:cNvSpPr/>
      </dsp:nvSpPr>
      <dsp:spPr>
        <a:xfrm>
          <a:off x="0" y="1431613"/>
          <a:ext cx="6429375" cy="3003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3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0" kern="1200" dirty="0"/>
            <a:t>Form MGT-8, previously a separate certification by a Company Secretary in Practice, is now embedded within MGT-7 for companies meeting the criteria under Section 92(2) of the Companies Act, 2013—i.e., listed companies or those with paid-up capital ≥ ₹10 crore or turnover</a:t>
          </a:r>
        </a:p>
        <a:p>
          <a:pPr marL="228600" lvl="1" indent="-228600" algn="l" defTabSz="889000" rtl="0">
            <a:lnSpc>
              <a:spcPct val="90000"/>
            </a:lnSpc>
            <a:spcBef>
              <a:spcPct val="0"/>
            </a:spcBef>
            <a:spcAft>
              <a:spcPct val="20000"/>
            </a:spcAft>
            <a:buChar char="•"/>
          </a:pPr>
          <a:r>
            <a:rPr lang="en-US" sz="2000" b="0" kern="1200" dirty="0"/>
            <a:t>≥ ₹50 crore. Further, the embedded MGT-8 portion includes a certification statement by the Company Secretary. While this is mostly structured, any qualifying remarks about compliance can presently be added in the ‘Optional Attachment field.</a:t>
          </a:r>
        </a:p>
      </dsp:txBody>
      <dsp:txXfrm>
        <a:off x="0" y="1431613"/>
        <a:ext cx="6429375" cy="3003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D19A-411F-4EC3-9BFA-D520CC5E0166}">
      <dsp:nvSpPr>
        <dsp:cNvPr id="0" name=""/>
        <dsp:cNvSpPr/>
      </dsp:nvSpPr>
      <dsp:spPr>
        <a:xfrm>
          <a:off x="0" y="6045"/>
          <a:ext cx="7704667" cy="1969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rtl="0">
            <a:lnSpc>
              <a:spcPct val="90000"/>
            </a:lnSpc>
            <a:spcBef>
              <a:spcPct val="0"/>
            </a:spcBef>
            <a:spcAft>
              <a:spcPct val="35000"/>
            </a:spcAft>
            <a:buNone/>
          </a:pPr>
          <a:r>
            <a:rPr lang="en-US" sz="5100" b="1" kern="1200"/>
            <a:t>What is the applicability of linked filings?</a:t>
          </a:r>
          <a:endParaRPr lang="en-US" sz="5100" kern="1200"/>
        </a:p>
      </dsp:txBody>
      <dsp:txXfrm>
        <a:off x="96124" y="102169"/>
        <a:ext cx="7512419" cy="177686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9FD3-C53F-4EEE-B9C3-E30E7DB422C7}">
      <dsp:nvSpPr>
        <dsp:cNvPr id="0" name=""/>
        <dsp:cNvSpPr/>
      </dsp:nvSpPr>
      <dsp:spPr>
        <a:xfrm>
          <a:off x="0" y="100"/>
          <a:ext cx="4075070" cy="280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1" kern="1200" dirty="0"/>
            <a:t>Whether all the Company filed Forms (From beginning to till date) can be viewed and downloaded in Public Search" in this Version V3?</a:t>
          </a:r>
          <a:endParaRPr lang="en-US" sz="2500" kern="1200" dirty="0"/>
        </a:p>
      </dsp:txBody>
      <dsp:txXfrm>
        <a:off x="137075" y="137175"/>
        <a:ext cx="3800920" cy="2533850"/>
      </dsp:txXfrm>
    </dsp:sp>
    <dsp:sp modelId="{41C15C6E-DB88-48D3-81D2-012E7E502AEE}">
      <dsp:nvSpPr>
        <dsp:cNvPr id="0" name=""/>
        <dsp:cNvSpPr/>
      </dsp:nvSpPr>
      <dsp:spPr>
        <a:xfrm>
          <a:off x="0" y="2880101"/>
          <a:ext cx="4075070" cy="280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Yes. All Public document of Companies/LLPs forms [from the beginning to till date] can be viewed under VPD/GCC service in V3 system.</a:t>
          </a:r>
        </a:p>
      </dsp:txBody>
      <dsp:txXfrm>
        <a:off x="137075" y="3017176"/>
        <a:ext cx="3800920" cy="253385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A8C9-977D-4B4A-8C7A-AEA6308F446B}">
      <dsp:nvSpPr>
        <dsp:cNvPr id="0" name=""/>
        <dsp:cNvSpPr/>
      </dsp:nvSpPr>
      <dsp:spPr>
        <a:xfrm>
          <a:off x="0" y="437714"/>
          <a:ext cx="3521902" cy="1965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What is the process of uploading Shareholder/Debenture holder details in MGT-7/MGT-7A?	</a:t>
          </a:r>
          <a:endParaRPr lang="en-US" sz="2400" kern="1200" dirty="0"/>
        </a:p>
      </dsp:txBody>
      <dsp:txXfrm>
        <a:off x="95953" y="533667"/>
        <a:ext cx="3329996" cy="1773693"/>
      </dsp:txXfrm>
    </dsp:sp>
    <dsp:sp modelId="{8B4A1489-7060-407E-BE0B-C6B0A0B11AD2}">
      <dsp:nvSpPr>
        <dsp:cNvPr id="0" name=""/>
        <dsp:cNvSpPr/>
      </dsp:nvSpPr>
      <dsp:spPr>
        <a:xfrm>
          <a:off x="0" y="2403314"/>
          <a:ext cx="3521902"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2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List of Shareholders/Debenture holders [if applicable] shall be attached within the form while filing MGT-7/MGT-7A.</a:t>
          </a:r>
        </a:p>
        <a:p>
          <a:pPr marL="171450" lvl="1" indent="-171450" algn="l" defTabSz="844550" rtl="0">
            <a:lnSpc>
              <a:spcPct val="90000"/>
            </a:lnSpc>
            <a:spcBef>
              <a:spcPct val="0"/>
            </a:spcBef>
            <a:spcAft>
              <a:spcPct val="20000"/>
            </a:spcAft>
            <a:buChar char="•"/>
          </a:pPr>
          <a:r>
            <a:rPr lang="en-US" sz="1900" kern="1200" dirty="0"/>
            <a:t>This attachment can be uploaded either in macro-enabled pre-defined sheet or normal excel sheet.</a:t>
          </a:r>
        </a:p>
        <a:p>
          <a:pPr marL="171450" lvl="1" indent="-171450" algn="l" defTabSz="844550" rtl="0">
            <a:lnSpc>
              <a:spcPct val="90000"/>
            </a:lnSpc>
            <a:spcBef>
              <a:spcPct val="0"/>
            </a:spcBef>
            <a:spcAft>
              <a:spcPct val="20000"/>
            </a:spcAft>
            <a:buChar char="•"/>
          </a:pPr>
          <a:r>
            <a:rPr lang="en-US" sz="1900" kern="1200"/>
            <a:t>For MGT-7, excel files are allowed up to 300 MB [15 files of 20 MB each]and for MGT-7A, excel file size should be up to 2 MB only.</a:t>
          </a:r>
        </a:p>
      </dsp:txBody>
      <dsp:txXfrm>
        <a:off x="0" y="2403314"/>
        <a:ext cx="3521902" cy="347760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7E3-665A-4544-BC50-7FEF8D801A38}">
      <dsp:nvSpPr>
        <dsp:cNvPr id="0" name=""/>
        <dsp:cNvSpPr/>
      </dsp:nvSpPr>
      <dsp:spPr>
        <a:xfrm>
          <a:off x="43077" y="0"/>
          <a:ext cx="5835196" cy="17131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bg1"/>
              </a:solidFill>
            </a:rPr>
            <a:t>PHOTOGRAPH OF THE REGISTERED OFFICE OF THE COMPANY WHILE FILING MGT-7/MGT-7A</a:t>
          </a:r>
          <a:endParaRPr lang="en-US" sz="2400" kern="1200" dirty="0">
            <a:solidFill>
              <a:schemeClr val="bg1"/>
            </a:solidFill>
          </a:endParaRPr>
        </a:p>
      </dsp:txBody>
      <dsp:txXfrm>
        <a:off x="126708" y="83631"/>
        <a:ext cx="5667934" cy="1545917"/>
      </dsp:txXfrm>
    </dsp:sp>
    <dsp:sp modelId="{6DFF2A7A-598D-416B-81A4-6722E735EE79}">
      <dsp:nvSpPr>
        <dsp:cNvPr id="0" name=""/>
        <dsp:cNvSpPr/>
      </dsp:nvSpPr>
      <dsp:spPr>
        <a:xfrm>
          <a:off x="0" y="1830071"/>
          <a:ext cx="5921352" cy="39611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rtl="0">
            <a:lnSpc>
              <a:spcPct val="90000"/>
            </a:lnSpc>
            <a:spcBef>
              <a:spcPct val="0"/>
            </a:spcBef>
            <a:spcAft>
              <a:spcPct val="35000"/>
            </a:spcAft>
            <a:buNone/>
          </a:pPr>
          <a:r>
            <a:rPr lang="en-US" sz="3100" kern="1200" dirty="0"/>
            <a:t> It is mandatory to attach latest ‘Photograph of the registered office of the Company showing</a:t>
          </a:r>
          <a:r>
            <a:rPr lang="en-IN" sz="3100" kern="1200" dirty="0"/>
            <a:t> </a:t>
          </a:r>
          <a:r>
            <a:rPr lang="en-US" sz="3100" kern="1200" dirty="0"/>
            <a:t>external building and name &amp; address prominently visible’ as aligned with the requirements specified in Section 12(3)(a) of the Companies Act-2013.</a:t>
          </a:r>
        </a:p>
      </dsp:txBody>
      <dsp:txXfrm>
        <a:off x="193366" y="2023437"/>
        <a:ext cx="5534620" cy="357439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C1F4-3BC3-40A5-848A-5EA8ABFD54D2}">
      <dsp:nvSpPr>
        <dsp:cNvPr id="0" name=""/>
        <dsp:cNvSpPr/>
      </dsp:nvSpPr>
      <dsp:spPr>
        <a:xfrm>
          <a:off x="2916792" y="840698"/>
          <a:ext cx="4142437" cy="1511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1" kern="1200" dirty="0"/>
            <a:t>Class, category, sub-category got prefilled as on date in MGT-7/MGT-7A. </a:t>
          </a:r>
          <a:endParaRPr lang="en-US" sz="2300" kern="1200" dirty="0"/>
        </a:p>
      </dsp:txBody>
      <dsp:txXfrm>
        <a:off x="3672567" y="840698"/>
        <a:ext cx="2630888" cy="1511549"/>
      </dsp:txXfrm>
    </dsp:sp>
    <dsp:sp modelId="{CEB6428A-E7EF-4150-A096-D22A6D7FB62D}">
      <dsp:nvSpPr>
        <dsp:cNvPr id="0" name=""/>
        <dsp:cNvSpPr/>
      </dsp:nvSpPr>
      <dsp:spPr>
        <a:xfrm>
          <a:off x="2814723" y="2861208"/>
          <a:ext cx="4748055" cy="18592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All these fields are prefilled based on as on date information and are editable</a:t>
          </a:r>
          <a:r>
            <a:rPr lang="en-US" sz="800" kern="1200" dirty="0"/>
            <a:t>.</a:t>
          </a:r>
        </a:p>
      </dsp:txBody>
      <dsp:txXfrm>
        <a:off x="3744344" y="2861208"/>
        <a:ext cx="2888813" cy="185924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9F5D4-DFF2-4847-ADD4-7F3E33CC739E}">
      <dsp:nvSpPr>
        <dsp:cNvPr id="0" name=""/>
        <dsp:cNvSpPr/>
      </dsp:nvSpPr>
      <dsp:spPr>
        <a:xfrm>
          <a:off x="0" y="125097"/>
          <a:ext cx="5186728"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Increased </a:t>
          </a:r>
          <a:r>
            <a:rPr lang="en-US" sz="2900" b="1" kern="1200" dirty="0" err="1"/>
            <a:t>Authorised</a:t>
          </a:r>
          <a:r>
            <a:rPr lang="en-US" sz="2900" b="1" kern="1200" dirty="0"/>
            <a:t> Capital While Filing MGT-7/MGT-7A </a:t>
          </a:r>
          <a:endParaRPr lang="en-US" sz="2900" kern="1200" dirty="0"/>
        </a:p>
      </dsp:txBody>
      <dsp:txXfrm>
        <a:off x="54659" y="179756"/>
        <a:ext cx="5077410" cy="1010372"/>
      </dsp:txXfrm>
    </dsp:sp>
    <dsp:sp modelId="{2685A189-27D7-486F-B174-94A88A14350F}">
      <dsp:nvSpPr>
        <dsp:cNvPr id="0" name=""/>
        <dsp:cNvSpPr/>
      </dsp:nvSpPr>
      <dsp:spPr>
        <a:xfrm>
          <a:off x="0" y="1322561"/>
          <a:ext cx="5186728" cy="468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79"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t>The increased </a:t>
          </a:r>
          <a:r>
            <a:rPr lang="en-US" sz="2300" kern="1200" dirty="0" err="1"/>
            <a:t>authorised</a:t>
          </a:r>
          <a:r>
            <a:rPr lang="en-US" sz="2300" kern="1200" dirty="0"/>
            <a:t> capital entered in MGT-7/MGT-7A will not automatically update the master data in the MCA system. The MGT-7/MGT-7A forms are annual returns, and while they capture the capital structure for reporting purposes, they do not trigger Master data update for </a:t>
          </a:r>
          <a:r>
            <a:rPr lang="en-US" sz="2300" kern="1200" dirty="0" err="1"/>
            <a:t>Authorised</a:t>
          </a:r>
          <a:r>
            <a:rPr lang="en-US" sz="2300" kern="1200" dirty="0"/>
            <a:t> capital.</a:t>
          </a:r>
        </a:p>
        <a:p>
          <a:pPr marL="228600" lvl="1" indent="-228600" algn="l" defTabSz="1022350" rtl="0">
            <a:lnSpc>
              <a:spcPct val="90000"/>
            </a:lnSpc>
            <a:spcBef>
              <a:spcPct val="0"/>
            </a:spcBef>
            <a:spcAft>
              <a:spcPct val="20000"/>
            </a:spcAft>
            <a:buChar char="•"/>
          </a:pPr>
          <a:r>
            <a:rPr lang="en-US" sz="2300" kern="1200"/>
            <a:t>To update the authorised capital in MCA records, companies must file Form SH-7 (Notice of increase in share capital) or INC-28 (Notice of order of the court/competent authority) (if applicable).</a:t>
          </a:r>
        </a:p>
      </dsp:txBody>
      <dsp:txXfrm>
        <a:off x="0" y="1322561"/>
        <a:ext cx="5186728" cy="468233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7DB8-AF11-47C6-B7AA-E04A93D2473F}">
      <dsp:nvSpPr>
        <dsp:cNvPr id="0" name=""/>
        <dsp:cNvSpPr/>
      </dsp:nvSpPr>
      <dsp:spPr>
        <a:xfrm>
          <a:off x="0" y="164685"/>
          <a:ext cx="6648450" cy="491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t>NEW CLASS OF SHARE IN FORM MGT-7/MGT-7A</a:t>
          </a:r>
          <a:endParaRPr lang="en-US" sz="2100" kern="1200" dirty="0"/>
        </a:p>
      </dsp:txBody>
      <dsp:txXfrm>
        <a:off x="23988" y="188673"/>
        <a:ext cx="6600474" cy="443423"/>
      </dsp:txXfrm>
    </dsp:sp>
    <dsp:sp modelId="{1541C9C6-EADF-430A-AC13-8FC2C057B226}">
      <dsp:nvSpPr>
        <dsp:cNvPr id="0" name=""/>
        <dsp:cNvSpPr/>
      </dsp:nvSpPr>
      <dsp:spPr>
        <a:xfrm>
          <a:off x="0" y="665412"/>
          <a:ext cx="6648450" cy="55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088"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p>
        <a:p>
          <a:pPr marL="228600" lvl="1" indent="-228600" algn="l" defTabSz="889000" rtl="0">
            <a:lnSpc>
              <a:spcPct val="90000"/>
            </a:lnSpc>
            <a:spcBef>
              <a:spcPct val="0"/>
            </a:spcBef>
            <a:spcAft>
              <a:spcPct val="20000"/>
            </a:spcAft>
            <a:buChar char="•"/>
          </a:pPr>
          <a:r>
            <a:rPr lang="en-US" sz="2000" kern="1200" dirty="0"/>
            <a:t>If your company does not have a share class-wise master in V3 then the system will not create a new class-wise master during MGT-7/MGT-7A filing. Only the company capital master will be updated with the new class details.</a:t>
          </a:r>
        </a:p>
        <a:p>
          <a:pPr marL="228600" lvl="1" indent="-228600" algn="l" defTabSz="889000" rtl="0">
            <a:lnSpc>
              <a:spcPct val="90000"/>
            </a:lnSpc>
            <a:spcBef>
              <a:spcPct val="0"/>
            </a:spcBef>
            <a:spcAft>
              <a:spcPct val="20000"/>
            </a:spcAft>
            <a:buChar char="•"/>
          </a:pPr>
          <a:r>
            <a:rPr lang="en-US" sz="2000" kern="1200" dirty="0"/>
            <a:t>If your company already has a share class-wise master in the MCA V3 system, then the value of previously created class wise master, will get updated based on Form MGT-7/MGT-7A filing for both the share class-wise master and the company capital master subject to the paid event date condition.</a:t>
          </a:r>
        </a:p>
        <a:p>
          <a:pPr marL="228600" lvl="1" indent="-228600" algn="l" defTabSz="889000" rtl="0">
            <a:lnSpc>
              <a:spcPct val="90000"/>
            </a:lnSpc>
            <a:spcBef>
              <a:spcPct val="0"/>
            </a:spcBef>
            <a:spcAft>
              <a:spcPct val="20000"/>
            </a:spcAft>
            <a:buChar char="•"/>
          </a:pPr>
          <a:r>
            <a:rPr lang="en-US" sz="2000" kern="1200" dirty="0"/>
            <a:t>New classes created through MGT-7/MGT-7A would not update Company master/Class wise capital master. Companies are requested to file SH-7 to add a new class</a:t>
          </a:r>
        </a:p>
      </dsp:txBody>
      <dsp:txXfrm>
        <a:off x="0" y="665412"/>
        <a:ext cx="6648450" cy="554192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486FE-C057-4282-AAA3-EAB24BBEEA06}">
      <dsp:nvSpPr>
        <dsp:cNvPr id="0" name=""/>
        <dsp:cNvSpPr/>
      </dsp:nvSpPr>
      <dsp:spPr>
        <a:xfrm>
          <a:off x="0" y="0"/>
          <a:ext cx="5117657" cy="5405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b="1" kern="1200" dirty="0"/>
            <a:t>Can I delete a class of shares which got prefilled in Form MGT-7/MGT-7A that was added after the FY end date as the same is not applicable as at the end of the relevant FY for which form is filed?</a:t>
          </a:r>
          <a:endParaRPr lang="en-US" sz="3500" kern="1200" dirty="0"/>
        </a:p>
      </dsp:txBody>
      <dsp:txXfrm>
        <a:off x="249823" y="249823"/>
        <a:ext cx="4618011" cy="4905753"/>
      </dsp:txXfrm>
    </dsp:sp>
    <dsp:sp modelId="{F8BE8796-2D54-4F99-B7F0-AE6160BA9113}">
      <dsp:nvSpPr>
        <dsp:cNvPr id="0" name=""/>
        <dsp:cNvSpPr/>
      </dsp:nvSpPr>
      <dsp:spPr>
        <a:xfrm>
          <a:off x="0" y="5414399"/>
          <a:ext cx="511765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86"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a:t>Yes. </a:t>
          </a:r>
        </a:p>
      </dsp:txBody>
      <dsp:txXfrm>
        <a:off x="0" y="5414399"/>
        <a:ext cx="5117657" cy="57960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E7B5A-CBCC-4BE4-A9E3-35F800479C76}">
      <dsp:nvSpPr>
        <dsp:cNvPr id="0" name=""/>
        <dsp:cNvSpPr/>
      </dsp:nvSpPr>
      <dsp:spPr>
        <a:xfrm>
          <a:off x="0" y="327766"/>
          <a:ext cx="4042198" cy="28844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t>I have not filed any Form SH-7/PAS-3 in V3 system till now. Will my share class wise master gets created based on Form MGT-7/MGT-7A?</a:t>
          </a:r>
          <a:endParaRPr lang="en-US" sz="2300" kern="1200" dirty="0"/>
        </a:p>
      </dsp:txBody>
      <dsp:txXfrm>
        <a:off x="140806" y="468572"/>
        <a:ext cx="3760586" cy="2602803"/>
      </dsp:txXfrm>
    </dsp:sp>
    <dsp:sp modelId="{45E4F00E-4C67-4CF2-A7C0-09F7AB75A422}">
      <dsp:nvSpPr>
        <dsp:cNvPr id="0" name=""/>
        <dsp:cNvSpPr/>
      </dsp:nvSpPr>
      <dsp:spPr>
        <a:xfrm>
          <a:off x="0" y="3528053"/>
          <a:ext cx="4042198" cy="28844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No. For the companies that do not have a share class wise master in the V3 system, Form MGT-7/MGT- 7A will not create a share class wise master. It can only be created through the first filing of Form SH- 7/PAS-3.</a:t>
          </a:r>
        </a:p>
      </dsp:txBody>
      <dsp:txXfrm>
        <a:off x="140806" y="3668859"/>
        <a:ext cx="3760586" cy="2602803"/>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30E97-BFA2-4144-966B-FE5FE9FE04F4}">
      <dsp:nvSpPr>
        <dsp:cNvPr id="0" name=""/>
        <dsp:cNvSpPr/>
      </dsp:nvSpPr>
      <dsp:spPr>
        <a:xfrm>
          <a:off x="0" y="342640"/>
          <a:ext cx="4828768" cy="2523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t>What if the number of business activities exceeds 15 in Form MGT-7/MGT-7A?</a:t>
          </a:r>
          <a:endParaRPr lang="en-US" sz="2600" kern="1200" dirty="0"/>
        </a:p>
      </dsp:txBody>
      <dsp:txXfrm>
        <a:off x="123207" y="465847"/>
        <a:ext cx="4582354" cy="2277495"/>
      </dsp:txXfrm>
    </dsp:sp>
    <dsp:sp modelId="{52AF370B-BA3B-4301-AA73-B23B7497E728}">
      <dsp:nvSpPr>
        <dsp:cNvPr id="0" name=""/>
        <dsp:cNvSpPr/>
      </dsp:nvSpPr>
      <dsp:spPr>
        <a:xfrm>
          <a:off x="0" y="2941430"/>
          <a:ext cx="4828768" cy="2523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A maximum of 15 business activities must be reported in the form and the user is required to upload any additional business activities in the Optional Attachment section of the form.</a:t>
          </a:r>
        </a:p>
      </dsp:txBody>
      <dsp:txXfrm>
        <a:off x="123207" y="3064637"/>
        <a:ext cx="4582354" cy="227749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C1DDC-9734-4DFD-B82A-C3ACC534128E}">
      <dsp:nvSpPr>
        <dsp:cNvPr id="0" name=""/>
        <dsp:cNvSpPr/>
      </dsp:nvSpPr>
      <dsp:spPr>
        <a:xfrm>
          <a:off x="0" y="657919"/>
          <a:ext cx="4235232" cy="123185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rtl="0">
            <a:lnSpc>
              <a:spcPct val="90000"/>
            </a:lnSpc>
            <a:spcBef>
              <a:spcPct val="0"/>
            </a:spcBef>
            <a:spcAft>
              <a:spcPct val="35000"/>
            </a:spcAft>
            <a:buNone/>
          </a:pPr>
          <a:r>
            <a:rPr lang="en-US" sz="2300" b="1" kern="1200" dirty="0"/>
            <a:t>REVISE A PREVIOUSLY FILED FORM MGT-7/MGT-7A</a:t>
          </a:r>
          <a:endParaRPr lang="en-US" sz="2300" kern="1200" dirty="0"/>
        </a:p>
      </dsp:txBody>
      <dsp:txXfrm>
        <a:off x="60134" y="718053"/>
        <a:ext cx="4114964" cy="1111587"/>
      </dsp:txXfrm>
    </dsp:sp>
    <dsp:sp modelId="{3EA40952-1FF3-4F83-B83E-AE36F53B5615}">
      <dsp:nvSpPr>
        <dsp:cNvPr id="0" name=""/>
        <dsp:cNvSpPr/>
      </dsp:nvSpPr>
      <dsp:spPr>
        <a:xfrm>
          <a:off x="0" y="2046462"/>
          <a:ext cx="4235232" cy="3521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This can be revised now</a:t>
          </a:r>
        </a:p>
      </dsp:txBody>
      <dsp:txXfrm>
        <a:off x="171915" y="2218377"/>
        <a:ext cx="3891402" cy="3177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91BCB-A9C0-4402-A13C-A7408EBED33F}">
      <dsp:nvSpPr>
        <dsp:cNvPr id="0" name=""/>
        <dsp:cNvSpPr/>
      </dsp:nvSpPr>
      <dsp:spPr>
        <a:xfrm>
          <a:off x="0" y="0"/>
          <a:ext cx="1023258" cy="10232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69E76-8A8A-4099-A95E-916E1696C96E}">
      <dsp:nvSpPr>
        <dsp:cNvPr id="0" name=""/>
        <dsp:cNvSpPr/>
      </dsp:nvSpPr>
      <dsp:spPr>
        <a:xfrm>
          <a:off x="511629" y="0"/>
          <a:ext cx="5677214" cy="1023258"/>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bg1"/>
              </a:solidFill>
            </a:rPr>
            <a:t>1. AOC-4/AOC-4 NBFC (</a:t>
          </a:r>
          <a:r>
            <a:rPr lang="en-US" sz="3100" kern="1200" dirty="0" err="1">
              <a:solidFill>
                <a:schemeClr val="bg1"/>
              </a:solidFill>
            </a:rPr>
            <a:t>Ind</a:t>
          </a:r>
          <a:r>
            <a:rPr lang="en-US" sz="3100" kern="1200" dirty="0">
              <a:solidFill>
                <a:schemeClr val="bg1"/>
              </a:solidFill>
            </a:rPr>
            <a:t> AS)</a:t>
          </a:r>
        </a:p>
      </dsp:txBody>
      <dsp:txXfrm>
        <a:off x="511629" y="0"/>
        <a:ext cx="5677214" cy="102325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2426A-FAC7-4FCF-AB77-45111D1E197C}">
      <dsp:nvSpPr>
        <dsp:cNvPr id="0" name=""/>
        <dsp:cNvSpPr/>
      </dsp:nvSpPr>
      <dsp:spPr>
        <a:xfrm>
          <a:off x="0" y="229109"/>
          <a:ext cx="4788123" cy="15268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Whether CSR-2 is required to be filed separately or independently?</a:t>
          </a:r>
          <a:endParaRPr lang="en-US" sz="2900" kern="1200" dirty="0"/>
        </a:p>
      </dsp:txBody>
      <dsp:txXfrm>
        <a:off x="74535" y="303644"/>
        <a:ext cx="4639053" cy="1377780"/>
      </dsp:txXfrm>
    </dsp:sp>
    <dsp:sp modelId="{EE963C82-6058-4AA6-B0C0-5DAFB0CCB88F}">
      <dsp:nvSpPr>
        <dsp:cNvPr id="0" name=""/>
        <dsp:cNvSpPr/>
      </dsp:nvSpPr>
      <dsp:spPr>
        <a:xfrm>
          <a:off x="0" y="1755959"/>
          <a:ext cx="4788123" cy="318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23"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t>Independent filing of CSR-2 is allowed only for the FY 2020-21, 2021-22, 2022-23, 2023-24 and FY 2024- 25[already filed in V2] which are required to report CSR as per relevant rules.</a:t>
          </a:r>
        </a:p>
        <a:p>
          <a:pPr marL="228600" lvl="1" indent="-228600" algn="l" defTabSz="1022350" rtl="0">
            <a:lnSpc>
              <a:spcPct val="90000"/>
            </a:lnSpc>
            <a:spcBef>
              <a:spcPct val="0"/>
            </a:spcBef>
            <a:spcAft>
              <a:spcPct val="20000"/>
            </a:spcAft>
            <a:buChar char="•"/>
          </a:pPr>
          <a:r>
            <a:rPr lang="en-US" sz="2300" kern="1200" dirty="0"/>
            <a:t>From Financial year 2024-25 onwards in V3, form to be filed as linked filing with AOC-4/AOC-4 NBFC/AOC-4 XBRL.</a:t>
          </a:r>
        </a:p>
      </dsp:txBody>
      <dsp:txXfrm>
        <a:off x="0" y="1755959"/>
        <a:ext cx="4788123" cy="318158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2C68D-0C51-486F-8F0D-16140152B74A}">
      <dsp:nvSpPr>
        <dsp:cNvPr id="0" name=""/>
        <dsp:cNvSpPr/>
      </dsp:nvSpPr>
      <dsp:spPr>
        <a:xfrm>
          <a:off x="955680" y="0"/>
          <a:ext cx="7733682" cy="16720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F43340-BF44-4896-BBB0-FABFCE6E0CD4}">
      <dsp:nvSpPr>
        <dsp:cNvPr id="0" name=""/>
        <dsp:cNvSpPr/>
      </dsp:nvSpPr>
      <dsp:spPr>
        <a:xfrm>
          <a:off x="1716094" y="343117"/>
          <a:ext cx="5797226" cy="985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Form No. GNL-1 for extension of AGM due date, and it was pending in V3. Now, it is showing as “Resubmission Required” but there are no remarks mentioned. </a:t>
          </a:r>
          <a:endParaRPr lang="en-US" sz="1800" kern="1200" dirty="0"/>
        </a:p>
      </dsp:txBody>
      <dsp:txXfrm>
        <a:off x="1764217" y="391240"/>
        <a:ext cx="5700980" cy="889564"/>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4A4D0-8B28-4A63-9ED4-96B3F452D9B1}">
      <dsp:nvSpPr>
        <dsp:cNvPr id="0" name=""/>
        <dsp:cNvSpPr/>
      </dsp:nvSpPr>
      <dsp:spPr>
        <a:xfrm>
          <a:off x="1618171" y="106"/>
          <a:ext cx="3211157" cy="32111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This change has been done due to the transition from V2 to V3. You are required to resubmit the form along with all attachments in V3 portal.</a:t>
          </a:r>
        </a:p>
      </dsp:txBody>
      <dsp:txXfrm>
        <a:off x="2088434" y="470369"/>
        <a:ext cx="2270631" cy="2270631"/>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3FF0-955A-4D33-8273-6DF82A467CEE}">
      <dsp:nvSpPr>
        <dsp:cNvPr id="0" name=""/>
        <dsp:cNvSpPr/>
      </dsp:nvSpPr>
      <dsp:spPr>
        <a:xfrm>
          <a:off x="0" y="0"/>
          <a:ext cx="4602046" cy="184081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0" bIns="13335" numCol="1" spcCol="1270" anchor="ctr" anchorCtr="0">
          <a:noAutofit/>
        </a:bodyPr>
        <a:lstStyle/>
        <a:p>
          <a:pPr marL="0" lvl="0" indent="0" algn="ctr" defTabSz="933450" rtl="0">
            <a:lnSpc>
              <a:spcPct val="90000"/>
            </a:lnSpc>
            <a:spcBef>
              <a:spcPct val="0"/>
            </a:spcBef>
            <a:spcAft>
              <a:spcPct val="35000"/>
            </a:spcAft>
            <a:buNone/>
          </a:pPr>
          <a:r>
            <a:rPr lang="en-US" sz="2100" b="0" kern="1200" dirty="0"/>
            <a:t>Form GNL-1 filed for Scheme of Arrangement, or Amalgamation by a government company</a:t>
          </a:r>
          <a:r>
            <a:rPr lang="en-US" sz="2100" kern="1200" dirty="0"/>
            <a:t> will be processed at jurisdictional ROC in V3</a:t>
          </a:r>
        </a:p>
      </dsp:txBody>
      <dsp:txXfrm>
        <a:off x="920409" y="0"/>
        <a:ext cx="2761228" cy="1840818"/>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7548A-0EBA-4617-B9A7-E8289F3A7BE1}">
      <dsp:nvSpPr>
        <dsp:cNvPr id="0" name=""/>
        <dsp:cNvSpPr/>
      </dsp:nvSpPr>
      <dsp:spPr>
        <a:xfrm>
          <a:off x="0" y="447422"/>
          <a:ext cx="3958108" cy="158324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t>No, after 14</a:t>
          </a:r>
          <a:r>
            <a:rPr lang="en-US" sz="2500" kern="1200" baseline="30000" dirty="0"/>
            <a:t>th</a:t>
          </a:r>
          <a:r>
            <a:rPr lang="en-US" sz="2500" kern="1200" dirty="0"/>
            <a:t> July 2025, the refund form can be filed only in V3 system</a:t>
          </a:r>
        </a:p>
      </dsp:txBody>
      <dsp:txXfrm>
        <a:off x="791622" y="447422"/>
        <a:ext cx="2374865" cy="158324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1F9E-6D22-40D5-A1A7-2E7077920E30}">
      <dsp:nvSpPr>
        <dsp:cNvPr id="0" name=""/>
        <dsp:cNvSpPr/>
      </dsp:nvSpPr>
      <dsp:spPr>
        <a:xfrm>
          <a:off x="0" y="3644"/>
          <a:ext cx="3779230" cy="1210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dirty="0"/>
            <a:t>Is the Refund form available in both the V2 and V3 system?</a:t>
          </a:r>
          <a:endParaRPr lang="en-US" sz="2300" kern="1200" dirty="0"/>
        </a:p>
      </dsp:txBody>
      <dsp:txXfrm>
        <a:off x="59114" y="62758"/>
        <a:ext cx="3661002" cy="1092721"/>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602BD-4732-4C1A-8E4F-FB9DA81222F0}">
      <dsp:nvSpPr>
        <dsp:cNvPr id="0" name=""/>
        <dsp:cNvSpPr/>
      </dsp:nvSpPr>
      <dsp:spPr>
        <a:xfrm>
          <a:off x="2134" y="0"/>
          <a:ext cx="4367786" cy="1608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How do we file multiple forms from one User ID as in V2 we were able to download the forms from the portal and multiple people can prepare simultaneously?</a:t>
          </a:r>
          <a:endParaRPr lang="en-US" sz="2000" kern="1200" dirty="0">
            <a:latin typeface="Times New Roman" panose="02020603050405020304" pitchFamily="18" charset="0"/>
            <a:cs typeface="Times New Roman" panose="02020603050405020304" pitchFamily="18" charset="0"/>
          </a:endParaRPr>
        </a:p>
      </dsp:txBody>
      <dsp:txXfrm>
        <a:off x="49237" y="47103"/>
        <a:ext cx="4273580" cy="1514016"/>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1D49-9663-4EAD-A6FC-8AE2C29780D1}">
      <dsp:nvSpPr>
        <dsp:cNvPr id="0" name=""/>
        <dsp:cNvSpPr/>
      </dsp:nvSpPr>
      <dsp:spPr>
        <a:xfrm>
          <a:off x="-111151" y="0"/>
          <a:ext cx="3370394" cy="3370394"/>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C0A85D-FD3D-4A4B-9891-2FE6BBA5B5BB}">
      <dsp:nvSpPr>
        <dsp:cNvPr id="0" name=""/>
        <dsp:cNvSpPr/>
      </dsp:nvSpPr>
      <dsp:spPr>
        <a:xfrm>
          <a:off x="700316" y="338896"/>
          <a:ext cx="3938212" cy="25020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 concept of Offline Utility has been introduced in V3 for annual filing forms to handle this issue and make the process easier. In this option user will provide basic details in web form basis which they can download a prefilled excel and will provide rest of the data in excel itself. After filling in the excel, user will have to upload the excel in the web form.</a:t>
          </a:r>
        </a:p>
      </dsp:txBody>
      <dsp:txXfrm>
        <a:off x="822455" y="461035"/>
        <a:ext cx="3693934" cy="225775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576DA-FF2D-4019-B35A-0F371FB1DF4A}">
      <dsp:nvSpPr>
        <dsp:cNvPr id="0" name=""/>
        <dsp:cNvSpPr/>
      </dsp:nvSpPr>
      <dsp:spPr>
        <a:xfrm>
          <a:off x="27037" y="0"/>
          <a:ext cx="3400958" cy="340095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2083F3-642E-4B54-8CAF-A36599301C20}">
      <dsp:nvSpPr>
        <dsp:cNvPr id="0" name=""/>
        <dsp:cNvSpPr/>
      </dsp:nvSpPr>
      <dsp:spPr>
        <a:xfrm>
          <a:off x="1155440" y="341600"/>
          <a:ext cx="3354774" cy="247298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All the forms in V3 are web-based and require users to log in to the MCA system in order to access, fill out, and submit the relevant forms except for a few annual filing forms.</a:t>
          </a:r>
        </a:p>
      </dsp:txBody>
      <dsp:txXfrm>
        <a:off x="1276161" y="462321"/>
        <a:ext cx="3113332" cy="2231539"/>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A3A36-64CE-435C-B20F-00160EF8DED9}">
      <dsp:nvSpPr>
        <dsp:cNvPr id="0" name=""/>
        <dsp:cNvSpPr/>
      </dsp:nvSpPr>
      <dsp:spPr>
        <a:xfrm>
          <a:off x="1774" y="0"/>
          <a:ext cx="3631232" cy="1610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latin typeface="Times New Roman" panose="02020603050405020304" pitchFamily="18" charset="0"/>
              <a:cs typeface="Times New Roman" panose="02020603050405020304" pitchFamily="18" charset="0"/>
            </a:rPr>
            <a:t>What </a:t>
          </a:r>
          <a:r>
            <a:rPr lang="en-US" sz="2000" b="0" kern="1200" dirty="0">
              <a:latin typeface="Times New Roman" panose="02020603050405020304" pitchFamily="18" charset="0"/>
              <a:cs typeface="Times New Roman" panose="02020603050405020304" pitchFamily="18" charset="0"/>
            </a:rPr>
            <a:t>are</a:t>
          </a:r>
          <a:r>
            <a:rPr lang="en-US" sz="2400" b="0" kern="1200" dirty="0">
              <a:latin typeface="Times New Roman" panose="02020603050405020304" pitchFamily="18" charset="0"/>
              <a:cs typeface="Times New Roman" panose="02020603050405020304" pitchFamily="18" charset="0"/>
            </a:rPr>
            <a:t> different modes of </a:t>
          </a:r>
          <a:r>
            <a:rPr lang="en-US" sz="2000" b="0" kern="1200" dirty="0">
              <a:latin typeface="Times New Roman" panose="02020603050405020304" pitchFamily="18" charset="0"/>
              <a:cs typeface="Times New Roman" panose="02020603050405020304" pitchFamily="18" charset="0"/>
            </a:rPr>
            <a:t>filing</a:t>
          </a:r>
          <a:r>
            <a:rPr lang="en-US" sz="2400" b="0" kern="1200" dirty="0">
              <a:latin typeface="Times New Roman" panose="02020603050405020304" pitchFamily="18" charset="0"/>
              <a:cs typeface="Times New Roman" panose="02020603050405020304" pitchFamily="18" charset="0"/>
            </a:rPr>
            <a:t> available in MCA V3?</a:t>
          </a:r>
          <a:endParaRPr lang="en-US" sz="2400" kern="1200" dirty="0">
            <a:latin typeface="Times New Roman" panose="02020603050405020304" pitchFamily="18" charset="0"/>
            <a:cs typeface="Times New Roman" panose="02020603050405020304" pitchFamily="18" charset="0"/>
          </a:endParaRPr>
        </a:p>
      </dsp:txBody>
      <dsp:txXfrm>
        <a:off x="48936" y="47162"/>
        <a:ext cx="3536908" cy="1515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3639-9CAC-4882-B566-A1A42AB6D7C7}">
      <dsp:nvSpPr>
        <dsp:cNvPr id="0" name=""/>
        <dsp:cNvSpPr/>
      </dsp:nvSpPr>
      <dsp:spPr>
        <a:xfrm>
          <a:off x="153968" y="0"/>
          <a:ext cx="7455278" cy="13993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D0ED1-A74D-4EC5-89B3-72BF062A3BF1}">
      <dsp:nvSpPr>
        <dsp:cNvPr id="0" name=""/>
        <dsp:cNvSpPr/>
      </dsp:nvSpPr>
      <dsp:spPr>
        <a:xfrm>
          <a:off x="2386767" y="419792"/>
          <a:ext cx="2890821" cy="559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rPr>
            <a:t>1. AOC-4</a:t>
          </a:r>
          <a:endParaRPr lang="en-US" sz="2400" kern="1200" dirty="0"/>
        </a:p>
      </dsp:txBody>
      <dsp:txXfrm>
        <a:off x="2414090" y="447115"/>
        <a:ext cx="2836175" cy="50507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886A6-3C73-48B5-B6D9-12E2960F2ADE}">
      <dsp:nvSpPr>
        <dsp:cNvPr id="0" name=""/>
        <dsp:cNvSpPr/>
      </dsp:nvSpPr>
      <dsp:spPr>
        <a:xfrm>
          <a:off x="577850" y="0"/>
          <a:ext cx="6548966" cy="1981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744D3-2C26-4366-A56B-A4743D4907B6}">
      <dsp:nvSpPr>
        <dsp:cNvPr id="0" name=""/>
        <dsp:cNvSpPr/>
      </dsp:nvSpPr>
      <dsp:spPr>
        <a:xfrm>
          <a:off x="1264046" y="594359"/>
          <a:ext cx="5176573" cy="79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logic of paid-event date for updating Paid-up Capital through Annual filing forms</a:t>
          </a:r>
          <a:endParaRPr lang="en-US" sz="2100" kern="1200" dirty="0"/>
        </a:p>
      </dsp:txBody>
      <dsp:txXfrm>
        <a:off x="1302732" y="633045"/>
        <a:ext cx="5099201" cy="71510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4818D-3103-4EA9-B73C-754EF91E63E2}">
      <dsp:nvSpPr>
        <dsp:cNvPr id="0" name=""/>
        <dsp:cNvSpPr/>
      </dsp:nvSpPr>
      <dsp:spPr>
        <a:xfrm>
          <a:off x="0" y="1167179"/>
          <a:ext cx="8051311" cy="155623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A1899-A2BD-48C0-979D-DBE38D52BF2B}">
      <dsp:nvSpPr>
        <dsp:cNvPr id="0" name=""/>
        <dsp:cNvSpPr/>
      </dsp:nvSpPr>
      <dsp:spPr>
        <a:xfrm>
          <a:off x="0" y="0"/>
          <a:ext cx="7246179" cy="155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kern="1200" dirty="0"/>
            <a:t>Paid-up capital in MCA system gets updated only when event date mentioned in the current form is greater than or equal to the event date available in the system.</a:t>
          </a:r>
        </a:p>
      </dsp:txBody>
      <dsp:txXfrm>
        <a:off x="0" y="0"/>
        <a:ext cx="7246179" cy="1556238"/>
      </dsp:txXfrm>
    </dsp:sp>
    <dsp:sp modelId="{641F3767-4CED-4475-A0C1-72D19C39C0DE}">
      <dsp:nvSpPr>
        <dsp:cNvPr id="0" name=""/>
        <dsp:cNvSpPr/>
      </dsp:nvSpPr>
      <dsp:spPr>
        <a:xfrm>
          <a:off x="3428560" y="1750768"/>
          <a:ext cx="389059" cy="389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2F4C-B2AF-444C-9A62-EB7B58723EB1}">
      <dsp:nvSpPr>
        <dsp:cNvPr id="0" name=""/>
        <dsp:cNvSpPr/>
      </dsp:nvSpPr>
      <dsp:spPr>
        <a:xfrm rot="5400000">
          <a:off x="2846835" y="411041"/>
          <a:ext cx="6613866" cy="5791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PAS-3 – Date of allotment</a:t>
          </a:r>
        </a:p>
        <a:p>
          <a:pPr marL="228600" lvl="1" indent="-228600" algn="l" defTabSz="1022350" rtl="0">
            <a:lnSpc>
              <a:spcPct val="90000"/>
            </a:lnSpc>
            <a:spcBef>
              <a:spcPct val="0"/>
            </a:spcBef>
            <a:spcAft>
              <a:spcPct val="15000"/>
            </a:spcAft>
            <a:buChar char="•"/>
          </a:pPr>
          <a:r>
            <a:rPr lang="en-US" sz="2300" kern="1200"/>
            <a:t>SH-7 – Date of redemption [Redemption of preference shares]</a:t>
          </a:r>
        </a:p>
        <a:p>
          <a:pPr marL="228600" lvl="1" indent="-228600" algn="l" defTabSz="1022350" rtl="0">
            <a:lnSpc>
              <a:spcPct val="90000"/>
            </a:lnSpc>
            <a:spcBef>
              <a:spcPct val="0"/>
            </a:spcBef>
            <a:spcAft>
              <a:spcPct val="15000"/>
            </a:spcAft>
            <a:buChar char="•"/>
          </a:pPr>
          <a:r>
            <a:rPr lang="en-US" sz="2300" kern="1200"/>
            <a:t>SH-11 – Date of completion of buy back</a:t>
          </a:r>
        </a:p>
        <a:p>
          <a:pPr marL="228600" lvl="1" indent="-228600" algn="l" defTabSz="1022350" rtl="0">
            <a:lnSpc>
              <a:spcPct val="90000"/>
            </a:lnSpc>
            <a:spcBef>
              <a:spcPct val="0"/>
            </a:spcBef>
            <a:spcAft>
              <a:spcPct val="15000"/>
            </a:spcAft>
            <a:buChar char="•"/>
          </a:pPr>
          <a:r>
            <a:rPr lang="en-US" sz="2300" kern="1200"/>
            <a:t>INC-28 – Date of issue of certified copy of order [for reduction of share capital]</a:t>
          </a:r>
        </a:p>
        <a:p>
          <a:pPr marL="228600" lvl="1" indent="-228600" algn="l" defTabSz="1022350" rtl="0">
            <a:lnSpc>
              <a:spcPct val="90000"/>
            </a:lnSpc>
            <a:spcBef>
              <a:spcPct val="0"/>
            </a:spcBef>
            <a:spcAft>
              <a:spcPct val="15000"/>
            </a:spcAft>
            <a:buChar char="•"/>
          </a:pPr>
          <a:r>
            <a:rPr lang="en-US" sz="2300" kern="1200"/>
            <a:t>Annual filing forms [MGT-7/MGT-7A]: FY end date</a:t>
          </a:r>
        </a:p>
        <a:p>
          <a:pPr marL="228600" lvl="1" indent="-228600" algn="l" defTabSz="1022350" rtl="0">
            <a:lnSpc>
              <a:spcPct val="90000"/>
            </a:lnSpc>
            <a:spcBef>
              <a:spcPct val="0"/>
            </a:spcBef>
            <a:spcAft>
              <a:spcPct val="15000"/>
            </a:spcAft>
            <a:buChar char="•"/>
          </a:pPr>
          <a:r>
            <a:rPr lang="en-US" sz="2300" kern="1200" dirty="0"/>
            <a:t>Ex. Company has filed PAS-3 on 10</a:t>
          </a:r>
          <a:r>
            <a:rPr lang="en-US" sz="2300" kern="1200" baseline="30000" dirty="0"/>
            <a:t>th</a:t>
          </a:r>
          <a:r>
            <a:rPr lang="en-US" sz="2300" kern="1200" dirty="0"/>
            <a:t> May 2024 for allotment of shares with allotment date 01 May 2024 without giving effect of buy back which happened on 01 April 2024. on 01 Jun 2024, Company has filed SH-11 with event date 01 April 2024. In this case, paid-up capital shall not get updated based on SH-11 as existing event date available in the system is higher than the event date mentioned in the form.</a:t>
          </a:r>
        </a:p>
      </dsp:txBody>
      <dsp:txXfrm rot="-5400000">
        <a:off x="3257877" y="282731"/>
        <a:ext cx="5509051" cy="6048404"/>
      </dsp:txXfrm>
    </dsp:sp>
    <dsp:sp modelId="{0B2903A0-E5A9-4B1C-90C5-D74B081F856B}">
      <dsp:nvSpPr>
        <dsp:cNvPr id="0" name=""/>
        <dsp:cNvSpPr/>
      </dsp:nvSpPr>
      <dsp:spPr>
        <a:xfrm>
          <a:off x="0" y="0"/>
          <a:ext cx="3257877" cy="6613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rtl="0">
            <a:lnSpc>
              <a:spcPct val="90000"/>
            </a:lnSpc>
            <a:spcBef>
              <a:spcPct val="0"/>
            </a:spcBef>
            <a:spcAft>
              <a:spcPct val="35000"/>
            </a:spcAft>
            <a:buNone/>
          </a:pPr>
          <a:r>
            <a:rPr lang="en-US" sz="5700" kern="1200"/>
            <a:t>Event dates for different forms:</a:t>
          </a:r>
        </a:p>
      </dsp:txBody>
      <dsp:txXfrm>
        <a:off x="159036" y="159036"/>
        <a:ext cx="2939805" cy="6295794"/>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DF1C3-F69A-4949-B87E-74EBDE4B9DC2}">
      <dsp:nvSpPr>
        <dsp:cNvPr id="0" name=""/>
        <dsp:cNvSpPr/>
      </dsp:nvSpPr>
      <dsp:spPr>
        <a:xfrm>
          <a:off x="429356" y="0"/>
          <a:ext cx="6917787" cy="14799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E6284-7BFD-4AD4-8A04-B997AD74246A}">
      <dsp:nvSpPr>
        <dsp:cNvPr id="0" name=""/>
        <dsp:cNvSpPr/>
      </dsp:nvSpPr>
      <dsp:spPr>
        <a:xfrm>
          <a:off x="340365" y="442626"/>
          <a:ext cx="6925945" cy="591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t>What are the key points to be considered while filling excels for CSR projects?</a:t>
          </a:r>
          <a:r>
            <a:rPr lang="en-US" sz="1500" kern="1200" dirty="0"/>
            <a:t>	</a:t>
          </a:r>
          <a:br>
            <a:rPr lang="en-IN" sz="1500" kern="1200" dirty="0"/>
          </a:br>
          <a:r>
            <a:rPr lang="en-US" sz="1500" kern="1200" dirty="0"/>
            <a:t> </a:t>
          </a:r>
        </a:p>
      </dsp:txBody>
      <dsp:txXfrm>
        <a:off x="369262" y="471523"/>
        <a:ext cx="6868151" cy="534166"/>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0A820-B16E-486E-AC16-DE1965DA60BA}">
      <dsp:nvSpPr>
        <dsp:cNvPr id="0" name=""/>
        <dsp:cNvSpPr/>
      </dsp:nvSpPr>
      <dsp:spPr>
        <a:xfrm rot="5400000">
          <a:off x="2165925" y="-601911"/>
          <a:ext cx="5232400" cy="643622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In case number entered is greater than zero, ‘Download’ excel option would be enabled.</a:t>
          </a:r>
        </a:p>
        <a:p>
          <a:pPr marL="171450" lvl="1" indent="-171450" algn="l" defTabSz="755650" rtl="0">
            <a:lnSpc>
              <a:spcPct val="90000"/>
            </a:lnSpc>
            <a:spcBef>
              <a:spcPct val="0"/>
            </a:spcBef>
            <a:spcAft>
              <a:spcPct val="15000"/>
            </a:spcAft>
            <a:buChar char="•"/>
          </a:pPr>
          <a:r>
            <a:rPr lang="en-US" sz="1700" kern="1200"/>
            <a:t>Download the excel and fill the required details. Below are the important points to be considered while updating the excel:</a:t>
          </a:r>
        </a:p>
        <a:p>
          <a:pPr marL="342900" lvl="2" indent="-171450" algn="l" defTabSz="755650" rtl="0">
            <a:lnSpc>
              <a:spcPct val="90000"/>
            </a:lnSpc>
            <a:spcBef>
              <a:spcPct val="0"/>
            </a:spcBef>
            <a:spcAft>
              <a:spcPct val="15000"/>
            </a:spcAft>
            <a:buChar char="•"/>
          </a:pPr>
          <a:r>
            <a:rPr lang="en-US" sz="1700" kern="1200" dirty="0"/>
            <a:t>If One project belongs to Multiple locations viz. multiple states or single State having multiple Districts, please provide the details in separate row for each such locations.</a:t>
          </a:r>
        </a:p>
        <a:p>
          <a:pPr marL="342900" lvl="2" indent="-171450" algn="l" defTabSz="755650" rtl="0">
            <a:lnSpc>
              <a:spcPct val="90000"/>
            </a:lnSpc>
            <a:spcBef>
              <a:spcPct val="0"/>
            </a:spcBef>
            <a:spcAft>
              <a:spcPct val="15000"/>
            </a:spcAft>
            <a:buChar char="•"/>
          </a:pPr>
          <a:r>
            <a:rPr lang="en-US" sz="1700" kern="1200"/>
            <a:t>Please ensure to provide same serial number and other details except the locations for the project stated hereinabove.</a:t>
          </a:r>
        </a:p>
        <a:p>
          <a:pPr marL="342900" lvl="2" indent="-171450" algn="l" defTabSz="755650" rtl="0">
            <a:lnSpc>
              <a:spcPct val="90000"/>
            </a:lnSpc>
            <a:spcBef>
              <a:spcPct val="0"/>
            </a:spcBef>
            <a:spcAft>
              <a:spcPct val="15000"/>
            </a:spcAft>
            <a:buChar char="•"/>
          </a:pPr>
          <a:r>
            <a:rPr lang="en-US" sz="1700" kern="1200"/>
            <a:t>The excel submission will be restricted if unique Serial numbers in the excel does not match with ‘Number of Ongoing Projects for the financial year’ entered in the webform.</a:t>
          </a:r>
        </a:p>
        <a:p>
          <a:pPr marL="342900" lvl="2" indent="-171450" algn="l" defTabSz="755650" rtl="0">
            <a:lnSpc>
              <a:spcPct val="90000"/>
            </a:lnSpc>
            <a:spcBef>
              <a:spcPct val="0"/>
            </a:spcBef>
            <a:spcAft>
              <a:spcPct val="15000"/>
            </a:spcAft>
            <a:buChar char="•"/>
          </a:pPr>
          <a:r>
            <a:rPr lang="en-US" sz="1700" kern="1200"/>
            <a:t>In case the excel has same serial number with multiple rows [due to Multiple States or single State to multiple Districts], value entered in the first row will be considered.</a:t>
          </a:r>
        </a:p>
        <a:p>
          <a:pPr marL="342900" lvl="2" indent="-171450" algn="l" defTabSz="755650" rtl="0">
            <a:lnSpc>
              <a:spcPct val="90000"/>
            </a:lnSpc>
            <a:spcBef>
              <a:spcPct val="0"/>
            </a:spcBef>
            <a:spcAft>
              <a:spcPct val="15000"/>
            </a:spcAft>
            <a:buChar char="•"/>
          </a:pPr>
          <a:r>
            <a:rPr lang="en-US" sz="1700" kern="1200"/>
            <a:t>‘Total’ field shall be displayed only in the PDF by taking CSR amount spent value from excel. Please check that correct ‘Total amount’ is displayed in the PDF file before uploading.</a:t>
          </a:r>
        </a:p>
      </dsp:txBody>
      <dsp:txXfrm rot="-5400000">
        <a:off x="1564014" y="255425"/>
        <a:ext cx="6180798" cy="4721550"/>
      </dsp:txXfrm>
    </dsp:sp>
    <dsp:sp modelId="{45244500-E693-4373-8F62-6B5F8639DFCF}">
      <dsp:nvSpPr>
        <dsp:cNvPr id="0" name=""/>
        <dsp:cNvSpPr/>
      </dsp:nvSpPr>
      <dsp:spPr>
        <a:xfrm>
          <a:off x="3194" y="0"/>
          <a:ext cx="1560819" cy="523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Section 7(b)(</a:t>
          </a:r>
          <a:r>
            <a:rPr lang="en-US" sz="1600" kern="1200" dirty="0" err="1"/>
            <a:t>i</a:t>
          </a:r>
          <a:r>
            <a:rPr lang="en-US" sz="1600" kern="1200" dirty="0"/>
            <a:t>) – Details of CSR amount spent against ongoing projects for the financial year/Section 10(c)(iii) - Details of amount spent against new ongoing CSR project in the financial year:</a:t>
          </a:r>
        </a:p>
      </dsp:txBody>
      <dsp:txXfrm>
        <a:off x="79387" y="76193"/>
        <a:ext cx="1408433" cy="5080014"/>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FC547-CD8D-4315-9AC5-64BAEB355FC9}">
      <dsp:nvSpPr>
        <dsp:cNvPr id="0" name=""/>
        <dsp:cNvSpPr/>
      </dsp:nvSpPr>
      <dsp:spPr>
        <a:xfrm>
          <a:off x="0" y="440542"/>
          <a:ext cx="7769242"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Section 7(b)(ii) – Details of CSR amount spent against other than ongoing projects for the financial year/Section 10(c)(iv) - Details of amount spent against new other than ongoing projects in the financial year:</a:t>
          </a:r>
        </a:p>
      </dsp:txBody>
      <dsp:txXfrm>
        <a:off x="86129" y="526671"/>
        <a:ext cx="7596984" cy="1592102"/>
      </dsp:txXfrm>
    </dsp:sp>
    <dsp:sp modelId="{45AE93E0-D9EE-4160-BE54-76000C49BE74}">
      <dsp:nvSpPr>
        <dsp:cNvPr id="0" name=""/>
        <dsp:cNvSpPr/>
      </dsp:nvSpPr>
      <dsp:spPr>
        <a:xfrm>
          <a:off x="0" y="2279783"/>
          <a:ext cx="7769242"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In case number entered is greater than zero, ‘Download’ excel option would be enabled.</a:t>
          </a:r>
        </a:p>
      </dsp:txBody>
      <dsp:txXfrm>
        <a:off x="86129" y="2365912"/>
        <a:ext cx="7596984" cy="1592102"/>
      </dsp:txXfrm>
    </dsp:sp>
    <dsp:sp modelId="{31071A05-C80E-4861-8DC9-914958A8F1B5}">
      <dsp:nvSpPr>
        <dsp:cNvPr id="0" name=""/>
        <dsp:cNvSpPr/>
      </dsp:nvSpPr>
      <dsp:spPr>
        <a:xfrm>
          <a:off x="0" y="4119023"/>
          <a:ext cx="7769242"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t>The excel submission will be restricted if unique Seral numbers in the excel does not</a:t>
          </a:r>
          <a:r>
            <a:rPr lang="en-IN" sz="2600" b="1" kern="1200" dirty="0"/>
            <a:t> </a:t>
          </a:r>
          <a:r>
            <a:rPr lang="en-US" sz="2600" b="1" kern="1200" dirty="0"/>
            <a:t>match with ‘Number of Projects for the financial year’ entered in the web form.</a:t>
          </a:r>
        </a:p>
      </dsp:txBody>
      <dsp:txXfrm>
        <a:off x="86129" y="4205152"/>
        <a:ext cx="7596984" cy="159210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2D916-D153-449C-B433-DE6AFE230B76}">
      <dsp:nvSpPr>
        <dsp:cNvPr id="0" name=""/>
        <dsp:cNvSpPr/>
      </dsp:nvSpPr>
      <dsp:spPr>
        <a:xfrm>
          <a:off x="0" y="254079"/>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Section 10(b) - Details of CSR amount spent in the financial year for ongoing projects of the preceding financial year(s):</a:t>
          </a:r>
        </a:p>
      </dsp:txBody>
      <dsp:txXfrm>
        <a:off x="33926" y="288005"/>
        <a:ext cx="7638976" cy="627128"/>
      </dsp:txXfrm>
    </dsp:sp>
    <dsp:sp modelId="{BF4DEFD8-177F-4140-9A23-E78DAD0CCEF5}">
      <dsp:nvSpPr>
        <dsp:cNvPr id="0" name=""/>
        <dsp:cNvSpPr/>
      </dsp:nvSpPr>
      <dsp:spPr>
        <a:xfrm>
          <a:off x="0" y="1000899"/>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Number of ongoing projects:</a:t>
          </a:r>
        </a:p>
      </dsp:txBody>
      <dsp:txXfrm>
        <a:off x="33926" y="1034825"/>
        <a:ext cx="7638976" cy="627128"/>
      </dsp:txXfrm>
    </dsp:sp>
    <dsp:sp modelId="{2789EEE1-44B2-4F2D-BCCB-05F415C11388}">
      <dsp:nvSpPr>
        <dsp:cNvPr id="0" name=""/>
        <dsp:cNvSpPr/>
      </dsp:nvSpPr>
      <dsp:spPr>
        <a:xfrm>
          <a:off x="0" y="1695879"/>
          <a:ext cx="7706828"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This field shall be enabled and mandatory in case 'Yes' is selected in field number 10</a:t>
          </a:r>
          <a:r>
            <a:rPr lang="en-IN" sz="1400" kern="1200"/>
            <a:t> </a:t>
          </a:r>
          <a:r>
            <a:rPr lang="en-US" sz="1400" kern="1200"/>
            <a:t>i.e. “Whether any unspent amount of preceding three financial years (financial year</a:t>
          </a:r>
          <a:r>
            <a:rPr lang="en-IN" sz="1400" kern="1200"/>
            <a:t>  </a:t>
          </a:r>
          <a:r>
            <a:rPr lang="en-US" sz="1400" kern="1200"/>
            <a:t>ending after 22nd January 2021) has been spent in the financial year.</a:t>
          </a:r>
          <a:r>
            <a:rPr lang="en-IN" sz="1400" kern="1200"/>
            <a:t> </a:t>
          </a:r>
          <a:endParaRPr lang="en-US" sz="1400" kern="1200"/>
        </a:p>
        <a:p>
          <a:pPr marL="114300" lvl="1" indent="-114300" algn="l" defTabSz="622300" rtl="0">
            <a:lnSpc>
              <a:spcPct val="90000"/>
            </a:lnSpc>
            <a:spcBef>
              <a:spcPct val="0"/>
            </a:spcBef>
            <a:spcAft>
              <a:spcPct val="20000"/>
            </a:spcAft>
            <a:buChar char="•"/>
          </a:pPr>
          <a:r>
            <a:rPr lang="en-US" sz="1400" kern="1200"/>
            <a:t>In case number entered is greater than zero, ‘Download’ excel option would be</a:t>
          </a:r>
          <a:r>
            <a:rPr lang="en-IN" sz="1400" kern="1200"/>
            <a:t> </a:t>
          </a:r>
          <a:r>
            <a:rPr lang="en-US" sz="1400" kern="1200"/>
            <a:t>enabled.</a:t>
          </a:r>
        </a:p>
        <a:p>
          <a:pPr marL="114300" lvl="1" indent="-114300" algn="l" defTabSz="622300" rtl="0">
            <a:lnSpc>
              <a:spcPct val="90000"/>
            </a:lnSpc>
            <a:spcBef>
              <a:spcPct val="0"/>
            </a:spcBef>
            <a:spcAft>
              <a:spcPct val="20000"/>
            </a:spcAft>
            <a:buChar char="•"/>
          </a:pPr>
          <a:r>
            <a:rPr lang="en-US" sz="1400" kern="1200"/>
            <a:t>Please ensure to download the excel and fill the required details</a:t>
          </a:r>
        </a:p>
      </dsp:txBody>
      <dsp:txXfrm>
        <a:off x="0" y="1695879"/>
        <a:ext cx="7706828" cy="1061910"/>
      </dsp:txXfrm>
    </dsp:sp>
    <dsp:sp modelId="{500887BC-9BCD-4EC2-85E7-9FB567694C47}">
      <dsp:nvSpPr>
        <dsp:cNvPr id="0" name=""/>
        <dsp:cNvSpPr/>
      </dsp:nvSpPr>
      <dsp:spPr>
        <a:xfrm>
          <a:off x="0" y="2757789"/>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Project ID:</a:t>
          </a:r>
        </a:p>
      </dsp:txBody>
      <dsp:txXfrm>
        <a:off x="33926" y="2791715"/>
        <a:ext cx="7638976" cy="627128"/>
      </dsp:txXfrm>
    </dsp:sp>
    <dsp:sp modelId="{AA5DFD5B-7C50-4217-A7D9-5E1293030F85}">
      <dsp:nvSpPr>
        <dsp:cNvPr id="0" name=""/>
        <dsp:cNvSpPr/>
      </dsp:nvSpPr>
      <dsp:spPr>
        <a:xfrm>
          <a:off x="0" y="3452769"/>
          <a:ext cx="7706828"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Shall be in the format FY&lt;Financial year end date&gt;_Sr No for each company.</a:t>
          </a:r>
        </a:p>
        <a:p>
          <a:pPr marL="114300" lvl="1" indent="-114300" algn="l" defTabSz="622300" rtl="0">
            <a:lnSpc>
              <a:spcPct val="90000"/>
            </a:lnSpc>
            <a:spcBef>
              <a:spcPct val="0"/>
            </a:spcBef>
            <a:spcAft>
              <a:spcPct val="20000"/>
            </a:spcAft>
            <a:buChar char="•"/>
          </a:pPr>
          <a:r>
            <a:rPr lang="en-US" sz="1400" kern="1200" dirty="0"/>
            <a:t>Please ensure that the Project Id entered in the excel file is valid and associated with the Company.</a:t>
          </a:r>
        </a:p>
      </dsp:txBody>
      <dsp:txXfrm>
        <a:off x="0" y="3452769"/>
        <a:ext cx="7706828" cy="456435"/>
      </dsp:txXfrm>
    </dsp:sp>
    <dsp:sp modelId="{AC55CAD9-1C3B-4F06-A445-C5B79F43D467}">
      <dsp:nvSpPr>
        <dsp:cNvPr id="0" name=""/>
        <dsp:cNvSpPr/>
      </dsp:nvSpPr>
      <dsp:spPr>
        <a:xfrm>
          <a:off x="0" y="3909204"/>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Name of the Project:</a:t>
          </a:r>
        </a:p>
      </dsp:txBody>
      <dsp:txXfrm>
        <a:off x="33926" y="3943130"/>
        <a:ext cx="7638976" cy="627128"/>
      </dsp:txXfrm>
    </dsp:sp>
    <dsp:sp modelId="{3DF46ACD-9CA5-4B2F-9E13-98F36934F0DD}">
      <dsp:nvSpPr>
        <dsp:cNvPr id="0" name=""/>
        <dsp:cNvSpPr/>
      </dsp:nvSpPr>
      <dsp:spPr>
        <a:xfrm>
          <a:off x="0" y="4604184"/>
          <a:ext cx="770682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The value shall be pre-filled based on the Project-Id entered, when excel is uploaded.</a:t>
          </a:r>
        </a:p>
      </dsp:txBody>
      <dsp:txXfrm>
        <a:off x="0" y="4604184"/>
        <a:ext cx="7706828" cy="298080"/>
      </dsp:txXfrm>
    </dsp:sp>
    <dsp:sp modelId="{8EC8FF1F-7D4C-4E59-92F0-5973CD0D2B85}">
      <dsp:nvSpPr>
        <dsp:cNvPr id="0" name=""/>
        <dsp:cNvSpPr/>
      </dsp:nvSpPr>
      <dsp:spPr>
        <a:xfrm>
          <a:off x="0" y="4902264"/>
          <a:ext cx="7706828"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Amount spent for the project at the beginning of the Financial Year (in INR):</a:t>
          </a:r>
        </a:p>
      </dsp:txBody>
      <dsp:txXfrm>
        <a:off x="33926" y="4936190"/>
        <a:ext cx="7638976" cy="627128"/>
      </dsp:txXfrm>
    </dsp:sp>
    <dsp:sp modelId="{CA468DCD-22B7-46B1-9223-6005A7F1F692}">
      <dsp:nvSpPr>
        <dsp:cNvPr id="0" name=""/>
        <dsp:cNvSpPr/>
      </dsp:nvSpPr>
      <dsp:spPr>
        <a:xfrm>
          <a:off x="0" y="5597244"/>
          <a:ext cx="7706828"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9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t>Please enter the value. However, if entered amount does not match with 'Unspent master'. Cumulative Amount then the said value shall be pre-filled based on the Project-Id, when excel is uploaded. Upon prefill of the value, spent value will also change accordingly.</a:t>
          </a:r>
        </a:p>
      </dsp:txBody>
      <dsp:txXfrm>
        <a:off x="0" y="5597244"/>
        <a:ext cx="7706828" cy="614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3639-9CAC-4882-B566-A1A42AB6D7C7}">
      <dsp:nvSpPr>
        <dsp:cNvPr id="0" name=""/>
        <dsp:cNvSpPr/>
      </dsp:nvSpPr>
      <dsp:spPr>
        <a:xfrm>
          <a:off x="566420" y="0"/>
          <a:ext cx="6419426" cy="146858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D0ED1-A74D-4EC5-89B3-72BF062A3BF1}">
      <dsp:nvSpPr>
        <dsp:cNvPr id="0" name=""/>
        <dsp:cNvSpPr/>
      </dsp:nvSpPr>
      <dsp:spPr>
        <a:xfrm>
          <a:off x="2038413" y="440574"/>
          <a:ext cx="3475439" cy="5874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t>2. AOC-4 XBRL</a:t>
          </a:r>
          <a:endParaRPr lang="en-US" sz="2500" kern="1200" dirty="0"/>
        </a:p>
      </dsp:txBody>
      <dsp:txXfrm>
        <a:off x="2067089" y="469250"/>
        <a:ext cx="3418087" cy="530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325D2-B33F-4BAA-A136-143681EE294F}">
      <dsp:nvSpPr>
        <dsp:cNvPr id="0" name=""/>
        <dsp:cNvSpPr/>
      </dsp:nvSpPr>
      <dsp:spPr>
        <a:xfrm>
          <a:off x="577850" y="0"/>
          <a:ext cx="6548966" cy="13300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660A6-9C3E-4E10-B121-871DCDCDE5AA}">
      <dsp:nvSpPr>
        <dsp:cNvPr id="0" name=""/>
        <dsp:cNvSpPr/>
      </dsp:nvSpPr>
      <dsp:spPr>
        <a:xfrm>
          <a:off x="2696633" y="399010"/>
          <a:ext cx="2311400" cy="532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3. AOC-4 CFS</a:t>
          </a:r>
          <a:endParaRPr lang="en-US" sz="2300" kern="1200"/>
        </a:p>
      </dsp:txBody>
      <dsp:txXfrm>
        <a:off x="2722604" y="424981"/>
        <a:ext cx="2259458" cy="4800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1FF08-9A9C-4F71-A28D-301B1C19A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AC84FBE-141B-4C0C-BD0A-52AE35C587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A341B7-3AA8-4C3A-8BF1-52D69FDF9A7C}" type="datetimeFigureOut">
              <a:rPr lang="en-IN" smtClean="0"/>
              <a:t>01-09-2025</a:t>
            </a:fld>
            <a:endParaRPr lang="en-IN"/>
          </a:p>
        </p:txBody>
      </p:sp>
      <p:sp>
        <p:nvSpPr>
          <p:cNvPr id="4" name="Footer Placeholder 3">
            <a:extLst>
              <a:ext uri="{FF2B5EF4-FFF2-40B4-BE49-F238E27FC236}">
                <a16:creationId xmlns:a16="http://schemas.microsoft.com/office/drawing/2014/main" id="{8E24DE20-D8EE-4A6B-99E0-FDD0192E7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79DFBC8D-E70C-4465-92EC-78DC09FCC7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284BD7-909F-4A37-BBBF-6255A73CEA32}" type="slidenum">
              <a:rPr lang="en-IN" smtClean="0"/>
              <a:t>‹#›</a:t>
            </a:fld>
            <a:endParaRPr lang="en-IN"/>
          </a:p>
        </p:txBody>
      </p:sp>
    </p:spTree>
    <p:extLst>
      <p:ext uri="{BB962C8B-B14F-4D97-AF65-F5344CB8AC3E}">
        <p14:creationId xmlns:p14="http://schemas.microsoft.com/office/powerpoint/2010/main" val="3643597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36E17-A769-4634-9A4F-C219E9F454C4}" type="datetimeFigureOut">
              <a:rPr lang="en-US" smtClean="0"/>
              <a:t>9/1/2025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AEF6-0D83-4F76-8D76-B99B7FD00BC5}" type="slidenum">
              <a:rPr lang="en-US" smtClean="0"/>
              <a:t>‹#›</a:t>
            </a:fld>
            <a:endParaRPr lang="en-US"/>
          </a:p>
        </p:txBody>
      </p:sp>
    </p:spTree>
    <p:extLst>
      <p:ext uri="{BB962C8B-B14F-4D97-AF65-F5344CB8AC3E}">
        <p14:creationId xmlns:p14="http://schemas.microsoft.com/office/powerpoint/2010/main" val="367501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p:spPr>
        <p:txBody>
          <a:bodyPr/>
          <a:lstStyle/>
          <a:p>
            <a:fld id="{9016AEFC-B619-4813-8D28-2FB75012D34B}" type="datetime2">
              <a:rPr lang="en-US" smtClean="0"/>
              <a:pPr/>
              <a:t>Monday, September 1, 2025</a:t>
            </a:fld>
            <a:endParaRPr lang="en-IN" dirty="0"/>
          </a:p>
        </p:txBody>
      </p:sp>
      <p:sp>
        <p:nvSpPr>
          <p:cNvPr id="139267" name="Rectangle 7"/>
          <p:cNvSpPr>
            <a:spLocks noGrp="1" noChangeArrowheads="1"/>
          </p:cNvSpPr>
          <p:nvPr>
            <p:ph type="sldNum" sz="quarter" idx="5"/>
          </p:nvPr>
        </p:nvSpPr>
        <p:spPr>
          <a:noFill/>
        </p:spPr>
        <p:txBody>
          <a:bodyPr/>
          <a:lstStyle/>
          <a:p>
            <a:fld id="{56B37019-8BDC-46D3-A7F0-845854169104}" type="slidenum">
              <a:rPr lang="en-IN" smtClean="0"/>
              <a:pPr/>
              <a:t>1</a:t>
            </a:fld>
            <a:endParaRPr lang="en-IN" dirty="0"/>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p:spPr>
        <p:txBody>
          <a:bodyPr/>
          <a:lstStyle/>
          <a:p>
            <a:pPr eaLnBrk="1" hangingPunct="1"/>
            <a:endParaRPr lang="en-IN" dirty="0"/>
          </a:p>
        </p:txBody>
      </p:sp>
    </p:spTree>
    <p:extLst>
      <p:ext uri="{BB962C8B-B14F-4D97-AF65-F5344CB8AC3E}">
        <p14:creationId xmlns:p14="http://schemas.microsoft.com/office/powerpoint/2010/main" val="362213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Integrated adjudication and consultation system. MCA V3 ecosystem carries this. This is actually regulatory technology model. </a:t>
            </a:r>
            <a:r>
              <a:rPr lang="en-US" dirty="0"/>
              <a:t>Role-Based Architecture refers to a </a:t>
            </a:r>
            <a:r>
              <a:rPr lang="en-US" b="1" dirty="0"/>
              <a:t>user management system</a:t>
            </a:r>
            <a:r>
              <a:rPr lang="en-US" dirty="0"/>
              <a:t> where access to data, operations, and system modules is </a:t>
            </a:r>
            <a:r>
              <a:rPr lang="en-US" b="1" dirty="0"/>
              <a:t>governed by predefined roles</a:t>
            </a:r>
            <a:r>
              <a:rPr lang="en-US" dirty="0"/>
              <a:t> (e.g., Company, Professional, Regulator).</a:t>
            </a:r>
          </a:p>
          <a:p>
            <a:r>
              <a:rPr lang="en-US" dirty="0"/>
              <a:t>Each </a:t>
            </a:r>
            <a:r>
              <a:rPr lang="en-US" b="1" dirty="0"/>
              <a:t>role</a:t>
            </a:r>
            <a:r>
              <a:rPr lang="en-US" dirty="0"/>
              <a:t> has:</a:t>
            </a:r>
          </a:p>
          <a:p>
            <a:pPr>
              <a:buFont typeface="Arial" panose="020B0604020202020204" pitchFamily="34" charset="0"/>
              <a:buChar char="•"/>
            </a:pPr>
            <a:r>
              <a:rPr lang="en-US" dirty="0"/>
              <a:t>Specific </a:t>
            </a:r>
            <a:r>
              <a:rPr lang="en-US" b="1" dirty="0"/>
              <a:t>permissions</a:t>
            </a:r>
            <a:endParaRPr lang="en-US" dirty="0"/>
          </a:p>
          <a:p>
            <a:pPr>
              <a:buFont typeface="Arial" panose="020B0604020202020204" pitchFamily="34" charset="0"/>
              <a:buChar char="•"/>
            </a:pPr>
            <a:r>
              <a:rPr lang="en-US" dirty="0"/>
              <a:t>Tailored </a:t>
            </a:r>
            <a:r>
              <a:rPr lang="en-US" b="1" dirty="0"/>
              <a:t>dashboards</a:t>
            </a:r>
            <a:endParaRPr lang="en-US" dirty="0"/>
          </a:p>
          <a:p>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8</a:t>
            </a:fld>
            <a:endParaRPr lang="en-US"/>
          </a:p>
        </p:txBody>
      </p:sp>
    </p:spTree>
    <p:extLst>
      <p:ext uri="{BB962C8B-B14F-4D97-AF65-F5344CB8AC3E}">
        <p14:creationId xmlns:p14="http://schemas.microsoft.com/office/powerpoint/2010/main" val="184973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Preventive Regulation</a:t>
            </a:r>
            <a:r>
              <a:rPr lang="en-US" dirty="0"/>
              <a:t> refers to a </a:t>
            </a:r>
            <a:r>
              <a:rPr lang="en-US" b="1" dirty="0"/>
              <a:t>forward-looking regulatory approach</a:t>
            </a:r>
            <a:r>
              <a:rPr lang="en-US" dirty="0"/>
              <a:t> that focuses on </a:t>
            </a:r>
            <a:r>
              <a:rPr lang="en-US" b="1" dirty="0"/>
              <a:t>anticipating risks</a:t>
            </a:r>
            <a:r>
              <a:rPr lang="en-US" dirty="0"/>
              <a:t>, </a:t>
            </a:r>
            <a:r>
              <a:rPr lang="en-US" b="1" dirty="0"/>
              <a:t>detecting early warning signs</a:t>
            </a:r>
            <a:r>
              <a:rPr lang="en-US" dirty="0"/>
              <a:t>, and </a:t>
            </a:r>
            <a:r>
              <a:rPr lang="en-US" b="1" dirty="0"/>
              <a:t>ensuring compliance before violations occur</a:t>
            </a:r>
            <a:r>
              <a:rPr lang="en-US" dirty="0"/>
              <a:t>. It is a key pillar of modern </a:t>
            </a:r>
            <a:r>
              <a:rPr lang="en-US" b="1" dirty="0" err="1"/>
              <a:t>RegTech</a:t>
            </a:r>
            <a:r>
              <a:rPr lang="en-US" b="1" dirty="0"/>
              <a:t> frameworks</a:t>
            </a:r>
            <a:r>
              <a:rPr lang="en-US" dirty="0"/>
              <a:t> like </a:t>
            </a:r>
            <a:r>
              <a:rPr lang="en-US" b="1" dirty="0"/>
              <a:t>MCA V3</a:t>
            </a:r>
            <a:r>
              <a:rPr lang="en-US" dirty="0"/>
              <a:t>, where regulation evolves from being reactive to </a:t>
            </a:r>
            <a:r>
              <a:rPr lang="en-US" b="1" dirty="0"/>
              <a:t>proactive and predictive</a:t>
            </a:r>
            <a:r>
              <a:rPr lang="en-US" dirty="0"/>
              <a:t>.</a:t>
            </a:r>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9</a:t>
            </a:fld>
            <a:endParaRPr lang="en-US"/>
          </a:p>
        </p:txBody>
      </p:sp>
    </p:spTree>
    <p:extLst>
      <p:ext uri="{BB962C8B-B14F-4D97-AF65-F5344CB8AC3E}">
        <p14:creationId xmlns:p14="http://schemas.microsoft.com/office/powerpoint/2010/main" val="427401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Decriminalisation</a:t>
            </a:r>
            <a:r>
              <a:rPr lang="en-US" dirty="0"/>
              <a:t> - Delay in filing of </a:t>
            </a:r>
            <a:r>
              <a:rPr lang="en-US" b="1" dirty="0"/>
              <a:t>annual returns</a:t>
            </a:r>
            <a:r>
              <a:rPr lang="en-US" dirty="0"/>
              <a:t> (MGT-7), </a:t>
            </a:r>
            <a:r>
              <a:rPr lang="en-US" b="1" dirty="0"/>
              <a:t>financials</a:t>
            </a:r>
            <a:r>
              <a:rPr lang="en-US" dirty="0"/>
              <a:t> (AOC-4), Non-compliance in </a:t>
            </a:r>
            <a:r>
              <a:rPr lang="en-US" b="1" dirty="0"/>
              <a:t>board meetings</a:t>
            </a:r>
            <a:r>
              <a:rPr lang="en-US" dirty="0"/>
              <a:t>, </a:t>
            </a:r>
            <a:r>
              <a:rPr lang="en-US" b="1" dirty="0"/>
              <a:t>register maintenance, </a:t>
            </a:r>
            <a:r>
              <a:rPr lang="en-US" dirty="0"/>
              <a:t>Failure to file </a:t>
            </a:r>
            <a:r>
              <a:rPr lang="en-US" b="1" dirty="0"/>
              <a:t>resolutions</a:t>
            </a:r>
            <a:r>
              <a:rPr lang="en-US" dirty="0"/>
              <a:t>, </a:t>
            </a:r>
            <a:r>
              <a:rPr lang="en-US" b="1" dirty="0"/>
              <a:t>disclosures</a:t>
            </a:r>
            <a:endParaRPr lang="en-US" dirty="0"/>
          </a:p>
          <a:p>
            <a:r>
              <a:rPr lang="en-US" dirty="0"/>
              <a:t>Procedural lapses in </a:t>
            </a:r>
            <a:r>
              <a:rPr lang="en-US" b="1" dirty="0"/>
              <a:t>share issuance</a:t>
            </a:r>
            <a:r>
              <a:rPr lang="en-US" dirty="0"/>
              <a:t>, </a:t>
            </a:r>
            <a:r>
              <a:rPr lang="en-US" b="1" dirty="0"/>
              <a:t>charge registration</a:t>
            </a:r>
            <a:endParaRPr lang="en-US" dirty="0"/>
          </a:p>
          <a:p>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10</a:t>
            </a:fld>
            <a:endParaRPr lang="en-US"/>
          </a:p>
        </p:txBody>
      </p:sp>
    </p:spTree>
    <p:extLst>
      <p:ext uri="{BB962C8B-B14F-4D97-AF65-F5344CB8AC3E}">
        <p14:creationId xmlns:p14="http://schemas.microsoft.com/office/powerpoint/2010/main" val="102442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14259"/>
                </a:solidFill>
                <a:effectLst/>
                <a:latin typeface="Gilroy"/>
              </a:rPr>
              <a:t>Who will do XBRL Filing - Every public company listed and their Indian subsidiaries, Every company with a turnover of or more than Rs.100 crore, Every company with a paid-up capital of or more than Rs.5 crore, Every company who follows Ind AS Exception: NBFC, Insurance Co, Housing Co </a:t>
            </a:r>
          </a:p>
          <a:p>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22</a:t>
            </a:fld>
            <a:endParaRPr lang="en-US"/>
          </a:p>
        </p:txBody>
      </p:sp>
    </p:spTree>
    <p:extLst>
      <p:ext uri="{BB962C8B-B14F-4D97-AF65-F5344CB8AC3E}">
        <p14:creationId xmlns:p14="http://schemas.microsoft.com/office/powerpoint/2010/main" val="315842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Pt No: 3a – Grounds of removal , 3b  Qualification in last 3 years, 3c –details , 3d – Natural justice to auditors, , 3e – Civil or criminal proceedings pending     Grey areas – Who is the officer </a:t>
            </a:r>
          </a:p>
        </p:txBody>
      </p:sp>
      <p:sp>
        <p:nvSpPr>
          <p:cNvPr id="4" name="Slide Number Placeholder 3"/>
          <p:cNvSpPr>
            <a:spLocks noGrp="1"/>
          </p:cNvSpPr>
          <p:nvPr>
            <p:ph type="sldNum" sz="quarter" idx="5"/>
          </p:nvPr>
        </p:nvSpPr>
        <p:spPr/>
        <p:txBody>
          <a:bodyPr/>
          <a:lstStyle/>
          <a:p>
            <a:fld id="{9647AEF6-0D83-4F76-8D76-B99B7FD00BC5}" type="slidenum">
              <a:rPr lang="en-US" smtClean="0"/>
              <a:t>40</a:t>
            </a:fld>
            <a:endParaRPr lang="en-US"/>
          </a:p>
        </p:txBody>
      </p:sp>
    </p:spTree>
    <p:extLst>
      <p:ext uri="{BB962C8B-B14F-4D97-AF65-F5344CB8AC3E}">
        <p14:creationId xmlns:p14="http://schemas.microsoft.com/office/powerpoint/2010/main" val="199104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47AEF6-0D83-4F76-8D76-B99B7FD00BC5}" type="slidenum">
              <a:rPr lang="en-US" smtClean="0"/>
              <a:t>50</a:t>
            </a:fld>
            <a:endParaRPr lang="en-US"/>
          </a:p>
        </p:txBody>
      </p:sp>
    </p:spTree>
    <p:extLst>
      <p:ext uri="{BB962C8B-B14F-4D97-AF65-F5344CB8AC3E}">
        <p14:creationId xmlns:p14="http://schemas.microsoft.com/office/powerpoint/2010/main" val="402576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Company must ensure full compliance with all provisions of the Maternity Benefit Act, including paid maternity leave, medical bonuses, nursing breaks, and creche facilities where applicable[2][4]</a:t>
            </a:r>
            <a:endParaRPr lang="en-IN" dirty="0"/>
          </a:p>
        </p:txBody>
      </p:sp>
      <p:sp>
        <p:nvSpPr>
          <p:cNvPr id="4" name="Slide Number Placeholder 3"/>
          <p:cNvSpPr>
            <a:spLocks noGrp="1"/>
          </p:cNvSpPr>
          <p:nvPr>
            <p:ph type="sldNum" sz="quarter" idx="5"/>
          </p:nvPr>
        </p:nvSpPr>
        <p:spPr/>
        <p:txBody>
          <a:bodyPr/>
          <a:lstStyle/>
          <a:p>
            <a:fld id="{9647AEF6-0D83-4F76-8D76-B99B7FD00BC5}" type="slidenum">
              <a:rPr lang="en-US" smtClean="0"/>
              <a:t>79</a:t>
            </a:fld>
            <a:endParaRPr lang="en-US"/>
          </a:p>
        </p:txBody>
      </p:sp>
    </p:spTree>
    <p:extLst>
      <p:ext uri="{BB962C8B-B14F-4D97-AF65-F5344CB8AC3E}">
        <p14:creationId xmlns:p14="http://schemas.microsoft.com/office/powerpoint/2010/main" val="221192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fld id="{FDBD3273-9483-4B49-ADE8-D38089485DCF}" type="datetime4">
              <a:rPr lang="en-US" smtClean="0"/>
              <a:t>September 1,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240423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240F16AB-0B65-4023-9C07-5413D9EE2B54}" type="datetime4">
              <a:rPr lang="en-US" smtClean="0"/>
              <a:t>September 1,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36102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0F919E13-D54A-491C-B7AD-A8781A591930}" type="datetime4">
              <a:rPr lang="en-US" smtClean="0"/>
              <a:t>September 1,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87305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1066800" y="17526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1066800" y="38862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1014413" y="6107113"/>
            <a:ext cx="1905000" cy="457200"/>
          </a:xfrm>
        </p:spPr>
        <p:txBody>
          <a:bodyPr/>
          <a:lstStyle>
            <a:lvl1pPr>
              <a:defRPr/>
            </a:lvl1pPr>
          </a:lstStyle>
          <a:p>
            <a:fld id="{2E4AE96D-0C7E-41D7-B0DC-2F1F781CA45D}" type="datetime4">
              <a:rPr lang="en-US" smtClean="0"/>
              <a:t>September 1, 2025</a:t>
            </a:fld>
            <a:endParaRPr lang="en-IN"/>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r>
              <a:rPr lang="en-IN"/>
              <a:t>Contact Details:  Email: animesh_fca@yahoo.co.in / nupuramc@gmail.com Mobile No: (+91) 9830107220 / 9830258891</a:t>
            </a:r>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4931621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146"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defRPr/>
            </a:pPr>
            <a:endParaRPr kumimoji="1" lang="en-US"/>
          </a:p>
        </p:txBody>
      </p:sp>
      <p:pic>
        <p:nvPicPr>
          <p:cNvPr id="5" name="Picture 6147"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6148"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defRPr/>
            </a:pPr>
            <a:endParaRPr kumimoji="1" lang="en-US"/>
          </a:p>
        </p:txBody>
      </p:sp>
      <p:pic>
        <p:nvPicPr>
          <p:cNvPr id="7" name="Picture 6149"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1422342" name="Rectangle 615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422343" name="Rectangle 615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6152"/>
          <p:cNvSpPr>
            <a:spLocks noGrp="1" noChangeArrowheads="1"/>
          </p:cNvSpPr>
          <p:nvPr>
            <p:ph type="dt" sz="quarter" idx="10"/>
          </p:nvPr>
        </p:nvSpPr>
        <p:spPr>
          <a:xfrm>
            <a:off x="1084263" y="6096000"/>
            <a:ext cx="1905000" cy="457200"/>
          </a:xfrm>
        </p:spPr>
        <p:txBody>
          <a:bodyPr/>
          <a:lstStyle>
            <a:lvl1pPr>
              <a:defRPr/>
            </a:lvl1pPr>
          </a:lstStyle>
          <a:p>
            <a:pPr>
              <a:defRPr/>
            </a:pPr>
            <a:fld id="{9B05A7AD-0875-423D-BB6B-D024F8ECC935}" type="datetime4">
              <a:rPr lang="en-US" smtClean="0"/>
              <a:t>September 1, 2025</a:t>
            </a:fld>
            <a:endParaRPr lang="en-US"/>
          </a:p>
        </p:txBody>
      </p:sp>
      <p:sp>
        <p:nvSpPr>
          <p:cNvPr id="9" name="Rectangle 6153"/>
          <p:cNvSpPr>
            <a:spLocks noGrp="1" noChangeArrowheads="1"/>
          </p:cNvSpPr>
          <p:nvPr>
            <p:ph type="ftr" sz="quarter" idx="11"/>
          </p:nvPr>
        </p:nvSpPr>
        <p:spPr>
          <a:xfrm>
            <a:off x="3522663" y="6096000"/>
            <a:ext cx="2895600" cy="457200"/>
          </a:xfrm>
        </p:spPr>
        <p:txBody>
          <a:bodyPr/>
          <a:lstStyle>
            <a:lvl1pPr>
              <a:defRPr/>
            </a:lvl1pPr>
          </a:lstStyle>
          <a:p>
            <a:pPr>
              <a:defRPr/>
            </a:pPr>
            <a:r>
              <a:rPr lang="en-US"/>
              <a:t>Contact Details:  Email: animesh_fca@yahoo.co.in / nupuramc@gmail.com Mobile No: (+91) 9830107220 / 9830258891</a:t>
            </a:r>
          </a:p>
        </p:txBody>
      </p:sp>
      <p:sp>
        <p:nvSpPr>
          <p:cNvPr id="10" name="Rectangle 6154"/>
          <p:cNvSpPr>
            <a:spLocks noGrp="1" noChangeArrowheads="1"/>
          </p:cNvSpPr>
          <p:nvPr>
            <p:ph type="sldNum" sz="quarter" idx="12"/>
          </p:nvPr>
        </p:nvSpPr>
        <p:spPr>
          <a:xfrm>
            <a:off x="6951663" y="6096000"/>
            <a:ext cx="1905000" cy="457200"/>
          </a:xfrm>
        </p:spPr>
        <p:txBody>
          <a:bodyPr/>
          <a:lstStyle>
            <a:lvl1pPr>
              <a:defRPr/>
            </a:lvl1pPr>
          </a:lstStyle>
          <a:p>
            <a:pPr>
              <a:defRPr/>
            </a:pPr>
            <a:fld id="{E981D487-E29F-4F3C-9207-0C42F0F81D56}" type="slidenum">
              <a:rPr lang="en-US"/>
              <a:pPr>
                <a:defRPr/>
              </a:pPr>
              <a:t>‹#›</a:t>
            </a:fld>
            <a:endParaRPr lang="en-US"/>
          </a:p>
        </p:txBody>
      </p:sp>
    </p:spTree>
    <p:extLst>
      <p:ext uri="{BB962C8B-B14F-4D97-AF65-F5344CB8AC3E}">
        <p14:creationId xmlns:p14="http://schemas.microsoft.com/office/powerpoint/2010/main" val="6776456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8"/>
          <p:cNvSpPr>
            <a:spLocks noGrp="1" noChangeArrowheads="1"/>
          </p:cNvSpPr>
          <p:nvPr>
            <p:ph type="dt" sz="half" idx="10"/>
          </p:nvPr>
        </p:nvSpPr>
        <p:spPr/>
        <p:txBody>
          <a:bodyPr/>
          <a:lstStyle>
            <a:lvl1pPr>
              <a:defRPr/>
            </a:lvl1pPr>
          </a:lstStyle>
          <a:p>
            <a:pPr>
              <a:defRPr/>
            </a:pPr>
            <a:fld id="{3F43784A-FF7A-4209-AE74-A0797F6E770D}" type="datetime4">
              <a:rPr lang="en-US" smtClean="0"/>
              <a:t>September 1,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C46BCC04-14A5-46FC-A23E-F5829FD84756}" type="slidenum">
              <a:rPr lang="en-US"/>
              <a:pPr>
                <a:defRPr/>
              </a:pPr>
              <a:t>‹#›</a:t>
            </a:fld>
            <a:endParaRPr lang="en-US"/>
          </a:p>
        </p:txBody>
      </p:sp>
    </p:spTree>
    <p:extLst>
      <p:ext uri="{BB962C8B-B14F-4D97-AF65-F5344CB8AC3E}">
        <p14:creationId xmlns:p14="http://schemas.microsoft.com/office/powerpoint/2010/main" val="21500928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8"/>
          <p:cNvSpPr>
            <a:spLocks noGrp="1" noChangeArrowheads="1"/>
          </p:cNvSpPr>
          <p:nvPr>
            <p:ph type="dt" sz="half" idx="10"/>
          </p:nvPr>
        </p:nvSpPr>
        <p:spPr/>
        <p:txBody>
          <a:bodyPr/>
          <a:lstStyle>
            <a:lvl1pPr>
              <a:defRPr/>
            </a:lvl1pPr>
          </a:lstStyle>
          <a:p>
            <a:pPr>
              <a:defRPr/>
            </a:pPr>
            <a:fld id="{1EAEABA7-DB18-4C01-BFF5-81F5E18A9C82}" type="datetime4">
              <a:rPr lang="en-US" smtClean="0"/>
              <a:t>September 1,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344FF383-90AA-42D2-9C73-4AD05A7A765F}" type="slidenum">
              <a:rPr lang="en-US"/>
              <a:pPr>
                <a:defRPr/>
              </a:pPr>
              <a:t>‹#›</a:t>
            </a:fld>
            <a:endParaRPr lang="en-US"/>
          </a:p>
        </p:txBody>
      </p:sp>
    </p:spTree>
    <p:extLst>
      <p:ext uri="{BB962C8B-B14F-4D97-AF65-F5344CB8AC3E}">
        <p14:creationId xmlns:p14="http://schemas.microsoft.com/office/powerpoint/2010/main" val="275952466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8"/>
          <p:cNvSpPr>
            <a:spLocks noGrp="1" noChangeArrowheads="1"/>
          </p:cNvSpPr>
          <p:nvPr>
            <p:ph type="dt" sz="half" idx="10"/>
          </p:nvPr>
        </p:nvSpPr>
        <p:spPr/>
        <p:txBody>
          <a:bodyPr/>
          <a:lstStyle>
            <a:lvl1pPr>
              <a:defRPr/>
            </a:lvl1pPr>
          </a:lstStyle>
          <a:p>
            <a:pPr>
              <a:defRPr/>
            </a:pPr>
            <a:fld id="{784BF87E-6D6F-4805-9E1F-EAF0B9900778}" type="datetime4">
              <a:rPr lang="en-US" smtClean="0"/>
              <a:t>September 1,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4C3567FC-6BA7-4797-9A1E-0CF44567CCA7}" type="slidenum">
              <a:rPr lang="en-US"/>
              <a:pPr>
                <a:defRPr/>
              </a:pPr>
              <a:t>‹#›</a:t>
            </a:fld>
            <a:endParaRPr lang="en-US"/>
          </a:p>
        </p:txBody>
      </p:sp>
    </p:spTree>
    <p:extLst>
      <p:ext uri="{BB962C8B-B14F-4D97-AF65-F5344CB8AC3E}">
        <p14:creationId xmlns:p14="http://schemas.microsoft.com/office/powerpoint/2010/main" val="35732135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8"/>
          <p:cNvSpPr>
            <a:spLocks noGrp="1" noChangeArrowheads="1"/>
          </p:cNvSpPr>
          <p:nvPr>
            <p:ph type="dt" sz="half" idx="10"/>
          </p:nvPr>
        </p:nvSpPr>
        <p:spPr/>
        <p:txBody>
          <a:bodyPr/>
          <a:lstStyle>
            <a:lvl1pPr>
              <a:defRPr/>
            </a:lvl1pPr>
          </a:lstStyle>
          <a:p>
            <a:pPr>
              <a:defRPr/>
            </a:pPr>
            <a:fld id="{7A2A7C81-D884-4043-9734-3C13F6654EE3}" type="datetime4">
              <a:rPr lang="en-US" smtClean="0"/>
              <a:t>September 1, 2025</a:t>
            </a:fld>
            <a:endParaRPr lang="en-US"/>
          </a:p>
        </p:txBody>
      </p:sp>
      <p:sp>
        <p:nvSpPr>
          <p:cNvPr id="8"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9" name="Rectangle 10"/>
          <p:cNvSpPr>
            <a:spLocks noGrp="1" noChangeArrowheads="1"/>
          </p:cNvSpPr>
          <p:nvPr>
            <p:ph type="sldNum" sz="quarter" idx="12"/>
          </p:nvPr>
        </p:nvSpPr>
        <p:spPr/>
        <p:txBody>
          <a:bodyPr/>
          <a:lstStyle>
            <a:lvl1pPr>
              <a:defRPr/>
            </a:lvl1pPr>
          </a:lstStyle>
          <a:p>
            <a:pPr>
              <a:defRPr/>
            </a:pPr>
            <a:fld id="{D8DB310B-990D-42E5-9FC1-2819C615EB29}" type="slidenum">
              <a:rPr lang="en-US"/>
              <a:pPr>
                <a:defRPr/>
              </a:pPr>
              <a:t>‹#›</a:t>
            </a:fld>
            <a:endParaRPr lang="en-US"/>
          </a:p>
        </p:txBody>
      </p:sp>
    </p:spTree>
    <p:extLst>
      <p:ext uri="{BB962C8B-B14F-4D97-AF65-F5344CB8AC3E}">
        <p14:creationId xmlns:p14="http://schemas.microsoft.com/office/powerpoint/2010/main" val="20231612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8"/>
          <p:cNvSpPr>
            <a:spLocks noGrp="1" noChangeArrowheads="1"/>
          </p:cNvSpPr>
          <p:nvPr>
            <p:ph type="dt" sz="half" idx="10"/>
          </p:nvPr>
        </p:nvSpPr>
        <p:spPr/>
        <p:txBody>
          <a:bodyPr/>
          <a:lstStyle>
            <a:lvl1pPr>
              <a:defRPr/>
            </a:lvl1pPr>
          </a:lstStyle>
          <a:p>
            <a:pPr>
              <a:defRPr/>
            </a:pPr>
            <a:fld id="{775DDDCE-752B-4D53-8F78-17EE8440E17A}" type="datetime4">
              <a:rPr lang="en-US" smtClean="0"/>
              <a:t>September 1, 2025</a:t>
            </a:fld>
            <a:endParaRPr lang="en-US"/>
          </a:p>
        </p:txBody>
      </p:sp>
      <p:sp>
        <p:nvSpPr>
          <p:cNvPr id="4"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5" name="Rectangle 10"/>
          <p:cNvSpPr>
            <a:spLocks noGrp="1" noChangeArrowheads="1"/>
          </p:cNvSpPr>
          <p:nvPr>
            <p:ph type="sldNum" sz="quarter" idx="12"/>
          </p:nvPr>
        </p:nvSpPr>
        <p:spPr/>
        <p:txBody>
          <a:bodyPr/>
          <a:lstStyle>
            <a:lvl1pPr>
              <a:defRPr/>
            </a:lvl1pPr>
          </a:lstStyle>
          <a:p>
            <a:pPr>
              <a:defRPr/>
            </a:pPr>
            <a:fld id="{B61188C5-159D-4EE6-B2D3-8186DF9C574F}" type="slidenum">
              <a:rPr lang="en-US"/>
              <a:pPr>
                <a:defRPr/>
              </a:pPr>
              <a:t>‹#›</a:t>
            </a:fld>
            <a:endParaRPr lang="en-US"/>
          </a:p>
        </p:txBody>
      </p:sp>
    </p:spTree>
    <p:extLst>
      <p:ext uri="{BB962C8B-B14F-4D97-AF65-F5344CB8AC3E}">
        <p14:creationId xmlns:p14="http://schemas.microsoft.com/office/powerpoint/2010/main" val="111949388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3CD8841C-4457-422D-98F9-461A068EFA88}" type="datetime4">
              <a:rPr lang="en-US" smtClean="0"/>
              <a:t>September 1, 2025</a:t>
            </a:fld>
            <a:endParaRPr lang="en-US"/>
          </a:p>
        </p:txBody>
      </p:sp>
      <p:sp>
        <p:nvSpPr>
          <p:cNvPr id="3"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4" name="Rectangle 10"/>
          <p:cNvSpPr>
            <a:spLocks noGrp="1" noChangeArrowheads="1"/>
          </p:cNvSpPr>
          <p:nvPr>
            <p:ph type="sldNum" sz="quarter" idx="12"/>
          </p:nvPr>
        </p:nvSpPr>
        <p:spPr/>
        <p:txBody>
          <a:bodyPr/>
          <a:lstStyle>
            <a:lvl1pPr>
              <a:defRPr/>
            </a:lvl1pPr>
          </a:lstStyle>
          <a:p>
            <a:pPr>
              <a:defRPr/>
            </a:pPr>
            <a:fld id="{1E1D0401-BFB4-418E-B738-0A9702276F6F}" type="slidenum">
              <a:rPr lang="en-US"/>
              <a:pPr>
                <a:defRPr/>
              </a:pPr>
              <a:t>‹#›</a:t>
            </a:fld>
            <a:endParaRPr lang="en-US"/>
          </a:p>
        </p:txBody>
      </p:sp>
    </p:spTree>
    <p:extLst>
      <p:ext uri="{BB962C8B-B14F-4D97-AF65-F5344CB8AC3E}">
        <p14:creationId xmlns:p14="http://schemas.microsoft.com/office/powerpoint/2010/main" val="158544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31372E26-C8E6-467C-954A-CBDFEABE02E3}" type="datetime4">
              <a:rPr lang="en-US" smtClean="0"/>
              <a:t>September 1, 2025</a:t>
            </a:fld>
            <a:endParaRPr lang="en-IN"/>
          </a:p>
        </p:txBody>
      </p:sp>
      <p:sp>
        <p:nvSpPr>
          <p:cNvPr id="5"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63889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dt" sz="half" idx="10"/>
          </p:nvPr>
        </p:nvSpPr>
        <p:spPr/>
        <p:txBody>
          <a:bodyPr/>
          <a:lstStyle>
            <a:lvl1pPr>
              <a:defRPr/>
            </a:lvl1pPr>
          </a:lstStyle>
          <a:p>
            <a:pPr>
              <a:defRPr/>
            </a:pPr>
            <a:fld id="{9D36E829-9E1F-4526-A9EB-DEF2390E0B8D}" type="datetime4">
              <a:rPr lang="en-US" smtClean="0"/>
              <a:t>September 1,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DE1EE382-0401-4BDC-AB2A-BBC7DA1587F0}" type="slidenum">
              <a:rPr lang="en-US"/>
              <a:pPr>
                <a:defRPr/>
              </a:pPr>
              <a:t>‹#›</a:t>
            </a:fld>
            <a:endParaRPr lang="en-US"/>
          </a:p>
        </p:txBody>
      </p:sp>
    </p:spTree>
    <p:extLst>
      <p:ext uri="{BB962C8B-B14F-4D97-AF65-F5344CB8AC3E}">
        <p14:creationId xmlns:p14="http://schemas.microsoft.com/office/powerpoint/2010/main" val="180856867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dt" sz="half" idx="10"/>
          </p:nvPr>
        </p:nvSpPr>
        <p:spPr/>
        <p:txBody>
          <a:bodyPr/>
          <a:lstStyle>
            <a:lvl1pPr>
              <a:defRPr/>
            </a:lvl1pPr>
          </a:lstStyle>
          <a:p>
            <a:pPr>
              <a:defRPr/>
            </a:pPr>
            <a:fld id="{63C30E68-DFE7-4AD1-B79B-161285081235}" type="datetime4">
              <a:rPr lang="en-US" smtClean="0"/>
              <a:t>September 1,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07919604-451C-40A8-ADC4-5B331BAFCE6D}" type="slidenum">
              <a:rPr lang="en-US"/>
              <a:pPr>
                <a:defRPr/>
              </a:pPr>
              <a:t>‹#›</a:t>
            </a:fld>
            <a:endParaRPr lang="en-US"/>
          </a:p>
        </p:txBody>
      </p:sp>
    </p:spTree>
    <p:extLst>
      <p:ext uri="{BB962C8B-B14F-4D97-AF65-F5344CB8AC3E}">
        <p14:creationId xmlns:p14="http://schemas.microsoft.com/office/powerpoint/2010/main" val="357944839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8"/>
          <p:cNvSpPr>
            <a:spLocks noGrp="1" noChangeArrowheads="1"/>
          </p:cNvSpPr>
          <p:nvPr>
            <p:ph type="dt" sz="half" idx="10"/>
          </p:nvPr>
        </p:nvSpPr>
        <p:spPr/>
        <p:txBody>
          <a:bodyPr/>
          <a:lstStyle>
            <a:lvl1pPr>
              <a:defRPr/>
            </a:lvl1pPr>
          </a:lstStyle>
          <a:p>
            <a:pPr>
              <a:defRPr/>
            </a:pPr>
            <a:fld id="{63DE87A1-4123-40CC-9BC9-F3A8915DA67D}" type="datetime4">
              <a:rPr lang="en-US" smtClean="0"/>
              <a:t>September 1,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5E84E4E7-3045-4E0B-AC2F-B1A4E9616B48}" type="slidenum">
              <a:rPr lang="en-US"/>
              <a:pPr>
                <a:defRPr/>
              </a:pPr>
              <a:t>‹#›</a:t>
            </a:fld>
            <a:endParaRPr lang="en-US"/>
          </a:p>
        </p:txBody>
      </p:sp>
    </p:spTree>
    <p:extLst>
      <p:ext uri="{BB962C8B-B14F-4D97-AF65-F5344CB8AC3E}">
        <p14:creationId xmlns:p14="http://schemas.microsoft.com/office/powerpoint/2010/main" val="1133565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8"/>
          <p:cNvSpPr>
            <a:spLocks noGrp="1" noChangeArrowheads="1"/>
          </p:cNvSpPr>
          <p:nvPr>
            <p:ph type="dt" sz="half" idx="10"/>
          </p:nvPr>
        </p:nvSpPr>
        <p:spPr/>
        <p:txBody>
          <a:bodyPr/>
          <a:lstStyle>
            <a:lvl1pPr>
              <a:defRPr/>
            </a:lvl1pPr>
          </a:lstStyle>
          <a:p>
            <a:pPr>
              <a:defRPr/>
            </a:pPr>
            <a:fld id="{6DF1612F-D7BB-40CF-B953-7550EA719BD0}" type="datetime4">
              <a:rPr lang="en-US" smtClean="0"/>
              <a:t>September 1, 2025</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6" name="Rectangle 10"/>
          <p:cNvSpPr>
            <a:spLocks noGrp="1" noChangeArrowheads="1"/>
          </p:cNvSpPr>
          <p:nvPr>
            <p:ph type="sldNum" sz="quarter" idx="12"/>
          </p:nvPr>
        </p:nvSpPr>
        <p:spPr/>
        <p:txBody>
          <a:bodyPr/>
          <a:lstStyle>
            <a:lvl1pPr>
              <a:defRPr/>
            </a:lvl1pPr>
          </a:lstStyle>
          <a:p>
            <a:pPr>
              <a:defRPr/>
            </a:pPr>
            <a:fld id="{AEF682B7-C06A-4BD5-97A0-DFDC6907A4DB}" type="slidenum">
              <a:rPr lang="en-US"/>
              <a:pPr>
                <a:defRPr/>
              </a:pPr>
              <a:t>‹#›</a:t>
            </a:fld>
            <a:endParaRPr lang="en-US"/>
          </a:p>
        </p:txBody>
      </p:sp>
    </p:spTree>
    <p:extLst>
      <p:ext uri="{BB962C8B-B14F-4D97-AF65-F5344CB8AC3E}">
        <p14:creationId xmlns:p14="http://schemas.microsoft.com/office/powerpoint/2010/main" val="32316871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1066800" y="17526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1066800" y="3886200"/>
            <a:ext cx="762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8"/>
          <p:cNvSpPr>
            <a:spLocks noGrp="1" noChangeArrowheads="1"/>
          </p:cNvSpPr>
          <p:nvPr>
            <p:ph type="dt" sz="half" idx="10"/>
          </p:nvPr>
        </p:nvSpPr>
        <p:spPr/>
        <p:txBody>
          <a:bodyPr/>
          <a:lstStyle>
            <a:lvl1pPr>
              <a:defRPr/>
            </a:lvl1pPr>
          </a:lstStyle>
          <a:p>
            <a:pPr>
              <a:defRPr/>
            </a:pPr>
            <a:fld id="{29C8D270-4FA8-4FA5-86F7-EE8CB289E301}" type="datetime4">
              <a:rPr lang="en-US" smtClean="0"/>
              <a:t>September 1, 2025</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a:t>Contact Details:  Email: animesh_fca@yahoo.co.in / nupuramc@gmail.com Mobile No: (+91) 9830107220 / 9830258891</a:t>
            </a:r>
          </a:p>
        </p:txBody>
      </p:sp>
      <p:sp>
        <p:nvSpPr>
          <p:cNvPr id="7" name="Rectangle 10"/>
          <p:cNvSpPr>
            <a:spLocks noGrp="1" noChangeArrowheads="1"/>
          </p:cNvSpPr>
          <p:nvPr>
            <p:ph type="sldNum" sz="quarter" idx="12"/>
          </p:nvPr>
        </p:nvSpPr>
        <p:spPr/>
        <p:txBody>
          <a:bodyPr/>
          <a:lstStyle>
            <a:lvl1pPr>
              <a:defRPr/>
            </a:lvl1pPr>
          </a:lstStyle>
          <a:p>
            <a:pPr>
              <a:defRPr/>
            </a:pPr>
            <a:fld id="{21E0DA0F-6068-4C89-91EC-3642455898C4}" type="slidenum">
              <a:rPr lang="en-US"/>
              <a:pPr>
                <a:defRPr/>
              </a:pPr>
              <a:t>‹#›</a:t>
            </a:fld>
            <a:endParaRPr lang="en-US"/>
          </a:p>
        </p:txBody>
      </p:sp>
    </p:spTree>
    <p:extLst>
      <p:ext uri="{BB962C8B-B14F-4D97-AF65-F5344CB8AC3E}">
        <p14:creationId xmlns:p14="http://schemas.microsoft.com/office/powerpoint/2010/main" val="15073819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22E35ADF-5E53-46BB-9959-0AC455AB4CB9}" type="datetime4">
              <a:rPr lang="en-US" smtClean="0"/>
              <a:t>September 1, 2025</a:t>
            </a:fld>
            <a:endParaRPr lang="en-IN"/>
          </a:p>
        </p:txBody>
      </p:sp>
      <p:sp>
        <p:nvSpPr>
          <p:cNvPr id="5" name="Footer Placeholder 4"/>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6" name="Slide Number Placeholder 5"/>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500287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1EAF554E-2EA4-4BD8-98F0-ECB5FA216CC1}" type="datetime4">
              <a:rPr lang="en-US" smtClean="0"/>
              <a:t>September 1, 2025</a:t>
            </a:fld>
            <a:endParaRPr lang="en-IN"/>
          </a:p>
        </p:txBody>
      </p:sp>
      <p:sp>
        <p:nvSpPr>
          <p:cNvPr id="6"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7"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84903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fld id="{34BC7C10-8E97-42A5-89DA-6BBD7467503B}" type="datetime4">
              <a:rPr lang="en-US" smtClean="0"/>
              <a:t>September 1, 2025</a:t>
            </a:fld>
            <a:endParaRPr lang="en-IN"/>
          </a:p>
        </p:txBody>
      </p:sp>
      <p:sp>
        <p:nvSpPr>
          <p:cNvPr id="8"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9"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08481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EFCF3C9F-B482-435A-8B76-4C95CD2D86A9}" type="datetime4">
              <a:rPr lang="en-US" smtClean="0"/>
              <a:t>September 1, 2025</a:t>
            </a:fld>
            <a:endParaRPr lang="en-IN"/>
          </a:p>
        </p:txBody>
      </p:sp>
      <p:sp>
        <p:nvSpPr>
          <p:cNvPr id="4"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5"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197610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7A64D00-B5E3-4C8F-9EE3-A8782CF56239}" type="datetime4">
              <a:rPr lang="en-US" smtClean="0"/>
              <a:t>September 1, 2025</a:t>
            </a:fld>
            <a:endParaRPr lang="en-IN"/>
          </a:p>
        </p:txBody>
      </p:sp>
      <p:sp>
        <p:nvSpPr>
          <p:cNvPr id="3"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4"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293707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33807783-09FD-4CD3-9C61-E0ACB2C2CEA4}" type="datetime4">
              <a:rPr lang="en-US" smtClean="0"/>
              <a:t>September 1, 2025</a:t>
            </a:fld>
            <a:endParaRPr lang="en-IN"/>
          </a:p>
        </p:txBody>
      </p:sp>
      <p:sp>
        <p:nvSpPr>
          <p:cNvPr id="6" name="Footer Placeholder 2"/>
          <p:cNvSpPr>
            <a:spLocks noGrp="1"/>
          </p:cNvSpPr>
          <p:nvPr>
            <p:ph type="ftr" sz="quarter" idx="11"/>
          </p:nvPr>
        </p:nvSpPr>
        <p:spPr/>
        <p:txBody>
          <a:bodyPr/>
          <a:lstStyle>
            <a:lvl1pPr>
              <a:defRPr/>
            </a:lvl1pPr>
          </a:lstStyle>
          <a:p>
            <a:r>
              <a:rPr lang="en-IN"/>
              <a:t>Contact Details:  Email: animesh_fca@yahoo.co.in / nupuramc@gmail.com Mobile No: (+91) 9830107220 / 9830258891</a:t>
            </a:r>
          </a:p>
        </p:txBody>
      </p:sp>
      <p:sp>
        <p:nvSpPr>
          <p:cNvPr id="7"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262644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Edit Master text styles</a:t>
            </a:r>
          </a:p>
        </p:txBody>
      </p:sp>
      <p:sp>
        <p:nvSpPr>
          <p:cNvPr id="5" name="Date Placeholder 13"/>
          <p:cNvSpPr>
            <a:spLocks noGrp="1"/>
          </p:cNvSpPr>
          <p:nvPr>
            <p:ph type="dt" sz="half" idx="10"/>
          </p:nvPr>
        </p:nvSpPr>
        <p:spPr/>
        <p:txBody>
          <a:bodyPr/>
          <a:lstStyle>
            <a:lvl1pPr>
              <a:defRPr/>
            </a:lvl1pPr>
          </a:lstStyle>
          <a:p>
            <a:fld id="{843C6C6D-23D9-4135-948D-61A622063E05}" type="datetime4">
              <a:rPr lang="en-US" smtClean="0"/>
              <a:t>September 1, 2025</a:t>
            </a:fld>
            <a:endParaRPr lang="en-IN"/>
          </a:p>
        </p:txBody>
      </p:sp>
      <p:sp>
        <p:nvSpPr>
          <p:cNvPr id="6" name="Footer Placeholder 2"/>
          <p:cNvSpPr>
            <a:spLocks noGrp="1"/>
          </p:cNvSpPr>
          <p:nvPr>
            <p:ph type="ftr" sz="quarter" idx="11"/>
          </p:nvPr>
        </p:nvSpPr>
        <p:spPr/>
        <p:txBody>
          <a:bodyPr/>
          <a:lstStyle>
            <a:lvl1pPr>
              <a:defRPr/>
            </a:lvl1pPr>
          </a:lstStyle>
          <a:p>
            <a:r>
              <a:rPr lang="en-US"/>
              <a:t>Contact Details:  Email: animesh_fca@yahoo.co.in / nupuramc@gmail.com Mobile No: (+91) 9830107220 / 9830258891</a:t>
            </a:r>
            <a:endParaRPr lang="en-US" dirty="0"/>
          </a:p>
        </p:txBody>
      </p:sp>
      <p:sp>
        <p:nvSpPr>
          <p:cNvPr id="7" name="Slide Number Placeholder 22"/>
          <p:cNvSpPr>
            <a:spLocks noGrp="1"/>
          </p:cNvSpPr>
          <p:nvPr>
            <p:ph type="sldNum" sz="quarter" idx="12"/>
          </p:nvPr>
        </p:nvSpPr>
        <p:spPr/>
        <p:txBody>
          <a:bodyPr/>
          <a:lstStyle>
            <a:lvl1pPr>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43532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20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2384D0-6C5B-4F5A-95A6-CFF69557520C}" type="datetime4">
              <a:rPr lang="en-US" smtClean="0"/>
              <a:t>September 1, 2025</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IN"/>
              <a:t>Contact Details:  Email: animesh_fca@yahoo.co.in / nupuramc@gmail.com Mobile No: (+91) 9830107220 / 9830258891</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F54F06-F13F-4DF8-88FF-C8ACD3AE126C}" type="slidenum">
              <a:rPr lang="en-IN" smtClean="0"/>
              <a:t>‹#›</a:t>
            </a:fld>
            <a:endParaRPr lang="en-IN"/>
          </a:p>
        </p:txBody>
      </p:sp>
    </p:spTree>
    <p:extLst>
      <p:ext uri="{BB962C8B-B14F-4D97-AF65-F5344CB8AC3E}">
        <p14:creationId xmlns:p14="http://schemas.microsoft.com/office/powerpoint/2010/main" val="358488576"/>
      </p:ext>
    </p:extLst>
  </p:cSld>
  <p:clrMap bg1="dk1" tx1="lt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hdr="0" ftr="0" dt="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170E5C"/>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421314"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a:p>
        </p:txBody>
      </p:sp>
      <p:sp>
        <p:nvSpPr>
          <p:cNvPr id="1421315"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IN"/>
          </a:p>
        </p:txBody>
      </p:sp>
      <p:pic>
        <p:nvPicPr>
          <p:cNvPr id="1028" name="Picture 4" descr="A:\minispir.GIF"/>
          <p:cNvPicPr>
            <a:picLocks noChangeAspect="1" noChangeArrowheads="1"/>
          </p:cNvPicPr>
          <p:nvPr/>
        </p:nvPicPr>
        <p:blipFill>
          <a:blip r:embed="rId14"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A:\minispir.GIF"/>
          <p:cNvPicPr>
            <a:picLocks noChangeAspect="1" noChangeArrowheads="1"/>
          </p:cNvPicPr>
          <p:nvPr/>
        </p:nvPicPr>
        <p:blipFill>
          <a:blip r:embed="rId14"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2132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482123C-904A-4CFA-B0E4-92185231AB9F}" type="datetime4">
              <a:rPr lang="en-US" smtClean="0"/>
              <a:t>September 1, 2025</a:t>
            </a:fld>
            <a:endParaRPr lang="en-US"/>
          </a:p>
        </p:txBody>
      </p:sp>
      <p:sp>
        <p:nvSpPr>
          <p:cNvPr id="142132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Contact Details:  Email: animesh_fca@yahoo.co.in / nupuramc@gmail.com Mobile No: (+91) 9830107220 / 9830258891</a:t>
            </a:r>
          </a:p>
        </p:txBody>
      </p:sp>
      <p:sp>
        <p:nvSpPr>
          <p:cNvPr id="142132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04DEBA1-EADF-480A-9F1D-26030A965C08}" type="slidenum">
              <a:rPr lang="en-US"/>
              <a:pPr>
                <a:defRPr/>
              </a:pPr>
              <a:t>‹#›</a:t>
            </a:fld>
            <a:endParaRPr lang="en-US"/>
          </a:p>
        </p:txBody>
      </p:sp>
    </p:spTree>
    <p:extLst>
      <p:ext uri="{BB962C8B-B14F-4D97-AF65-F5344CB8AC3E}">
        <p14:creationId xmlns:p14="http://schemas.microsoft.com/office/powerpoint/2010/main" val="936985432"/>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2" Type="http://schemas.openxmlformats.org/officeDocument/2006/relationships/diagramData" Target="../diagrams/data61.xml"/><Relationship Id="rId1" Type="http://schemas.openxmlformats.org/officeDocument/2006/relationships/slideLayout" Target="../slideLayouts/slideLayout14.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101.xml.rels><?xml version="1.0" encoding="UTF-8" standalone="yes"?>
<Relationships xmlns="http://schemas.openxmlformats.org/package/2006/relationships"><Relationship Id="rId8" Type="http://schemas.openxmlformats.org/officeDocument/2006/relationships/diagramLayout" Target="../diagrams/layout64.xml"/><Relationship Id="rId13" Type="http://schemas.openxmlformats.org/officeDocument/2006/relationships/diagramLayout" Target="../diagrams/layout65.xml"/><Relationship Id="rId3" Type="http://schemas.openxmlformats.org/officeDocument/2006/relationships/diagramLayout" Target="../diagrams/layout63.xml"/><Relationship Id="rId7" Type="http://schemas.openxmlformats.org/officeDocument/2006/relationships/diagramData" Target="../diagrams/data64.xml"/><Relationship Id="rId12" Type="http://schemas.openxmlformats.org/officeDocument/2006/relationships/diagramData" Target="../diagrams/data65.xml"/><Relationship Id="rId2" Type="http://schemas.openxmlformats.org/officeDocument/2006/relationships/diagramData" Target="../diagrams/data63.xml"/><Relationship Id="rId16" Type="http://schemas.microsoft.com/office/2007/relationships/diagramDrawing" Target="../diagrams/drawing65.xml"/><Relationship Id="rId1" Type="http://schemas.openxmlformats.org/officeDocument/2006/relationships/slideLayout" Target="../slideLayouts/slideLayout17.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5" Type="http://schemas.openxmlformats.org/officeDocument/2006/relationships/diagramColors" Target="../diagrams/colors65.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 Id="rId14" Type="http://schemas.openxmlformats.org/officeDocument/2006/relationships/diagramQuickStyle" Target="../diagrams/quickStyle65.xml"/></Relationships>
</file>

<file path=ppt/slides/_rels/slide102.xml.rels><?xml version="1.0" encoding="UTF-8" standalone="yes"?>
<Relationships xmlns="http://schemas.openxmlformats.org/package/2006/relationships"><Relationship Id="rId8" Type="http://schemas.openxmlformats.org/officeDocument/2006/relationships/diagramLayout" Target="../diagrams/layout67.xml"/><Relationship Id="rId13" Type="http://schemas.openxmlformats.org/officeDocument/2006/relationships/diagramLayout" Target="../diagrams/layout68.xml"/><Relationship Id="rId18" Type="http://schemas.openxmlformats.org/officeDocument/2006/relationships/diagramLayout" Target="../diagrams/layout69.xml"/><Relationship Id="rId3" Type="http://schemas.openxmlformats.org/officeDocument/2006/relationships/diagramLayout" Target="../diagrams/layout66.xml"/><Relationship Id="rId21" Type="http://schemas.microsoft.com/office/2007/relationships/diagramDrawing" Target="../diagrams/drawing69.xml"/><Relationship Id="rId7" Type="http://schemas.openxmlformats.org/officeDocument/2006/relationships/diagramData" Target="../diagrams/data67.xml"/><Relationship Id="rId12" Type="http://schemas.openxmlformats.org/officeDocument/2006/relationships/diagramData" Target="../diagrams/data68.xml"/><Relationship Id="rId17" Type="http://schemas.openxmlformats.org/officeDocument/2006/relationships/diagramData" Target="../diagrams/data69.xml"/><Relationship Id="rId2" Type="http://schemas.openxmlformats.org/officeDocument/2006/relationships/diagramData" Target="../diagrams/data66.xml"/><Relationship Id="rId16" Type="http://schemas.microsoft.com/office/2007/relationships/diagramDrawing" Target="../diagrams/drawing68.xml"/><Relationship Id="rId20" Type="http://schemas.openxmlformats.org/officeDocument/2006/relationships/diagramColors" Target="../diagrams/colors69.xml"/><Relationship Id="rId1" Type="http://schemas.openxmlformats.org/officeDocument/2006/relationships/slideLayout" Target="../slideLayouts/slideLayout17.xml"/><Relationship Id="rId6" Type="http://schemas.microsoft.com/office/2007/relationships/diagramDrawing" Target="../diagrams/drawing66.xml"/><Relationship Id="rId11" Type="http://schemas.microsoft.com/office/2007/relationships/diagramDrawing" Target="../diagrams/drawing67.xml"/><Relationship Id="rId5" Type="http://schemas.openxmlformats.org/officeDocument/2006/relationships/diagramColors" Target="../diagrams/colors66.xml"/><Relationship Id="rId15" Type="http://schemas.openxmlformats.org/officeDocument/2006/relationships/diagramColors" Target="../diagrams/colors68.xml"/><Relationship Id="rId10" Type="http://schemas.openxmlformats.org/officeDocument/2006/relationships/diagramColors" Target="../diagrams/colors67.xml"/><Relationship Id="rId19" Type="http://schemas.openxmlformats.org/officeDocument/2006/relationships/diagramQuickStyle" Target="../diagrams/quickStyle69.xml"/><Relationship Id="rId4" Type="http://schemas.openxmlformats.org/officeDocument/2006/relationships/diagramQuickStyle" Target="../diagrams/quickStyle66.xml"/><Relationship Id="rId9" Type="http://schemas.openxmlformats.org/officeDocument/2006/relationships/diagramQuickStyle" Target="../diagrams/quickStyle67.xml"/><Relationship Id="rId14" Type="http://schemas.openxmlformats.org/officeDocument/2006/relationships/diagramQuickStyle" Target="../diagrams/quickStyle68.xml"/></Relationships>
</file>

<file path=ppt/slides/_rels/slide103.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diagramLayout" Target="../diagrams/layout70.xml"/><Relationship Id="rId7" Type="http://schemas.openxmlformats.org/officeDocument/2006/relationships/diagramData" Target="../diagrams/data71.xml"/><Relationship Id="rId2" Type="http://schemas.openxmlformats.org/officeDocument/2006/relationships/diagramData" Target="../diagrams/data70.xml"/><Relationship Id="rId1" Type="http://schemas.openxmlformats.org/officeDocument/2006/relationships/slideLayout" Target="../slideLayouts/slideLayout14.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19.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05.xml.rels><?xml version="1.0" encoding="UTF-8" standalone="yes"?>
<Relationships xmlns="http://schemas.openxmlformats.org/package/2006/relationships"><Relationship Id="rId8" Type="http://schemas.openxmlformats.org/officeDocument/2006/relationships/diagramLayout" Target="../diagrams/layout74.xml"/><Relationship Id="rId3" Type="http://schemas.openxmlformats.org/officeDocument/2006/relationships/diagramLayout" Target="../diagrams/layout73.xml"/><Relationship Id="rId7" Type="http://schemas.openxmlformats.org/officeDocument/2006/relationships/diagramData" Target="../diagrams/data74.xml"/><Relationship Id="rId2" Type="http://schemas.openxmlformats.org/officeDocument/2006/relationships/diagramData" Target="../diagrams/data73.xml"/><Relationship Id="rId1" Type="http://schemas.openxmlformats.org/officeDocument/2006/relationships/slideLayout" Target="../slideLayouts/slideLayout14.xml"/><Relationship Id="rId6" Type="http://schemas.microsoft.com/office/2007/relationships/diagramDrawing" Target="../diagrams/drawing73.xml"/><Relationship Id="rId11" Type="http://schemas.microsoft.com/office/2007/relationships/diagramDrawing" Target="../diagrams/drawing74.xml"/><Relationship Id="rId5" Type="http://schemas.openxmlformats.org/officeDocument/2006/relationships/diagramColors" Target="../diagrams/colors73.xml"/><Relationship Id="rId10" Type="http://schemas.openxmlformats.org/officeDocument/2006/relationships/diagramColors" Target="../diagrams/colors74.xml"/><Relationship Id="rId4" Type="http://schemas.openxmlformats.org/officeDocument/2006/relationships/diagramQuickStyle" Target="../diagrams/quickStyle73.xml"/><Relationship Id="rId9" Type="http://schemas.openxmlformats.org/officeDocument/2006/relationships/diagramQuickStyle" Target="../diagrams/quickStyle74.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14.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14.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ca.gov.in/content/mca/global/en/mca/e-filing/complianceServices/ADT-1.html"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bit.ly/46G5rgq" TargetMode="External"/><Relationship Id="rId2" Type="http://schemas.openxmlformats.org/officeDocument/2006/relationships/hyperlink" Target="https://bit.ly/4kFhvBY" TargetMode="External"/><Relationship Id="rId1" Type="http://schemas.openxmlformats.org/officeDocument/2006/relationships/slideLayout" Target="../slideLayouts/slideLayout14.xml"/><Relationship Id="rId6" Type="http://schemas.openxmlformats.org/officeDocument/2006/relationships/hyperlink" Target="mailto:clcgcmca21@icai.in" TargetMode="External"/><Relationship Id="rId5" Type="http://schemas.openxmlformats.org/officeDocument/2006/relationships/hyperlink" Target="https://docs.google.com/forms/d/14wx7vaF8kd9vwgp-GuxGwWJO6Xo10BCat4_1p-ROVHs/edit?pli=1&amp;pli=1" TargetMode="External"/><Relationship Id="rId4" Type="http://schemas.openxmlformats.org/officeDocument/2006/relationships/hyperlink" Target="https://bit.ly/4m095X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ca.gov.in/content/mca/global/en/mca/e-filing/approval-services-roc-rd-hq/ADT-2.html"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ca.gov.in/content/mca/global/en/mca/e-filing/complianceServices/ADT-3.html"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ca.gov.in/content/mca/global/en/mca/e-filing/approval-services-roc-rd-hq/form-adt4.html"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emf"/><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www.mca.gov.in/content/mca/global/en/mca/e-filing/annual-filings/form-aoc4.html"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mca.gov.in/content/mca/global/en/mca/e-filing/annual-filings/aoc-4-xbrl.html" TargetMode="External"/><Relationship Id="rId3" Type="http://schemas.openxmlformats.org/officeDocument/2006/relationships/diagramLayout" Target="../diagrams/layout8.xml"/><Relationship Id="rId7" Type="http://schemas.openxmlformats.org/officeDocument/2006/relationships/image" Target="../media/image20.emf"/><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8" Type="http://schemas.openxmlformats.org/officeDocument/2006/relationships/hyperlink" Target="https://www.mca.gov.in/content/mca/global/en/mca/e-filing/annual-filings/form-aoc4cfs.html" TargetMode="External"/><Relationship Id="rId3" Type="http://schemas.openxmlformats.org/officeDocument/2006/relationships/diagramLayout" Target="../diagrams/layout9.xml"/><Relationship Id="rId7" Type="http://schemas.openxmlformats.org/officeDocument/2006/relationships/image" Target="../media/image21.emf"/><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8" Type="http://schemas.openxmlformats.org/officeDocument/2006/relationships/hyperlink" Target="https://www.mca.gov.in/content/mca/global/en/mca/e-filing/annual-filings/form-aoc4cfsnbfc.html" TargetMode="External"/><Relationship Id="rId3" Type="http://schemas.openxmlformats.org/officeDocument/2006/relationships/diagramLayout" Target="../diagrams/layout10.xml"/><Relationship Id="rId7" Type="http://schemas.openxmlformats.org/officeDocument/2006/relationships/image" Target="../media/image22.emf"/><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7.emf"/><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1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14.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6.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16.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14.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14.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44.xml"/><Relationship Id="rId3" Type="http://schemas.openxmlformats.org/officeDocument/2006/relationships/diagramLayout" Target="../diagrams/layout43.xml"/><Relationship Id="rId7" Type="http://schemas.openxmlformats.org/officeDocument/2006/relationships/diagramData" Target="../diagrams/data44.xml"/><Relationship Id="rId2" Type="http://schemas.openxmlformats.org/officeDocument/2006/relationships/diagramData" Target="../diagrams/data43.xml"/><Relationship Id="rId1" Type="http://schemas.openxmlformats.org/officeDocument/2006/relationships/slideLayout" Target="../slideLayouts/slideLayout14.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0" Type="http://schemas.openxmlformats.org/officeDocument/2006/relationships/diagramColors" Target="../diagrams/colors44.xml"/><Relationship Id="rId4" Type="http://schemas.openxmlformats.org/officeDocument/2006/relationships/diagramQuickStyle" Target="../diagrams/quickStyle43.xml"/><Relationship Id="rId9" Type="http://schemas.openxmlformats.org/officeDocument/2006/relationships/diagramQuickStyle" Target="../diagrams/quickStyle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4.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46.xml"/><Relationship Id="rId7" Type="http://schemas.openxmlformats.org/officeDocument/2006/relationships/hyperlink" Target="https://www.mca.gov.in/content/mca/global/en/mca/e-filing/annual-filings/form-mgt7a.html" TargetMode="External"/><Relationship Id="rId2" Type="http://schemas.openxmlformats.org/officeDocument/2006/relationships/diagramData" Target="../diagrams/data46.xml"/><Relationship Id="rId1" Type="http://schemas.openxmlformats.org/officeDocument/2006/relationships/slideLayout" Target="../slideLayouts/slideLayout14.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 Id="rId9" Type="http://schemas.openxmlformats.org/officeDocument/2006/relationships/image" Target="../media/image29.png"/></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4.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8" Type="http://schemas.openxmlformats.org/officeDocument/2006/relationships/hyperlink" Target="https://www.mca.gov.in/content/mca/global/en/mca/e-filing/annual-filings/form-mgt7.html" TargetMode="External"/><Relationship Id="rId3" Type="http://schemas.openxmlformats.org/officeDocument/2006/relationships/diagramLayout" Target="../diagrams/layout48.xml"/><Relationship Id="rId7" Type="http://schemas.openxmlformats.org/officeDocument/2006/relationships/hyperlink" Target="https://www.mca.gov.in/content/mca/global/en/mca/e-filing/annual-filings/form-mgt7a.html" TargetMode="External"/><Relationship Id="rId2" Type="http://schemas.openxmlformats.org/officeDocument/2006/relationships/diagramData" Target="../diagrams/data48.xml"/><Relationship Id="rId1" Type="http://schemas.openxmlformats.org/officeDocument/2006/relationships/slideLayout" Target="../slideLayouts/slideLayout14.xml"/><Relationship Id="rId6" Type="http://schemas.microsoft.com/office/2007/relationships/diagramDrawing" Target="../diagrams/drawing48.xml"/><Relationship Id="rId5" Type="http://schemas.openxmlformats.org/officeDocument/2006/relationships/diagramColors" Target="../diagrams/colors48.xml"/><Relationship Id="rId10" Type="http://schemas.openxmlformats.org/officeDocument/2006/relationships/image" Target="../media/image30.png"/><Relationship Id="rId4" Type="http://schemas.openxmlformats.org/officeDocument/2006/relationships/diagramQuickStyle" Target="../diagrams/quickStyle48.xml"/><Relationship Id="rId9"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6.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16.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9.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6.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16.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19.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16.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9.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6.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6.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6.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1493" y="1275159"/>
            <a:ext cx="8305800" cy="1295400"/>
          </a:xfrm>
        </p:spPr>
        <p:txBody>
          <a:bodyPr>
            <a:normAutofit/>
          </a:bodyPr>
          <a:lstStyle/>
          <a:p>
            <a:pPr eaLnBrk="1" fontAlgn="auto" hangingPunct="1">
              <a:spcAft>
                <a:spcPts val="0"/>
              </a:spcAft>
              <a:defRPr/>
            </a:pPr>
            <a:r>
              <a:rPr lang="en-US" b="1" dirty="0">
                <a:latin typeface="Verdana" pitchFamily="34" charset="0"/>
              </a:rPr>
              <a:t>  MCA V3 Annual Filing </a:t>
            </a:r>
            <a:endParaRPr lang="en-US" sz="4900" b="1" dirty="0">
              <a:solidFill>
                <a:schemeClr val="tx1"/>
              </a:solidFill>
            </a:endParaRPr>
          </a:p>
        </p:txBody>
      </p:sp>
      <p:sp>
        <p:nvSpPr>
          <p:cNvPr id="17411" name="Rectangle 3"/>
          <p:cNvSpPr>
            <a:spLocks noGrp="1" noChangeArrowheads="1"/>
          </p:cNvSpPr>
          <p:nvPr>
            <p:ph type="body" sz="half" idx="2"/>
          </p:nvPr>
        </p:nvSpPr>
        <p:spPr>
          <a:xfrm>
            <a:off x="435293" y="3132535"/>
            <a:ext cx="10908982" cy="2309813"/>
          </a:xfrm>
        </p:spPr>
        <p:txBody>
          <a:bodyPr>
            <a:normAutofit fontScale="40000" lnSpcReduction="20000"/>
          </a:bodyPr>
          <a:lstStyle/>
          <a:p>
            <a:pPr eaLnBrk="1" hangingPunct="1">
              <a:buFontTx/>
              <a:buNone/>
            </a:pPr>
            <a:r>
              <a:rPr lang="en-US" sz="2000" b="1" dirty="0">
                <a:latin typeface="Tahoma" pitchFamily="34" charset="0"/>
              </a:rPr>
              <a:t>	</a:t>
            </a:r>
          </a:p>
          <a:p>
            <a:pPr algn="ctr" eaLnBrk="1" hangingPunct="1">
              <a:buFontTx/>
              <a:buNone/>
            </a:pPr>
            <a:r>
              <a:rPr lang="en-US" sz="3100" b="1" dirty="0">
                <a:latin typeface="Tahoma" pitchFamily="34" charset="0"/>
              </a:rPr>
              <a:t>           </a:t>
            </a:r>
            <a:r>
              <a:rPr lang="en-US" sz="5100" b="1" dirty="0">
                <a:latin typeface="Arial" panose="020B0604020202020204" pitchFamily="34" charset="0"/>
                <a:cs typeface="Arial" panose="020B0604020202020204" pitchFamily="34" charset="0"/>
              </a:rPr>
              <a:t>CA (IP) ANIMESH MUKHOPADHYAY</a:t>
            </a:r>
          </a:p>
          <a:p>
            <a:pPr algn="ctr" eaLnBrk="1" hangingPunct="1">
              <a:buFontTx/>
              <a:buNone/>
            </a:pPr>
            <a:endParaRPr lang="en-US" sz="5100" b="1" dirty="0">
              <a:latin typeface="Arial" panose="020B0604020202020204" pitchFamily="34" charset="0"/>
              <a:cs typeface="Arial" panose="020B0604020202020204" pitchFamily="34" charset="0"/>
            </a:endParaRPr>
          </a:p>
          <a:p>
            <a:pPr algn="ctr" eaLnBrk="1" hangingPunct="1">
              <a:buFontTx/>
              <a:buNone/>
            </a:pPr>
            <a:r>
              <a:rPr lang="en-US" sz="5100" b="1" dirty="0">
                <a:latin typeface="Arial" panose="020B0604020202020204" pitchFamily="34" charset="0"/>
                <a:cs typeface="Arial" panose="020B0604020202020204" pitchFamily="34" charset="0"/>
              </a:rPr>
              <a:t>			                   </a:t>
            </a:r>
            <a:r>
              <a:rPr lang="en-US" sz="5100" b="1" dirty="0" err="1">
                <a:latin typeface="Arial" panose="020B0604020202020204" pitchFamily="34" charset="0"/>
                <a:cs typeface="Arial" panose="020B0604020202020204" pitchFamily="34" charset="0"/>
              </a:rPr>
              <a:t>Emai</a:t>
            </a:r>
            <a:r>
              <a:rPr lang="en-US" sz="5100" b="1" dirty="0">
                <a:latin typeface="Arial" panose="020B0604020202020204" pitchFamily="34" charset="0"/>
                <a:cs typeface="Arial" panose="020B0604020202020204" pitchFamily="34" charset="0"/>
              </a:rPr>
              <a:t> ID: animesh_fca@yahoo.co.in					</a:t>
            </a:r>
          </a:p>
          <a:p>
            <a:pPr algn="ctr" eaLnBrk="1" hangingPunct="1">
              <a:buFontTx/>
              <a:buNone/>
            </a:pPr>
            <a:r>
              <a:rPr lang="en-US" sz="5100" b="1" dirty="0">
                <a:latin typeface="Arial" panose="020B0604020202020204" pitchFamily="34" charset="0"/>
                <a:cs typeface="Arial" panose="020B0604020202020204" pitchFamily="34" charset="0"/>
              </a:rPr>
              <a:t>			       Mobile: 9830107220</a:t>
            </a:r>
          </a:p>
          <a:p>
            <a:pPr algn="ctr" eaLnBrk="1" hangingPunct="1">
              <a:buFontTx/>
              <a:buNone/>
            </a:pPr>
            <a:endParaRPr lang="en-US" sz="5100" b="1" dirty="0">
              <a:latin typeface="Arial" panose="020B0604020202020204" pitchFamily="34" charset="0"/>
              <a:cs typeface="Arial" panose="020B0604020202020204" pitchFamily="34" charset="0"/>
            </a:endParaRPr>
          </a:p>
          <a:p>
            <a:pPr algn="ctr" eaLnBrk="1" hangingPunct="1">
              <a:buFontTx/>
              <a:buNone/>
            </a:pPr>
            <a:r>
              <a:rPr lang="en-US" sz="3100" b="1" dirty="0"/>
              <a:t>		     </a:t>
            </a:r>
          </a:p>
        </p:txBody>
      </p:sp>
      <p:sp>
        <p:nvSpPr>
          <p:cNvPr id="3" name="Slide Number Placeholder 2"/>
          <p:cNvSpPr>
            <a:spLocks noGrp="1"/>
          </p:cNvSpPr>
          <p:nvPr>
            <p:ph type="sldNum" sz="quarter" idx="12"/>
          </p:nvPr>
        </p:nvSpPr>
        <p:spPr/>
        <p:txBody>
          <a:bodyPr/>
          <a:lstStyle/>
          <a:p>
            <a:pPr>
              <a:defRPr/>
            </a:pPr>
            <a:fld id="{21E0DA0F-6068-4C89-91EC-3642455898C4}" type="slidenum">
              <a:rPr lang="en-US" smtClean="0"/>
              <a:pPr>
                <a:defRPr/>
              </a:pPr>
              <a:t>1</a:t>
            </a:fld>
            <a:endParaRPr lang="en-US"/>
          </a:p>
        </p:txBody>
      </p:sp>
    </p:spTree>
    <p:extLst>
      <p:ext uri="{BB962C8B-B14F-4D97-AF65-F5344CB8AC3E}">
        <p14:creationId xmlns:p14="http://schemas.microsoft.com/office/powerpoint/2010/main" val="23075043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FD1C-285E-46B7-B1B5-57926A8615EB}"/>
              </a:ext>
            </a:extLst>
          </p:cNvPr>
          <p:cNvSpPr>
            <a:spLocks noGrp="1"/>
          </p:cNvSpPr>
          <p:nvPr>
            <p:ph type="title"/>
          </p:nvPr>
        </p:nvSpPr>
        <p:spPr/>
        <p:txBody>
          <a:bodyPr/>
          <a:lstStyle/>
          <a:p>
            <a:br>
              <a:rPr lang="en-IN" sz="4400" b="0"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Key Pillars of “V3 and Beyond”</a:t>
            </a:r>
            <a:br>
              <a:rPr lang="en-IN" sz="3200" b="1" dirty="0">
                <a:effectLst/>
                <a:latin typeface="Times New Roman" panose="02020603050405020304" pitchFamily="18" charset="0"/>
                <a:ea typeface="Times New Roman" panose="02020603050405020304" pitchFamily="18" charset="0"/>
              </a:rPr>
            </a:br>
            <a:endParaRPr lang="en-IN" sz="3200" b="1" dirty="0"/>
          </a:p>
        </p:txBody>
      </p:sp>
      <p:sp>
        <p:nvSpPr>
          <p:cNvPr id="3" name="Content Placeholder 2">
            <a:extLst>
              <a:ext uri="{FF2B5EF4-FFF2-40B4-BE49-F238E27FC236}">
                <a16:creationId xmlns:a16="http://schemas.microsoft.com/office/drawing/2014/main" id="{19AED400-772E-4824-B59D-CC086041FD0A}"/>
              </a:ext>
            </a:extLst>
          </p:cNvPr>
          <p:cNvSpPr>
            <a:spLocks noGrp="1"/>
          </p:cNvSpPr>
          <p:nvPr>
            <p:ph idx="1"/>
          </p:nvPr>
        </p:nvSpPr>
        <p:spPr/>
        <p:txBody>
          <a:bodyPr/>
          <a:lstStyle/>
          <a:p>
            <a:r>
              <a:rPr lang="en-IN" sz="2400" b="1" dirty="0">
                <a:effectLst/>
                <a:latin typeface="Times New Roman" panose="02020603050405020304" pitchFamily="18" charset="0"/>
                <a:ea typeface="Times New Roman" panose="02020603050405020304" pitchFamily="18" charset="0"/>
              </a:rPr>
              <a:t>A. </a:t>
            </a:r>
            <a:r>
              <a:rPr lang="en-IN" sz="2400" b="0" dirty="0">
                <a:effectLst/>
                <a:latin typeface="Times New Roman" panose="02020603050405020304" pitchFamily="18" charset="0"/>
                <a:ea typeface="Times New Roman" panose="02020603050405020304" pitchFamily="18" charset="0"/>
              </a:rPr>
              <a:t>From Prosecution to Persuasion</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Shift to </a:t>
            </a:r>
            <a:r>
              <a:rPr lang="en-IN" sz="2400" b="1" dirty="0">
                <a:effectLst/>
                <a:latin typeface="Times New Roman" panose="02020603050405020304" pitchFamily="18" charset="0"/>
                <a:ea typeface="Times New Roman" panose="02020603050405020304" pitchFamily="18" charset="0"/>
              </a:rPr>
              <a:t>adjudication, compounding, and in-house resolution</a:t>
            </a:r>
            <a:endParaRPr lang="en-IN" sz="24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Decriminalization of over 60 procedural offences</a:t>
            </a:r>
          </a:p>
          <a:p>
            <a:pPr marL="342900" lvl="0" indent="-342900">
              <a:buSzPts val="1000"/>
              <a:buFont typeface="Symbol" panose="05050102010706020507" pitchFamily="18" charset="2"/>
              <a:buChar char=""/>
              <a:tabLst>
                <a:tab pos="457200" algn="l"/>
              </a:tabLst>
            </a:pPr>
            <a:endParaRPr lang="en-IN" sz="2400" dirty="0">
              <a:latin typeface="Times New Roman" panose="02020603050405020304" pitchFamily="18" charset="0"/>
              <a:ea typeface="Times New Roman" panose="02020603050405020304" pitchFamily="18" charset="0"/>
            </a:endParaRPr>
          </a:p>
          <a:p>
            <a:r>
              <a:rPr lang="en-IN" sz="2400" b="1" dirty="0">
                <a:effectLst/>
                <a:latin typeface="Times New Roman" panose="02020603050405020304" pitchFamily="18" charset="0"/>
                <a:ea typeface="Times New Roman" panose="02020603050405020304" pitchFamily="18" charset="0"/>
              </a:rPr>
              <a:t>B. </a:t>
            </a:r>
            <a:r>
              <a:rPr lang="en-IN" sz="2400" b="0" dirty="0">
                <a:effectLst/>
                <a:latin typeface="Times New Roman" panose="02020603050405020304" pitchFamily="18" charset="0"/>
                <a:ea typeface="Times New Roman" panose="02020603050405020304" pitchFamily="18" charset="0"/>
              </a:rPr>
              <a:t>AI and Analytics in Governance</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Predictive alerts on non-compliance</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Red flag systems for fraud detection</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MCA 21 V3 as a </a:t>
            </a:r>
            <a:r>
              <a:rPr lang="en-IN" sz="2400" b="1" dirty="0" err="1">
                <a:latin typeface="Calibri" panose="020F0502020204030204" pitchFamily="34" charset="0"/>
                <a:ea typeface="Calibri" panose="020F0502020204030204" pitchFamily="34" charset="0"/>
                <a:cs typeface="Times New Roman" panose="02020603050405020304" pitchFamily="18" charset="0"/>
              </a:rPr>
              <a:t>R</a:t>
            </a:r>
            <a:r>
              <a:rPr lang="en-IN" sz="2400" b="1" dirty="0" err="1">
                <a:effectLst/>
                <a:latin typeface="Calibri" panose="020F0502020204030204" pitchFamily="34" charset="0"/>
                <a:ea typeface="Calibri" panose="020F0502020204030204" pitchFamily="34" charset="0"/>
                <a:cs typeface="Times New Roman" panose="02020603050405020304" pitchFamily="18" charset="0"/>
              </a:rPr>
              <a:t>egTech</a:t>
            </a:r>
            <a:r>
              <a:rPr lang="en-IN" sz="2400" dirty="0">
                <a:effectLst/>
                <a:latin typeface="Calibri" panose="020F0502020204030204" pitchFamily="34" charset="0"/>
                <a:ea typeface="Calibri" panose="020F0502020204030204" pitchFamily="34" charset="0"/>
                <a:cs typeface="Times New Roman" panose="02020603050405020304" pitchFamily="18" charset="0"/>
              </a:rPr>
              <a:t> framework</a:t>
            </a:r>
            <a:endParaRPr lang="en-IN" sz="2400" dirty="0">
              <a:effectLst/>
              <a:latin typeface="Times New Roman" panose="02020603050405020304" pitchFamily="18" charset="0"/>
              <a:ea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5EBF19E7-0F84-4E95-86A7-F20B9E5A1489}"/>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31F8468E-7B7F-44F7-AD35-611AA3FD9744}"/>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8C4A3C99-BC10-4205-8715-3B4531BCE987}"/>
              </a:ext>
            </a:extLst>
          </p:cNvPr>
          <p:cNvSpPr>
            <a:spLocks noGrp="1"/>
          </p:cNvSpPr>
          <p:nvPr>
            <p:ph type="sldNum" sz="quarter" idx="12"/>
          </p:nvPr>
        </p:nvSpPr>
        <p:spPr/>
        <p:txBody>
          <a:bodyPr/>
          <a:lstStyle/>
          <a:p>
            <a:pPr>
              <a:defRPr/>
            </a:pPr>
            <a:fld id="{C46BCC04-14A5-46FC-A23E-F5829FD84756}" type="slidenum">
              <a:rPr lang="en-US" smtClean="0"/>
              <a:pPr>
                <a:defRPr/>
              </a:pPr>
              <a:t>10</a:t>
            </a:fld>
            <a:endParaRPr lang="en-US"/>
          </a:p>
        </p:txBody>
      </p:sp>
    </p:spTree>
    <p:extLst>
      <p:ext uri="{BB962C8B-B14F-4D97-AF65-F5344CB8AC3E}">
        <p14:creationId xmlns:p14="http://schemas.microsoft.com/office/powerpoint/2010/main" val="2315182541"/>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7464" y="679269"/>
          <a:ext cx="9229416" cy="167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1488421" y="2497097"/>
          <a:ext cx="6447501" cy="3211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100</a:t>
            </a:fld>
            <a:endParaRPr lang="en-US"/>
          </a:p>
        </p:txBody>
      </p:sp>
    </p:spTree>
    <p:extLst>
      <p:ext uri="{BB962C8B-B14F-4D97-AF65-F5344CB8AC3E}">
        <p14:creationId xmlns:p14="http://schemas.microsoft.com/office/powerpoint/2010/main" val="2595440616"/>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nvPr>
        </p:nvGraphicFramePr>
        <p:xfrm>
          <a:off x="836602" y="613955"/>
          <a:ext cx="4602046" cy="325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4"/>
          </p:nvPr>
        </p:nvGraphicFramePr>
        <p:xfrm>
          <a:off x="4798631" y="3531806"/>
          <a:ext cx="3958108" cy="2478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nvGraphicFramePr>
        <p:xfrm>
          <a:off x="4798631" y="2648368"/>
          <a:ext cx="3779230" cy="12182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Slide Number Placeholder 6"/>
          <p:cNvSpPr>
            <a:spLocks noGrp="1"/>
          </p:cNvSpPr>
          <p:nvPr>
            <p:ph type="sldNum" sz="quarter" idx="12"/>
          </p:nvPr>
        </p:nvSpPr>
        <p:spPr/>
        <p:txBody>
          <a:bodyPr/>
          <a:lstStyle/>
          <a:p>
            <a:pPr>
              <a:defRPr/>
            </a:pPr>
            <a:fld id="{D8DB310B-990D-42E5-9FC1-2819C615EB29}" type="slidenum">
              <a:rPr lang="en-US" smtClean="0"/>
              <a:pPr>
                <a:defRPr/>
              </a:pPr>
              <a:t>101</a:t>
            </a:fld>
            <a:endParaRPr lang="en-US"/>
          </a:p>
        </p:txBody>
      </p:sp>
    </p:spTree>
    <p:extLst>
      <p:ext uri="{BB962C8B-B14F-4D97-AF65-F5344CB8AC3E}">
        <p14:creationId xmlns:p14="http://schemas.microsoft.com/office/powerpoint/2010/main" val="3250083401"/>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52641" y="142201"/>
          <a:ext cx="4372056" cy="160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2"/>
          </p:nvPr>
        </p:nvGraphicFramePr>
        <p:xfrm>
          <a:off x="170810" y="1780987"/>
          <a:ext cx="4527378" cy="33703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9"/>
          <p:cNvGraphicFramePr>
            <a:graphicFrameLocks noGrp="1"/>
          </p:cNvGraphicFramePr>
          <p:nvPr>
            <p:ph sz="quarter" idx="4"/>
          </p:nvPr>
        </p:nvGraphicFramePr>
        <p:xfrm>
          <a:off x="4606748" y="1750423"/>
          <a:ext cx="4537252" cy="34009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p:cNvGraphicFramePr/>
          <p:nvPr/>
        </p:nvGraphicFramePr>
        <p:xfrm>
          <a:off x="5182646" y="142201"/>
          <a:ext cx="3634782" cy="16102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 name="Slide Number Placeholder 3"/>
          <p:cNvSpPr>
            <a:spLocks noGrp="1"/>
          </p:cNvSpPr>
          <p:nvPr>
            <p:ph type="sldNum" sz="quarter" idx="12"/>
          </p:nvPr>
        </p:nvSpPr>
        <p:spPr/>
        <p:txBody>
          <a:bodyPr/>
          <a:lstStyle/>
          <a:p>
            <a:pPr>
              <a:defRPr/>
            </a:pPr>
            <a:fld id="{D8DB310B-990D-42E5-9FC1-2819C615EB29}" type="slidenum">
              <a:rPr lang="en-US" smtClean="0"/>
              <a:pPr>
                <a:defRPr/>
              </a:pPr>
              <a:t>102</a:t>
            </a:fld>
            <a:endParaRPr lang="en-US"/>
          </a:p>
        </p:txBody>
      </p:sp>
    </p:spTree>
    <p:extLst>
      <p:ext uri="{BB962C8B-B14F-4D97-AF65-F5344CB8AC3E}">
        <p14:creationId xmlns:p14="http://schemas.microsoft.com/office/powerpoint/2010/main" val="345983274"/>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nvPr>
        </p:nvGraphicFramePr>
        <p:xfrm>
          <a:off x="982133" y="2176829"/>
          <a:ext cx="8051311" cy="38905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103</a:t>
            </a:fld>
            <a:endParaRPr lang="en-US"/>
          </a:p>
        </p:txBody>
      </p:sp>
    </p:spTree>
    <p:extLst>
      <p:ext uri="{BB962C8B-B14F-4D97-AF65-F5344CB8AC3E}">
        <p14:creationId xmlns:p14="http://schemas.microsoft.com/office/powerpoint/2010/main" val="1747854541"/>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95315201"/>
              </p:ext>
            </p:extLst>
          </p:nvPr>
        </p:nvGraphicFramePr>
        <p:xfrm>
          <a:off x="94340" y="130629"/>
          <a:ext cx="9049660" cy="661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104</a:t>
            </a:fld>
            <a:endParaRPr lang="en-US"/>
          </a:p>
        </p:txBody>
      </p:sp>
    </p:spTree>
    <p:extLst>
      <p:ext uri="{BB962C8B-B14F-4D97-AF65-F5344CB8AC3E}">
        <p14:creationId xmlns:p14="http://schemas.microsoft.com/office/powerpoint/2010/main" val="240793292"/>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56343" y="152957"/>
          <a:ext cx="7776500" cy="147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nvPr>
        </p:nvGraphicFramePr>
        <p:xfrm>
          <a:off x="856343" y="1319350"/>
          <a:ext cx="8003432" cy="5232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105</a:t>
            </a:fld>
            <a:endParaRPr lang="en-US"/>
          </a:p>
        </p:txBody>
      </p:sp>
    </p:spTree>
    <p:extLst>
      <p:ext uri="{BB962C8B-B14F-4D97-AF65-F5344CB8AC3E}">
        <p14:creationId xmlns:p14="http://schemas.microsoft.com/office/powerpoint/2010/main" val="770501659"/>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022062" y="142188"/>
          <a:ext cx="7769242" cy="6323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106</a:t>
            </a:fld>
            <a:endParaRPr lang="en-US"/>
          </a:p>
        </p:txBody>
      </p:sp>
    </p:spTree>
    <p:extLst>
      <p:ext uri="{BB962C8B-B14F-4D97-AF65-F5344CB8AC3E}">
        <p14:creationId xmlns:p14="http://schemas.microsoft.com/office/powerpoint/2010/main" val="1874500591"/>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32223" y="104503"/>
          <a:ext cx="7706828" cy="646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107</a:t>
            </a:fld>
            <a:endParaRPr lang="en-US"/>
          </a:p>
        </p:txBody>
      </p:sp>
    </p:spTree>
    <p:extLst>
      <p:ext uri="{BB962C8B-B14F-4D97-AF65-F5344CB8AC3E}">
        <p14:creationId xmlns:p14="http://schemas.microsoft.com/office/powerpoint/2010/main" val="877038689"/>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066800" y="1752599"/>
          <a:ext cx="7620000" cy="4356855"/>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US" dirty="0"/>
                        <a:t>Login, OTP, and DSC Errors</a:t>
                      </a:r>
                      <a:endParaRPr lang="en-IN" dirty="0"/>
                    </a:p>
                  </a:txBody>
                  <a:tcPr/>
                </a:tc>
                <a:tc>
                  <a:txBody>
                    <a:bodyPr/>
                    <a:lstStyle/>
                    <a:p>
                      <a:pPr marL="285750" indent="-285750">
                        <a:buFont typeface="Arial" panose="020B0604020202020204" pitchFamily="34" charset="0"/>
                        <a:buChar char="•"/>
                      </a:pPr>
                      <a:r>
                        <a:rPr lang="en-US" dirty="0"/>
                        <a:t>Users unable to log in due to failed OTP delivery via email/SMS</a:t>
                      </a:r>
                    </a:p>
                    <a:p>
                      <a:pPr marL="285750" indent="-285750">
                        <a:buFont typeface="Arial" panose="020B0604020202020204" pitchFamily="34" charset="0"/>
                        <a:buChar char="•"/>
                      </a:pPr>
                      <a:r>
                        <a:rPr lang="en-US" dirty="0"/>
                        <a:t>Inability to associate or validate DSCs</a:t>
                      </a:r>
                    </a:p>
                    <a:p>
                      <a:pPr marL="285750" indent="-285750">
                        <a:buFont typeface="Arial" panose="020B0604020202020204" pitchFamily="34" charset="0"/>
                        <a:buChar char="•"/>
                      </a:pPr>
                      <a:r>
                        <a:rPr lang="en-US" dirty="0"/>
                        <a:t>DSCs not detected or flagged as invalid even when valid</a:t>
                      </a:r>
                    </a:p>
                    <a:p>
                      <a:pPr marL="285750" indent="-285750">
                        <a:buFont typeface="Arial" panose="020B0604020202020204" pitchFamily="34" charset="0"/>
                        <a:buChar char="•"/>
                      </a:pPr>
                      <a:r>
                        <a:rPr lang="en-US" dirty="0"/>
                        <a:t>Login sessions timing out mid-process</a:t>
                      </a:r>
                      <a:br>
                        <a:rPr lang="en-US" dirty="0"/>
                      </a:br>
                      <a:endParaRPr lang="en-IN" dirty="0"/>
                    </a:p>
                  </a:txBody>
                  <a:tcPr/>
                </a:tc>
                <a:tc>
                  <a:txBody>
                    <a:bodyPr/>
                    <a:lstStyle/>
                    <a:p>
                      <a:pPr marL="285750" indent="-285750">
                        <a:buFont typeface="Arial" panose="020B0604020202020204" pitchFamily="34" charset="0"/>
                        <a:buChar char="•"/>
                      </a:pPr>
                      <a:r>
                        <a:rPr lang="en-US" dirty="0"/>
                        <a:t>MCA released updated </a:t>
                      </a:r>
                      <a:r>
                        <a:rPr lang="en-US" b="1" dirty="0"/>
                        <a:t>DSC Management Utility</a:t>
                      </a:r>
                      <a:r>
                        <a:rPr lang="en-US" dirty="0"/>
                        <a:t> with new drivers</a:t>
                      </a:r>
                    </a:p>
                    <a:p>
                      <a:pPr marL="285750" indent="-285750">
                        <a:buFont typeface="Arial" panose="020B0604020202020204" pitchFamily="34" charset="0"/>
                        <a:buChar char="•"/>
                      </a:pPr>
                      <a:r>
                        <a:rPr lang="en-US" dirty="0"/>
                        <a:t>Recommended using </a:t>
                      </a:r>
                      <a:r>
                        <a:rPr lang="en-US" b="1" dirty="0"/>
                        <a:t>Chrome/Edge browsers</a:t>
                      </a:r>
                      <a:r>
                        <a:rPr lang="en-US" dirty="0"/>
                        <a:t> with proper Java settings</a:t>
                      </a:r>
                    </a:p>
                    <a:p>
                      <a:pPr marL="285750" indent="-285750">
                        <a:buFont typeface="Arial" panose="020B0604020202020204" pitchFamily="34" charset="0"/>
                        <a:buChar char="•"/>
                      </a:pPr>
                      <a:r>
                        <a:rPr lang="en-US" dirty="0"/>
                        <a:t>Users advised to </a:t>
                      </a:r>
                      <a:r>
                        <a:rPr lang="en-US" b="1" dirty="0"/>
                        <a:t>clear cache, reset passwords</a:t>
                      </a:r>
                      <a:r>
                        <a:rPr lang="en-US" dirty="0"/>
                        <a:t>, and re-verify emails/mobile</a:t>
                      </a:r>
                    </a:p>
                    <a:p>
                      <a:pPr marL="285750" indent="-285750">
                        <a:buFont typeface="Arial" panose="020B0604020202020204" pitchFamily="34" charset="0"/>
                        <a:buChar char="•"/>
                      </a:pPr>
                      <a:r>
                        <a:rPr lang="en-US" dirty="0"/>
                        <a:t>Users advised to </a:t>
                      </a:r>
                      <a:r>
                        <a:rPr lang="en-US" b="1" dirty="0"/>
                        <a:t>clear cache, reset passwords</a:t>
                      </a:r>
                      <a:r>
                        <a:rPr lang="en-US" dirty="0"/>
                        <a:t>, and re-verify emails/mobile</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108</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3451857260"/>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IN" dirty="0"/>
                        <a:t>Data Migration &amp; Sync Errors</a:t>
                      </a:r>
                    </a:p>
                  </a:txBody>
                  <a:tcPr/>
                </a:tc>
                <a:tc>
                  <a:txBody>
                    <a:bodyPr/>
                    <a:lstStyle/>
                    <a:p>
                      <a:pPr marL="285750" indent="-285750">
                        <a:buFont typeface="Arial" panose="020B0604020202020204" pitchFamily="34" charset="0"/>
                        <a:buChar char="•"/>
                      </a:pPr>
                      <a:r>
                        <a:rPr lang="en-US" dirty="0"/>
                        <a:t>Company or LLP details not prefilled correctly in web forms</a:t>
                      </a:r>
                    </a:p>
                    <a:p>
                      <a:pPr marL="285750" indent="-285750">
                        <a:buFont typeface="Arial" panose="020B0604020202020204" pitchFamily="34" charset="0"/>
                        <a:buChar char="•"/>
                      </a:pPr>
                      <a:r>
                        <a:rPr lang="en-US" dirty="0"/>
                        <a:t>DIN-PAN mismatch in DIR-3-KYC and MGT-7</a:t>
                      </a:r>
                    </a:p>
                    <a:p>
                      <a:pPr marL="285750" indent="-285750">
                        <a:buFont typeface="Arial" panose="020B0604020202020204" pitchFamily="34" charset="0"/>
                        <a:buChar char="•"/>
                      </a:pPr>
                      <a:r>
                        <a:rPr lang="en-IN" dirty="0"/>
                        <a:t>Master data (Company/Director) inconsistencies</a:t>
                      </a:r>
                    </a:p>
                    <a:p>
                      <a:pPr marL="285750" indent="-285750">
                        <a:buFont typeface="Arial" panose="020B0604020202020204" pitchFamily="34" charset="0"/>
                        <a:buChar char="•"/>
                      </a:pPr>
                      <a:r>
                        <a:rPr lang="en-US" dirty="0"/>
                        <a:t>Issues in verifying CIN/DIN at the form level</a:t>
                      </a:r>
                      <a:br>
                        <a:rPr lang="en-US" dirty="0"/>
                      </a:br>
                      <a:endParaRPr lang="en-IN" dirty="0"/>
                    </a:p>
                  </a:txBody>
                  <a:tcPr/>
                </a:tc>
                <a:tc>
                  <a:txBody>
                    <a:bodyPr/>
                    <a:lstStyle/>
                    <a:p>
                      <a:pPr marL="285750" indent="-285750">
                        <a:buFont typeface="Arial" panose="020B0604020202020204" pitchFamily="34" charset="0"/>
                        <a:buChar char="•"/>
                      </a:pPr>
                      <a:r>
                        <a:rPr lang="en-US" dirty="0"/>
                        <a:t>Backend scheduled syncing to ensure updated information across systems</a:t>
                      </a:r>
                    </a:p>
                    <a:p>
                      <a:pPr marL="285750" indent="-285750">
                        <a:buFont typeface="Arial" panose="020B0604020202020204" pitchFamily="34" charset="0"/>
                        <a:buChar char="•"/>
                      </a:pPr>
                      <a:r>
                        <a:rPr lang="en-US" dirty="0"/>
                        <a:t>Users advised to raise </a:t>
                      </a:r>
                      <a:r>
                        <a:rPr lang="en-US" b="1" dirty="0"/>
                        <a:t>Grievance Tickets</a:t>
                      </a:r>
                      <a:r>
                        <a:rPr lang="en-US" dirty="0"/>
                        <a:t> for company-specific mismatches</a:t>
                      </a:r>
                    </a:p>
                    <a:p>
                      <a:pPr marL="285750" indent="-285750">
                        <a:buFont typeface="Arial" panose="020B0604020202020204" pitchFamily="34" charset="0"/>
                        <a:buChar char="•"/>
                      </a:pPr>
                      <a:r>
                        <a:rPr lang="en-US" dirty="0"/>
                        <a:t>Helpdesk provided targeted resolution support for faulty DIN/CIN records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109</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41775242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D151-397D-4C52-B16F-FC43FE21F190}"/>
              </a:ext>
            </a:extLst>
          </p:cNvPr>
          <p:cNvSpPr>
            <a:spLocks noGrp="1"/>
          </p:cNvSpPr>
          <p:nvPr>
            <p:ph type="title"/>
          </p:nvPr>
        </p:nvSpPr>
        <p:spPr/>
        <p:txBody>
          <a:bodyPr/>
          <a:lstStyle/>
          <a:p>
            <a:br>
              <a:rPr lang="en-IN" sz="44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Key Pillars of “V3 and Beyond”</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C03DF24-468A-4C7C-A8F5-4C1A0861E805}"/>
              </a:ext>
            </a:extLst>
          </p:cNvPr>
          <p:cNvSpPr>
            <a:spLocks noGrp="1"/>
          </p:cNvSpPr>
          <p:nvPr>
            <p:ph idx="1"/>
          </p:nvPr>
        </p:nvSpPr>
        <p:spPr/>
        <p:txBody>
          <a:bodyPr/>
          <a:lstStyle/>
          <a:p>
            <a:r>
              <a:rPr lang="en-IN" sz="2400" b="1" dirty="0">
                <a:effectLst/>
                <a:latin typeface="Times New Roman" panose="02020603050405020304" pitchFamily="18" charset="0"/>
                <a:ea typeface="Times New Roman" panose="02020603050405020304" pitchFamily="18" charset="0"/>
              </a:rPr>
              <a:t>C. </a:t>
            </a:r>
            <a:r>
              <a:rPr lang="en-IN" sz="2400" b="0" dirty="0">
                <a:effectLst/>
                <a:latin typeface="Times New Roman" panose="02020603050405020304" pitchFamily="18" charset="0"/>
                <a:ea typeface="Times New Roman" panose="02020603050405020304" pitchFamily="18" charset="0"/>
              </a:rPr>
              <a:t>Stakeholder-Driven </a:t>
            </a:r>
            <a:r>
              <a:rPr lang="en-IN" sz="2400" dirty="0">
                <a:latin typeface="Times New Roman" panose="02020603050405020304" pitchFamily="18" charset="0"/>
                <a:ea typeface="Times New Roman" panose="02020603050405020304" pitchFamily="18" charset="0"/>
              </a:rPr>
              <a:t>l</a:t>
            </a:r>
            <a:r>
              <a:rPr lang="en-IN" sz="2400" b="0" dirty="0">
                <a:effectLst/>
                <a:latin typeface="Times New Roman" panose="02020603050405020304" pitchFamily="18" charset="0"/>
                <a:ea typeface="Times New Roman" panose="02020603050405020304" pitchFamily="18" charset="0"/>
              </a:rPr>
              <a:t>aw making</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Times New Roman" panose="02020603050405020304" pitchFamily="18" charset="0"/>
              </a:rPr>
              <a:t>Public consultation model</a:t>
            </a:r>
            <a:r>
              <a:rPr lang="en-IN" sz="2400" dirty="0">
                <a:effectLst/>
                <a:latin typeface="Times New Roman" panose="02020603050405020304" pitchFamily="18" charset="0"/>
                <a:ea typeface="Times New Roman" panose="02020603050405020304" pitchFamily="18" charset="0"/>
              </a:rPr>
              <a:t> for rule-making - </a:t>
            </a:r>
            <a:r>
              <a:rPr lang="en-US" sz="2400" b="1" dirty="0"/>
              <a:t>smart regulations</a:t>
            </a:r>
            <a:r>
              <a:rPr lang="en-US" sz="2400" dirty="0"/>
              <a:t>, </a:t>
            </a:r>
            <a:r>
              <a:rPr lang="en-US" sz="2400" b="1" dirty="0"/>
              <a:t>consensus-based law-making</a:t>
            </a:r>
            <a:r>
              <a:rPr lang="en-US" sz="2400" dirty="0"/>
              <a:t>, and </a:t>
            </a:r>
            <a:r>
              <a:rPr lang="en-US" sz="2400" b="1" dirty="0"/>
              <a:t>adaptive compliance systems</a:t>
            </a:r>
            <a:r>
              <a:rPr lang="en-US" sz="2400" dirty="0"/>
              <a:t>.</a:t>
            </a:r>
            <a:endParaRPr lang="en-IN" sz="24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Digital feedback on draft laws and amendments</a:t>
            </a:r>
          </a:p>
          <a:p>
            <a:endParaRPr lang="en-IN" sz="2400" dirty="0"/>
          </a:p>
        </p:txBody>
      </p:sp>
      <p:sp>
        <p:nvSpPr>
          <p:cNvPr id="4" name="Date Placeholder 3">
            <a:extLst>
              <a:ext uri="{FF2B5EF4-FFF2-40B4-BE49-F238E27FC236}">
                <a16:creationId xmlns:a16="http://schemas.microsoft.com/office/drawing/2014/main" id="{CF54D161-3CA1-4E77-BD5E-C49224E78969}"/>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76DB007E-E458-4E4D-B918-6064F8E02678}"/>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DC2D8A78-8C6A-4F5A-A3AE-6F1151056305}"/>
              </a:ext>
            </a:extLst>
          </p:cNvPr>
          <p:cNvSpPr>
            <a:spLocks noGrp="1"/>
          </p:cNvSpPr>
          <p:nvPr>
            <p:ph type="sldNum" sz="quarter" idx="12"/>
          </p:nvPr>
        </p:nvSpPr>
        <p:spPr/>
        <p:txBody>
          <a:bodyPr/>
          <a:lstStyle/>
          <a:p>
            <a:pPr>
              <a:defRPr/>
            </a:pPr>
            <a:fld id="{C46BCC04-14A5-46FC-A23E-F5829FD84756}" type="slidenum">
              <a:rPr lang="en-US" smtClean="0"/>
              <a:pPr>
                <a:defRPr/>
              </a:pPr>
              <a:t>11</a:t>
            </a:fld>
            <a:endParaRPr lang="en-US"/>
          </a:p>
        </p:txBody>
      </p:sp>
    </p:spTree>
    <p:extLst>
      <p:ext uri="{BB962C8B-B14F-4D97-AF65-F5344CB8AC3E}">
        <p14:creationId xmlns:p14="http://schemas.microsoft.com/office/powerpoint/2010/main" val="1823858275"/>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066800" y="1752599"/>
          <a:ext cx="7620000" cy="4301739"/>
        </p:xfrm>
        <a:graphic>
          <a:graphicData uri="http://schemas.openxmlformats.org/drawingml/2006/table">
            <a:tbl>
              <a:tblPr firstRow="1" bandRow="1">
                <a:tableStyleId>{5C22544A-7EE6-4342-B048-85BDC9FD1C3A}</a:tableStyleId>
              </a:tblPr>
              <a:tblGrid>
                <a:gridCol w="2050473">
                  <a:extLst>
                    <a:ext uri="{9D8B030D-6E8A-4147-A177-3AD203B41FA5}">
                      <a16:colId xmlns:a16="http://schemas.microsoft.com/office/drawing/2014/main" val="974516437"/>
                    </a:ext>
                  </a:extLst>
                </a:gridCol>
                <a:gridCol w="2576945">
                  <a:extLst>
                    <a:ext uri="{9D8B030D-6E8A-4147-A177-3AD203B41FA5}">
                      <a16:colId xmlns:a16="http://schemas.microsoft.com/office/drawing/2014/main" val="3015860527"/>
                    </a:ext>
                  </a:extLst>
                </a:gridCol>
                <a:gridCol w="2992582">
                  <a:extLst>
                    <a:ext uri="{9D8B030D-6E8A-4147-A177-3AD203B41FA5}">
                      <a16:colId xmlns:a16="http://schemas.microsoft.com/office/drawing/2014/main" val="2235924811"/>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tc>
                  <a:txBody>
                    <a:bodyPr/>
                    <a:lstStyle/>
                    <a:p>
                      <a:pPr algn="ctr"/>
                      <a:r>
                        <a:rPr lang="en-US" dirty="0"/>
                        <a:t>RESOLUTION</a:t>
                      </a:r>
                      <a:r>
                        <a:rPr lang="en-US" baseline="0" dirty="0"/>
                        <a:t> PROVIDED</a:t>
                      </a:r>
                      <a:endParaRPr lang="en-IN" dirty="0"/>
                    </a:p>
                  </a:txBody>
                  <a:tcPr/>
                </a:tc>
                <a:extLst>
                  <a:ext uri="{0D108BD9-81ED-4DB2-BD59-A6C34878D82A}">
                    <a16:rowId xmlns:a16="http://schemas.microsoft.com/office/drawing/2014/main" val="329822541"/>
                  </a:ext>
                </a:extLst>
              </a:tr>
              <a:tr h="3876804">
                <a:tc>
                  <a:txBody>
                    <a:bodyPr/>
                    <a:lstStyle/>
                    <a:p>
                      <a:r>
                        <a:rPr lang="en-US" dirty="0"/>
                        <a:t>Payment Gateway and SRN Issues</a:t>
                      </a:r>
                      <a:endParaRPr lang="en-IN" dirty="0"/>
                    </a:p>
                  </a:txBody>
                  <a:tcPr/>
                </a:tc>
                <a:tc>
                  <a:txBody>
                    <a:bodyPr/>
                    <a:lstStyle/>
                    <a:p>
                      <a:pPr marL="285750" indent="-285750">
                        <a:buFont typeface="Arial" panose="020B0604020202020204" pitchFamily="34" charset="0"/>
                        <a:buChar char="•"/>
                      </a:pPr>
                      <a:r>
                        <a:rPr lang="en-US"/>
                        <a:t>Payments debited but SRN not generated</a:t>
                      </a:r>
                    </a:p>
                    <a:p>
                      <a:pPr marL="285750" indent="-285750">
                        <a:buFont typeface="Arial" panose="020B0604020202020204" pitchFamily="34" charset="0"/>
                        <a:buChar char="•"/>
                      </a:pPr>
                      <a:r>
                        <a:rPr lang="en-US"/>
                        <a:t>Failed redirection to banks or payment timeout</a:t>
                      </a:r>
                    </a:p>
                    <a:p>
                      <a:pPr marL="285750" indent="-285750">
                        <a:buFont typeface="Arial" panose="020B0604020202020204" pitchFamily="34" charset="0"/>
                        <a:buChar char="•"/>
                      </a:pPr>
                      <a:r>
                        <a:rPr lang="en-US"/>
                        <a:t>Duplicate payments due to unclear status</a:t>
                      </a:r>
                    </a:p>
                    <a:p>
                      <a:pPr marL="285750" indent="-285750">
                        <a:buFont typeface="Arial" panose="020B0604020202020204" pitchFamily="34" charset="0"/>
                        <a:buChar char="•"/>
                      </a:pPr>
                      <a:r>
                        <a:rPr lang="en-US"/>
                        <a:t>Delay in getting receipts or acknowledgment for filings	</a:t>
                      </a:r>
                      <a:endParaRPr lang="en-IN" dirty="0"/>
                    </a:p>
                  </a:txBody>
                  <a:tcPr/>
                </a:tc>
                <a:tc>
                  <a:txBody>
                    <a:bodyPr/>
                    <a:lstStyle/>
                    <a:p>
                      <a:pPr marL="285750" indent="-285750">
                        <a:buFont typeface="Arial" panose="020B0604020202020204" pitchFamily="34" charset="0"/>
                        <a:buChar char="•"/>
                      </a:pPr>
                      <a:r>
                        <a:rPr lang="en-US" dirty="0"/>
                        <a:t>- MCA implemented </a:t>
                      </a:r>
                      <a:r>
                        <a:rPr lang="en-US" b="1" dirty="0"/>
                        <a:t>Centralized Payment System (CPS)</a:t>
                      </a:r>
                      <a:r>
                        <a:rPr lang="en-US" dirty="0"/>
                        <a:t> with real-time status tracking</a:t>
                      </a:r>
                    </a:p>
                    <a:p>
                      <a:pPr marL="285750" indent="-285750">
                        <a:buFont typeface="Arial" panose="020B0604020202020204" pitchFamily="34" charset="0"/>
                        <a:buChar char="•"/>
                      </a:pPr>
                      <a:r>
                        <a:rPr lang="en-US" dirty="0"/>
                        <a:t>Auto-refund mechanism activated for failed or duplicate payments</a:t>
                      </a:r>
                    </a:p>
                    <a:p>
                      <a:pPr marL="285750" indent="-285750">
                        <a:buFont typeface="Arial" panose="020B0604020202020204" pitchFamily="34" charset="0"/>
                        <a:buChar char="•"/>
                      </a:pPr>
                      <a:r>
                        <a:rPr lang="en-US" dirty="0"/>
                        <a:t>Option to </a:t>
                      </a:r>
                      <a:r>
                        <a:rPr lang="en-US" b="1" dirty="0"/>
                        <a:t>track payment status by SRN</a:t>
                      </a:r>
                      <a:r>
                        <a:rPr lang="en-US" dirty="0"/>
                        <a:t> provided on the portal</a:t>
                      </a:r>
                    </a:p>
                    <a:p>
                      <a:pPr marL="285750" indent="-285750">
                        <a:buFont typeface="Arial" panose="020B0604020202020204" pitchFamily="34" charset="0"/>
                        <a:buChar char="•"/>
                      </a:pPr>
                      <a:r>
                        <a:rPr lang="en-US" dirty="0"/>
                        <a:t>Recommended to wait 24–48 hours before reattempting failed</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110</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371364211"/>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95155" y="1659130"/>
          <a:ext cx="6700927" cy="4301739"/>
        </p:xfrm>
        <a:graphic>
          <a:graphicData uri="http://schemas.openxmlformats.org/drawingml/2006/table">
            <a:tbl>
              <a:tblPr firstRow="1" bandRow="1">
                <a:tableStyleId>{5C22544A-7EE6-4342-B048-85BDC9FD1C3A}</a:tableStyleId>
              </a:tblPr>
              <a:tblGrid>
                <a:gridCol w="2969274">
                  <a:extLst>
                    <a:ext uri="{9D8B030D-6E8A-4147-A177-3AD203B41FA5}">
                      <a16:colId xmlns:a16="http://schemas.microsoft.com/office/drawing/2014/main" val="974516437"/>
                    </a:ext>
                  </a:extLst>
                </a:gridCol>
                <a:gridCol w="3731653">
                  <a:extLst>
                    <a:ext uri="{9D8B030D-6E8A-4147-A177-3AD203B41FA5}">
                      <a16:colId xmlns:a16="http://schemas.microsoft.com/office/drawing/2014/main" val="3015860527"/>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extLst>
                  <a:ext uri="{0D108BD9-81ED-4DB2-BD59-A6C34878D82A}">
                    <a16:rowId xmlns:a16="http://schemas.microsoft.com/office/drawing/2014/main" val="329822541"/>
                  </a:ext>
                </a:extLst>
              </a:tr>
              <a:tr h="3876804">
                <a:tc>
                  <a:txBody>
                    <a:bodyPr/>
                    <a:lstStyle/>
                    <a:p>
                      <a:r>
                        <a:rPr lang="en-IN" dirty="0"/>
                        <a:t>Auto log out and inability</a:t>
                      </a:r>
                      <a:r>
                        <a:rPr lang="en-IN" baseline="0" dirty="0"/>
                        <a:t> to save data</a:t>
                      </a:r>
                      <a:endParaRPr lang="en-IN" dirty="0"/>
                    </a:p>
                  </a:txBody>
                  <a:tcPr/>
                </a:tc>
                <a:tc>
                  <a:txBody>
                    <a:bodyPr/>
                    <a:lstStyle/>
                    <a:p>
                      <a:pPr marL="285750" indent="-285750">
                        <a:buFont typeface="Arial" panose="020B0604020202020204" pitchFamily="34" charset="0"/>
                        <a:buChar char="•"/>
                      </a:pPr>
                      <a:r>
                        <a:rPr lang="en-IN" dirty="0"/>
                        <a:t>While filling</a:t>
                      </a:r>
                      <a:r>
                        <a:rPr lang="en-IN" baseline="0" dirty="0"/>
                        <a:t> Form AOC-4 online on the V3 portal, the profile gets logged out automatically in between.</a:t>
                      </a:r>
                    </a:p>
                    <a:p>
                      <a:pPr marL="285750" indent="-285750">
                        <a:buFont typeface="Arial" panose="020B0604020202020204" pitchFamily="34" charset="0"/>
                        <a:buChar char="•"/>
                      </a:pPr>
                      <a:r>
                        <a:rPr lang="en-IN" baseline="0" dirty="0"/>
                        <a:t>The changes made in the form does not get saved</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111</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486617817"/>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95155" y="1659130"/>
          <a:ext cx="6700927" cy="4301739"/>
        </p:xfrm>
        <a:graphic>
          <a:graphicData uri="http://schemas.openxmlformats.org/drawingml/2006/table">
            <a:tbl>
              <a:tblPr firstRow="1" bandRow="1">
                <a:tableStyleId>{5C22544A-7EE6-4342-B048-85BDC9FD1C3A}</a:tableStyleId>
              </a:tblPr>
              <a:tblGrid>
                <a:gridCol w="2969274">
                  <a:extLst>
                    <a:ext uri="{9D8B030D-6E8A-4147-A177-3AD203B41FA5}">
                      <a16:colId xmlns:a16="http://schemas.microsoft.com/office/drawing/2014/main" val="974516437"/>
                    </a:ext>
                  </a:extLst>
                </a:gridCol>
                <a:gridCol w="3731653">
                  <a:extLst>
                    <a:ext uri="{9D8B030D-6E8A-4147-A177-3AD203B41FA5}">
                      <a16:colId xmlns:a16="http://schemas.microsoft.com/office/drawing/2014/main" val="3015860527"/>
                    </a:ext>
                  </a:extLst>
                </a:gridCol>
              </a:tblGrid>
              <a:tr h="424935">
                <a:tc>
                  <a:txBody>
                    <a:bodyPr/>
                    <a:lstStyle/>
                    <a:p>
                      <a:pPr algn="ctr"/>
                      <a:r>
                        <a:rPr lang="en-US" dirty="0"/>
                        <a:t>ISSUE</a:t>
                      </a:r>
                      <a:endParaRPr lang="en-IN" dirty="0"/>
                    </a:p>
                  </a:txBody>
                  <a:tcPr/>
                </a:tc>
                <a:tc>
                  <a:txBody>
                    <a:bodyPr/>
                    <a:lstStyle/>
                    <a:p>
                      <a:pPr algn="ctr"/>
                      <a:r>
                        <a:rPr lang="en-US" dirty="0"/>
                        <a:t>IMPACT</a:t>
                      </a:r>
                      <a:endParaRPr lang="en-IN" dirty="0"/>
                    </a:p>
                  </a:txBody>
                  <a:tcPr/>
                </a:tc>
                <a:extLst>
                  <a:ext uri="{0D108BD9-81ED-4DB2-BD59-A6C34878D82A}">
                    <a16:rowId xmlns:a16="http://schemas.microsoft.com/office/drawing/2014/main" val="329822541"/>
                  </a:ext>
                </a:extLst>
              </a:tr>
              <a:tr h="3876804">
                <a:tc>
                  <a:txBody>
                    <a:bodyPr/>
                    <a:lstStyle/>
                    <a:p>
                      <a:r>
                        <a:rPr lang="en-US" dirty="0"/>
                        <a:t>Unable to input multiple entries under Point 24 (</a:t>
                      </a:r>
                      <a:r>
                        <a:rPr lang="en-US" dirty="0" err="1"/>
                        <a:t>i</a:t>
                      </a:r>
                      <a:r>
                        <a:rPr lang="en-US" dirty="0"/>
                        <a:t>) “Number of other matters to be included in Board’s Report” section of offline AOC-4 utility—only one editable head activates despite instructions to include all points.</a:t>
                      </a:r>
                      <a:endParaRPr lang="en-IN" dirty="0"/>
                    </a:p>
                  </a:txBody>
                  <a:tcPr/>
                </a:tc>
                <a:tc>
                  <a:txBody>
                    <a:bodyPr/>
                    <a:lstStyle/>
                    <a:p>
                      <a:pPr marL="285750" indent="-285750">
                        <a:buFont typeface="Arial" panose="020B0604020202020204" pitchFamily="34" charset="0"/>
                        <a:buChar char="•"/>
                      </a:pPr>
                      <a:r>
                        <a:rPr lang="en-IN" dirty="0"/>
                        <a:t>While filling</a:t>
                      </a:r>
                      <a:r>
                        <a:rPr lang="en-IN" baseline="0" dirty="0"/>
                        <a:t> Form AOC-4 offline, users are unable to add additional points in the Boards Report under point 24(</a:t>
                      </a:r>
                      <a:r>
                        <a:rPr lang="en-IN" baseline="0" dirty="0" err="1"/>
                        <a:t>i</a:t>
                      </a:r>
                      <a:r>
                        <a:rPr lang="en-IN" baseline="0" dirty="0"/>
                        <a:t>).</a:t>
                      </a:r>
                    </a:p>
                    <a:p>
                      <a:pPr marL="285750" indent="-285750">
                        <a:buFont typeface="Arial" panose="020B0604020202020204" pitchFamily="34" charset="0"/>
                        <a:buChar char="•"/>
                      </a:pPr>
                      <a:r>
                        <a:rPr lang="en-IN" baseline="0" dirty="0"/>
                        <a:t>A note has been provided stating that any part of the report that has not been covered anywhere else in the form must be mandatorily specified here.</a:t>
                      </a:r>
                    </a:p>
                    <a:p>
                      <a:pPr marL="285750" indent="-285750">
                        <a:buFont typeface="Arial" panose="020B0604020202020204" pitchFamily="34" charset="0"/>
                        <a:buChar char="•"/>
                      </a:pPr>
                      <a:r>
                        <a:rPr lang="en-IN" baseline="0" dirty="0"/>
                        <a:t>Only one head gets enabled for editing even upon mentioning more than one ‘other matters’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112</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COMPLIANCE CHALLENGES ON MCA V3 PORTAL</a:t>
              </a:r>
              <a:endParaRPr lang="en-US" sz="2800" kern="1200" dirty="0"/>
            </a:p>
          </p:txBody>
        </p:sp>
      </p:grpSp>
    </p:spTree>
    <p:extLst>
      <p:ext uri="{BB962C8B-B14F-4D97-AF65-F5344CB8AC3E}">
        <p14:creationId xmlns:p14="http://schemas.microsoft.com/office/powerpoint/2010/main" val="1801391961"/>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57894" y="1565661"/>
          <a:ext cx="6775449" cy="4846320"/>
        </p:xfrm>
        <a:graphic>
          <a:graphicData uri="http://schemas.openxmlformats.org/drawingml/2006/table">
            <a:tbl>
              <a:tblPr firstRow="1" bandRow="1">
                <a:tableStyleId>{5C22544A-7EE6-4342-B048-85BDC9FD1C3A}</a:tableStyleId>
              </a:tblPr>
              <a:tblGrid>
                <a:gridCol w="2581099">
                  <a:extLst>
                    <a:ext uri="{9D8B030D-6E8A-4147-A177-3AD203B41FA5}">
                      <a16:colId xmlns:a16="http://schemas.microsoft.com/office/drawing/2014/main" val="1113275599"/>
                    </a:ext>
                  </a:extLst>
                </a:gridCol>
                <a:gridCol w="2119745">
                  <a:extLst>
                    <a:ext uri="{9D8B030D-6E8A-4147-A177-3AD203B41FA5}">
                      <a16:colId xmlns:a16="http://schemas.microsoft.com/office/drawing/2014/main" val="3015860527"/>
                    </a:ext>
                  </a:extLst>
                </a:gridCol>
                <a:gridCol w="2074605">
                  <a:extLst>
                    <a:ext uri="{9D8B030D-6E8A-4147-A177-3AD203B41FA5}">
                      <a16:colId xmlns:a16="http://schemas.microsoft.com/office/drawing/2014/main" val="2235924811"/>
                    </a:ext>
                  </a:extLst>
                </a:gridCol>
              </a:tblGrid>
              <a:tr h="590538">
                <a:tc>
                  <a:txBody>
                    <a:bodyPr/>
                    <a:lstStyle/>
                    <a:p>
                      <a:pPr algn="ctr"/>
                      <a:r>
                        <a:rPr lang="en-US" dirty="0"/>
                        <a:t>Non-compliances</a:t>
                      </a:r>
                      <a:endParaRPr lang="en-IN" dirty="0"/>
                    </a:p>
                  </a:txBody>
                  <a:tcPr/>
                </a:tc>
                <a:tc>
                  <a:txBody>
                    <a:bodyPr/>
                    <a:lstStyle/>
                    <a:p>
                      <a:pPr algn="ctr"/>
                      <a:r>
                        <a:rPr lang="en-IN" dirty="0"/>
                        <a:t>Consequences</a:t>
                      </a:r>
                    </a:p>
                  </a:txBody>
                  <a:tcPr/>
                </a:tc>
                <a:tc>
                  <a:txBody>
                    <a:bodyPr/>
                    <a:lstStyle/>
                    <a:p>
                      <a:pPr algn="ctr"/>
                      <a:r>
                        <a:rPr lang="en-IN" b="1" dirty="0"/>
                        <a:t>Impact on Company</a:t>
                      </a:r>
                      <a:endParaRPr lang="en-IN" dirty="0"/>
                    </a:p>
                  </a:txBody>
                  <a:tcPr anchor="ctr"/>
                </a:tc>
                <a:extLst>
                  <a:ext uri="{0D108BD9-81ED-4DB2-BD59-A6C34878D82A}">
                    <a16:rowId xmlns:a16="http://schemas.microsoft.com/office/drawing/2014/main" val="329822541"/>
                  </a:ext>
                </a:extLst>
              </a:tr>
              <a:tr h="4133765">
                <a:tc>
                  <a:txBody>
                    <a:bodyPr/>
                    <a:lstStyle/>
                    <a:p>
                      <a:pPr marL="285750" indent="-285750">
                        <a:buFont typeface="Arial" panose="020B0604020202020204" pitchFamily="34" charset="0"/>
                        <a:buChar char="•"/>
                      </a:pPr>
                      <a:r>
                        <a:rPr lang="en-US" b="1" dirty="0"/>
                        <a:t>Late / Non-filing of Annual Forms</a:t>
                      </a:r>
                      <a:r>
                        <a:rPr lang="en-US" dirty="0"/>
                        <a:t> (AOC-4, MGT-7, ADT-1)</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b="1" dirty="0"/>
                        <a:t>Not Filing Form INC-22A (ACTIVE)</a:t>
                      </a:r>
                    </a:p>
                    <a:p>
                      <a:pPr marL="285750" indent="-285750">
                        <a:buFont typeface="Arial" panose="020B0604020202020204" pitchFamily="34" charset="0"/>
                        <a:buChar char="•"/>
                      </a:pP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b="1" dirty="0"/>
                        <a:t>Registered Office Non-Compliance</a:t>
                      </a:r>
                      <a:r>
                        <a:rPr lang="en-US" dirty="0"/>
                        <a:t> (wrong address, no signage, etc.)</a:t>
                      </a:r>
                    </a:p>
                    <a:p>
                      <a:pPr marL="285750" indent="-285750">
                        <a:buFont typeface="Arial" panose="020B0604020202020204" pitchFamily="34" charset="0"/>
                        <a:buChar char="•"/>
                      </a:pPr>
                      <a:r>
                        <a:rPr lang="en-IN" b="1" dirty="0"/>
                        <a:t>Missed Director KYC </a:t>
                      </a:r>
                      <a:r>
                        <a:rPr lang="en-IN" dirty="0"/>
                        <a:t>(DIR-3 KYC / Web-KYC)</a:t>
                      </a:r>
                      <a:endParaRPr lang="en-US" dirty="0"/>
                    </a:p>
                  </a:txBody>
                  <a:tcPr/>
                </a:tc>
                <a:tc>
                  <a:txBody>
                    <a:bodyPr/>
                    <a:lstStyle/>
                    <a:p>
                      <a:pPr marL="285750" indent="-285750">
                        <a:buFont typeface="Arial" panose="020B0604020202020204" pitchFamily="34" charset="0"/>
                        <a:buChar char="•"/>
                      </a:pPr>
                      <a:r>
                        <a:rPr lang="en-IN" dirty="0"/>
                        <a:t>Late fees + adjudication penalties</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Company marked "ACTIVE–non-compliant"; directors flagged</a:t>
                      </a:r>
                    </a:p>
                    <a:p>
                      <a:pPr marL="285750" indent="-285750">
                        <a:buFont typeface="Arial" panose="020B0604020202020204" pitchFamily="34" charset="0"/>
                        <a:buChar char="•"/>
                      </a:pPr>
                      <a:r>
                        <a:rPr lang="en-US" dirty="0"/>
                        <a:t>Notice from ROC; penalty order under Sec 454</a:t>
                      </a:r>
                    </a:p>
                    <a:p>
                      <a:pPr marL="285750" indent="-285750">
                        <a:buFont typeface="Arial" panose="020B0604020202020204" pitchFamily="34" charset="0"/>
                        <a:buChar char="•"/>
                      </a:pPr>
                      <a:r>
                        <a:rPr lang="en-US" dirty="0"/>
                        <a:t>DIN</a:t>
                      </a:r>
                      <a:r>
                        <a:rPr lang="en-US" baseline="0" dirty="0"/>
                        <a:t> invalidation</a:t>
                      </a:r>
                      <a:endParaRPr lang="en-US" dirty="0"/>
                    </a:p>
                  </a:txBody>
                  <a:tcPr/>
                </a:tc>
                <a:tc>
                  <a:txBody>
                    <a:bodyPr/>
                    <a:lstStyle/>
                    <a:p>
                      <a:pPr marL="285750" indent="-285750">
                        <a:buFont typeface="Arial" panose="020B0604020202020204" pitchFamily="34" charset="0"/>
                        <a:buChar char="•"/>
                      </a:pPr>
                      <a:r>
                        <a:rPr lang="en-US" dirty="0"/>
                        <a:t>Loss of good standing; disqualification risk after 3 years</a:t>
                      </a:r>
                    </a:p>
                    <a:p>
                      <a:pPr marL="285750" indent="-285750">
                        <a:buFont typeface="Arial" panose="020B0604020202020204" pitchFamily="34" charset="0"/>
                        <a:buChar char="•"/>
                      </a:pPr>
                      <a:r>
                        <a:rPr lang="en-IN" dirty="0"/>
                        <a:t>Cannot file SH-07, PAS-03, DIR-12, INC-22, INC-28</a:t>
                      </a:r>
                    </a:p>
                    <a:p>
                      <a:pPr marL="285750" indent="-285750">
                        <a:buFont typeface="Arial" panose="020B0604020202020204" pitchFamily="34" charset="0"/>
                        <a:buChar char="•"/>
                      </a:pPr>
                      <a:r>
                        <a:rPr lang="en-US" dirty="0"/>
                        <a:t>Business address invalid; filings, notices, banking affected</a:t>
                      </a:r>
                    </a:p>
                    <a:p>
                      <a:pPr marL="285750" indent="-285750">
                        <a:buFont typeface="Arial" panose="020B0604020202020204" pitchFamily="34" charset="0"/>
                        <a:buChar char="•"/>
                      </a:pPr>
                      <a:r>
                        <a:rPr lang="en-US" dirty="0"/>
                        <a:t>Director cannot sign filings or resolutions</a:t>
                      </a:r>
                      <a:endParaRPr lang="en-IN"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113</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NON- COMPLIANCES AND THEIR CONSEQUENCES</a:t>
              </a:r>
              <a:endParaRPr lang="en-US" sz="2800" kern="1200" dirty="0"/>
            </a:p>
          </p:txBody>
        </p:sp>
      </p:grpSp>
    </p:spTree>
    <p:extLst>
      <p:ext uri="{BB962C8B-B14F-4D97-AF65-F5344CB8AC3E}">
        <p14:creationId xmlns:p14="http://schemas.microsoft.com/office/powerpoint/2010/main" val="3758126574"/>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p:cNvGraphicFramePr>
            <a:graphicFrameLocks noGrp="1"/>
          </p:cNvGraphicFramePr>
          <p:nvPr>
            <p:ph idx="1"/>
          </p:nvPr>
        </p:nvGraphicFramePr>
        <p:xfrm>
          <a:off x="1357894" y="1661552"/>
          <a:ext cx="6775449" cy="4677954"/>
        </p:xfrm>
        <a:graphic>
          <a:graphicData uri="http://schemas.openxmlformats.org/drawingml/2006/table">
            <a:tbl>
              <a:tblPr firstRow="1" bandRow="1">
                <a:tableStyleId>{5C22544A-7EE6-4342-B048-85BDC9FD1C3A}</a:tableStyleId>
              </a:tblPr>
              <a:tblGrid>
                <a:gridCol w="2581099">
                  <a:extLst>
                    <a:ext uri="{9D8B030D-6E8A-4147-A177-3AD203B41FA5}">
                      <a16:colId xmlns:a16="http://schemas.microsoft.com/office/drawing/2014/main" val="1113275599"/>
                    </a:ext>
                  </a:extLst>
                </a:gridCol>
                <a:gridCol w="2119745">
                  <a:extLst>
                    <a:ext uri="{9D8B030D-6E8A-4147-A177-3AD203B41FA5}">
                      <a16:colId xmlns:a16="http://schemas.microsoft.com/office/drawing/2014/main" val="3015860527"/>
                    </a:ext>
                  </a:extLst>
                </a:gridCol>
                <a:gridCol w="2074605">
                  <a:extLst>
                    <a:ext uri="{9D8B030D-6E8A-4147-A177-3AD203B41FA5}">
                      <a16:colId xmlns:a16="http://schemas.microsoft.com/office/drawing/2014/main" val="2235924811"/>
                    </a:ext>
                  </a:extLst>
                </a:gridCol>
              </a:tblGrid>
              <a:tr h="625232">
                <a:tc>
                  <a:txBody>
                    <a:bodyPr/>
                    <a:lstStyle/>
                    <a:p>
                      <a:pPr algn="ctr"/>
                      <a:r>
                        <a:rPr lang="en-US" dirty="0"/>
                        <a:t>Non-compliances</a:t>
                      </a:r>
                      <a:endParaRPr lang="en-IN" dirty="0"/>
                    </a:p>
                  </a:txBody>
                  <a:tcPr/>
                </a:tc>
                <a:tc>
                  <a:txBody>
                    <a:bodyPr/>
                    <a:lstStyle/>
                    <a:p>
                      <a:pPr algn="ctr"/>
                      <a:r>
                        <a:rPr lang="en-IN" dirty="0"/>
                        <a:t>Consequences</a:t>
                      </a:r>
                    </a:p>
                  </a:txBody>
                  <a:tcPr/>
                </a:tc>
                <a:tc>
                  <a:txBody>
                    <a:bodyPr/>
                    <a:lstStyle/>
                    <a:p>
                      <a:pPr algn="ctr"/>
                      <a:r>
                        <a:rPr lang="en-IN" b="1" dirty="0"/>
                        <a:t>Impact on Company</a:t>
                      </a:r>
                      <a:endParaRPr lang="en-IN" dirty="0"/>
                    </a:p>
                  </a:txBody>
                  <a:tcPr anchor="ctr"/>
                </a:tc>
                <a:extLst>
                  <a:ext uri="{0D108BD9-81ED-4DB2-BD59-A6C34878D82A}">
                    <a16:rowId xmlns:a16="http://schemas.microsoft.com/office/drawing/2014/main" val="329822541"/>
                  </a:ext>
                </a:extLst>
              </a:tr>
              <a:tr h="4037874">
                <a:tc>
                  <a:txBody>
                    <a:bodyPr/>
                    <a:lstStyle/>
                    <a:p>
                      <a:pPr marL="285750" indent="-285750">
                        <a:buFont typeface="Arial" panose="020B0604020202020204" pitchFamily="34" charset="0"/>
                        <a:buChar char="•"/>
                      </a:pPr>
                      <a:r>
                        <a:rPr lang="en-IN" b="1" dirty="0"/>
                        <a:t>Secretarial Standards Non-Adherence</a:t>
                      </a:r>
                      <a:r>
                        <a:rPr lang="en-IN" dirty="0"/>
                        <a:t> (e.g., minutes, notices)</a:t>
                      </a:r>
                    </a:p>
                    <a:p>
                      <a:pPr marL="285750" indent="-285750">
                        <a:buFont typeface="Arial" panose="020B0604020202020204" pitchFamily="34" charset="0"/>
                        <a:buChar char="•"/>
                      </a:pPr>
                      <a:r>
                        <a:rPr lang="en-US" b="1" dirty="0"/>
                        <a:t>Failure to Appoint Auditor &amp; Filing Form ADT-1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Not Filing DPT-3</a:t>
                      </a:r>
                      <a:endParaRPr lang="en-US" dirty="0"/>
                    </a:p>
                  </a:txBody>
                  <a:tcPr/>
                </a:tc>
                <a:tc>
                  <a:txBody>
                    <a:bodyPr/>
                    <a:lstStyle/>
                    <a:p>
                      <a:pPr marL="285750" indent="-285750">
                        <a:buFont typeface="Arial" panose="020B0604020202020204" pitchFamily="34" charset="0"/>
                        <a:buChar char="•"/>
                      </a:pPr>
                      <a:r>
                        <a:rPr lang="en-US" dirty="0"/>
                        <a:t>Penal</a:t>
                      </a:r>
                      <a:r>
                        <a:rPr lang="en-US" baseline="0" dirty="0"/>
                        <a:t> Order u/s 454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Auditor</a:t>
                      </a:r>
                      <a:r>
                        <a:rPr lang="en-US" baseline="0" dirty="0"/>
                        <a:t> disqualification ; compliance notice</a:t>
                      </a:r>
                    </a:p>
                    <a:p>
                      <a:pPr marL="285750" indent="-285750">
                        <a:buFont typeface="Arial" panose="020B0604020202020204" pitchFamily="34" charset="0"/>
                        <a:buChar char="•"/>
                      </a:pPr>
                      <a:r>
                        <a:rPr lang="en-IN" dirty="0"/>
                        <a:t>Penal action by ROC</a:t>
                      </a:r>
                      <a:endParaRPr lang="en-US" dirty="0"/>
                    </a:p>
                  </a:txBody>
                  <a:tcPr/>
                </a:tc>
                <a:tc>
                  <a:txBody>
                    <a:bodyPr/>
                    <a:lstStyle/>
                    <a:p>
                      <a:pPr marL="285750" indent="-285750">
                        <a:buFont typeface="Arial" panose="020B0604020202020204" pitchFamily="34" charset="0"/>
                        <a:buChar char="•"/>
                      </a:pPr>
                      <a:r>
                        <a:rPr lang="en-US" dirty="0"/>
                        <a:t>Invalid resolutions</a:t>
                      </a:r>
                      <a:r>
                        <a:rPr lang="en-US" baseline="0" dirty="0"/>
                        <a:t> and compliance audit failures</a:t>
                      </a:r>
                    </a:p>
                    <a:p>
                      <a:pPr marL="285750" indent="-285750">
                        <a:buFont typeface="Arial" panose="020B0604020202020204" pitchFamily="34" charset="0"/>
                        <a:buChar char="•"/>
                      </a:pPr>
                      <a:r>
                        <a:rPr lang="en-US" baseline="0" dirty="0"/>
                        <a:t>Possible invalidation of Statutory Audit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dirty="0"/>
                        <a:t>Non-disclosure of loans can flag fraud risk</a:t>
                      </a:r>
                      <a:endParaRPr lang="en-US" baseline="0" dirty="0"/>
                    </a:p>
                  </a:txBody>
                  <a:tcPr/>
                </a:tc>
                <a:extLst>
                  <a:ext uri="{0D108BD9-81ED-4DB2-BD59-A6C34878D82A}">
                    <a16:rowId xmlns:a16="http://schemas.microsoft.com/office/drawing/2014/main" val="2643641944"/>
                  </a:ext>
                </a:extLst>
              </a:tr>
            </a:tbl>
          </a:graphicData>
        </a:graphic>
      </p:graphicFrame>
      <p:sp>
        <p:nvSpPr>
          <p:cNvPr id="4" name="Slide Number Placeholder 3">
            <a:extLst>
              <a:ext uri="{FF2B5EF4-FFF2-40B4-BE49-F238E27FC236}">
                <a16:creationId xmlns:a16="http://schemas.microsoft.com/office/drawing/2014/main" id="{EF64F852-1639-41D0-B99B-1136F3E8552F}"/>
              </a:ext>
            </a:extLst>
          </p:cNvPr>
          <p:cNvSpPr>
            <a:spLocks noGrp="1"/>
          </p:cNvSpPr>
          <p:nvPr>
            <p:ph type="sldNum" sz="quarter" idx="12"/>
          </p:nvPr>
        </p:nvSpPr>
        <p:spPr/>
        <p:txBody>
          <a:bodyPr/>
          <a:lstStyle/>
          <a:p>
            <a:pPr>
              <a:defRPr/>
            </a:pPr>
            <a:fld id="{C46BCC04-14A5-46FC-A23E-F5829FD84756}" type="slidenum">
              <a:rPr lang="en-US" smtClean="0"/>
              <a:pPr>
                <a:defRPr/>
              </a:pPr>
              <a:t>114</a:t>
            </a:fld>
            <a:endParaRPr lang="en-US"/>
          </a:p>
        </p:txBody>
      </p:sp>
      <p:grpSp>
        <p:nvGrpSpPr>
          <p:cNvPr id="7" name="Group 6">
            <a:extLst>
              <a:ext uri="{FF2B5EF4-FFF2-40B4-BE49-F238E27FC236}">
                <a16:creationId xmlns:a16="http://schemas.microsoft.com/office/drawing/2014/main" id="{D2E388E0-37B3-4A34-B6C6-4BAAE90F50C7}"/>
              </a:ext>
            </a:extLst>
          </p:cNvPr>
          <p:cNvGrpSpPr/>
          <p:nvPr/>
        </p:nvGrpSpPr>
        <p:grpSpPr>
          <a:xfrm>
            <a:off x="1320634" y="431807"/>
            <a:ext cx="6849971" cy="1081080"/>
            <a:chOff x="0" y="181559"/>
            <a:chExt cx="4850912" cy="1081080"/>
          </a:xfrm>
          <a:scene3d>
            <a:camera prst="orthographicFront"/>
            <a:lightRig rig="flat" dir="t"/>
          </a:scene3d>
        </p:grpSpPr>
        <p:sp>
          <p:nvSpPr>
            <p:cNvPr id="8" name="Rectangle: Rounded Corners 7">
              <a:extLst>
                <a:ext uri="{FF2B5EF4-FFF2-40B4-BE49-F238E27FC236}">
                  <a16:creationId xmlns:a16="http://schemas.microsoft.com/office/drawing/2014/main" id="{CF8F8451-112F-4247-8624-5FC431B823C1}"/>
                </a:ext>
              </a:extLst>
            </p:cNvPr>
            <p:cNvSpPr/>
            <p:nvPr/>
          </p:nvSpPr>
          <p:spPr>
            <a:xfrm>
              <a:off x="0" y="181559"/>
              <a:ext cx="4850912" cy="1081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17CDC91A-3209-4BCF-BD52-D063C4C1BA94}"/>
                </a:ext>
              </a:extLst>
            </p:cNvPr>
            <p:cNvSpPr txBox="1"/>
            <p:nvPr/>
          </p:nvSpPr>
          <p:spPr>
            <a:xfrm>
              <a:off x="52774" y="234333"/>
              <a:ext cx="4745364" cy="9755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dirty="0"/>
                <a:t>NON- COMPLIANCES AND THEIR CONSEQUENCES</a:t>
              </a:r>
              <a:endParaRPr lang="en-US" sz="2800" kern="1200" dirty="0"/>
            </a:p>
          </p:txBody>
        </p:sp>
      </p:grpSp>
    </p:spTree>
    <p:extLst>
      <p:ext uri="{BB962C8B-B14F-4D97-AF65-F5344CB8AC3E}">
        <p14:creationId xmlns:p14="http://schemas.microsoft.com/office/powerpoint/2010/main" val="3417066315"/>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429" y="3939371"/>
            <a:ext cx="6447501" cy="990600"/>
          </a:xfrm>
        </p:spPr>
        <p:txBody>
          <a:bodyPr>
            <a:normAutofit/>
          </a:bodyPr>
          <a:lstStyle/>
          <a:p>
            <a:pPr algn="ctr">
              <a:lnSpc>
                <a:spcPts val="3628"/>
              </a:lnSpc>
            </a:pPr>
            <a:r>
              <a:rPr lang="en-US" sz="1500" b="1" dirty="0">
                <a:solidFill>
                  <a:schemeClr val="tx1"/>
                </a:solidFill>
                <a:latin typeface="Roca One"/>
                <a:ea typeface="Roca One"/>
                <a:cs typeface="Roca One"/>
                <a:sym typeface="Roca One"/>
              </a:rPr>
              <a:t>       </a:t>
            </a:r>
          </a:p>
        </p:txBody>
      </p:sp>
      <p:sp>
        <p:nvSpPr>
          <p:cNvPr id="3" name="Content Placeholder 2"/>
          <p:cNvSpPr>
            <a:spLocks noGrp="1"/>
          </p:cNvSpPr>
          <p:nvPr>
            <p:ph idx="4294967295"/>
          </p:nvPr>
        </p:nvSpPr>
        <p:spPr>
          <a:xfrm>
            <a:off x="1622842" y="2307119"/>
            <a:ext cx="6446837" cy="2911475"/>
          </a:xfrm>
        </p:spPr>
        <p:txBody>
          <a:bodyPr>
            <a:normAutofit/>
          </a:bodyPr>
          <a:lstStyle/>
          <a:p>
            <a:pPr marL="0" indent="0" algn="ctr">
              <a:buNone/>
            </a:pPr>
            <a:r>
              <a:rPr lang="en-IN" sz="6000" b="1" dirty="0"/>
              <a:t>THANK YOU</a:t>
            </a:r>
          </a:p>
        </p:txBody>
      </p:sp>
      <p:sp>
        <p:nvSpPr>
          <p:cNvPr id="6" name="Slide Number Placeholder 5"/>
          <p:cNvSpPr>
            <a:spLocks noGrp="1"/>
          </p:cNvSpPr>
          <p:nvPr>
            <p:ph type="sldNum" sz="quarter" idx="12"/>
          </p:nvPr>
        </p:nvSpPr>
        <p:spPr/>
        <p:txBody>
          <a:bodyPr/>
          <a:lstStyle/>
          <a:p>
            <a:pPr>
              <a:defRPr/>
            </a:pPr>
            <a:fld id="{B61188C5-159D-4EE6-B2D3-8186DF9C574F}" type="slidenum">
              <a:rPr lang="en-US" smtClean="0"/>
              <a:pPr>
                <a:defRPr/>
              </a:pPr>
              <a:t>115</a:t>
            </a:fld>
            <a:endParaRPr lang="en-US"/>
          </a:p>
        </p:txBody>
      </p:sp>
    </p:spTree>
    <p:extLst>
      <p:ext uri="{BB962C8B-B14F-4D97-AF65-F5344CB8AC3E}">
        <p14:creationId xmlns:p14="http://schemas.microsoft.com/office/powerpoint/2010/main" val="300916793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E7D4-36C2-40E1-AF88-42DC193ECE2E}"/>
              </a:ext>
            </a:extLst>
          </p:cNvPr>
          <p:cNvSpPr>
            <a:spLocks noGrp="1"/>
          </p:cNvSpPr>
          <p:nvPr>
            <p:ph type="title"/>
          </p:nvPr>
        </p:nvSpPr>
        <p:spPr/>
        <p:txBody>
          <a:bodyPr/>
          <a:lstStyle/>
          <a:p>
            <a:br>
              <a:rPr lang="en-IN" sz="28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Key Pillars of “V3 and Beyond”</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BDCBF2AA-A4ED-4CDA-A944-702D246AAFBE}"/>
              </a:ext>
            </a:extLst>
          </p:cNvPr>
          <p:cNvSpPr>
            <a:spLocks noGrp="1"/>
          </p:cNvSpPr>
          <p:nvPr>
            <p:ph idx="1"/>
          </p:nvPr>
        </p:nvSpPr>
        <p:spPr>
          <a:xfrm>
            <a:off x="1014413" y="1524000"/>
            <a:ext cx="7620000" cy="3400661"/>
          </a:xfrm>
        </p:spPr>
        <p:txBody>
          <a:bodyPr/>
          <a:lstStyle/>
          <a:p>
            <a:r>
              <a:rPr lang="en-IN" sz="2400" b="1" dirty="0">
                <a:effectLst/>
                <a:latin typeface="Times New Roman" panose="02020603050405020304" pitchFamily="18" charset="0"/>
                <a:ea typeface="Times New Roman" panose="02020603050405020304" pitchFamily="18" charset="0"/>
              </a:rPr>
              <a:t>D. </a:t>
            </a:r>
            <a:r>
              <a:rPr lang="en-IN" sz="2400" b="0" dirty="0">
                <a:effectLst/>
                <a:latin typeface="Times New Roman" panose="02020603050405020304" pitchFamily="18" charset="0"/>
                <a:ea typeface="Times New Roman" panose="02020603050405020304" pitchFamily="18" charset="0"/>
              </a:rPr>
              <a:t>Risk-Based &amp; Event-Driven Filing</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No longer annual ritual—</a:t>
            </a:r>
            <a:r>
              <a:rPr lang="en-IN" sz="2400" b="1" dirty="0">
                <a:effectLst/>
                <a:latin typeface="Times New Roman" panose="02020603050405020304" pitchFamily="18" charset="0"/>
                <a:ea typeface="Times New Roman" panose="02020603050405020304" pitchFamily="18" charset="0"/>
              </a:rPr>
              <a:t>trigger-based compliance</a:t>
            </a:r>
            <a:r>
              <a:rPr lang="en-IN" sz="2400" dirty="0">
                <a:effectLst/>
                <a:latin typeface="Times New Roman" panose="02020603050405020304" pitchFamily="18" charset="0"/>
                <a:ea typeface="Times New Roman" panose="02020603050405020304" pitchFamily="18" charset="0"/>
              </a:rPr>
              <a:t> (e.g., resignation, default, board change) - </a:t>
            </a:r>
            <a:r>
              <a:rPr lang="en-US" sz="2400" b="1" dirty="0"/>
              <a:t>instantly prompt regulatory actions, alerts, or filings</a:t>
            </a:r>
            <a:r>
              <a:rPr lang="en-US" sz="2400" dirty="0"/>
              <a:t>. It’s a move from passive, deadline-based compliance to a </a:t>
            </a:r>
            <a:r>
              <a:rPr lang="en-US" sz="2400" b="1" dirty="0"/>
              <a:t>real-time, event-driven model</a:t>
            </a:r>
            <a:r>
              <a:rPr lang="en-US" sz="2400" dirty="0"/>
              <a:t>.</a:t>
            </a:r>
            <a:endParaRPr lang="en-IN" sz="24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Event tracking for </a:t>
            </a:r>
            <a:r>
              <a:rPr lang="en-IN" sz="2400" b="1" dirty="0">
                <a:effectLst/>
                <a:latin typeface="Times New Roman" panose="02020603050405020304" pitchFamily="18" charset="0"/>
                <a:ea typeface="Times New Roman" panose="02020603050405020304" pitchFamily="18" charset="0"/>
              </a:rPr>
              <a:t>significant beneficial owners, related party transactions</a:t>
            </a:r>
            <a:endParaRPr lang="en-IN" sz="2400" dirty="0">
              <a:effectLst/>
              <a:latin typeface="Times New Roman" panose="02020603050405020304" pitchFamily="18" charset="0"/>
              <a:ea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43563DD9-C4AF-4C7E-92E1-85B13E0AD7D5}"/>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A5C61153-1C65-424A-8187-106D3F30091E}"/>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3091B5F5-6FAB-4EB7-BDCD-5ACB38B86B98}"/>
              </a:ext>
            </a:extLst>
          </p:cNvPr>
          <p:cNvSpPr>
            <a:spLocks noGrp="1"/>
          </p:cNvSpPr>
          <p:nvPr>
            <p:ph type="sldNum" sz="quarter" idx="12"/>
          </p:nvPr>
        </p:nvSpPr>
        <p:spPr/>
        <p:txBody>
          <a:bodyPr/>
          <a:lstStyle/>
          <a:p>
            <a:pPr>
              <a:defRPr/>
            </a:pPr>
            <a:fld id="{C46BCC04-14A5-46FC-A23E-F5829FD84756}" type="slidenum">
              <a:rPr lang="en-US" smtClean="0"/>
              <a:pPr>
                <a:defRPr/>
              </a:pPr>
              <a:t>12</a:t>
            </a:fld>
            <a:endParaRPr lang="en-US"/>
          </a:p>
        </p:txBody>
      </p:sp>
    </p:spTree>
    <p:extLst>
      <p:ext uri="{BB962C8B-B14F-4D97-AF65-F5344CB8AC3E}">
        <p14:creationId xmlns:p14="http://schemas.microsoft.com/office/powerpoint/2010/main" val="23490048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3D09-337D-4116-85D1-88FB4FD0510C}"/>
              </a:ext>
            </a:extLst>
          </p:cNvPr>
          <p:cNvSpPr>
            <a:spLocks noGrp="1"/>
          </p:cNvSpPr>
          <p:nvPr>
            <p:ph type="title"/>
          </p:nvPr>
        </p:nvSpPr>
        <p:spPr/>
        <p:txBody>
          <a:bodyPr/>
          <a:lstStyle/>
          <a:p>
            <a:r>
              <a:rPr lang="en-IN" sz="4400" b="1" dirty="0"/>
              <a:t>Key Triggers</a:t>
            </a:r>
            <a:endParaRPr lang="en-IN" dirty="0"/>
          </a:p>
        </p:txBody>
      </p:sp>
      <p:sp>
        <p:nvSpPr>
          <p:cNvPr id="3" name="Content Placeholder 2">
            <a:extLst>
              <a:ext uri="{FF2B5EF4-FFF2-40B4-BE49-F238E27FC236}">
                <a16:creationId xmlns:a16="http://schemas.microsoft.com/office/drawing/2014/main" id="{783B534A-DEF4-4CD8-9435-8B5D57732F00}"/>
              </a:ext>
            </a:extLst>
          </p:cNvPr>
          <p:cNvSpPr>
            <a:spLocks noGrp="1"/>
          </p:cNvSpPr>
          <p:nvPr>
            <p:ph idx="1"/>
          </p:nvPr>
        </p:nvSpPr>
        <p:spPr>
          <a:xfrm>
            <a:off x="1038520" y="1371600"/>
            <a:ext cx="7620000" cy="4114800"/>
          </a:xfrm>
        </p:spPr>
        <p:txBody>
          <a:bodyPr/>
          <a:lstStyle/>
          <a:p>
            <a:pPr>
              <a:buFont typeface="+mj-lt"/>
              <a:buAutoNum type="arabicPeriod"/>
            </a:pPr>
            <a:r>
              <a:rPr lang="en-IN" sz="2200" b="1" dirty="0"/>
              <a:t>Loan Default or NPA Classification</a:t>
            </a:r>
            <a:br>
              <a:rPr lang="en-IN" sz="2200" dirty="0"/>
            </a:br>
            <a:r>
              <a:rPr lang="en-IN" sz="2200" dirty="0"/>
              <a:t>→ Generates alert to concerned authorities (e.g., RBI, ROC); may trigger reporting obligations.</a:t>
            </a:r>
          </a:p>
          <a:p>
            <a:pPr>
              <a:buFont typeface="+mj-lt"/>
              <a:buAutoNum type="arabicPeriod"/>
            </a:pPr>
            <a:r>
              <a:rPr lang="en-IN" sz="2200" b="1" dirty="0"/>
              <a:t>Change in Board Composition</a:t>
            </a:r>
            <a:br>
              <a:rPr lang="en-IN" sz="2200" dirty="0"/>
            </a:br>
            <a:r>
              <a:rPr lang="en-IN" sz="2200" dirty="0"/>
              <a:t>→ Auto-validation of board constitution; ensures minimum directors, resident directors, women directors.</a:t>
            </a:r>
          </a:p>
          <a:p>
            <a:pPr>
              <a:buFont typeface="+mj-lt"/>
              <a:buAutoNum type="arabicPeriod"/>
            </a:pPr>
            <a:r>
              <a:rPr lang="en-IN" sz="2200" b="1" dirty="0"/>
              <a:t>Capital Restructuring</a:t>
            </a:r>
            <a:r>
              <a:rPr lang="en-IN" sz="2200" dirty="0"/>
              <a:t> (e.g., allotment, buyback, conversion)</a:t>
            </a:r>
            <a:br>
              <a:rPr lang="en-IN" sz="2200" dirty="0"/>
            </a:br>
            <a:r>
              <a:rPr lang="en-IN" sz="2200" dirty="0"/>
              <a:t>→ Triggers compliance forms like PAS-3, SH-7, MGT-14.</a:t>
            </a:r>
          </a:p>
          <a:p>
            <a:pPr>
              <a:buFont typeface="+mj-lt"/>
              <a:buAutoNum type="arabicPeriod"/>
            </a:pPr>
            <a:r>
              <a:rPr lang="en-IN" sz="2200" b="1" dirty="0"/>
              <a:t>Auditor Resignation</a:t>
            </a:r>
            <a:br>
              <a:rPr lang="en-IN" sz="2200" dirty="0"/>
            </a:br>
            <a:r>
              <a:rPr lang="en-IN" sz="2200" dirty="0"/>
              <a:t>→ Prompts ADT-3 filing and checks for new ADT-1 within the time frame.</a:t>
            </a:r>
          </a:p>
          <a:p>
            <a:pPr>
              <a:buFont typeface="+mj-lt"/>
              <a:buAutoNum type="arabicPeriod"/>
            </a:pPr>
            <a:r>
              <a:rPr lang="en-IN" sz="2200" b="1" dirty="0"/>
              <a:t>CSR Spend Default</a:t>
            </a:r>
            <a:br>
              <a:rPr lang="en-IN" sz="2200" dirty="0"/>
            </a:br>
            <a:r>
              <a:rPr lang="en-IN" sz="2200" dirty="0"/>
              <a:t>→ System flags CSR non-compliance for further scrutiny.</a:t>
            </a:r>
          </a:p>
          <a:p>
            <a:endParaRPr lang="en-IN" sz="2200" dirty="0"/>
          </a:p>
        </p:txBody>
      </p:sp>
      <p:sp>
        <p:nvSpPr>
          <p:cNvPr id="4" name="Date Placeholder 3">
            <a:extLst>
              <a:ext uri="{FF2B5EF4-FFF2-40B4-BE49-F238E27FC236}">
                <a16:creationId xmlns:a16="http://schemas.microsoft.com/office/drawing/2014/main" id="{BA57DE03-7E56-4C2D-A35D-FB19F4916F2B}"/>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dirty="0"/>
          </a:p>
        </p:txBody>
      </p:sp>
      <p:sp>
        <p:nvSpPr>
          <p:cNvPr id="5" name="Footer Placeholder 4">
            <a:extLst>
              <a:ext uri="{FF2B5EF4-FFF2-40B4-BE49-F238E27FC236}">
                <a16:creationId xmlns:a16="http://schemas.microsoft.com/office/drawing/2014/main" id="{468E331A-4D82-47AA-9893-67481B726B7D}"/>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01F8184-470A-4100-A1E2-7EB9215DB237}"/>
              </a:ext>
            </a:extLst>
          </p:cNvPr>
          <p:cNvSpPr>
            <a:spLocks noGrp="1"/>
          </p:cNvSpPr>
          <p:nvPr>
            <p:ph type="sldNum" sz="quarter" idx="12"/>
          </p:nvPr>
        </p:nvSpPr>
        <p:spPr/>
        <p:txBody>
          <a:bodyPr/>
          <a:lstStyle/>
          <a:p>
            <a:pPr>
              <a:defRPr/>
            </a:pPr>
            <a:fld id="{C46BCC04-14A5-46FC-A23E-F5829FD84756}" type="slidenum">
              <a:rPr lang="en-US" smtClean="0"/>
              <a:pPr>
                <a:defRPr/>
              </a:pPr>
              <a:t>13</a:t>
            </a:fld>
            <a:endParaRPr lang="en-US"/>
          </a:p>
        </p:txBody>
      </p:sp>
    </p:spTree>
    <p:extLst>
      <p:ext uri="{BB962C8B-B14F-4D97-AF65-F5344CB8AC3E}">
        <p14:creationId xmlns:p14="http://schemas.microsoft.com/office/powerpoint/2010/main" val="4863401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7E8A-D9E9-4982-AEBC-EA5098724106}"/>
              </a:ext>
            </a:extLst>
          </p:cNvPr>
          <p:cNvSpPr>
            <a:spLocks noGrp="1"/>
          </p:cNvSpPr>
          <p:nvPr>
            <p:ph type="title"/>
          </p:nvPr>
        </p:nvSpPr>
        <p:spPr/>
        <p:txBody>
          <a:bodyPr/>
          <a:lstStyle/>
          <a:p>
            <a:br>
              <a:rPr lang="en-US" sz="2800" b="1" dirty="0"/>
            </a:br>
            <a:r>
              <a:rPr lang="en-US" sz="2800" b="1" dirty="0"/>
              <a:t>How It Works Under MCA V3:</a:t>
            </a:r>
            <a:br>
              <a:rPr lang="en-US" sz="2800" b="1" dirty="0"/>
            </a:br>
            <a:endParaRPr lang="en-IN" sz="2800" dirty="0"/>
          </a:p>
        </p:txBody>
      </p:sp>
      <p:sp>
        <p:nvSpPr>
          <p:cNvPr id="3" name="Content Placeholder 2">
            <a:extLst>
              <a:ext uri="{FF2B5EF4-FFF2-40B4-BE49-F238E27FC236}">
                <a16:creationId xmlns:a16="http://schemas.microsoft.com/office/drawing/2014/main" id="{58478805-C1C3-4B2C-9FA6-1B5B3C400531}"/>
              </a:ext>
            </a:extLst>
          </p:cNvPr>
          <p:cNvSpPr>
            <a:spLocks noGrp="1"/>
          </p:cNvSpPr>
          <p:nvPr>
            <p:ph idx="1"/>
          </p:nvPr>
        </p:nvSpPr>
        <p:spPr>
          <a:xfrm>
            <a:off x="1033021" y="1371600"/>
            <a:ext cx="7620000" cy="4114800"/>
          </a:xfrm>
        </p:spPr>
        <p:txBody>
          <a:bodyPr/>
          <a:lstStyle/>
          <a:p>
            <a:pPr>
              <a:buFont typeface="Arial" panose="020B0604020202020204" pitchFamily="34" charset="0"/>
              <a:buChar char="•"/>
            </a:pPr>
            <a:r>
              <a:rPr lang="en-US" sz="2400" b="1" dirty="0"/>
              <a:t>Smart Workflow Engines</a:t>
            </a:r>
            <a:r>
              <a:rPr lang="en-US" sz="2400" dirty="0"/>
              <a:t> monitor the MCA database for changes (e.g., DIR-12, SH-7 filings).</a:t>
            </a:r>
          </a:p>
          <a:p>
            <a:pPr>
              <a:buFont typeface="Arial" panose="020B0604020202020204" pitchFamily="34" charset="0"/>
              <a:buChar char="•"/>
            </a:pPr>
            <a:r>
              <a:rPr lang="en-US" sz="2400" b="1" dirty="0"/>
              <a:t>Event-tracking algorithms</a:t>
            </a:r>
            <a:r>
              <a:rPr lang="en-US" sz="2400" dirty="0"/>
              <a:t> validate interlinked compliances (e.g., a resignation must be followed by an appointment to avoid Board vacancies).</a:t>
            </a:r>
          </a:p>
          <a:p>
            <a:pPr>
              <a:buFont typeface="Arial" panose="020B0604020202020204" pitchFamily="34" charset="0"/>
              <a:buChar char="•"/>
            </a:pPr>
            <a:r>
              <a:rPr lang="en-US" sz="2400" b="1" dirty="0"/>
              <a:t>Alerts and pre-emptive nudges</a:t>
            </a:r>
            <a:r>
              <a:rPr lang="en-US" sz="2400" dirty="0"/>
              <a:t> are sent to stakeholders before non-compliance escalates.</a:t>
            </a:r>
          </a:p>
          <a:p>
            <a:pPr>
              <a:buFont typeface="Arial" panose="020B0604020202020204" pitchFamily="34" charset="0"/>
              <a:buChar char="•"/>
            </a:pPr>
            <a:r>
              <a:rPr lang="en-US" sz="2400" b="1" dirty="0"/>
              <a:t>Auto-verification</a:t>
            </a:r>
            <a:r>
              <a:rPr lang="en-US" sz="2400" dirty="0"/>
              <a:t> helps detect missing filings or incomplete documentation in real-time.</a:t>
            </a:r>
          </a:p>
          <a:p>
            <a:endParaRPr lang="en-IN" sz="2400" dirty="0"/>
          </a:p>
        </p:txBody>
      </p:sp>
      <p:sp>
        <p:nvSpPr>
          <p:cNvPr id="4" name="Date Placeholder 3">
            <a:extLst>
              <a:ext uri="{FF2B5EF4-FFF2-40B4-BE49-F238E27FC236}">
                <a16:creationId xmlns:a16="http://schemas.microsoft.com/office/drawing/2014/main" id="{7ADF51B3-EE23-4AE4-A145-296A222DBC4A}"/>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A32D47DE-5F96-42F3-8D9B-B404B80C760B}"/>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A77984B-D3EC-4F6C-BB0A-76710BDED9E1}"/>
              </a:ext>
            </a:extLst>
          </p:cNvPr>
          <p:cNvSpPr>
            <a:spLocks noGrp="1"/>
          </p:cNvSpPr>
          <p:nvPr>
            <p:ph type="sldNum" sz="quarter" idx="12"/>
          </p:nvPr>
        </p:nvSpPr>
        <p:spPr/>
        <p:txBody>
          <a:bodyPr/>
          <a:lstStyle/>
          <a:p>
            <a:pPr>
              <a:defRPr/>
            </a:pPr>
            <a:fld id="{C46BCC04-14A5-46FC-A23E-F5829FD84756}" type="slidenum">
              <a:rPr lang="en-US" smtClean="0"/>
              <a:pPr>
                <a:defRPr/>
              </a:pPr>
              <a:t>14</a:t>
            </a:fld>
            <a:endParaRPr lang="en-US"/>
          </a:p>
        </p:txBody>
      </p:sp>
    </p:spTree>
    <p:extLst>
      <p:ext uri="{BB962C8B-B14F-4D97-AF65-F5344CB8AC3E}">
        <p14:creationId xmlns:p14="http://schemas.microsoft.com/office/powerpoint/2010/main" val="14398457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570A-6031-4717-B296-174205E83E39}"/>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What Lies Ahead: Beyond V3</a:t>
            </a:r>
            <a:br>
              <a:rPr lang="en-IN" sz="3200" b="1" dirty="0">
                <a:effectLst/>
                <a:latin typeface="Times New Roman" panose="02020603050405020304" pitchFamily="18" charset="0"/>
                <a:ea typeface="Times New Roman" panose="02020603050405020304" pitchFamily="18" charset="0"/>
              </a:rPr>
            </a:br>
            <a:endParaRPr lang="en-IN" sz="3200" b="1" dirty="0"/>
          </a:p>
        </p:txBody>
      </p:sp>
      <p:sp>
        <p:nvSpPr>
          <p:cNvPr id="3" name="Content Placeholder 2">
            <a:extLst>
              <a:ext uri="{FF2B5EF4-FFF2-40B4-BE49-F238E27FC236}">
                <a16:creationId xmlns:a16="http://schemas.microsoft.com/office/drawing/2014/main" id="{2B354CAA-BD5D-43B3-AEE1-E0DFC2F9D3CE}"/>
              </a:ext>
            </a:extLst>
          </p:cNvPr>
          <p:cNvSpPr>
            <a:spLocks noGrp="1"/>
          </p:cNvSpPr>
          <p:nvPr>
            <p:ph idx="1"/>
          </p:nvPr>
        </p:nvSpPr>
        <p:spPr/>
        <p:txBody>
          <a:bodyPr/>
          <a:lstStyle/>
          <a:p>
            <a:r>
              <a:rPr lang="en-IN" sz="2300" b="1" dirty="0">
                <a:effectLst/>
                <a:latin typeface="Times New Roman" panose="02020603050405020304" pitchFamily="18" charset="0"/>
                <a:ea typeface="Times New Roman" panose="02020603050405020304" pitchFamily="18" charset="0"/>
              </a:rPr>
              <a:t>A. </a:t>
            </a:r>
            <a:r>
              <a:rPr lang="en-IN" sz="2300" b="0" dirty="0">
                <a:effectLst/>
                <a:latin typeface="Times New Roman" panose="02020603050405020304" pitchFamily="18" charset="0"/>
                <a:ea typeface="Times New Roman" panose="02020603050405020304" pitchFamily="18" charset="0"/>
              </a:rPr>
              <a:t>Integrated Corporate Compliance Hub</a:t>
            </a:r>
            <a:endParaRPr lang="en-IN" sz="23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Real-time linkage between </a:t>
            </a:r>
            <a:r>
              <a:rPr lang="en-IN" sz="2300" b="1" dirty="0">
                <a:effectLst/>
                <a:latin typeface="Times New Roman" panose="02020603050405020304" pitchFamily="18" charset="0"/>
                <a:ea typeface="Times New Roman" panose="02020603050405020304" pitchFamily="18" charset="0"/>
              </a:rPr>
              <a:t>MCA, GSTN, ITD, SEBI</a:t>
            </a:r>
            <a:endParaRPr lang="en-IN" sz="23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Unified dashboard for all regulatory obligations</a:t>
            </a:r>
          </a:p>
          <a:p>
            <a:r>
              <a:rPr lang="en-IN" sz="2300" b="1" dirty="0">
                <a:effectLst/>
                <a:latin typeface="Times New Roman" panose="02020603050405020304" pitchFamily="18" charset="0"/>
                <a:ea typeface="Times New Roman" panose="02020603050405020304" pitchFamily="18" charset="0"/>
              </a:rPr>
              <a:t>B. </a:t>
            </a:r>
            <a:r>
              <a:rPr lang="en-IN" sz="2300" b="0" dirty="0">
                <a:effectLst/>
                <a:latin typeface="Times New Roman" panose="02020603050405020304" pitchFamily="18" charset="0"/>
                <a:ea typeface="Times New Roman" panose="02020603050405020304" pitchFamily="18" charset="0"/>
              </a:rPr>
              <a:t>Mandatory ESG Reporting Framework</a:t>
            </a:r>
            <a:endParaRPr lang="en-IN" sz="23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MCA + SEBI harmonizing disclosures on Environment, Social, Governance (ESG)</a:t>
            </a:r>
          </a:p>
          <a:p>
            <a:pPr marL="342900" lvl="0" indent="-342900">
              <a:buSzPts val="1000"/>
              <a:buFont typeface="Symbol" panose="05050102010706020507" pitchFamily="18" charset="2"/>
              <a:buChar char=""/>
              <a:tabLst>
                <a:tab pos="457200" algn="l"/>
              </a:tabLst>
            </a:pPr>
            <a:r>
              <a:rPr lang="en-IN" sz="2300" dirty="0">
                <a:effectLst/>
                <a:latin typeface="Times New Roman" panose="02020603050405020304" pitchFamily="18" charset="0"/>
                <a:ea typeface="Times New Roman" panose="02020603050405020304" pitchFamily="18" charset="0"/>
              </a:rPr>
              <a:t>Company law may soon require </a:t>
            </a:r>
            <a:r>
              <a:rPr lang="en-IN" sz="2300" b="1" dirty="0">
                <a:effectLst/>
                <a:latin typeface="Times New Roman" panose="02020603050405020304" pitchFamily="18" charset="0"/>
                <a:ea typeface="Times New Roman" panose="02020603050405020304" pitchFamily="18" charset="0"/>
              </a:rPr>
              <a:t>Sustainability Reporting</a:t>
            </a:r>
            <a:endParaRPr lang="en-IN" sz="23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1AA3E173-2F43-4856-B378-C95B60B3C14C}"/>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2F53AE8B-3CFE-4CFE-BEEA-B41C0793DA64}"/>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B0EE8120-3070-4CC9-AA53-A9279B409BF8}"/>
              </a:ext>
            </a:extLst>
          </p:cNvPr>
          <p:cNvSpPr>
            <a:spLocks noGrp="1"/>
          </p:cNvSpPr>
          <p:nvPr>
            <p:ph type="sldNum" sz="quarter" idx="12"/>
          </p:nvPr>
        </p:nvSpPr>
        <p:spPr/>
        <p:txBody>
          <a:bodyPr/>
          <a:lstStyle/>
          <a:p>
            <a:pPr>
              <a:defRPr/>
            </a:pPr>
            <a:fld id="{C46BCC04-14A5-46FC-A23E-F5829FD84756}" type="slidenum">
              <a:rPr lang="en-US" smtClean="0"/>
              <a:pPr>
                <a:defRPr/>
              </a:pPr>
              <a:t>15</a:t>
            </a:fld>
            <a:endParaRPr lang="en-US"/>
          </a:p>
        </p:txBody>
      </p:sp>
    </p:spTree>
    <p:extLst>
      <p:ext uri="{BB962C8B-B14F-4D97-AF65-F5344CB8AC3E}">
        <p14:creationId xmlns:p14="http://schemas.microsoft.com/office/powerpoint/2010/main" val="7022569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0A00-506C-4BE5-8320-F83BE7999E90}"/>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What Lies Ahead: Beyond V3</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9FB81E0-E1D6-48E5-A88F-FF4301CFF0F9}"/>
              </a:ext>
            </a:extLst>
          </p:cNvPr>
          <p:cNvSpPr>
            <a:spLocks noGrp="1"/>
          </p:cNvSpPr>
          <p:nvPr>
            <p:ph idx="1"/>
          </p:nvPr>
        </p:nvSpPr>
        <p:spPr/>
        <p:txBody>
          <a:bodyPr/>
          <a:lstStyle/>
          <a:p>
            <a:r>
              <a:rPr lang="en-IN" sz="2400" b="1" dirty="0">
                <a:effectLst/>
                <a:latin typeface="Times New Roman" panose="02020603050405020304" pitchFamily="18" charset="0"/>
                <a:ea typeface="Times New Roman" panose="02020603050405020304" pitchFamily="18" charset="0"/>
              </a:rPr>
              <a:t>C. </a:t>
            </a:r>
            <a:r>
              <a:rPr lang="en-IN" sz="2400" b="0" dirty="0">
                <a:effectLst/>
                <a:latin typeface="Times New Roman" panose="02020603050405020304" pitchFamily="18" charset="0"/>
                <a:ea typeface="Times New Roman" panose="02020603050405020304" pitchFamily="18" charset="0"/>
              </a:rPr>
              <a:t>Cross-border Filing Standards (XBRL 2.1, IFRS)</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Global standardization of disclosures</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AI bots reading and auto-scrutinizing filings</a:t>
            </a:r>
          </a:p>
          <a:p>
            <a:pPr marL="342900" lvl="0" indent="-342900">
              <a:buSzPts val="1000"/>
              <a:buFont typeface="Symbol" panose="05050102010706020507" pitchFamily="18" charset="2"/>
              <a:buChar char=""/>
              <a:tabLst>
                <a:tab pos="457200" algn="l"/>
              </a:tabLst>
            </a:pPr>
            <a:endParaRPr lang="en-IN" sz="2400" dirty="0">
              <a:effectLst/>
              <a:latin typeface="Times New Roman" panose="02020603050405020304" pitchFamily="18" charset="0"/>
              <a:ea typeface="Times New Roman" panose="02020603050405020304" pitchFamily="18" charset="0"/>
            </a:endParaRPr>
          </a:p>
          <a:p>
            <a:r>
              <a:rPr lang="en-IN" sz="2400" b="1" dirty="0">
                <a:effectLst/>
                <a:latin typeface="Times New Roman" panose="02020603050405020304" pitchFamily="18" charset="0"/>
                <a:ea typeface="Times New Roman" panose="02020603050405020304" pitchFamily="18" charset="0"/>
              </a:rPr>
              <a:t>D. </a:t>
            </a:r>
            <a:r>
              <a:rPr lang="en-IN" sz="2400" b="0" dirty="0">
                <a:effectLst/>
                <a:latin typeface="Times New Roman" panose="02020603050405020304" pitchFamily="18" charset="0"/>
                <a:ea typeface="Times New Roman" panose="02020603050405020304" pitchFamily="18" charset="0"/>
              </a:rPr>
              <a:t>Blockchain &amp; Smart Contracts for ROC Processes</a:t>
            </a:r>
            <a:endParaRPr lang="en-IN" sz="24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Immutable registers, auto-verifiable compliance certificates</a:t>
            </a:r>
          </a:p>
          <a:p>
            <a:endParaRPr lang="en-IN" sz="2400" dirty="0"/>
          </a:p>
          <a:p>
            <a:endParaRPr lang="en-IN" sz="2400" dirty="0"/>
          </a:p>
        </p:txBody>
      </p:sp>
      <p:sp>
        <p:nvSpPr>
          <p:cNvPr id="4" name="Date Placeholder 3">
            <a:extLst>
              <a:ext uri="{FF2B5EF4-FFF2-40B4-BE49-F238E27FC236}">
                <a16:creationId xmlns:a16="http://schemas.microsoft.com/office/drawing/2014/main" id="{C2EC21B5-0F53-4EE2-B3BF-623C50B5FFC8}"/>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9ED09EA5-C4C9-4603-A90C-183E0976DFAA}"/>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5945A010-B7AE-431D-A8C1-72602456E6A1}"/>
              </a:ext>
            </a:extLst>
          </p:cNvPr>
          <p:cNvSpPr>
            <a:spLocks noGrp="1"/>
          </p:cNvSpPr>
          <p:nvPr>
            <p:ph type="sldNum" sz="quarter" idx="12"/>
          </p:nvPr>
        </p:nvSpPr>
        <p:spPr/>
        <p:txBody>
          <a:bodyPr/>
          <a:lstStyle/>
          <a:p>
            <a:pPr>
              <a:defRPr/>
            </a:pPr>
            <a:fld id="{C46BCC04-14A5-46FC-A23E-F5829FD84756}" type="slidenum">
              <a:rPr lang="en-US" smtClean="0"/>
              <a:pPr>
                <a:defRPr/>
              </a:pPr>
              <a:t>16</a:t>
            </a:fld>
            <a:endParaRPr lang="en-US"/>
          </a:p>
        </p:txBody>
      </p:sp>
    </p:spTree>
    <p:extLst>
      <p:ext uri="{BB962C8B-B14F-4D97-AF65-F5344CB8AC3E}">
        <p14:creationId xmlns:p14="http://schemas.microsoft.com/office/powerpoint/2010/main" val="6892612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EF88-F1EB-4C0C-B3D0-1ED45D5B1C4C}"/>
              </a:ext>
            </a:extLst>
          </p:cNvPr>
          <p:cNvSpPr>
            <a:spLocks noGrp="1"/>
          </p:cNvSpPr>
          <p:nvPr>
            <p:ph type="title"/>
          </p:nvPr>
        </p:nvSpPr>
        <p:spPr>
          <a:xfrm>
            <a:off x="1066800" y="293687"/>
            <a:ext cx="7620000" cy="1143000"/>
          </a:xfrm>
        </p:spPr>
        <p:txBody>
          <a:bodyPr/>
          <a:lstStyle/>
          <a:p>
            <a:br>
              <a:rPr lang="en-IN" sz="3200" b="1" dirty="0">
                <a:effectLst/>
                <a:latin typeface="Times New Roman" panose="02020603050405020304" pitchFamily="18" charset="0"/>
                <a:ea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rPr>
              <a:t>What Lies Ahead: Beyond V3</a:t>
            </a:r>
            <a:br>
              <a:rPr lang="en-IN" sz="3200" b="1"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D4842687-BEC4-4294-A234-283CBEB811CD}"/>
              </a:ext>
            </a:extLst>
          </p:cNvPr>
          <p:cNvSpPr>
            <a:spLocks noGrp="1"/>
          </p:cNvSpPr>
          <p:nvPr>
            <p:ph idx="1"/>
          </p:nvPr>
        </p:nvSpPr>
        <p:spPr/>
        <p:txBody>
          <a:bodyPr/>
          <a:lstStyle/>
          <a:p>
            <a:r>
              <a:rPr lang="en-IN" sz="2300" dirty="0">
                <a:effectLst/>
                <a:latin typeface="Times New Roman" panose="02020603050405020304" pitchFamily="18" charset="0"/>
                <a:ea typeface="Times New Roman" panose="02020603050405020304" pitchFamily="18" charset="0"/>
              </a:rPr>
              <a:t>An </a:t>
            </a:r>
            <a:r>
              <a:rPr lang="en-IN" sz="2300" b="1" dirty="0">
                <a:effectLst/>
                <a:latin typeface="Times New Roman" panose="02020603050405020304" pitchFamily="18" charset="0"/>
                <a:ea typeface="Times New Roman" panose="02020603050405020304" pitchFamily="18" charset="0"/>
              </a:rPr>
              <a:t>immutable register</a:t>
            </a:r>
            <a:r>
              <a:rPr lang="en-IN" sz="2300" dirty="0">
                <a:effectLst/>
                <a:latin typeface="Times New Roman" panose="02020603050405020304" pitchFamily="18" charset="0"/>
                <a:ea typeface="Times New Roman" panose="02020603050405020304" pitchFamily="18" charset="0"/>
              </a:rPr>
              <a:t> refers to a digital ledger that, once created, </a:t>
            </a:r>
            <a:r>
              <a:rPr lang="en-IN" sz="2300" b="1" dirty="0">
                <a:effectLst/>
                <a:latin typeface="Times New Roman" panose="02020603050405020304" pitchFamily="18" charset="0"/>
                <a:ea typeface="Times New Roman" panose="02020603050405020304" pitchFamily="18" charset="0"/>
              </a:rPr>
              <a:t>cannot be altered, deleted, or tampered with</a:t>
            </a:r>
            <a:r>
              <a:rPr lang="en-IN" sz="2300" dirty="0">
                <a:effectLst/>
                <a:latin typeface="Times New Roman" panose="02020603050405020304" pitchFamily="18" charset="0"/>
                <a:ea typeface="Times New Roman" panose="02020603050405020304" pitchFamily="18" charset="0"/>
              </a:rPr>
              <a:t>. This is typically enabled through </a:t>
            </a:r>
            <a:r>
              <a:rPr lang="en-IN" sz="2300" b="1" dirty="0">
                <a:effectLst/>
                <a:latin typeface="Times New Roman" panose="02020603050405020304" pitchFamily="18" charset="0"/>
                <a:ea typeface="Times New Roman" panose="02020603050405020304" pitchFamily="18" charset="0"/>
              </a:rPr>
              <a:t>blockchain technology</a:t>
            </a:r>
            <a:r>
              <a:rPr lang="en-IN" sz="2300" dirty="0">
                <a:effectLst/>
                <a:latin typeface="Times New Roman" panose="02020603050405020304" pitchFamily="18" charset="0"/>
                <a:ea typeface="Times New Roman" panose="02020603050405020304" pitchFamily="18" charset="0"/>
              </a:rPr>
              <a:t>, which uses cryptographic hashing and distributed consensus to maintain data integrity.</a:t>
            </a:r>
          </a:p>
          <a:p>
            <a:r>
              <a:rPr lang="en-IN" sz="2300" b="1" dirty="0">
                <a:effectLst/>
                <a:latin typeface="Times New Roman" panose="02020603050405020304" pitchFamily="18" charset="0"/>
                <a:ea typeface="Times New Roman" panose="02020603050405020304" pitchFamily="18" charset="0"/>
              </a:rPr>
              <a:t>Example:</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Members</a:t>
            </a:r>
            <a:r>
              <a:rPr lang="en-IN" sz="2300" dirty="0">
                <a:effectLst/>
                <a:latin typeface="Times New Roman" panose="02020603050405020304" pitchFamily="18" charset="0"/>
                <a:ea typeface="Times New Roman" panose="02020603050405020304" pitchFamily="18" charset="0"/>
              </a:rPr>
              <a:t> (Sec 88)</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Directors and KMP</a:t>
            </a:r>
            <a:r>
              <a:rPr lang="en-IN" sz="2300" dirty="0">
                <a:effectLst/>
                <a:latin typeface="Times New Roman" panose="02020603050405020304" pitchFamily="18" charset="0"/>
                <a:ea typeface="Times New Roman" panose="02020603050405020304" pitchFamily="18" charset="0"/>
              </a:rPr>
              <a:t> (Sec 170)</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Charges</a:t>
            </a:r>
            <a:r>
              <a:rPr lang="en-IN" sz="2300" dirty="0">
                <a:effectLst/>
                <a:latin typeface="Times New Roman" panose="02020603050405020304" pitchFamily="18" charset="0"/>
                <a:ea typeface="Times New Roman" panose="02020603050405020304" pitchFamily="18" charset="0"/>
              </a:rPr>
              <a:t> (Sec 85)</a:t>
            </a:r>
          </a:p>
          <a:p>
            <a:pPr marL="342900" lvl="0" indent="-342900">
              <a:buSzPts val="1000"/>
              <a:buFont typeface="Symbol" panose="05050102010706020507" pitchFamily="18" charset="2"/>
              <a:buChar char=""/>
              <a:tabLst>
                <a:tab pos="457200" algn="l"/>
              </a:tabLst>
            </a:pPr>
            <a:r>
              <a:rPr lang="en-IN" sz="2300" b="1" dirty="0">
                <a:effectLst/>
                <a:latin typeface="Times New Roman" panose="02020603050405020304" pitchFamily="18" charset="0"/>
                <a:ea typeface="Times New Roman" panose="02020603050405020304" pitchFamily="18" charset="0"/>
              </a:rPr>
              <a:t>Register of Significant Beneficial Owners (SBO)</a:t>
            </a:r>
            <a:endParaRPr lang="en-IN" sz="2300" dirty="0">
              <a:effectLst/>
              <a:latin typeface="Times New Roman" panose="02020603050405020304" pitchFamily="18" charset="0"/>
              <a:ea typeface="Times New Roman" panose="02020603050405020304" pitchFamily="18" charset="0"/>
            </a:endParaRPr>
          </a:p>
          <a:p>
            <a:endParaRPr lang="en-IN" dirty="0"/>
          </a:p>
        </p:txBody>
      </p:sp>
      <p:sp>
        <p:nvSpPr>
          <p:cNvPr id="4" name="Date Placeholder 3">
            <a:extLst>
              <a:ext uri="{FF2B5EF4-FFF2-40B4-BE49-F238E27FC236}">
                <a16:creationId xmlns:a16="http://schemas.microsoft.com/office/drawing/2014/main" id="{2E92EF38-F960-44BD-A45C-410DFDBFEAB7}"/>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C245B6E3-593A-4973-91C9-F6355119F4A7}"/>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5DE489AA-940D-42F6-948C-EDCB7E63B034}"/>
              </a:ext>
            </a:extLst>
          </p:cNvPr>
          <p:cNvSpPr>
            <a:spLocks noGrp="1"/>
          </p:cNvSpPr>
          <p:nvPr>
            <p:ph type="sldNum" sz="quarter" idx="12"/>
          </p:nvPr>
        </p:nvSpPr>
        <p:spPr/>
        <p:txBody>
          <a:bodyPr/>
          <a:lstStyle/>
          <a:p>
            <a:pPr>
              <a:defRPr/>
            </a:pPr>
            <a:fld id="{C46BCC04-14A5-46FC-A23E-F5829FD84756}" type="slidenum">
              <a:rPr lang="en-US" smtClean="0"/>
              <a:pPr>
                <a:defRPr/>
              </a:pPr>
              <a:t>17</a:t>
            </a:fld>
            <a:endParaRPr lang="en-US"/>
          </a:p>
        </p:txBody>
      </p:sp>
    </p:spTree>
    <p:extLst>
      <p:ext uri="{BB962C8B-B14F-4D97-AF65-F5344CB8AC3E}">
        <p14:creationId xmlns:p14="http://schemas.microsoft.com/office/powerpoint/2010/main" val="25523907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850F-B02E-4B82-AA1B-A80FFA176E32}"/>
              </a:ext>
            </a:extLst>
          </p:cNvPr>
          <p:cNvSpPr>
            <a:spLocks noGrp="1"/>
          </p:cNvSpPr>
          <p:nvPr>
            <p:ph type="title"/>
          </p:nvPr>
        </p:nvSpPr>
        <p:spPr/>
        <p:txBody>
          <a:bodyPr/>
          <a:lstStyle/>
          <a:p>
            <a:r>
              <a:rPr lang="en-IN" b="1" dirty="0"/>
              <a:t>The possibilities ….</a:t>
            </a:r>
          </a:p>
        </p:txBody>
      </p:sp>
      <p:sp>
        <p:nvSpPr>
          <p:cNvPr id="3" name="Content Placeholder 2">
            <a:extLst>
              <a:ext uri="{FF2B5EF4-FFF2-40B4-BE49-F238E27FC236}">
                <a16:creationId xmlns:a16="http://schemas.microsoft.com/office/drawing/2014/main" id="{575280A7-22EF-454B-868F-A813BB91B989}"/>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A compliance certificate is digitally issued by a CA/CS.</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It is hashed and recorded in an immutable blockchain ledger.</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MCA can </a:t>
            </a:r>
            <a:r>
              <a:rPr lang="en-IN" sz="2400" b="1" dirty="0">
                <a:effectLst/>
                <a:latin typeface="Times New Roman" panose="02020603050405020304" pitchFamily="18" charset="0"/>
                <a:ea typeface="Times New Roman" panose="02020603050405020304" pitchFamily="18" charset="0"/>
              </a:rPr>
              <a:t>auto-read, verify, and compare</a:t>
            </a:r>
            <a:r>
              <a:rPr lang="en-IN" sz="2400" dirty="0">
                <a:effectLst/>
                <a:latin typeface="Times New Roman" panose="02020603050405020304" pitchFamily="18" charset="0"/>
                <a:ea typeface="Times New Roman" panose="02020603050405020304" pitchFamily="18" charset="0"/>
              </a:rPr>
              <a:t> it against form filings and backend registers.</a:t>
            </a:r>
          </a:p>
          <a:p>
            <a:pPr marL="342900" lvl="0" indent="-342900">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rPr>
              <a:t>Any discrepancy (like false director appointment) is flagged by the system </a:t>
            </a:r>
            <a:r>
              <a:rPr lang="en-IN" sz="2400" b="1" dirty="0">
                <a:effectLst/>
                <a:latin typeface="Times New Roman" panose="02020603050405020304" pitchFamily="18" charset="0"/>
                <a:ea typeface="Times New Roman" panose="02020603050405020304" pitchFamily="18" charset="0"/>
              </a:rPr>
              <a:t>before filing is accepted</a:t>
            </a:r>
            <a:r>
              <a:rPr lang="en-IN" sz="2400" dirty="0">
                <a:effectLst/>
                <a:latin typeface="Times New Roman" panose="02020603050405020304" pitchFamily="18" charset="0"/>
                <a:ea typeface="Times New Roman" panose="02020603050405020304" pitchFamily="18" charset="0"/>
              </a:rPr>
              <a:t>.</a:t>
            </a:r>
          </a:p>
          <a:p>
            <a:r>
              <a:rPr lang="en-IN" sz="2400" dirty="0">
                <a:effectLst/>
                <a:latin typeface="+mj-lt"/>
                <a:ea typeface="Calibri" panose="020F0502020204030204" pitchFamily="34" charset="0"/>
                <a:cs typeface="Times New Roman" panose="02020603050405020304" pitchFamily="18" charset="0"/>
              </a:rPr>
              <a:t>This is </a:t>
            </a:r>
            <a:r>
              <a:rPr lang="en-IN" sz="2400" b="1" dirty="0" err="1">
                <a:effectLst/>
                <a:latin typeface="+mj-lt"/>
                <a:ea typeface="Calibri" panose="020F0502020204030204" pitchFamily="34" charset="0"/>
                <a:cs typeface="Times New Roman" panose="02020603050405020304" pitchFamily="18" charset="0"/>
              </a:rPr>
              <a:t>RegTech</a:t>
            </a:r>
            <a:r>
              <a:rPr lang="en-IN" sz="2400" b="1" dirty="0">
                <a:effectLst/>
                <a:latin typeface="+mj-lt"/>
                <a:ea typeface="Calibri" panose="020F0502020204030204" pitchFamily="34" charset="0"/>
                <a:cs typeface="Times New Roman" panose="02020603050405020304" pitchFamily="18" charset="0"/>
              </a:rPr>
              <a:t> 3.0</a:t>
            </a:r>
            <a:r>
              <a:rPr lang="en-IN" sz="2400" dirty="0">
                <a:effectLst/>
                <a:latin typeface="+mj-lt"/>
                <a:ea typeface="Calibri" panose="020F0502020204030204" pitchFamily="34" charset="0"/>
                <a:cs typeface="Times New Roman" panose="02020603050405020304" pitchFamily="18" charset="0"/>
              </a:rPr>
              <a:t> – </a:t>
            </a:r>
            <a:r>
              <a:rPr lang="en-IN" sz="2400" b="1" dirty="0">
                <a:effectLst/>
                <a:latin typeface="+mj-lt"/>
                <a:ea typeface="Calibri" panose="020F0502020204030204" pitchFamily="34" charset="0"/>
                <a:cs typeface="Times New Roman" panose="02020603050405020304" pitchFamily="18" charset="0"/>
              </a:rPr>
              <a:t>self-governing compliance</a:t>
            </a:r>
            <a:r>
              <a:rPr lang="en-IN" sz="2400" dirty="0">
                <a:effectLst/>
                <a:latin typeface="+mj-lt"/>
                <a:ea typeface="Calibri" panose="020F0502020204030204" pitchFamily="34" charset="0"/>
                <a:cs typeface="Times New Roman" panose="02020603050405020304" pitchFamily="18" charset="0"/>
              </a:rPr>
              <a:t> aided by </a:t>
            </a:r>
            <a:r>
              <a:rPr lang="en-IN" sz="2400" b="1" dirty="0">
                <a:effectLst/>
                <a:latin typeface="+mj-lt"/>
                <a:ea typeface="Calibri" panose="020F0502020204030204" pitchFamily="34" charset="0"/>
                <a:cs typeface="Times New Roman" panose="02020603050405020304" pitchFamily="18" charset="0"/>
              </a:rPr>
              <a:t>AI and blockchain</a:t>
            </a:r>
            <a:r>
              <a:rPr lang="en-IN" sz="2400" dirty="0">
                <a:effectLst/>
                <a:latin typeface="+mj-lt"/>
                <a:ea typeface="Calibri" panose="020F0502020204030204" pitchFamily="34" charset="0"/>
                <a:cs typeface="Times New Roman" panose="02020603050405020304" pitchFamily="18" charset="0"/>
              </a:rPr>
              <a:t>.</a:t>
            </a:r>
            <a:endParaRPr lang="en-IN" sz="2400" dirty="0">
              <a:latin typeface="+mj-lt"/>
            </a:endParaRPr>
          </a:p>
        </p:txBody>
      </p:sp>
      <p:sp>
        <p:nvSpPr>
          <p:cNvPr id="4" name="Date Placeholder 3">
            <a:extLst>
              <a:ext uri="{FF2B5EF4-FFF2-40B4-BE49-F238E27FC236}">
                <a16:creationId xmlns:a16="http://schemas.microsoft.com/office/drawing/2014/main" id="{E439586A-79A5-4C7C-82F6-1598C443E7C6}"/>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BC782969-6749-45AA-A612-5832554598C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2B948A4-38B9-40D9-9899-E8CF9E9C3889}"/>
              </a:ext>
            </a:extLst>
          </p:cNvPr>
          <p:cNvSpPr>
            <a:spLocks noGrp="1"/>
          </p:cNvSpPr>
          <p:nvPr>
            <p:ph type="sldNum" sz="quarter" idx="12"/>
          </p:nvPr>
        </p:nvSpPr>
        <p:spPr/>
        <p:txBody>
          <a:bodyPr/>
          <a:lstStyle/>
          <a:p>
            <a:pPr>
              <a:defRPr/>
            </a:pPr>
            <a:fld id="{C46BCC04-14A5-46FC-A23E-F5829FD84756}" type="slidenum">
              <a:rPr lang="en-US" smtClean="0"/>
              <a:pPr>
                <a:defRPr/>
              </a:pPr>
              <a:t>18</a:t>
            </a:fld>
            <a:endParaRPr lang="en-US"/>
          </a:p>
        </p:txBody>
      </p:sp>
    </p:spTree>
    <p:extLst>
      <p:ext uri="{BB962C8B-B14F-4D97-AF65-F5344CB8AC3E}">
        <p14:creationId xmlns:p14="http://schemas.microsoft.com/office/powerpoint/2010/main" val="36437567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sz="4000" b="1" dirty="0"/>
              <a:t>Highlights – Key Changes in Forms</a:t>
            </a:r>
          </a:p>
        </p:txBody>
      </p:sp>
      <p:sp>
        <p:nvSpPr>
          <p:cNvPr id="3" name="Content Placeholder 2">
            <a:extLst>
              <a:ext uri="{FF2B5EF4-FFF2-40B4-BE49-F238E27FC236}">
                <a16:creationId xmlns:a16="http://schemas.microsoft.com/office/drawing/2014/main" id="{F0ADCCCC-1D2E-4A99-BD49-7935371D87AD}"/>
              </a:ext>
            </a:extLst>
          </p:cNvPr>
          <p:cNvSpPr>
            <a:spLocks noGrp="1"/>
          </p:cNvSpPr>
          <p:nvPr>
            <p:ph idx="1"/>
          </p:nvPr>
        </p:nvSpPr>
        <p:spPr/>
        <p:txBody>
          <a:bodyPr>
            <a:normAutofit/>
          </a:bodyPr>
          <a:lstStyle/>
          <a:p>
            <a:pPr algn="just"/>
            <a:r>
              <a:rPr lang="en-US" sz="2400" dirty="0"/>
              <a:t>Introduction to web-based forms, thereby reducing manual efforts. </a:t>
            </a:r>
          </a:p>
          <a:p>
            <a:pPr algn="just"/>
            <a:r>
              <a:rPr lang="en-US" sz="2400" dirty="0"/>
              <a:t>Auto Pre-filling of common fields across forms, ensuring data consistency and effort reduction. </a:t>
            </a:r>
          </a:p>
          <a:p>
            <a:pPr algn="just"/>
            <a:r>
              <a:rPr lang="en-US" sz="2400" dirty="0"/>
              <a:t>Minimization of attachments by introducing of fields/ declaration in the form of digital attachments. </a:t>
            </a:r>
          </a:p>
          <a:p>
            <a:pPr algn="just"/>
            <a:r>
              <a:rPr lang="en-US" sz="2400" dirty="0"/>
              <a:t>Maximum size of individual attachments increased to 2 MB &amp; overall form size increased to 10 MB except for a few forms. </a:t>
            </a:r>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19</a:t>
            </a:fld>
            <a:endParaRPr lang="en-US"/>
          </a:p>
        </p:txBody>
      </p:sp>
    </p:spTree>
    <p:extLst>
      <p:ext uri="{BB962C8B-B14F-4D97-AF65-F5344CB8AC3E}">
        <p14:creationId xmlns:p14="http://schemas.microsoft.com/office/powerpoint/2010/main" val="29370872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DISCLAIMER</a:t>
            </a:r>
          </a:p>
        </p:txBody>
      </p:sp>
      <p:sp>
        <p:nvSpPr>
          <p:cNvPr id="3" name="Content Placeholder 2"/>
          <p:cNvSpPr>
            <a:spLocks noGrp="1"/>
          </p:cNvSpPr>
          <p:nvPr>
            <p:ph idx="1"/>
          </p:nvPr>
        </p:nvSpPr>
        <p:spPr>
          <a:xfrm>
            <a:off x="990600" y="1600200"/>
            <a:ext cx="7620000" cy="4114800"/>
          </a:xfrm>
        </p:spPr>
        <p:txBody>
          <a:bodyPr/>
          <a:lstStyle/>
          <a:p>
            <a:pPr algn="just"/>
            <a:r>
              <a:rPr lang="en-IN" sz="2200" b="1" dirty="0">
                <a:solidFill>
                  <a:srgbClr val="C00000"/>
                </a:solidFill>
              </a:rPr>
              <a:t>THIS PRESENTATION IS ACADEMIC IN NATURE AND IS NOT INTENDED TO BE USED AS LEGAL ADVICE.</a:t>
            </a:r>
          </a:p>
          <a:p>
            <a:pPr algn="just"/>
            <a:endParaRPr lang="en-IN" sz="2200" b="1" dirty="0">
              <a:solidFill>
                <a:srgbClr val="C00000"/>
              </a:solidFill>
            </a:endParaRPr>
          </a:p>
          <a:p>
            <a:pPr algn="just"/>
            <a:r>
              <a:rPr lang="en-IN" sz="2200" b="1" dirty="0">
                <a:solidFill>
                  <a:srgbClr val="C00000"/>
                </a:solidFill>
              </a:rPr>
              <a:t>READERS/ USERS ARE REQUESTED TO TAKE APPROPRIATE LEGAL ADVICE RELATING TO THEIR SPECIFIC SITUATIONS.</a:t>
            </a:r>
          </a:p>
          <a:p>
            <a:pPr algn="just"/>
            <a:endParaRPr lang="en-IN" sz="2200" b="1" dirty="0">
              <a:solidFill>
                <a:srgbClr val="C00000"/>
              </a:solidFill>
            </a:endParaRPr>
          </a:p>
          <a:p>
            <a:pPr algn="just"/>
            <a:r>
              <a:rPr lang="en-IN" sz="2200" b="1" dirty="0">
                <a:solidFill>
                  <a:srgbClr val="C00000"/>
                </a:solidFill>
              </a:rPr>
              <a:t>MCA AND/OR AUTHORITY/ OTHER COURTS IN INDIA MAY NOT AGREE WITH THE INTEPRETATIONS REVEALED HERE.</a:t>
            </a:r>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2</a:t>
            </a:fld>
            <a:endParaRPr lang="en-US"/>
          </a:p>
        </p:txBody>
      </p:sp>
    </p:spTree>
    <p:extLst>
      <p:ext uri="{BB962C8B-B14F-4D97-AF65-F5344CB8AC3E}">
        <p14:creationId xmlns:p14="http://schemas.microsoft.com/office/powerpoint/2010/main" val="6245092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45266941"/>
              </p:ext>
            </p:extLst>
          </p:nvPr>
        </p:nvGraphicFramePr>
        <p:xfrm>
          <a:off x="1025311" y="870860"/>
          <a:ext cx="7660390" cy="232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20</a:t>
            </a:fld>
            <a:endParaRPr lang="en-US"/>
          </a:p>
        </p:txBody>
      </p:sp>
      <p:sp>
        <p:nvSpPr>
          <p:cNvPr id="5" name="Down Arrow 4"/>
          <p:cNvSpPr/>
          <p:nvPr/>
        </p:nvSpPr>
        <p:spPr>
          <a:xfrm>
            <a:off x="4571765" y="3735743"/>
            <a:ext cx="455002" cy="791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8543774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5577" y="313510"/>
            <a:ext cx="8519116" cy="6157390"/>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07919604-451C-40A8-ADC4-5B331BAFCE6D}" type="slidenum">
              <a:rPr lang="en-US" smtClean="0"/>
              <a:pPr>
                <a:defRPr/>
              </a:pPr>
              <a:t>21</a:t>
            </a:fld>
            <a:endParaRPr lang="en-US"/>
          </a:p>
        </p:txBody>
      </p:sp>
    </p:spTree>
    <p:extLst>
      <p:ext uri="{BB962C8B-B14F-4D97-AF65-F5344CB8AC3E}">
        <p14:creationId xmlns:p14="http://schemas.microsoft.com/office/powerpoint/2010/main" val="254426973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9715" y="783808"/>
            <a:ext cx="7560094" cy="5525514"/>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22</a:t>
            </a:fld>
            <a:endParaRPr lang="en-US"/>
          </a:p>
        </p:txBody>
      </p:sp>
    </p:spTree>
    <p:extLst>
      <p:ext uri="{BB962C8B-B14F-4D97-AF65-F5344CB8AC3E}">
        <p14:creationId xmlns:p14="http://schemas.microsoft.com/office/powerpoint/2010/main" val="30311634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7753" y="596981"/>
            <a:ext cx="6929556" cy="5590314"/>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E1D0401-BFB4-418E-B738-0A9702276F6F}" type="slidenum">
              <a:rPr lang="en-US" smtClean="0"/>
              <a:pPr>
                <a:defRPr/>
              </a:pPr>
              <a:t>23</a:t>
            </a:fld>
            <a:endParaRPr lang="en-US"/>
          </a:p>
        </p:txBody>
      </p:sp>
    </p:spTree>
    <p:extLst>
      <p:ext uri="{BB962C8B-B14F-4D97-AF65-F5344CB8AC3E}">
        <p14:creationId xmlns:p14="http://schemas.microsoft.com/office/powerpoint/2010/main" val="249194153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8635" y="585071"/>
            <a:ext cx="7140238" cy="5766236"/>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E1D0401-BFB4-418E-B738-0A9702276F6F}" type="slidenum">
              <a:rPr lang="en-US" smtClean="0"/>
              <a:pPr>
                <a:defRPr/>
              </a:pPr>
              <a:t>24</a:t>
            </a:fld>
            <a:endParaRPr lang="en-US"/>
          </a:p>
        </p:txBody>
      </p:sp>
    </p:spTree>
    <p:extLst>
      <p:ext uri="{BB962C8B-B14F-4D97-AF65-F5344CB8AC3E}">
        <p14:creationId xmlns:p14="http://schemas.microsoft.com/office/powerpoint/2010/main" val="358655886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0791" y="979713"/>
            <a:ext cx="7364932" cy="4558938"/>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E1D0401-BFB4-418E-B738-0A9702276F6F}" type="slidenum">
              <a:rPr lang="en-US" smtClean="0"/>
              <a:pPr>
                <a:defRPr/>
              </a:pPr>
              <a:t>25</a:t>
            </a:fld>
            <a:endParaRPr lang="en-US"/>
          </a:p>
        </p:txBody>
      </p:sp>
    </p:spTree>
    <p:extLst>
      <p:ext uri="{BB962C8B-B14F-4D97-AF65-F5344CB8AC3E}">
        <p14:creationId xmlns:p14="http://schemas.microsoft.com/office/powerpoint/2010/main" val="290233810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69071" y="473586"/>
          <a:ext cx="7660390" cy="97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26</a:t>
            </a:fld>
            <a:endParaRPr lang="en-US"/>
          </a:p>
        </p:txBody>
      </p:sp>
      <p:graphicFrame>
        <p:nvGraphicFramePr>
          <p:cNvPr id="7" name="Table 6">
            <a:extLst>
              <a:ext uri="{FF2B5EF4-FFF2-40B4-BE49-F238E27FC236}">
                <a16:creationId xmlns:a16="http://schemas.microsoft.com/office/drawing/2014/main" id="{448DCCE7-62B4-4FB9-91FF-ABB52962F969}"/>
              </a:ext>
            </a:extLst>
          </p:cNvPr>
          <p:cNvGraphicFramePr>
            <a:graphicFrameLocks noGrp="1"/>
          </p:cNvGraphicFramePr>
          <p:nvPr/>
        </p:nvGraphicFramePr>
        <p:xfrm>
          <a:off x="1246908" y="1452766"/>
          <a:ext cx="7382552" cy="4792320"/>
        </p:xfrm>
        <a:graphic>
          <a:graphicData uri="http://schemas.openxmlformats.org/drawingml/2006/table">
            <a:tbl>
              <a:tblPr/>
              <a:tblGrid>
                <a:gridCol w="1798256">
                  <a:extLst>
                    <a:ext uri="{9D8B030D-6E8A-4147-A177-3AD203B41FA5}">
                      <a16:colId xmlns:a16="http://schemas.microsoft.com/office/drawing/2014/main" val="2800108291"/>
                    </a:ext>
                  </a:extLst>
                </a:gridCol>
                <a:gridCol w="1861432">
                  <a:extLst>
                    <a:ext uri="{9D8B030D-6E8A-4147-A177-3AD203B41FA5}">
                      <a16:colId xmlns:a16="http://schemas.microsoft.com/office/drawing/2014/main" val="1091095875"/>
                    </a:ext>
                  </a:extLst>
                </a:gridCol>
                <a:gridCol w="1861432">
                  <a:extLst>
                    <a:ext uri="{9D8B030D-6E8A-4147-A177-3AD203B41FA5}">
                      <a16:colId xmlns:a16="http://schemas.microsoft.com/office/drawing/2014/main" val="2577703039"/>
                    </a:ext>
                  </a:extLst>
                </a:gridCol>
                <a:gridCol w="1861432">
                  <a:extLst>
                    <a:ext uri="{9D8B030D-6E8A-4147-A177-3AD203B41FA5}">
                      <a16:colId xmlns:a16="http://schemas.microsoft.com/office/drawing/2014/main" val="3227503472"/>
                    </a:ext>
                  </a:extLst>
                </a:gridCol>
              </a:tblGrid>
              <a:tr h="193352">
                <a:tc>
                  <a:txBody>
                    <a:bodyPr/>
                    <a:lstStyle/>
                    <a:p>
                      <a:r>
                        <a:rPr lang="en-IN" sz="1200" dirty="0"/>
                        <a:t>Form</a:t>
                      </a:r>
                    </a:p>
                  </a:txBody>
                  <a:tcPr marL="34871" marR="34871" marT="17436" marB="17436" anchor="ctr">
                    <a:lnL>
                      <a:noFill/>
                    </a:lnL>
                    <a:lnR>
                      <a:noFill/>
                    </a:lnR>
                    <a:lnT>
                      <a:noFill/>
                    </a:lnT>
                    <a:lnB>
                      <a:noFill/>
                    </a:lnB>
                  </a:tcPr>
                </a:tc>
                <a:tc>
                  <a:txBody>
                    <a:bodyPr/>
                    <a:lstStyle/>
                    <a:p>
                      <a:r>
                        <a:rPr lang="en-IN" sz="1200" dirty="0"/>
                        <a:t>Purpose</a:t>
                      </a:r>
                    </a:p>
                  </a:txBody>
                  <a:tcPr marL="34871" marR="34871" marT="17436" marB="17436" anchor="ctr">
                    <a:lnL>
                      <a:noFill/>
                    </a:lnL>
                    <a:lnR>
                      <a:noFill/>
                    </a:lnR>
                    <a:lnT>
                      <a:noFill/>
                    </a:lnT>
                    <a:lnB>
                      <a:noFill/>
                    </a:lnB>
                  </a:tcPr>
                </a:tc>
                <a:tc>
                  <a:txBody>
                    <a:bodyPr/>
                    <a:lstStyle/>
                    <a:p>
                      <a:r>
                        <a:rPr lang="en-IN" sz="1200" dirty="0"/>
                        <a:t>Applicability</a:t>
                      </a:r>
                    </a:p>
                  </a:txBody>
                  <a:tcPr marL="34871" marR="34871" marT="17436" marB="17436" anchor="ctr">
                    <a:lnL>
                      <a:noFill/>
                    </a:lnL>
                    <a:lnR>
                      <a:noFill/>
                    </a:lnR>
                    <a:lnT>
                      <a:noFill/>
                    </a:lnT>
                    <a:lnB>
                      <a:noFill/>
                    </a:lnB>
                  </a:tcPr>
                </a:tc>
                <a:tc>
                  <a:txBody>
                    <a:bodyPr/>
                    <a:lstStyle/>
                    <a:p>
                      <a:r>
                        <a:rPr lang="en-IN" sz="1200"/>
                        <a:t>Processing Type</a:t>
                      </a:r>
                    </a:p>
                  </a:txBody>
                  <a:tcPr marL="34871" marR="34871" marT="17436" marB="17436" anchor="ctr">
                    <a:lnL>
                      <a:noFill/>
                    </a:lnL>
                    <a:lnR>
                      <a:noFill/>
                    </a:lnR>
                    <a:lnT>
                      <a:noFill/>
                    </a:lnT>
                    <a:lnB>
                      <a:noFill/>
                    </a:lnB>
                  </a:tcPr>
                </a:tc>
                <a:extLst>
                  <a:ext uri="{0D108BD9-81ED-4DB2-BD59-A6C34878D82A}">
                    <a16:rowId xmlns:a16="http://schemas.microsoft.com/office/drawing/2014/main" val="3004196766"/>
                  </a:ext>
                </a:extLst>
              </a:tr>
              <a:tr h="280894">
                <a:tc>
                  <a:txBody>
                    <a:bodyPr/>
                    <a:lstStyle/>
                    <a:p>
                      <a:r>
                        <a:rPr lang="en-IN" sz="1200" b="1" dirty="0"/>
                        <a:t>AOC-4</a:t>
                      </a:r>
                      <a:endParaRPr lang="en-IN" sz="1200" dirty="0"/>
                    </a:p>
                  </a:txBody>
                  <a:tcPr marL="34871" marR="34871" marT="17436" marB="17436" anchor="ctr">
                    <a:lnL>
                      <a:noFill/>
                    </a:lnL>
                    <a:lnR>
                      <a:noFill/>
                    </a:lnR>
                    <a:lnT>
                      <a:noFill/>
                    </a:lnT>
                    <a:lnB>
                      <a:noFill/>
                    </a:lnB>
                  </a:tcPr>
                </a:tc>
                <a:tc>
                  <a:txBody>
                    <a:bodyPr/>
                    <a:lstStyle/>
                    <a:p>
                      <a:r>
                        <a:rPr lang="en-IN" sz="1200" dirty="0"/>
                        <a:t>Filing financial statements</a:t>
                      </a:r>
                    </a:p>
                  </a:txBody>
                  <a:tcPr marL="34871" marR="34871" marT="17436" marB="17436" anchor="ctr">
                    <a:lnL>
                      <a:noFill/>
                    </a:lnL>
                    <a:lnR>
                      <a:noFill/>
                    </a:lnR>
                    <a:lnT>
                      <a:noFill/>
                    </a:lnT>
                    <a:lnB>
                      <a:noFill/>
                    </a:lnB>
                  </a:tcPr>
                </a:tc>
                <a:tc>
                  <a:txBody>
                    <a:bodyPr/>
                    <a:lstStyle/>
                    <a:p>
                      <a:r>
                        <a:rPr lang="en-IN" sz="1200" dirty="0"/>
                        <a:t>All companies</a:t>
                      </a:r>
                    </a:p>
                  </a:txBody>
                  <a:tcPr marL="34871" marR="34871" marT="17436" marB="17436" anchor="ctr">
                    <a:lnL>
                      <a:noFill/>
                    </a:lnL>
                    <a:lnR>
                      <a:noFill/>
                    </a:lnR>
                    <a:lnT>
                      <a:noFill/>
                    </a:lnT>
                    <a:lnB>
                      <a:noFill/>
                    </a:lnB>
                  </a:tcPr>
                </a:tc>
                <a:tc>
                  <a:txBody>
                    <a:bodyPr/>
                    <a:lstStyle/>
                    <a:p>
                      <a:r>
                        <a:rPr lang="en-IN" sz="1200"/>
                        <a:t>Conditional STP</a:t>
                      </a:r>
                    </a:p>
                  </a:txBody>
                  <a:tcPr marL="34871" marR="34871" marT="17436" marB="17436" anchor="ctr">
                    <a:lnL>
                      <a:noFill/>
                    </a:lnL>
                    <a:lnR>
                      <a:noFill/>
                    </a:lnR>
                    <a:lnT>
                      <a:noFill/>
                    </a:lnT>
                    <a:lnB>
                      <a:noFill/>
                    </a:lnB>
                  </a:tcPr>
                </a:tc>
                <a:extLst>
                  <a:ext uri="{0D108BD9-81ED-4DB2-BD59-A6C34878D82A}">
                    <a16:rowId xmlns:a16="http://schemas.microsoft.com/office/drawing/2014/main" val="272384334"/>
                  </a:ext>
                </a:extLst>
              </a:tr>
              <a:tr h="401278">
                <a:tc>
                  <a:txBody>
                    <a:bodyPr/>
                    <a:lstStyle/>
                    <a:p>
                      <a:r>
                        <a:rPr lang="en-IN" sz="1200" b="1" dirty="0"/>
                        <a:t>AOC-4 CFS</a:t>
                      </a:r>
                      <a:endParaRPr lang="en-IN" sz="1200" dirty="0"/>
                    </a:p>
                  </a:txBody>
                  <a:tcPr marL="34871" marR="34871" marT="17436" marB="17436" anchor="ctr">
                    <a:lnL>
                      <a:noFill/>
                    </a:lnL>
                    <a:lnR>
                      <a:noFill/>
                    </a:lnR>
                    <a:lnT>
                      <a:noFill/>
                    </a:lnT>
                    <a:lnB>
                      <a:noFill/>
                    </a:lnB>
                  </a:tcPr>
                </a:tc>
                <a:tc>
                  <a:txBody>
                    <a:bodyPr/>
                    <a:lstStyle/>
                    <a:p>
                      <a:r>
                        <a:rPr lang="en-IN" sz="1200"/>
                        <a:t>Consolidated financial statements</a:t>
                      </a:r>
                    </a:p>
                  </a:txBody>
                  <a:tcPr marL="34871" marR="34871" marT="17436" marB="17436" anchor="ctr">
                    <a:lnL>
                      <a:noFill/>
                    </a:lnL>
                    <a:lnR>
                      <a:noFill/>
                    </a:lnR>
                    <a:lnT>
                      <a:noFill/>
                    </a:lnT>
                    <a:lnB>
                      <a:noFill/>
                    </a:lnB>
                  </a:tcPr>
                </a:tc>
                <a:tc>
                  <a:txBody>
                    <a:bodyPr/>
                    <a:lstStyle/>
                    <a:p>
                      <a:r>
                        <a:rPr lang="en-IN" sz="1200" dirty="0"/>
                        <a:t>Companies with subsidiaries/associates</a:t>
                      </a:r>
                    </a:p>
                  </a:txBody>
                  <a:tcPr marL="34871" marR="34871" marT="17436" marB="17436" anchor="ctr">
                    <a:lnL>
                      <a:noFill/>
                    </a:lnL>
                    <a:lnR>
                      <a:noFill/>
                    </a:lnR>
                    <a:lnT>
                      <a:noFill/>
                    </a:lnT>
                    <a:lnB>
                      <a:noFill/>
                    </a:lnB>
                  </a:tcPr>
                </a:tc>
                <a:tc>
                  <a:txBody>
                    <a:bodyPr/>
                    <a:lstStyle/>
                    <a:p>
                      <a:r>
                        <a:rPr lang="en-IN" sz="1200"/>
                        <a:t>Linked/Conditional STP</a:t>
                      </a:r>
                    </a:p>
                  </a:txBody>
                  <a:tcPr marL="34871" marR="34871" marT="17436" marB="17436" anchor="ctr">
                    <a:lnL>
                      <a:noFill/>
                    </a:lnL>
                    <a:lnR>
                      <a:noFill/>
                    </a:lnR>
                    <a:lnT>
                      <a:noFill/>
                    </a:lnT>
                    <a:lnB>
                      <a:noFill/>
                    </a:lnB>
                  </a:tcPr>
                </a:tc>
                <a:extLst>
                  <a:ext uri="{0D108BD9-81ED-4DB2-BD59-A6C34878D82A}">
                    <a16:rowId xmlns:a16="http://schemas.microsoft.com/office/drawing/2014/main" val="1593498679"/>
                  </a:ext>
                </a:extLst>
              </a:tr>
              <a:tr h="401278">
                <a:tc>
                  <a:txBody>
                    <a:bodyPr/>
                    <a:lstStyle/>
                    <a:p>
                      <a:r>
                        <a:rPr lang="en-IN" sz="1200" b="1" dirty="0"/>
                        <a:t>AOC-4 XBRL</a:t>
                      </a:r>
                      <a:endParaRPr lang="en-IN" sz="1200" dirty="0"/>
                    </a:p>
                  </a:txBody>
                  <a:tcPr marL="34871" marR="34871" marT="17436" marB="17436" anchor="ctr">
                    <a:lnL>
                      <a:noFill/>
                    </a:lnL>
                    <a:lnR>
                      <a:noFill/>
                    </a:lnR>
                    <a:lnT>
                      <a:noFill/>
                    </a:lnT>
                    <a:lnB>
                      <a:noFill/>
                    </a:lnB>
                  </a:tcPr>
                </a:tc>
                <a:tc>
                  <a:txBody>
                    <a:bodyPr/>
                    <a:lstStyle/>
                    <a:p>
                      <a:r>
                        <a:rPr lang="en-IN" sz="1200"/>
                        <a:t>Financials in XBRL format</a:t>
                      </a:r>
                    </a:p>
                  </a:txBody>
                  <a:tcPr marL="34871" marR="34871" marT="17436" marB="17436" anchor="ctr">
                    <a:lnL>
                      <a:noFill/>
                    </a:lnL>
                    <a:lnR>
                      <a:noFill/>
                    </a:lnR>
                    <a:lnT>
                      <a:noFill/>
                    </a:lnT>
                    <a:lnB>
                      <a:noFill/>
                    </a:lnB>
                  </a:tcPr>
                </a:tc>
                <a:tc>
                  <a:txBody>
                    <a:bodyPr/>
                    <a:lstStyle/>
                    <a:p>
                      <a:r>
                        <a:rPr lang="en-IN" sz="1200" dirty="0"/>
                        <a:t>Certain listed/public companies</a:t>
                      </a:r>
                    </a:p>
                  </a:txBody>
                  <a:tcPr marL="34871" marR="34871" marT="17436" marB="17436" anchor="ctr">
                    <a:lnL>
                      <a:noFill/>
                    </a:lnL>
                    <a:lnR>
                      <a:noFill/>
                    </a:lnR>
                    <a:lnT>
                      <a:noFill/>
                    </a:lnT>
                    <a:lnB>
                      <a:noFill/>
                    </a:lnB>
                  </a:tcPr>
                </a:tc>
                <a:tc>
                  <a:txBody>
                    <a:bodyPr/>
                    <a:lstStyle/>
                    <a:p>
                      <a:r>
                        <a:rPr lang="en-IN" sz="1200"/>
                        <a:t>Conditional STP</a:t>
                      </a:r>
                    </a:p>
                  </a:txBody>
                  <a:tcPr marL="34871" marR="34871" marT="17436" marB="17436" anchor="ctr">
                    <a:lnL>
                      <a:noFill/>
                    </a:lnL>
                    <a:lnR>
                      <a:noFill/>
                    </a:lnR>
                    <a:lnT>
                      <a:noFill/>
                    </a:lnT>
                    <a:lnB>
                      <a:noFill/>
                    </a:lnB>
                  </a:tcPr>
                </a:tc>
                <a:extLst>
                  <a:ext uri="{0D108BD9-81ED-4DB2-BD59-A6C34878D82A}">
                    <a16:rowId xmlns:a16="http://schemas.microsoft.com/office/drawing/2014/main" val="4044921717"/>
                  </a:ext>
                </a:extLst>
              </a:tr>
              <a:tr h="401278">
                <a:tc>
                  <a:txBody>
                    <a:bodyPr/>
                    <a:lstStyle/>
                    <a:p>
                      <a:r>
                        <a:rPr lang="en-IN" sz="1200" b="1" dirty="0"/>
                        <a:t>AOC-1</a:t>
                      </a:r>
                      <a:endParaRPr lang="en-IN" sz="1200" dirty="0"/>
                    </a:p>
                  </a:txBody>
                  <a:tcPr marL="34871" marR="34871" marT="17436" marB="17436" anchor="ctr">
                    <a:lnL>
                      <a:noFill/>
                    </a:lnL>
                    <a:lnR>
                      <a:noFill/>
                    </a:lnR>
                    <a:lnT>
                      <a:noFill/>
                    </a:lnT>
                    <a:lnB>
                      <a:noFill/>
                    </a:lnB>
                  </a:tcPr>
                </a:tc>
                <a:tc>
                  <a:txBody>
                    <a:bodyPr/>
                    <a:lstStyle/>
                    <a:p>
                      <a:r>
                        <a:rPr lang="en-US" sz="1200" dirty="0"/>
                        <a:t>Salient features of subsidiary financials</a:t>
                      </a:r>
                    </a:p>
                  </a:txBody>
                  <a:tcPr marL="34871" marR="34871" marT="17436" marB="17436" anchor="ctr">
                    <a:lnL>
                      <a:noFill/>
                    </a:lnL>
                    <a:lnR>
                      <a:noFill/>
                    </a:lnR>
                    <a:lnT>
                      <a:noFill/>
                    </a:lnT>
                    <a:lnB>
                      <a:noFill/>
                    </a:lnB>
                  </a:tcPr>
                </a:tc>
                <a:tc>
                  <a:txBody>
                    <a:bodyPr/>
                    <a:lstStyle/>
                    <a:p>
                      <a:r>
                        <a:rPr lang="en-IN" sz="1200" dirty="0"/>
                        <a:t>If company has subsidiaries</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4002405557"/>
                  </a:ext>
                </a:extLst>
              </a:tr>
              <a:tr h="401278">
                <a:tc>
                  <a:txBody>
                    <a:bodyPr/>
                    <a:lstStyle/>
                    <a:p>
                      <a:r>
                        <a:rPr lang="en-IN" sz="1200" b="1"/>
                        <a:t>AOC-2</a:t>
                      </a:r>
                      <a:endParaRPr lang="en-IN" sz="1200"/>
                    </a:p>
                  </a:txBody>
                  <a:tcPr marL="34871" marR="34871" marT="17436" marB="17436" anchor="ctr">
                    <a:lnL>
                      <a:noFill/>
                    </a:lnL>
                    <a:lnR>
                      <a:noFill/>
                    </a:lnR>
                    <a:lnT>
                      <a:noFill/>
                    </a:lnT>
                    <a:lnB>
                      <a:noFill/>
                    </a:lnB>
                  </a:tcPr>
                </a:tc>
                <a:tc>
                  <a:txBody>
                    <a:bodyPr/>
                    <a:lstStyle/>
                    <a:p>
                      <a:r>
                        <a:rPr lang="en-IN" sz="1200"/>
                        <a:t>Related party transactions disclosure</a:t>
                      </a:r>
                    </a:p>
                  </a:txBody>
                  <a:tcPr marL="34871" marR="34871" marT="17436" marB="17436" anchor="ctr">
                    <a:lnL>
                      <a:noFill/>
                    </a:lnL>
                    <a:lnR>
                      <a:noFill/>
                    </a:lnR>
                    <a:lnT>
                      <a:noFill/>
                    </a:lnT>
                    <a:lnB>
                      <a:noFill/>
                    </a:lnB>
                  </a:tcPr>
                </a:tc>
                <a:tc>
                  <a:txBody>
                    <a:bodyPr/>
                    <a:lstStyle/>
                    <a:p>
                      <a:r>
                        <a:rPr lang="en-IN" sz="1200" dirty="0"/>
                        <a:t>If applicable</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3068476479"/>
                  </a:ext>
                </a:extLst>
              </a:tr>
              <a:tr h="401278">
                <a:tc>
                  <a:txBody>
                    <a:bodyPr/>
                    <a:lstStyle/>
                    <a:p>
                      <a:r>
                        <a:rPr lang="en-IN" sz="1200" b="1"/>
                        <a:t>CSR-2</a:t>
                      </a:r>
                      <a:endParaRPr lang="en-IN" sz="1200"/>
                    </a:p>
                  </a:txBody>
                  <a:tcPr marL="34871" marR="34871" marT="17436" marB="17436" anchor="ctr">
                    <a:lnL>
                      <a:noFill/>
                    </a:lnL>
                    <a:lnR>
                      <a:noFill/>
                    </a:lnR>
                    <a:lnT>
                      <a:noFill/>
                    </a:lnT>
                    <a:lnB>
                      <a:noFill/>
                    </a:lnB>
                  </a:tcPr>
                </a:tc>
                <a:tc>
                  <a:txBody>
                    <a:bodyPr/>
                    <a:lstStyle/>
                    <a:p>
                      <a:r>
                        <a:rPr lang="en-IN" sz="1200" dirty="0"/>
                        <a:t>Corporate Social Responsibility report</a:t>
                      </a:r>
                    </a:p>
                  </a:txBody>
                  <a:tcPr marL="34871" marR="34871" marT="17436" marB="17436" anchor="ctr">
                    <a:lnL>
                      <a:noFill/>
                    </a:lnL>
                    <a:lnR>
                      <a:noFill/>
                    </a:lnR>
                    <a:lnT>
                      <a:noFill/>
                    </a:lnT>
                    <a:lnB>
                      <a:noFill/>
                    </a:lnB>
                  </a:tcPr>
                </a:tc>
                <a:tc>
                  <a:txBody>
                    <a:bodyPr/>
                    <a:lstStyle/>
                    <a:p>
                      <a:r>
                        <a:rPr lang="en-IN" sz="1200"/>
                        <a:t>Companies under CSR provisions</a:t>
                      </a:r>
                    </a:p>
                  </a:txBody>
                  <a:tcPr marL="34871" marR="34871" marT="17436" marB="17436" anchor="ctr">
                    <a:lnL>
                      <a:noFill/>
                    </a:lnL>
                    <a:lnR>
                      <a:noFill/>
                    </a:lnR>
                    <a:lnT>
                      <a:noFill/>
                    </a:lnT>
                    <a:lnB>
                      <a:noFill/>
                    </a:lnB>
                  </a:tcPr>
                </a:tc>
                <a:tc>
                  <a:txBody>
                    <a:bodyPr/>
                    <a:lstStyle/>
                    <a:p>
                      <a:r>
                        <a:rPr lang="en-IN" sz="1200" dirty="0"/>
                        <a:t>Linked/STP</a:t>
                      </a:r>
                    </a:p>
                  </a:txBody>
                  <a:tcPr marL="34871" marR="34871" marT="17436" marB="17436" anchor="ctr">
                    <a:lnL>
                      <a:noFill/>
                    </a:lnL>
                    <a:lnR>
                      <a:noFill/>
                    </a:lnR>
                    <a:lnT>
                      <a:noFill/>
                    </a:lnT>
                    <a:lnB>
                      <a:noFill/>
                    </a:lnB>
                  </a:tcPr>
                </a:tc>
                <a:extLst>
                  <a:ext uri="{0D108BD9-81ED-4DB2-BD59-A6C34878D82A}">
                    <a16:rowId xmlns:a16="http://schemas.microsoft.com/office/drawing/2014/main" val="1395526245"/>
                  </a:ext>
                </a:extLst>
              </a:tr>
              <a:tr h="401278">
                <a:tc>
                  <a:txBody>
                    <a:bodyPr/>
                    <a:lstStyle/>
                    <a:p>
                      <a:r>
                        <a:rPr lang="en-US" sz="1200" b="1"/>
                        <a:t>Extract of Auditor’s Report (Standalone)</a:t>
                      </a:r>
                      <a:endParaRPr lang="en-US" sz="1200"/>
                    </a:p>
                  </a:txBody>
                  <a:tcPr marL="34871" marR="34871" marT="17436" marB="17436" anchor="ctr">
                    <a:lnL>
                      <a:noFill/>
                    </a:lnL>
                    <a:lnR>
                      <a:noFill/>
                    </a:lnR>
                    <a:lnT>
                      <a:noFill/>
                    </a:lnT>
                    <a:lnB>
                      <a:noFill/>
                    </a:lnB>
                  </a:tcPr>
                </a:tc>
                <a:tc>
                  <a:txBody>
                    <a:bodyPr/>
                    <a:lstStyle/>
                    <a:p>
                      <a:r>
                        <a:rPr lang="en-IN" sz="1200"/>
                        <a:t>Auditor’s report extract</a:t>
                      </a:r>
                    </a:p>
                  </a:txBody>
                  <a:tcPr marL="34871" marR="34871" marT="17436" marB="17436" anchor="ctr">
                    <a:lnL>
                      <a:noFill/>
                    </a:lnL>
                    <a:lnR>
                      <a:noFill/>
                    </a:lnR>
                    <a:lnT>
                      <a:noFill/>
                    </a:lnT>
                    <a:lnB>
                      <a:noFill/>
                    </a:lnB>
                  </a:tcPr>
                </a:tc>
                <a:tc>
                  <a:txBody>
                    <a:bodyPr/>
                    <a:lstStyle/>
                    <a:p>
                      <a:r>
                        <a:rPr lang="en-IN" sz="1200"/>
                        <a:t>Mandatory</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1132715193"/>
                  </a:ext>
                </a:extLst>
              </a:tr>
              <a:tr h="401278">
                <a:tc>
                  <a:txBody>
                    <a:bodyPr/>
                    <a:lstStyle/>
                    <a:p>
                      <a:r>
                        <a:rPr lang="en-US" sz="1200" b="1"/>
                        <a:t>Extract of Auditor’s Report (Consolidated)</a:t>
                      </a:r>
                      <a:endParaRPr lang="en-US" sz="1200"/>
                    </a:p>
                  </a:txBody>
                  <a:tcPr marL="34871" marR="34871" marT="17436" marB="17436" anchor="ctr">
                    <a:lnL>
                      <a:noFill/>
                    </a:lnL>
                    <a:lnR>
                      <a:noFill/>
                    </a:lnR>
                    <a:lnT>
                      <a:noFill/>
                    </a:lnT>
                    <a:lnB>
                      <a:noFill/>
                    </a:lnB>
                  </a:tcPr>
                </a:tc>
                <a:tc>
                  <a:txBody>
                    <a:bodyPr/>
                    <a:lstStyle/>
                    <a:p>
                      <a:r>
                        <a:rPr lang="en-US" sz="1200"/>
                        <a:t>Auditor’s report for consolidated financials</a:t>
                      </a:r>
                    </a:p>
                  </a:txBody>
                  <a:tcPr marL="34871" marR="34871" marT="17436" marB="17436" anchor="ctr">
                    <a:lnL>
                      <a:noFill/>
                    </a:lnL>
                    <a:lnR>
                      <a:noFill/>
                    </a:lnR>
                    <a:lnT>
                      <a:noFill/>
                    </a:lnT>
                    <a:lnB>
                      <a:noFill/>
                    </a:lnB>
                  </a:tcPr>
                </a:tc>
                <a:tc>
                  <a:txBody>
                    <a:bodyPr/>
                    <a:lstStyle/>
                    <a:p>
                      <a:r>
                        <a:rPr lang="en-IN" sz="1200"/>
                        <a:t>If applicable</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1721456851"/>
                  </a:ext>
                </a:extLst>
              </a:tr>
              <a:tr h="280894">
                <a:tc>
                  <a:txBody>
                    <a:bodyPr/>
                    <a:lstStyle/>
                    <a:p>
                      <a:r>
                        <a:rPr lang="en-IN" sz="1200" b="1"/>
                        <a:t>Extract of Board’s Report</a:t>
                      </a:r>
                      <a:endParaRPr lang="en-IN" sz="1200"/>
                    </a:p>
                  </a:txBody>
                  <a:tcPr marL="34871" marR="34871" marT="17436" marB="17436" anchor="ctr">
                    <a:lnL>
                      <a:noFill/>
                    </a:lnL>
                    <a:lnR>
                      <a:noFill/>
                    </a:lnR>
                    <a:lnT>
                      <a:noFill/>
                    </a:lnT>
                    <a:lnB>
                      <a:noFill/>
                    </a:lnB>
                  </a:tcPr>
                </a:tc>
                <a:tc>
                  <a:txBody>
                    <a:bodyPr/>
                    <a:lstStyle/>
                    <a:p>
                      <a:r>
                        <a:rPr lang="en-IN" sz="1200"/>
                        <a:t>Board’s report extract</a:t>
                      </a:r>
                    </a:p>
                  </a:txBody>
                  <a:tcPr marL="34871" marR="34871" marT="17436" marB="17436" anchor="ctr">
                    <a:lnL>
                      <a:noFill/>
                    </a:lnL>
                    <a:lnR>
                      <a:noFill/>
                    </a:lnR>
                    <a:lnT>
                      <a:noFill/>
                    </a:lnT>
                    <a:lnB>
                      <a:noFill/>
                    </a:lnB>
                  </a:tcPr>
                </a:tc>
                <a:tc>
                  <a:txBody>
                    <a:bodyPr/>
                    <a:lstStyle/>
                    <a:p>
                      <a:r>
                        <a:rPr lang="en-IN" sz="1200"/>
                        <a:t>Mandatory</a:t>
                      </a:r>
                    </a:p>
                  </a:txBody>
                  <a:tcPr marL="34871" marR="34871" marT="17436" marB="17436" anchor="ctr">
                    <a:lnL>
                      <a:noFill/>
                    </a:lnL>
                    <a:lnR>
                      <a:noFill/>
                    </a:lnR>
                    <a:lnT>
                      <a:noFill/>
                    </a:lnT>
                    <a:lnB>
                      <a:noFill/>
                    </a:lnB>
                  </a:tcPr>
                </a:tc>
                <a:tc>
                  <a:txBody>
                    <a:bodyPr/>
                    <a:lstStyle/>
                    <a:p>
                      <a:r>
                        <a:rPr lang="en-IN" sz="1200" dirty="0"/>
                        <a:t>Linked</a:t>
                      </a:r>
                    </a:p>
                  </a:txBody>
                  <a:tcPr marL="34871" marR="34871" marT="17436" marB="17436" anchor="ctr">
                    <a:lnL>
                      <a:noFill/>
                    </a:lnL>
                    <a:lnR>
                      <a:noFill/>
                    </a:lnR>
                    <a:lnT>
                      <a:noFill/>
                    </a:lnT>
                    <a:lnB>
                      <a:noFill/>
                    </a:lnB>
                  </a:tcPr>
                </a:tc>
                <a:extLst>
                  <a:ext uri="{0D108BD9-81ED-4DB2-BD59-A6C34878D82A}">
                    <a16:rowId xmlns:a16="http://schemas.microsoft.com/office/drawing/2014/main" val="1672553380"/>
                  </a:ext>
                </a:extLst>
              </a:tr>
              <a:tr h="401278">
                <a:tc>
                  <a:txBody>
                    <a:bodyPr/>
                    <a:lstStyle/>
                    <a:p>
                      <a:r>
                        <a:rPr lang="en-IN" sz="1200" b="1"/>
                        <a:t>MGT-7</a:t>
                      </a:r>
                      <a:endParaRPr lang="en-IN" sz="1200"/>
                    </a:p>
                  </a:txBody>
                  <a:tcPr marL="34871" marR="34871" marT="17436" marB="17436" anchor="ctr">
                    <a:lnL>
                      <a:noFill/>
                    </a:lnL>
                    <a:lnR>
                      <a:noFill/>
                    </a:lnR>
                    <a:lnT>
                      <a:noFill/>
                    </a:lnT>
                    <a:lnB>
                      <a:noFill/>
                    </a:lnB>
                  </a:tcPr>
                </a:tc>
                <a:tc>
                  <a:txBody>
                    <a:bodyPr/>
                    <a:lstStyle/>
                    <a:p>
                      <a:r>
                        <a:rPr lang="en-US" sz="1200"/>
                        <a:t>Annual Return (non-OPCs/small companies)</a:t>
                      </a:r>
                    </a:p>
                  </a:txBody>
                  <a:tcPr marL="34871" marR="34871" marT="17436" marB="17436" anchor="ctr">
                    <a:lnL>
                      <a:noFill/>
                    </a:lnL>
                    <a:lnR>
                      <a:noFill/>
                    </a:lnR>
                    <a:lnT>
                      <a:noFill/>
                    </a:lnT>
                    <a:lnB>
                      <a:noFill/>
                    </a:lnB>
                  </a:tcPr>
                </a:tc>
                <a:tc>
                  <a:txBody>
                    <a:bodyPr/>
                    <a:lstStyle/>
                    <a:p>
                      <a:r>
                        <a:rPr lang="en-IN" sz="1200"/>
                        <a:t>All other companies</a:t>
                      </a:r>
                    </a:p>
                  </a:txBody>
                  <a:tcPr marL="34871" marR="34871" marT="17436" marB="17436" anchor="ctr">
                    <a:lnL>
                      <a:noFill/>
                    </a:lnL>
                    <a:lnR>
                      <a:noFill/>
                    </a:lnR>
                    <a:lnT>
                      <a:noFill/>
                    </a:lnT>
                    <a:lnB>
                      <a:noFill/>
                    </a:lnB>
                  </a:tcPr>
                </a:tc>
                <a:tc>
                  <a:txBody>
                    <a:bodyPr/>
                    <a:lstStyle/>
                    <a:p>
                      <a:r>
                        <a:rPr lang="en-IN" sz="1200" dirty="0"/>
                        <a:t>STP</a:t>
                      </a:r>
                    </a:p>
                  </a:txBody>
                  <a:tcPr marL="34871" marR="34871" marT="17436" marB="17436" anchor="ctr">
                    <a:lnL>
                      <a:noFill/>
                    </a:lnL>
                    <a:lnR>
                      <a:noFill/>
                    </a:lnR>
                    <a:lnT>
                      <a:noFill/>
                    </a:lnT>
                    <a:lnB>
                      <a:noFill/>
                    </a:lnB>
                  </a:tcPr>
                </a:tc>
                <a:extLst>
                  <a:ext uri="{0D108BD9-81ED-4DB2-BD59-A6C34878D82A}">
                    <a16:rowId xmlns:a16="http://schemas.microsoft.com/office/drawing/2014/main" val="2469020247"/>
                  </a:ext>
                </a:extLst>
              </a:tr>
              <a:tr h="521662">
                <a:tc>
                  <a:txBody>
                    <a:bodyPr/>
                    <a:lstStyle/>
                    <a:p>
                      <a:r>
                        <a:rPr lang="en-IN" sz="1200" b="1"/>
                        <a:t>MGT-7A</a:t>
                      </a:r>
                      <a:endParaRPr lang="en-IN" sz="1200"/>
                    </a:p>
                  </a:txBody>
                  <a:tcPr marL="34871" marR="34871" marT="17436" marB="17436" anchor="ctr">
                    <a:lnL>
                      <a:noFill/>
                    </a:lnL>
                    <a:lnR>
                      <a:noFill/>
                    </a:lnR>
                    <a:lnT>
                      <a:noFill/>
                    </a:lnT>
                    <a:lnB>
                      <a:noFill/>
                    </a:lnB>
                  </a:tcPr>
                </a:tc>
                <a:tc>
                  <a:txBody>
                    <a:bodyPr/>
                    <a:lstStyle/>
                    <a:p>
                      <a:r>
                        <a:rPr lang="en-US" sz="1200"/>
                        <a:t>Abridged Annual Return (OPCs/small companies)</a:t>
                      </a:r>
                    </a:p>
                  </a:txBody>
                  <a:tcPr marL="34871" marR="34871" marT="17436" marB="17436" anchor="ctr">
                    <a:lnL>
                      <a:noFill/>
                    </a:lnL>
                    <a:lnR>
                      <a:noFill/>
                    </a:lnR>
                    <a:lnT>
                      <a:noFill/>
                    </a:lnT>
                    <a:lnB>
                      <a:noFill/>
                    </a:lnB>
                  </a:tcPr>
                </a:tc>
                <a:tc>
                  <a:txBody>
                    <a:bodyPr/>
                    <a:lstStyle/>
                    <a:p>
                      <a:r>
                        <a:rPr lang="en-IN" sz="1200"/>
                        <a:t>OPCs and small companies</a:t>
                      </a:r>
                    </a:p>
                  </a:txBody>
                  <a:tcPr marL="34871" marR="34871" marT="17436" marB="17436" anchor="ctr">
                    <a:lnL>
                      <a:noFill/>
                    </a:lnL>
                    <a:lnR>
                      <a:noFill/>
                    </a:lnR>
                    <a:lnT>
                      <a:noFill/>
                    </a:lnT>
                    <a:lnB>
                      <a:noFill/>
                    </a:lnB>
                  </a:tcPr>
                </a:tc>
                <a:tc>
                  <a:txBody>
                    <a:bodyPr/>
                    <a:lstStyle/>
                    <a:p>
                      <a:r>
                        <a:rPr lang="en-IN" sz="1200" dirty="0"/>
                        <a:t>STP</a:t>
                      </a:r>
                    </a:p>
                  </a:txBody>
                  <a:tcPr marL="34871" marR="34871" marT="17436" marB="17436" anchor="ctr">
                    <a:lnL>
                      <a:noFill/>
                    </a:lnL>
                    <a:lnR>
                      <a:noFill/>
                    </a:lnR>
                    <a:lnT>
                      <a:noFill/>
                    </a:lnT>
                    <a:lnB>
                      <a:noFill/>
                    </a:lnB>
                  </a:tcPr>
                </a:tc>
                <a:extLst>
                  <a:ext uri="{0D108BD9-81ED-4DB2-BD59-A6C34878D82A}">
                    <a16:rowId xmlns:a16="http://schemas.microsoft.com/office/drawing/2014/main" val="1567884906"/>
                  </a:ext>
                </a:extLst>
              </a:tr>
              <a:tr h="280894">
                <a:tc>
                  <a:txBody>
                    <a:bodyPr/>
                    <a:lstStyle/>
                    <a:p>
                      <a:r>
                        <a:rPr lang="en-IN" sz="1200" b="1"/>
                        <a:t>MGT-15</a:t>
                      </a:r>
                      <a:endParaRPr lang="en-IN" sz="1200"/>
                    </a:p>
                  </a:txBody>
                  <a:tcPr marL="34871" marR="34871" marT="17436" marB="17436" anchor="ctr">
                    <a:lnL>
                      <a:noFill/>
                    </a:lnL>
                    <a:lnR>
                      <a:noFill/>
                    </a:lnR>
                    <a:lnT>
                      <a:noFill/>
                    </a:lnT>
                    <a:lnB>
                      <a:noFill/>
                    </a:lnB>
                  </a:tcPr>
                </a:tc>
                <a:tc>
                  <a:txBody>
                    <a:bodyPr/>
                    <a:lstStyle/>
                    <a:p>
                      <a:r>
                        <a:rPr lang="en-IN" sz="1200"/>
                        <a:t>Report on AGM proceedings</a:t>
                      </a:r>
                    </a:p>
                  </a:txBody>
                  <a:tcPr marL="34871" marR="34871" marT="17436" marB="17436" anchor="ctr">
                    <a:lnL>
                      <a:noFill/>
                    </a:lnL>
                    <a:lnR>
                      <a:noFill/>
                    </a:lnR>
                    <a:lnT>
                      <a:noFill/>
                    </a:lnT>
                    <a:lnB>
                      <a:noFill/>
                    </a:lnB>
                  </a:tcPr>
                </a:tc>
                <a:tc>
                  <a:txBody>
                    <a:bodyPr/>
                    <a:lstStyle/>
                    <a:p>
                      <a:r>
                        <a:rPr lang="en-IN" sz="1200"/>
                        <a:t>Listed companies</a:t>
                      </a:r>
                    </a:p>
                  </a:txBody>
                  <a:tcPr marL="34871" marR="34871" marT="17436" marB="17436" anchor="ctr">
                    <a:lnL>
                      <a:noFill/>
                    </a:lnL>
                    <a:lnR>
                      <a:noFill/>
                    </a:lnR>
                    <a:lnT>
                      <a:noFill/>
                    </a:lnT>
                    <a:lnB>
                      <a:noFill/>
                    </a:lnB>
                  </a:tcPr>
                </a:tc>
                <a:tc>
                  <a:txBody>
                    <a:bodyPr/>
                    <a:lstStyle/>
                    <a:p>
                      <a:r>
                        <a:rPr lang="en-IN" sz="1200" dirty="0"/>
                        <a:t>STP</a:t>
                      </a:r>
                    </a:p>
                  </a:txBody>
                  <a:tcPr marL="34871" marR="34871" marT="17436" marB="17436" anchor="ctr">
                    <a:lnL>
                      <a:noFill/>
                    </a:lnL>
                    <a:lnR>
                      <a:noFill/>
                    </a:lnR>
                    <a:lnT>
                      <a:noFill/>
                    </a:lnT>
                    <a:lnB>
                      <a:noFill/>
                    </a:lnB>
                  </a:tcPr>
                </a:tc>
                <a:extLst>
                  <a:ext uri="{0D108BD9-81ED-4DB2-BD59-A6C34878D82A}">
                    <a16:rowId xmlns:a16="http://schemas.microsoft.com/office/drawing/2014/main" val="3648303913"/>
                  </a:ext>
                </a:extLst>
              </a:tr>
            </a:tbl>
          </a:graphicData>
        </a:graphic>
      </p:graphicFrame>
    </p:spTree>
    <p:extLst>
      <p:ext uri="{BB962C8B-B14F-4D97-AF65-F5344CB8AC3E}">
        <p14:creationId xmlns:p14="http://schemas.microsoft.com/office/powerpoint/2010/main" val="156802704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25311" y="446147"/>
          <a:ext cx="7660390" cy="108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27</a:t>
            </a:fld>
            <a:endParaRPr lang="en-US"/>
          </a:p>
        </p:txBody>
      </p:sp>
      <p:graphicFrame>
        <p:nvGraphicFramePr>
          <p:cNvPr id="8" name="Table 7">
            <a:extLst>
              <a:ext uri="{FF2B5EF4-FFF2-40B4-BE49-F238E27FC236}">
                <a16:creationId xmlns:a16="http://schemas.microsoft.com/office/drawing/2014/main" id="{1647EA2D-3444-4ECB-B287-8BA0A87DBBF9}"/>
              </a:ext>
            </a:extLst>
          </p:cNvPr>
          <p:cNvGraphicFramePr>
            <a:graphicFrameLocks noGrp="1"/>
          </p:cNvGraphicFramePr>
          <p:nvPr/>
        </p:nvGraphicFramePr>
        <p:xfrm>
          <a:off x="1565327" y="1676400"/>
          <a:ext cx="6665841" cy="4591765"/>
        </p:xfrm>
        <a:graphic>
          <a:graphicData uri="http://schemas.openxmlformats.org/drawingml/2006/table">
            <a:tbl>
              <a:tblPr/>
              <a:tblGrid>
                <a:gridCol w="2221947">
                  <a:extLst>
                    <a:ext uri="{9D8B030D-6E8A-4147-A177-3AD203B41FA5}">
                      <a16:colId xmlns:a16="http://schemas.microsoft.com/office/drawing/2014/main" val="1445820651"/>
                    </a:ext>
                  </a:extLst>
                </a:gridCol>
                <a:gridCol w="2221947">
                  <a:extLst>
                    <a:ext uri="{9D8B030D-6E8A-4147-A177-3AD203B41FA5}">
                      <a16:colId xmlns:a16="http://schemas.microsoft.com/office/drawing/2014/main" val="3041207541"/>
                    </a:ext>
                  </a:extLst>
                </a:gridCol>
                <a:gridCol w="2221947">
                  <a:extLst>
                    <a:ext uri="{9D8B030D-6E8A-4147-A177-3AD203B41FA5}">
                      <a16:colId xmlns:a16="http://schemas.microsoft.com/office/drawing/2014/main" val="2996397167"/>
                    </a:ext>
                  </a:extLst>
                </a:gridCol>
              </a:tblGrid>
              <a:tr h="274781">
                <a:tc>
                  <a:txBody>
                    <a:bodyPr/>
                    <a:lstStyle/>
                    <a:p>
                      <a:r>
                        <a:rPr lang="en-IN" sz="1200" dirty="0"/>
                        <a:t>Form</a:t>
                      </a:r>
                    </a:p>
                  </a:txBody>
                  <a:tcPr marL="61415" marR="61415" marT="30707" marB="30707" anchor="ctr">
                    <a:lnL>
                      <a:noFill/>
                    </a:lnL>
                    <a:lnR>
                      <a:noFill/>
                    </a:lnR>
                    <a:lnT>
                      <a:noFill/>
                    </a:lnT>
                    <a:lnB>
                      <a:noFill/>
                    </a:lnB>
                  </a:tcPr>
                </a:tc>
                <a:tc>
                  <a:txBody>
                    <a:bodyPr/>
                    <a:lstStyle/>
                    <a:p>
                      <a:r>
                        <a:rPr lang="en-IN" sz="1200"/>
                        <a:t>Purpose</a:t>
                      </a:r>
                    </a:p>
                  </a:txBody>
                  <a:tcPr marL="61415" marR="61415" marT="30707" marB="30707" anchor="ctr">
                    <a:lnL>
                      <a:noFill/>
                    </a:lnL>
                    <a:lnR>
                      <a:noFill/>
                    </a:lnR>
                    <a:lnT>
                      <a:noFill/>
                    </a:lnT>
                    <a:lnB>
                      <a:noFill/>
                    </a:lnB>
                  </a:tcPr>
                </a:tc>
                <a:tc>
                  <a:txBody>
                    <a:bodyPr/>
                    <a:lstStyle/>
                    <a:p>
                      <a:r>
                        <a:rPr lang="en-IN" sz="1200"/>
                        <a:t>Processing Type</a:t>
                      </a:r>
                    </a:p>
                  </a:txBody>
                  <a:tcPr marL="61415" marR="61415" marT="30707" marB="30707" anchor="ctr">
                    <a:lnL>
                      <a:noFill/>
                    </a:lnL>
                    <a:lnR>
                      <a:noFill/>
                    </a:lnR>
                    <a:lnT>
                      <a:noFill/>
                    </a:lnT>
                    <a:lnB>
                      <a:noFill/>
                    </a:lnB>
                  </a:tcPr>
                </a:tc>
                <a:extLst>
                  <a:ext uri="{0D108BD9-81ED-4DB2-BD59-A6C34878D82A}">
                    <a16:rowId xmlns:a16="http://schemas.microsoft.com/office/drawing/2014/main" val="795386524"/>
                  </a:ext>
                </a:extLst>
              </a:tr>
              <a:tr h="480483">
                <a:tc>
                  <a:txBody>
                    <a:bodyPr/>
                    <a:lstStyle/>
                    <a:p>
                      <a:r>
                        <a:rPr lang="en-IN" sz="1200" b="1" dirty="0"/>
                        <a:t>ADT-1</a:t>
                      </a:r>
                      <a:endParaRPr lang="en-IN" sz="1200" dirty="0"/>
                    </a:p>
                  </a:txBody>
                  <a:tcPr marL="61415" marR="61415" marT="30707" marB="30707" anchor="ctr">
                    <a:lnL>
                      <a:noFill/>
                    </a:lnL>
                    <a:lnR>
                      <a:noFill/>
                    </a:lnR>
                    <a:lnT>
                      <a:noFill/>
                    </a:lnT>
                    <a:lnB>
                      <a:noFill/>
                    </a:lnB>
                  </a:tcPr>
                </a:tc>
                <a:tc>
                  <a:txBody>
                    <a:bodyPr/>
                    <a:lstStyle/>
                    <a:p>
                      <a:r>
                        <a:rPr lang="en-IN" sz="1200"/>
                        <a:t>Appointment of statutory auditor</a:t>
                      </a:r>
                    </a:p>
                  </a:txBody>
                  <a:tcPr marL="61415" marR="61415" marT="30707" marB="30707" anchor="ctr">
                    <a:lnL>
                      <a:noFill/>
                    </a:lnL>
                    <a:lnR>
                      <a:noFill/>
                    </a:lnR>
                    <a:lnT>
                      <a:noFill/>
                    </a:lnT>
                    <a:lnB>
                      <a:noFill/>
                    </a:lnB>
                  </a:tcPr>
                </a:tc>
                <a:tc>
                  <a:txBody>
                    <a:bodyPr/>
                    <a:lstStyle/>
                    <a:p>
                      <a:r>
                        <a:rPr lang="en-IN" sz="1200"/>
                        <a:t>STP (Straight Through Processing)</a:t>
                      </a:r>
                    </a:p>
                  </a:txBody>
                  <a:tcPr marL="61415" marR="61415" marT="30707" marB="30707" anchor="ctr">
                    <a:lnL>
                      <a:noFill/>
                    </a:lnL>
                    <a:lnR>
                      <a:noFill/>
                    </a:lnR>
                    <a:lnT>
                      <a:noFill/>
                    </a:lnT>
                    <a:lnB>
                      <a:noFill/>
                    </a:lnB>
                  </a:tcPr>
                </a:tc>
                <a:extLst>
                  <a:ext uri="{0D108BD9-81ED-4DB2-BD59-A6C34878D82A}">
                    <a16:rowId xmlns:a16="http://schemas.microsoft.com/office/drawing/2014/main" val="2652122095"/>
                  </a:ext>
                </a:extLst>
              </a:tr>
              <a:tr h="480483">
                <a:tc>
                  <a:txBody>
                    <a:bodyPr/>
                    <a:lstStyle/>
                    <a:p>
                      <a:r>
                        <a:rPr lang="en-IN" sz="1200" b="1" dirty="0"/>
                        <a:t>ADT-2</a:t>
                      </a:r>
                      <a:endParaRPr lang="en-IN" sz="1200" dirty="0"/>
                    </a:p>
                  </a:txBody>
                  <a:tcPr marL="61415" marR="61415" marT="30707" marB="30707" anchor="ctr">
                    <a:lnL>
                      <a:noFill/>
                    </a:lnL>
                    <a:lnR>
                      <a:noFill/>
                    </a:lnR>
                    <a:lnT>
                      <a:noFill/>
                    </a:lnT>
                    <a:lnB>
                      <a:noFill/>
                    </a:lnB>
                  </a:tcPr>
                </a:tc>
                <a:tc>
                  <a:txBody>
                    <a:bodyPr/>
                    <a:lstStyle/>
                    <a:p>
                      <a:r>
                        <a:rPr lang="en-US" sz="1200" dirty="0"/>
                        <a:t>Application for removal of auditor</a:t>
                      </a:r>
                    </a:p>
                  </a:txBody>
                  <a:tcPr marL="61415" marR="61415" marT="30707" marB="30707" anchor="ctr">
                    <a:lnL>
                      <a:noFill/>
                    </a:lnL>
                    <a:lnR>
                      <a:noFill/>
                    </a:lnR>
                    <a:lnT>
                      <a:noFill/>
                    </a:lnT>
                    <a:lnB>
                      <a:noFill/>
                    </a:lnB>
                  </a:tcPr>
                </a:tc>
                <a:tc>
                  <a:txBody>
                    <a:bodyPr/>
                    <a:lstStyle/>
                    <a:p>
                      <a:r>
                        <a:rPr lang="en-IN" sz="1200"/>
                        <a:t>Non-STP</a:t>
                      </a:r>
                    </a:p>
                  </a:txBody>
                  <a:tcPr marL="61415" marR="61415" marT="30707" marB="30707" anchor="ctr">
                    <a:lnL>
                      <a:noFill/>
                    </a:lnL>
                    <a:lnR>
                      <a:noFill/>
                    </a:lnR>
                    <a:lnT>
                      <a:noFill/>
                    </a:lnT>
                    <a:lnB>
                      <a:noFill/>
                    </a:lnB>
                  </a:tcPr>
                </a:tc>
                <a:extLst>
                  <a:ext uri="{0D108BD9-81ED-4DB2-BD59-A6C34878D82A}">
                    <a16:rowId xmlns:a16="http://schemas.microsoft.com/office/drawing/2014/main" val="4152003841"/>
                  </a:ext>
                </a:extLst>
              </a:tr>
              <a:tr h="479086">
                <a:tc>
                  <a:txBody>
                    <a:bodyPr/>
                    <a:lstStyle/>
                    <a:p>
                      <a:r>
                        <a:rPr lang="en-IN" sz="1200" b="1" dirty="0"/>
                        <a:t>ADT-3</a:t>
                      </a:r>
                      <a:endParaRPr lang="en-IN" sz="1200" dirty="0"/>
                    </a:p>
                  </a:txBody>
                  <a:tcPr marL="61415" marR="61415" marT="30707" marB="30707" anchor="ctr">
                    <a:lnL>
                      <a:noFill/>
                    </a:lnL>
                    <a:lnR>
                      <a:noFill/>
                    </a:lnR>
                    <a:lnT>
                      <a:noFill/>
                    </a:lnT>
                    <a:lnB>
                      <a:noFill/>
                    </a:lnB>
                  </a:tcPr>
                </a:tc>
                <a:tc>
                  <a:txBody>
                    <a:bodyPr/>
                    <a:lstStyle/>
                    <a:p>
                      <a:r>
                        <a:rPr lang="en-IN" sz="1200" dirty="0"/>
                        <a:t>Auditor’s resignation notice</a:t>
                      </a:r>
                    </a:p>
                  </a:txBody>
                  <a:tcPr marL="61415" marR="61415" marT="30707" marB="30707" anchor="ctr">
                    <a:lnL>
                      <a:noFill/>
                    </a:lnL>
                    <a:lnR>
                      <a:noFill/>
                    </a:lnR>
                    <a:lnT>
                      <a:noFill/>
                    </a:lnT>
                    <a:lnB>
                      <a:noFill/>
                    </a:lnB>
                  </a:tcPr>
                </a:tc>
                <a:tc>
                  <a:txBody>
                    <a:bodyPr/>
                    <a:lstStyle/>
                    <a:p>
                      <a:r>
                        <a:rPr lang="en-IN" sz="1200"/>
                        <a:t>STP</a:t>
                      </a:r>
                    </a:p>
                  </a:txBody>
                  <a:tcPr marL="61415" marR="61415" marT="30707" marB="30707" anchor="ctr">
                    <a:lnL>
                      <a:noFill/>
                    </a:lnL>
                    <a:lnR>
                      <a:noFill/>
                    </a:lnR>
                    <a:lnT>
                      <a:noFill/>
                    </a:lnT>
                    <a:lnB>
                      <a:noFill/>
                    </a:lnB>
                  </a:tcPr>
                </a:tc>
                <a:extLst>
                  <a:ext uri="{0D108BD9-81ED-4DB2-BD59-A6C34878D82A}">
                    <a16:rowId xmlns:a16="http://schemas.microsoft.com/office/drawing/2014/main" val="1781579360"/>
                  </a:ext>
                </a:extLst>
              </a:tr>
              <a:tr h="479086">
                <a:tc>
                  <a:txBody>
                    <a:bodyPr/>
                    <a:lstStyle/>
                    <a:p>
                      <a:r>
                        <a:rPr lang="en-IN" sz="1200" b="1" dirty="0"/>
                        <a:t>ADT-4</a:t>
                      </a:r>
                      <a:endParaRPr lang="en-IN" sz="1200" dirty="0"/>
                    </a:p>
                  </a:txBody>
                  <a:tcPr marL="61415" marR="61415" marT="30707" marB="30707" anchor="ctr">
                    <a:lnL>
                      <a:noFill/>
                    </a:lnL>
                    <a:lnR>
                      <a:noFill/>
                    </a:lnR>
                    <a:lnT>
                      <a:noFill/>
                    </a:lnT>
                    <a:lnB>
                      <a:noFill/>
                    </a:lnB>
                  </a:tcPr>
                </a:tc>
                <a:tc>
                  <a:txBody>
                    <a:bodyPr/>
                    <a:lstStyle/>
                    <a:p>
                      <a:r>
                        <a:rPr lang="en-IN" sz="1200" dirty="0"/>
                        <a:t>Report to Central Government</a:t>
                      </a:r>
                    </a:p>
                  </a:txBody>
                  <a:tcPr marL="61415" marR="61415" marT="30707" marB="30707" anchor="ctr">
                    <a:lnL>
                      <a:noFill/>
                    </a:lnL>
                    <a:lnR>
                      <a:noFill/>
                    </a:lnR>
                    <a:lnT>
                      <a:noFill/>
                    </a:lnT>
                    <a:lnB>
                      <a:noFill/>
                    </a:lnB>
                  </a:tcPr>
                </a:tc>
                <a:tc>
                  <a:txBody>
                    <a:bodyPr/>
                    <a:lstStyle/>
                    <a:p>
                      <a:r>
                        <a:rPr lang="en-IN" sz="1200"/>
                        <a:t>Non-STP</a:t>
                      </a:r>
                    </a:p>
                  </a:txBody>
                  <a:tcPr marL="61415" marR="61415" marT="30707" marB="30707" anchor="ctr">
                    <a:lnL>
                      <a:noFill/>
                    </a:lnL>
                    <a:lnR>
                      <a:noFill/>
                    </a:lnR>
                    <a:lnT>
                      <a:noFill/>
                    </a:lnT>
                    <a:lnB>
                      <a:noFill/>
                    </a:lnB>
                  </a:tcPr>
                </a:tc>
                <a:extLst>
                  <a:ext uri="{0D108BD9-81ED-4DB2-BD59-A6C34878D82A}">
                    <a16:rowId xmlns:a16="http://schemas.microsoft.com/office/drawing/2014/main" val="1826531187"/>
                  </a:ext>
                </a:extLst>
              </a:tr>
              <a:tr h="479086">
                <a:tc>
                  <a:txBody>
                    <a:bodyPr/>
                    <a:lstStyle/>
                    <a:p>
                      <a:r>
                        <a:rPr lang="en-IN" sz="1200" b="1"/>
                        <a:t>CRA-2</a:t>
                      </a:r>
                      <a:endParaRPr lang="en-IN" sz="1200"/>
                    </a:p>
                  </a:txBody>
                  <a:tcPr marL="61415" marR="61415" marT="30707" marB="30707" anchor="ctr">
                    <a:lnL>
                      <a:noFill/>
                    </a:lnL>
                    <a:lnR>
                      <a:noFill/>
                    </a:lnR>
                    <a:lnT>
                      <a:noFill/>
                    </a:lnT>
                    <a:lnB>
                      <a:noFill/>
                    </a:lnB>
                  </a:tcPr>
                </a:tc>
                <a:tc>
                  <a:txBody>
                    <a:bodyPr/>
                    <a:lstStyle/>
                    <a:p>
                      <a:r>
                        <a:rPr lang="en-IN" sz="1200" dirty="0"/>
                        <a:t>Appointment of cost auditor</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1443746928"/>
                  </a:ext>
                </a:extLst>
              </a:tr>
              <a:tr h="274781">
                <a:tc>
                  <a:txBody>
                    <a:bodyPr/>
                    <a:lstStyle/>
                    <a:p>
                      <a:r>
                        <a:rPr lang="en-IN" sz="1200" b="1"/>
                        <a:t>CRA-4</a:t>
                      </a:r>
                      <a:endParaRPr lang="en-IN" sz="1200"/>
                    </a:p>
                  </a:txBody>
                  <a:tcPr marL="61415" marR="61415" marT="30707" marB="30707" anchor="ctr">
                    <a:lnL>
                      <a:noFill/>
                    </a:lnL>
                    <a:lnR>
                      <a:noFill/>
                    </a:lnR>
                    <a:lnT>
                      <a:noFill/>
                    </a:lnT>
                    <a:lnB>
                      <a:noFill/>
                    </a:lnB>
                  </a:tcPr>
                </a:tc>
                <a:tc>
                  <a:txBody>
                    <a:bodyPr/>
                    <a:lstStyle/>
                    <a:p>
                      <a:r>
                        <a:rPr lang="en-US" sz="1200"/>
                        <a:t>Filing of cost audit report</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3013279513"/>
                  </a:ext>
                </a:extLst>
              </a:tr>
              <a:tr h="480483">
                <a:tc>
                  <a:txBody>
                    <a:bodyPr/>
                    <a:lstStyle/>
                    <a:p>
                      <a:r>
                        <a:rPr lang="en-IN" sz="1200" b="1"/>
                        <a:t>23B</a:t>
                      </a:r>
                      <a:endParaRPr lang="en-IN" sz="1200"/>
                    </a:p>
                  </a:txBody>
                  <a:tcPr marL="61415" marR="61415" marT="30707" marB="30707" anchor="ctr">
                    <a:lnL>
                      <a:noFill/>
                    </a:lnL>
                    <a:lnR>
                      <a:noFill/>
                    </a:lnR>
                    <a:lnT>
                      <a:noFill/>
                    </a:lnT>
                    <a:lnB>
                      <a:noFill/>
                    </a:lnB>
                  </a:tcPr>
                </a:tc>
                <a:tc>
                  <a:txBody>
                    <a:bodyPr/>
                    <a:lstStyle/>
                    <a:p>
                      <a:r>
                        <a:rPr lang="en-US" sz="1200"/>
                        <a:t>Intimation by statutory auditor (legacy form)</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448654324"/>
                  </a:ext>
                </a:extLst>
              </a:tr>
              <a:tr h="684410">
                <a:tc>
                  <a:txBody>
                    <a:bodyPr/>
                    <a:lstStyle/>
                    <a:p>
                      <a:r>
                        <a:rPr lang="en-IN" sz="1200" b="1"/>
                        <a:t>23C</a:t>
                      </a:r>
                      <a:endParaRPr lang="en-IN" sz="1200"/>
                    </a:p>
                  </a:txBody>
                  <a:tcPr marL="61415" marR="61415" marT="30707" marB="30707" anchor="ctr">
                    <a:lnL>
                      <a:noFill/>
                    </a:lnL>
                    <a:lnR>
                      <a:noFill/>
                    </a:lnR>
                    <a:lnT>
                      <a:noFill/>
                    </a:lnT>
                    <a:lnB>
                      <a:noFill/>
                    </a:lnB>
                  </a:tcPr>
                </a:tc>
                <a:tc>
                  <a:txBody>
                    <a:bodyPr/>
                    <a:lstStyle/>
                    <a:p>
                      <a:r>
                        <a:rPr lang="en-US" sz="1200"/>
                        <a:t>Application for appointment of cost auditor (legacy form)</a:t>
                      </a:r>
                    </a:p>
                  </a:txBody>
                  <a:tcPr marL="61415" marR="61415" marT="30707" marB="30707" anchor="ctr">
                    <a:lnL>
                      <a:noFill/>
                    </a:lnL>
                    <a:lnR>
                      <a:noFill/>
                    </a:lnR>
                    <a:lnT>
                      <a:noFill/>
                    </a:lnT>
                    <a:lnB>
                      <a:noFill/>
                    </a:lnB>
                  </a:tcPr>
                </a:tc>
                <a:tc>
                  <a:txBody>
                    <a:bodyPr/>
                    <a:lstStyle/>
                    <a:p>
                      <a:r>
                        <a:rPr lang="en-IN" sz="1200" dirty="0"/>
                        <a:t>Conditional STP</a:t>
                      </a:r>
                    </a:p>
                  </a:txBody>
                  <a:tcPr marL="61415" marR="61415" marT="30707" marB="30707" anchor="ctr">
                    <a:lnL>
                      <a:noFill/>
                    </a:lnL>
                    <a:lnR>
                      <a:noFill/>
                    </a:lnR>
                    <a:lnT>
                      <a:noFill/>
                    </a:lnT>
                    <a:lnB>
                      <a:noFill/>
                    </a:lnB>
                  </a:tcPr>
                </a:tc>
                <a:extLst>
                  <a:ext uri="{0D108BD9-81ED-4DB2-BD59-A6C34878D82A}">
                    <a16:rowId xmlns:a16="http://schemas.microsoft.com/office/drawing/2014/main" val="2222783514"/>
                  </a:ext>
                </a:extLst>
              </a:tr>
              <a:tr h="479086">
                <a:tc>
                  <a:txBody>
                    <a:bodyPr/>
                    <a:lstStyle/>
                    <a:p>
                      <a:r>
                        <a:rPr lang="en-IN" sz="1200" b="1"/>
                        <a:t>23D</a:t>
                      </a:r>
                      <a:endParaRPr lang="en-IN" sz="1200"/>
                    </a:p>
                  </a:txBody>
                  <a:tcPr marL="61415" marR="61415" marT="30707" marB="30707" anchor="ctr">
                    <a:lnL>
                      <a:noFill/>
                    </a:lnL>
                    <a:lnR>
                      <a:noFill/>
                    </a:lnR>
                    <a:lnT>
                      <a:noFill/>
                    </a:lnT>
                    <a:lnB>
                      <a:noFill/>
                    </a:lnB>
                  </a:tcPr>
                </a:tc>
                <a:tc>
                  <a:txBody>
                    <a:bodyPr/>
                    <a:lstStyle/>
                    <a:p>
                      <a:r>
                        <a:rPr lang="en-IN" sz="1200"/>
                        <a:t>Intimation by cost auditor</a:t>
                      </a:r>
                    </a:p>
                  </a:txBody>
                  <a:tcPr marL="61415" marR="61415" marT="30707" marB="30707" anchor="ctr">
                    <a:lnL>
                      <a:noFill/>
                    </a:lnL>
                    <a:lnR>
                      <a:noFill/>
                    </a:lnR>
                    <a:lnT>
                      <a:noFill/>
                    </a:lnT>
                    <a:lnB>
                      <a:noFill/>
                    </a:lnB>
                  </a:tcPr>
                </a:tc>
                <a:tc>
                  <a:txBody>
                    <a:bodyPr/>
                    <a:lstStyle/>
                    <a:p>
                      <a:r>
                        <a:rPr lang="en-IN" sz="1200" dirty="0"/>
                        <a:t>STP</a:t>
                      </a:r>
                    </a:p>
                  </a:txBody>
                  <a:tcPr marL="61415" marR="61415" marT="30707" marB="30707" anchor="ctr">
                    <a:lnL>
                      <a:noFill/>
                    </a:lnL>
                    <a:lnR>
                      <a:noFill/>
                    </a:lnR>
                    <a:lnT>
                      <a:noFill/>
                    </a:lnT>
                    <a:lnB>
                      <a:noFill/>
                    </a:lnB>
                  </a:tcPr>
                </a:tc>
                <a:extLst>
                  <a:ext uri="{0D108BD9-81ED-4DB2-BD59-A6C34878D82A}">
                    <a16:rowId xmlns:a16="http://schemas.microsoft.com/office/drawing/2014/main" val="1692425837"/>
                  </a:ext>
                </a:extLst>
              </a:tr>
            </a:tbl>
          </a:graphicData>
        </a:graphic>
      </p:graphicFrame>
    </p:spTree>
    <p:extLst>
      <p:ext uri="{BB962C8B-B14F-4D97-AF65-F5344CB8AC3E}">
        <p14:creationId xmlns:p14="http://schemas.microsoft.com/office/powerpoint/2010/main" val="283287925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25310" y="482933"/>
          <a:ext cx="7660390" cy="84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12831" y="2419344"/>
            <a:ext cx="7772870" cy="3424107"/>
          </a:xfrm>
        </p:spPr>
        <p:txBody>
          <a:bodyPr/>
          <a:lstStyle/>
          <a:p>
            <a:pPr marL="0" indent="0" algn="ctr">
              <a:buNone/>
            </a:pPr>
            <a:endParaRPr lang="en-US" sz="2700"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28</a:t>
            </a:fld>
            <a:endParaRPr lang="en-US"/>
          </a:p>
        </p:txBody>
      </p:sp>
      <p:graphicFrame>
        <p:nvGraphicFramePr>
          <p:cNvPr id="5" name="Table 4">
            <a:extLst>
              <a:ext uri="{FF2B5EF4-FFF2-40B4-BE49-F238E27FC236}">
                <a16:creationId xmlns:a16="http://schemas.microsoft.com/office/drawing/2014/main" id="{353457F3-0CDF-4156-BCF9-552382E323BA}"/>
              </a:ext>
            </a:extLst>
          </p:cNvPr>
          <p:cNvGraphicFramePr>
            <a:graphicFrameLocks noGrp="1"/>
          </p:cNvGraphicFramePr>
          <p:nvPr/>
        </p:nvGraphicFramePr>
        <p:xfrm>
          <a:off x="1363339" y="1329691"/>
          <a:ext cx="7101789" cy="5002678"/>
        </p:xfrm>
        <a:graphic>
          <a:graphicData uri="http://schemas.openxmlformats.org/drawingml/2006/table">
            <a:tbl>
              <a:tblPr/>
              <a:tblGrid>
                <a:gridCol w="2367263">
                  <a:extLst>
                    <a:ext uri="{9D8B030D-6E8A-4147-A177-3AD203B41FA5}">
                      <a16:colId xmlns:a16="http://schemas.microsoft.com/office/drawing/2014/main" val="161288297"/>
                    </a:ext>
                  </a:extLst>
                </a:gridCol>
                <a:gridCol w="2367263">
                  <a:extLst>
                    <a:ext uri="{9D8B030D-6E8A-4147-A177-3AD203B41FA5}">
                      <a16:colId xmlns:a16="http://schemas.microsoft.com/office/drawing/2014/main" val="3074216358"/>
                    </a:ext>
                  </a:extLst>
                </a:gridCol>
                <a:gridCol w="2367263">
                  <a:extLst>
                    <a:ext uri="{9D8B030D-6E8A-4147-A177-3AD203B41FA5}">
                      <a16:colId xmlns:a16="http://schemas.microsoft.com/office/drawing/2014/main" val="3918408368"/>
                    </a:ext>
                  </a:extLst>
                </a:gridCol>
              </a:tblGrid>
              <a:tr h="179942">
                <a:tc>
                  <a:txBody>
                    <a:bodyPr/>
                    <a:lstStyle/>
                    <a:p>
                      <a:r>
                        <a:rPr lang="en-IN" sz="1200" dirty="0"/>
                        <a:t>Form ID</a:t>
                      </a:r>
                    </a:p>
                  </a:txBody>
                  <a:tcPr marL="41148" marR="41148" marT="20574" marB="20574" anchor="ctr">
                    <a:lnL>
                      <a:noFill/>
                    </a:lnL>
                    <a:lnR>
                      <a:noFill/>
                    </a:lnR>
                    <a:lnT>
                      <a:noFill/>
                    </a:lnT>
                    <a:lnB>
                      <a:noFill/>
                    </a:lnB>
                  </a:tcPr>
                </a:tc>
                <a:tc>
                  <a:txBody>
                    <a:bodyPr/>
                    <a:lstStyle/>
                    <a:p>
                      <a:r>
                        <a:rPr lang="en-IN" sz="1200"/>
                        <a:t>Description</a:t>
                      </a:r>
                    </a:p>
                  </a:txBody>
                  <a:tcPr marL="41148" marR="41148" marT="20574" marB="20574" anchor="ctr">
                    <a:lnL>
                      <a:noFill/>
                    </a:lnL>
                    <a:lnR>
                      <a:noFill/>
                    </a:lnR>
                    <a:lnT>
                      <a:noFill/>
                    </a:lnT>
                    <a:lnB>
                      <a:noFill/>
                    </a:lnB>
                  </a:tcPr>
                </a:tc>
                <a:tc>
                  <a:txBody>
                    <a:bodyPr/>
                    <a:lstStyle/>
                    <a:p>
                      <a:r>
                        <a:rPr lang="en-IN" sz="1200"/>
                        <a:t>Purpose</a:t>
                      </a:r>
                    </a:p>
                  </a:txBody>
                  <a:tcPr marL="41148" marR="41148" marT="20574" marB="20574" anchor="ctr">
                    <a:lnL>
                      <a:noFill/>
                    </a:lnL>
                    <a:lnR>
                      <a:noFill/>
                    </a:lnR>
                    <a:lnT>
                      <a:noFill/>
                    </a:lnT>
                    <a:lnB>
                      <a:noFill/>
                    </a:lnB>
                  </a:tcPr>
                </a:tc>
                <a:extLst>
                  <a:ext uri="{0D108BD9-81ED-4DB2-BD59-A6C34878D82A}">
                    <a16:rowId xmlns:a16="http://schemas.microsoft.com/office/drawing/2014/main" val="719286187"/>
                  </a:ext>
                </a:extLst>
              </a:tr>
              <a:tr h="314898">
                <a:tc>
                  <a:txBody>
                    <a:bodyPr/>
                    <a:lstStyle/>
                    <a:p>
                      <a:r>
                        <a:rPr lang="en-IN" sz="1200" b="1" dirty="0"/>
                        <a:t>SH-7</a:t>
                      </a:r>
                      <a:endParaRPr lang="en-IN" sz="1200" dirty="0"/>
                    </a:p>
                  </a:txBody>
                  <a:tcPr marL="41148" marR="41148" marT="20574" marB="20574" anchor="ctr">
                    <a:lnL>
                      <a:noFill/>
                    </a:lnL>
                    <a:lnR>
                      <a:noFill/>
                    </a:lnR>
                    <a:lnT>
                      <a:noFill/>
                    </a:lnT>
                    <a:lnB>
                      <a:noFill/>
                    </a:lnB>
                  </a:tcPr>
                </a:tc>
                <a:tc>
                  <a:txBody>
                    <a:bodyPr/>
                    <a:lstStyle/>
                    <a:p>
                      <a:r>
                        <a:rPr lang="en-US" sz="1200"/>
                        <a:t>Notice of alteration of share capital</a:t>
                      </a:r>
                    </a:p>
                  </a:txBody>
                  <a:tcPr marL="41148" marR="41148" marT="20574" marB="20574" anchor="ctr">
                    <a:lnL>
                      <a:noFill/>
                    </a:lnL>
                    <a:lnR>
                      <a:noFill/>
                    </a:lnR>
                    <a:lnT>
                      <a:noFill/>
                    </a:lnT>
                    <a:lnB>
                      <a:noFill/>
                    </a:lnB>
                  </a:tcPr>
                </a:tc>
                <a:tc>
                  <a:txBody>
                    <a:bodyPr/>
                    <a:lstStyle/>
                    <a:p>
                      <a:r>
                        <a:rPr lang="en-US" sz="1200"/>
                        <a:t>Increase/decrease in authorized capital</a:t>
                      </a:r>
                    </a:p>
                  </a:txBody>
                  <a:tcPr marL="41148" marR="41148" marT="20574" marB="20574" anchor="ctr">
                    <a:lnL>
                      <a:noFill/>
                    </a:lnL>
                    <a:lnR>
                      <a:noFill/>
                    </a:lnR>
                    <a:lnT>
                      <a:noFill/>
                    </a:lnT>
                    <a:lnB>
                      <a:noFill/>
                    </a:lnB>
                  </a:tcPr>
                </a:tc>
                <a:extLst>
                  <a:ext uri="{0D108BD9-81ED-4DB2-BD59-A6C34878D82A}">
                    <a16:rowId xmlns:a16="http://schemas.microsoft.com/office/drawing/2014/main" val="1346889539"/>
                  </a:ext>
                </a:extLst>
              </a:tr>
              <a:tr h="449854">
                <a:tc>
                  <a:txBody>
                    <a:bodyPr/>
                    <a:lstStyle/>
                    <a:p>
                      <a:r>
                        <a:rPr lang="en-IN" sz="1200" b="1" dirty="0"/>
                        <a:t>PAS-3</a:t>
                      </a:r>
                      <a:endParaRPr lang="en-IN" sz="1200" dirty="0"/>
                    </a:p>
                  </a:txBody>
                  <a:tcPr marL="41148" marR="41148" marT="20574" marB="20574" anchor="ctr">
                    <a:lnL>
                      <a:noFill/>
                    </a:lnL>
                    <a:lnR>
                      <a:noFill/>
                    </a:lnR>
                    <a:lnT>
                      <a:noFill/>
                    </a:lnT>
                    <a:lnB>
                      <a:noFill/>
                    </a:lnB>
                  </a:tcPr>
                </a:tc>
                <a:tc>
                  <a:txBody>
                    <a:bodyPr/>
                    <a:lstStyle/>
                    <a:p>
                      <a:r>
                        <a:rPr lang="en-IN" sz="1200"/>
                        <a:t>Return of allotment</a:t>
                      </a:r>
                    </a:p>
                  </a:txBody>
                  <a:tcPr marL="41148" marR="41148" marT="20574" marB="20574" anchor="ctr">
                    <a:lnL>
                      <a:noFill/>
                    </a:lnL>
                    <a:lnR>
                      <a:noFill/>
                    </a:lnR>
                    <a:lnT>
                      <a:noFill/>
                    </a:lnT>
                    <a:lnB>
                      <a:noFill/>
                    </a:lnB>
                  </a:tcPr>
                </a:tc>
                <a:tc>
                  <a:txBody>
                    <a:bodyPr/>
                    <a:lstStyle/>
                    <a:p>
                      <a:r>
                        <a:rPr lang="en-US" sz="1200" dirty="0"/>
                        <a:t>Allotment of shares to new/existing shareholders</a:t>
                      </a:r>
                    </a:p>
                  </a:txBody>
                  <a:tcPr marL="41148" marR="41148" marT="20574" marB="20574" anchor="ctr">
                    <a:lnL>
                      <a:noFill/>
                    </a:lnL>
                    <a:lnR>
                      <a:noFill/>
                    </a:lnR>
                    <a:lnT>
                      <a:noFill/>
                    </a:lnT>
                    <a:lnB>
                      <a:noFill/>
                    </a:lnB>
                  </a:tcPr>
                </a:tc>
                <a:extLst>
                  <a:ext uri="{0D108BD9-81ED-4DB2-BD59-A6C34878D82A}">
                    <a16:rowId xmlns:a16="http://schemas.microsoft.com/office/drawing/2014/main" val="94086982"/>
                  </a:ext>
                </a:extLst>
              </a:tr>
              <a:tr h="449854">
                <a:tc>
                  <a:txBody>
                    <a:bodyPr/>
                    <a:lstStyle/>
                    <a:p>
                      <a:r>
                        <a:rPr lang="en-IN" sz="1200" b="1" dirty="0"/>
                        <a:t>DIR-12</a:t>
                      </a:r>
                      <a:endParaRPr lang="en-IN" sz="1200" dirty="0"/>
                    </a:p>
                  </a:txBody>
                  <a:tcPr marL="41148" marR="41148" marT="20574" marB="20574" anchor="ctr">
                    <a:lnL>
                      <a:noFill/>
                    </a:lnL>
                    <a:lnR>
                      <a:noFill/>
                    </a:lnR>
                    <a:lnT>
                      <a:noFill/>
                    </a:lnT>
                    <a:lnB>
                      <a:noFill/>
                    </a:lnB>
                  </a:tcPr>
                </a:tc>
                <a:tc>
                  <a:txBody>
                    <a:bodyPr/>
                    <a:lstStyle/>
                    <a:p>
                      <a:r>
                        <a:rPr lang="en-US" sz="1200"/>
                        <a:t>Particulars of appointment/resignation of directors</a:t>
                      </a:r>
                    </a:p>
                  </a:txBody>
                  <a:tcPr marL="41148" marR="41148" marT="20574" marB="20574" anchor="ctr">
                    <a:lnL>
                      <a:noFill/>
                    </a:lnL>
                    <a:lnR>
                      <a:noFill/>
                    </a:lnR>
                    <a:lnT>
                      <a:noFill/>
                    </a:lnT>
                    <a:lnB>
                      <a:noFill/>
                    </a:lnB>
                  </a:tcPr>
                </a:tc>
                <a:tc>
                  <a:txBody>
                    <a:bodyPr/>
                    <a:lstStyle/>
                    <a:p>
                      <a:r>
                        <a:rPr lang="en-IN" sz="1200" dirty="0"/>
                        <a:t>Change in board composition</a:t>
                      </a:r>
                    </a:p>
                  </a:txBody>
                  <a:tcPr marL="41148" marR="41148" marT="20574" marB="20574" anchor="ctr">
                    <a:lnL>
                      <a:noFill/>
                    </a:lnL>
                    <a:lnR>
                      <a:noFill/>
                    </a:lnR>
                    <a:lnT>
                      <a:noFill/>
                    </a:lnT>
                    <a:lnB>
                      <a:noFill/>
                    </a:lnB>
                  </a:tcPr>
                </a:tc>
                <a:extLst>
                  <a:ext uri="{0D108BD9-81ED-4DB2-BD59-A6C34878D82A}">
                    <a16:rowId xmlns:a16="http://schemas.microsoft.com/office/drawing/2014/main" val="3118776032"/>
                  </a:ext>
                </a:extLst>
              </a:tr>
              <a:tr h="449854">
                <a:tc>
                  <a:txBody>
                    <a:bodyPr/>
                    <a:lstStyle/>
                    <a:p>
                      <a:r>
                        <a:rPr lang="en-IN" sz="1200" b="1"/>
                        <a:t>INC-22</a:t>
                      </a:r>
                      <a:endParaRPr lang="en-IN" sz="1200"/>
                    </a:p>
                  </a:txBody>
                  <a:tcPr marL="41148" marR="41148" marT="20574" marB="20574" anchor="ctr">
                    <a:lnL>
                      <a:noFill/>
                    </a:lnL>
                    <a:lnR>
                      <a:noFill/>
                    </a:lnR>
                    <a:lnT>
                      <a:noFill/>
                    </a:lnT>
                    <a:lnB>
                      <a:noFill/>
                    </a:lnB>
                  </a:tcPr>
                </a:tc>
                <a:tc>
                  <a:txBody>
                    <a:bodyPr/>
                    <a:lstStyle/>
                    <a:p>
                      <a:r>
                        <a:rPr lang="en-US" sz="1200" dirty="0"/>
                        <a:t>Notice of situation or change of registered office</a:t>
                      </a:r>
                    </a:p>
                  </a:txBody>
                  <a:tcPr marL="41148" marR="41148" marT="20574" marB="20574" anchor="ctr">
                    <a:lnL>
                      <a:noFill/>
                    </a:lnL>
                    <a:lnR>
                      <a:noFill/>
                    </a:lnR>
                    <a:lnT>
                      <a:noFill/>
                    </a:lnT>
                    <a:lnB>
                      <a:noFill/>
                    </a:lnB>
                  </a:tcPr>
                </a:tc>
                <a:tc>
                  <a:txBody>
                    <a:bodyPr/>
                    <a:lstStyle/>
                    <a:p>
                      <a:r>
                        <a:rPr lang="en-US" sz="1200"/>
                        <a:t>Shifting office within or outside state</a:t>
                      </a:r>
                    </a:p>
                  </a:txBody>
                  <a:tcPr marL="41148" marR="41148" marT="20574" marB="20574" anchor="ctr">
                    <a:lnL>
                      <a:noFill/>
                    </a:lnL>
                    <a:lnR>
                      <a:noFill/>
                    </a:lnR>
                    <a:lnT>
                      <a:noFill/>
                    </a:lnT>
                    <a:lnB>
                      <a:noFill/>
                    </a:lnB>
                  </a:tcPr>
                </a:tc>
                <a:extLst>
                  <a:ext uri="{0D108BD9-81ED-4DB2-BD59-A6C34878D82A}">
                    <a16:rowId xmlns:a16="http://schemas.microsoft.com/office/drawing/2014/main" val="680888674"/>
                  </a:ext>
                </a:extLst>
              </a:tr>
              <a:tr h="314898">
                <a:tc>
                  <a:txBody>
                    <a:bodyPr/>
                    <a:lstStyle/>
                    <a:p>
                      <a:r>
                        <a:rPr lang="en-IN" sz="1200" b="1"/>
                        <a:t>MGT-14</a:t>
                      </a:r>
                      <a:endParaRPr lang="en-IN" sz="1200"/>
                    </a:p>
                  </a:txBody>
                  <a:tcPr marL="41148" marR="41148" marT="20574" marB="20574" anchor="ctr">
                    <a:lnL>
                      <a:noFill/>
                    </a:lnL>
                    <a:lnR>
                      <a:noFill/>
                    </a:lnR>
                    <a:lnT>
                      <a:noFill/>
                    </a:lnT>
                    <a:lnB>
                      <a:noFill/>
                    </a:lnB>
                  </a:tcPr>
                </a:tc>
                <a:tc>
                  <a:txBody>
                    <a:bodyPr/>
                    <a:lstStyle/>
                    <a:p>
                      <a:r>
                        <a:rPr lang="en-US" sz="1200" dirty="0"/>
                        <a:t>Filing of resolutions and agreements</a:t>
                      </a:r>
                    </a:p>
                  </a:txBody>
                  <a:tcPr marL="41148" marR="41148" marT="20574" marB="20574" anchor="ctr">
                    <a:lnL>
                      <a:noFill/>
                    </a:lnL>
                    <a:lnR>
                      <a:noFill/>
                    </a:lnR>
                    <a:lnT>
                      <a:noFill/>
                    </a:lnT>
                    <a:lnB>
                      <a:noFill/>
                    </a:lnB>
                  </a:tcPr>
                </a:tc>
                <a:tc>
                  <a:txBody>
                    <a:bodyPr/>
                    <a:lstStyle/>
                    <a:p>
                      <a:r>
                        <a:rPr lang="en-IN" sz="1200"/>
                        <a:t>Board/shareholder resolutions</a:t>
                      </a:r>
                    </a:p>
                  </a:txBody>
                  <a:tcPr marL="41148" marR="41148" marT="20574" marB="20574" anchor="ctr">
                    <a:lnL>
                      <a:noFill/>
                    </a:lnL>
                    <a:lnR>
                      <a:noFill/>
                    </a:lnR>
                    <a:lnT>
                      <a:noFill/>
                    </a:lnT>
                    <a:lnB>
                      <a:noFill/>
                    </a:lnB>
                  </a:tcPr>
                </a:tc>
                <a:extLst>
                  <a:ext uri="{0D108BD9-81ED-4DB2-BD59-A6C34878D82A}">
                    <a16:rowId xmlns:a16="http://schemas.microsoft.com/office/drawing/2014/main" val="3812872221"/>
                  </a:ext>
                </a:extLst>
              </a:tr>
              <a:tr h="314898">
                <a:tc>
                  <a:txBody>
                    <a:bodyPr/>
                    <a:lstStyle/>
                    <a:p>
                      <a:r>
                        <a:rPr lang="en-IN" sz="1200" b="1"/>
                        <a:t>STK-2</a:t>
                      </a:r>
                      <a:endParaRPr lang="en-IN" sz="1200"/>
                    </a:p>
                  </a:txBody>
                  <a:tcPr marL="41148" marR="41148" marT="20574" marB="20574" anchor="ctr">
                    <a:lnL>
                      <a:noFill/>
                    </a:lnL>
                    <a:lnR>
                      <a:noFill/>
                    </a:lnR>
                    <a:lnT>
                      <a:noFill/>
                    </a:lnT>
                    <a:lnB>
                      <a:noFill/>
                    </a:lnB>
                  </a:tcPr>
                </a:tc>
                <a:tc>
                  <a:txBody>
                    <a:bodyPr/>
                    <a:lstStyle/>
                    <a:p>
                      <a:r>
                        <a:rPr lang="en-IN" sz="1200" dirty="0"/>
                        <a:t>Application for strike-off</a:t>
                      </a:r>
                    </a:p>
                  </a:txBody>
                  <a:tcPr marL="41148" marR="41148" marT="20574" marB="20574" anchor="ctr">
                    <a:lnL>
                      <a:noFill/>
                    </a:lnL>
                    <a:lnR>
                      <a:noFill/>
                    </a:lnR>
                    <a:lnT>
                      <a:noFill/>
                    </a:lnT>
                    <a:lnB>
                      <a:noFill/>
                    </a:lnB>
                  </a:tcPr>
                </a:tc>
                <a:tc>
                  <a:txBody>
                    <a:bodyPr/>
                    <a:lstStyle/>
                    <a:p>
                      <a:r>
                        <a:rPr lang="en-IN" sz="1200"/>
                        <a:t>Voluntary closure of company</a:t>
                      </a:r>
                    </a:p>
                  </a:txBody>
                  <a:tcPr marL="41148" marR="41148" marT="20574" marB="20574" anchor="ctr">
                    <a:lnL>
                      <a:noFill/>
                    </a:lnL>
                    <a:lnR>
                      <a:noFill/>
                    </a:lnR>
                    <a:lnT>
                      <a:noFill/>
                    </a:lnT>
                    <a:lnB>
                      <a:noFill/>
                    </a:lnB>
                  </a:tcPr>
                </a:tc>
                <a:extLst>
                  <a:ext uri="{0D108BD9-81ED-4DB2-BD59-A6C34878D82A}">
                    <a16:rowId xmlns:a16="http://schemas.microsoft.com/office/drawing/2014/main" val="1298877781"/>
                  </a:ext>
                </a:extLst>
              </a:tr>
              <a:tr h="314898">
                <a:tc>
                  <a:txBody>
                    <a:bodyPr/>
                    <a:lstStyle/>
                    <a:p>
                      <a:r>
                        <a:rPr lang="en-IN" sz="1200" b="1"/>
                        <a:t>MSC-3</a:t>
                      </a:r>
                      <a:endParaRPr lang="en-IN" sz="1200"/>
                    </a:p>
                  </a:txBody>
                  <a:tcPr marL="41148" marR="41148" marT="20574" marB="20574" anchor="ctr">
                    <a:lnL>
                      <a:noFill/>
                    </a:lnL>
                    <a:lnR>
                      <a:noFill/>
                    </a:lnR>
                    <a:lnT>
                      <a:noFill/>
                    </a:lnT>
                    <a:lnB>
                      <a:noFill/>
                    </a:lnB>
                  </a:tcPr>
                </a:tc>
                <a:tc>
                  <a:txBody>
                    <a:bodyPr/>
                    <a:lstStyle/>
                    <a:p>
                      <a:r>
                        <a:rPr lang="en-US" sz="1200" dirty="0"/>
                        <a:t>Return of dormant company compliance</a:t>
                      </a:r>
                    </a:p>
                  </a:txBody>
                  <a:tcPr marL="41148" marR="41148" marT="20574" marB="20574" anchor="ctr">
                    <a:lnL>
                      <a:noFill/>
                    </a:lnL>
                    <a:lnR>
                      <a:noFill/>
                    </a:lnR>
                    <a:lnT>
                      <a:noFill/>
                    </a:lnT>
                    <a:lnB>
                      <a:noFill/>
                    </a:lnB>
                  </a:tcPr>
                </a:tc>
                <a:tc>
                  <a:txBody>
                    <a:bodyPr/>
                    <a:lstStyle/>
                    <a:p>
                      <a:r>
                        <a:rPr lang="en-US" sz="1200"/>
                        <a:t>Annual return for dormant entities</a:t>
                      </a:r>
                    </a:p>
                  </a:txBody>
                  <a:tcPr marL="41148" marR="41148" marT="20574" marB="20574" anchor="ctr">
                    <a:lnL>
                      <a:noFill/>
                    </a:lnL>
                    <a:lnR>
                      <a:noFill/>
                    </a:lnR>
                    <a:lnT>
                      <a:noFill/>
                    </a:lnT>
                    <a:lnB>
                      <a:noFill/>
                    </a:lnB>
                  </a:tcPr>
                </a:tc>
                <a:extLst>
                  <a:ext uri="{0D108BD9-81ED-4DB2-BD59-A6C34878D82A}">
                    <a16:rowId xmlns:a16="http://schemas.microsoft.com/office/drawing/2014/main" val="3716591801"/>
                  </a:ext>
                </a:extLst>
              </a:tr>
              <a:tr h="314898">
                <a:tc>
                  <a:txBody>
                    <a:bodyPr/>
                    <a:lstStyle/>
                    <a:p>
                      <a:r>
                        <a:rPr lang="en-IN" sz="1200" b="1"/>
                        <a:t>GNL-1</a:t>
                      </a:r>
                      <a:endParaRPr lang="en-IN" sz="1200"/>
                    </a:p>
                  </a:txBody>
                  <a:tcPr marL="41148" marR="41148" marT="20574" marB="20574" anchor="ctr">
                    <a:lnL>
                      <a:noFill/>
                    </a:lnL>
                    <a:lnR>
                      <a:noFill/>
                    </a:lnR>
                    <a:lnT>
                      <a:noFill/>
                    </a:lnT>
                    <a:lnB>
                      <a:noFill/>
                    </a:lnB>
                  </a:tcPr>
                </a:tc>
                <a:tc>
                  <a:txBody>
                    <a:bodyPr/>
                    <a:lstStyle/>
                    <a:p>
                      <a:r>
                        <a:rPr lang="en-US" sz="1200" dirty="0"/>
                        <a:t>Application to </a:t>
                      </a:r>
                      <a:r>
                        <a:rPr lang="en-US" sz="1200" dirty="0" err="1"/>
                        <a:t>RoC</a:t>
                      </a:r>
                      <a:r>
                        <a:rPr lang="en-US" sz="1200" dirty="0"/>
                        <a:t> for miscellaneous matters</a:t>
                      </a:r>
                    </a:p>
                  </a:txBody>
                  <a:tcPr marL="41148" marR="41148" marT="20574" marB="20574" anchor="ctr">
                    <a:lnL>
                      <a:noFill/>
                    </a:lnL>
                    <a:lnR>
                      <a:noFill/>
                    </a:lnR>
                    <a:lnT>
                      <a:noFill/>
                    </a:lnT>
                    <a:lnB>
                      <a:noFill/>
                    </a:lnB>
                  </a:tcPr>
                </a:tc>
                <a:tc>
                  <a:txBody>
                    <a:bodyPr/>
                    <a:lstStyle/>
                    <a:p>
                      <a:r>
                        <a:rPr lang="en-IN" sz="1200" dirty="0"/>
                        <a:t>Special approvals or clarifications</a:t>
                      </a:r>
                    </a:p>
                  </a:txBody>
                  <a:tcPr marL="41148" marR="41148" marT="20574" marB="20574" anchor="ctr">
                    <a:lnL>
                      <a:noFill/>
                    </a:lnL>
                    <a:lnR>
                      <a:noFill/>
                    </a:lnR>
                    <a:lnT>
                      <a:noFill/>
                    </a:lnT>
                    <a:lnB>
                      <a:noFill/>
                    </a:lnB>
                  </a:tcPr>
                </a:tc>
                <a:extLst>
                  <a:ext uri="{0D108BD9-81ED-4DB2-BD59-A6C34878D82A}">
                    <a16:rowId xmlns:a16="http://schemas.microsoft.com/office/drawing/2014/main" val="1236249314"/>
                  </a:ext>
                </a:extLst>
              </a:tr>
              <a:tr h="449854">
                <a:tc>
                  <a:txBody>
                    <a:bodyPr/>
                    <a:lstStyle/>
                    <a:p>
                      <a:r>
                        <a:rPr lang="en-IN" sz="1200" b="1"/>
                        <a:t>GNL-2</a:t>
                      </a:r>
                      <a:endParaRPr lang="en-IN" sz="1200"/>
                    </a:p>
                  </a:txBody>
                  <a:tcPr marL="41148" marR="41148" marT="20574" marB="20574" anchor="ctr">
                    <a:lnL>
                      <a:noFill/>
                    </a:lnL>
                    <a:lnR>
                      <a:noFill/>
                    </a:lnR>
                    <a:lnT>
                      <a:noFill/>
                    </a:lnT>
                    <a:lnB>
                      <a:noFill/>
                    </a:lnB>
                  </a:tcPr>
                </a:tc>
                <a:tc>
                  <a:txBody>
                    <a:bodyPr/>
                    <a:lstStyle/>
                    <a:p>
                      <a:r>
                        <a:rPr lang="en-US" sz="1200"/>
                        <a:t>Submission of documents not covered under other forms</a:t>
                      </a:r>
                    </a:p>
                  </a:txBody>
                  <a:tcPr marL="41148" marR="41148" marT="20574" marB="20574" anchor="ctr">
                    <a:lnL>
                      <a:noFill/>
                    </a:lnL>
                    <a:lnR>
                      <a:noFill/>
                    </a:lnR>
                    <a:lnT>
                      <a:noFill/>
                    </a:lnT>
                    <a:lnB>
                      <a:noFill/>
                    </a:lnB>
                  </a:tcPr>
                </a:tc>
                <a:tc>
                  <a:txBody>
                    <a:bodyPr/>
                    <a:lstStyle/>
                    <a:p>
                      <a:r>
                        <a:rPr lang="en-IN" sz="1200" dirty="0"/>
                        <a:t>Attachments like resignation letters, etc.</a:t>
                      </a:r>
                    </a:p>
                  </a:txBody>
                  <a:tcPr marL="41148" marR="41148" marT="20574" marB="20574" anchor="ctr">
                    <a:lnL>
                      <a:noFill/>
                    </a:lnL>
                    <a:lnR>
                      <a:noFill/>
                    </a:lnR>
                    <a:lnT>
                      <a:noFill/>
                    </a:lnT>
                    <a:lnB>
                      <a:noFill/>
                    </a:lnB>
                  </a:tcPr>
                </a:tc>
                <a:extLst>
                  <a:ext uri="{0D108BD9-81ED-4DB2-BD59-A6C34878D82A}">
                    <a16:rowId xmlns:a16="http://schemas.microsoft.com/office/drawing/2014/main" val="4029901255"/>
                  </a:ext>
                </a:extLst>
              </a:tr>
              <a:tr h="314898">
                <a:tc>
                  <a:txBody>
                    <a:bodyPr/>
                    <a:lstStyle/>
                    <a:p>
                      <a:r>
                        <a:rPr lang="en-IN" sz="1200" b="1"/>
                        <a:t>CRL-1</a:t>
                      </a:r>
                      <a:endParaRPr lang="en-IN" sz="1200"/>
                    </a:p>
                  </a:txBody>
                  <a:tcPr marL="41148" marR="41148" marT="20574" marB="20574" anchor="ctr">
                    <a:lnL>
                      <a:noFill/>
                    </a:lnL>
                    <a:lnR>
                      <a:noFill/>
                    </a:lnR>
                    <a:lnT>
                      <a:noFill/>
                    </a:lnT>
                    <a:lnB>
                      <a:noFill/>
                    </a:lnB>
                  </a:tcPr>
                </a:tc>
                <a:tc>
                  <a:txBody>
                    <a:bodyPr/>
                    <a:lstStyle/>
                    <a:p>
                      <a:r>
                        <a:rPr lang="en-US" sz="1200"/>
                        <a:t>Disclosure of number of layers of subsidiaries</a:t>
                      </a:r>
                    </a:p>
                  </a:txBody>
                  <a:tcPr marL="41148" marR="41148" marT="20574" marB="20574" anchor="ctr">
                    <a:lnL>
                      <a:noFill/>
                    </a:lnL>
                    <a:lnR>
                      <a:noFill/>
                    </a:lnR>
                    <a:lnT>
                      <a:noFill/>
                    </a:lnT>
                    <a:lnB>
                      <a:noFill/>
                    </a:lnB>
                  </a:tcPr>
                </a:tc>
                <a:tc>
                  <a:txBody>
                    <a:bodyPr/>
                    <a:lstStyle/>
                    <a:p>
                      <a:r>
                        <a:rPr lang="en-US" sz="1200" dirty="0"/>
                        <a:t>Applicable to companies with multiple layers</a:t>
                      </a:r>
                    </a:p>
                  </a:txBody>
                  <a:tcPr marL="41148" marR="41148" marT="20574" marB="20574" anchor="ctr">
                    <a:lnL>
                      <a:noFill/>
                    </a:lnL>
                    <a:lnR>
                      <a:noFill/>
                    </a:lnR>
                    <a:lnT>
                      <a:noFill/>
                    </a:lnT>
                    <a:lnB>
                      <a:noFill/>
                    </a:lnB>
                  </a:tcPr>
                </a:tc>
                <a:extLst>
                  <a:ext uri="{0D108BD9-81ED-4DB2-BD59-A6C34878D82A}">
                    <a16:rowId xmlns:a16="http://schemas.microsoft.com/office/drawing/2014/main" val="1139930864"/>
                  </a:ext>
                </a:extLst>
              </a:tr>
              <a:tr h="314898">
                <a:tc>
                  <a:txBody>
                    <a:bodyPr/>
                    <a:lstStyle/>
                    <a:p>
                      <a:r>
                        <a:rPr lang="en-IN" sz="1200" b="1"/>
                        <a:t>LEAP-1</a:t>
                      </a:r>
                      <a:endParaRPr lang="en-IN" sz="1200"/>
                    </a:p>
                  </a:txBody>
                  <a:tcPr marL="41148" marR="41148" marT="20574" marB="20574" anchor="ctr">
                    <a:lnL>
                      <a:noFill/>
                    </a:lnL>
                    <a:lnR>
                      <a:noFill/>
                    </a:lnR>
                    <a:lnT>
                      <a:noFill/>
                    </a:lnT>
                    <a:lnB>
                      <a:noFill/>
                    </a:lnB>
                  </a:tcPr>
                </a:tc>
                <a:tc>
                  <a:txBody>
                    <a:bodyPr/>
                    <a:lstStyle/>
                    <a:p>
                      <a:r>
                        <a:rPr lang="en-IN" sz="1200"/>
                        <a:t>Submission of prospectus</a:t>
                      </a:r>
                    </a:p>
                  </a:txBody>
                  <a:tcPr marL="41148" marR="41148" marT="20574" marB="20574" anchor="ctr">
                    <a:lnL>
                      <a:noFill/>
                    </a:lnL>
                    <a:lnR>
                      <a:noFill/>
                    </a:lnR>
                    <a:lnT>
                      <a:noFill/>
                    </a:lnT>
                    <a:lnB>
                      <a:noFill/>
                    </a:lnB>
                  </a:tcPr>
                </a:tc>
                <a:tc>
                  <a:txBody>
                    <a:bodyPr/>
                    <a:lstStyle/>
                    <a:p>
                      <a:r>
                        <a:rPr lang="en-US" sz="1200" dirty="0"/>
                        <a:t>For companies listing equity shares abroad</a:t>
                      </a:r>
                    </a:p>
                  </a:txBody>
                  <a:tcPr marL="41148" marR="41148" marT="20574" marB="20574" anchor="ctr">
                    <a:lnL>
                      <a:noFill/>
                    </a:lnL>
                    <a:lnR>
                      <a:noFill/>
                    </a:lnR>
                    <a:lnT>
                      <a:noFill/>
                    </a:lnT>
                    <a:lnB>
                      <a:noFill/>
                    </a:lnB>
                  </a:tcPr>
                </a:tc>
                <a:extLst>
                  <a:ext uri="{0D108BD9-81ED-4DB2-BD59-A6C34878D82A}">
                    <a16:rowId xmlns:a16="http://schemas.microsoft.com/office/drawing/2014/main" val="220462857"/>
                  </a:ext>
                </a:extLst>
              </a:tr>
              <a:tr h="314898">
                <a:tc>
                  <a:txBody>
                    <a:bodyPr/>
                    <a:lstStyle/>
                    <a:p>
                      <a:r>
                        <a:rPr lang="en-IN" sz="1200" b="1"/>
                        <a:t>Complaint Form</a:t>
                      </a:r>
                      <a:endParaRPr lang="en-IN" sz="1200"/>
                    </a:p>
                  </a:txBody>
                  <a:tcPr marL="41148" marR="41148" marT="20574" marB="20574" anchor="ctr">
                    <a:lnL>
                      <a:noFill/>
                    </a:lnL>
                    <a:lnR>
                      <a:noFill/>
                    </a:lnR>
                    <a:lnT>
                      <a:noFill/>
                    </a:lnT>
                    <a:lnB>
                      <a:noFill/>
                    </a:lnB>
                  </a:tcPr>
                </a:tc>
                <a:tc>
                  <a:txBody>
                    <a:bodyPr/>
                    <a:lstStyle/>
                    <a:p>
                      <a:r>
                        <a:rPr lang="en-IN" sz="1200"/>
                        <a:t>Investor grievance redressal</a:t>
                      </a:r>
                    </a:p>
                  </a:txBody>
                  <a:tcPr marL="41148" marR="41148" marT="20574" marB="20574" anchor="ctr">
                    <a:lnL>
                      <a:noFill/>
                    </a:lnL>
                    <a:lnR>
                      <a:noFill/>
                    </a:lnR>
                    <a:lnT>
                      <a:noFill/>
                    </a:lnT>
                    <a:lnB>
                      <a:noFill/>
                    </a:lnB>
                  </a:tcPr>
                </a:tc>
                <a:tc>
                  <a:txBody>
                    <a:bodyPr/>
                    <a:lstStyle/>
                    <a:p>
                      <a:r>
                        <a:rPr lang="en-IN" sz="1200" dirty="0"/>
                        <a:t>Filing complaints with MCA</a:t>
                      </a:r>
                    </a:p>
                  </a:txBody>
                  <a:tcPr marL="41148" marR="41148" marT="20574" marB="20574" anchor="ctr">
                    <a:lnL>
                      <a:noFill/>
                    </a:lnL>
                    <a:lnR>
                      <a:noFill/>
                    </a:lnR>
                    <a:lnT>
                      <a:noFill/>
                    </a:lnT>
                    <a:lnB>
                      <a:noFill/>
                    </a:lnB>
                  </a:tcPr>
                </a:tc>
                <a:extLst>
                  <a:ext uri="{0D108BD9-81ED-4DB2-BD59-A6C34878D82A}">
                    <a16:rowId xmlns:a16="http://schemas.microsoft.com/office/drawing/2014/main" val="3107310208"/>
                  </a:ext>
                </a:extLst>
              </a:tr>
            </a:tbl>
          </a:graphicData>
        </a:graphic>
      </p:graphicFrame>
    </p:spTree>
    <p:extLst>
      <p:ext uri="{BB962C8B-B14F-4D97-AF65-F5344CB8AC3E}">
        <p14:creationId xmlns:p14="http://schemas.microsoft.com/office/powerpoint/2010/main" val="111613632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57C4-5832-4192-A834-9703EA43B5BE}"/>
              </a:ext>
            </a:extLst>
          </p:cNvPr>
          <p:cNvSpPr>
            <a:spLocks noGrp="1"/>
          </p:cNvSpPr>
          <p:nvPr>
            <p:ph type="title"/>
          </p:nvPr>
        </p:nvSpPr>
        <p:spPr/>
        <p:txBody>
          <a:bodyPr/>
          <a:lstStyle/>
          <a:p>
            <a:br>
              <a:rPr lang="en-IN" sz="4400" b="1" dirty="0"/>
            </a:br>
            <a:r>
              <a:rPr lang="en-IN" sz="2800" b="1" dirty="0"/>
              <a:t>Gen Circular 1/ 2025 dated 16.06.2025</a:t>
            </a:r>
            <a:br>
              <a:rPr lang="en-IN" sz="2800" b="1" dirty="0"/>
            </a:br>
            <a:endParaRPr lang="en-IN" sz="2800" dirty="0"/>
          </a:p>
        </p:txBody>
      </p:sp>
      <p:sp>
        <p:nvSpPr>
          <p:cNvPr id="3" name="Content Placeholder 2">
            <a:extLst>
              <a:ext uri="{FF2B5EF4-FFF2-40B4-BE49-F238E27FC236}">
                <a16:creationId xmlns:a16="http://schemas.microsoft.com/office/drawing/2014/main" id="{267106FB-E7D0-4377-BE94-9892786E8008}"/>
              </a:ext>
            </a:extLst>
          </p:cNvPr>
          <p:cNvSpPr>
            <a:spLocks noGrp="1"/>
          </p:cNvSpPr>
          <p:nvPr>
            <p:ph idx="1"/>
          </p:nvPr>
        </p:nvSpPr>
        <p:spPr/>
        <p:txBody>
          <a:bodyPr/>
          <a:lstStyle/>
          <a:p>
            <a:pPr algn="just"/>
            <a:r>
              <a:rPr lang="en-US" sz="2400" dirty="0"/>
              <a:t>Due to system migration, all E-forms were temporarily unavailable from 18th June 2025 to 13th July 2025. </a:t>
            </a:r>
          </a:p>
          <a:p>
            <a:pPr algn="just"/>
            <a:r>
              <a:rPr lang="en-US" sz="2400" dirty="0"/>
              <a:t>In view of this, any form whose due date or resubmission date (without additional fee) fell within this period shall now be permitted to be filed without additional fee up to 15th August 2024</a:t>
            </a:r>
            <a:r>
              <a:rPr lang="en-IN" sz="2400" dirty="0"/>
              <a:t> </a:t>
            </a:r>
          </a:p>
        </p:txBody>
      </p:sp>
      <p:sp>
        <p:nvSpPr>
          <p:cNvPr id="4" name="Date Placeholder 3">
            <a:extLst>
              <a:ext uri="{FF2B5EF4-FFF2-40B4-BE49-F238E27FC236}">
                <a16:creationId xmlns:a16="http://schemas.microsoft.com/office/drawing/2014/main" id="{DCDD0516-2D0C-48F7-BFFB-1C3DF554902F}"/>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E7EC721D-F779-4105-B59D-99C768324B21}"/>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6178D1A5-D9AD-475D-B433-F0963595AF0A}"/>
              </a:ext>
            </a:extLst>
          </p:cNvPr>
          <p:cNvSpPr>
            <a:spLocks noGrp="1"/>
          </p:cNvSpPr>
          <p:nvPr>
            <p:ph type="sldNum" sz="quarter" idx="12"/>
          </p:nvPr>
        </p:nvSpPr>
        <p:spPr/>
        <p:txBody>
          <a:bodyPr/>
          <a:lstStyle/>
          <a:p>
            <a:pPr>
              <a:defRPr/>
            </a:pPr>
            <a:fld id="{C46BCC04-14A5-46FC-A23E-F5829FD84756}" type="slidenum">
              <a:rPr lang="en-US" smtClean="0"/>
              <a:pPr>
                <a:defRPr/>
              </a:pPr>
              <a:t>29</a:t>
            </a:fld>
            <a:endParaRPr lang="en-US"/>
          </a:p>
        </p:txBody>
      </p:sp>
    </p:spTree>
    <p:extLst>
      <p:ext uri="{BB962C8B-B14F-4D97-AF65-F5344CB8AC3E}">
        <p14:creationId xmlns:p14="http://schemas.microsoft.com/office/powerpoint/2010/main" val="25501326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BEBA-515C-4CB3-9CDE-DD65F7ABB8DA}"/>
              </a:ext>
            </a:extLst>
          </p:cNvPr>
          <p:cNvSpPr>
            <a:spLocks noGrp="1"/>
          </p:cNvSpPr>
          <p:nvPr>
            <p:ph type="title"/>
          </p:nvPr>
        </p:nvSpPr>
        <p:spPr/>
        <p:txBody>
          <a:bodyPr/>
          <a:lstStyle/>
          <a:p>
            <a:r>
              <a:rPr lang="en-IN" dirty="0"/>
              <a:t>Be cautious ! </a:t>
            </a:r>
          </a:p>
        </p:txBody>
      </p:sp>
      <p:sp>
        <p:nvSpPr>
          <p:cNvPr id="4" name="Slide Number Placeholder 3">
            <a:extLst>
              <a:ext uri="{FF2B5EF4-FFF2-40B4-BE49-F238E27FC236}">
                <a16:creationId xmlns:a16="http://schemas.microsoft.com/office/drawing/2014/main" id="{581E07BD-7166-41CB-974B-704C9A0E1B7C}"/>
              </a:ext>
            </a:extLst>
          </p:cNvPr>
          <p:cNvSpPr>
            <a:spLocks noGrp="1"/>
          </p:cNvSpPr>
          <p:nvPr>
            <p:ph type="sldNum" sz="quarter" idx="12"/>
          </p:nvPr>
        </p:nvSpPr>
        <p:spPr/>
        <p:txBody>
          <a:bodyPr/>
          <a:lstStyle/>
          <a:p>
            <a:pPr>
              <a:defRPr/>
            </a:pPr>
            <a:fld id="{C46BCC04-14A5-46FC-A23E-F5829FD84756}" type="slidenum">
              <a:rPr lang="en-US" smtClean="0"/>
              <a:pPr>
                <a:defRPr/>
              </a:pPr>
              <a:t>3</a:t>
            </a:fld>
            <a:endParaRPr lang="en-US"/>
          </a:p>
        </p:txBody>
      </p:sp>
      <p:pic>
        <p:nvPicPr>
          <p:cNvPr id="6" name="Content Placeholder 5">
            <a:extLst>
              <a:ext uri="{FF2B5EF4-FFF2-40B4-BE49-F238E27FC236}">
                <a16:creationId xmlns:a16="http://schemas.microsoft.com/office/drawing/2014/main" id="{9215CBC4-1EE5-4882-8D29-650972C5A09B}"/>
              </a:ext>
            </a:extLst>
          </p:cNvPr>
          <p:cNvPicPr>
            <a:picLocks noGrp="1"/>
          </p:cNvPicPr>
          <p:nvPr>
            <p:ph idx="1"/>
          </p:nvPr>
        </p:nvPicPr>
        <p:blipFill>
          <a:blip r:embed="rId2"/>
          <a:stretch>
            <a:fillRect/>
          </a:stretch>
        </p:blipFill>
        <p:spPr>
          <a:xfrm>
            <a:off x="1219200" y="1457325"/>
            <a:ext cx="7315200" cy="4410075"/>
          </a:xfrm>
          <a:prstGeom prst="rect">
            <a:avLst/>
          </a:prstGeom>
        </p:spPr>
      </p:pic>
    </p:spTree>
    <p:extLst>
      <p:ext uri="{BB962C8B-B14F-4D97-AF65-F5344CB8AC3E}">
        <p14:creationId xmlns:p14="http://schemas.microsoft.com/office/powerpoint/2010/main" val="83793708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EBD3-FF82-400C-80CC-8A9032F7C019}"/>
              </a:ext>
            </a:extLst>
          </p:cNvPr>
          <p:cNvSpPr>
            <a:spLocks noGrp="1"/>
          </p:cNvSpPr>
          <p:nvPr>
            <p:ph type="title"/>
          </p:nvPr>
        </p:nvSpPr>
        <p:spPr/>
        <p:txBody>
          <a:bodyPr/>
          <a:lstStyle/>
          <a:p>
            <a:r>
              <a:rPr lang="en-IN" dirty="0"/>
              <a:t>Forms allowed </a:t>
            </a:r>
          </a:p>
        </p:txBody>
      </p:sp>
      <p:sp>
        <p:nvSpPr>
          <p:cNvPr id="4" name="Slide Number Placeholder 3">
            <a:extLst>
              <a:ext uri="{FF2B5EF4-FFF2-40B4-BE49-F238E27FC236}">
                <a16:creationId xmlns:a16="http://schemas.microsoft.com/office/drawing/2014/main" id="{8758ECFF-C8C2-4B0B-8F03-D996C1098AA5}"/>
              </a:ext>
            </a:extLst>
          </p:cNvPr>
          <p:cNvSpPr>
            <a:spLocks noGrp="1"/>
          </p:cNvSpPr>
          <p:nvPr>
            <p:ph type="sldNum" sz="quarter" idx="12"/>
          </p:nvPr>
        </p:nvSpPr>
        <p:spPr/>
        <p:txBody>
          <a:bodyPr/>
          <a:lstStyle/>
          <a:p>
            <a:pPr>
              <a:defRPr/>
            </a:pPr>
            <a:fld id="{C46BCC04-14A5-46FC-A23E-F5829FD84756}" type="slidenum">
              <a:rPr lang="en-US" smtClean="0"/>
              <a:pPr>
                <a:defRPr/>
              </a:pPr>
              <a:t>30</a:t>
            </a:fld>
            <a:endParaRPr lang="en-US"/>
          </a:p>
        </p:txBody>
      </p:sp>
      <p:pic>
        <p:nvPicPr>
          <p:cNvPr id="5" name="Content Placeholder 7">
            <a:extLst>
              <a:ext uri="{FF2B5EF4-FFF2-40B4-BE49-F238E27FC236}">
                <a16:creationId xmlns:a16="http://schemas.microsoft.com/office/drawing/2014/main" id="{E790ED81-A956-44F0-BF23-32CD8C5D9F9C}"/>
              </a:ext>
            </a:extLst>
          </p:cNvPr>
          <p:cNvPicPr>
            <a:picLocks noGrp="1" noChangeAspect="1"/>
          </p:cNvPicPr>
          <p:nvPr>
            <p:ph idx="1"/>
          </p:nvPr>
        </p:nvPicPr>
        <p:blipFill>
          <a:blip r:embed="rId2"/>
          <a:stretch>
            <a:fillRect/>
          </a:stretch>
        </p:blipFill>
        <p:spPr>
          <a:xfrm>
            <a:off x="1724025" y="1523999"/>
            <a:ext cx="6496050" cy="4583113"/>
          </a:xfrm>
        </p:spPr>
      </p:pic>
    </p:spTree>
    <p:extLst>
      <p:ext uri="{BB962C8B-B14F-4D97-AF65-F5344CB8AC3E}">
        <p14:creationId xmlns:p14="http://schemas.microsoft.com/office/powerpoint/2010/main" val="154009073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b="1" dirty="0"/>
              <a:t>Difference: V2 and V3 Portal</a:t>
            </a:r>
          </a:p>
        </p:txBody>
      </p:sp>
      <p:graphicFrame>
        <p:nvGraphicFramePr>
          <p:cNvPr id="4" name="Content Placeholder 3">
            <a:extLst>
              <a:ext uri="{FF2B5EF4-FFF2-40B4-BE49-F238E27FC236}">
                <a16:creationId xmlns:a16="http://schemas.microsoft.com/office/drawing/2014/main" id="{3D2B592D-23B9-1D6D-3E92-38E871D4B286}"/>
              </a:ext>
            </a:extLst>
          </p:cNvPr>
          <p:cNvGraphicFramePr>
            <a:graphicFrameLocks noGrp="1"/>
          </p:cNvGraphicFramePr>
          <p:nvPr>
            <p:ph idx="1"/>
          </p:nvPr>
        </p:nvGraphicFramePr>
        <p:xfrm>
          <a:off x="1092200" y="1524000"/>
          <a:ext cx="7620000" cy="4668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819992307"/>
                    </a:ext>
                  </a:extLst>
                </a:gridCol>
                <a:gridCol w="3810000">
                  <a:extLst>
                    <a:ext uri="{9D8B030D-6E8A-4147-A177-3AD203B41FA5}">
                      <a16:colId xmlns:a16="http://schemas.microsoft.com/office/drawing/2014/main" val="3862988007"/>
                    </a:ext>
                  </a:extLst>
                </a:gridCol>
              </a:tblGrid>
              <a:tr h="370840">
                <a:tc>
                  <a:txBody>
                    <a:bodyPr/>
                    <a:lstStyle/>
                    <a:p>
                      <a:pPr algn="ctr"/>
                      <a:r>
                        <a:rPr lang="en-US" dirty="0"/>
                        <a:t>V2 Portal</a:t>
                      </a:r>
                      <a:endParaRPr lang="en-IN" dirty="0"/>
                    </a:p>
                  </a:txBody>
                  <a:tcPr/>
                </a:tc>
                <a:tc>
                  <a:txBody>
                    <a:bodyPr/>
                    <a:lstStyle/>
                    <a:p>
                      <a:pPr algn="ctr"/>
                      <a:r>
                        <a:rPr lang="en-US" dirty="0"/>
                        <a:t>V3 Portal</a:t>
                      </a:r>
                      <a:endParaRPr lang="en-IN" dirty="0"/>
                    </a:p>
                  </a:txBody>
                  <a:tcPr/>
                </a:tc>
                <a:extLst>
                  <a:ext uri="{0D108BD9-81ED-4DB2-BD59-A6C34878D82A}">
                    <a16:rowId xmlns:a16="http://schemas.microsoft.com/office/drawing/2014/main" val="2087463079"/>
                  </a:ext>
                </a:extLst>
              </a:tr>
              <a:tr h="370840">
                <a:tc>
                  <a:txBody>
                    <a:bodyPr/>
                    <a:lstStyle/>
                    <a:p>
                      <a:pPr algn="just"/>
                      <a:endParaRPr lang="en-IN" sz="1800" b="0" i="0" u="none" strike="noStrike" kern="1200" baseline="0" dirty="0">
                        <a:solidFill>
                          <a:schemeClr val="dk1"/>
                        </a:solidFill>
                        <a:latin typeface="+mn-lt"/>
                        <a:ea typeface="+mn-ea"/>
                        <a:cs typeface="+mn-cs"/>
                      </a:endParaRPr>
                    </a:p>
                    <a:p>
                      <a:pPr algn="just"/>
                      <a:r>
                        <a:rPr lang="en-US" sz="1800" b="0" i="0" u="none" strike="noStrike" kern="1200" baseline="0" dirty="0">
                          <a:solidFill>
                            <a:schemeClr val="dk1"/>
                          </a:solidFill>
                          <a:latin typeface="+mn-lt"/>
                          <a:ea typeface="+mn-ea"/>
                          <a:cs typeface="+mn-cs"/>
                        </a:rPr>
                        <a:t>Forms had to be downloaded, filled in offline, and then uploaded to the portal. </a:t>
                      </a:r>
                    </a:p>
                    <a:p>
                      <a:pPr algn="just"/>
                      <a:endParaRPr lang="en-IN" dirty="0"/>
                    </a:p>
                  </a:txBody>
                  <a:tcPr/>
                </a:tc>
                <a:tc>
                  <a:txBody>
                    <a:bodyPr/>
                    <a:lstStyle/>
                    <a:p>
                      <a:pPr algn="just"/>
                      <a:endParaRPr lang="en-US" dirty="0"/>
                    </a:p>
                    <a:p>
                      <a:pPr algn="just"/>
                      <a:r>
                        <a:rPr lang="en-US" sz="1800" b="0" i="0" u="none" strike="noStrike" kern="1200" baseline="0" dirty="0">
                          <a:solidFill>
                            <a:schemeClr val="dk1"/>
                          </a:solidFill>
                          <a:latin typeface="+mn-lt"/>
                          <a:ea typeface="+mn-ea"/>
                          <a:cs typeface="+mn-cs"/>
                        </a:rPr>
                        <a:t>Forms are now web-based, allowing users to fill them directly online. This enables features like auto-save, pre-filled details, and real-time validation, improving user experience. </a:t>
                      </a:r>
                    </a:p>
                    <a:p>
                      <a:pPr algn="just"/>
                      <a:endParaRPr lang="en-IN" dirty="0"/>
                    </a:p>
                  </a:txBody>
                  <a:tcPr/>
                </a:tc>
                <a:extLst>
                  <a:ext uri="{0D108BD9-81ED-4DB2-BD59-A6C34878D82A}">
                    <a16:rowId xmlns:a16="http://schemas.microsoft.com/office/drawing/2014/main" val="3959110079"/>
                  </a:ext>
                </a:extLst>
              </a:tr>
              <a:tr h="370840">
                <a:tc>
                  <a:txBody>
                    <a:bodyPr/>
                    <a:lstStyle/>
                    <a:p>
                      <a:pPr algn="just"/>
                      <a:r>
                        <a:rPr lang="en-US" sz="1800" b="0" i="0" u="none" strike="noStrike" kern="1200" baseline="0" dirty="0">
                          <a:solidFill>
                            <a:schemeClr val="dk1"/>
                          </a:solidFill>
                          <a:latin typeface="+mn-lt"/>
                          <a:ea typeface="+mn-ea"/>
                          <a:cs typeface="+mn-cs"/>
                        </a:rPr>
                        <a:t>In Version 2, there was only a “My Workspace” section which had a list of notices and circulars issued by MCA. </a:t>
                      </a:r>
                      <a:endParaRPr lang="en-IN" dirty="0"/>
                    </a:p>
                  </a:txBody>
                  <a:tcPr/>
                </a:tc>
                <a:tc>
                  <a:txBody>
                    <a:bodyPr/>
                    <a:lstStyle/>
                    <a:p>
                      <a:pPr algn="just"/>
                      <a:r>
                        <a:rPr lang="en-US" sz="1800" b="0" i="0" u="none" strike="noStrike" kern="1200" baseline="0" dirty="0">
                          <a:solidFill>
                            <a:schemeClr val="dk1"/>
                          </a:solidFill>
                          <a:latin typeface="+mn-lt"/>
                          <a:ea typeface="+mn-ea"/>
                          <a:cs typeface="+mn-cs"/>
                        </a:rPr>
                        <a:t>In Version 3, a new personalized feature called “My Application” has been added. This feature allows users to view all the forms filed by them so far along with the current status of each form such as pending for DSC upload, Under Processing, Pay fees, Resubmission etc. </a:t>
                      </a:r>
                      <a:endParaRPr lang="en-IN" dirty="0"/>
                    </a:p>
                  </a:txBody>
                  <a:tcPr/>
                </a:tc>
                <a:extLst>
                  <a:ext uri="{0D108BD9-81ED-4DB2-BD59-A6C34878D82A}">
                    <a16:rowId xmlns:a16="http://schemas.microsoft.com/office/drawing/2014/main" val="3397318561"/>
                  </a:ext>
                </a:extLst>
              </a:tr>
            </a:tbl>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31</a:t>
            </a:fld>
            <a:endParaRPr lang="en-US"/>
          </a:p>
        </p:txBody>
      </p:sp>
    </p:spTree>
    <p:extLst>
      <p:ext uri="{BB962C8B-B14F-4D97-AF65-F5344CB8AC3E}">
        <p14:creationId xmlns:p14="http://schemas.microsoft.com/office/powerpoint/2010/main" val="281788025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27E28-7DEE-D754-1175-61FBC25CF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08B41-15A3-40C9-6D03-4B75BD56B28C}"/>
              </a:ext>
            </a:extLst>
          </p:cNvPr>
          <p:cNvSpPr>
            <a:spLocks noGrp="1"/>
          </p:cNvSpPr>
          <p:nvPr>
            <p:ph type="title"/>
          </p:nvPr>
        </p:nvSpPr>
        <p:spPr/>
        <p:txBody>
          <a:bodyPr/>
          <a:lstStyle/>
          <a:p>
            <a:r>
              <a:rPr lang="en-IN" b="1" dirty="0"/>
              <a:t>Difference: V2 and V3 Portal</a:t>
            </a:r>
          </a:p>
        </p:txBody>
      </p:sp>
      <p:graphicFrame>
        <p:nvGraphicFramePr>
          <p:cNvPr id="4" name="Content Placeholder 3">
            <a:extLst>
              <a:ext uri="{FF2B5EF4-FFF2-40B4-BE49-F238E27FC236}">
                <a16:creationId xmlns:a16="http://schemas.microsoft.com/office/drawing/2014/main" id="{BF34FED8-2DE6-C00F-3AA4-EFCBAE08D948}"/>
              </a:ext>
            </a:extLst>
          </p:cNvPr>
          <p:cNvGraphicFramePr>
            <a:graphicFrameLocks noGrp="1"/>
          </p:cNvGraphicFramePr>
          <p:nvPr>
            <p:ph idx="1"/>
            <p:extLst>
              <p:ext uri="{D42A27DB-BD31-4B8C-83A1-F6EECF244321}">
                <p14:modId xmlns:p14="http://schemas.microsoft.com/office/powerpoint/2010/main" val="3545296168"/>
              </p:ext>
            </p:extLst>
          </p:nvPr>
        </p:nvGraphicFramePr>
        <p:xfrm>
          <a:off x="1123950" y="1524000"/>
          <a:ext cx="7588250" cy="4237847"/>
        </p:xfrm>
        <a:graphic>
          <a:graphicData uri="http://schemas.openxmlformats.org/drawingml/2006/table">
            <a:tbl>
              <a:tblPr firstRow="1" bandRow="1">
                <a:tableStyleId>{5C22544A-7EE6-4342-B048-85BDC9FD1C3A}</a:tableStyleId>
              </a:tblPr>
              <a:tblGrid>
                <a:gridCol w="3778250">
                  <a:extLst>
                    <a:ext uri="{9D8B030D-6E8A-4147-A177-3AD203B41FA5}">
                      <a16:colId xmlns:a16="http://schemas.microsoft.com/office/drawing/2014/main" val="819992307"/>
                    </a:ext>
                  </a:extLst>
                </a:gridCol>
                <a:gridCol w="3810000">
                  <a:extLst>
                    <a:ext uri="{9D8B030D-6E8A-4147-A177-3AD203B41FA5}">
                      <a16:colId xmlns:a16="http://schemas.microsoft.com/office/drawing/2014/main" val="3862988007"/>
                    </a:ext>
                  </a:extLst>
                </a:gridCol>
              </a:tblGrid>
              <a:tr h="642333">
                <a:tc>
                  <a:txBody>
                    <a:bodyPr/>
                    <a:lstStyle/>
                    <a:p>
                      <a:pPr algn="ctr"/>
                      <a:r>
                        <a:rPr lang="en-US" dirty="0"/>
                        <a:t>V2 Portal</a:t>
                      </a:r>
                      <a:endParaRPr lang="en-IN" dirty="0"/>
                    </a:p>
                  </a:txBody>
                  <a:tcPr/>
                </a:tc>
                <a:tc>
                  <a:txBody>
                    <a:bodyPr/>
                    <a:lstStyle/>
                    <a:p>
                      <a:pPr algn="ctr"/>
                      <a:r>
                        <a:rPr lang="en-US" dirty="0"/>
                        <a:t>V3 Portal</a:t>
                      </a:r>
                      <a:endParaRPr lang="en-IN" dirty="0"/>
                    </a:p>
                  </a:txBody>
                  <a:tcPr/>
                </a:tc>
                <a:extLst>
                  <a:ext uri="{0D108BD9-81ED-4DB2-BD59-A6C34878D82A}">
                    <a16:rowId xmlns:a16="http://schemas.microsoft.com/office/drawing/2014/main" val="2087463079"/>
                  </a:ext>
                </a:extLst>
              </a:tr>
              <a:tr h="15838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In </a:t>
                      </a:r>
                      <a:r>
                        <a:rPr lang="en-US" sz="1800" b="0" i="0" u="none" strike="noStrike" kern="1200" baseline="0" dirty="0">
                          <a:solidFill>
                            <a:schemeClr val="dk1"/>
                          </a:solidFill>
                          <a:latin typeface="+mn-lt"/>
                          <a:ea typeface="+mn-ea"/>
                          <a:cs typeface="+mn-cs"/>
                        </a:rPr>
                        <a:t>V2, Log in is possible with the user id. </a:t>
                      </a:r>
                      <a:endParaRPr lang="en-IN" dirty="0"/>
                    </a:p>
                    <a:p>
                      <a:pPr algn="just"/>
                      <a:endParaRPr lang="en-IN" dirty="0"/>
                    </a:p>
                  </a:txBody>
                  <a:tcPr/>
                </a:tc>
                <a:tc>
                  <a:txBody>
                    <a:bodyPr/>
                    <a:lstStyle/>
                    <a:p>
                      <a:pPr algn="just"/>
                      <a:endParaRPr lang="en-US" sz="1800" b="0" i="0" u="none" strike="noStrike" kern="1200" baseline="0" dirty="0">
                        <a:solidFill>
                          <a:schemeClr val="dk1"/>
                        </a:solidFill>
                        <a:latin typeface="+mn-lt"/>
                        <a:ea typeface="+mn-ea"/>
                        <a:cs typeface="+mn-cs"/>
                      </a:endParaRPr>
                    </a:p>
                    <a:p>
                      <a:pPr algn="just"/>
                      <a:r>
                        <a:rPr lang="en-US" sz="1800" b="0" i="0" u="none" strike="noStrike" kern="1200" baseline="0" dirty="0">
                          <a:solidFill>
                            <a:schemeClr val="dk1"/>
                          </a:solidFill>
                          <a:latin typeface="+mn-lt"/>
                          <a:ea typeface="+mn-ea"/>
                          <a:cs typeface="+mn-cs"/>
                        </a:rPr>
                        <a:t>When a user logs into V3, the login is through the email id.</a:t>
                      </a:r>
                      <a:endParaRPr lang="en-IN" dirty="0"/>
                    </a:p>
                  </a:txBody>
                  <a:tcPr/>
                </a:tc>
                <a:extLst>
                  <a:ext uri="{0D108BD9-81ED-4DB2-BD59-A6C34878D82A}">
                    <a16:rowId xmlns:a16="http://schemas.microsoft.com/office/drawing/2014/main" val="3959110079"/>
                  </a:ext>
                </a:extLst>
              </a:tr>
              <a:tr h="1583834">
                <a:tc>
                  <a:txBody>
                    <a:bodyPr/>
                    <a:lstStyle/>
                    <a:p>
                      <a:pPr algn="just"/>
                      <a:endParaRPr lang="en-US" dirty="0"/>
                    </a:p>
                    <a:p>
                      <a:pPr algn="just"/>
                      <a:r>
                        <a:rPr lang="en-IN" dirty="0"/>
                        <a:t>V2 Portal had validation checks in place, however, the forms had pre fill checks only in few select places. </a:t>
                      </a:r>
                    </a:p>
                  </a:txBody>
                  <a:tcPr/>
                </a:tc>
                <a:tc>
                  <a:txBody>
                    <a:bodyPr/>
                    <a:lstStyle/>
                    <a:p>
                      <a:endParaRPr lang="en-IN"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V3 introduces pre-filling based on linked records, reducing manual entry.</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Fields have been reorganized for better clarity and usability. </a:t>
                      </a:r>
                    </a:p>
                    <a:p>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397318561"/>
                  </a:ext>
                </a:extLst>
              </a:tr>
            </a:tbl>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32</a:t>
            </a:fld>
            <a:endParaRPr lang="en-US"/>
          </a:p>
        </p:txBody>
      </p:sp>
    </p:spTree>
    <p:extLst>
      <p:ext uri="{BB962C8B-B14F-4D97-AF65-F5344CB8AC3E}">
        <p14:creationId xmlns:p14="http://schemas.microsoft.com/office/powerpoint/2010/main" val="238908176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15C2-14C7-49FD-AB64-4D8C16F42BD1}"/>
              </a:ext>
            </a:extLst>
          </p:cNvPr>
          <p:cNvSpPr>
            <a:spLocks noGrp="1"/>
          </p:cNvSpPr>
          <p:nvPr>
            <p:ph type="title"/>
          </p:nvPr>
        </p:nvSpPr>
        <p:spPr/>
        <p:txBody>
          <a:bodyPr/>
          <a:lstStyle/>
          <a:p>
            <a:br>
              <a:rPr lang="en-IN" b="1" dirty="0">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479D8330-1C17-4BA3-A888-3C111FF1BA18}"/>
              </a:ext>
            </a:extLst>
          </p:cNvPr>
          <p:cNvSpPr>
            <a:spLocks noGrp="1"/>
          </p:cNvSpPr>
          <p:nvPr>
            <p:ph idx="1"/>
          </p:nvPr>
        </p:nvSpPr>
        <p:spPr>
          <a:xfrm>
            <a:off x="1066800" y="1504361"/>
            <a:ext cx="7620000" cy="4114800"/>
          </a:xfrm>
        </p:spPr>
        <p: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To be processed under STP Mode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SzPts val="1000"/>
              <a:buFont typeface="Symbol" panose="05050102010706020507" pitchFamily="18" charset="2"/>
              <a:buChar char=""/>
              <a:tabLst>
                <a:tab pos="457200" algn="l"/>
              </a:tabLst>
            </a:pPr>
            <a:r>
              <a:rPr lang="en-IN" sz="2400" dirty="0">
                <a:effectLst/>
                <a:latin typeface="+mj-lt"/>
                <a:ea typeface="Times New Roman" panose="02020603050405020304" pitchFamily="18" charset="0"/>
                <a:cs typeface="Times New Roman" panose="02020603050405020304" pitchFamily="18" charset="0"/>
              </a:rPr>
              <a:t>Auditor details are fetched from PAN/Membership Number and validated with ICAI database.</a:t>
            </a:r>
            <a:endParaRPr lang="en-IN" sz="2400" dirty="0">
              <a:effectLst/>
              <a:latin typeface="+mj-lt"/>
              <a:ea typeface="Calibri" panose="020F0502020204030204" pitchFamily="34" charset="0"/>
              <a:cs typeface="Times New Roman" panose="02020603050405020304" pitchFamily="18" charset="0"/>
            </a:endParaRPr>
          </a:p>
          <a:p>
            <a:pPr marL="342900" lvl="0" indent="-342900">
              <a:spcBef>
                <a:spcPts val="0"/>
              </a:spcBef>
              <a:spcAft>
                <a:spcPts val="0"/>
              </a:spcAft>
              <a:buSzPts val="1000"/>
              <a:buFont typeface="Symbol" panose="05050102010706020507" pitchFamily="18" charset="2"/>
              <a:buChar char=""/>
              <a:tabLst>
                <a:tab pos="457200" algn="l"/>
              </a:tabLst>
            </a:pPr>
            <a:r>
              <a:rPr lang="en-IN" sz="2400" dirty="0">
                <a:effectLst/>
                <a:latin typeface="+mj-lt"/>
                <a:ea typeface="Times New Roman" panose="02020603050405020304" pitchFamily="18" charset="0"/>
                <a:cs typeface="Times New Roman" panose="02020603050405020304" pitchFamily="18" charset="0"/>
              </a:rPr>
              <a:t>Mandatory fields:</a:t>
            </a:r>
            <a:endParaRPr lang="en-IN" sz="2400" dirty="0">
              <a:effectLst/>
              <a:latin typeface="+mj-lt"/>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effectLst/>
                <a:latin typeface="+mj-lt"/>
                <a:ea typeface="Times New Roman" panose="02020603050405020304" pitchFamily="18" charset="0"/>
                <a:cs typeface="Times New Roman" panose="02020603050405020304" pitchFamily="18" charset="0"/>
              </a:rPr>
              <a:t>Tenure start and end</a:t>
            </a:r>
            <a:endParaRPr lang="en-IN" sz="2400" dirty="0">
              <a:effectLst/>
              <a:latin typeface="+mj-lt"/>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effectLst/>
                <a:latin typeface="+mj-lt"/>
                <a:ea typeface="Times New Roman" panose="02020603050405020304" pitchFamily="18" charset="0"/>
                <a:cs typeface="Times New Roman" panose="02020603050405020304" pitchFamily="18" charset="0"/>
              </a:rPr>
              <a:t>Nature of appt</a:t>
            </a: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latin typeface="+mj-lt"/>
                <a:ea typeface="Calibri" panose="020F0502020204030204" pitchFamily="34" charset="0"/>
                <a:cs typeface="Times New Roman" panose="02020603050405020304" pitchFamily="18" charset="0"/>
              </a:rPr>
              <a:t>Membership No and name of the signing auditor</a:t>
            </a:r>
            <a:endParaRPr lang="en-IN" sz="2400" dirty="0">
              <a:effectLst/>
              <a:latin typeface="+mj-lt"/>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effectLst/>
                <a:latin typeface="+mj-lt"/>
                <a:ea typeface="Times New Roman" panose="02020603050405020304" pitchFamily="18" charset="0"/>
                <a:cs typeface="Times New Roman" panose="02020603050405020304" pitchFamily="18" charset="0"/>
              </a:rPr>
              <a:t>Declaration of compliance with Sec 141 mandatory.</a:t>
            </a:r>
          </a:p>
          <a:p>
            <a:pPr marL="742950" lvl="1" indent="-285750">
              <a:spcBef>
                <a:spcPts val="0"/>
              </a:spcBef>
              <a:spcAft>
                <a:spcPts val="0"/>
              </a:spcAft>
              <a:buSzPts val="1000"/>
              <a:buFont typeface="Courier New" panose="02070309020205020404" pitchFamily="49" charset="0"/>
              <a:buChar char="o"/>
              <a:tabLst>
                <a:tab pos="914400" algn="l"/>
              </a:tabLst>
            </a:pPr>
            <a:r>
              <a:rPr lang="en-IN" sz="2400" dirty="0">
                <a:latin typeface="+mj-lt"/>
                <a:ea typeface="Calibri" panose="020F0502020204030204" pitchFamily="34" charset="0"/>
                <a:cs typeface="Times New Roman" panose="02020603050405020304" pitchFamily="18" charset="0"/>
              </a:rPr>
              <a:t>Recommendation of the Audit committee u/s 177</a:t>
            </a:r>
            <a:endParaRPr lang="en-IN" sz="2400" dirty="0">
              <a:effectLst/>
              <a:latin typeface="+mj-lt"/>
              <a:ea typeface="Calibri" panose="020F0502020204030204" pitchFamily="34" charset="0"/>
              <a:cs typeface="Times New Roman" panose="02020603050405020304" pitchFamily="18" charset="0"/>
            </a:endParaRPr>
          </a:p>
          <a:p>
            <a:endParaRPr lang="en-IN" dirty="0">
              <a:latin typeface="+mj-lt"/>
            </a:endParaRPr>
          </a:p>
        </p:txBody>
      </p:sp>
      <p:sp>
        <p:nvSpPr>
          <p:cNvPr id="4" name="Date Placeholder 3">
            <a:extLst>
              <a:ext uri="{FF2B5EF4-FFF2-40B4-BE49-F238E27FC236}">
                <a16:creationId xmlns:a16="http://schemas.microsoft.com/office/drawing/2014/main" id="{3F79D0BC-DF9E-4F09-A552-0F9A327E4C97}"/>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26A89890-8E1E-466A-833F-2AE98A71AECB}"/>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608F8BAB-F587-4856-9FD7-DC1BAAEB85E3}"/>
              </a:ext>
            </a:extLst>
          </p:cNvPr>
          <p:cNvSpPr>
            <a:spLocks noGrp="1"/>
          </p:cNvSpPr>
          <p:nvPr>
            <p:ph type="sldNum" sz="quarter" idx="12"/>
          </p:nvPr>
        </p:nvSpPr>
        <p:spPr/>
        <p:txBody>
          <a:bodyPr/>
          <a:lstStyle/>
          <a:p>
            <a:pPr>
              <a:defRPr/>
            </a:pPr>
            <a:fld id="{C46BCC04-14A5-46FC-A23E-F5829FD84756}" type="slidenum">
              <a:rPr lang="en-US" smtClean="0"/>
              <a:pPr>
                <a:defRPr/>
              </a:pPr>
              <a:t>33</a:t>
            </a:fld>
            <a:endParaRPr lang="en-US"/>
          </a:p>
        </p:txBody>
      </p:sp>
    </p:spTree>
    <p:extLst>
      <p:ext uri="{BB962C8B-B14F-4D97-AF65-F5344CB8AC3E}">
        <p14:creationId xmlns:p14="http://schemas.microsoft.com/office/powerpoint/2010/main" val="237159411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BDFC-F9F7-439B-BCE2-84FBC4E7CABD}"/>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A3C20DE-9474-4115-AD06-A90DB3AB34ED}"/>
              </a:ext>
            </a:extLst>
          </p:cNvPr>
          <p:cNvSpPr>
            <a:spLocks noGrp="1"/>
          </p:cNvSpPr>
          <p:nvPr>
            <p:ph idx="1"/>
          </p:nvPr>
        </p:nvSpPr>
        <p:spPr>
          <a:xfrm>
            <a:off x="1066800" y="1524000"/>
            <a:ext cx="7620000" cy="4114800"/>
          </a:xfrm>
        </p:spPr>
        <p:txBody>
          <a:bodyPr/>
          <a:lstStyle/>
          <a:p>
            <a:r>
              <a:rPr lang="en-US" sz="2400" b="0" i="0" dirty="0">
                <a:solidFill>
                  <a:srgbClr val="333333"/>
                </a:solidFill>
                <a:effectLst/>
                <a:latin typeface="Poppins"/>
              </a:rPr>
              <a:t>1. Form has been made web-based. </a:t>
            </a:r>
          </a:p>
          <a:p>
            <a:r>
              <a:rPr lang="en-US" sz="2400" b="0" i="0" dirty="0">
                <a:solidFill>
                  <a:srgbClr val="333333"/>
                </a:solidFill>
                <a:effectLst/>
                <a:latin typeface="Poppins"/>
              </a:rPr>
              <a:t>2. Dropdown options enhanced to include “Auditor appointed by Central Government” and “Appointment / Re-appointment by C&amp;AG” in nature of appointment. </a:t>
            </a:r>
          </a:p>
          <a:p>
            <a:r>
              <a:rPr lang="en-US" sz="2400" b="0" i="0" dirty="0">
                <a:solidFill>
                  <a:srgbClr val="333333"/>
                </a:solidFill>
                <a:effectLst/>
                <a:latin typeface="Poppins"/>
              </a:rPr>
              <a:t>3. Separate fields got added for ‘Auditor firm’ and ‘Membership Number of Auditor signing the balance sheet of the company’.[Existing V2 form has merged section for Firm and individual auditors] </a:t>
            </a:r>
          </a:p>
          <a:p>
            <a:r>
              <a:rPr lang="en-US" sz="2400" b="0" i="0" dirty="0">
                <a:solidFill>
                  <a:srgbClr val="333333"/>
                </a:solidFill>
                <a:effectLst/>
                <a:latin typeface="Poppins"/>
              </a:rPr>
              <a:t>4. New field added to capture SRN of INC-28 for Notice of order of the Tribunal for appointment of Auditor. </a:t>
            </a:r>
            <a:br>
              <a:rPr lang="en-US" dirty="0"/>
            </a:br>
            <a:endParaRPr lang="en-IN" dirty="0"/>
          </a:p>
        </p:txBody>
      </p:sp>
      <p:sp>
        <p:nvSpPr>
          <p:cNvPr id="4" name="Slide Number Placeholder 3">
            <a:extLst>
              <a:ext uri="{FF2B5EF4-FFF2-40B4-BE49-F238E27FC236}">
                <a16:creationId xmlns:a16="http://schemas.microsoft.com/office/drawing/2014/main" id="{70B98DDA-5079-48AE-84FE-536351EFA7C4}"/>
              </a:ext>
            </a:extLst>
          </p:cNvPr>
          <p:cNvSpPr>
            <a:spLocks noGrp="1"/>
          </p:cNvSpPr>
          <p:nvPr>
            <p:ph type="sldNum" sz="quarter" idx="12"/>
          </p:nvPr>
        </p:nvSpPr>
        <p:spPr/>
        <p:txBody>
          <a:bodyPr/>
          <a:lstStyle/>
          <a:p>
            <a:pPr>
              <a:defRPr/>
            </a:pPr>
            <a:fld id="{C46BCC04-14A5-46FC-A23E-F5829FD84756}" type="slidenum">
              <a:rPr lang="en-US" smtClean="0"/>
              <a:pPr>
                <a:defRPr/>
              </a:pPr>
              <a:t>34</a:t>
            </a:fld>
            <a:endParaRPr lang="en-US"/>
          </a:p>
        </p:txBody>
      </p:sp>
    </p:spTree>
    <p:extLst>
      <p:ext uri="{BB962C8B-B14F-4D97-AF65-F5344CB8AC3E}">
        <p14:creationId xmlns:p14="http://schemas.microsoft.com/office/powerpoint/2010/main" val="353118310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A33E-9325-430A-AFD1-5DCADF6346A1}"/>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4DF9E77E-1D5D-476A-A5D4-19A7E117552E}"/>
              </a:ext>
            </a:extLst>
          </p:cNvPr>
          <p:cNvSpPr>
            <a:spLocks noGrp="1"/>
          </p:cNvSpPr>
          <p:nvPr>
            <p:ph idx="1"/>
          </p:nvPr>
        </p:nvSpPr>
        <p:spPr/>
        <p:txBody>
          <a:bodyPr/>
          <a:lstStyle/>
          <a:p>
            <a:r>
              <a:rPr lang="en-US" sz="2400" b="0" i="0" dirty="0">
                <a:solidFill>
                  <a:srgbClr val="333333"/>
                </a:solidFill>
                <a:effectLst/>
                <a:latin typeface="Poppins"/>
              </a:rPr>
              <a:t>5. New field ‘Whether the recommendation of the Audit Committee constituted u/s 177 of the Companies Act, 2013 has been considered by the Board of Directors before the appointment’ </a:t>
            </a:r>
          </a:p>
          <a:p>
            <a:r>
              <a:rPr lang="en-US" sz="2400" b="0" i="0" dirty="0">
                <a:solidFill>
                  <a:srgbClr val="333333"/>
                </a:solidFill>
                <a:effectLst/>
                <a:latin typeface="Poppins"/>
              </a:rPr>
              <a:t>6. Companies which are ‘Under Liquidation/Under CIRP’ can file the form. </a:t>
            </a:r>
          </a:p>
          <a:p>
            <a:r>
              <a:rPr lang="en-US" sz="2400" b="0" i="0" dirty="0">
                <a:solidFill>
                  <a:srgbClr val="333333"/>
                </a:solidFill>
                <a:effectLst/>
                <a:latin typeface="Poppins"/>
              </a:rPr>
              <a:t>7. Signing of the form by ‘IRP/RP/Liquidator’ is enabled for the companies which are ‘Under Liquidation/Under CIRP’. </a:t>
            </a:r>
            <a:endParaRPr lang="en-IN" sz="2400" dirty="0"/>
          </a:p>
        </p:txBody>
      </p:sp>
      <p:sp>
        <p:nvSpPr>
          <p:cNvPr id="4" name="Slide Number Placeholder 3">
            <a:extLst>
              <a:ext uri="{FF2B5EF4-FFF2-40B4-BE49-F238E27FC236}">
                <a16:creationId xmlns:a16="http://schemas.microsoft.com/office/drawing/2014/main" id="{1A1DDC8E-BA84-40AF-A280-1D99ACE0A787}"/>
              </a:ext>
            </a:extLst>
          </p:cNvPr>
          <p:cNvSpPr>
            <a:spLocks noGrp="1"/>
          </p:cNvSpPr>
          <p:nvPr>
            <p:ph type="sldNum" sz="quarter" idx="12"/>
          </p:nvPr>
        </p:nvSpPr>
        <p:spPr/>
        <p:txBody>
          <a:bodyPr/>
          <a:lstStyle/>
          <a:p>
            <a:pPr>
              <a:defRPr/>
            </a:pPr>
            <a:fld id="{C46BCC04-14A5-46FC-A23E-F5829FD84756}" type="slidenum">
              <a:rPr lang="en-US" smtClean="0"/>
              <a:pPr>
                <a:defRPr/>
              </a:pPr>
              <a:t>35</a:t>
            </a:fld>
            <a:endParaRPr lang="en-US"/>
          </a:p>
        </p:txBody>
      </p:sp>
    </p:spTree>
    <p:extLst>
      <p:ext uri="{BB962C8B-B14F-4D97-AF65-F5344CB8AC3E}">
        <p14:creationId xmlns:p14="http://schemas.microsoft.com/office/powerpoint/2010/main" val="354129813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5CCD-8ABB-413C-B7AA-7DD3E35F0AFD}"/>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AA850436-2BC4-4535-9544-FDD8A99E2A14}"/>
              </a:ext>
            </a:extLst>
          </p:cNvPr>
          <p:cNvSpPr>
            <a:spLocks noGrp="1"/>
          </p:cNvSpPr>
          <p:nvPr>
            <p:ph idx="1"/>
          </p:nvPr>
        </p:nvSpPr>
        <p:spPr/>
        <p:txBody>
          <a:bodyPr/>
          <a:lstStyle/>
          <a:p>
            <a:r>
              <a:rPr lang="en-US" sz="2400" b="0" i="0" dirty="0">
                <a:solidFill>
                  <a:srgbClr val="333333"/>
                </a:solidFill>
                <a:effectLst/>
                <a:latin typeface="Poppins"/>
              </a:rPr>
              <a:t>8. Business rule introduced to check if auditor being appointed does not hold appointment in more than 20 companies </a:t>
            </a:r>
          </a:p>
          <a:p>
            <a:r>
              <a:rPr lang="en-US" sz="2400" b="0" i="0" dirty="0">
                <a:solidFill>
                  <a:srgbClr val="333333"/>
                </a:solidFill>
                <a:effectLst/>
                <a:latin typeface="Poppins"/>
              </a:rPr>
              <a:t>9. Other enhancement (pre-filling of data, repositioning of fields, additional data fields added, additional checks introduced etc.)</a:t>
            </a:r>
            <a:br>
              <a:rPr lang="en-US" sz="2400" dirty="0"/>
            </a:br>
            <a:endParaRPr lang="en-US" sz="2400" dirty="0"/>
          </a:p>
          <a:p>
            <a:endParaRPr lang="en-IN" sz="2400" dirty="0"/>
          </a:p>
          <a:p>
            <a:endParaRPr lang="en-IN" sz="2400" dirty="0"/>
          </a:p>
        </p:txBody>
      </p:sp>
      <p:sp>
        <p:nvSpPr>
          <p:cNvPr id="4" name="Slide Number Placeholder 3">
            <a:extLst>
              <a:ext uri="{FF2B5EF4-FFF2-40B4-BE49-F238E27FC236}">
                <a16:creationId xmlns:a16="http://schemas.microsoft.com/office/drawing/2014/main" id="{7F10FA58-2029-434F-B04E-95ED093F397D}"/>
              </a:ext>
            </a:extLst>
          </p:cNvPr>
          <p:cNvSpPr>
            <a:spLocks noGrp="1"/>
          </p:cNvSpPr>
          <p:nvPr>
            <p:ph type="sldNum" sz="quarter" idx="12"/>
          </p:nvPr>
        </p:nvSpPr>
        <p:spPr/>
        <p:txBody>
          <a:bodyPr/>
          <a:lstStyle/>
          <a:p>
            <a:pPr>
              <a:defRPr/>
            </a:pPr>
            <a:fld id="{C46BCC04-14A5-46FC-A23E-F5829FD84756}" type="slidenum">
              <a:rPr lang="en-US" smtClean="0"/>
              <a:pPr>
                <a:defRPr/>
              </a:pPr>
              <a:t>36</a:t>
            </a:fld>
            <a:endParaRPr lang="en-US"/>
          </a:p>
        </p:txBody>
      </p:sp>
    </p:spTree>
    <p:extLst>
      <p:ext uri="{BB962C8B-B14F-4D97-AF65-F5344CB8AC3E}">
        <p14:creationId xmlns:p14="http://schemas.microsoft.com/office/powerpoint/2010/main" val="23802716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7372-5C20-412E-869F-3B0E8B3F613C}"/>
              </a:ext>
            </a:extLst>
          </p:cNvPr>
          <p:cNvSpPr>
            <a:spLocks noGrp="1"/>
          </p:cNvSpPr>
          <p:nvPr>
            <p:ph type="title"/>
          </p:nvPr>
        </p:nvSpPr>
        <p:spPr/>
        <p:txBody>
          <a:bodyPr/>
          <a:lstStyle/>
          <a:p>
            <a:r>
              <a:rPr lang="en-IN" dirty="0"/>
              <a:t>Limit of 20 companies </a:t>
            </a:r>
          </a:p>
        </p:txBody>
      </p:sp>
      <p:sp>
        <p:nvSpPr>
          <p:cNvPr id="3" name="Content Placeholder 2">
            <a:extLst>
              <a:ext uri="{FF2B5EF4-FFF2-40B4-BE49-F238E27FC236}">
                <a16:creationId xmlns:a16="http://schemas.microsoft.com/office/drawing/2014/main" id="{746759AD-A764-49D6-A5F6-88D91B6A0D55}"/>
              </a:ext>
            </a:extLst>
          </p:cNvPr>
          <p:cNvSpPr>
            <a:spLocks noGrp="1"/>
          </p:cNvSpPr>
          <p:nvPr>
            <p:ph idx="1"/>
          </p:nvPr>
        </p:nvSpPr>
        <p:spPr>
          <a:xfrm>
            <a:off x="1095375" y="1371600"/>
            <a:ext cx="7620000" cy="4114800"/>
          </a:xfrm>
        </p:spPr>
        <p:txBody>
          <a:bodyPr/>
          <a:lstStyle/>
          <a:p>
            <a:pPr>
              <a:lnSpc>
                <a:spcPct val="107000"/>
              </a:lnSpc>
              <a:spcAft>
                <a:spcPts val="800"/>
              </a:spcAft>
            </a:pPr>
            <a:r>
              <a:rPr lang="en-IN" sz="2300" b="1" dirty="0">
                <a:latin typeface="Times New Roman" panose="02020603050405020304" pitchFamily="18" charset="0"/>
                <a:ea typeface="Times New Roman" panose="02020603050405020304" pitchFamily="18" charset="0"/>
                <a:cs typeface="Times New Roman" panose="02020603050405020304" pitchFamily="18" charset="0"/>
              </a:rPr>
              <a:t>GSR 464 (E) dated 5.6.2025 clarified 20 cos restriction in terms of Sec 141(3)(g)- </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the following are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not counted- </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One Person Companies (OPCs)</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Small Companies</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 (as per Companies Act definition)</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Dormant Companies</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Private companies having pd-up share capital less than ₹100 crores</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 (earlier ₹10 crores, but now increased to ₹100 crores by amendment vide MCA </a:t>
            </a:r>
            <a:r>
              <a:rPr lang="en-IN" sz="2300" dirty="0" err="1">
                <a:effectLst/>
                <a:latin typeface="Times New Roman" panose="02020603050405020304" pitchFamily="18" charset="0"/>
                <a:ea typeface="Times New Roman" panose="02020603050405020304" pitchFamily="18" charset="0"/>
                <a:cs typeface="Times New Roman" panose="02020603050405020304" pitchFamily="18" charset="0"/>
              </a:rPr>
              <a:t>Notificn</a:t>
            </a:r>
            <a:r>
              <a:rPr lang="en-IN" sz="2300" dirty="0">
                <a:effectLst/>
                <a:latin typeface="Times New Roman" panose="02020603050405020304" pitchFamily="18" charset="0"/>
                <a:ea typeface="Times New Roman" panose="02020603050405020304" pitchFamily="18" charset="0"/>
                <a:cs typeface="Times New Roman" panose="02020603050405020304" pitchFamily="18" charset="0"/>
              </a:rPr>
              <a:t> 7th May 2018)</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300" dirty="0"/>
          </a:p>
        </p:txBody>
      </p:sp>
      <p:sp>
        <p:nvSpPr>
          <p:cNvPr id="4" name="Slide Number Placeholder 3">
            <a:extLst>
              <a:ext uri="{FF2B5EF4-FFF2-40B4-BE49-F238E27FC236}">
                <a16:creationId xmlns:a16="http://schemas.microsoft.com/office/drawing/2014/main" id="{851BAFE2-6A6E-4021-93E6-3F49E1270936}"/>
              </a:ext>
            </a:extLst>
          </p:cNvPr>
          <p:cNvSpPr>
            <a:spLocks noGrp="1"/>
          </p:cNvSpPr>
          <p:nvPr>
            <p:ph type="sldNum" sz="quarter" idx="12"/>
          </p:nvPr>
        </p:nvSpPr>
        <p:spPr/>
        <p:txBody>
          <a:bodyPr/>
          <a:lstStyle/>
          <a:p>
            <a:pPr>
              <a:defRPr/>
            </a:pPr>
            <a:fld id="{C46BCC04-14A5-46FC-A23E-F5829FD84756}" type="slidenum">
              <a:rPr lang="en-US" smtClean="0"/>
              <a:pPr>
                <a:defRPr/>
              </a:pPr>
              <a:t>37</a:t>
            </a:fld>
            <a:endParaRPr lang="en-US"/>
          </a:p>
        </p:txBody>
      </p:sp>
    </p:spTree>
    <p:extLst>
      <p:ext uri="{BB962C8B-B14F-4D97-AF65-F5344CB8AC3E}">
        <p14:creationId xmlns:p14="http://schemas.microsoft.com/office/powerpoint/2010/main" val="314570957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EC47-7014-41F4-BEB4-FFF30D1F40E8}"/>
              </a:ext>
            </a:extLst>
          </p:cNvPr>
          <p:cNvSpPr>
            <a:spLocks noGrp="1"/>
          </p:cNvSpPr>
          <p:nvPr>
            <p:ph type="title"/>
          </p:nvPr>
        </p:nvSpPr>
        <p:spPr/>
        <p:txBody>
          <a:bodyPr/>
          <a:lstStyle/>
          <a:p>
            <a:r>
              <a:rPr lang="en-IN" dirty="0"/>
              <a:t>Rotation of auditors </a:t>
            </a:r>
          </a:p>
        </p:txBody>
      </p:sp>
      <p:sp>
        <p:nvSpPr>
          <p:cNvPr id="3" name="Content Placeholder 2">
            <a:extLst>
              <a:ext uri="{FF2B5EF4-FFF2-40B4-BE49-F238E27FC236}">
                <a16:creationId xmlns:a16="http://schemas.microsoft.com/office/drawing/2014/main" id="{96C8B562-8704-4EEF-8CFE-D4D65DC8259F}"/>
              </a:ext>
            </a:extLst>
          </p:cNvPr>
          <p:cNvSpPr>
            <a:spLocks noGrp="1"/>
          </p:cNvSpPr>
          <p:nvPr>
            <p:ph idx="1"/>
          </p:nvPr>
        </p:nvSpPr>
        <p:spPr/>
        <p:txBody>
          <a:bodyPr/>
          <a:lstStyle/>
          <a:p>
            <a:r>
              <a:rPr lang="en-IN" sz="2300" b="0" dirty="0">
                <a:effectLst/>
                <a:latin typeface="Times New Roman" panose="02020603050405020304" pitchFamily="18" charset="0"/>
                <a:ea typeface="Times New Roman" panose="02020603050405020304" pitchFamily="18" charset="0"/>
              </a:rPr>
              <a:t>Sec 139(2) – No listed company and Co belong to such classes shall appoint or </a:t>
            </a:r>
            <a:r>
              <a:rPr lang="en-IN" sz="2300" b="0" dirty="0" err="1">
                <a:effectLst/>
                <a:latin typeface="Times New Roman" panose="02020603050405020304" pitchFamily="18" charset="0"/>
                <a:ea typeface="Times New Roman" panose="02020603050405020304" pitchFamily="18" charset="0"/>
              </a:rPr>
              <a:t>reappt</a:t>
            </a:r>
            <a:r>
              <a:rPr lang="en-IN" sz="2300" b="0" dirty="0">
                <a:effectLst/>
                <a:latin typeface="Times New Roman" panose="02020603050405020304" pitchFamily="18" charset="0"/>
                <a:ea typeface="Times New Roman" panose="02020603050405020304" pitchFamily="18" charset="0"/>
              </a:rPr>
              <a:t> (a) an individual auditor for more than one term of 5 consecutive years, and</a:t>
            </a:r>
          </a:p>
          <a:p>
            <a:r>
              <a:rPr lang="en-IN" sz="2300" dirty="0">
                <a:latin typeface="Times New Roman" panose="02020603050405020304" pitchFamily="18" charset="0"/>
                <a:ea typeface="Times New Roman" panose="02020603050405020304" pitchFamily="18" charset="0"/>
              </a:rPr>
              <a:t>(b) an audit firm, for more than 2 terms of 5 consecutive years of each term </a:t>
            </a:r>
          </a:p>
          <a:p>
            <a:r>
              <a:rPr lang="en-IN" sz="2300" dirty="0">
                <a:latin typeface="Times New Roman" panose="02020603050405020304" pitchFamily="18" charset="0"/>
                <a:ea typeface="Times New Roman" panose="02020603050405020304" pitchFamily="18" charset="0"/>
              </a:rPr>
              <a:t>Applicable to : </a:t>
            </a:r>
            <a:r>
              <a:rPr lang="en-IN" sz="2300" b="1" dirty="0">
                <a:effectLst/>
                <a:latin typeface="Times New Roman" panose="02020603050405020304" pitchFamily="18" charset="0"/>
                <a:ea typeface="Times New Roman" panose="02020603050405020304" pitchFamily="18" charset="0"/>
              </a:rPr>
              <a:t>All Listed Companies, Unlisted Public Companies</a:t>
            </a:r>
            <a:r>
              <a:rPr lang="en-IN" sz="2300" dirty="0">
                <a:effectLst/>
                <a:latin typeface="Times New Roman" panose="02020603050405020304" pitchFamily="18" charset="0"/>
                <a:ea typeface="Times New Roman" panose="02020603050405020304" pitchFamily="18" charset="0"/>
              </a:rPr>
              <a:t> having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Paid-up share capital of ₹10 crore or more, </a:t>
            </a:r>
            <a:r>
              <a:rPr lang="en-IN" sz="2300" b="1" dirty="0">
                <a:effectLst/>
                <a:latin typeface="Times New Roman" panose="02020603050405020304" pitchFamily="18" charset="0"/>
                <a:ea typeface="Times New Roman" panose="02020603050405020304" pitchFamily="18" charset="0"/>
              </a:rPr>
              <a:t>Private Companies</a:t>
            </a:r>
            <a:r>
              <a:rPr lang="en-IN" sz="2300" dirty="0">
                <a:effectLst/>
                <a:latin typeface="Times New Roman" panose="02020603050405020304" pitchFamily="18" charset="0"/>
                <a:ea typeface="Times New Roman" panose="02020603050405020304" pitchFamily="18" charset="0"/>
              </a:rPr>
              <a:t> having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Paid-up share capital of ₹50 crore or more</a:t>
            </a:r>
            <a:r>
              <a:rPr lang="en-IN"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300" b="1" dirty="0">
                <a:effectLst/>
                <a:latin typeface="Times New Roman" panose="02020603050405020304" pitchFamily="18" charset="0"/>
                <a:ea typeface="Times New Roman" panose="02020603050405020304" pitchFamily="18" charset="0"/>
              </a:rPr>
              <a:t>All Companies (public or private)</a:t>
            </a:r>
            <a:r>
              <a:rPr lang="en-IN" sz="2300" dirty="0">
                <a:effectLst/>
                <a:latin typeface="Times New Roman" panose="02020603050405020304" pitchFamily="18" charset="0"/>
                <a:ea typeface="Times New Roman" panose="02020603050405020304" pitchFamily="18" charset="0"/>
              </a:rPr>
              <a:t> having </a:t>
            </a:r>
            <a:r>
              <a:rPr lang="en-IN" sz="2300" b="1" dirty="0">
                <a:effectLst/>
                <a:latin typeface="Times New Roman" panose="02020603050405020304" pitchFamily="18" charset="0"/>
                <a:ea typeface="Times New Roman" panose="02020603050405020304" pitchFamily="18" charset="0"/>
                <a:cs typeface="Times New Roman" panose="02020603050405020304" pitchFamily="18" charset="0"/>
              </a:rPr>
              <a:t>Public borrowings from financial institutions, banks, or public deposits of ₹50 crore or more</a:t>
            </a:r>
            <a:endParaRPr lang="en-IN"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300" dirty="0"/>
          </a:p>
        </p:txBody>
      </p:sp>
      <p:sp>
        <p:nvSpPr>
          <p:cNvPr id="4" name="Slide Number Placeholder 3">
            <a:extLst>
              <a:ext uri="{FF2B5EF4-FFF2-40B4-BE49-F238E27FC236}">
                <a16:creationId xmlns:a16="http://schemas.microsoft.com/office/drawing/2014/main" id="{23D1A542-3F32-49F2-B048-1F8381DDA5CE}"/>
              </a:ext>
            </a:extLst>
          </p:cNvPr>
          <p:cNvSpPr>
            <a:spLocks noGrp="1"/>
          </p:cNvSpPr>
          <p:nvPr>
            <p:ph type="sldNum" sz="quarter" idx="12"/>
          </p:nvPr>
        </p:nvSpPr>
        <p:spPr/>
        <p:txBody>
          <a:bodyPr/>
          <a:lstStyle/>
          <a:p>
            <a:pPr>
              <a:defRPr/>
            </a:pPr>
            <a:fld id="{C46BCC04-14A5-46FC-A23E-F5829FD84756}" type="slidenum">
              <a:rPr lang="en-US" smtClean="0"/>
              <a:pPr>
                <a:defRPr/>
              </a:pPr>
              <a:t>38</a:t>
            </a:fld>
            <a:endParaRPr lang="en-US"/>
          </a:p>
        </p:txBody>
      </p:sp>
    </p:spTree>
    <p:extLst>
      <p:ext uri="{BB962C8B-B14F-4D97-AF65-F5344CB8AC3E}">
        <p14:creationId xmlns:p14="http://schemas.microsoft.com/office/powerpoint/2010/main" val="32708827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5CCD-8ABB-413C-B7AA-7DD3E35F0AFD}"/>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ADT-1 – Auditor Appointment</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AA850436-2BC4-4535-9544-FDD8A99E2A14}"/>
              </a:ext>
            </a:extLst>
          </p:cNvPr>
          <p:cNvSpPr>
            <a:spLocks noGrp="1"/>
          </p:cNvSpPr>
          <p:nvPr>
            <p:ph idx="1"/>
          </p:nvPr>
        </p:nvSpPr>
        <p:spPr/>
        <p:txBody>
          <a:bodyPr/>
          <a:lstStyle/>
          <a:p>
            <a:endParaRPr lang="en-IN" sz="2400" dirty="0">
              <a:hlinkClick r:id="rId2"/>
            </a:endParaRPr>
          </a:p>
          <a:p>
            <a:endParaRPr lang="en-IN" sz="2400" dirty="0">
              <a:hlinkClick r:id="rId2"/>
            </a:endParaRPr>
          </a:p>
          <a:p>
            <a:endParaRPr lang="en-IN" sz="2400" dirty="0">
              <a:hlinkClick r:id="rId2"/>
            </a:endParaRPr>
          </a:p>
          <a:p>
            <a:pPr marL="0" indent="0">
              <a:buNone/>
            </a:pPr>
            <a:endParaRPr lang="en-IN" sz="2400" dirty="0">
              <a:hlinkClick r:id="rId2"/>
            </a:endParaRPr>
          </a:p>
          <a:p>
            <a:pPr marL="0" indent="0">
              <a:buNone/>
            </a:pPr>
            <a:endParaRPr lang="en-IN" sz="2400" dirty="0">
              <a:hlinkClick r:id="rId2"/>
            </a:endParaRPr>
          </a:p>
          <a:p>
            <a:pPr marL="0" indent="0">
              <a:buNone/>
            </a:pPr>
            <a:endParaRPr lang="en-IN" sz="2400" dirty="0">
              <a:hlinkClick r:id="rId2"/>
            </a:endParaRPr>
          </a:p>
          <a:p>
            <a:pPr marL="0" indent="0">
              <a:buNone/>
            </a:pPr>
            <a:endParaRPr lang="en-US" sz="2400" dirty="0">
              <a:solidFill>
                <a:srgbClr val="FF0000"/>
              </a:solidFill>
              <a:hlinkClick r:id="rId2"/>
            </a:endParaRPr>
          </a:p>
          <a:p>
            <a:r>
              <a:rPr lang="en-US" sz="2400" dirty="0">
                <a:hlinkClick r:id="rId2"/>
              </a:rPr>
              <a:t>https://www.mca.gov.in/content/mca/global/en/mca/e-filing/complianceServices/ADT-1.html</a:t>
            </a:r>
            <a:endParaRPr lang="en-US" sz="2400" dirty="0"/>
          </a:p>
          <a:p>
            <a:pPr marL="0" indent="0">
              <a:buNone/>
            </a:pPr>
            <a:endParaRPr lang="en-US" sz="2400" dirty="0"/>
          </a:p>
          <a:p>
            <a:pPr marL="0" indent="0">
              <a:buNone/>
            </a:pPr>
            <a:br>
              <a:rPr lang="en-US" sz="2400" dirty="0"/>
            </a:br>
            <a:endParaRPr lang="en-US" sz="2400" dirty="0"/>
          </a:p>
          <a:p>
            <a:endParaRPr lang="en-IN" sz="2400" dirty="0"/>
          </a:p>
          <a:p>
            <a:endParaRPr lang="en-IN" sz="2400" dirty="0"/>
          </a:p>
        </p:txBody>
      </p:sp>
      <p:sp>
        <p:nvSpPr>
          <p:cNvPr id="4" name="Slide Number Placeholder 3">
            <a:extLst>
              <a:ext uri="{FF2B5EF4-FFF2-40B4-BE49-F238E27FC236}">
                <a16:creationId xmlns:a16="http://schemas.microsoft.com/office/drawing/2014/main" id="{7F10FA58-2029-434F-B04E-95ED093F397D}"/>
              </a:ext>
            </a:extLst>
          </p:cNvPr>
          <p:cNvSpPr>
            <a:spLocks noGrp="1"/>
          </p:cNvSpPr>
          <p:nvPr>
            <p:ph type="sldNum" sz="quarter" idx="12"/>
          </p:nvPr>
        </p:nvSpPr>
        <p:spPr/>
        <p:txBody>
          <a:bodyPr/>
          <a:lstStyle/>
          <a:p>
            <a:pPr>
              <a:defRPr/>
            </a:pPr>
            <a:fld id="{C46BCC04-14A5-46FC-A23E-F5829FD84756}" type="slidenum">
              <a:rPr lang="en-US" smtClean="0"/>
              <a:pPr>
                <a:defRPr/>
              </a:pPr>
              <a:t>39</a:t>
            </a:fld>
            <a:endParaRPr lang="en-US"/>
          </a:p>
        </p:txBody>
      </p:sp>
      <p:pic>
        <p:nvPicPr>
          <p:cNvPr id="5" name="Picture 4"/>
          <p:cNvPicPr/>
          <p:nvPr/>
        </p:nvPicPr>
        <p:blipFill rotWithShape="1">
          <a:blip r:embed="rId3"/>
          <a:srcRect l="13653" t="14140" r="2534" b="10970"/>
          <a:stretch/>
        </p:blipFill>
        <p:spPr bwMode="auto">
          <a:xfrm>
            <a:off x="1288473" y="1219199"/>
            <a:ext cx="7218218" cy="3588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87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E32-2278-425F-A13D-91FBF60DC623}"/>
              </a:ext>
            </a:extLst>
          </p:cNvPr>
          <p:cNvSpPr>
            <a:spLocks noGrp="1"/>
          </p:cNvSpPr>
          <p:nvPr>
            <p:ph type="title"/>
          </p:nvPr>
        </p:nvSpPr>
        <p:spPr/>
        <p:txBody>
          <a:bodyPr/>
          <a:lstStyle/>
          <a:p>
            <a:r>
              <a:rPr lang="en-IN" dirty="0"/>
              <a:t>ICAI’s initiative</a:t>
            </a:r>
          </a:p>
        </p:txBody>
      </p:sp>
      <p:sp>
        <p:nvSpPr>
          <p:cNvPr id="3" name="Content Placeholder 2">
            <a:extLst>
              <a:ext uri="{FF2B5EF4-FFF2-40B4-BE49-F238E27FC236}">
                <a16:creationId xmlns:a16="http://schemas.microsoft.com/office/drawing/2014/main" id="{52D34843-FF6F-4B30-A375-F56595C4D6F3}"/>
              </a:ext>
            </a:extLst>
          </p:cNvPr>
          <p:cNvSpPr>
            <a:spLocks noGrp="1"/>
          </p:cNvSpPr>
          <p:nvPr>
            <p:ph idx="1"/>
          </p:nvPr>
        </p:nvSpPr>
        <p:spPr>
          <a:xfrm>
            <a:off x="1066800" y="1447800"/>
            <a:ext cx="7620000" cy="4114800"/>
          </a:xfrm>
        </p:spPr>
        <p:txBody>
          <a:bodyPr/>
          <a:lstStyle/>
          <a:p>
            <a:pPr algn="just">
              <a:lnSpc>
                <a:spcPct val="107000"/>
              </a:lnSpc>
              <a:spcAft>
                <a:spcPts val="800"/>
              </a:spcAft>
            </a:pP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For supporting the members in the V3 transition process, the </a:t>
            </a:r>
            <a:r>
              <a:rPr lang="en-IN" sz="1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Corporate Laws &amp; Corporate Governance Committee of ICAI</a:t>
            </a: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 in association with MCA and its technology partner LTI, has set up dedicated helplines to address issues faced in relation to filing these forms.</a:t>
            </a:r>
            <a:b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Committee is running the following helplines </a:t>
            </a:r>
            <a:r>
              <a:rPr lang="en-IN" sz="1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from 11:00 am to 5.30 pm.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n-IN" sz="16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Helpline No.             Teams Link</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Helpline 1               </a:t>
            </a:r>
            <a:r>
              <a:rPr lang="en-IN"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https://bit.ly/4kFhvBY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Helpline 2              </a:t>
            </a:r>
            <a:r>
              <a:rPr lang="en-IN"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https://bit.ly/46G5rgq</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Helpline 3             </a:t>
            </a:r>
            <a:r>
              <a:rPr lang="en-IN" sz="1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https://bit.ly/4m095Xb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Members are kindly requested to raise a ticket with the MCA for their respective issues </a:t>
            </a:r>
            <a:r>
              <a:rPr lang="en-IN" sz="1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prior to joining the Chat Rooms</a:t>
            </a: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a:t>
            </a:r>
            <a:b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IN" sz="1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Additionally, to help us address your concern effectively, please submit the details of your issue using the following ink: </a:t>
            </a:r>
            <a:r>
              <a:rPr lang="en-IN" sz="1600" b="1"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Submit Your Issue Here</a:t>
            </a:r>
            <a:b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IN"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For unresolved issues beyond 10 days, </a:t>
            </a:r>
            <a:r>
              <a:rPr lang="en-IN"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write with details at </a:t>
            </a:r>
            <a:r>
              <a:rPr lang="en-IN" sz="1600" b="1"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clcgcmca21@icai.in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600" dirty="0"/>
          </a:p>
        </p:txBody>
      </p:sp>
      <p:sp>
        <p:nvSpPr>
          <p:cNvPr id="4" name="Slide Number Placeholder 3">
            <a:extLst>
              <a:ext uri="{FF2B5EF4-FFF2-40B4-BE49-F238E27FC236}">
                <a16:creationId xmlns:a16="http://schemas.microsoft.com/office/drawing/2014/main" id="{E46ED893-62C4-4150-8BB2-D3A799AE3FB9}"/>
              </a:ext>
            </a:extLst>
          </p:cNvPr>
          <p:cNvSpPr>
            <a:spLocks noGrp="1"/>
          </p:cNvSpPr>
          <p:nvPr>
            <p:ph type="sldNum" sz="quarter" idx="12"/>
          </p:nvPr>
        </p:nvSpPr>
        <p:spPr/>
        <p:txBody>
          <a:bodyPr/>
          <a:lstStyle/>
          <a:p>
            <a:pPr>
              <a:defRPr/>
            </a:pPr>
            <a:fld id="{C46BCC04-14A5-46FC-A23E-F5829FD84756}" type="slidenum">
              <a:rPr lang="en-US" smtClean="0"/>
              <a:pPr>
                <a:defRPr/>
              </a:pPr>
              <a:t>4</a:t>
            </a:fld>
            <a:endParaRPr lang="en-US"/>
          </a:p>
        </p:txBody>
      </p:sp>
    </p:spTree>
    <p:extLst>
      <p:ext uri="{BB962C8B-B14F-4D97-AF65-F5344CB8AC3E}">
        <p14:creationId xmlns:p14="http://schemas.microsoft.com/office/powerpoint/2010/main" val="215465148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3129-E79D-43E6-A570-7D261DB15EB7}"/>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ADT-2 – Auditor’s termination </a:t>
            </a:r>
            <a:endParaRPr lang="en-IN" sz="3200" dirty="0"/>
          </a:p>
        </p:txBody>
      </p:sp>
      <p:sp>
        <p:nvSpPr>
          <p:cNvPr id="3" name="Content Placeholder 2">
            <a:extLst>
              <a:ext uri="{FF2B5EF4-FFF2-40B4-BE49-F238E27FC236}">
                <a16:creationId xmlns:a16="http://schemas.microsoft.com/office/drawing/2014/main" id="{DC38519E-E285-40D1-9527-3461DCDCF411}"/>
              </a:ext>
            </a:extLst>
          </p:cNvPr>
          <p:cNvSpPr>
            <a:spLocks noGrp="1"/>
          </p:cNvSpPr>
          <p:nvPr>
            <p:ph idx="1"/>
          </p:nvPr>
        </p:nvSpPr>
        <p:spPr>
          <a:xfrm>
            <a:off x="952500" y="1363302"/>
            <a:ext cx="7620000" cy="4904509"/>
          </a:xfrm>
        </p:spPr>
        <p:txBody>
          <a:bodyPr/>
          <a:lstStyle/>
          <a:p>
            <a:r>
              <a:rPr lang="en-US" sz="2400" b="1" i="0" dirty="0">
                <a:solidFill>
                  <a:srgbClr val="333333"/>
                </a:solidFill>
                <a:effectLst/>
                <a:latin typeface="Poppins"/>
              </a:rPr>
              <a:t>The processing will be done under Non-STP mode</a:t>
            </a:r>
          </a:p>
          <a:p>
            <a:r>
              <a:rPr lang="en-US" sz="2400" b="0" i="0" dirty="0">
                <a:solidFill>
                  <a:srgbClr val="333333"/>
                </a:solidFill>
                <a:effectLst/>
                <a:latin typeface="Poppins"/>
              </a:rPr>
              <a:t>1. Form has been made web-based. </a:t>
            </a:r>
          </a:p>
          <a:p>
            <a:r>
              <a:rPr lang="en-US" sz="2400" b="0" i="0" dirty="0">
                <a:solidFill>
                  <a:srgbClr val="333333"/>
                </a:solidFill>
                <a:effectLst/>
                <a:latin typeface="Poppins"/>
              </a:rPr>
              <a:t>2. Firm registration number and membership number of the auditor got split into 2 different fields. </a:t>
            </a:r>
          </a:p>
          <a:p>
            <a:r>
              <a:rPr lang="en-US" sz="2400" dirty="0">
                <a:solidFill>
                  <a:srgbClr val="333333"/>
                </a:solidFill>
                <a:latin typeface="Poppins"/>
              </a:rPr>
              <a:t>3. Whether accts are qualified in the last 3 years</a:t>
            </a:r>
          </a:p>
          <a:p>
            <a:r>
              <a:rPr lang="en-US" sz="2400" dirty="0">
                <a:solidFill>
                  <a:srgbClr val="333333"/>
                </a:solidFill>
                <a:latin typeface="Poppins"/>
              </a:rPr>
              <a:t>4</a:t>
            </a:r>
            <a:r>
              <a:rPr lang="en-US" sz="2400" b="0" i="0" dirty="0">
                <a:solidFill>
                  <a:srgbClr val="333333"/>
                </a:solidFill>
                <a:effectLst/>
                <a:latin typeface="Poppins"/>
              </a:rPr>
              <a:t>. Other enhancement (pre-filling of data, repositioning of fields, additional data fields added, additional checks introduced etc.)</a:t>
            </a:r>
          </a:p>
          <a:p>
            <a:r>
              <a:rPr lang="en-US" sz="2400" dirty="0">
                <a:solidFill>
                  <a:srgbClr val="333333"/>
                </a:solidFill>
                <a:latin typeface="Poppins"/>
              </a:rPr>
              <a:t>5. Mentioning on the books lying with the auditor and not returned</a:t>
            </a:r>
          </a:p>
          <a:p>
            <a:r>
              <a:rPr lang="en-US" sz="2400" b="0" i="0" dirty="0">
                <a:solidFill>
                  <a:srgbClr val="333333"/>
                </a:solidFill>
                <a:effectLst/>
                <a:latin typeface="Poppins"/>
              </a:rPr>
              <a:t>6. Unpaid fee 7. Pendency of the accounts </a:t>
            </a:r>
          </a:p>
          <a:p>
            <a:pPr marL="0" indent="0">
              <a:buNone/>
            </a:pPr>
            <a:br>
              <a:rPr lang="en-US" sz="2400" dirty="0"/>
            </a:br>
            <a:endParaRPr lang="en-IN" sz="2400" dirty="0"/>
          </a:p>
        </p:txBody>
      </p:sp>
      <p:sp>
        <p:nvSpPr>
          <p:cNvPr id="4" name="Slide Number Placeholder 3">
            <a:extLst>
              <a:ext uri="{FF2B5EF4-FFF2-40B4-BE49-F238E27FC236}">
                <a16:creationId xmlns:a16="http://schemas.microsoft.com/office/drawing/2014/main" id="{F8F76CC9-CDE2-4590-B0BC-82592F928159}"/>
              </a:ext>
            </a:extLst>
          </p:cNvPr>
          <p:cNvSpPr>
            <a:spLocks noGrp="1"/>
          </p:cNvSpPr>
          <p:nvPr>
            <p:ph type="sldNum" sz="quarter" idx="12"/>
          </p:nvPr>
        </p:nvSpPr>
        <p:spPr/>
        <p:txBody>
          <a:bodyPr/>
          <a:lstStyle/>
          <a:p>
            <a:pPr>
              <a:defRPr/>
            </a:pPr>
            <a:fld id="{C46BCC04-14A5-46FC-A23E-F5829FD84756}" type="slidenum">
              <a:rPr lang="en-US" smtClean="0"/>
              <a:pPr>
                <a:defRPr/>
              </a:pPr>
              <a:t>40</a:t>
            </a:fld>
            <a:endParaRPr lang="en-US"/>
          </a:p>
        </p:txBody>
      </p:sp>
    </p:spTree>
    <p:extLst>
      <p:ext uri="{BB962C8B-B14F-4D97-AF65-F5344CB8AC3E}">
        <p14:creationId xmlns:p14="http://schemas.microsoft.com/office/powerpoint/2010/main" val="377171330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3129-E79D-43E6-A570-7D261DB15EB7}"/>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ADT-2 – Auditor’s termination </a:t>
            </a:r>
            <a:endParaRPr lang="en-IN" sz="3200" dirty="0"/>
          </a:p>
        </p:txBody>
      </p:sp>
      <p:sp>
        <p:nvSpPr>
          <p:cNvPr id="3" name="Content Placeholder 2">
            <a:extLst>
              <a:ext uri="{FF2B5EF4-FFF2-40B4-BE49-F238E27FC236}">
                <a16:creationId xmlns:a16="http://schemas.microsoft.com/office/drawing/2014/main" id="{DC38519E-E285-40D1-9527-3461DCDCF411}"/>
              </a:ext>
            </a:extLst>
          </p:cNvPr>
          <p:cNvSpPr>
            <a:spLocks noGrp="1"/>
          </p:cNvSpPr>
          <p:nvPr>
            <p:ph idx="1"/>
          </p:nvPr>
        </p:nvSpPr>
        <p:spPr>
          <a:xfrm>
            <a:off x="1066800" y="1523999"/>
            <a:ext cx="7620000" cy="4904509"/>
          </a:xfrm>
        </p:spPr>
        <p:txBody>
          <a:bodyPr/>
          <a:lstStyle/>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pPr marL="0" indent="0">
              <a:buNone/>
            </a:pPr>
            <a:endParaRPr lang="en-IN" sz="2400" dirty="0">
              <a:hlinkClick r:id="rId2"/>
            </a:endParaRPr>
          </a:p>
          <a:p>
            <a:pPr marL="0" indent="0">
              <a:buNone/>
            </a:pPr>
            <a:endParaRPr lang="en-US" sz="2400" dirty="0">
              <a:hlinkClick r:id="rId2"/>
            </a:endParaRPr>
          </a:p>
          <a:p>
            <a:r>
              <a:rPr lang="en-US" sz="2400" dirty="0">
                <a:hlinkClick r:id="rId2"/>
              </a:rPr>
              <a:t>https://www.mca.gov.in/content/mca/global/en/mca/e-filing/approval-services-roc-rd-hq/ADT-2.html</a:t>
            </a:r>
            <a:br>
              <a:rPr lang="en-US" sz="2400" dirty="0"/>
            </a:br>
            <a:endParaRPr lang="en-IN" sz="2400" dirty="0"/>
          </a:p>
        </p:txBody>
      </p:sp>
      <p:sp>
        <p:nvSpPr>
          <p:cNvPr id="4" name="Slide Number Placeholder 3">
            <a:extLst>
              <a:ext uri="{FF2B5EF4-FFF2-40B4-BE49-F238E27FC236}">
                <a16:creationId xmlns:a16="http://schemas.microsoft.com/office/drawing/2014/main" id="{F8F76CC9-CDE2-4590-B0BC-82592F928159}"/>
              </a:ext>
            </a:extLst>
          </p:cNvPr>
          <p:cNvSpPr>
            <a:spLocks noGrp="1"/>
          </p:cNvSpPr>
          <p:nvPr>
            <p:ph type="sldNum" sz="quarter" idx="12"/>
          </p:nvPr>
        </p:nvSpPr>
        <p:spPr/>
        <p:txBody>
          <a:bodyPr/>
          <a:lstStyle/>
          <a:p>
            <a:pPr>
              <a:defRPr/>
            </a:pPr>
            <a:fld id="{C46BCC04-14A5-46FC-A23E-F5829FD84756}" type="slidenum">
              <a:rPr lang="en-US" smtClean="0"/>
              <a:pPr>
                <a:defRPr/>
              </a:pPr>
              <a:t>41</a:t>
            </a:fld>
            <a:endParaRPr lang="en-US"/>
          </a:p>
        </p:txBody>
      </p:sp>
      <p:pic>
        <p:nvPicPr>
          <p:cNvPr id="5" name="Picture 4"/>
          <p:cNvPicPr>
            <a:picLocks noChangeAspect="1"/>
          </p:cNvPicPr>
          <p:nvPr/>
        </p:nvPicPr>
        <p:blipFill rotWithShape="1">
          <a:blip r:embed="rId3"/>
          <a:srcRect l="22741" t="14679" r="2509" b="6723"/>
          <a:stretch/>
        </p:blipFill>
        <p:spPr>
          <a:xfrm>
            <a:off x="1302327" y="1274618"/>
            <a:ext cx="7065818" cy="3934691"/>
          </a:xfrm>
          <a:prstGeom prst="rect">
            <a:avLst/>
          </a:prstGeom>
        </p:spPr>
      </p:pic>
    </p:spTree>
    <p:extLst>
      <p:ext uri="{BB962C8B-B14F-4D97-AF65-F5344CB8AC3E}">
        <p14:creationId xmlns:p14="http://schemas.microsoft.com/office/powerpoint/2010/main" val="104398114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601D-A01B-4AB7-9D5D-DCD0C781A9C6}"/>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ADT-3 – Resignation of Auditor</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B6DE537C-761A-4DA8-9730-4946189679FE}"/>
              </a:ext>
            </a:extLst>
          </p:cNvPr>
          <p:cNvSpPr>
            <a:spLocks noGrp="1"/>
          </p:cNvSpPr>
          <p:nvPr>
            <p:ph idx="1"/>
          </p:nvPr>
        </p:nvSpPr>
        <p:spPr/>
        <p: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To be proceed in STP mode</a:t>
            </a:r>
          </a:p>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Enhanced disclosures: Specific</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reason for resignation</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Date of resignation and acceptance by the company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Upload of resignation letter mandatory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Cross-verification with AOC-4 filing timelines </a:t>
            </a:r>
          </a:p>
          <a:p>
            <a:pPr marL="342900" lvl="0" indent="-342900">
              <a:lnSpc>
                <a:spcPct val="107000"/>
              </a:lnSpc>
              <a:spcAft>
                <a:spcPts val="800"/>
              </a:spcAft>
              <a:buSzPts val="1000"/>
              <a:buFont typeface="Symbol" panose="05050102010706020507" pitchFamily="18" charset="2"/>
              <a:buChar char=""/>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Signing Partner of the Resigning Firm, Mem No, PAN </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8C4C8B29-57BB-425E-8F44-9679CFEA6C65}"/>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018CA84D-F4EA-4A6B-BB4F-D26758930C6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BFD4DA56-C29A-4780-BCA4-C4CDB2958BF5}"/>
              </a:ext>
            </a:extLst>
          </p:cNvPr>
          <p:cNvSpPr>
            <a:spLocks noGrp="1"/>
          </p:cNvSpPr>
          <p:nvPr>
            <p:ph type="sldNum" sz="quarter" idx="12"/>
          </p:nvPr>
        </p:nvSpPr>
        <p:spPr/>
        <p:txBody>
          <a:bodyPr/>
          <a:lstStyle/>
          <a:p>
            <a:pPr>
              <a:defRPr/>
            </a:pPr>
            <a:fld id="{C46BCC04-14A5-46FC-A23E-F5829FD84756}" type="slidenum">
              <a:rPr lang="en-US" smtClean="0"/>
              <a:pPr>
                <a:defRPr/>
              </a:pPr>
              <a:t>42</a:t>
            </a:fld>
            <a:endParaRPr lang="en-US"/>
          </a:p>
        </p:txBody>
      </p:sp>
    </p:spTree>
    <p:extLst>
      <p:ext uri="{BB962C8B-B14F-4D97-AF65-F5344CB8AC3E}">
        <p14:creationId xmlns:p14="http://schemas.microsoft.com/office/powerpoint/2010/main" val="19667469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601D-A01B-4AB7-9D5D-DCD0C781A9C6}"/>
              </a:ext>
            </a:extLst>
          </p:cNvPr>
          <p:cNvSpPr>
            <a:spLocks noGrp="1"/>
          </p:cNvSpPr>
          <p:nvPr>
            <p:ph type="title"/>
          </p:nvPr>
        </p:nvSpPr>
        <p:spPr/>
        <p:txBody>
          <a:bodyPr/>
          <a:lstStyle/>
          <a:p>
            <a:b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ADT-3 – Resignation of Auditor</a:t>
            </a:r>
            <a:br>
              <a:rPr lang="en-IN" sz="3200" dirty="0">
                <a:effectLst/>
                <a:latin typeface="Calibri" panose="020F0502020204030204" pitchFamily="34" charset="0"/>
                <a:ea typeface="Calibri" panose="020F0502020204030204" pitchFamily="34" charset="0"/>
                <a:cs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B6DE537C-761A-4DA8-9730-4946189679FE}"/>
              </a:ext>
            </a:extLst>
          </p:cNvPr>
          <p:cNvSpPr>
            <a:spLocks noGrp="1"/>
          </p:cNvSpPr>
          <p:nvPr>
            <p:ph idx="1"/>
          </p:nvPr>
        </p:nvSpPr>
        <p:spPr>
          <a:xfrm>
            <a:off x="1066800" y="1191491"/>
            <a:ext cx="7620000" cy="4915622"/>
          </a:xfrm>
        </p:spPr>
        <p:txBody>
          <a:bodyPr/>
          <a:lstStyle/>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endParaRPr lang="en-IN" sz="2400" dirty="0">
              <a:latin typeface="+mj-lt"/>
              <a:ea typeface="Calibri" panose="020F0502020204030204" pitchFamily="34" charset="0"/>
              <a:cs typeface="Times New Roman" panose="02020603050405020304" pitchFamily="18" charset="0"/>
              <a:hlinkClick r:id="rId2"/>
            </a:endParaRPr>
          </a:p>
          <a:p>
            <a:pPr lvl="0">
              <a:lnSpc>
                <a:spcPct val="107000"/>
              </a:lnSpc>
              <a:spcAft>
                <a:spcPts val="800"/>
              </a:spcAft>
              <a:buSzPts val="1000"/>
              <a:buFont typeface="Symbol" panose="05050102010706020507" pitchFamily="18" charset="2"/>
              <a:buChar char=""/>
              <a:tabLst>
                <a:tab pos="457200" algn="l"/>
              </a:tabLst>
            </a:pPr>
            <a:r>
              <a:rPr lang="en-IN" sz="2400" dirty="0">
                <a:latin typeface="+mj-lt"/>
                <a:ea typeface="Calibri" panose="020F0502020204030204" pitchFamily="34" charset="0"/>
                <a:cs typeface="Times New Roman" panose="02020603050405020304" pitchFamily="18" charset="0"/>
                <a:hlinkClick r:id="rId2"/>
              </a:rPr>
              <a:t>https://www.mca.gov.in/content/mca/global/en/mca/e-filing/complianceServices/ADT-3.html</a:t>
            </a:r>
            <a:endParaRPr lang="en-IN" sz="2400" dirty="0">
              <a:latin typeface="+mj-lt"/>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sp>
        <p:nvSpPr>
          <p:cNvPr id="4" name="Date Placeholder 3">
            <a:extLst>
              <a:ext uri="{FF2B5EF4-FFF2-40B4-BE49-F238E27FC236}">
                <a16:creationId xmlns:a16="http://schemas.microsoft.com/office/drawing/2014/main" id="{8C4C8B29-57BB-425E-8F44-9679CFEA6C65}"/>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dirty="0"/>
          </a:p>
        </p:txBody>
      </p:sp>
      <p:sp>
        <p:nvSpPr>
          <p:cNvPr id="5" name="Footer Placeholder 4">
            <a:extLst>
              <a:ext uri="{FF2B5EF4-FFF2-40B4-BE49-F238E27FC236}">
                <a16:creationId xmlns:a16="http://schemas.microsoft.com/office/drawing/2014/main" id="{018CA84D-F4EA-4A6B-BB4F-D26758930C6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BFD4DA56-C29A-4780-BCA4-C4CDB2958BF5}"/>
              </a:ext>
            </a:extLst>
          </p:cNvPr>
          <p:cNvSpPr>
            <a:spLocks noGrp="1"/>
          </p:cNvSpPr>
          <p:nvPr>
            <p:ph type="sldNum" sz="quarter" idx="12"/>
          </p:nvPr>
        </p:nvSpPr>
        <p:spPr/>
        <p:txBody>
          <a:bodyPr/>
          <a:lstStyle/>
          <a:p>
            <a:pPr>
              <a:defRPr/>
            </a:pPr>
            <a:fld id="{C46BCC04-14A5-46FC-A23E-F5829FD84756}" type="slidenum">
              <a:rPr lang="en-US" smtClean="0"/>
              <a:pPr>
                <a:defRPr/>
              </a:pPr>
              <a:t>43</a:t>
            </a:fld>
            <a:endParaRPr lang="en-US"/>
          </a:p>
        </p:txBody>
      </p:sp>
      <p:pic>
        <p:nvPicPr>
          <p:cNvPr id="7" name="Picture 6"/>
          <p:cNvPicPr>
            <a:picLocks noChangeAspect="1"/>
          </p:cNvPicPr>
          <p:nvPr/>
        </p:nvPicPr>
        <p:blipFill rotWithShape="1">
          <a:blip r:embed="rId3"/>
          <a:srcRect l="23805" t="15436" r="4106" b="23011"/>
          <a:stretch/>
        </p:blipFill>
        <p:spPr>
          <a:xfrm>
            <a:off x="1225354" y="1302326"/>
            <a:ext cx="7115082" cy="3629891"/>
          </a:xfrm>
          <a:prstGeom prst="rect">
            <a:avLst/>
          </a:prstGeom>
        </p:spPr>
      </p:pic>
    </p:spTree>
    <p:extLst>
      <p:ext uri="{BB962C8B-B14F-4D97-AF65-F5344CB8AC3E}">
        <p14:creationId xmlns:p14="http://schemas.microsoft.com/office/powerpoint/2010/main" val="424238803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D744-94E5-48A5-AAA5-443BECE47241}"/>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ADT-4 – Report to Central Govt</a:t>
            </a:r>
            <a:endParaRPr lang="en-IN" sz="3200" dirty="0"/>
          </a:p>
        </p:txBody>
      </p:sp>
      <p:sp>
        <p:nvSpPr>
          <p:cNvPr id="3" name="Content Placeholder 2">
            <a:extLst>
              <a:ext uri="{FF2B5EF4-FFF2-40B4-BE49-F238E27FC236}">
                <a16:creationId xmlns:a16="http://schemas.microsoft.com/office/drawing/2014/main" id="{D62807DF-2843-4B90-8FE5-283ED5129BFD}"/>
              </a:ext>
            </a:extLst>
          </p:cNvPr>
          <p:cNvSpPr>
            <a:spLocks noGrp="1"/>
          </p:cNvSpPr>
          <p:nvPr>
            <p:ph idx="1"/>
          </p:nvPr>
        </p:nvSpPr>
        <p:spPr>
          <a:xfrm>
            <a:off x="1066800" y="1752599"/>
            <a:ext cx="7620000" cy="4509655"/>
          </a:xfrm>
        </p:spPr>
        <p:txBody>
          <a:bodyPr/>
          <a:lstStyle/>
          <a:p>
            <a:r>
              <a:rPr lang="en-IN" b="1" dirty="0"/>
              <a:t>To be processed in Non- STP mode </a:t>
            </a:r>
          </a:p>
          <a:p>
            <a:r>
              <a:rPr lang="en-IN" dirty="0"/>
              <a:t>This form can now be filed by Stat Auditor/ Cost Auditor or Secretarial Auditor</a:t>
            </a:r>
          </a:p>
          <a:p>
            <a:r>
              <a:rPr lang="en-IN" dirty="0"/>
              <a:t>Entire details of the complaints  </a:t>
            </a:r>
          </a:p>
          <a:p>
            <a:r>
              <a:rPr lang="en-IN" dirty="0"/>
              <a:t>Full details of suspected offence, in which office. </a:t>
            </a:r>
          </a:p>
          <a:p>
            <a:endParaRPr lang="en-IN" dirty="0"/>
          </a:p>
          <a:p>
            <a:endParaRPr lang="en-IN" dirty="0"/>
          </a:p>
        </p:txBody>
      </p:sp>
      <p:sp>
        <p:nvSpPr>
          <p:cNvPr id="4" name="Slide Number Placeholder 3">
            <a:extLst>
              <a:ext uri="{FF2B5EF4-FFF2-40B4-BE49-F238E27FC236}">
                <a16:creationId xmlns:a16="http://schemas.microsoft.com/office/drawing/2014/main" id="{58D0D3C9-3594-4E27-8EA8-377C0D432F17}"/>
              </a:ext>
            </a:extLst>
          </p:cNvPr>
          <p:cNvSpPr>
            <a:spLocks noGrp="1"/>
          </p:cNvSpPr>
          <p:nvPr>
            <p:ph type="sldNum" sz="quarter" idx="12"/>
          </p:nvPr>
        </p:nvSpPr>
        <p:spPr/>
        <p:txBody>
          <a:bodyPr/>
          <a:lstStyle/>
          <a:p>
            <a:pPr>
              <a:defRPr/>
            </a:pPr>
            <a:fld id="{C46BCC04-14A5-46FC-A23E-F5829FD84756}" type="slidenum">
              <a:rPr lang="en-US" smtClean="0"/>
              <a:pPr>
                <a:defRPr/>
              </a:pPr>
              <a:t>44</a:t>
            </a:fld>
            <a:endParaRPr lang="en-US"/>
          </a:p>
        </p:txBody>
      </p:sp>
    </p:spTree>
    <p:extLst>
      <p:ext uri="{BB962C8B-B14F-4D97-AF65-F5344CB8AC3E}">
        <p14:creationId xmlns:p14="http://schemas.microsoft.com/office/powerpoint/2010/main" val="280181129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D744-94E5-48A5-AAA5-443BECE47241}"/>
              </a:ext>
            </a:extLst>
          </p:cNvPr>
          <p:cNvSpPr>
            <a:spLocks noGrp="1"/>
          </p:cNvSpPr>
          <p:nvPr>
            <p:ph type="title"/>
          </p:nvPr>
        </p:nvSpPr>
        <p:spPr/>
        <p:txBody>
          <a:bodyPr/>
          <a:lstStyle/>
          <a:p>
            <a:r>
              <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rPr>
              <a:t>Form ADT-4 – Report to Central Govt</a:t>
            </a:r>
            <a:endParaRPr lang="en-IN" sz="3200" dirty="0"/>
          </a:p>
        </p:txBody>
      </p:sp>
      <p:sp>
        <p:nvSpPr>
          <p:cNvPr id="3" name="Content Placeholder 2">
            <a:extLst>
              <a:ext uri="{FF2B5EF4-FFF2-40B4-BE49-F238E27FC236}">
                <a16:creationId xmlns:a16="http://schemas.microsoft.com/office/drawing/2014/main" id="{D62807DF-2843-4B90-8FE5-283ED5129BFD}"/>
              </a:ext>
            </a:extLst>
          </p:cNvPr>
          <p:cNvSpPr>
            <a:spLocks noGrp="1"/>
          </p:cNvSpPr>
          <p:nvPr>
            <p:ph idx="1"/>
          </p:nvPr>
        </p:nvSpPr>
        <p:spPr>
          <a:xfrm>
            <a:off x="1166813" y="1458914"/>
            <a:ext cx="7620000" cy="4876799"/>
          </a:xfrm>
        </p:spPr>
        <p:txBody>
          <a:bodyPr/>
          <a:lstStyle/>
          <a:p>
            <a:endParaRPr lang="en-IN" dirty="0">
              <a:hlinkClick r:id="rId2"/>
            </a:endParaRPr>
          </a:p>
          <a:p>
            <a:endParaRPr lang="en-IN" dirty="0">
              <a:hlinkClick r:id="rId2"/>
            </a:endParaRPr>
          </a:p>
          <a:p>
            <a:endParaRPr lang="en-IN" dirty="0">
              <a:hlinkClick r:id="rId2"/>
            </a:endParaRPr>
          </a:p>
          <a:p>
            <a:endParaRPr lang="en-IN" dirty="0">
              <a:hlinkClick r:id="rId2"/>
            </a:endParaRPr>
          </a:p>
          <a:p>
            <a:endParaRPr lang="en-IN" dirty="0">
              <a:hlinkClick r:id="rId2"/>
            </a:endParaRPr>
          </a:p>
          <a:p>
            <a:pPr marL="0" indent="0">
              <a:buNone/>
            </a:pPr>
            <a:endParaRPr lang="en-IN" dirty="0">
              <a:hlinkClick r:id="rId2"/>
            </a:endParaRPr>
          </a:p>
          <a:p>
            <a:r>
              <a:rPr lang="en-IN" sz="2800" dirty="0">
                <a:hlinkClick r:id="rId2"/>
              </a:rPr>
              <a:t>https://www.mca.gov.in/content/mca/global/en/mca/e-filing/approval-services-roc-rd-hq/form-adt4.html</a:t>
            </a:r>
            <a:endParaRPr lang="en-IN" sz="2800" dirty="0"/>
          </a:p>
          <a:p>
            <a:endParaRPr lang="en-IN" dirty="0"/>
          </a:p>
        </p:txBody>
      </p:sp>
      <p:sp>
        <p:nvSpPr>
          <p:cNvPr id="4" name="Slide Number Placeholder 3">
            <a:extLst>
              <a:ext uri="{FF2B5EF4-FFF2-40B4-BE49-F238E27FC236}">
                <a16:creationId xmlns:a16="http://schemas.microsoft.com/office/drawing/2014/main" id="{58D0D3C9-3594-4E27-8EA8-377C0D432F17}"/>
              </a:ext>
            </a:extLst>
          </p:cNvPr>
          <p:cNvSpPr>
            <a:spLocks noGrp="1"/>
          </p:cNvSpPr>
          <p:nvPr>
            <p:ph type="sldNum" sz="quarter" idx="12"/>
          </p:nvPr>
        </p:nvSpPr>
        <p:spPr/>
        <p:txBody>
          <a:bodyPr/>
          <a:lstStyle/>
          <a:p>
            <a:pPr>
              <a:defRPr/>
            </a:pPr>
            <a:fld id="{C46BCC04-14A5-46FC-A23E-F5829FD84756}" type="slidenum">
              <a:rPr lang="en-US" smtClean="0"/>
              <a:pPr>
                <a:defRPr/>
              </a:pPr>
              <a:t>45</a:t>
            </a:fld>
            <a:endParaRPr lang="en-US"/>
          </a:p>
        </p:txBody>
      </p:sp>
      <p:pic>
        <p:nvPicPr>
          <p:cNvPr id="5" name="Picture 4"/>
          <p:cNvPicPr/>
          <p:nvPr/>
        </p:nvPicPr>
        <p:blipFill rotWithShape="1">
          <a:blip r:embed="rId3"/>
          <a:srcRect l="23546" t="15230" r="25316" b="21450"/>
          <a:stretch/>
        </p:blipFill>
        <p:spPr bwMode="auto">
          <a:xfrm>
            <a:off x="1238451" y="1254965"/>
            <a:ext cx="4663585" cy="33528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73980" t="52805" r="2738" b="12612"/>
          <a:stretch/>
        </p:blipFill>
        <p:spPr bwMode="auto">
          <a:xfrm>
            <a:off x="5973674" y="2574768"/>
            <a:ext cx="2511569" cy="2412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34473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sz="3200" b="1" dirty="0"/>
              <a:t>Linked Forms </a:t>
            </a:r>
          </a:p>
        </p:txBody>
      </p:sp>
      <p:sp>
        <p:nvSpPr>
          <p:cNvPr id="3" name="Content Placeholder 2">
            <a:extLst>
              <a:ext uri="{FF2B5EF4-FFF2-40B4-BE49-F238E27FC236}">
                <a16:creationId xmlns:a16="http://schemas.microsoft.com/office/drawing/2014/main" id="{F0ADCCCC-1D2E-4A99-BD49-7935371D87AD}"/>
              </a:ext>
            </a:extLst>
          </p:cNvPr>
          <p:cNvSpPr>
            <a:spLocks noGrp="1"/>
          </p:cNvSpPr>
          <p:nvPr>
            <p:ph idx="1"/>
          </p:nvPr>
        </p:nvSpPr>
        <p:spPr>
          <a:xfrm>
            <a:off x="1066800" y="1516879"/>
            <a:ext cx="7620000" cy="4114800"/>
          </a:xfrm>
        </p:spPr>
        <p:txBody>
          <a:bodyPr>
            <a:normAutofit/>
          </a:bodyPr>
          <a:lstStyle/>
          <a:p>
            <a:pPr marL="0" indent="0" algn="just">
              <a:buNone/>
            </a:pPr>
            <a:r>
              <a:rPr lang="en-US" sz="2400" dirty="0"/>
              <a:t>The following 6 new forms are launched as a part of the V3 Form rollout, which were not available in the V2 Portal. </a:t>
            </a:r>
          </a:p>
          <a:p>
            <a:pPr marL="0" indent="0" algn="just">
              <a:buNone/>
            </a:pPr>
            <a:endParaRPr lang="en-US" sz="2400" dirty="0"/>
          </a:p>
          <a:p>
            <a:pPr algn="just"/>
            <a:r>
              <a:rPr lang="en-US" sz="2400" dirty="0"/>
              <a:t>AOC -1 Linked form </a:t>
            </a:r>
          </a:p>
          <a:p>
            <a:pPr algn="just"/>
            <a:r>
              <a:rPr lang="en-US" sz="2400" dirty="0"/>
              <a:t>AOC-2  Linked form</a:t>
            </a:r>
          </a:p>
          <a:p>
            <a:pPr algn="just"/>
            <a:r>
              <a:rPr lang="en-US" sz="2400" dirty="0"/>
              <a:t>Extract of Auditor’s Report (Consolidated)</a:t>
            </a:r>
          </a:p>
          <a:p>
            <a:pPr algn="just"/>
            <a:r>
              <a:rPr lang="en-US" sz="2400" dirty="0"/>
              <a:t>Extract of Auditor’s Report (Standalone)</a:t>
            </a:r>
          </a:p>
          <a:p>
            <a:pPr algn="just"/>
            <a:r>
              <a:rPr lang="en-IN" sz="2400" dirty="0"/>
              <a:t>Extract of Board’s Report </a:t>
            </a:r>
            <a:r>
              <a:rPr lang="en-IN" dirty="0"/>
              <a:t>	</a:t>
            </a:r>
            <a:endParaRPr lang="en-IN" sz="2400" dirty="0"/>
          </a:p>
          <a:p>
            <a:pPr algn="just"/>
            <a:r>
              <a:rPr lang="en-IN" sz="2400" dirty="0"/>
              <a:t>ADT 4</a:t>
            </a:r>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46</a:t>
            </a:fld>
            <a:endParaRPr lang="en-US"/>
          </a:p>
        </p:txBody>
      </p:sp>
    </p:spTree>
    <p:extLst>
      <p:ext uri="{BB962C8B-B14F-4D97-AF65-F5344CB8AC3E}">
        <p14:creationId xmlns:p14="http://schemas.microsoft.com/office/powerpoint/2010/main" val="29715542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marL="0" indent="0">
              <a:buNone/>
            </a:pPr>
            <a:endParaRPr lang="en-IN" dirty="0"/>
          </a:p>
          <a:p>
            <a:pPr marL="0" indent="0">
              <a:buNone/>
            </a:pPr>
            <a:endParaRPr lang="en-IN" dirty="0"/>
          </a:p>
        </p:txBody>
      </p:sp>
      <p:sp>
        <p:nvSpPr>
          <p:cNvPr id="6" name="Slide Number Placeholder 5"/>
          <p:cNvSpPr>
            <a:spLocks noGrp="1"/>
          </p:cNvSpPr>
          <p:nvPr>
            <p:ph type="sldNum" sz="quarter" idx="12"/>
          </p:nvPr>
        </p:nvSpPr>
        <p:spPr/>
        <p:txBody>
          <a:bodyPr/>
          <a:lstStyle/>
          <a:p>
            <a:pPr>
              <a:defRPr/>
            </a:pPr>
            <a:fld id="{C46BCC04-14A5-46FC-A23E-F5829FD84756}" type="slidenum">
              <a:rPr lang="en-US" smtClean="0"/>
              <a:pPr>
                <a:defRPr/>
              </a:pPr>
              <a:t>47</a:t>
            </a:fld>
            <a:endParaRPr lang="en-US"/>
          </a:p>
        </p:txBody>
      </p:sp>
      <p:sp>
        <p:nvSpPr>
          <p:cNvPr id="4" name="Down Arrow 3"/>
          <p:cNvSpPr/>
          <p:nvPr/>
        </p:nvSpPr>
        <p:spPr>
          <a:xfrm>
            <a:off x="4652729" y="3083713"/>
            <a:ext cx="363474" cy="1641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70805360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82109481"/>
              </p:ext>
            </p:extLst>
          </p:nvPr>
        </p:nvGraphicFramePr>
        <p:xfrm>
          <a:off x="1740309" y="178525"/>
          <a:ext cx="6188844" cy="1023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2"/>
          <p:cNvPicPr>
            <a:picLocks noGrp="1" noChangeAspect="1"/>
          </p:cNvPicPr>
          <p:nvPr>
            <p:ph idx="1"/>
          </p:nvPr>
        </p:nvPicPr>
        <p:blipFill>
          <a:blip r:embed="rId7"/>
          <a:stretch>
            <a:fillRect/>
          </a:stretch>
        </p:blipFill>
        <p:spPr>
          <a:xfrm>
            <a:off x="1135724" y="1306970"/>
            <a:ext cx="7398014" cy="5511842"/>
          </a:xfrm>
          <a:prstGeom prst="rect">
            <a:avLst/>
          </a:prstGeom>
          <a:ln w="228600" cap="sq" cmpd="thickThin">
            <a:solidFill>
              <a:srgbClr val="000000"/>
            </a:solidFill>
            <a:prstDash val="solid"/>
            <a:miter lim="800000"/>
          </a:ln>
          <a:effectLst>
            <a:innerShdw blurRad="76200">
              <a:srgbClr val="000000"/>
            </a:innerShdw>
          </a:effectLst>
          <a:scene3d>
            <a:camera prst="perspectiveFront"/>
            <a:lightRig rig="threePt" dir="t"/>
          </a:scene3d>
        </p:spPr>
      </p:pic>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48</a:t>
            </a:fld>
            <a:endParaRPr lang="en-US"/>
          </a:p>
        </p:txBody>
      </p:sp>
    </p:spTree>
    <p:extLst>
      <p:ext uri="{BB962C8B-B14F-4D97-AF65-F5344CB8AC3E}">
        <p14:creationId xmlns:p14="http://schemas.microsoft.com/office/powerpoint/2010/main" val="4219783146"/>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3825" y="802215"/>
            <a:ext cx="7692740" cy="1857226"/>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973825" y="3409921"/>
            <a:ext cx="7569284" cy="2467848"/>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49</a:t>
            </a:fld>
            <a:endParaRPr lang="en-US"/>
          </a:p>
        </p:txBody>
      </p:sp>
    </p:spTree>
    <p:extLst>
      <p:ext uri="{BB962C8B-B14F-4D97-AF65-F5344CB8AC3E}">
        <p14:creationId xmlns:p14="http://schemas.microsoft.com/office/powerpoint/2010/main" val="2705911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51F-0DD4-4CFE-AB56-48264FDF57C1}"/>
              </a:ext>
            </a:extLst>
          </p:cNvPr>
          <p:cNvSpPr>
            <a:spLocks noGrp="1"/>
          </p:cNvSpPr>
          <p:nvPr>
            <p:ph type="title"/>
          </p:nvPr>
        </p:nvSpPr>
        <p:spPr/>
        <p:txBody>
          <a:bodyPr/>
          <a:lstStyle/>
          <a:p>
            <a:r>
              <a:rPr lang="en-IN" sz="3200" b="1" dirty="0"/>
              <a:t>Introduction : Amendment Rules, 2025</a:t>
            </a:r>
          </a:p>
        </p:txBody>
      </p:sp>
      <p:sp>
        <p:nvSpPr>
          <p:cNvPr id="3" name="Content Placeholder 2">
            <a:extLst>
              <a:ext uri="{FF2B5EF4-FFF2-40B4-BE49-F238E27FC236}">
                <a16:creationId xmlns:a16="http://schemas.microsoft.com/office/drawing/2014/main" id="{F0ADCCCC-1D2E-4A99-BD49-7935371D87AD}"/>
              </a:ext>
            </a:extLst>
          </p:cNvPr>
          <p:cNvSpPr>
            <a:spLocks noGrp="1"/>
          </p:cNvSpPr>
          <p:nvPr>
            <p:ph idx="1"/>
          </p:nvPr>
        </p:nvSpPr>
        <p:spPr>
          <a:xfrm>
            <a:off x="1066800" y="1939637"/>
            <a:ext cx="7620000" cy="3740727"/>
          </a:xfrm>
        </p:spPr>
        <p:txBody>
          <a:bodyPr>
            <a:noAutofit/>
          </a:bodyPr>
          <a:lstStyle/>
          <a:p>
            <a:pPr marL="0" indent="0" algn="just">
              <a:buNone/>
            </a:pPr>
            <a:r>
              <a:rPr lang="en-US" sz="2200" dirty="0"/>
              <a:t>The Ministry of Corporate Affair (MCA) vide separate amendment notifications released on May 30, 2025, introduced several notifiable changes – The launch of final set of the 38 Company Forms, formerly on the MCA V2 Portal and proposed to be completely migrated to the V3 Portal. </a:t>
            </a:r>
          </a:p>
          <a:p>
            <a:pPr marL="0" indent="0" algn="just">
              <a:buNone/>
            </a:pPr>
            <a:r>
              <a:rPr lang="en-US" sz="2200" dirty="0"/>
              <a:t>As a part of the transition, the V2 Portal was completely disabled (except V2 VPD Function) from June 18, 2025. The V3 Portal was disabled from July 09, 2025, 12:00 AM to July 11, 2025, 11:59 P.M. and was made available for filing from 12:00 AM on 14th July 2025.</a:t>
            </a:r>
          </a:p>
        </p:txBody>
      </p:sp>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5</a:t>
            </a:fld>
            <a:endParaRPr lang="en-US"/>
          </a:p>
        </p:txBody>
      </p:sp>
    </p:spTree>
    <p:extLst>
      <p:ext uri="{BB962C8B-B14F-4D97-AF65-F5344CB8AC3E}">
        <p14:creationId xmlns:p14="http://schemas.microsoft.com/office/powerpoint/2010/main" val="272589000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28286671"/>
              </p:ext>
            </p:extLst>
          </p:nvPr>
        </p:nvGraphicFramePr>
        <p:xfrm>
          <a:off x="1136073" y="235526"/>
          <a:ext cx="7704667" cy="139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50</a:t>
            </a:fld>
            <a:endParaRPr lang="en-US"/>
          </a:p>
        </p:txBody>
      </p:sp>
      <p:pic>
        <p:nvPicPr>
          <p:cNvPr id="5" name="Picture 4"/>
          <p:cNvPicPr>
            <a:picLocks noChangeAspect="1"/>
          </p:cNvPicPr>
          <p:nvPr/>
        </p:nvPicPr>
        <p:blipFill rotWithShape="1">
          <a:blip r:embed="rId8"/>
          <a:srcRect l="24125" t="15246" r="4213" b="5966"/>
          <a:stretch/>
        </p:blipFill>
        <p:spPr>
          <a:xfrm>
            <a:off x="1136073" y="1496291"/>
            <a:ext cx="7287491" cy="4033588"/>
          </a:xfrm>
          <a:prstGeom prst="rect">
            <a:avLst/>
          </a:prstGeom>
        </p:spPr>
      </p:pic>
      <p:sp>
        <p:nvSpPr>
          <p:cNvPr id="7" name="TextBox 6"/>
          <p:cNvSpPr txBox="1"/>
          <p:nvPr/>
        </p:nvSpPr>
        <p:spPr>
          <a:xfrm>
            <a:off x="1136073" y="5691614"/>
            <a:ext cx="709352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9"/>
              </a:rPr>
              <a:t>https://www.mca.gov.in/content/mca/global/en/mca/e-filing/annual-filings/form-aoc4.html</a:t>
            </a:r>
            <a:endParaRPr lang="en-US" sz="2400" dirty="0"/>
          </a:p>
        </p:txBody>
      </p:sp>
    </p:spTree>
    <p:extLst>
      <p:ext uri="{BB962C8B-B14F-4D97-AF65-F5344CB8AC3E}">
        <p14:creationId xmlns:p14="http://schemas.microsoft.com/office/powerpoint/2010/main" val="206692905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37501864"/>
              </p:ext>
            </p:extLst>
          </p:nvPr>
        </p:nvGraphicFramePr>
        <p:xfrm>
          <a:off x="982133" y="207819"/>
          <a:ext cx="7552267" cy="146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1084218" y="1917433"/>
            <a:ext cx="7602582" cy="3445106"/>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51</a:t>
            </a:fld>
            <a:endParaRPr lang="en-US"/>
          </a:p>
        </p:txBody>
      </p:sp>
      <p:sp>
        <p:nvSpPr>
          <p:cNvPr id="2" name="TextBox 1"/>
          <p:cNvSpPr txBox="1"/>
          <p:nvPr/>
        </p:nvSpPr>
        <p:spPr>
          <a:xfrm>
            <a:off x="1084218" y="5719186"/>
            <a:ext cx="745018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8"/>
              </a:rPr>
              <a:t>https://www.mca.gov.in/content/mca/global/en/mca/e-filing/annual-filings/aoc-4-xbrl.html</a:t>
            </a:r>
            <a:endParaRPr lang="en-US" sz="2000" dirty="0"/>
          </a:p>
        </p:txBody>
      </p:sp>
    </p:spTree>
    <p:extLst>
      <p:ext uri="{BB962C8B-B14F-4D97-AF65-F5344CB8AC3E}">
        <p14:creationId xmlns:p14="http://schemas.microsoft.com/office/powerpoint/2010/main" val="261357389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76648974"/>
              </p:ext>
            </p:extLst>
          </p:nvPr>
        </p:nvGraphicFramePr>
        <p:xfrm>
          <a:off x="982133" y="457201"/>
          <a:ext cx="7704667" cy="133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82133" y="2262045"/>
            <a:ext cx="7704666" cy="2553208"/>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52</a:t>
            </a:fld>
            <a:endParaRPr lang="en-US"/>
          </a:p>
        </p:txBody>
      </p:sp>
      <p:sp>
        <p:nvSpPr>
          <p:cNvPr id="2" name="TextBox 1"/>
          <p:cNvSpPr txBox="1"/>
          <p:nvPr/>
        </p:nvSpPr>
        <p:spPr>
          <a:xfrm>
            <a:off x="1108364" y="5126582"/>
            <a:ext cx="7578435"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8"/>
              </a:rPr>
              <a:t>https://www.mca.gov.in/content/mca/global/en/mca/e-filing/annual-filings/form-aoc4cfs.html</a:t>
            </a:r>
            <a:endParaRPr lang="en-US" sz="2400" dirty="0"/>
          </a:p>
          <a:p>
            <a:endParaRPr lang="en-US" dirty="0"/>
          </a:p>
        </p:txBody>
      </p:sp>
    </p:spTree>
    <p:extLst>
      <p:ext uri="{BB962C8B-B14F-4D97-AF65-F5344CB8AC3E}">
        <p14:creationId xmlns:p14="http://schemas.microsoft.com/office/powerpoint/2010/main" val="2354424635"/>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24861437"/>
              </p:ext>
            </p:extLst>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982134" y="2555134"/>
            <a:ext cx="7704666" cy="2413544"/>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53</a:t>
            </a:fld>
            <a:endParaRPr lang="en-US"/>
          </a:p>
        </p:txBody>
      </p:sp>
      <p:sp>
        <p:nvSpPr>
          <p:cNvPr id="2" name="TextBox 1"/>
          <p:cNvSpPr txBox="1"/>
          <p:nvPr/>
        </p:nvSpPr>
        <p:spPr>
          <a:xfrm>
            <a:off x="982133" y="5313218"/>
            <a:ext cx="7218218"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8"/>
              </a:rPr>
              <a:t>https://www.mca.gov.in/content/mca/global/en/mca/e-filing/annual-filings/form-aoc4cfsnbfc.html</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05192350"/>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74237373"/>
              </p:ext>
            </p:extLst>
          </p:nvPr>
        </p:nvGraphicFramePr>
        <p:xfrm>
          <a:off x="1066800" y="862149"/>
          <a:ext cx="7620000" cy="477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54</a:t>
            </a:fld>
            <a:endParaRPr lang="en-US"/>
          </a:p>
        </p:txBody>
      </p:sp>
    </p:spTree>
    <p:extLst>
      <p:ext uri="{BB962C8B-B14F-4D97-AF65-F5344CB8AC3E}">
        <p14:creationId xmlns:p14="http://schemas.microsoft.com/office/powerpoint/2010/main" val="2037940224"/>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54D7-0263-4AF2-B20A-D4E1CB623829}"/>
              </a:ext>
            </a:extLst>
          </p:cNvPr>
          <p:cNvSpPr>
            <a:spLocks noGrp="1"/>
          </p:cNvSpPr>
          <p:nvPr>
            <p:ph type="title"/>
          </p:nvPr>
        </p:nvSpPr>
        <p:spPr/>
        <p:txBody>
          <a:bodyPr/>
          <a:lstStyle/>
          <a:p>
            <a:r>
              <a:rPr lang="en-IN" dirty="0"/>
              <a:t>Extract of Auditor’s Report</a:t>
            </a:r>
          </a:p>
        </p:txBody>
      </p:sp>
      <p:pic>
        <p:nvPicPr>
          <p:cNvPr id="6" name="Content Placeholder 5">
            <a:extLst>
              <a:ext uri="{FF2B5EF4-FFF2-40B4-BE49-F238E27FC236}">
                <a16:creationId xmlns:a16="http://schemas.microsoft.com/office/drawing/2014/main" id="{78C3BF11-4B70-46D4-A536-B8018E977CA5}"/>
              </a:ext>
            </a:extLst>
          </p:cNvPr>
          <p:cNvPicPr>
            <a:picLocks noGrp="1" noChangeAspect="1"/>
          </p:cNvPicPr>
          <p:nvPr>
            <p:ph idx="1"/>
          </p:nvPr>
        </p:nvPicPr>
        <p:blipFill>
          <a:blip r:embed="rId2"/>
          <a:stretch>
            <a:fillRect/>
          </a:stretch>
        </p:blipFill>
        <p:spPr>
          <a:xfrm>
            <a:off x="1303756" y="1758156"/>
            <a:ext cx="7383043" cy="4114800"/>
          </a:xfrm>
        </p:spPr>
      </p:pic>
      <p:sp>
        <p:nvSpPr>
          <p:cNvPr id="4" name="Slide Number Placeholder 3">
            <a:extLst>
              <a:ext uri="{FF2B5EF4-FFF2-40B4-BE49-F238E27FC236}">
                <a16:creationId xmlns:a16="http://schemas.microsoft.com/office/drawing/2014/main" id="{B84B927B-6165-4E37-BD58-9E9565651787}"/>
              </a:ext>
            </a:extLst>
          </p:cNvPr>
          <p:cNvSpPr>
            <a:spLocks noGrp="1"/>
          </p:cNvSpPr>
          <p:nvPr>
            <p:ph type="sldNum" sz="quarter" idx="12"/>
          </p:nvPr>
        </p:nvSpPr>
        <p:spPr/>
        <p:txBody>
          <a:bodyPr/>
          <a:lstStyle/>
          <a:p>
            <a:pPr>
              <a:defRPr/>
            </a:pPr>
            <a:fld id="{C46BCC04-14A5-46FC-A23E-F5829FD84756}" type="slidenum">
              <a:rPr lang="en-US" smtClean="0"/>
              <a:pPr>
                <a:defRPr/>
              </a:pPr>
              <a:t>55</a:t>
            </a:fld>
            <a:endParaRPr lang="en-US"/>
          </a:p>
        </p:txBody>
      </p:sp>
    </p:spTree>
    <p:extLst>
      <p:ext uri="{BB962C8B-B14F-4D97-AF65-F5344CB8AC3E}">
        <p14:creationId xmlns:p14="http://schemas.microsoft.com/office/powerpoint/2010/main" val="240543468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BB2A-D385-4653-ACFE-D87BF49162F4}"/>
              </a:ext>
            </a:extLst>
          </p:cNvPr>
          <p:cNvSpPr>
            <a:spLocks noGrp="1"/>
          </p:cNvSpPr>
          <p:nvPr>
            <p:ph type="title"/>
          </p:nvPr>
        </p:nvSpPr>
        <p:spPr/>
        <p:txBody>
          <a:bodyPr/>
          <a:lstStyle/>
          <a:p>
            <a:r>
              <a:rPr lang="en-IN" dirty="0"/>
              <a:t>Extract of Auditor’s Report</a:t>
            </a:r>
          </a:p>
        </p:txBody>
      </p:sp>
      <p:pic>
        <p:nvPicPr>
          <p:cNvPr id="6" name="Content Placeholder 5">
            <a:extLst>
              <a:ext uri="{FF2B5EF4-FFF2-40B4-BE49-F238E27FC236}">
                <a16:creationId xmlns:a16="http://schemas.microsoft.com/office/drawing/2014/main" id="{97C270CB-10CA-45E7-B992-B42397979DD2}"/>
              </a:ext>
            </a:extLst>
          </p:cNvPr>
          <p:cNvPicPr>
            <a:picLocks noGrp="1" noChangeAspect="1"/>
          </p:cNvPicPr>
          <p:nvPr>
            <p:ph idx="1"/>
          </p:nvPr>
        </p:nvPicPr>
        <p:blipFill>
          <a:blip r:embed="rId2"/>
          <a:stretch>
            <a:fillRect/>
          </a:stretch>
        </p:blipFill>
        <p:spPr>
          <a:xfrm>
            <a:off x="2386263" y="1752600"/>
            <a:ext cx="4981073" cy="4114800"/>
          </a:xfrm>
        </p:spPr>
      </p:pic>
      <p:sp>
        <p:nvSpPr>
          <p:cNvPr id="4" name="Slide Number Placeholder 3">
            <a:extLst>
              <a:ext uri="{FF2B5EF4-FFF2-40B4-BE49-F238E27FC236}">
                <a16:creationId xmlns:a16="http://schemas.microsoft.com/office/drawing/2014/main" id="{3C4B8EF8-0CDC-4583-8AD9-B2D949CDDFED}"/>
              </a:ext>
            </a:extLst>
          </p:cNvPr>
          <p:cNvSpPr>
            <a:spLocks noGrp="1"/>
          </p:cNvSpPr>
          <p:nvPr>
            <p:ph type="sldNum" sz="quarter" idx="12"/>
          </p:nvPr>
        </p:nvSpPr>
        <p:spPr/>
        <p:txBody>
          <a:bodyPr/>
          <a:lstStyle/>
          <a:p>
            <a:pPr>
              <a:defRPr/>
            </a:pPr>
            <a:fld id="{C46BCC04-14A5-46FC-A23E-F5829FD84756}" type="slidenum">
              <a:rPr lang="en-US" smtClean="0"/>
              <a:pPr>
                <a:defRPr/>
              </a:pPr>
              <a:t>56</a:t>
            </a:fld>
            <a:endParaRPr lang="en-US"/>
          </a:p>
        </p:txBody>
      </p:sp>
    </p:spTree>
    <p:extLst>
      <p:ext uri="{BB962C8B-B14F-4D97-AF65-F5344CB8AC3E}">
        <p14:creationId xmlns:p14="http://schemas.microsoft.com/office/powerpoint/2010/main" val="257062077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A4B2-9915-4BAA-9612-972C6AB9A116}"/>
              </a:ext>
            </a:extLst>
          </p:cNvPr>
          <p:cNvSpPr>
            <a:spLocks noGrp="1"/>
          </p:cNvSpPr>
          <p:nvPr>
            <p:ph type="title"/>
          </p:nvPr>
        </p:nvSpPr>
        <p:spPr/>
        <p:txBody>
          <a:bodyPr/>
          <a:lstStyle/>
          <a:p>
            <a:r>
              <a:rPr lang="en-IN" dirty="0"/>
              <a:t>Extract of Auditor’s Report</a:t>
            </a:r>
          </a:p>
        </p:txBody>
      </p:sp>
      <p:pic>
        <p:nvPicPr>
          <p:cNvPr id="6" name="Content Placeholder 5">
            <a:extLst>
              <a:ext uri="{FF2B5EF4-FFF2-40B4-BE49-F238E27FC236}">
                <a16:creationId xmlns:a16="http://schemas.microsoft.com/office/drawing/2014/main" id="{795F07CE-4CFE-4119-934E-3A4B55728B3A}"/>
              </a:ext>
            </a:extLst>
          </p:cNvPr>
          <p:cNvPicPr>
            <a:picLocks noGrp="1" noChangeAspect="1"/>
          </p:cNvPicPr>
          <p:nvPr>
            <p:ph idx="1"/>
          </p:nvPr>
        </p:nvPicPr>
        <p:blipFill>
          <a:blip r:embed="rId2"/>
          <a:stretch>
            <a:fillRect/>
          </a:stretch>
        </p:blipFill>
        <p:spPr>
          <a:xfrm>
            <a:off x="1549206" y="1743075"/>
            <a:ext cx="6655187" cy="4114800"/>
          </a:xfrm>
        </p:spPr>
      </p:pic>
      <p:sp>
        <p:nvSpPr>
          <p:cNvPr id="4" name="Slide Number Placeholder 3">
            <a:extLst>
              <a:ext uri="{FF2B5EF4-FFF2-40B4-BE49-F238E27FC236}">
                <a16:creationId xmlns:a16="http://schemas.microsoft.com/office/drawing/2014/main" id="{38E9AAAB-7B9A-4831-9B7E-4DE71A59884D}"/>
              </a:ext>
            </a:extLst>
          </p:cNvPr>
          <p:cNvSpPr>
            <a:spLocks noGrp="1"/>
          </p:cNvSpPr>
          <p:nvPr>
            <p:ph type="sldNum" sz="quarter" idx="12"/>
          </p:nvPr>
        </p:nvSpPr>
        <p:spPr/>
        <p:txBody>
          <a:bodyPr/>
          <a:lstStyle/>
          <a:p>
            <a:pPr>
              <a:defRPr/>
            </a:pPr>
            <a:fld id="{C46BCC04-14A5-46FC-A23E-F5829FD84756}" type="slidenum">
              <a:rPr lang="en-US" smtClean="0"/>
              <a:pPr>
                <a:defRPr/>
              </a:pPr>
              <a:t>57</a:t>
            </a:fld>
            <a:endParaRPr lang="en-US"/>
          </a:p>
        </p:txBody>
      </p:sp>
    </p:spTree>
    <p:extLst>
      <p:ext uri="{BB962C8B-B14F-4D97-AF65-F5344CB8AC3E}">
        <p14:creationId xmlns:p14="http://schemas.microsoft.com/office/powerpoint/2010/main" val="98630176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124A-3B55-49D1-BE11-55F73083F16F}"/>
              </a:ext>
            </a:extLst>
          </p:cNvPr>
          <p:cNvSpPr>
            <a:spLocks noGrp="1"/>
          </p:cNvSpPr>
          <p:nvPr>
            <p:ph type="title"/>
          </p:nvPr>
        </p:nvSpPr>
        <p:spPr/>
        <p:txBody>
          <a:bodyPr/>
          <a:lstStyle/>
          <a:p>
            <a:r>
              <a:rPr lang="en-IN" dirty="0"/>
              <a:t>Extract of Auditor’s Report</a:t>
            </a:r>
          </a:p>
        </p:txBody>
      </p:sp>
      <p:sp>
        <p:nvSpPr>
          <p:cNvPr id="4" name="Slide Number Placeholder 3">
            <a:extLst>
              <a:ext uri="{FF2B5EF4-FFF2-40B4-BE49-F238E27FC236}">
                <a16:creationId xmlns:a16="http://schemas.microsoft.com/office/drawing/2014/main" id="{4783B22D-A21D-40DD-90AF-B68044C1C600}"/>
              </a:ext>
            </a:extLst>
          </p:cNvPr>
          <p:cNvSpPr>
            <a:spLocks noGrp="1"/>
          </p:cNvSpPr>
          <p:nvPr>
            <p:ph type="sldNum" sz="quarter" idx="12"/>
          </p:nvPr>
        </p:nvSpPr>
        <p:spPr/>
        <p:txBody>
          <a:bodyPr/>
          <a:lstStyle/>
          <a:p>
            <a:pPr>
              <a:defRPr/>
            </a:pPr>
            <a:fld id="{C46BCC04-14A5-46FC-A23E-F5829FD84756}" type="slidenum">
              <a:rPr lang="en-US" smtClean="0"/>
              <a:pPr>
                <a:defRPr/>
              </a:pPr>
              <a:t>58</a:t>
            </a:fld>
            <a:endParaRPr lang="en-US"/>
          </a:p>
        </p:txBody>
      </p:sp>
      <p:pic>
        <p:nvPicPr>
          <p:cNvPr id="10" name="Content Placeholder 9">
            <a:extLst>
              <a:ext uri="{FF2B5EF4-FFF2-40B4-BE49-F238E27FC236}">
                <a16:creationId xmlns:a16="http://schemas.microsoft.com/office/drawing/2014/main" id="{E175291B-DC0C-4D8D-AC2E-D823BDCEF1C6}"/>
              </a:ext>
            </a:extLst>
          </p:cNvPr>
          <p:cNvPicPr>
            <a:picLocks noGrp="1" noChangeAspect="1"/>
          </p:cNvPicPr>
          <p:nvPr>
            <p:ph idx="1"/>
          </p:nvPr>
        </p:nvPicPr>
        <p:blipFill>
          <a:blip r:embed="rId2"/>
          <a:stretch>
            <a:fillRect/>
          </a:stretch>
        </p:blipFill>
        <p:spPr>
          <a:xfrm>
            <a:off x="2019452" y="1724025"/>
            <a:ext cx="5714696" cy="4114800"/>
          </a:xfrm>
        </p:spPr>
      </p:pic>
    </p:spTree>
    <p:extLst>
      <p:ext uri="{BB962C8B-B14F-4D97-AF65-F5344CB8AC3E}">
        <p14:creationId xmlns:p14="http://schemas.microsoft.com/office/powerpoint/2010/main" val="126061180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438171771"/>
              </p:ext>
            </p:extLst>
          </p:nvPr>
        </p:nvGraphicFramePr>
        <p:xfrm>
          <a:off x="1014413" y="461615"/>
          <a:ext cx="7772400" cy="2965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014413" y="3426809"/>
            <a:ext cx="7772400" cy="1477328"/>
          </a:xfrm>
          <a:prstGeom prst="rect">
            <a:avLst/>
          </a:prstGeom>
        </p:spPr>
        <p:txBody>
          <a:bodyPr wrap="square">
            <a:spAutoFit/>
          </a:bodyPr>
          <a:lstStyle/>
          <a:p>
            <a:pPr algn="just"/>
            <a:r>
              <a:rPr lang="en-US" b="1" dirty="0"/>
              <a:t>Additionally, by way of the Amendment notifications, there is a change with respect to signatories of the e-forms, in line with facilitating filing by the authorized officers under IBC. The e-forms now recognize liquidator/ interim resolution professional/resolution professional, as authorized signatories for companies undergoing CIRP or liquidation process.</a:t>
            </a:r>
          </a:p>
        </p:txBody>
      </p:sp>
      <p:sp>
        <p:nvSpPr>
          <p:cNvPr id="12" name="Slide Number Placeholder 11"/>
          <p:cNvSpPr>
            <a:spLocks noGrp="1"/>
          </p:cNvSpPr>
          <p:nvPr>
            <p:ph type="sldNum" sz="quarter" idx="12"/>
          </p:nvPr>
        </p:nvSpPr>
        <p:spPr/>
        <p:txBody>
          <a:bodyPr/>
          <a:lstStyle/>
          <a:p>
            <a:pPr>
              <a:defRPr/>
            </a:pPr>
            <a:fld id="{C46BCC04-14A5-46FC-A23E-F5829FD84756}" type="slidenum">
              <a:rPr lang="en-US" smtClean="0"/>
              <a:pPr>
                <a:defRPr/>
              </a:pPr>
              <a:t>59</a:t>
            </a:fld>
            <a:endParaRPr lang="en-US"/>
          </a:p>
        </p:txBody>
      </p:sp>
    </p:spTree>
    <p:extLst>
      <p:ext uri="{BB962C8B-B14F-4D97-AF65-F5344CB8AC3E}">
        <p14:creationId xmlns:p14="http://schemas.microsoft.com/office/powerpoint/2010/main" val="3165517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DDCF-5A0D-4ED5-B53A-E59303708FEE}"/>
              </a:ext>
            </a:extLst>
          </p:cNvPr>
          <p:cNvSpPr>
            <a:spLocks noGrp="1"/>
          </p:cNvSpPr>
          <p:nvPr>
            <p:ph type="title"/>
          </p:nvPr>
        </p:nvSpPr>
        <p:spPr/>
        <p:txBody>
          <a:bodyPr/>
          <a:lstStyle/>
          <a:p>
            <a:r>
              <a:rPr lang="en-IN" b="1" dirty="0"/>
              <a:t>Purpose of the change </a:t>
            </a:r>
          </a:p>
        </p:txBody>
      </p:sp>
      <p:sp>
        <p:nvSpPr>
          <p:cNvPr id="3" name="Content Placeholder 2">
            <a:extLst>
              <a:ext uri="{FF2B5EF4-FFF2-40B4-BE49-F238E27FC236}">
                <a16:creationId xmlns:a16="http://schemas.microsoft.com/office/drawing/2014/main" id="{D7A7A7E9-D204-465F-9E3B-A8B0DBA6EFEA}"/>
              </a:ext>
            </a:extLst>
          </p:cNvPr>
          <p:cNvSpPr>
            <a:spLocks noGrp="1"/>
          </p:cNvSpPr>
          <p:nvPr>
            <p:ph idx="1"/>
          </p:nvPr>
        </p:nvSpPr>
        <p:spPr/>
        <p:txBody>
          <a:bodyPr/>
          <a:lstStyle/>
          <a:p>
            <a:r>
              <a:rPr lang="en-IN" sz="2800" kern="100" dirty="0">
                <a:effectLst/>
                <a:latin typeface="+mj-lt"/>
                <a:ea typeface="Calibri" panose="020F0502020204030204" pitchFamily="34" charset="0"/>
                <a:cs typeface="Times New Roman" panose="02020603050405020304" pitchFamily="18" charset="0"/>
              </a:rPr>
              <a:t>The changes reflect a strong push towards digital compliance, increased transparency, stricter penalties for non-compliance, and enhanced corporate governance under the Companies Act, 2013. </a:t>
            </a:r>
          </a:p>
          <a:p>
            <a:endParaRPr lang="en-IN" dirty="0"/>
          </a:p>
        </p:txBody>
      </p:sp>
      <p:sp>
        <p:nvSpPr>
          <p:cNvPr id="4" name="Date Placeholder 3">
            <a:extLst>
              <a:ext uri="{FF2B5EF4-FFF2-40B4-BE49-F238E27FC236}">
                <a16:creationId xmlns:a16="http://schemas.microsoft.com/office/drawing/2014/main" id="{FCFF9E9D-C39E-4CF6-BB83-F0D98C75CCB8}"/>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D66F06F6-BF5A-4255-AEF6-1668AED0FF37}"/>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1B420C77-FCD9-453B-B902-15BDFE8A2AED}"/>
              </a:ext>
            </a:extLst>
          </p:cNvPr>
          <p:cNvSpPr>
            <a:spLocks noGrp="1"/>
          </p:cNvSpPr>
          <p:nvPr>
            <p:ph type="sldNum" sz="quarter" idx="12"/>
          </p:nvPr>
        </p:nvSpPr>
        <p:spPr/>
        <p:txBody>
          <a:bodyPr/>
          <a:lstStyle/>
          <a:p>
            <a:pPr>
              <a:defRPr/>
            </a:pPr>
            <a:fld id="{C46BCC04-14A5-46FC-A23E-F5829FD84756}" type="slidenum">
              <a:rPr lang="en-US" smtClean="0"/>
              <a:pPr>
                <a:defRPr/>
              </a:pPr>
              <a:t>6</a:t>
            </a:fld>
            <a:endParaRPr lang="en-US"/>
          </a:p>
        </p:txBody>
      </p:sp>
    </p:spTree>
    <p:extLst>
      <p:ext uri="{BB962C8B-B14F-4D97-AF65-F5344CB8AC3E}">
        <p14:creationId xmlns:p14="http://schemas.microsoft.com/office/powerpoint/2010/main" val="398352847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72192638"/>
              </p:ext>
            </p:extLst>
          </p:nvPr>
        </p:nvGraphicFramePr>
        <p:xfrm>
          <a:off x="982133" y="30480"/>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923780950"/>
              </p:ext>
            </p:extLst>
          </p:nvPr>
        </p:nvGraphicFramePr>
        <p:xfrm>
          <a:off x="-439526" y="1698172"/>
          <a:ext cx="9400645" cy="4846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60</a:t>
            </a:fld>
            <a:endParaRPr lang="en-US"/>
          </a:p>
        </p:txBody>
      </p:sp>
    </p:spTree>
    <p:extLst>
      <p:ext uri="{BB962C8B-B14F-4D97-AF65-F5344CB8AC3E}">
        <p14:creationId xmlns:p14="http://schemas.microsoft.com/office/powerpoint/2010/main" val="283672096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52455491"/>
              </p:ext>
            </p:extLst>
          </p:nvPr>
        </p:nvGraphicFramePr>
        <p:xfrm>
          <a:off x="1689092" y="1136468"/>
          <a:ext cx="6447501" cy="474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61</a:t>
            </a:fld>
            <a:endParaRPr lang="en-US"/>
          </a:p>
        </p:txBody>
      </p:sp>
    </p:spTree>
    <p:extLst>
      <p:ext uri="{BB962C8B-B14F-4D97-AF65-F5344CB8AC3E}">
        <p14:creationId xmlns:p14="http://schemas.microsoft.com/office/powerpoint/2010/main" val="2442926182"/>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16927977"/>
              </p:ext>
            </p:extLst>
          </p:nvPr>
        </p:nvGraphicFramePr>
        <p:xfrm>
          <a:off x="786188" y="1118665"/>
          <a:ext cx="8357812" cy="398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62</a:t>
            </a:fld>
            <a:endParaRPr lang="en-US"/>
          </a:p>
        </p:txBody>
      </p:sp>
    </p:spTree>
    <p:extLst>
      <p:ext uri="{BB962C8B-B14F-4D97-AF65-F5344CB8AC3E}">
        <p14:creationId xmlns:p14="http://schemas.microsoft.com/office/powerpoint/2010/main" val="311945510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2015120"/>
              </p:ext>
            </p:extLst>
          </p:nvPr>
        </p:nvGraphicFramePr>
        <p:xfrm>
          <a:off x="1430502" y="0"/>
          <a:ext cx="6447501" cy="291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C46BCC04-14A5-46FC-A23E-F5829FD84756}" type="slidenum">
              <a:rPr lang="en-US" smtClean="0"/>
              <a:pPr>
                <a:defRPr/>
              </a:pPr>
              <a:t>63</a:t>
            </a:fld>
            <a:endParaRPr lang="en-US"/>
          </a:p>
        </p:txBody>
      </p:sp>
      <p:pic>
        <p:nvPicPr>
          <p:cNvPr id="5" name="Picture 4"/>
          <p:cNvPicPr>
            <a:picLocks noChangeAspect="1"/>
          </p:cNvPicPr>
          <p:nvPr/>
        </p:nvPicPr>
        <p:blipFill>
          <a:blip r:embed="rId7"/>
          <a:stretch>
            <a:fillRect/>
          </a:stretch>
        </p:blipFill>
        <p:spPr>
          <a:xfrm>
            <a:off x="1066800" y="2484749"/>
            <a:ext cx="7560350" cy="35518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67446368"/>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7460680"/>
              </p:ext>
            </p:extLst>
          </p:nvPr>
        </p:nvGraphicFramePr>
        <p:xfrm>
          <a:off x="1125824" y="39190"/>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3522846428"/>
              </p:ext>
            </p:extLst>
          </p:nvPr>
        </p:nvGraphicFramePr>
        <p:xfrm>
          <a:off x="838441" y="1384662"/>
          <a:ext cx="7992050" cy="53391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64</a:t>
            </a:fld>
            <a:endParaRPr lang="en-US"/>
          </a:p>
        </p:txBody>
      </p:sp>
    </p:spTree>
    <p:extLst>
      <p:ext uri="{BB962C8B-B14F-4D97-AF65-F5344CB8AC3E}">
        <p14:creationId xmlns:p14="http://schemas.microsoft.com/office/powerpoint/2010/main" val="99322523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78244550"/>
              </p:ext>
            </p:extLst>
          </p:nvPr>
        </p:nvGraphicFramePr>
        <p:xfrm>
          <a:off x="-400840" y="653143"/>
          <a:ext cx="9753846" cy="564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65</a:t>
            </a:fld>
            <a:endParaRPr lang="en-US"/>
          </a:p>
        </p:txBody>
      </p:sp>
    </p:spTree>
    <p:extLst>
      <p:ext uri="{BB962C8B-B14F-4D97-AF65-F5344CB8AC3E}">
        <p14:creationId xmlns:p14="http://schemas.microsoft.com/office/powerpoint/2010/main" val="3940170065"/>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82133" y="457201"/>
          <a:ext cx="7704667"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4024669360"/>
              </p:ext>
            </p:extLst>
          </p:nvPr>
        </p:nvGraphicFramePr>
        <p:xfrm>
          <a:off x="858035" y="2170611"/>
          <a:ext cx="7952861" cy="3720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66</a:t>
            </a:fld>
            <a:endParaRPr lang="en-US"/>
          </a:p>
        </p:txBody>
      </p:sp>
    </p:spTree>
    <p:extLst>
      <p:ext uri="{BB962C8B-B14F-4D97-AF65-F5344CB8AC3E}">
        <p14:creationId xmlns:p14="http://schemas.microsoft.com/office/powerpoint/2010/main" val="1064410721"/>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0530230"/>
              </p:ext>
            </p:extLst>
          </p:nvPr>
        </p:nvGraphicFramePr>
        <p:xfrm>
          <a:off x="531620" y="341897"/>
          <a:ext cx="8520940" cy="1434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nvPr>
        </p:nvGraphicFramePr>
        <p:xfrm>
          <a:off x="459742" y="1677761"/>
          <a:ext cx="8684258" cy="4746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C46BCC04-14A5-46FC-A23E-F5829FD84756}" type="slidenum">
              <a:rPr lang="en-US" smtClean="0"/>
              <a:pPr>
                <a:defRPr/>
              </a:pPr>
              <a:t>67</a:t>
            </a:fld>
            <a:endParaRPr lang="en-US"/>
          </a:p>
        </p:txBody>
      </p:sp>
    </p:spTree>
    <p:extLst>
      <p:ext uri="{BB962C8B-B14F-4D97-AF65-F5344CB8AC3E}">
        <p14:creationId xmlns:p14="http://schemas.microsoft.com/office/powerpoint/2010/main" val="572894350"/>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4485583"/>
              </p:ext>
            </p:extLst>
          </p:nvPr>
        </p:nvGraphicFramePr>
        <p:xfrm>
          <a:off x="1624436" y="17460"/>
          <a:ext cx="6735793" cy="89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170595107"/>
              </p:ext>
            </p:extLst>
          </p:nvPr>
        </p:nvGraphicFramePr>
        <p:xfrm>
          <a:off x="-387682" y="467030"/>
          <a:ext cx="10093384" cy="5995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68</a:t>
            </a:fld>
            <a:endParaRPr lang="en-US"/>
          </a:p>
        </p:txBody>
      </p:sp>
    </p:spTree>
    <p:extLst>
      <p:ext uri="{BB962C8B-B14F-4D97-AF65-F5344CB8AC3E}">
        <p14:creationId xmlns:p14="http://schemas.microsoft.com/office/powerpoint/2010/main" val="158424343"/>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19549631"/>
              </p:ext>
            </p:extLst>
          </p:nvPr>
        </p:nvGraphicFramePr>
        <p:xfrm>
          <a:off x="1689093" y="1045028"/>
          <a:ext cx="6447501" cy="446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69</a:t>
            </a:fld>
            <a:endParaRPr lang="en-US"/>
          </a:p>
        </p:txBody>
      </p:sp>
    </p:spTree>
    <p:extLst>
      <p:ext uri="{BB962C8B-B14F-4D97-AF65-F5344CB8AC3E}">
        <p14:creationId xmlns:p14="http://schemas.microsoft.com/office/powerpoint/2010/main" val="37278310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7CCB-62E2-4905-A201-3293FF5923EE}"/>
              </a:ext>
            </a:extLst>
          </p:cNvPr>
          <p:cNvSpPr>
            <a:spLocks noGrp="1"/>
          </p:cNvSpPr>
          <p:nvPr>
            <p:ph type="title"/>
          </p:nvPr>
        </p:nvSpPr>
        <p:spPr/>
        <p:txBody>
          <a:bodyPr/>
          <a:lstStyle/>
          <a:p>
            <a:br>
              <a:rPr lang="en-US" b="1" dirty="0"/>
            </a:br>
            <a:r>
              <a:rPr lang="en-US" b="1" dirty="0"/>
              <a:t>Why Did We Need a V3?</a:t>
            </a:r>
            <a:br>
              <a:rPr lang="en-US" b="1" dirty="0"/>
            </a:br>
            <a:endParaRPr lang="en-IN" dirty="0"/>
          </a:p>
        </p:txBody>
      </p:sp>
      <p:sp>
        <p:nvSpPr>
          <p:cNvPr id="3" name="Content Placeholder 2">
            <a:extLst>
              <a:ext uri="{FF2B5EF4-FFF2-40B4-BE49-F238E27FC236}">
                <a16:creationId xmlns:a16="http://schemas.microsoft.com/office/drawing/2014/main" id="{63734424-B605-4191-87A6-4A3316DEA860}"/>
              </a:ext>
            </a:extLst>
          </p:cNvPr>
          <p:cNvSpPr>
            <a:spLocks noGrp="1"/>
          </p:cNvSpPr>
          <p:nvPr>
            <p:ph idx="1"/>
          </p:nvPr>
        </p:nvSpPr>
        <p:spPr/>
        <p:txBody>
          <a:bodyPr/>
          <a:lstStyle/>
          <a:p>
            <a:pPr>
              <a:buFont typeface="Arial" panose="020B0604020202020204" pitchFamily="34" charset="0"/>
              <a:buChar char="•"/>
            </a:pPr>
            <a:r>
              <a:rPr lang="en-US" sz="2400" dirty="0"/>
              <a:t>V2 served us for nearly two decades — but it was beginning to creak under the weight of today’s digital and regulatory expectations.</a:t>
            </a:r>
          </a:p>
          <a:p>
            <a:pPr>
              <a:buFont typeface="Arial" panose="020B0604020202020204" pitchFamily="34" charset="0"/>
              <a:buChar char="•"/>
            </a:pPr>
            <a:r>
              <a:rPr lang="en-US" sz="2400" b="1" dirty="0"/>
              <a:t>PDF uploads, physical dependencies, static registers, and fragmented data</a:t>
            </a:r>
            <a:r>
              <a:rPr lang="en-US" sz="2400" dirty="0"/>
              <a:t> defined V2.</a:t>
            </a:r>
          </a:p>
          <a:p>
            <a:pPr>
              <a:buFont typeface="Arial" panose="020B0604020202020204" pitchFamily="34" charset="0"/>
              <a:buChar char="•"/>
            </a:pPr>
            <a:r>
              <a:rPr lang="en-US" sz="2400" dirty="0"/>
              <a:t>The system was largely </a:t>
            </a:r>
            <a:r>
              <a:rPr lang="en-US" sz="2400" b="1" dirty="0"/>
              <a:t>reactive</a:t>
            </a:r>
            <a:r>
              <a:rPr lang="en-US" sz="2400" dirty="0"/>
              <a:t>: it caught non-compliance </a:t>
            </a:r>
            <a:r>
              <a:rPr lang="en-US" sz="2400" b="1" dirty="0"/>
              <a:t>after</a:t>
            </a:r>
            <a:r>
              <a:rPr lang="en-US" sz="2400" dirty="0"/>
              <a:t> the fact.</a:t>
            </a:r>
          </a:p>
          <a:p>
            <a:endParaRPr lang="en-IN" sz="2400" dirty="0"/>
          </a:p>
        </p:txBody>
      </p:sp>
      <p:sp>
        <p:nvSpPr>
          <p:cNvPr id="4" name="Date Placeholder 3">
            <a:extLst>
              <a:ext uri="{FF2B5EF4-FFF2-40B4-BE49-F238E27FC236}">
                <a16:creationId xmlns:a16="http://schemas.microsoft.com/office/drawing/2014/main" id="{588E61FB-BCB3-40ED-BB54-F7C41D752F78}"/>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0785B53B-EC7F-4652-8586-EFD86A02220E}"/>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4FF806CE-DD79-454A-A934-70E12E66C1F2}"/>
              </a:ext>
            </a:extLst>
          </p:cNvPr>
          <p:cNvSpPr>
            <a:spLocks noGrp="1"/>
          </p:cNvSpPr>
          <p:nvPr>
            <p:ph type="sldNum" sz="quarter" idx="12"/>
          </p:nvPr>
        </p:nvSpPr>
        <p:spPr/>
        <p:txBody>
          <a:bodyPr/>
          <a:lstStyle/>
          <a:p>
            <a:pPr>
              <a:defRPr/>
            </a:pPr>
            <a:fld id="{C46BCC04-14A5-46FC-A23E-F5829FD84756}" type="slidenum">
              <a:rPr lang="en-US" smtClean="0"/>
              <a:pPr>
                <a:defRPr/>
              </a:pPr>
              <a:t>7</a:t>
            </a:fld>
            <a:endParaRPr lang="en-US"/>
          </a:p>
        </p:txBody>
      </p:sp>
    </p:spTree>
    <p:extLst>
      <p:ext uri="{BB962C8B-B14F-4D97-AF65-F5344CB8AC3E}">
        <p14:creationId xmlns:p14="http://schemas.microsoft.com/office/powerpoint/2010/main" val="3310432813"/>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1749184"/>
              </p:ext>
            </p:extLst>
          </p:nvPr>
        </p:nvGraphicFramePr>
        <p:xfrm>
          <a:off x="540190" y="477505"/>
          <a:ext cx="8603810" cy="170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791751272"/>
              </p:ext>
            </p:extLst>
          </p:nvPr>
        </p:nvGraphicFramePr>
        <p:xfrm>
          <a:off x="187492" y="2188897"/>
          <a:ext cx="9309206" cy="3597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defRPr/>
            </a:pPr>
            <a:fld id="{C46BCC04-14A5-46FC-A23E-F5829FD84756}" type="slidenum">
              <a:rPr lang="en-US" smtClean="0"/>
              <a:pPr>
                <a:defRPr/>
              </a:pPr>
              <a:t>70</a:t>
            </a:fld>
            <a:endParaRPr lang="en-US"/>
          </a:p>
        </p:txBody>
      </p:sp>
    </p:spTree>
    <p:extLst>
      <p:ext uri="{BB962C8B-B14F-4D97-AF65-F5344CB8AC3E}">
        <p14:creationId xmlns:p14="http://schemas.microsoft.com/office/powerpoint/2010/main" val="2362992654"/>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1381611533"/>
              </p:ext>
            </p:extLst>
          </p:nvPr>
        </p:nvGraphicFramePr>
        <p:xfrm>
          <a:off x="2477636" y="891085"/>
          <a:ext cx="5059632" cy="446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4C3567FC-6BA7-4797-9A1E-0CF44567CCA7}" type="slidenum">
              <a:rPr lang="en-US" smtClean="0"/>
              <a:pPr>
                <a:defRPr/>
              </a:pPr>
              <a:t>71</a:t>
            </a:fld>
            <a:endParaRPr lang="en-US"/>
          </a:p>
        </p:txBody>
      </p:sp>
    </p:spTree>
    <p:extLst>
      <p:ext uri="{BB962C8B-B14F-4D97-AF65-F5344CB8AC3E}">
        <p14:creationId xmlns:p14="http://schemas.microsoft.com/office/powerpoint/2010/main" val="2525759428"/>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704457821"/>
              </p:ext>
            </p:extLst>
          </p:nvPr>
        </p:nvGraphicFramePr>
        <p:xfrm>
          <a:off x="1076470" y="199550"/>
          <a:ext cx="3769850" cy="344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1075881119"/>
              </p:ext>
            </p:extLst>
          </p:nvPr>
        </p:nvGraphicFramePr>
        <p:xfrm>
          <a:off x="4993292" y="2702745"/>
          <a:ext cx="3837200" cy="3946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4C3567FC-6BA7-4797-9A1E-0CF44567CCA7}" type="slidenum">
              <a:rPr lang="en-US" smtClean="0"/>
              <a:pPr>
                <a:defRPr/>
              </a:pPr>
              <a:t>72</a:t>
            </a:fld>
            <a:endParaRPr lang="en-US"/>
          </a:p>
        </p:txBody>
      </p:sp>
    </p:spTree>
    <p:extLst>
      <p:ext uri="{BB962C8B-B14F-4D97-AF65-F5344CB8AC3E}">
        <p14:creationId xmlns:p14="http://schemas.microsoft.com/office/powerpoint/2010/main" val="1074701572"/>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432153764"/>
              </p:ext>
            </p:extLst>
          </p:nvPr>
        </p:nvGraphicFramePr>
        <p:xfrm>
          <a:off x="988436" y="222070"/>
          <a:ext cx="3831760" cy="6244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1028440896"/>
              </p:ext>
            </p:extLst>
          </p:nvPr>
        </p:nvGraphicFramePr>
        <p:xfrm>
          <a:off x="4937762" y="222069"/>
          <a:ext cx="3914492" cy="6374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4C3567FC-6BA7-4797-9A1E-0CF44567CCA7}" type="slidenum">
              <a:rPr lang="en-US" smtClean="0"/>
              <a:pPr>
                <a:defRPr/>
              </a:pPr>
              <a:t>73</a:t>
            </a:fld>
            <a:endParaRPr lang="en-US"/>
          </a:p>
        </p:txBody>
      </p:sp>
    </p:spTree>
    <p:extLst>
      <p:ext uri="{BB962C8B-B14F-4D97-AF65-F5344CB8AC3E}">
        <p14:creationId xmlns:p14="http://schemas.microsoft.com/office/powerpoint/2010/main" val="1529734862"/>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3121785046"/>
              </p:ext>
            </p:extLst>
          </p:nvPr>
        </p:nvGraphicFramePr>
        <p:xfrm>
          <a:off x="2775268" y="312107"/>
          <a:ext cx="4069670" cy="604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74</a:t>
            </a:fld>
            <a:endParaRPr lang="en-US"/>
          </a:p>
        </p:txBody>
      </p:sp>
    </p:spTree>
    <p:extLst>
      <p:ext uri="{BB962C8B-B14F-4D97-AF65-F5344CB8AC3E}">
        <p14:creationId xmlns:p14="http://schemas.microsoft.com/office/powerpoint/2010/main" val="913469608"/>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B8D5C-18A6-43C9-916F-33D13F57C111}"/>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E73CCF3-A5BD-1302-F449-36DE27F584B5}"/>
              </a:ext>
            </a:extLst>
          </p:cNvPr>
          <p:cNvGraphicFramePr/>
          <p:nvPr/>
        </p:nvGraphicFramePr>
        <p:xfrm>
          <a:off x="1915885" y="1233035"/>
          <a:ext cx="6150429" cy="3012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A5538D-BB70-D6CE-4F72-E9302980A44E}"/>
              </a:ext>
            </a:extLst>
          </p:cNvPr>
          <p:cNvSpPr>
            <a:spLocks noGrp="1"/>
          </p:cNvSpPr>
          <p:nvPr>
            <p:ph type="sldNum" sz="quarter" idx="12"/>
          </p:nvPr>
        </p:nvSpPr>
        <p:spPr/>
        <p:txBody>
          <a:bodyPr/>
          <a:lstStyle/>
          <a:p>
            <a:pPr>
              <a:defRPr/>
            </a:pPr>
            <a:fld id="{C46BCC04-14A5-46FC-A23E-F5829FD84756}" type="slidenum">
              <a:rPr lang="en-US" smtClean="0"/>
              <a:pPr>
                <a:defRPr/>
              </a:pPr>
              <a:t>75</a:t>
            </a:fld>
            <a:endParaRPr lang="en-US"/>
          </a:p>
        </p:txBody>
      </p:sp>
    </p:spTree>
    <p:extLst>
      <p:ext uri="{BB962C8B-B14F-4D97-AF65-F5344CB8AC3E}">
        <p14:creationId xmlns:p14="http://schemas.microsoft.com/office/powerpoint/2010/main" val="304320915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B733-69A3-41B6-8EA3-8DBAA52C1471}"/>
              </a:ext>
            </a:extLst>
          </p:cNvPr>
          <p:cNvSpPr>
            <a:spLocks noGrp="1"/>
          </p:cNvSpPr>
          <p:nvPr>
            <p:ph type="title"/>
          </p:nvPr>
        </p:nvSpPr>
        <p:spPr/>
        <p:txBody>
          <a:bodyPr/>
          <a:lstStyle/>
          <a:p>
            <a:r>
              <a:rPr lang="en-US" sz="3400" b="1" dirty="0"/>
              <a:t>Changes in the Board’s Report</a:t>
            </a:r>
            <a:endParaRPr lang="en-IN" sz="3400" b="1" dirty="0"/>
          </a:p>
        </p:txBody>
      </p:sp>
      <p:sp>
        <p:nvSpPr>
          <p:cNvPr id="3" name="Content Placeholder 2">
            <a:extLst>
              <a:ext uri="{FF2B5EF4-FFF2-40B4-BE49-F238E27FC236}">
                <a16:creationId xmlns:a16="http://schemas.microsoft.com/office/drawing/2014/main" id="{CFCAC111-8A27-455A-A2C2-5B4B829F7314}"/>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DF19FE06-A885-4A50-B8D4-7876E7CFF7E9}"/>
              </a:ext>
            </a:extLst>
          </p:cNvPr>
          <p:cNvSpPr>
            <a:spLocks noGrp="1"/>
          </p:cNvSpPr>
          <p:nvPr>
            <p:ph type="sldNum" sz="quarter" idx="12"/>
          </p:nvPr>
        </p:nvSpPr>
        <p:spPr/>
        <p:txBody>
          <a:bodyPr/>
          <a:lstStyle/>
          <a:p>
            <a:pPr>
              <a:defRPr/>
            </a:pPr>
            <a:fld id="{C46BCC04-14A5-46FC-A23E-F5829FD84756}" type="slidenum">
              <a:rPr lang="en-US" smtClean="0"/>
              <a:pPr>
                <a:defRPr/>
              </a:pPr>
              <a:t>76</a:t>
            </a:fld>
            <a:endParaRPr lang="en-US"/>
          </a:p>
        </p:txBody>
      </p:sp>
      <p:grpSp>
        <p:nvGrpSpPr>
          <p:cNvPr id="5" name="Group 4">
            <a:extLst>
              <a:ext uri="{FF2B5EF4-FFF2-40B4-BE49-F238E27FC236}">
                <a16:creationId xmlns:a16="http://schemas.microsoft.com/office/drawing/2014/main" id="{E7B41A14-5349-456F-96C1-9E09CD23C290}"/>
              </a:ext>
            </a:extLst>
          </p:cNvPr>
          <p:cNvGrpSpPr/>
          <p:nvPr/>
        </p:nvGrpSpPr>
        <p:grpSpPr>
          <a:xfrm>
            <a:off x="1066799" y="1657350"/>
            <a:ext cx="7720013" cy="3142163"/>
            <a:chOff x="0" y="238993"/>
            <a:chExt cx="5715000" cy="2741026"/>
          </a:xfrm>
          <a:scene3d>
            <a:camera prst="orthographicFront"/>
            <a:lightRig rig="flat" dir="t"/>
          </a:scene3d>
        </p:grpSpPr>
        <p:sp>
          <p:nvSpPr>
            <p:cNvPr id="6" name="Rectangle: Rounded Corners 5">
              <a:extLst>
                <a:ext uri="{FF2B5EF4-FFF2-40B4-BE49-F238E27FC236}">
                  <a16:creationId xmlns:a16="http://schemas.microsoft.com/office/drawing/2014/main" id="{0816A4A2-77DC-4817-B77C-6A4C14D0798B}"/>
                </a:ext>
              </a:extLst>
            </p:cNvPr>
            <p:cNvSpPr/>
            <p:nvPr/>
          </p:nvSpPr>
          <p:spPr>
            <a:xfrm>
              <a:off x="0" y="238993"/>
              <a:ext cx="5715000" cy="274102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ectangle: Rounded Corners 4">
              <a:extLst>
                <a:ext uri="{FF2B5EF4-FFF2-40B4-BE49-F238E27FC236}">
                  <a16:creationId xmlns:a16="http://schemas.microsoft.com/office/drawing/2014/main" id="{D67E069C-B20E-49CE-8AB0-69809194BFC7}"/>
                </a:ext>
              </a:extLst>
            </p:cNvPr>
            <p:cNvSpPr txBox="1"/>
            <p:nvPr/>
          </p:nvSpPr>
          <p:spPr>
            <a:xfrm>
              <a:off x="133806" y="372799"/>
              <a:ext cx="5447388" cy="24734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Rule 8(1) of Co (Accts)  Rule – Matters to be included in the Board’s Report. </a:t>
              </a:r>
            </a:p>
            <a:p>
              <a:pPr marL="0" lvl="0" indent="0" algn="l" defTabSz="800100">
                <a:lnSpc>
                  <a:spcPct val="90000"/>
                </a:lnSpc>
                <a:spcBef>
                  <a:spcPct val="0"/>
                </a:spcBef>
                <a:spcAft>
                  <a:spcPct val="35000"/>
                </a:spcAft>
                <a:buNone/>
              </a:pPr>
              <a:r>
                <a:rPr lang="en-US" dirty="0"/>
                <a:t>Relevant Rule 8(5)(x) – Relating to </a:t>
              </a:r>
              <a:r>
                <a:rPr lang="en-US" dirty="0" err="1"/>
                <a:t>PoSH</a:t>
              </a:r>
              <a:r>
                <a:rPr lang="en-US" sz="1800" kern="1200" dirty="0"/>
                <a:t> </a:t>
              </a:r>
            </a:p>
            <a:p>
              <a:pPr marL="0" lvl="0" indent="0" algn="l" defTabSz="800100">
                <a:lnSpc>
                  <a:spcPct val="90000"/>
                </a:lnSpc>
                <a:spcBef>
                  <a:spcPct val="0"/>
                </a:spcBef>
                <a:spcAft>
                  <a:spcPct val="35000"/>
                </a:spcAft>
                <a:buNone/>
              </a:pPr>
              <a:endParaRPr lang="en-US" dirty="0"/>
            </a:p>
            <a:p>
              <a:pPr marL="0" lvl="0" indent="0" algn="l" defTabSz="800100">
                <a:lnSpc>
                  <a:spcPct val="90000"/>
                </a:lnSpc>
                <a:spcBef>
                  <a:spcPct val="0"/>
                </a:spcBef>
                <a:spcAft>
                  <a:spcPct val="35000"/>
                </a:spcAft>
                <a:buNone/>
              </a:pPr>
              <a:r>
                <a:rPr lang="en-US" sz="1800" kern="1200" dirty="0"/>
                <a:t>Rule 8A – Matters to be included for OPC and Small Co</a:t>
              </a:r>
              <a:endParaRPr lang="en-IN" sz="1800" kern="1200" dirty="0"/>
            </a:p>
          </p:txBody>
        </p:sp>
      </p:grpSp>
    </p:spTree>
    <p:extLst>
      <p:ext uri="{BB962C8B-B14F-4D97-AF65-F5344CB8AC3E}">
        <p14:creationId xmlns:p14="http://schemas.microsoft.com/office/powerpoint/2010/main" val="3446142165"/>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2048-B3ED-FDBD-A2CD-978B955C6CBE}"/>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6E89684-DC01-5590-2536-6896C9AE6560}"/>
              </a:ext>
            </a:extLst>
          </p:cNvPr>
          <p:cNvGraphicFramePr/>
          <p:nvPr>
            <p:extLst>
              <p:ext uri="{D42A27DB-BD31-4B8C-83A1-F6EECF244321}">
                <p14:modId xmlns:p14="http://schemas.microsoft.com/office/powerpoint/2010/main" val="3754388487"/>
              </p:ext>
            </p:extLst>
          </p:nvPr>
        </p:nvGraphicFramePr>
        <p:xfrm>
          <a:off x="1730829" y="847725"/>
          <a:ext cx="6335486" cy="136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5948A67B-E0AD-3DD1-A2E7-024718C98084}"/>
              </a:ext>
            </a:extLst>
          </p:cNvPr>
          <p:cNvGraphicFramePr>
            <a:graphicFrameLocks noGrp="1"/>
          </p:cNvGraphicFramePr>
          <p:nvPr>
            <p:ph idx="1"/>
            <p:extLst>
              <p:ext uri="{D42A27DB-BD31-4B8C-83A1-F6EECF244321}">
                <p14:modId xmlns:p14="http://schemas.microsoft.com/office/powerpoint/2010/main" val="1498159162"/>
              </p:ext>
            </p:extLst>
          </p:nvPr>
        </p:nvGraphicFramePr>
        <p:xfrm>
          <a:off x="2119313" y="3638550"/>
          <a:ext cx="5715000" cy="21431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8AD639AB-5D8B-233F-4E24-93B11A3768C5}"/>
              </a:ext>
            </a:extLst>
          </p:cNvPr>
          <p:cNvSpPr>
            <a:spLocks noGrp="1"/>
          </p:cNvSpPr>
          <p:nvPr>
            <p:ph type="sldNum" sz="quarter" idx="12"/>
          </p:nvPr>
        </p:nvSpPr>
        <p:spPr/>
        <p:txBody>
          <a:bodyPr/>
          <a:lstStyle/>
          <a:p>
            <a:pPr>
              <a:defRPr/>
            </a:pPr>
            <a:fld id="{C46BCC04-14A5-46FC-A23E-F5829FD84756}" type="slidenum">
              <a:rPr lang="en-US" smtClean="0"/>
              <a:pPr>
                <a:defRPr/>
              </a:pPr>
              <a:t>77</a:t>
            </a:fld>
            <a:endParaRPr lang="en-US"/>
          </a:p>
        </p:txBody>
      </p:sp>
    </p:spTree>
    <p:extLst>
      <p:ext uri="{BB962C8B-B14F-4D97-AF65-F5344CB8AC3E}">
        <p14:creationId xmlns:p14="http://schemas.microsoft.com/office/powerpoint/2010/main" val="554491345"/>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91145" y="1548245"/>
          <a:ext cx="5715000" cy="308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78</a:t>
            </a:fld>
            <a:endParaRPr lang="en-US"/>
          </a:p>
        </p:txBody>
      </p:sp>
    </p:spTree>
    <p:extLst>
      <p:ext uri="{BB962C8B-B14F-4D97-AF65-F5344CB8AC3E}">
        <p14:creationId xmlns:p14="http://schemas.microsoft.com/office/powerpoint/2010/main" val="204564690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C132B-C884-8F75-25BA-6FE10702D7CD}"/>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F3F38A2-0399-2015-B655-E433E8EB869F}"/>
              </a:ext>
            </a:extLst>
          </p:cNvPr>
          <p:cNvGraphicFramePr>
            <a:graphicFrameLocks noGrp="1"/>
          </p:cNvGraphicFramePr>
          <p:nvPr>
            <p:ph idx="1"/>
            <p:extLst>
              <p:ext uri="{D42A27DB-BD31-4B8C-83A1-F6EECF244321}">
                <p14:modId xmlns:p14="http://schemas.microsoft.com/office/powerpoint/2010/main" val="2237518421"/>
              </p:ext>
            </p:extLst>
          </p:nvPr>
        </p:nvGraphicFramePr>
        <p:xfrm>
          <a:off x="1891145" y="1548245"/>
          <a:ext cx="5715000" cy="30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1431678-5596-CC41-44FD-8B57822026E7}"/>
              </a:ext>
            </a:extLst>
          </p:cNvPr>
          <p:cNvSpPr>
            <a:spLocks noGrp="1"/>
          </p:cNvSpPr>
          <p:nvPr>
            <p:ph type="sldNum" sz="quarter" idx="12"/>
          </p:nvPr>
        </p:nvSpPr>
        <p:spPr/>
        <p:txBody>
          <a:bodyPr/>
          <a:lstStyle/>
          <a:p>
            <a:pPr>
              <a:defRPr/>
            </a:pPr>
            <a:fld id="{C46BCC04-14A5-46FC-A23E-F5829FD84756}" type="slidenum">
              <a:rPr lang="en-US" smtClean="0"/>
              <a:pPr>
                <a:defRPr/>
              </a:pPr>
              <a:t>79</a:t>
            </a:fld>
            <a:endParaRPr lang="en-US"/>
          </a:p>
        </p:txBody>
      </p:sp>
    </p:spTree>
    <p:extLst>
      <p:ext uri="{BB962C8B-B14F-4D97-AF65-F5344CB8AC3E}">
        <p14:creationId xmlns:p14="http://schemas.microsoft.com/office/powerpoint/2010/main" val="17569616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26B9-3493-4C25-98CD-9201FFB68A7F}"/>
              </a:ext>
            </a:extLst>
          </p:cNvPr>
          <p:cNvSpPr>
            <a:spLocks noGrp="1"/>
          </p:cNvSpPr>
          <p:nvPr>
            <p:ph type="title"/>
          </p:nvPr>
        </p:nvSpPr>
        <p:spPr/>
        <p:txBody>
          <a:bodyPr/>
          <a:lstStyle/>
          <a:p>
            <a:br>
              <a:rPr lang="en-US" b="1" dirty="0"/>
            </a:br>
            <a:r>
              <a:rPr lang="en-US" b="1" dirty="0"/>
              <a:t>Why Did We Need a V3?</a:t>
            </a:r>
            <a:br>
              <a:rPr lang="en-US" b="1" dirty="0"/>
            </a:br>
            <a:endParaRPr lang="en-IN" dirty="0"/>
          </a:p>
        </p:txBody>
      </p:sp>
      <p:sp>
        <p:nvSpPr>
          <p:cNvPr id="3" name="Content Placeholder 2">
            <a:extLst>
              <a:ext uri="{FF2B5EF4-FFF2-40B4-BE49-F238E27FC236}">
                <a16:creationId xmlns:a16="http://schemas.microsoft.com/office/drawing/2014/main" id="{780F1BD1-3985-409A-A0F9-0AC9380E88D1}"/>
              </a:ext>
            </a:extLst>
          </p:cNvPr>
          <p:cNvSpPr>
            <a:spLocks noGrp="1"/>
          </p:cNvSpPr>
          <p:nvPr>
            <p:ph idx="1"/>
          </p:nvPr>
        </p:nvSpPr>
        <p:spPr>
          <a:xfrm>
            <a:off x="1066800" y="1371600"/>
            <a:ext cx="7620000" cy="4114800"/>
          </a:xfrm>
        </p:spPr>
        <p:txBody>
          <a:bodyPr/>
          <a:lstStyle/>
          <a:p>
            <a:pPr marL="0" indent="0">
              <a:buNone/>
            </a:pPr>
            <a:r>
              <a:rPr lang="en-US" sz="2400" b="1" dirty="0"/>
              <a:t>     Enter MCA V3: The Evolution</a:t>
            </a:r>
          </a:p>
          <a:p>
            <a:r>
              <a:rPr lang="en-US" sz="2400" dirty="0"/>
              <a:t>MCA V3 is not just an upgrade. It is:</a:t>
            </a:r>
          </a:p>
          <a:p>
            <a:pPr>
              <a:buFont typeface="Arial" panose="020B0604020202020204" pitchFamily="34" charset="0"/>
              <a:buChar char="•"/>
            </a:pPr>
            <a:r>
              <a:rPr lang="en-US" sz="2400" b="1" dirty="0"/>
              <a:t>AI-powered</a:t>
            </a:r>
            <a:r>
              <a:rPr lang="en-US" sz="2400" dirty="0"/>
              <a:t>, </a:t>
            </a:r>
            <a:r>
              <a:rPr lang="en-US" sz="2400" b="1" dirty="0"/>
              <a:t>cloud-native</a:t>
            </a:r>
            <a:r>
              <a:rPr lang="en-US" sz="2400" dirty="0"/>
              <a:t>, and </a:t>
            </a:r>
            <a:r>
              <a:rPr lang="en-US" sz="2400" b="1" dirty="0"/>
              <a:t>analytics-driven</a:t>
            </a:r>
            <a:endParaRPr lang="en-US" sz="2400" dirty="0"/>
          </a:p>
          <a:p>
            <a:pPr>
              <a:buFont typeface="Arial" panose="020B0604020202020204" pitchFamily="34" charset="0"/>
              <a:buChar char="•"/>
            </a:pPr>
            <a:r>
              <a:rPr lang="en-US" sz="2400" dirty="0"/>
              <a:t>Built for </a:t>
            </a:r>
            <a:r>
              <a:rPr lang="en-US" sz="2400" b="1" dirty="0"/>
              <a:t>scale, speed, and self-correction</a:t>
            </a:r>
            <a:endParaRPr lang="en-US" sz="2400" dirty="0"/>
          </a:p>
          <a:p>
            <a:pPr>
              <a:buFont typeface="Arial" panose="020B0604020202020204" pitchFamily="34" charset="0"/>
              <a:buChar char="•"/>
            </a:pPr>
            <a:r>
              <a:rPr lang="en-US" sz="2400" dirty="0"/>
              <a:t>A platform that </a:t>
            </a:r>
            <a:r>
              <a:rPr lang="en-US" sz="2400" b="1" dirty="0"/>
              <a:t>enables</a:t>
            </a:r>
            <a:r>
              <a:rPr lang="en-US" sz="2400" dirty="0"/>
              <a:t>, not just </a:t>
            </a:r>
            <a:r>
              <a:rPr lang="en-US" sz="2400" b="1" dirty="0"/>
              <a:t>enforces</a:t>
            </a:r>
            <a:endParaRPr lang="en-US" sz="2400" dirty="0"/>
          </a:p>
          <a:p>
            <a:r>
              <a:rPr lang="en-US" sz="2400" dirty="0"/>
              <a:t>It brings in:</a:t>
            </a:r>
          </a:p>
          <a:p>
            <a:pPr>
              <a:buFont typeface="Arial" panose="020B0604020202020204" pitchFamily="34" charset="0"/>
              <a:buChar char="•"/>
            </a:pPr>
            <a:r>
              <a:rPr lang="en-US" sz="2400" dirty="0"/>
              <a:t>Smart web-based forms</a:t>
            </a:r>
          </a:p>
          <a:p>
            <a:pPr>
              <a:buFont typeface="Arial" panose="020B0604020202020204" pitchFamily="34" charset="0"/>
              <a:buChar char="•"/>
            </a:pPr>
            <a:r>
              <a:rPr lang="en-US" sz="2400" dirty="0"/>
              <a:t>Role-based user architecture</a:t>
            </a:r>
          </a:p>
          <a:p>
            <a:pPr>
              <a:buFont typeface="Arial" panose="020B0604020202020204" pitchFamily="34" charset="0"/>
              <a:buChar char="•"/>
            </a:pPr>
            <a:r>
              <a:rPr lang="en-US" sz="2400" dirty="0"/>
              <a:t>Dynamic compliance dashboards</a:t>
            </a:r>
          </a:p>
          <a:p>
            <a:pPr>
              <a:buFont typeface="Arial" panose="020B0604020202020204" pitchFamily="34" charset="0"/>
              <a:buChar char="•"/>
            </a:pPr>
            <a:r>
              <a:rPr lang="en-US" sz="2400" dirty="0"/>
              <a:t>Integrated adjudication and consultation systems</a:t>
            </a:r>
          </a:p>
          <a:p>
            <a:endParaRPr lang="en-IN" sz="2400" dirty="0"/>
          </a:p>
          <a:p>
            <a:endParaRPr lang="en-IN" sz="2400" dirty="0"/>
          </a:p>
        </p:txBody>
      </p:sp>
      <p:sp>
        <p:nvSpPr>
          <p:cNvPr id="4" name="Date Placeholder 3">
            <a:extLst>
              <a:ext uri="{FF2B5EF4-FFF2-40B4-BE49-F238E27FC236}">
                <a16:creationId xmlns:a16="http://schemas.microsoft.com/office/drawing/2014/main" id="{E823DADD-1F04-4D82-882F-0AD940211295}"/>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570180D4-6484-43B5-9282-AA1B81C370F5}"/>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5A63D775-F36B-47D4-A857-894DD8E23151}"/>
              </a:ext>
            </a:extLst>
          </p:cNvPr>
          <p:cNvSpPr>
            <a:spLocks noGrp="1"/>
          </p:cNvSpPr>
          <p:nvPr>
            <p:ph type="sldNum" sz="quarter" idx="12"/>
          </p:nvPr>
        </p:nvSpPr>
        <p:spPr/>
        <p:txBody>
          <a:bodyPr/>
          <a:lstStyle/>
          <a:p>
            <a:pPr>
              <a:defRPr/>
            </a:pPr>
            <a:fld id="{C46BCC04-14A5-46FC-A23E-F5829FD84756}" type="slidenum">
              <a:rPr lang="en-US" smtClean="0"/>
              <a:pPr>
                <a:defRPr/>
              </a:pPr>
              <a:t>8</a:t>
            </a:fld>
            <a:endParaRPr lang="en-US"/>
          </a:p>
        </p:txBody>
      </p:sp>
    </p:spTree>
    <p:extLst>
      <p:ext uri="{BB962C8B-B14F-4D97-AF65-F5344CB8AC3E}">
        <p14:creationId xmlns:p14="http://schemas.microsoft.com/office/powerpoint/2010/main" val="2481147202"/>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600200" y="971550"/>
          <a:ext cx="6400800"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383845505"/>
              </p:ext>
            </p:extLst>
          </p:nvPr>
        </p:nvGraphicFramePr>
        <p:xfrm>
          <a:off x="1943100" y="1885951"/>
          <a:ext cx="5715000" cy="38945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80</a:t>
            </a:fld>
            <a:endParaRPr lang="en-US"/>
          </a:p>
        </p:txBody>
      </p:sp>
    </p:spTree>
    <p:extLst>
      <p:ext uri="{BB962C8B-B14F-4D97-AF65-F5344CB8AC3E}">
        <p14:creationId xmlns:p14="http://schemas.microsoft.com/office/powerpoint/2010/main" val="5166201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701403" y="224538"/>
          <a:ext cx="6132910" cy="1228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6BCC04-14A5-46FC-A23E-F5829FD84756}" type="slidenum">
              <a:rPr lang="en-US" smtClean="0"/>
              <a:pPr>
                <a:defRPr/>
              </a:pPr>
              <a:t>81</a:t>
            </a:fld>
            <a:endParaRPr lang="en-US"/>
          </a:p>
        </p:txBody>
      </p:sp>
      <p:graphicFrame>
        <p:nvGraphicFramePr>
          <p:cNvPr id="7" name="Content Placeholder 6"/>
          <p:cNvGraphicFramePr>
            <a:graphicFrameLocks noGrp="1"/>
          </p:cNvGraphicFramePr>
          <p:nvPr>
            <p:ph idx="1"/>
          </p:nvPr>
        </p:nvGraphicFramePr>
        <p:xfrm>
          <a:off x="1191490" y="1291214"/>
          <a:ext cx="7204366" cy="5273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626904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3C86-CAF4-438F-B227-DDFD428E702E}"/>
              </a:ext>
            </a:extLst>
          </p:cNvPr>
          <p:cNvSpPr>
            <a:spLocks noGrp="1"/>
          </p:cNvSpPr>
          <p:nvPr>
            <p:ph type="title"/>
          </p:nvPr>
        </p:nvSpPr>
        <p:spPr/>
        <p:txBody>
          <a:bodyPr/>
          <a:lstStyle/>
          <a:p>
            <a:r>
              <a:rPr lang="en-IN" dirty="0" err="1"/>
              <a:t>Materinity</a:t>
            </a:r>
            <a:r>
              <a:rPr lang="en-IN" dirty="0"/>
              <a:t> benefits</a:t>
            </a:r>
          </a:p>
        </p:txBody>
      </p:sp>
      <p:sp>
        <p:nvSpPr>
          <p:cNvPr id="3" name="Content Placeholder 2">
            <a:extLst>
              <a:ext uri="{FF2B5EF4-FFF2-40B4-BE49-F238E27FC236}">
                <a16:creationId xmlns:a16="http://schemas.microsoft.com/office/drawing/2014/main" id="{B0EC1C04-4827-4AD9-AD74-6E7C2C7D3BA3}"/>
              </a:ext>
            </a:extLst>
          </p:cNvPr>
          <p:cNvSpPr>
            <a:spLocks noGrp="1"/>
          </p:cNvSpPr>
          <p:nvPr>
            <p:ph idx="1"/>
          </p:nvPr>
        </p:nvSpPr>
        <p:spPr>
          <a:xfrm>
            <a:off x="1066800" y="1524000"/>
            <a:ext cx="7620000" cy="4114800"/>
          </a:xfrm>
        </p:spPr>
        <p:txBody>
          <a:bodyPr/>
          <a:lstStyle/>
          <a:p>
            <a:r>
              <a:rPr lang="en-IN" sz="2400" dirty="0"/>
              <a:t>Applicable to establishments having 10 or more employees</a:t>
            </a:r>
          </a:p>
          <a:p>
            <a:r>
              <a:rPr lang="en-IN" sz="2400" dirty="0"/>
              <a:t>Paid maternity leave: 26 weeks – 1</a:t>
            </a:r>
            <a:r>
              <a:rPr lang="en-IN" sz="2400" baseline="30000" dirty="0"/>
              <a:t>st</a:t>
            </a:r>
            <a:r>
              <a:rPr lang="en-IN" sz="2400" dirty="0"/>
              <a:t>/ 2</a:t>
            </a:r>
            <a:r>
              <a:rPr lang="en-IN" sz="2400" baseline="30000" dirty="0"/>
              <a:t>nd</a:t>
            </a:r>
            <a:r>
              <a:rPr lang="en-IN" sz="2400" dirty="0"/>
              <a:t> Child, 12 weeks – 3</a:t>
            </a:r>
            <a:r>
              <a:rPr lang="en-IN" sz="2400" baseline="30000" dirty="0"/>
              <a:t>rd</a:t>
            </a:r>
            <a:r>
              <a:rPr lang="en-IN" sz="2400" dirty="0"/>
              <a:t> onwards. 8 weeks prior and 18 weeks post delivery</a:t>
            </a:r>
          </a:p>
          <a:p>
            <a:r>
              <a:rPr lang="en-IN" sz="2400" dirty="0"/>
              <a:t>Adopting/ commissioning mother – 12 weeks </a:t>
            </a:r>
          </a:p>
          <a:p>
            <a:r>
              <a:rPr lang="en-IN" sz="2400" dirty="0"/>
              <a:t>Medical termination/ miscarriage – 6 weeks</a:t>
            </a:r>
          </a:p>
          <a:p>
            <a:r>
              <a:rPr lang="en-IN" sz="2400" dirty="0"/>
              <a:t>Nursing breaks – 2 breaks per day till 15 months </a:t>
            </a:r>
          </a:p>
          <a:p>
            <a:r>
              <a:rPr lang="en-IN" sz="2400" dirty="0"/>
              <a:t>Creche facility – mandatory &gt; 50 employees </a:t>
            </a:r>
          </a:p>
          <a:p>
            <a:r>
              <a:rPr lang="en-IN" sz="2400" dirty="0"/>
              <a:t>Min Service requirement – 80 days in prior 12 months</a:t>
            </a:r>
          </a:p>
          <a:p>
            <a:r>
              <a:rPr lang="en-IN" sz="2400" dirty="0"/>
              <a:t>No dismissal or termination during this period  </a:t>
            </a:r>
          </a:p>
          <a:p>
            <a:endParaRPr lang="en-IN" sz="2400" dirty="0"/>
          </a:p>
        </p:txBody>
      </p:sp>
      <p:sp>
        <p:nvSpPr>
          <p:cNvPr id="4" name="Slide Number Placeholder 3">
            <a:extLst>
              <a:ext uri="{FF2B5EF4-FFF2-40B4-BE49-F238E27FC236}">
                <a16:creationId xmlns:a16="http://schemas.microsoft.com/office/drawing/2014/main" id="{38F55ED5-1C17-4CFE-A74C-5131B7B42E49}"/>
              </a:ext>
            </a:extLst>
          </p:cNvPr>
          <p:cNvSpPr>
            <a:spLocks noGrp="1"/>
          </p:cNvSpPr>
          <p:nvPr>
            <p:ph type="sldNum" sz="quarter" idx="12"/>
          </p:nvPr>
        </p:nvSpPr>
        <p:spPr/>
        <p:txBody>
          <a:bodyPr/>
          <a:lstStyle/>
          <a:p>
            <a:pPr>
              <a:defRPr/>
            </a:pPr>
            <a:fld id="{C46BCC04-14A5-46FC-A23E-F5829FD84756}" type="slidenum">
              <a:rPr lang="en-US" smtClean="0"/>
              <a:pPr>
                <a:defRPr/>
              </a:pPr>
              <a:t>82</a:t>
            </a:fld>
            <a:endParaRPr lang="en-US"/>
          </a:p>
        </p:txBody>
      </p:sp>
    </p:spTree>
    <p:extLst>
      <p:ext uri="{BB962C8B-B14F-4D97-AF65-F5344CB8AC3E}">
        <p14:creationId xmlns:p14="http://schemas.microsoft.com/office/powerpoint/2010/main" val="4070061562"/>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595263234"/>
              </p:ext>
            </p:extLst>
          </p:nvPr>
        </p:nvGraphicFramePr>
        <p:xfrm>
          <a:off x="952500" y="350569"/>
          <a:ext cx="7848600" cy="118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3760876168"/>
              </p:ext>
            </p:extLst>
          </p:nvPr>
        </p:nvGraphicFramePr>
        <p:xfrm>
          <a:off x="1276350" y="1447800"/>
          <a:ext cx="7343776" cy="4613841"/>
        </p:xfrm>
        <a:graphic>
          <a:graphicData uri="http://schemas.openxmlformats.org/drawingml/2006/table">
            <a:tbl>
              <a:tblPr firstRow="1" bandRow="1">
                <a:tableStyleId>{5C22544A-7EE6-4342-B048-85BDC9FD1C3A}</a:tableStyleId>
              </a:tblPr>
              <a:tblGrid>
                <a:gridCol w="2143766">
                  <a:extLst>
                    <a:ext uri="{9D8B030D-6E8A-4147-A177-3AD203B41FA5}">
                      <a16:colId xmlns:a16="http://schemas.microsoft.com/office/drawing/2014/main" val="4120004248"/>
                    </a:ext>
                  </a:extLst>
                </a:gridCol>
                <a:gridCol w="5200010">
                  <a:extLst>
                    <a:ext uri="{9D8B030D-6E8A-4147-A177-3AD203B41FA5}">
                      <a16:colId xmlns:a16="http://schemas.microsoft.com/office/drawing/2014/main" val="1789815735"/>
                    </a:ext>
                  </a:extLst>
                </a:gridCol>
              </a:tblGrid>
              <a:tr h="423449">
                <a:tc>
                  <a:txBody>
                    <a:bodyPr/>
                    <a:lstStyle/>
                    <a:p>
                      <a:r>
                        <a:rPr lang="en-IN" sz="1400" dirty="0"/>
                        <a:t>HEADER </a:t>
                      </a:r>
                      <a:endParaRPr lang="en-US" sz="1400" dirty="0"/>
                    </a:p>
                  </a:txBody>
                  <a:tcPr marL="68580" marR="68580" marT="34290" marB="34290"/>
                </a:tc>
                <a:tc>
                  <a:txBody>
                    <a:bodyPr/>
                    <a:lstStyle/>
                    <a:p>
                      <a:r>
                        <a:rPr lang="en-IN" sz="1400" dirty="0"/>
                        <a:t>DETAILS</a:t>
                      </a:r>
                      <a:r>
                        <a:rPr lang="en-IN" sz="1400" baseline="0" dirty="0"/>
                        <a:t> </a:t>
                      </a:r>
                      <a:endParaRPr lang="en-US" sz="1400" dirty="0"/>
                    </a:p>
                  </a:txBody>
                  <a:tcPr marL="68580" marR="68580" marT="34290" marB="34290"/>
                </a:tc>
                <a:extLst>
                  <a:ext uri="{0D108BD9-81ED-4DB2-BD59-A6C34878D82A}">
                    <a16:rowId xmlns:a16="http://schemas.microsoft.com/office/drawing/2014/main" val="2852649144"/>
                  </a:ext>
                </a:extLst>
              </a:tr>
              <a:tr h="423449">
                <a:tc>
                  <a:txBody>
                    <a:bodyPr/>
                    <a:lstStyle/>
                    <a:p>
                      <a:r>
                        <a:rPr lang="en-IN" sz="1400" dirty="0"/>
                        <a:t>TYPE OF PROCESSING</a:t>
                      </a:r>
                      <a:r>
                        <a:rPr lang="en-IN" sz="1400" baseline="0" dirty="0"/>
                        <a:t> </a:t>
                      </a:r>
                      <a:endParaRPr lang="en-US" sz="1400" dirty="0"/>
                    </a:p>
                  </a:txBody>
                  <a:tcPr marL="68580" marR="68580" marT="34290" marB="34290"/>
                </a:tc>
                <a:tc>
                  <a:txBody>
                    <a:bodyPr/>
                    <a:lstStyle/>
                    <a:p>
                      <a:r>
                        <a:rPr lang="en-IN" sz="1400" dirty="0"/>
                        <a:t>THIS FORM SHALL BE PROCESSED IN STP MODE</a:t>
                      </a:r>
                      <a:endParaRPr lang="en-US" sz="1400" dirty="0"/>
                    </a:p>
                  </a:txBody>
                  <a:tcPr marL="68580" marR="68580" marT="34290" marB="34290"/>
                </a:tc>
                <a:extLst>
                  <a:ext uri="{0D108BD9-81ED-4DB2-BD59-A6C34878D82A}">
                    <a16:rowId xmlns:a16="http://schemas.microsoft.com/office/drawing/2014/main" val="1584738238"/>
                  </a:ext>
                </a:extLst>
              </a:tr>
              <a:tr h="3766943">
                <a:tc>
                  <a:txBody>
                    <a:bodyPr/>
                    <a:lstStyle/>
                    <a:p>
                      <a:r>
                        <a:rPr lang="en-IN" sz="1400" dirty="0"/>
                        <a:t>ENHANCEMENT PROPOSED</a:t>
                      </a:r>
                      <a:endParaRPr lang="en-US" sz="1400" dirty="0"/>
                    </a:p>
                  </a:txBody>
                  <a:tcPr marL="68580" marR="68580" marT="34290" marB="34290"/>
                </a:tc>
                <a:tc>
                  <a:txBody>
                    <a:bodyPr/>
                    <a:lstStyle/>
                    <a:p>
                      <a:pPr marL="342900" indent="-342900">
                        <a:buAutoNum type="arabicPeriod"/>
                      </a:pPr>
                      <a:r>
                        <a:rPr lang="en-IN" sz="1800" dirty="0"/>
                        <a:t>This form can be filed through</a:t>
                      </a:r>
                      <a:r>
                        <a:rPr lang="en-IN" sz="1800" baseline="0" dirty="0"/>
                        <a:t> online or offline mode</a:t>
                      </a:r>
                    </a:p>
                    <a:p>
                      <a:pPr marL="342900" indent="-342900">
                        <a:buAutoNum type="arabicPeriod"/>
                      </a:pPr>
                      <a:r>
                        <a:rPr lang="en-IN" sz="1800" baseline="0" dirty="0"/>
                        <a:t>Excel functionality has been added at several fields through which user can download the template in excel format and provide details in the excel </a:t>
                      </a:r>
                    </a:p>
                    <a:p>
                      <a:pPr marL="342900" indent="-342900">
                        <a:buAutoNum type="arabicPeriod"/>
                      </a:pPr>
                      <a:r>
                        <a:rPr lang="en-IN" sz="1800" baseline="0" dirty="0"/>
                        <a:t>List of shareholder /debenture holder will now be attached in the form of pre-defined excel</a:t>
                      </a:r>
                    </a:p>
                    <a:p>
                      <a:pPr marL="342900" indent="-342900">
                        <a:buAutoNum type="arabicPeriod"/>
                      </a:pPr>
                      <a:r>
                        <a:rPr lang="en-IN" sz="1800" baseline="0" dirty="0"/>
                        <a:t>Added new fields for declaration under 9(4) of the Companies (Management and Administration) Rules, 2014 for the declaration of Beneficial Owner</a:t>
                      </a:r>
                    </a:p>
                    <a:p>
                      <a:pPr marL="342900" indent="-342900">
                        <a:buAutoNum type="arabicPeriod"/>
                      </a:pPr>
                      <a:r>
                        <a:rPr lang="en-IN" sz="1800" baseline="0" dirty="0"/>
                        <a:t>New fields added to capture name of the company and address at the </a:t>
                      </a:r>
                      <a:r>
                        <a:rPr lang="en-IN" sz="1800" baseline="0" dirty="0" err="1"/>
                        <a:t>fy</a:t>
                      </a:r>
                      <a:r>
                        <a:rPr lang="en-IN" sz="1800" baseline="0" dirty="0"/>
                        <a:t> end date.</a:t>
                      </a:r>
                      <a:endParaRPr lang="en-US" sz="1800" dirty="0"/>
                    </a:p>
                  </a:txBody>
                  <a:tcPr marL="68580" marR="68580" marT="34290" marB="34290"/>
                </a:tc>
                <a:extLst>
                  <a:ext uri="{0D108BD9-81ED-4DB2-BD59-A6C34878D82A}">
                    <a16:rowId xmlns:a16="http://schemas.microsoft.com/office/drawing/2014/main" val="776081625"/>
                  </a:ext>
                </a:extLst>
              </a:tr>
            </a:tbl>
          </a:graphicData>
        </a:graphic>
      </p:graphicFrame>
    </p:spTree>
    <p:extLst>
      <p:ext uri="{BB962C8B-B14F-4D97-AF65-F5344CB8AC3E}">
        <p14:creationId xmlns:p14="http://schemas.microsoft.com/office/powerpoint/2010/main" val="2284458276"/>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5259684"/>
              </p:ext>
            </p:extLst>
          </p:nvPr>
        </p:nvGraphicFramePr>
        <p:xfrm>
          <a:off x="1039091" y="789710"/>
          <a:ext cx="7620000" cy="5153890"/>
        </p:xfrm>
        <a:graphic>
          <a:graphicData uri="http://schemas.openxmlformats.org/drawingml/2006/table">
            <a:tbl>
              <a:tblPr firstRow="1" bandRow="1">
                <a:tableStyleId>{5C22544A-7EE6-4342-B048-85BDC9FD1C3A}</a:tableStyleId>
              </a:tblPr>
              <a:tblGrid>
                <a:gridCol w="1068977">
                  <a:extLst>
                    <a:ext uri="{9D8B030D-6E8A-4147-A177-3AD203B41FA5}">
                      <a16:colId xmlns:a16="http://schemas.microsoft.com/office/drawing/2014/main" val="3245119053"/>
                    </a:ext>
                  </a:extLst>
                </a:gridCol>
                <a:gridCol w="6551023">
                  <a:extLst>
                    <a:ext uri="{9D8B030D-6E8A-4147-A177-3AD203B41FA5}">
                      <a16:colId xmlns:a16="http://schemas.microsoft.com/office/drawing/2014/main" val="1503993246"/>
                    </a:ext>
                  </a:extLst>
                </a:gridCol>
              </a:tblGrid>
              <a:tr h="596251">
                <a:tc>
                  <a:txBody>
                    <a:bodyPr/>
                    <a:lstStyle/>
                    <a:p>
                      <a:r>
                        <a:rPr lang="en-IN" sz="1400" dirty="0"/>
                        <a:t>HEADER</a:t>
                      </a:r>
                      <a:endParaRPr lang="en-US" sz="1400" dirty="0"/>
                    </a:p>
                  </a:txBody>
                  <a:tcPr marL="68580" marR="68580" marT="34290" marB="34290"/>
                </a:tc>
                <a:tc>
                  <a:txBody>
                    <a:bodyPr/>
                    <a:lstStyle/>
                    <a:p>
                      <a:r>
                        <a:rPr lang="en-IN" sz="1400" dirty="0"/>
                        <a:t>DETAILS</a:t>
                      </a:r>
                      <a:endParaRPr lang="en-US" sz="1400" dirty="0"/>
                    </a:p>
                  </a:txBody>
                  <a:tcPr marL="68580" marR="68580" marT="34290" marB="34290"/>
                </a:tc>
                <a:extLst>
                  <a:ext uri="{0D108BD9-81ED-4DB2-BD59-A6C34878D82A}">
                    <a16:rowId xmlns:a16="http://schemas.microsoft.com/office/drawing/2014/main" val="2011618845"/>
                  </a:ext>
                </a:extLst>
              </a:tr>
              <a:tr h="4557639">
                <a:tc>
                  <a:txBody>
                    <a:bodyPr/>
                    <a:lstStyle/>
                    <a:p>
                      <a:r>
                        <a:rPr lang="en-IN" sz="1400" dirty="0"/>
                        <a:t>ENHANCEMENT</a:t>
                      </a:r>
                      <a:r>
                        <a:rPr lang="en-IN" sz="1400" baseline="0" dirty="0"/>
                        <a:t>S PROPOSED </a:t>
                      </a:r>
                      <a:endParaRPr lang="en-US" sz="1400" dirty="0"/>
                    </a:p>
                  </a:txBody>
                  <a:tcPr marL="68580" marR="68580" marT="34290" marB="34290"/>
                </a:tc>
                <a:tc>
                  <a:txBody>
                    <a:bodyPr/>
                    <a:lstStyle/>
                    <a:p>
                      <a:pPr algn="l">
                        <a:lnSpc>
                          <a:spcPct val="150000"/>
                        </a:lnSpc>
                      </a:pPr>
                      <a:r>
                        <a:rPr lang="en-IN" sz="1600" dirty="0"/>
                        <a:t>6. New table added to capture gender wise number of shareholders.</a:t>
                      </a:r>
                      <a:r>
                        <a:rPr lang="en-IN" sz="1600" baseline="0" dirty="0"/>
                        <a:t> </a:t>
                      </a:r>
                    </a:p>
                    <a:p>
                      <a:pPr algn="l">
                        <a:lnSpc>
                          <a:spcPct val="150000"/>
                        </a:lnSpc>
                      </a:pPr>
                      <a:r>
                        <a:rPr lang="en-IN" sz="1600" baseline="0" dirty="0"/>
                        <a:t>7. New attachment ‘photograph of the registered office of the company showing external building and name prominently visible’ added.</a:t>
                      </a:r>
                    </a:p>
                    <a:p>
                      <a:pPr algn="l">
                        <a:lnSpc>
                          <a:spcPct val="150000"/>
                        </a:lnSpc>
                      </a:pPr>
                      <a:r>
                        <a:rPr lang="en-IN" sz="1600" baseline="0" dirty="0"/>
                        <a:t>8. Companies which are ‘under liquidation/under CIRP’ can file the form.</a:t>
                      </a:r>
                    </a:p>
                    <a:p>
                      <a:pPr algn="l">
                        <a:lnSpc>
                          <a:spcPct val="150000"/>
                        </a:lnSpc>
                      </a:pPr>
                      <a:r>
                        <a:rPr lang="en-IN" sz="1600" baseline="0" dirty="0"/>
                        <a:t>9. Signing of the form by ‘IRP/RP/liquidator’ is enabled for the companies which are ‘under liquidation / under CIRP’.</a:t>
                      </a:r>
                    </a:p>
                    <a:p>
                      <a:pPr algn="l">
                        <a:lnSpc>
                          <a:spcPct val="150000"/>
                        </a:lnSpc>
                      </a:pPr>
                      <a:r>
                        <a:rPr lang="en-IN" sz="1600" baseline="0" dirty="0"/>
                        <a:t>10. Other enhancement (pre-filling of data , repositioning of fields, additional data fields added, additional checks introduced etc.)</a:t>
                      </a:r>
                    </a:p>
                    <a:p>
                      <a:pPr algn="l">
                        <a:lnSpc>
                          <a:spcPct val="150000"/>
                        </a:lnSpc>
                      </a:pPr>
                      <a:r>
                        <a:rPr lang="en-IN" sz="1600" baseline="0" dirty="0"/>
                        <a:t>11. Several checks/business rules are put in place to check compliance with chapter VII the companies (management and administration) rules , 2014.</a:t>
                      </a:r>
                      <a:endParaRPr lang="en-US" sz="1600" dirty="0"/>
                    </a:p>
                  </a:txBody>
                  <a:tcPr marL="68580" marR="68580" marT="34290" marB="34290"/>
                </a:tc>
                <a:extLst>
                  <a:ext uri="{0D108BD9-81ED-4DB2-BD59-A6C34878D82A}">
                    <a16:rowId xmlns:a16="http://schemas.microsoft.com/office/drawing/2014/main" val="3098402666"/>
                  </a:ext>
                </a:extLst>
              </a:tr>
            </a:tbl>
          </a:graphicData>
        </a:graphic>
      </p:graphicFrame>
    </p:spTree>
    <p:extLst>
      <p:ext uri="{BB962C8B-B14F-4D97-AF65-F5344CB8AC3E}">
        <p14:creationId xmlns:p14="http://schemas.microsoft.com/office/powerpoint/2010/main" val="3714018490"/>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8491542"/>
              </p:ext>
            </p:extLst>
          </p:nvPr>
        </p:nvGraphicFramePr>
        <p:xfrm>
          <a:off x="952500" y="350569"/>
          <a:ext cx="7848600" cy="118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p:txBody>
          <a:bodyPr/>
          <a:lstStyle/>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r>
              <a:rPr lang="en-US" sz="2400" dirty="0">
                <a:hlinkClick r:id="rId7"/>
              </a:rPr>
              <a:t>https://www.mca.gov.in/content/mca/global/en/mca/e-filing/annual-filings/form-mgt7a.html</a:t>
            </a:r>
            <a:endParaRPr lang="en-US" sz="2400" dirty="0"/>
          </a:p>
          <a:p>
            <a:endParaRPr lang="en-US" dirty="0"/>
          </a:p>
        </p:txBody>
      </p:sp>
      <p:pic>
        <p:nvPicPr>
          <p:cNvPr id="3" name="Picture 2"/>
          <p:cNvPicPr>
            <a:picLocks noChangeAspect="1"/>
          </p:cNvPicPr>
          <p:nvPr/>
        </p:nvPicPr>
        <p:blipFill rotWithShape="1">
          <a:blip r:embed="rId8"/>
          <a:srcRect l="24551" t="15625" r="24977" b="25663"/>
          <a:stretch/>
        </p:blipFill>
        <p:spPr>
          <a:xfrm>
            <a:off x="1260763" y="1413163"/>
            <a:ext cx="4724401" cy="3796145"/>
          </a:xfrm>
          <a:prstGeom prst="rect">
            <a:avLst/>
          </a:prstGeom>
        </p:spPr>
      </p:pic>
      <p:pic>
        <p:nvPicPr>
          <p:cNvPr id="4" name="Picture 3"/>
          <p:cNvPicPr>
            <a:picLocks noChangeAspect="1"/>
          </p:cNvPicPr>
          <p:nvPr/>
        </p:nvPicPr>
        <p:blipFill rotWithShape="1">
          <a:blip r:embed="rId9"/>
          <a:srcRect l="74171" t="65435" r="4106" b="5019"/>
          <a:stretch/>
        </p:blipFill>
        <p:spPr>
          <a:xfrm>
            <a:off x="5974772" y="3047998"/>
            <a:ext cx="2826328" cy="2161310"/>
          </a:xfrm>
          <a:prstGeom prst="rect">
            <a:avLst/>
          </a:prstGeom>
        </p:spPr>
      </p:pic>
    </p:spTree>
    <p:extLst>
      <p:ext uri="{BB962C8B-B14F-4D97-AF65-F5344CB8AC3E}">
        <p14:creationId xmlns:p14="http://schemas.microsoft.com/office/powerpoint/2010/main" val="1432853661"/>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87012809"/>
              </p:ext>
            </p:extLst>
          </p:nvPr>
        </p:nvGraphicFramePr>
        <p:xfrm>
          <a:off x="1127414" y="353042"/>
          <a:ext cx="7277100" cy="125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348008124"/>
              </p:ext>
            </p:extLst>
          </p:nvPr>
        </p:nvGraphicFramePr>
        <p:xfrm>
          <a:off x="1475015" y="1737362"/>
          <a:ext cx="6803572" cy="4485944"/>
        </p:xfrm>
        <a:graphic>
          <a:graphicData uri="http://schemas.openxmlformats.org/drawingml/2006/table">
            <a:tbl>
              <a:tblPr firstRow="1" bandRow="1">
                <a:tableStyleId>{5C22544A-7EE6-4342-B048-85BDC9FD1C3A}</a:tableStyleId>
              </a:tblPr>
              <a:tblGrid>
                <a:gridCol w="1680482">
                  <a:extLst>
                    <a:ext uri="{9D8B030D-6E8A-4147-A177-3AD203B41FA5}">
                      <a16:colId xmlns:a16="http://schemas.microsoft.com/office/drawing/2014/main" val="3256627451"/>
                    </a:ext>
                  </a:extLst>
                </a:gridCol>
                <a:gridCol w="5123090">
                  <a:extLst>
                    <a:ext uri="{9D8B030D-6E8A-4147-A177-3AD203B41FA5}">
                      <a16:colId xmlns:a16="http://schemas.microsoft.com/office/drawing/2014/main" val="3982631244"/>
                    </a:ext>
                  </a:extLst>
                </a:gridCol>
              </a:tblGrid>
              <a:tr h="298445">
                <a:tc>
                  <a:txBody>
                    <a:bodyPr/>
                    <a:lstStyle/>
                    <a:p>
                      <a:r>
                        <a:rPr lang="en-IN" sz="1400" dirty="0"/>
                        <a:t>HEADER </a:t>
                      </a:r>
                      <a:endParaRPr lang="en-US" sz="1400" dirty="0"/>
                    </a:p>
                  </a:txBody>
                  <a:tcPr marL="68580" marR="68580" marT="34290" marB="34290"/>
                </a:tc>
                <a:tc>
                  <a:txBody>
                    <a:bodyPr/>
                    <a:lstStyle/>
                    <a:p>
                      <a:r>
                        <a:rPr lang="en-IN" sz="1400" dirty="0"/>
                        <a:t>DETAILS </a:t>
                      </a:r>
                      <a:endParaRPr lang="en-US" sz="1400" dirty="0"/>
                    </a:p>
                  </a:txBody>
                  <a:tcPr marL="68580" marR="68580" marT="34290" marB="34290"/>
                </a:tc>
                <a:extLst>
                  <a:ext uri="{0D108BD9-81ED-4DB2-BD59-A6C34878D82A}">
                    <a16:rowId xmlns:a16="http://schemas.microsoft.com/office/drawing/2014/main" val="1274713056"/>
                  </a:ext>
                </a:extLst>
              </a:tr>
              <a:tr h="522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TYPE OF PROCESSING</a:t>
                      </a:r>
                      <a:r>
                        <a:rPr lang="en-IN" sz="1400" baseline="0" dirty="0"/>
                        <a:t> </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THIS FORM SHALL BE PROCESSED IN STP MODE</a:t>
                      </a:r>
                      <a:endParaRPr lang="en-US" sz="1400" dirty="0"/>
                    </a:p>
                  </a:txBody>
                  <a:tcPr marL="68580" marR="68580" marT="34290" marB="34290"/>
                </a:tc>
                <a:extLst>
                  <a:ext uri="{0D108BD9-81ED-4DB2-BD59-A6C34878D82A}">
                    <a16:rowId xmlns:a16="http://schemas.microsoft.com/office/drawing/2014/main" val="1825819533"/>
                  </a:ext>
                </a:extLst>
              </a:tr>
              <a:tr h="3217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ENHANCEMENT PROPOSED</a:t>
                      </a:r>
                      <a:endParaRPr lang="en-US" sz="1400" dirty="0"/>
                    </a:p>
                    <a:p>
                      <a:endParaRPr lang="en-US" sz="1400" dirty="0"/>
                    </a:p>
                  </a:txBody>
                  <a:tcPr marL="68580" marR="68580" marT="34290" marB="34290"/>
                </a:tc>
                <a:tc>
                  <a:txBody>
                    <a:bodyPr/>
                    <a:lstStyle/>
                    <a:p>
                      <a:pPr marL="342900" lvl="0" indent="-342900" algn="l">
                        <a:lnSpc>
                          <a:spcPct val="100000"/>
                        </a:lnSpc>
                        <a:buAutoNum type="arabicPeriod"/>
                      </a:pPr>
                      <a:r>
                        <a:rPr lang="en-IN" sz="1600" dirty="0"/>
                        <a:t>This</a:t>
                      </a:r>
                      <a:r>
                        <a:rPr lang="en-IN" sz="1600" baseline="0" dirty="0"/>
                        <a:t> form can be filed through offline or online mode.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Excel functionality has been added at several fields through which user can download the template in excel format and provide details in the excel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List of shareholder /debenture holder will now be attached in the form of pre-defined excel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Upload or investor details FO service is deprecated. List to be attached while submitting the form only.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Added new fields for declaration under 9(4) of the companies (management and administration) rules, 2014.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IN" sz="1600" baseline="0" dirty="0"/>
                        <a:t>New fields added to capture name of the company and address as at the </a:t>
                      </a:r>
                      <a:r>
                        <a:rPr lang="en-IN" sz="1600" baseline="0" dirty="0" err="1"/>
                        <a:t>fy</a:t>
                      </a:r>
                      <a:r>
                        <a:rPr lang="en-IN" sz="1600" baseline="0" dirty="0"/>
                        <a:t> end date.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en-IN" sz="1400" baseline="0" dirty="0"/>
                    </a:p>
                    <a:p>
                      <a:pPr marL="342900" indent="-342900">
                        <a:lnSpc>
                          <a:spcPct val="100000"/>
                        </a:lnSpc>
                        <a:buAutoNum type="arabicPeriod"/>
                      </a:pPr>
                      <a:endParaRPr lang="en-US" sz="1400" dirty="0"/>
                    </a:p>
                  </a:txBody>
                  <a:tcPr marL="68580" marR="68580" marT="34290" marB="34290"/>
                </a:tc>
                <a:extLst>
                  <a:ext uri="{0D108BD9-81ED-4DB2-BD59-A6C34878D82A}">
                    <a16:rowId xmlns:a16="http://schemas.microsoft.com/office/drawing/2014/main" val="3843967593"/>
                  </a:ext>
                </a:extLst>
              </a:tr>
            </a:tbl>
          </a:graphicData>
        </a:graphic>
      </p:graphicFrame>
    </p:spTree>
    <p:extLst>
      <p:ext uri="{BB962C8B-B14F-4D97-AF65-F5344CB8AC3E}">
        <p14:creationId xmlns:p14="http://schemas.microsoft.com/office/powerpoint/2010/main" val="2598705348"/>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8788223"/>
              </p:ext>
            </p:extLst>
          </p:nvPr>
        </p:nvGraphicFramePr>
        <p:xfrm>
          <a:off x="1086394" y="619126"/>
          <a:ext cx="7620001" cy="5806558"/>
        </p:xfrm>
        <a:graphic>
          <a:graphicData uri="http://schemas.openxmlformats.org/drawingml/2006/table">
            <a:tbl>
              <a:tblPr firstRow="1" bandRow="1">
                <a:tableStyleId>{5C22544A-7EE6-4342-B048-85BDC9FD1C3A}</a:tableStyleId>
              </a:tblPr>
              <a:tblGrid>
                <a:gridCol w="1901735">
                  <a:extLst>
                    <a:ext uri="{9D8B030D-6E8A-4147-A177-3AD203B41FA5}">
                      <a16:colId xmlns:a16="http://schemas.microsoft.com/office/drawing/2014/main" val="1927896318"/>
                    </a:ext>
                  </a:extLst>
                </a:gridCol>
                <a:gridCol w="5718266">
                  <a:extLst>
                    <a:ext uri="{9D8B030D-6E8A-4147-A177-3AD203B41FA5}">
                      <a16:colId xmlns:a16="http://schemas.microsoft.com/office/drawing/2014/main" val="2414097605"/>
                    </a:ext>
                  </a:extLst>
                </a:gridCol>
              </a:tblGrid>
              <a:tr h="65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HEADER </a:t>
                      </a:r>
                      <a:endParaRPr lang="en-US" sz="1400" dirty="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DETAILS</a:t>
                      </a:r>
                      <a:r>
                        <a:rPr lang="en-IN" sz="1400" baseline="0" dirty="0"/>
                        <a:t> </a:t>
                      </a:r>
                      <a:endParaRPr lang="en-US" sz="1400" dirty="0"/>
                    </a:p>
                    <a:p>
                      <a:endParaRPr lang="en-US" sz="1400" dirty="0"/>
                    </a:p>
                  </a:txBody>
                  <a:tcPr marL="68580" marR="68580" marT="34290" marB="34290"/>
                </a:tc>
                <a:extLst>
                  <a:ext uri="{0D108BD9-81ED-4DB2-BD59-A6C34878D82A}">
                    <a16:rowId xmlns:a16="http://schemas.microsoft.com/office/drawing/2014/main" val="705038660"/>
                  </a:ext>
                </a:extLst>
              </a:tr>
              <a:tr h="509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t>ENHANCEMENT</a:t>
                      </a:r>
                      <a:r>
                        <a:rPr lang="en-IN" sz="1400" baseline="0" dirty="0"/>
                        <a:t>S PROPOSED </a:t>
                      </a:r>
                      <a:endParaRPr lang="en-US" sz="1400" dirty="0"/>
                    </a:p>
                    <a:p>
                      <a:endParaRPr lang="en-US" sz="1400" dirty="0"/>
                    </a:p>
                  </a:txBody>
                  <a:tcPr marL="68580" marR="68580" marT="34290" marB="34290"/>
                </a:tc>
                <a:tc>
                  <a:txBody>
                    <a:bodyPr/>
                    <a:lstStyle/>
                    <a:p>
                      <a:pPr>
                        <a:lnSpc>
                          <a:spcPct val="150000"/>
                        </a:lnSpc>
                      </a:pPr>
                      <a:r>
                        <a:rPr lang="en-IN" sz="1500" dirty="0"/>
                        <a:t>7.</a:t>
                      </a:r>
                      <a:r>
                        <a:rPr lang="en-IN" sz="1500" baseline="0" dirty="0"/>
                        <a:t> </a:t>
                      </a:r>
                      <a:r>
                        <a:rPr lang="en-IN" sz="1500" dirty="0"/>
                        <a:t>New table added to capture gender wise number of shareholders.</a:t>
                      </a:r>
                      <a:r>
                        <a:rPr lang="en-IN" sz="1500" baseline="0" dirty="0"/>
                        <a:t> </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baseline="0" dirty="0"/>
                        <a:t>8. New attachment ‘photograph of the registered office of the company showing external building and name prominently visible’ added.</a:t>
                      </a:r>
                    </a:p>
                    <a:p>
                      <a:pPr>
                        <a:lnSpc>
                          <a:spcPct val="150000"/>
                        </a:lnSpc>
                      </a:pPr>
                      <a:r>
                        <a:rPr lang="en-IN" sz="1500" dirty="0"/>
                        <a:t>9. MGT- 8 attachment</a:t>
                      </a:r>
                      <a:r>
                        <a:rPr lang="en-IN" sz="1500" baseline="0" dirty="0"/>
                        <a:t> got removed and required fields got added within the form including DSC of company secretary.</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baseline="0" dirty="0"/>
                        <a:t>10. Companies which are ‘under liquidation/under CIRP’ can file the form.</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dirty="0"/>
                        <a:t>11.</a:t>
                      </a:r>
                      <a:r>
                        <a:rPr lang="en-IN" sz="1500" baseline="0" dirty="0"/>
                        <a:t> Signing of the form by ‘IRP/RP/liquidator’ is enabled for the companies which are ‘under liquidation / under CIRP’.</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dirty="0"/>
                        <a:t>12. </a:t>
                      </a:r>
                      <a:r>
                        <a:rPr lang="en-IN" sz="1500" baseline="0" dirty="0"/>
                        <a:t>Other enhancement (pre-filling of data , repositioning of fields, additional data fields added, additional checks introduced etc.)</a:t>
                      </a:r>
                    </a:p>
                    <a:p>
                      <a:pPr marL="0" marR="0" indent="0" algn="l" defTabSz="914400" rtl="0" eaLnBrk="1" fontAlgn="auto" latinLnBrk="0" hangingPunct="1">
                        <a:lnSpc>
                          <a:spcPct val="150000"/>
                        </a:lnSpc>
                        <a:spcBef>
                          <a:spcPts val="0"/>
                        </a:spcBef>
                        <a:spcAft>
                          <a:spcPts val="0"/>
                        </a:spcAft>
                        <a:buClrTx/>
                        <a:buSzTx/>
                        <a:buFontTx/>
                        <a:buNone/>
                        <a:tabLst/>
                        <a:defRPr/>
                      </a:pPr>
                      <a:r>
                        <a:rPr lang="en-IN" sz="1500" dirty="0"/>
                        <a:t>13. </a:t>
                      </a:r>
                      <a:r>
                        <a:rPr lang="en-IN" sz="1500" baseline="0" dirty="0"/>
                        <a:t>Several checks/business rules are put in place to check compliance with chapter VII the companies (management and administration) rules , 2014.</a:t>
                      </a:r>
                      <a:endParaRPr lang="en-US" sz="1500" dirty="0"/>
                    </a:p>
                    <a:p>
                      <a:pPr>
                        <a:lnSpc>
                          <a:spcPct val="150000"/>
                        </a:lnSpc>
                      </a:pPr>
                      <a:endParaRPr lang="en-US" sz="1400" dirty="0"/>
                    </a:p>
                  </a:txBody>
                  <a:tcPr marL="68580" marR="68580" marT="34290" marB="34290"/>
                </a:tc>
                <a:extLst>
                  <a:ext uri="{0D108BD9-81ED-4DB2-BD59-A6C34878D82A}">
                    <a16:rowId xmlns:a16="http://schemas.microsoft.com/office/drawing/2014/main" val="1864810613"/>
                  </a:ext>
                </a:extLst>
              </a:tr>
            </a:tbl>
          </a:graphicData>
        </a:graphic>
      </p:graphicFrame>
    </p:spTree>
    <p:extLst>
      <p:ext uri="{BB962C8B-B14F-4D97-AF65-F5344CB8AC3E}">
        <p14:creationId xmlns:p14="http://schemas.microsoft.com/office/powerpoint/2010/main" val="1104377083"/>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03402779"/>
              </p:ext>
            </p:extLst>
          </p:nvPr>
        </p:nvGraphicFramePr>
        <p:xfrm>
          <a:off x="1328304" y="225878"/>
          <a:ext cx="7096991" cy="118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1066800" y="1302327"/>
            <a:ext cx="7620000" cy="5181599"/>
          </a:xfrm>
        </p:spPr>
        <p:txBody>
          <a:bodyPr/>
          <a:lstStyle/>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pPr marL="0" indent="0">
              <a:buNone/>
            </a:pPr>
            <a:endParaRPr lang="en-IN" sz="2400" dirty="0">
              <a:hlinkClick r:id="rId7"/>
            </a:endParaRPr>
          </a:p>
          <a:p>
            <a:pPr marL="0" indent="0">
              <a:buNone/>
            </a:pPr>
            <a:endParaRPr lang="en-IN" sz="2400" dirty="0">
              <a:hlinkClick r:id="rId7"/>
            </a:endParaRPr>
          </a:p>
          <a:p>
            <a:pPr marL="0" indent="0">
              <a:buNone/>
            </a:pPr>
            <a:endParaRPr lang="en-US" sz="2400" dirty="0">
              <a:hlinkClick r:id="rId7"/>
            </a:endParaRPr>
          </a:p>
          <a:p>
            <a:r>
              <a:rPr lang="en-US" sz="2400" dirty="0">
                <a:hlinkClick r:id="rId8"/>
              </a:rPr>
              <a:t>https://www.mca.gov.in/content/mca/global/en/mca/e-filing/annual-filings/form-mgt7.html</a:t>
            </a:r>
            <a:endParaRPr lang="en-US" sz="2400" dirty="0"/>
          </a:p>
          <a:p>
            <a:endParaRPr lang="en-US" sz="2400" dirty="0"/>
          </a:p>
          <a:p>
            <a:endParaRPr lang="en-US" dirty="0"/>
          </a:p>
        </p:txBody>
      </p:sp>
      <p:pic>
        <p:nvPicPr>
          <p:cNvPr id="3" name="Picture 2"/>
          <p:cNvPicPr>
            <a:picLocks noChangeAspect="1"/>
          </p:cNvPicPr>
          <p:nvPr/>
        </p:nvPicPr>
        <p:blipFill rotWithShape="1">
          <a:blip r:embed="rId9"/>
          <a:srcRect l="24551" t="15625" r="24977" b="25663"/>
          <a:stretch/>
        </p:blipFill>
        <p:spPr>
          <a:xfrm>
            <a:off x="1250371" y="1302327"/>
            <a:ext cx="4724401" cy="3796145"/>
          </a:xfrm>
          <a:prstGeom prst="rect">
            <a:avLst/>
          </a:prstGeom>
        </p:spPr>
      </p:pic>
      <p:pic>
        <p:nvPicPr>
          <p:cNvPr id="5" name="Picture 4"/>
          <p:cNvPicPr>
            <a:picLocks noChangeAspect="1"/>
          </p:cNvPicPr>
          <p:nvPr/>
        </p:nvPicPr>
        <p:blipFill rotWithShape="1">
          <a:blip r:embed="rId10"/>
          <a:srcRect l="74704" t="49337" r="3893" b="19791"/>
          <a:stretch/>
        </p:blipFill>
        <p:spPr>
          <a:xfrm>
            <a:off x="5974772" y="2819397"/>
            <a:ext cx="2784765" cy="2258294"/>
          </a:xfrm>
          <a:prstGeom prst="rect">
            <a:avLst/>
          </a:prstGeom>
        </p:spPr>
      </p:pic>
    </p:spTree>
    <p:extLst>
      <p:ext uri="{BB962C8B-B14F-4D97-AF65-F5344CB8AC3E}">
        <p14:creationId xmlns:p14="http://schemas.microsoft.com/office/powerpoint/2010/main" val="1652462747"/>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4288466612"/>
              </p:ext>
            </p:extLst>
          </p:nvPr>
        </p:nvGraphicFramePr>
        <p:xfrm>
          <a:off x="1504950" y="1009649"/>
          <a:ext cx="6429375" cy="509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89</a:t>
            </a:fld>
            <a:endParaRPr lang="en-US"/>
          </a:p>
        </p:txBody>
      </p:sp>
    </p:spTree>
    <p:extLst>
      <p:ext uri="{BB962C8B-B14F-4D97-AF65-F5344CB8AC3E}">
        <p14:creationId xmlns:p14="http://schemas.microsoft.com/office/powerpoint/2010/main" val="4693055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BFE2-CF7F-43AB-A7E0-2C10D5C2F9DF}"/>
              </a:ext>
            </a:extLst>
          </p:cNvPr>
          <p:cNvSpPr>
            <a:spLocks noGrp="1"/>
          </p:cNvSpPr>
          <p:nvPr>
            <p:ph type="title"/>
          </p:nvPr>
        </p:nvSpPr>
        <p:spPr/>
        <p:txBody>
          <a:bodyPr/>
          <a:lstStyle/>
          <a:p>
            <a:br>
              <a:rPr lang="en-US" b="1" dirty="0"/>
            </a:br>
            <a:r>
              <a:rPr lang="en-US" b="1" dirty="0"/>
              <a:t>Why Did We Need a V3?</a:t>
            </a:r>
            <a:br>
              <a:rPr lang="en-US" b="1" dirty="0"/>
            </a:br>
            <a:endParaRPr lang="en-IN" dirty="0"/>
          </a:p>
        </p:txBody>
      </p:sp>
      <p:sp>
        <p:nvSpPr>
          <p:cNvPr id="3" name="Content Placeholder 2">
            <a:extLst>
              <a:ext uri="{FF2B5EF4-FFF2-40B4-BE49-F238E27FC236}">
                <a16:creationId xmlns:a16="http://schemas.microsoft.com/office/drawing/2014/main" id="{E2262F70-A773-417E-9C2D-BA150975FEAF}"/>
              </a:ext>
            </a:extLst>
          </p:cNvPr>
          <p:cNvSpPr>
            <a:spLocks noGrp="1"/>
          </p:cNvSpPr>
          <p:nvPr>
            <p:ph idx="1"/>
          </p:nvPr>
        </p:nvSpPr>
        <p:spPr/>
        <p:txBody>
          <a:bodyPr/>
          <a:lstStyle/>
          <a:p>
            <a:r>
              <a:rPr lang="en-US" sz="3200" dirty="0"/>
              <a:t>What the Ministry of Corporate Affairs envisioned was a platform that could:</a:t>
            </a:r>
          </a:p>
          <a:p>
            <a:pPr marL="0" indent="0">
              <a:buNone/>
            </a:pPr>
            <a:r>
              <a:rPr lang="en-US" sz="3200" dirty="0"/>
              <a:t>✅ Promote </a:t>
            </a:r>
            <a:r>
              <a:rPr lang="en-US" sz="3200" b="1" dirty="0"/>
              <a:t>Ease of Compliance</a:t>
            </a:r>
            <a:br>
              <a:rPr lang="en-US" sz="3200" dirty="0"/>
            </a:br>
            <a:r>
              <a:rPr lang="en-US" sz="3200" dirty="0"/>
              <a:t>✅ Enable </a:t>
            </a:r>
            <a:r>
              <a:rPr lang="en-US" sz="3200" b="1" dirty="0"/>
              <a:t>Real-Time Governance</a:t>
            </a:r>
            <a:br>
              <a:rPr lang="en-US" sz="3200" dirty="0"/>
            </a:br>
            <a:r>
              <a:rPr lang="en-US" sz="3200" dirty="0"/>
              <a:t>✅ Encourage </a:t>
            </a:r>
            <a:r>
              <a:rPr lang="en-US" sz="3200" b="1" dirty="0"/>
              <a:t>Preventive Regulation</a:t>
            </a:r>
            <a:endParaRPr lang="en-US" sz="3200" dirty="0"/>
          </a:p>
          <a:p>
            <a:endParaRPr lang="en-IN" dirty="0"/>
          </a:p>
        </p:txBody>
      </p:sp>
      <p:sp>
        <p:nvSpPr>
          <p:cNvPr id="4" name="Date Placeholder 3">
            <a:extLst>
              <a:ext uri="{FF2B5EF4-FFF2-40B4-BE49-F238E27FC236}">
                <a16:creationId xmlns:a16="http://schemas.microsoft.com/office/drawing/2014/main" id="{689C944A-90EA-464E-8997-966A5BDA0F46}"/>
              </a:ext>
            </a:extLst>
          </p:cNvPr>
          <p:cNvSpPr>
            <a:spLocks noGrp="1"/>
          </p:cNvSpPr>
          <p:nvPr>
            <p:ph type="dt" sz="half" idx="10"/>
          </p:nvPr>
        </p:nvSpPr>
        <p:spPr/>
        <p:txBody>
          <a:bodyPr/>
          <a:lstStyle/>
          <a:p>
            <a:pPr>
              <a:defRPr/>
            </a:pPr>
            <a:fld id="{E1106065-C2F0-4023-A9D0-5FB03AD030BB}" type="datetime4">
              <a:rPr lang="en-US" smtClean="0"/>
              <a:pPr>
                <a:defRPr/>
              </a:pPr>
              <a:t>September 1, 2025</a:t>
            </a:fld>
            <a:endParaRPr lang="en-US"/>
          </a:p>
        </p:txBody>
      </p:sp>
      <p:sp>
        <p:nvSpPr>
          <p:cNvPr id="5" name="Footer Placeholder 4">
            <a:extLst>
              <a:ext uri="{FF2B5EF4-FFF2-40B4-BE49-F238E27FC236}">
                <a16:creationId xmlns:a16="http://schemas.microsoft.com/office/drawing/2014/main" id="{B5654191-0D24-443B-B7C7-50BD4CF908F0}"/>
              </a:ext>
            </a:extLst>
          </p:cNvPr>
          <p:cNvSpPr>
            <a:spLocks noGrp="1"/>
          </p:cNvSpPr>
          <p:nvPr>
            <p:ph type="ftr" sz="quarter" idx="11"/>
          </p:nvPr>
        </p:nvSpPr>
        <p:spPr/>
        <p:txBody>
          <a:bodyPr/>
          <a:lstStyle/>
          <a:p>
            <a:pPr>
              <a:defRPr/>
            </a:pPr>
            <a:r>
              <a:rPr lang="en-US"/>
              <a:t>CA ANIMESH MUKHOPADHYAY   animesh_fca@yahoo.co.in  </a:t>
            </a:r>
          </a:p>
        </p:txBody>
      </p:sp>
      <p:sp>
        <p:nvSpPr>
          <p:cNvPr id="6" name="Slide Number Placeholder 5">
            <a:extLst>
              <a:ext uri="{FF2B5EF4-FFF2-40B4-BE49-F238E27FC236}">
                <a16:creationId xmlns:a16="http://schemas.microsoft.com/office/drawing/2014/main" id="{0B687EDA-8F0C-4F5F-86C8-D7EF9C4E2CB1}"/>
              </a:ext>
            </a:extLst>
          </p:cNvPr>
          <p:cNvSpPr>
            <a:spLocks noGrp="1"/>
          </p:cNvSpPr>
          <p:nvPr>
            <p:ph type="sldNum" sz="quarter" idx="12"/>
          </p:nvPr>
        </p:nvSpPr>
        <p:spPr/>
        <p:txBody>
          <a:bodyPr/>
          <a:lstStyle/>
          <a:p>
            <a:pPr>
              <a:defRPr/>
            </a:pPr>
            <a:fld id="{C46BCC04-14A5-46FC-A23E-F5829FD84756}" type="slidenum">
              <a:rPr lang="en-US" smtClean="0"/>
              <a:pPr>
                <a:defRPr/>
              </a:pPr>
              <a:t>9</a:t>
            </a:fld>
            <a:endParaRPr lang="en-US"/>
          </a:p>
        </p:txBody>
      </p:sp>
    </p:spTree>
    <p:extLst>
      <p:ext uri="{BB962C8B-B14F-4D97-AF65-F5344CB8AC3E}">
        <p14:creationId xmlns:p14="http://schemas.microsoft.com/office/powerpoint/2010/main" val="2353896132"/>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941067" y="255399"/>
          <a:ext cx="4075070" cy="5688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half" idx="2"/>
          </p:nvPr>
        </p:nvGraphicFramePr>
        <p:xfrm>
          <a:off x="5180160" y="-179086"/>
          <a:ext cx="3521902" cy="63186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90</a:t>
            </a:fld>
            <a:endParaRPr lang="en-US"/>
          </a:p>
        </p:txBody>
      </p:sp>
    </p:spTree>
    <p:extLst>
      <p:ext uri="{BB962C8B-B14F-4D97-AF65-F5344CB8AC3E}">
        <p14:creationId xmlns:p14="http://schemas.microsoft.com/office/powerpoint/2010/main" val="3256768237"/>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092876698"/>
              </p:ext>
            </p:extLst>
          </p:nvPr>
        </p:nvGraphicFramePr>
        <p:xfrm>
          <a:off x="2073117" y="552450"/>
          <a:ext cx="5921352"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91</a:t>
            </a:fld>
            <a:endParaRPr lang="en-US"/>
          </a:p>
        </p:txBody>
      </p:sp>
    </p:spTree>
    <p:extLst>
      <p:ext uri="{BB962C8B-B14F-4D97-AF65-F5344CB8AC3E}">
        <p14:creationId xmlns:p14="http://schemas.microsoft.com/office/powerpoint/2010/main" val="2722685352"/>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105321" y="-143896"/>
          <a:ext cx="8790486" cy="709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92</a:t>
            </a:fld>
            <a:endParaRPr lang="en-US"/>
          </a:p>
        </p:txBody>
      </p:sp>
    </p:spTree>
    <p:extLst>
      <p:ext uri="{BB962C8B-B14F-4D97-AF65-F5344CB8AC3E}">
        <p14:creationId xmlns:p14="http://schemas.microsoft.com/office/powerpoint/2010/main" val="78241052"/>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113958" y="316401"/>
          <a:ext cx="5186728" cy="6207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C3567FC-6BA7-4797-9A1E-0CF44567CCA7}" type="slidenum">
              <a:rPr lang="en-US" smtClean="0"/>
              <a:pPr>
                <a:defRPr/>
              </a:pPr>
              <a:t>93</a:t>
            </a:fld>
            <a:endParaRPr lang="en-US"/>
          </a:p>
        </p:txBody>
      </p:sp>
    </p:spTree>
    <p:extLst>
      <p:ext uri="{BB962C8B-B14F-4D97-AF65-F5344CB8AC3E}">
        <p14:creationId xmlns:p14="http://schemas.microsoft.com/office/powerpoint/2010/main" val="2831996047"/>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42299872"/>
              </p:ext>
            </p:extLst>
          </p:nvPr>
        </p:nvGraphicFramePr>
        <p:xfrm>
          <a:off x="1504950" y="495300"/>
          <a:ext cx="6648450"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E1D0401-BFB4-418E-B738-0A9702276F6F}" type="slidenum">
              <a:rPr lang="en-US" smtClean="0"/>
              <a:pPr>
                <a:defRPr/>
              </a:pPr>
              <a:t>94</a:t>
            </a:fld>
            <a:endParaRPr lang="en-US"/>
          </a:p>
        </p:txBody>
      </p:sp>
    </p:spTree>
    <p:extLst>
      <p:ext uri="{BB962C8B-B14F-4D97-AF65-F5344CB8AC3E}">
        <p14:creationId xmlns:p14="http://schemas.microsoft.com/office/powerpoint/2010/main" val="3867880138"/>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455976115"/>
              </p:ext>
            </p:extLst>
          </p:nvPr>
        </p:nvGraphicFramePr>
        <p:xfrm>
          <a:off x="2367359" y="175732"/>
          <a:ext cx="5117658" cy="60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4C3567FC-6BA7-4797-9A1E-0CF44567CCA7}" type="slidenum">
              <a:rPr lang="en-US" smtClean="0"/>
              <a:pPr>
                <a:defRPr/>
              </a:pPr>
              <a:t>95</a:t>
            </a:fld>
            <a:endParaRPr lang="en-US"/>
          </a:p>
        </p:txBody>
      </p:sp>
    </p:spTree>
    <p:extLst>
      <p:ext uri="{BB962C8B-B14F-4D97-AF65-F5344CB8AC3E}">
        <p14:creationId xmlns:p14="http://schemas.microsoft.com/office/powerpoint/2010/main" val="2428093193"/>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nvGraphicFramePr>
        <p:xfrm>
          <a:off x="2839615" y="-76741"/>
          <a:ext cx="4042198" cy="649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9"/>
          <p:cNvSpPr>
            <a:spLocks noGrp="1"/>
          </p:cNvSpPr>
          <p:nvPr>
            <p:ph type="sldNum" sz="quarter" idx="12"/>
          </p:nvPr>
        </p:nvSpPr>
        <p:spPr/>
        <p:txBody>
          <a:bodyPr/>
          <a:lstStyle/>
          <a:p>
            <a:pPr>
              <a:defRPr/>
            </a:pPr>
            <a:fld id="{1E1D0401-BFB4-418E-B738-0A9702276F6F}" type="slidenum">
              <a:rPr lang="en-US" smtClean="0"/>
              <a:pPr>
                <a:defRPr/>
              </a:pPr>
              <a:t>96</a:t>
            </a:fld>
            <a:endParaRPr lang="en-US"/>
          </a:p>
        </p:txBody>
      </p:sp>
    </p:spTree>
    <p:extLst>
      <p:ext uri="{BB962C8B-B14F-4D97-AF65-F5344CB8AC3E}">
        <p14:creationId xmlns:p14="http://schemas.microsoft.com/office/powerpoint/2010/main" val="3390014999"/>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708500" y="200934"/>
          <a:ext cx="4828768" cy="5807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97</a:t>
            </a:fld>
            <a:endParaRPr lang="en-US"/>
          </a:p>
        </p:txBody>
      </p:sp>
    </p:spTree>
    <p:extLst>
      <p:ext uri="{BB962C8B-B14F-4D97-AF65-F5344CB8AC3E}">
        <p14:creationId xmlns:p14="http://schemas.microsoft.com/office/powerpoint/2010/main" val="804804159"/>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1554235897"/>
              </p:ext>
            </p:extLst>
          </p:nvPr>
        </p:nvGraphicFramePr>
        <p:xfrm>
          <a:off x="2743201" y="162190"/>
          <a:ext cx="4235232" cy="62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98</a:t>
            </a:fld>
            <a:endParaRPr lang="en-US"/>
          </a:p>
        </p:txBody>
      </p:sp>
    </p:spTree>
    <p:extLst>
      <p:ext uri="{BB962C8B-B14F-4D97-AF65-F5344CB8AC3E}">
        <p14:creationId xmlns:p14="http://schemas.microsoft.com/office/powerpoint/2010/main" val="2700396094"/>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nvPr>
        </p:nvGraphicFramePr>
        <p:xfrm>
          <a:off x="2500951" y="646314"/>
          <a:ext cx="4788123" cy="5166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4C3567FC-6BA7-4797-9A1E-0CF44567CCA7}" type="slidenum">
              <a:rPr lang="en-US" smtClean="0"/>
              <a:pPr>
                <a:defRPr/>
              </a:pPr>
              <a:t>99</a:t>
            </a:fld>
            <a:endParaRPr lang="en-US"/>
          </a:p>
        </p:txBody>
      </p:sp>
    </p:spTree>
    <p:extLst>
      <p:ext uri="{BB962C8B-B14F-4D97-AF65-F5344CB8AC3E}">
        <p14:creationId xmlns:p14="http://schemas.microsoft.com/office/powerpoint/2010/main" val="293181059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Notebook">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2060"/>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Recent Changes- Co Law_29042023</Template>
  <TotalTime>4140</TotalTime>
  <Words>8598</Words>
  <Application>Microsoft Office PowerPoint</Application>
  <PresentationFormat>On-screen Show (4:3)</PresentationFormat>
  <Paragraphs>859</Paragraphs>
  <Slides>115</Slides>
  <Notes>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115</vt:i4>
      </vt:variant>
    </vt:vector>
  </HeadingPairs>
  <TitlesOfParts>
    <vt:vector size="132" baseType="lpstr">
      <vt:lpstr>Arial</vt:lpstr>
      <vt:lpstr>Book Antiqua</vt:lpstr>
      <vt:lpstr>Calibri</vt:lpstr>
      <vt:lpstr>Courier New</vt:lpstr>
      <vt:lpstr>Gilroy</vt:lpstr>
      <vt:lpstr>Lucida Sans</vt:lpstr>
      <vt:lpstr>Poppins</vt:lpstr>
      <vt:lpstr>Roca One</vt:lpstr>
      <vt:lpstr>Symbol</vt:lpstr>
      <vt:lpstr>Tahoma</vt:lpstr>
      <vt:lpstr>Times New Roman</vt:lpstr>
      <vt:lpstr>Verdana</vt:lpstr>
      <vt:lpstr>Wingdings</vt:lpstr>
      <vt:lpstr>Wingdings 2</vt:lpstr>
      <vt:lpstr>Wingdings 3</vt:lpstr>
      <vt:lpstr>Apex</vt:lpstr>
      <vt:lpstr>Notebook</vt:lpstr>
      <vt:lpstr>  MCA V3 Annual Filing </vt:lpstr>
      <vt:lpstr>DISCLAIMER</vt:lpstr>
      <vt:lpstr>Be cautious ! </vt:lpstr>
      <vt:lpstr>ICAI’s initiative</vt:lpstr>
      <vt:lpstr>Introduction : Amendment Rules, 2025</vt:lpstr>
      <vt:lpstr>Purpose of the change </vt:lpstr>
      <vt:lpstr> Why Did We Need a V3? </vt:lpstr>
      <vt:lpstr> Why Did We Need a V3? </vt:lpstr>
      <vt:lpstr> Why Did We Need a V3? </vt:lpstr>
      <vt:lpstr> Key Pillars of “V3 and Beyond” </vt:lpstr>
      <vt:lpstr> Key Pillars of “V3 and Beyond” </vt:lpstr>
      <vt:lpstr> Key Pillars of “V3 and Beyond” </vt:lpstr>
      <vt:lpstr>Key Triggers</vt:lpstr>
      <vt:lpstr> How It Works Under MCA V3: </vt:lpstr>
      <vt:lpstr> What Lies Ahead: Beyond V3 </vt:lpstr>
      <vt:lpstr> What Lies Ahead: Beyond V3 </vt:lpstr>
      <vt:lpstr> What Lies Ahead: Beyond V3 </vt:lpstr>
      <vt:lpstr>The possibilities ….</vt:lpstr>
      <vt:lpstr>Highlights – Key Changes in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 Circular 1/ 2025 dated 16.06.2025 </vt:lpstr>
      <vt:lpstr>Forms allowed </vt:lpstr>
      <vt:lpstr>Difference: V2 and V3 Portal</vt:lpstr>
      <vt:lpstr>Difference: V2 and V3 Portal</vt:lpstr>
      <vt:lpstr> Form ADT-1 – Auditor Appointment </vt:lpstr>
      <vt:lpstr> Form ADT-1 – Auditor Appointment </vt:lpstr>
      <vt:lpstr>Form ADT-1 – Auditor Appointment </vt:lpstr>
      <vt:lpstr>Form ADT-1 – Auditor Appointment </vt:lpstr>
      <vt:lpstr>Limit of 20 companies </vt:lpstr>
      <vt:lpstr>Rotation of auditors </vt:lpstr>
      <vt:lpstr>Form ADT-1 – Auditor Appointment </vt:lpstr>
      <vt:lpstr>Form ADT-2 – Auditor’s termination </vt:lpstr>
      <vt:lpstr>Form ADT-2 – Auditor’s termination </vt:lpstr>
      <vt:lpstr> Form ADT-3 – Resignation of Auditor </vt:lpstr>
      <vt:lpstr> Form ADT-3 – Resignation of Auditor </vt:lpstr>
      <vt:lpstr>Form ADT-4 – Report to Central Govt</vt:lpstr>
      <vt:lpstr>Form ADT-4 – Report to Central Govt</vt:lpstr>
      <vt:lpstr>Linked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Extract of Auditor’s Report</vt:lpstr>
      <vt:lpstr>Extract of Auditor’s Report</vt:lpstr>
      <vt:lpstr>Extract of Auditor’s Report</vt:lpstr>
      <vt:lpstr>Extract of Auditor’s Report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in the Board’s Report</vt:lpstr>
      <vt:lpstr>PowerPoint Presentation</vt:lpstr>
      <vt:lpstr>PowerPoint Presentation</vt:lpstr>
      <vt:lpstr>PowerPoint Presentation</vt:lpstr>
      <vt:lpstr>PowerPoint Presentation</vt:lpstr>
      <vt:lpstr>PowerPoint Presentation</vt:lpstr>
      <vt:lpstr>Materinity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Chapter in Company Law-V3 and beyond</dc:title>
  <dc:creator>sumantarafdar34@gmail.com</dc:creator>
  <cp:lastModifiedBy>EIRC Website</cp:lastModifiedBy>
  <cp:revision>195</cp:revision>
  <dcterms:created xsi:type="dcterms:W3CDTF">2025-07-08T07:45:47Z</dcterms:created>
  <dcterms:modified xsi:type="dcterms:W3CDTF">2025-09-01T11:01:30Z</dcterms:modified>
</cp:coreProperties>
</file>