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Lst>
  <p:sldSz cx="18288000" cy="10287000"/>
  <p:notesSz cx="6858000" cy="9144000"/>
  <p:embeddedFontLst>
    <p:embeddedFont>
      <p:font typeface="Arial Bold" panose="020B0704020202020204" pitchFamily="34" charset="0"/>
      <p:regular r:id="rId55"/>
      <p:bold r:id="rId56"/>
    </p:embeddedFont>
    <p:embeddedFont>
      <p:font typeface="Arimo Bold Italics" panose="020B0604020202020204" charset="0"/>
      <p:regular r:id="rId57"/>
    </p:embeddedFont>
    <p:embeddedFont>
      <p:font typeface="Calibri (MS)" panose="020B0604020202020204" charset="0"/>
      <p:regular r:id="rId58"/>
    </p:embeddedFont>
    <p:embeddedFont>
      <p:font typeface="Calibri (MS) Bold" panose="020B0604020202020204" charset="0"/>
      <p:regular r:id="rId5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70" d="100"/>
          <a:sy n="70" d="100"/>
        </p:scale>
        <p:origin x="7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font" Target="fonts/font1.fntdata"/><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9/1/2025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9/1/2025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9/1/2025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95380" y="1730700"/>
            <a:ext cx="17168760" cy="2271780"/>
            <a:chOff x="0" y="0"/>
            <a:chExt cx="22891680" cy="3029040"/>
          </a:xfrm>
        </p:grpSpPr>
        <p:sp>
          <p:nvSpPr>
            <p:cNvPr id="3" name="Freeform 3"/>
            <p:cNvSpPr/>
            <p:nvPr/>
          </p:nvSpPr>
          <p:spPr>
            <a:xfrm>
              <a:off x="0" y="0"/>
              <a:ext cx="22891680" cy="3029040"/>
            </a:xfrm>
            <a:custGeom>
              <a:avLst/>
              <a:gdLst/>
              <a:ahLst/>
              <a:cxnLst/>
              <a:rect l="l" t="t" r="r" b="b"/>
              <a:pathLst>
                <a:path w="22891680" h="3029040">
                  <a:moveTo>
                    <a:pt x="0" y="0"/>
                  </a:moveTo>
                  <a:lnTo>
                    <a:pt x="22891680" y="0"/>
                  </a:lnTo>
                  <a:lnTo>
                    <a:pt x="22891680" y="3029040"/>
                  </a:lnTo>
                  <a:lnTo>
                    <a:pt x="0" y="3029040"/>
                  </a:lnTo>
                  <a:close/>
                </a:path>
              </a:pathLst>
            </a:custGeom>
            <a:solidFill>
              <a:srgbClr val="000000">
                <a:alpha val="0"/>
              </a:srgbClr>
            </a:solidFill>
          </p:spPr>
        </p:sp>
        <p:sp>
          <p:nvSpPr>
            <p:cNvPr id="4" name="TextBox 4"/>
            <p:cNvSpPr txBox="1"/>
            <p:nvPr/>
          </p:nvSpPr>
          <p:spPr>
            <a:xfrm>
              <a:off x="0" y="-57150"/>
              <a:ext cx="22891680" cy="3086190"/>
            </a:xfrm>
            <a:prstGeom prst="rect">
              <a:avLst/>
            </a:prstGeom>
          </p:spPr>
          <p:txBody>
            <a:bodyPr lIns="0" tIns="0" rIns="0" bIns="0" rtlCol="0" anchor="b"/>
            <a:lstStyle/>
            <a:p>
              <a:pPr algn="ctr">
                <a:lnSpc>
                  <a:spcPts val="7128"/>
                </a:lnSpc>
              </a:pPr>
              <a:r>
                <a:rPr lang="en-US" sz="6600" spc="-1">
                  <a:solidFill>
                    <a:srgbClr val="000000"/>
                  </a:solidFill>
                  <a:latin typeface="Times New Roman"/>
                  <a:ea typeface="Times New Roman"/>
                  <a:cs typeface="Times New Roman"/>
                  <a:sym typeface="Times New Roman"/>
                </a:rPr>
                <a:t> Corporate Restructuring</a:t>
              </a:r>
            </a:p>
          </p:txBody>
        </p:sp>
      </p:grpSp>
      <p:sp>
        <p:nvSpPr>
          <p:cNvPr id="5" name="TextBox 5"/>
          <p:cNvSpPr txBox="1"/>
          <p:nvPr/>
        </p:nvSpPr>
        <p:spPr>
          <a:xfrm>
            <a:off x="1543500" y="4505475"/>
            <a:ext cx="14783220" cy="3170805"/>
          </a:xfrm>
          <a:prstGeom prst="rect">
            <a:avLst/>
          </a:prstGeom>
        </p:spPr>
        <p:txBody>
          <a:bodyPr lIns="0" tIns="0" rIns="0" bIns="0" rtlCol="0" anchor="t">
            <a:spAutoFit/>
          </a:bodyPr>
          <a:lstStyle/>
          <a:p>
            <a:pPr algn="ctr">
              <a:lnSpc>
                <a:spcPts val="6480"/>
              </a:lnSpc>
            </a:pPr>
            <a:r>
              <a:rPr lang="en-US" sz="6000" spc="-1">
                <a:solidFill>
                  <a:srgbClr val="000000"/>
                </a:solidFill>
                <a:latin typeface="Calibri (MS)"/>
                <a:ea typeface="Calibri (MS)"/>
                <a:cs typeface="Calibri (MS)"/>
                <a:sym typeface="Calibri (MS)"/>
              </a:rPr>
              <a:t>  Presented by</a:t>
            </a:r>
          </a:p>
          <a:p>
            <a:pPr algn="ctr">
              <a:lnSpc>
                <a:spcPts val="6480"/>
              </a:lnSpc>
            </a:pPr>
            <a:r>
              <a:rPr lang="en-US" sz="6000" spc="-1">
                <a:solidFill>
                  <a:srgbClr val="000000"/>
                </a:solidFill>
                <a:latin typeface="Calibri (MS)"/>
                <a:ea typeface="Calibri (MS)"/>
                <a:cs typeface="Calibri (MS)"/>
                <a:sym typeface="Calibri (MS)"/>
              </a:rPr>
              <a:t>Mohit Bhuteria</a:t>
            </a:r>
          </a:p>
          <a:p>
            <a:pPr algn="ctr">
              <a:lnSpc>
                <a:spcPts val="6480"/>
              </a:lnSpc>
            </a:pPr>
            <a:r>
              <a:rPr lang="en-US" sz="6000" spc="-1">
                <a:solidFill>
                  <a:srgbClr val="000000"/>
                </a:solidFill>
                <a:latin typeface="Calibri (MS)"/>
                <a:ea typeface="Calibri (MS)"/>
                <a:cs typeface="Calibri (MS)"/>
                <a:sym typeface="Calibri (MS)"/>
              </a:rPr>
              <a:t>A.C. Bhuteria  &amp; Co.</a:t>
            </a:r>
          </a:p>
          <a:p>
            <a:pPr algn="ctr">
              <a:lnSpc>
                <a:spcPts val="6480"/>
              </a:lnSpc>
            </a:pPr>
            <a:r>
              <a:rPr lang="en-US" sz="6000" spc="-1">
                <a:solidFill>
                  <a:srgbClr val="000000"/>
                </a:solidFill>
                <a:latin typeface="Calibri (MS)"/>
                <a:ea typeface="Calibri (MS)"/>
                <a:cs typeface="Calibri (MS)"/>
                <a:sym typeface="Calibri (MS)"/>
              </a:rPr>
              <a:t>Chartered Accountants</a:t>
            </a:r>
          </a:p>
        </p:txBody>
      </p:sp>
      <p:grpSp>
        <p:nvGrpSpPr>
          <p:cNvPr id="6" name="Group 6"/>
          <p:cNvGrpSpPr>
            <a:grpSpLocks noChangeAspect="1"/>
          </p:cNvGrpSpPr>
          <p:nvPr/>
        </p:nvGrpSpPr>
        <p:grpSpPr>
          <a:xfrm>
            <a:off x="7112880" y="535680"/>
            <a:ext cx="28620" cy="28620"/>
            <a:chOff x="0" y="0"/>
            <a:chExt cx="38160" cy="38160"/>
          </a:xfrm>
        </p:grpSpPr>
        <p:sp>
          <p:nvSpPr>
            <p:cNvPr id="7" name="Freeform 7"/>
            <p:cNvSpPr/>
            <p:nvPr/>
          </p:nvSpPr>
          <p:spPr>
            <a:xfrm>
              <a:off x="0" y="0"/>
              <a:ext cx="38100" cy="38100"/>
            </a:xfrm>
            <a:custGeom>
              <a:avLst/>
              <a:gdLst/>
              <a:ahLst/>
              <a:cxnLst/>
              <a:rect l="l" t="t" r="r" b="b"/>
              <a:pathLst>
                <a:path w="38100" h="38100">
                  <a:moveTo>
                    <a:pt x="0" y="0"/>
                  </a:moveTo>
                  <a:lnTo>
                    <a:pt x="38100" y="0"/>
                  </a:lnTo>
                  <a:lnTo>
                    <a:pt x="38100" y="38100"/>
                  </a:lnTo>
                  <a:lnTo>
                    <a:pt x="0" y="38100"/>
                  </a:lnTo>
                  <a:lnTo>
                    <a:pt x="0" y="0"/>
                  </a:lnTo>
                  <a:close/>
                </a:path>
              </a:pathLst>
            </a:custGeom>
            <a:blipFill>
              <a:blip r:embed="rId2"/>
              <a:stretch>
                <a:fillRect r="-157" b="-157"/>
              </a:stretch>
            </a:blipFill>
          </p:spPr>
        </p:sp>
      </p:grpSp>
      <p:grpSp>
        <p:nvGrpSpPr>
          <p:cNvPr id="8" name="Group 8"/>
          <p:cNvGrpSpPr/>
          <p:nvPr/>
        </p:nvGrpSpPr>
        <p:grpSpPr>
          <a:xfrm>
            <a:off x="12571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11" name="Group 11"/>
          <p:cNvGrpSpPr/>
          <p:nvPr/>
        </p:nvGrpSpPr>
        <p:grpSpPr>
          <a:xfrm>
            <a:off x="6057720" y="9534780"/>
            <a:ext cx="6172200" cy="547560"/>
            <a:chOff x="0" y="0"/>
            <a:chExt cx="8229600" cy="730080"/>
          </a:xfrm>
        </p:grpSpPr>
        <p:sp>
          <p:nvSpPr>
            <p:cNvPr id="12" name="Freeform 12"/>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13" name="TextBox 13"/>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14" name="Group 14"/>
          <p:cNvGrpSpPr/>
          <p:nvPr/>
        </p:nvGrpSpPr>
        <p:grpSpPr>
          <a:xfrm>
            <a:off x="12915720" y="9534780"/>
            <a:ext cx="4114800" cy="547560"/>
            <a:chOff x="0" y="0"/>
            <a:chExt cx="5486400" cy="730080"/>
          </a:xfrm>
        </p:grpSpPr>
        <p:sp>
          <p:nvSpPr>
            <p:cNvPr id="15" name="Freeform 15"/>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6" name="TextBox 16"/>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grpSp>
        <p:nvGrpSpPr>
          <p:cNvPr id="17" name="Group 17"/>
          <p:cNvGrpSpPr/>
          <p:nvPr/>
        </p:nvGrpSpPr>
        <p:grpSpPr>
          <a:xfrm>
            <a:off x="702270" y="4240890"/>
            <a:ext cx="16614180" cy="28620"/>
            <a:chOff x="0" y="0"/>
            <a:chExt cx="22152240" cy="38160"/>
          </a:xfrm>
        </p:grpSpPr>
        <p:sp>
          <p:nvSpPr>
            <p:cNvPr id="18" name="Freeform 18"/>
            <p:cNvSpPr/>
            <p:nvPr/>
          </p:nvSpPr>
          <p:spPr>
            <a:xfrm>
              <a:off x="19050" y="0"/>
              <a:ext cx="22114129" cy="38100"/>
            </a:xfrm>
            <a:custGeom>
              <a:avLst/>
              <a:gdLst/>
              <a:ahLst/>
              <a:cxnLst/>
              <a:rect l="l" t="t" r="r" b="b"/>
              <a:pathLst>
                <a:path w="22114129" h="38100">
                  <a:moveTo>
                    <a:pt x="0" y="0"/>
                  </a:moveTo>
                  <a:lnTo>
                    <a:pt x="22114129" y="0"/>
                  </a:lnTo>
                  <a:lnTo>
                    <a:pt x="22114129" y="38100"/>
                  </a:lnTo>
                  <a:lnTo>
                    <a:pt x="0" y="38100"/>
                  </a:lnTo>
                  <a:close/>
                </a:path>
              </a:pathLst>
            </a:custGeom>
            <a:solidFill>
              <a:srgbClr val="F19D19"/>
            </a:solidFill>
          </p:spPr>
        </p:sp>
      </p:gr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Buyback – Companies Act, 2013</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925745"/>
            <a:ext cx="16341300" cy="730681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Mode of capital reduction</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Governing Law</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Unlisted Public Company and Private Companies – Companies Act, 2013</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Listed Public Company – Companies Act, 2013 and SEBI</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Key considerations before undertaking a buyback:</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Source of buyback- profits/fresh issue</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Gap between two buybacks – 1 year – 365 days or financial year ???</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Gap between a buyback and fresh issue – 6 months except for subsisting obligations</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Debt to equity ratio- CCD/OCD/NCD/CCPS/OCPS ?? </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Articles should authorise buyback- What happens in case no  such provision ?</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Compliance of Sec 92,123,127 and 129</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Basis of determination of offer price – Valuer/Registered Valuer ??</a:t>
            </a: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Buyback – Companies Act, 2013</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184865"/>
            <a:ext cx="16341300" cy="7912695"/>
          </a:xfrm>
          <a:prstGeom prst="rect">
            <a:avLst/>
          </a:prstGeom>
        </p:spPr>
        <p:txBody>
          <a:bodyPr lIns="0" tIns="0" rIns="0" bIns="0" rtlCol="0" anchor="t">
            <a:spAutoFit/>
          </a:bodyPr>
          <a:lstStyle/>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Buyback of only fully paid up shares or specified securities- What constitutes specified securities ??</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Buyback is authorised by special resolution</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Exception: Buyback is 10% or less of the total paid-up equity capital and free reserves and is authorised by the Board by means of a resolution</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Buyback is 25% or less of the aggregate of paid-up capital and free reserves </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Free Reserves meaning – Whether Reserve fund under Section 45-IC included ??</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Section 230(10) - Section 68 also applies to scheme of buyback u/s 230</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Buyback of more than 25% equity shares permissible u/s 68 of Companies Act, 2013?</a:t>
            </a:r>
          </a:p>
          <a:p>
            <a:pPr marL="597217" lvl="1" indent="-298609" algn="just">
              <a:lnSpc>
                <a:spcPts val="3960"/>
              </a:lnSpc>
            </a:pPr>
            <a:r>
              <a:rPr lang="en-US" sz="3300" spc="-1">
                <a:solidFill>
                  <a:srgbClr val="000000"/>
                </a:solidFill>
                <a:latin typeface="Calibri (MS)"/>
                <a:ea typeface="Calibri (MS)"/>
                <a:cs typeface="Calibri (MS)"/>
                <a:sym typeface="Calibri (MS)"/>
              </a:rPr>
              <a:t>68(2)(c )- “the buy-back is twenty-five per cent or less of the aggregate of paid-up capital and free reserves of the company:</a:t>
            </a:r>
          </a:p>
          <a:p>
            <a:pPr marL="597217" lvl="1" indent="-298609" algn="just">
              <a:lnSpc>
                <a:spcPts val="3960"/>
              </a:lnSpc>
            </a:pPr>
            <a:r>
              <a:rPr lang="en-US" sz="3300" b="1" spc="-1">
                <a:solidFill>
                  <a:srgbClr val="000000"/>
                </a:solidFill>
                <a:latin typeface="Calibri (MS) Bold"/>
                <a:ea typeface="Calibri (MS) Bold"/>
                <a:cs typeface="Calibri (MS) Bold"/>
                <a:sym typeface="Calibri (MS) Bold"/>
              </a:rPr>
              <a:t>Provided</a:t>
            </a:r>
            <a:r>
              <a:rPr lang="en-US" sz="3300" spc="-1">
                <a:solidFill>
                  <a:srgbClr val="000000"/>
                </a:solidFill>
                <a:latin typeface="Calibri (MS)"/>
                <a:ea typeface="Calibri (MS)"/>
                <a:cs typeface="Calibri (MS)"/>
                <a:sym typeface="Calibri (MS)"/>
              </a:rPr>
              <a:t> that in respect of the buy-back of equity shares in any financial year, the reference to twenty-five per cent in this clause shall be construed with respect to its total paid - up equity capital in that financial year”</a:t>
            </a: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Buyback – Companies Act, 2013</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184865"/>
            <a:ext cx="16341300" cy="341557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Section 77A sub-section 2 clause (c) -  the buy-back is or less than twenty-five per cent of the total paid-up capital and free reserves of the company :</a:t>
            </a:r>
          </a:p>
          <a:p>
            <a:pPr marL="597217" lvl="1" indent="-298609" algn="just">
              <a:lnSpc>
                <a:spcPts val="3960"/>
              </a:lnSpc>
            </a:pPr>
            <a:r>
              <a:rPr lang="en-US" sz="3300" b="1" spc="-1">
                <a:solidFill>
                  <a:srgbClr val="000000"/>
                </a:solidFill>
                <a:latin typeface="Calibri (MS) Bold"/>
                <a:ea typeface="Calibri (MS) Bold"/>
                <a:cs typeface="Calibri (MS) Bold"/>
                <a:sym typeface="Calibri (MS) Bold"/>
              </a:rPr>
              <a:t>Provided</a:t>
            </a:r>
            <a:r>
              <a:rPr lang="en-US" sz="3300" spc="-1">
                <a:solidFill>
                  <a:srgbClr val="000000"/>
                </a:solidFill>
                <a:latin typeface="Calibri (MS)"/>
                <a:ea typeface="Calibri (MS)"/>
                <a:cs typeface="Calibri (MS)"/>
                <a:sym typeface="Calibri (MS)"/>
              </a:rPr>
              <a:t> that the buy-back of equity shares in any financial year shall not exceed twenty-five per cent of its total paid-up equity capital in that financial year;</a:t>
            </a:r>
          </a:p>
          <a:p>
            <a:pPr marL="597217" lvl="1" indent="-298609" algn="just">
              <a:lnSpc>
                <a:spcPts val="3960"/>
              </a:lnSpc>
            </a:pPr>
            <a:endParaRPr lang="en-US" sz="3300" spc="-1">
              <a:solidFill>
                <a:srgbClr val="000000"/>
              </a:solidFill>
              <a:latin typeface="Calibri (MS)"/>
              <a:ea typeface="Calibri (MS)"/>
              <a:cs typeface="Calibri (MS)"/>
              <a:sym typeface="Calibri (MS)"/>
            </a:endParaRPr>
          </a:p>
          <a:p>
            <a:pPr marL="597217" lvl="1" indent="-298609" algn="just">
              <a:lnSpc>
                <a:spcPts val="3960"/>
              </a:lnSpc>
            </a:pPr>
            <a:r>
              <a:rPr lang="en-US" sz="3300" spc="-1">
                <a:solidFill>
                  <a:srgbClr val="000000"/>
                </a:solidFill>
                <a:latin typeface="Calibri (MS)"/>
                <a:ea typeface="Calibri (MS)"/>
                <a:cs typeface="Calibri (MS)"/>
                <a:sym typeface="Calibri (MS)"/>
              </a:rPr>
              <a:t>No such provision under the present Company Law.</a:t>
            </a: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00540" y="4171755"/>
            <a:ext cx="14783220" cy="970845"/>
          </a:xfrm>
          <a:prstGeom prst="rect">
            <a:avLst/>
          </a:prstGeom>
        </p:spPr>
        <p:txBody>
          <a:bodyPr lIns="0" tIns="0" rIns="0" bIns="0" rtlCol="0" anchor="t">
            <a:spAutoFit/>
          </a:bodyPr>
          <a:lstStyle/>
          <a:p>
            <a:pPr algn="ctr">
              <a:lnSpc>
                <a:spcPts val="6480"/>
              </a:lnSpc>
            </a:pPr>
            <a:r>
              <a:rPr lang="en-US" sz="6000" spc="-1">
                <a:solidFill>
                  <a:srgbClr val="000000"/>
                </a:solidFill>
                <a:latin typeface="Calibri (MS)"/>
                <a:ea typeface="Calibri (MS)"/>
                <a:cs typeface="Calibri (MS)"/>
                <a:sym typeface="Calibri (MS)"/>
              </a:rPr>
              <a:t>  Buyback – Income Tax Act</a:t>
            </a:r>
          </a:p>
        </p:txBody>
      </p:sp>
      <p:grpSp>
        <p:nvGrpSpPr>
          <p:cNvPr id="3" name="Group 3"/>
          <p:cNvGrpSpPr>
            <a:grpSpLocks noChangeAspect="1"/>
          </p:cNvGrpSpPr>
          <p:nvPr/>
        </p:nvGrpSpPr>
        <p:grpSpPr>
          <a:xfrm>
            <a:off x="7112880" y="535680"/>
            <a:ext cx="28620" cy="28620"/>
            <a:chOff x="0" y="0"/>
            <a:chExt cx="38160" cy="38160"/>
          </a:xfrm>
        </p:grpSpPr>
        <p:sp>
          <p:nvSpPr>
            <p:cNvPr id="4" name="Freeform 4"/>
            <p:cNvSpPr/>
            <p:nvPr/>
          </p:nvSpPr>
          <p:spPr>
            <a:xfrm>
              <a:off x="0" y="0"/>
              <a:ext cx="38100" cy="38100"/>
            </a:xfrm>
            <a:custGeom>
              <a:avLst/>
              <a:gdLst/>
              <a:ahLst/>
              <a:cxnLst/>
              <a:rect l="l" t="t" r="r" b="b"/>
              <a:pathLst>
                <a:path w="38100" h="38100">
                  <a:moveTo>
                    <a:pt x="0" y="0"/>
                  </a:moveTo>
                  <a:lnTo>
                    <a:pt x="38100" y="0"/>
                  </a:lnTo>
                  <a:lnTo>
                    <a:pt x="38100" y="38100"/>
                  </a:lnTo>
                  <a:lnTo>
                    <a:pt x="0" y="38100"/>
                  </a:lnTo>
                  <a:lnTo>
                    <a:pt x="0" y="0"/>
                  </a:lnTo>
                  <a:close/>
                </a:path>
              </a:pathLst>
            </a:custGeom>
            <a:blipFill>
              <a:blip r:embed="rId2"/>
              <a:stretch>
                <a:fillRect r="-157" b="-157"/>
              </a:stretch>
            </a:blipFill>
          </p:spPr>
        </p:sp>
      </p:grpSp>
      <p:grpSp>
        <p:nvGrpSpPr>
          <p:cNvPr id="5" name="Group 5"/>
          <p:cNvGrpSpPr/>
          <p:nvPr/>
        </p:nvGrpSpPr>
        <p:grpSpPr>
          <a:xfrm>
            <a:off x="1257120" y="9534780"/>
            <a:ext cx="4114800" cy="547560"/>
            <a:chOff x="0" y="0"/>
            <a:chExt cx="5486400" cy="730080"/>
          </a:xfrm>
        </p:grpSpPr>
        <p:sp>
          <p:nvSpPr>
            <p:cNvPr id="6" name="Freeform 6"/>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7" name="TextBox 7"/>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8" name="Group 8"/>
          <p:cNvGrpSpPr/>
          <p:nvPr/>
        </p:nvGrpSpPr>
        <p:grpSpPr>
          <a:xfrm>
            <a:off x="6057720" y="9534780"/>
            <a:ext cx="6172200" cy="547560"/>
            <a:chOff x="0" y="0"/>
            <a:chExt cx="8229600" cy="730080"/>
          </a:xfrm>
        </p:grpSpPr>
        <p:sp>
          <p:nvSpPr>
            <p:cNvPr id="9" name="Freeform 9"/>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10" name="TextBox 10"/>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11" name="Group 11"/>
          <p:cNvGrpSpPr/>
          <p:nvPr/>
        </p:nvGrpSpPr>
        <p:grpSpPr>
          <a:xfrm>
            <a:off x="12915720" y="9534780"/>
            <a:ext cx="4114800" cy="547560"/>
            <a:chOff x="0" y="0"/>
            <a:chExt cx="5486400" cy="730080"/>
          </a:xfrm>
        </p:grpSpPr>
        <p:sp>
          <p:nvSpPr>
            <p:cNvPr id="12" name="Freeform 12"/>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3" name="TextBox 13"/>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Buyback – Income Tax Act, 1961</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592025"/>
            <a:ext cx="16341300" cy="630943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Section 115QA of Income Tax – tax @ 23.30% (20% plus 12% surcharge plus 4% cess) in the hands of domestic companies on distributed income on buy-back </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Section 10(34A) of Income Tax – exempts income in the hands of shareholders</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S. 50CA? – Implications ??</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If no buyback tax is payable by the Company, is exemption still available to shareholder u/s 10(34A)?</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How to determine amount recd on shares ??</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Calculation of amount distributed as reduced by amount received ??- whether offset permissible ??</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Deemed Dividend – 2(22)(f) – effective 1ˢᵗ October 2024</a:t>
            </a:r>
          </a:p>
          <a:p>
            <a:pPr marL="1283018" lvl="2" indent="-427672" algn="just">
              <a:lnSpc>
                <a:spcPts val="3960"/>
              </a:lnSpc>
            </a:pPr>
            <a:endParaRPr lang="en-US" sz="3300" spc="-1">
              <a:solidFill>
                <a:srgbClr val="000000"/>
              </a:solidFill>
              <a:latin typeface="Calibri (MS)"/>
              <a:ea typeface="Calibri (MS)"/>
              <a:cs typeface="Calibri (MS)"/>
              <a:sym typeface="Calibri (MS)"/>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Buyback – Income Tax Act, 1961</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592025"/>
            <a:ext cx="16341300" cy="7796595"/>
          </a:xfrm>
          <a:prstGeom prst="rect">
            <a:avLst/>
          </a:prstGeom>
        </p:spPr>
        <p:txBody>
          <a:bodyPr lIns="0" tIns="0" rIns="0" bIns="0" rtlCol="0" anchor="t">
            <a:spAutoFit/>
          </a:bodyPr>
          <a:lstStyle/>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Section 56(2)(x) of Income Tax - </a:t>
            </a:r>
          </a:p>
          <a:p>
            <a:pPr marL="1805940" lvl="3" indent="-451485" algn="just">
              <a:lnSpc>
                <a:spcPts val="2879"/>
              </a:lnSpc>
              <a:buFont typeface="Arial"/>
              <a:buChar char="￭"/>
            </a:pPr>
            <a:r>
              <a:rPr lang="en-US" sz="2400" spc="-1">
                <a:solidFill>
                  <a:srgbClr val="000000"/>
                </a:solidFill>
                <a:latin typeface="Calibri (MS)"/>
                <a:ea typeface="Calibri (MS)"/>
                <a:cs typeface="Calibri (MS)"/>
                <a:sym typeface="Calibri (MS)"/>
              </a:rPr>
              <a:t>Not a capital asset</a:t>
            </a:r>
          </a:p>
          <a:p>
            <a:pPr marL="1805940" lvl="3" indent="-451485" algn="just">
              <a:lnSpc>
                <a:spcPts val="2879"/>
              </a:lnSpc>
              <a:buFont typeface="Arial"/>
              <a:buChar char="￭"/>
            </a:pPr>
            <a:r>
              <a:rPr lang="en-US" sz="2400" spc="-1">
                <a:solidFill>
                  <a:srgbClr val="000000"/>
                </a:solidFill>
                <a:latin typeface="Calibri (MS)"/>
                <a:ea typeface="Calibri (MS)"/>
                <a:cs typeface="Calibri (MS)"/>
                <a:sym typeface="Calibri (MS)"/>
              </a:rPr>
              <a:t>No receipt of property</a:t>
            </a:r>
          </a:p>
          <a:p>
            <a:pPr marL="2491740" lvl="4" indent="-498348" algn="just">
              <a:lnSpc>
                <a:spcPts val="2879"/>
              </a:lnSpc>
              <a:buFont typeface="Arial"/>
              <a:buChar char="•"/>
            </a:pPr>
            <a:r>
              <a:rPr lang="en-US" sz="2400" spc="-1">
                <a:solidFill>
                  <a:srgbClr val="000000"/>
                </a:solidFill>
                <a:latin typeface="Calibri (MS)"/>
                <a:ea typeface="Calibri (MS)"/>
                <a:cs typeface="Calibri (MS)"/>
                <a:sym typeface="Calibri (MS)"/>
              </a:rPr>
              <a:t>Vora Financial Services P. Ltd. v. ACIT [2018] TS 346 (Mum Trib)</a:t>
            </a:r>
          </a:p>
          <a:p>
            <a:pPr marL="2491740" lvl="4" indent="-498348" algn="just">
              <a:lnSpc>
                <a:spcPts val="2879"/>
              </a:lnSpc>
              <a:buFont typeface="Arial"/>
              <a:buChar char="•"/>
            </a:pPr>
            <a:r>
              <a:rPr lang="en-US" sz="2400" spc="-1">
                <a:solidFill>
                  <a:srgbClr val="000000"/>
                </a:solidFill>
                <a:latin typeface="Calibri (MS)"/>
                <a:ea typeface="Calibri (MS)"/>
                <a:cs typeface="Calibri (MS)"/>
                <a:sym typeface="Calibri (MS)"/>
              </a:rPr>
              <a:t>VITP Pvt Ltd 143 taxmann.com304 (2022) (Hyd Trib) 56(2)(viia)</a:t>
            </a:r>
          </a:p>
          <a:p>
            <a:pPr marL="2491740" lvl="4" indent="-498348" algn="just">
              <a:lnSpc>
                <a:spcPts val="2879"/>
              </a:lnSpc>
              <a:buFont typeface="Arial"/>
              <a:buChar char="•"/>
            </a:pPr>
            <a:r>
              <a:rPr lang="en-US" sz="2400" spc="-1">
                <a:solidFill>
                  <a:srgbClr val="000000"/>
                </a:solidFill>
                <a:latin typeface="Calibri (MS)"/>
                <a:ea typeface="Calibri (MS)"/>
                <a:cs typeface="Calibri (MS)"/>
                <a:sym typeface="Calibri (MS)"/>
              </a:rPr>
              <a:t>Venture Lightning Pvt Ltd 150 taxmann.com 523 (Chennai Trib)  56(2)(viia)</a:t>
            </a:r>
          </a:p>
          <a:p>
            <a:pPr marL="2491740" lvl="4" indent="-498348" algn="just">
              <a:lnSpc>
                <a:spcPts val="2879"/>
              </a:lnSpc>
              <a:buFont typeface="Arial"/>
              <a:buChar char="•"/>
            </a:pPr>
            <a:r>
              <a:rPr lang="en-US" sz="2400" spc="-1">
                <a:solidFill>
                  <a:srgbClr val="000000"/>
                </a:solidFill>
                <a:latin typeface="Calibri (MS)"/>
                <a:ea typeface="Calibri (MS)"/>
                <a:cs typeface="Calibri (MS)"/>
                <a:sym typeface="Calibri (MS)"/>
              </a:rPr>
              <a:t>TPS Infra Ltd ITA 6433/Del/2018 (Delhi Trib) 56(2)(viia)</a:t>
            </a:r>
          </a:p>
          <a:p>
            <a:pPr marL="2491740" lvl="4" indent="-498348" algn="just">
              <a:lnSpc>
                <a:spcPts val="2879"/>
              </a:lnSpc>
              <a:buFont typeface="Arial"/>
              <a:buChar char="•"/>
            </a:pPr>
            <a:r>
              <a:rPr lang="en-US" sz="2400" spc="-1">
                <a:solidFill>
                  <a:srgbClr val="000000"/>
                </a:solidFill>
                <a:latin typeface="Arial"/>
                <a:ea typeface="Arial"/>
                <a:cs typeface="Arial"/>
                <a:sym typeface="Arial"/>
              </a:rPr>
              <a:t>Globe Capital ITA No. 967/Del/2023 (Del Trib) 56(2)(x)</a:t>
            </a:r>
          </a:p>
          <a:p>
            <a:pPr marL="2491740" lvl="4" indent="-498348" algn="just">
              <a:lnSpc>
                <a:spcPts val="2879"/>
              </a:lnSpc>
            </a:pPr>
            <a:endParaRPr lang="en-US" sz="2400" spc="-1">
              <a:solidFill>
                <a:srgbClr val="000000"/>
              </a:solidFill>
              <a:latin typeface="Arial"/>
              <a:ea typeface="Arial"/>
              <a:cs typeface="Arial"/>
              <a:sym typeface="Arial"/>
            </a:endParaRPr>
          </a:p>
          <a:p>
            <a:pPr marL="3177540" lvl="5" indent="-529590" algn="just">
              <a:lnSpc>
                <a:spcPts val="2879"/>
              </a:lnSpc>
              <a:buFont typeface="Arial"/>
              <a:buChar char="⚬"/>
            </a:pPr>
            <a:r>
              <a:rPr lang="en-US" sz="2400" spc="-1">
                <a:solidFill>
                  <a:srgbClr val="000000"/>
                </a:solidFill>
                <a:latin typeface="Calibri (MS)"/>
                <a:ea typeface="Calibri (MS)"/>
                <a:cs typeface="Calibri (MS)"/>
                <a:sym typeface="Calibri (MS)"/>
              </a:rPr>
              <a:t>Applies only to shares of another company</a:t>
            </a:r>
          </a:p>
          <a:p>
            <a:pPr marL="3177540" lvl="5" indent="-529590" algn="just">
              <a:lnSpc>
                <a:spcPts val="2879"/>
              </a:lnSpc>
              <a:buFont typeface="Arial"/>
              <a:buChar char="⚬"/>
            </a:pPr>
            <a:r>
              <a:rPr lang="en-US" sz="2400" spc="-1">
                <a:solidFill>
                  <a:srgbClr val="000000"/>
                </a:solidFill>
                <a:latin typeface="Calibri (MS)"/>
                <a:ea typeface="Calibri (MS)"/>
                <a:cs typeface="Calibri (MS)"/>
                <a:sym typeface="Calibri (MS)"/>
              </a:rPr>
              <a:t>Section 68 – destroy shares bought back within 7 days</a:t>
            </a:r>
          </a:p>
          <a:p>
            <a:pPr marL="1120140" lvl="2" indent="-373380" algn="just">
              <a:lnSpc>
                <a:spcPts val="2879"/>
              </a:lnSpc>
              <a:buFont typeface="Arial"/>
              <a:buChar char="⚬"/>
            </a:pPr>
            <a:r>
              <a:rPr lang="en-US" sz="2400" spc="-1">
                <a:solidFill>
                  <a:srgbClr val="000000"/>
                </a:solidFill>
                <a:latin typeface="Calibri (MS)"/>
                <a:ea typeface="Calibri (MS)"/>
                <a:cs typeface="Calibri (MS)"/>
                <a:sym typeface="Calibri (MS)"/>
              </a:rPr>
              <a:t>Is redemption of preference shares a purchase?</a:t>
            </a:r>
          </a:p>
          <a:p>
            <a:pPr marL="1805940" lvl="3" indent="-451485" algn="just">
              <a:lnSpc>
                <a:spcPts val="2879"/>
              </a:lnSpc>
              <a:buFont typeface="Arial"/>
              <a:buChar char="￭"/>
            </a:pPr>
            <a:r>
              <a:rPr lang="en-US" sz="2400" spc="-1">
                <a:solidFill>
                  <a:srgbClr val="000000"/>
                </a:solidFill>
                <a:latin typeface="Calibri (MS)"/>
                <a:ea typeface="Calibri (MS)"/>
                <a:cs typeface="Calibri (MS)"/>
                <a:sym typeface="Calibri (MS)"/>
              </a:rPr>
              <a:t>Definition under Section 115QA - Buy-back means “purchase by a company of its own share in accordance with the provisions of any law for the time being in force relating to companies” - Does not restrict to buy-back under section 68 of Companies Act, 2013</a:t>
            </a:r>
          </a:p>
          <a:p>
            <a:pPr marL="1805940" lvl="3" indent="-451485" algn="just">
              <a:lnSpc>
                <a:spcPts val="2879"/>
              </a:lnSpc>
              <a:buFont typeface="Arial"/>
              <a:buChar char="￭"/>
            </a:pPr>
            <a:r>
              <a:rPr lang="en-US" sz="2400" spc="-1">
                <a:solidFill>
                  <a:srgbClr val="000000"/>
                </a:solidFill>
                <a:latin typeface="Calibri (MS)"/>
                <a:ea typeface="Calibri (MS)"/>
                <a:cs typeface="Calibri (MS)"/>
                <a:sym typeface="Calibri (MS)"/>
              </a:rPr>
              <a:t>Anarkali Sarabhai v. CIT [1997] 224 ITR 422 (SC) – redemption is sale by shareholder i.e., purchase by the Company</a:t>
            </a:r>
          </a:p>
          <a:p>
            <a:pPr marL="1805940" lvl="3" indent="-451485" algn="just">
              <a:lnSpc>
                <a:spcPts val="2879"/>
              </a:lnSpc>
            </a:pPr>
            <a:endParaRPr lang="en-US" sz="2400" spc="-1">
              <a:solidFill>
                <a:srgbClr val="000000"/>
              </a:solidFill>
              <a:latin typeface="Calibri (MS)"/>
              <a:ea typeface="Calibri (MS)"/>
              <a:cs typeface="Calibri (MS)"/>
              <a:sym typeface="Calibri (MS)"/>
            </a:endParaRPr>
          </a:p>
        </p:txBody>
      </p:sp>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00540" y="4171755"/>
            <a:ext cx="14783220" cy="970845"/>
          </a:xfrm>
          <a:prstGeom prst="rect">
            <a:avLst/>
          </a:prstGeom>
        </p:spPr>
        <p:txBody>
          <a:bodyPr lIns="0" tIns="0" rIns="0" bIns="0" rtlCol="0" anchor="t">
            <a:spAutoFit/>
          </a:bodyPr>
          <a:lstStyle/>
          <a:p>
            <a:pPr algn="ctr">
              <a:lnSpc>
                <a:spcPts val="6480"/>
              </a:lnSpc>
            </a:pPr>
            <a:r>
              <a:rPr lang="en-US" sz="6000" spc="-1">
                <a:solidFill>
                  <a:srgbClr val="000000"/>
                </a:solidFill>
                <a:latin typeface="Calibri (MS)"/>
                <a:ea typeface="Calibri (MS)"/>
                <a:cs typeface="Calibri (MS)"/>
                <a:sym typeface="Calibri (MS)"/>
              </a:rPr>
              <a:t>  Buyback – GAAR</a:t>
            </a:r>
          </a:p>
        </p:txBody>
      </p:sp>
      <p:grpSp>
        <p:nvGrpSpPr>
          <p:cNvPr id="3" name="Group 3"/>
          <p:cNvGrpSpPr>
            <a:grpSpLocks noChangeAspect="1"/>
          </p:cNvGrpSpPr>
          <p:nvPr/>
        </p:nvGrpSpPr>
        <p:grpSpPr>
          <a:xfrm>
            <a:off x="7112880" y="535680"/>
            <a:ext cx="28620" cy="28620"/>
            <a:chOff x="0" y="0"/>
            <a:chExt cx="38160" cy="38160"/>
          </a:xfrm>
        </p:grpSpPr>
        <p:sp>
          <p:nvSpPr>
            <p:cNvPr id="4" name="Freeform 4"/>
            <p:cNvSpPr/>
            <p:nvPr/>
          </p:nvSpPr>
          <p:spPr>
            <a:xfrm>
              <a:off x="0" y="0"/>
              <a:ext cx="38100" cy="38100"/>
            </a:xfrm>
            <a:custGeom>
              <a:avLst/>
              <a:gdLst/>
              <a:ahLst/>
              <a:cxnLst/>
              <a:rect l="l" t="t" r="r" b="b"/>
              <a:pathLst>
                <a:path w="38100" h="38100">
                  <a:moveTo>
                    <a:pt x="0" y="0"/>
                  </a:moveTo>
                  <a:lnTo>
                    <a:pt x="38100" y="0"/>
                  </a:lnTo>
                  <a:lnTo>
                    <a:pt x="38100" y="38100"/>
                  </a:lnTo>
                  <a:lnTo>
                    <a:pt x="0" y="38100"/>
                  </a:lnTo>
                  <a:lnTo>
                    <a:pt x="0" y="0"/>
                  </a:lnTo>
                  <a:close/>
                </a:path>
              </a:pathLst>
            </a:custGeom>
            <a:blipFill>
              <a:blip r:embed="rId2"/>
              <a:stretch>
                <a:fillRect r="-157" b="-157"/>
              </a:stretch>
            </a:blipFill>
          </p:spPr>
        </p:sp>
      </p:grpSp>
      <p:grpSp>
        <p:nvGrpSpPr>
          <p:cNvPr id="5" name="Group 5"/>
          <p:cNvGrpSpPr/>
          <p:nvPr/>
        </p:nvGrpSpPr>
        <p:grpSpPr>
          <a:xfrm>
            <a:off x="1257120" y="9534780"/>
            <a:ext cx="4114800" cy="547560"/>
            <a:chOff x="0" y="0"/>
            <a:chExt cx="5486400" cy="730080"/>
          </a:xfrm>
        </p:grpSpPr>
        <p:sp>
          <p:nvSpPr>
            <p:cNvPr id="6" name="Freeform 6"/>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7" name="TextBox 7"/>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8" name="Group 8"/>
          <p:cNvGrpSpPr/>
          <p:nvPr/>
        </p:nvGrpSpPr>
        <p:grpSpPr>
          <a:xfrm>
            <a:off x="6057720" y="9534780"/>
            <a:ext cx="6172200" cy="547560"/>
            <a:chOff x="0" y="0"/>
            <a:chExt cx="8229600" cy="730080"/>
          </a:xfrm>
        </p:grpSpPr>
        <p:sp>
          <p:nvSpPr>
            <p:cNvPr id="9" name="Freeform 9"/>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10" name="TextBox 10"/>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11" name="Group 11"/>
          <p:cNvGrpSpPr/>
          <p:nvPr/>
        </p:nvGrpSpPr>
        <p:grpSpPr>
          <a:xfrm>
            <a:off x="12915720" y="9534780"/>
            <a:ext cx="4114800" cy="547560"/>
            <a:chOff x="0" y="0"/>
            <a:chExt cx="5486400" cy="730080"/>
          </a:xfrm>
        </p:grpSpPr>
        <p:sp>
          <p:nvSpPr>
            <p:cNvPr id="12" name="Freeform 12"/>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3" name="TextBox 13"/>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Buyback – GAAR</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592025"/>
            <a:ext cx="16341300" cy="561661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GAAR implications:</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Commercial substance?</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GAAR consequences:</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Deem the buyback at fair value instead of nominal value?</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Section 98 - consequence of invoking GAAR is an inclusive definition but only empowers the tax officer to disregard or re-characterize the transaction or to reallocate the accrual of income among the parties. Section 98 does not empower the tax officer to deem the fair value as the accrual of income (fair value of shares as buy back price)</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50CA in the hands of shareholders? – can re-characterize as a sale or transfer</a:t>
            </a:r>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00540" y="4171755"/>
            <a:ext cx="14783220" cy="970845"/>
          </a:xfrm>
          <a:prstGeom prst="rect">
            <a:avLst/>
          </a:prstGeom>
        </p:spPr>
        <p:txBody>
          <a:bodyPr lIns="0" tIns="0" rIns="0" bIns="0" rtlCol="0" anchor="t">
            <a:spAutoFit/>
          </a:bodyPr>
          <a:lstStyle/>
          <a:p>
            <a:pPr algn="ctr">
              <a:lnSpc>
                <a:spcPts val="6480"/>
              </a:lnSpc>
            </a:pPr>
            <a:r>
              <a:rPr lang="en-US" sz="6000" spc="-1">
                <a:solidFill>
                  <a:srgbClr val="000000"/>
                </a:solidFill>
                <a:latin typeface="Calibri (MS)"/>
                <a:ea typeface="Calibri (MS)"/>
                <a:cs typeface="Calibri (MS)"/>
                <a:sym typeface="Calibri (MS)"/>
              </a:rPr>
              <a:t>  Buyback – Uses &amp; Advantages</a:t>
            </a:r>
          </a:p>
        </p:txBody>
      </p:sp>
      <p:grpSp>
        <p:nvGrpSpPr>
          <p:cNvPr id="3" name="Group 3"/>
          <p:cNvGrpSpPr>
            <a:grpSpLocks noChangeAspect="1"/>
          </p:cNvGrpSpPr>
          <p:nvPr/>
        </p:nvGrpSpPr>
        <p:grpSpPr>
          <a:xfrm>
            <a:off x="7112880" y="535680"/>
            <a:ext cx="28620" cy="28620"/>
            <a:chOff x="0" y="0"/>
            <a:chExt cx="38160" cy="38160"/>
          </a:xfrm>
        </p:grpSpPr>
        <p:sp>
          <p:nvSpPr>
            <p:cNvPr id="4" name="Freeform 4"/>
            <p:cNvSpPr/>
            <p:nvPr/>
          </p:nvSpPr>
          <p:spPr>
            <a:xfrm>
              <a:off x="0" y="0"/>
              <a:ext cx="38100" cy="38100"/>
            </a:xfrm>
            <a:custGeom>
              <a:avLst/>
              <a:gdLst/>
              <a:ahLst/>
              <a:cxnLst/>
              <a:rect l="l" t="t" r="r" b="b"/>
              <a:pathLst>
                <a:path w="38100" h="38100">
                  <a:moveTo>
                    <a:pt x="0" y="0"/>
                  </a:moveTo>
                  <a:lnTo>
                    <a:pt x="38100" y="0"/>
                  </a:lnTo>
                  <a:lnTo>
                    <a:pt x="38100" y="38100"/>
                  </a:lnTo>
                  <a:lnTo>
                    <a:pt x="0" y="38100"/>
                  </a:lnTo>
                  <a:lnTo>
                    <a:pt x="0" y="0"/>
                  </a:lnTo>
                  <a:close/>
                </a:path>
              </a:pathLst>
            </a:custGeom>
            <a:blipFill>
              <a:blip r:embed="rId2"/>
              <a:stretch>
                <a:fillRect r="-157" b="-157"/>
              </a:stretch>
            </a:blipFill>
          </p:spPr>
        </p:sp>
      </p:grpSp>
      <p:grpSp>
        <p:nvGrpSpPr>
          <p:cNvPr id="5" name="Group 5"/>
          <p:cNvGrpSpPr/>
          <p:nvPr/>
        </p:nvGrpSpPr>
        <p:grpSpPr>
          <a:xfrm>
            <a:off x="1257120" y="9534780"/>
            <a:ext cx="4114800" cy="547560"/>
            <a:chOff x="0" y="0"/>
            <a:chExt cx="5486400" cy="730080"/>
          </a:xfrm>
        </p:grpSpPr>
        <p:sp>
          <p:nvSpPr>
            <p:cNvPr id="6" name="Freeform 6"/>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7" name="TextBox 7"/>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8" name="Group 8"/>
          <p:cNvGrpSpPr/>
          <p:nvPr/>
        </p:nvGrpSpPr>
        <p:grpSpPr>
          <a:xfrm>
            <a:off x="6057720" y="9534780"/>
            <a:ext cx="6172200" cy="547560"/>
            <a:chOff x="0" y="0"/>
            <a:chExt cx="8229600" cy="730080"/>
          </a:xfrm>
        </p:grpSpPr>
        <p:sp>
          <p:nvSpPr>
            <p:cNvPr id="9" name="Freeform 9"/>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10" name="TextBox 10"/>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11" name="Group 11"/>
          <p:cNvGrpSpPr/>
          <p:nvPr/>
        </p:nvGrpSpPr>
        <p:grpSpPr>
          <a:xfrm>
            <a:off x="12915720" y="9534780"/>
            <a:ext cx="4114800" cy="547560"/>
            <a:chOff x="0" y="0"/>
            <a:chExt cx="5486400" cy="730080"/>
          </a:xfrm>
        </p:grpSpPr>
        <p:sp>
          <p:nvSpPr>
            <p:cNvPr id="12" name="Freeform 12"/>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3" name="TextBox 13"/>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Tree>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Buyback – Uses</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01525"/>
            <a:ext cx="16341300" cy="4453875"/>
          </a:xfrm>
          <a:prstGeom prst="rect">
            <a:avLst/>
          </a:prstGeom>
        </p:spPr>
        <p:txBody>
          <a:bodyPr lIns="0" tIns="0" rIns="0" bIns="0" rtlCol="0" anchor="t">
            <a:spAutoFit/>
          </a:bodyPr>
          <a:lstStyle/>
          <a:p>
            <a:pPr marL="597217" lvl="1" indent="-298609" algn="just">
              <a:lnSpc>
                <a:spcPts val="5940"/>
              </a:lnSpc>
              <a:buFont typeface="Arial"/>
              <a:buChar char="•"/>
            </a:pPr>
            <a:r>
              <a:rPr lang="en-US" sz="3300" spc="-1">
                <a:solidFill>
                  <a:srgbClr val="000000"/>
                </a:solidFill>
                <a:latin typeface="Calibri (MS)"/>
                <a:ea typeface="Calibri (MS)"/>
                <a:cs typeface="Calibri (MS)"/>
                <a:sym typeface="Calibri (MS)"/>
              </a:rPr>
              <a:t>Realignment of shareholding</a:t>
            </a:r>
          </a:p>
          <a:p>
            <a:pPr marL="1283018" lvl="2" indent="-427672" algn="just">
              <a:lnSpc>
                <a:spcPts val="5940"/>
              </a:lnSpc>
              <a:buFont typeface="Arial"/>
              <a:buChar char="⚬"/>
            </a:pPr>
            <a:r>
              <a:rPr lang="en-US" sz="3300" spc="-1">
                <a:solidFill>
                  <a:srgbClr val="000000"/>
                </a:solidFill>
                <a:latin typeface="Calibri (MS)"/>
                <a:ea typeface="Calibri (MS)"/>
                <a:cs typeface="Calibri (MS)"/>
                <a:sym typeface="Calibri (MS)"/>
              </a:rPr>
              <a:t>New shares (Rule 11UA value)</a:t>
            </a:r>
          </a:p>
          <a:p>
            <a:pPr marL="1283018" lvl="2" indent="-427672" algn="just">
              <a:lnSpc>
                <a:spcPts val="5940"/>
              </a:lnSpc>
              <a:buFont typeface="Arial"/>
              <a:buChar char="⚬"/>
            </a:pPr>
            <a:r>
              <a:rPr lang="en-US" sz="3300" spc="-1">
                <a:solidFill>
                  <a:srgbClr val="000000"/>
                </a:solidFill>
                <a:latin typeface="Calibri (MS)"/>
                <a:ea typeface="Calibri (MS)"/>
                <a:cs typeface="Calibri (MS)"/>
                <a:sym typeface="Calibri (MS)"/>
              </a:rPr>
              <a:t>Old shares bought back</a:t>
            </a:r>
          </a:p>
          <a:p>
            <a:pPr marL="1283018" lvl="2" indent="-427672" algn="just">
              <a:lnSpc>
                <a:spcPts val="5940"/>
              </a:lnSpc>
              <a:buFont typeface="Arial"/>
              <a:buChar char="⚬"/>
            </a:pPr>
            <a:r>
              <a:rPr lang="en-US" sz="3300" spc="-1">
                <a:solidFill>
                  <a:srgbClr val="000000"/>
                </a:solidFill>
                <a:latin typeface="Calibri (MS)"/>
                <a:ea typeface="Calibri (MS)"/>
                <a:cs typeface="Calibri (MS)"/>
                <a:sym typeface="Calibri (MS)"/>
              </a:rPr>
              <a:t>Section 56(2)(x) – gift – if shares not tendered proportionately by all ??</a:t>
            </a:r>
          </a:p>
          <a:p>
            <a:pPr marL="1283018" lvl="2" indent="-427672" algn="just">
              <a:lnSpc>
                <a:spcPts val="5940"/>
              </a:lnSpc>
            </a:pPr>
            <a:endParaRPr lang="en-US" sz="3300" spc="-1">
              <a:solidFill>
                <a:srgbClr val="000000"/>
              </a:solidFill>
              <a:latin typeface="Calibri (MS)"/>
              <a:ea typeface="Calibri (MS)"/>
              <a:cs typeface="Calibri (MS)"/>
              <a:sym typeface="Calibri (MS)"/>
            </a:endParaRPr>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00540" y="4171755"/>
            <a:ext cx="14783220" cy="970845"/>
          </a:xfrm>
          <a:prstGeom prst="rect">
            <a:avLst/>
          </a:prstGeom>
        </p:spPr>
        <p:txBody>
          <a:bodyPr lIns="0" tIns="0" rIns="0" bIns="0" rtlCol="0" anchor="t">
            <a:spAutoFit/>
          </a:bodyPr>
          <a:lstStyle/>
          <a:p>
            <a:pPr algn="ctr">
              <a:lnSpc>
                <a:spcPts val="6480"/>
              </a:lnSpc>
            </a:pPr>
            <a:r>
              <a:rPr lang="en-US" sz="6000" spc="-1">
                <a:solidFill>
                  <a:srgbClr val="000000"/>
                </a:solidFill>
                <a:latin typeface="Calibri (MS)"/>
                <a:ea typeface="Calibri (MS)"/>
                <a:cs typeface="Calibri (MS)"/>
                <a:sym typeface="Calibri (MS)"/>
              </a:rPr>
              <a:t>  Restructuring the Shareholding Pattern</a:t>
            </a:r>
          </a:p>
        </p:txBody>
      </p:sp>
      <p:grpSp>
        <p:nvGrpSpPr>
          <p:cNvPr id="3" name="Group 3"/>
          <p:cNvGrpSpPr>
            <a:grpSpLocks noChangeAspect="1"/>
          </p:cNvGrpSpPr>
          <p:nvPr/>
        </p:nvGrpSpPr>
        <p:grpSpPr>
          <a:xfrm>
            <a:off x="7112880" y="535680"/>
            <a:ext cx="28620" cy="28620"/>
            <a:chOff x="0" y="0"/>
            <a:chExt cx="38160" cy="38160"/>
          </a:xfrm>
        </p:grpSpPr>
        <p:sp>
          <p:nvSpPr>
            <p:cNvPr id="4" name="Freeform 4"/>
            <p:cNvSpPr/>
            <p:nvPr/>
          </p:nvSpPr>
          <p:spPr>
            <a:xfrm>
              <a:off x="0" y="0"/>
              <a:ext cx="38100" cy="38100"/>
            </a:xfrm>
            <a:custGeom>
              <a:avLst/>
              <a:gdLst/>
              <a:ahLst/>
              <a:cxnLst/>
              <a:rect l="l" t="t" r="r" b="b"/>
              <a:pathLst>
                <a:path w="38100" h="38100">
                  <a:moveTo>
                    <a:pt x="0" y="0"/>
                  </a:moveTo>
                  <a:lnTo>
                    <a:pt x="38100" y="0"/>
                  </a:lnTo>
                  <a:lnTo>
                    <a:pt x="38100" y="38100"/>
                  </a:lnTo>
                  <a:lnTo>
                    <a:pt x="0" y="38100"/>
                  </a:lnTo>
                  <a:lnTo>
                    <a:pt x="0" y="0"/>
                  </a:lnTo>
                  <a:close/>
                </a:path>
              </a:pathLst>
            </a:custGeom>
            <a:blipFill>
              <a:blip r:embed="rId2"/>
              <a:stretch>
                <a:fillRect r="-157" b="-157"/>
              </a:stretch>
            </a:blipFill>
          </p:spPr>
        </p:sp>
      </p:grpSp>
      <p:grpSp>
        <p:nvGrpSpPr>
          <p:cNvPr id="5" name="Group 5"/>
          <p:cNvGrpSpPr/>
          <p:nvPr/>
        </p:nvGrpSpPr>
        <p:grpSpPr>
          <a:xfrm>
            <a:off x="1257120" y="9534780"/>
            <a:ext cx="4114800" cy="547560"/>
            <a:chOff x="0" y="0"/>
            <a:chExt cx="5486400" cy="730080"/>
          </a:xfrm>
        </p:grpSpPr>
        <p:sp>
          <p:nvSpPr>
            <p:cNvPr id="6" name="Freeform 6"/>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7" name="TextBox 7"/>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8" name="Group 8"/>
          <p:cNvGrpSpPr/>
          <p:nvPr/>
        </p:nvGrpSpPr>
        <p:grpSpPr>
          <a:xfrm>
            <a:off x="6057720" y="9534780"/>
            <a:ext cx="6172200" cy="547560"/>
            <a:chOff x="0" y="0"/>
            <a:chExt cx="8229600" cy="730080"/>
          </a:xfrm>
        </p:grpSpPr>
        <p:sp>
          <p:nvSpPr>
            <p:cNvPr id="9" name="Freeform 9"/>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10" name="TextBox 10"/>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11" name="Group 11"/>
          <p:cNvGrpSpPr/>
          <p:nvPr/>
        </p:nvGrpSpPr>
        <p:grpSpPr>
          <a:xfrm>
            <a:off x="12915720" y="9534780"/>
            <a:ext cx="4114800" cy="547560"/>
            <a:chOff x="0" y="0"/>
            <a:chExt cx="5486400" cy="730080"/>
          </a:xfrm>
        </p:grpSpPr>
        <p:sp>
          <p:nvSpPr>
            <p:cNvPr id="12" name="Freeform 12"/>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3" name="TextBox 13"/>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Buyback – Advantages</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592025"/>
            <a:ext cx="16341300" cy="520891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Flexibility</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No prescribed valuation rules under tax laws or Companies Act</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Tax on Company and not on the shareholders</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Tax linked to issue price i.e., what was received by the Company and not the cost in the hands of the shareholders</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Group Restructuring through mergers and buyback </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Tax Efficient way of rewarding shareholders</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After Section 50CA, one of the only avenue available to structure – exemption – Section 10(34A)</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00540" y="4171755"/>
            <a:ext cx="14783220" cy="970845"/>
          </a:xfrm>
          <a:prstGeom prst="rect">
            <a:avLst/>
          </a:prstGeom>
        </p:spPr>
        <p:txBody>
          <a:bodyPr lIns="0" tIns="0" rIns="0" bIns="0" rtlCol="0" anchor="t">
            <a:spAutoFit/>
          </a:bodyPr>
          <a:lstStyle/>
          <a:p>
            <a:pPr algn="ctr">
              <a:lnSpc>
                <a:spcPts val="6480"/>
              </a:lnSpc>
            </a:pPr>
            <a:r>
              <a:rPr lang="en-US" sz="6000" spc="-1">
                <a:solidFill>
                  <a:srgbClr val="000000"/>
                </a:solidFill>
                <a:latin typeface="Calibri (MS)"/>
                <a:ea typeface="Calibri (MS)"/>
                <a:cs typeface="Calibri (MS)"/>
                <a:sym typeface="Calibri (MS)"/>
              </a:rPr>
              <a:t>  Settlement on Trusts</a:t>
            </a:r>
          </a:p>
        </p:txBody>
      </p:sp>
      <p:grpSp>
        <p:nvGrpSpPr>
          <p:cNvPr id="3" name="Group 3"/>
          <p:cNvGrpSpPr>
            <a:grpSpLocks noChangeAspect="1"/>
          </p:cNvGrpSpPr>
          <p:nvPr/>
        </p:nvGrpSpPr>
        <p:grpSpPr>
          <a:xfrm>
            <a:off x="7112880" y="535680"/>
            <a:ext cx="28620" cy="28620"/>
            <a:chOff x="0" y="0"/>
            <a:chExt cx="38160" cy="38160"/>
          </a:xfrm>
        </p:grpSpPr>
        <p:sp>
          <p:nvSpPr>
            <p:cNvPr id="4" name="Freeform 4"/>
            <p:cNvSpPr/>
            <p:nvPr/>
          </p:nvSpPr>
          <p:spPr>
            <a:xfrm>
              <a:off x="0" y="0"/>
              <a:ext cx="38100" cy="38100"/>
            </a:xfrm>
            <a:custGeom>
              <a:avLst/>
              <a:gdLst/>
              <a:ahLst/>
              <a:cxnLst/>
              <a:rect l="l" t="t" r="r" b="b"/>
              <a:pathLst>
                <a:path w="38100" h="38100">
                  <a:moveTo>
                    <a:pt x="0" y="0"/>
                  </a:moveTo>
                  <a:lnTo>
                    <a:pt x="38100" y="0"/>
                  </a:lnTo>
                  <a:lnTo>
                    <a:pt x="38100" y="38100"/>
                  </a:lnTo>
                  <a:lnTo>
                    <a:pt x="0" y="38100"/>
                  </a:lnTo>
                  <a:lnTo>
                    <a:pt x="0" y="0"/>
                  </a:lnTo>
                  <a:close/>
                </a:path>
              </a:pathLst>
            </a:custGeom>
            <a:blipFill>
              <a:blip r:embed="rId2"/>
              <a:stretch>
                <a:fillRect r="-157" b="-157"/>
              </a:stretch>
            </a:blipFill>
          </p:spPr>
        </p:sp>
      </p:grpSp>
      <p:grpSp>
        <p:nvGrpSpPr>
          <p:cNvPr id="5" name="Group 5"/>
          <p:cNvGrpSpPr/>
          <p:nvPr/>
        </p:nvGrpSpPr>
        <p:grpSpPr>
          <a:xfrm>
            <a:off x="1257120" y="9534780"/>
            <a:ext cx="4114800" cy="547560"/>
            <a:chOff x="0" y="0"/>
            <a:chExt cx="5486400" cy="730080"/>
          </a:xfrm>
        </p:grpSpPr>
        <p:sp>
          <p:nvSpPr>
            <p:cNvPr id="6" name="Freeform 6"/>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7" name="TextBox 7"/>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8" name="Group 8"/>
          <p:cNvGrpSpPr/>
          <p:nvPr/>
        </p:nvGrpSpPr>
        <p:grpSpPr>
          <a:xfrm>
            <a:off x="6057720" y="9534780"/>
            <a:ext cx="6172200" cy="547560"/>
            <a:chOff x="0" y="0"/>
            <a:chExt cx="8229600" cy="730080"/>
          </a:xfrm>
        </p:grpSpPr>
        <p:sp>
          <p:nvSpPr>
            <p:cNvPr id="9" name="Freeform 9"/>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10" name="TextBox 10"/>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11" name="Group 11"/>
          <p:cNvGrpSpPr/>
          <p:nvPr/>
        </p:nvGrpSpPr>
        <p:grpSpPr>
          <a:xfrm>
            <a:off x="12915720" y="9534780"/>
            <a:ext cx="4114800" cy="547560"/>
            <a:chOff x="0" y="0"/>
            <a:chExt cx="5486400" cy="730080"/>
          </a:xfrm>
        </p:grpSpPr>
        <p:sp>
          <p:nvSpPr>
            <p:cNvPr id="12" name="Freeform 12"/>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3" name="TextBox 13"/>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Settlement on Trusts – Benefit of Trust</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592025"/>
            <a:ext cx="16341300" cy="740995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Provide for beneficiaries, often children &amp; future generations including multiple level beneficiaries</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Provide for succession/inheritance, which may also involve skipping one or more generations;</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Control of family holdings</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Common Management &amp; Control of assets and business but, transferring regular income flows to beneficiaries to take care of their diverse interests;</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Security of asset against future liability, marital issues, etc.</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Efficient way of handling money to future generations.</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Confidentiality – Family trusts are not required to be publicly registered and therefore, can be kept confidential.</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Voluntary registration is feasible</a:t>
            </a:r>
          </a:p>
          <a:p>
            <a:pPr marL="1283018" lvl="2" indent="-427672" algn="just">
              <a:lnSpc>
                <a:spcPts val="3960"/>
              </a:lnSpc>
            </a:pPr>
            <a:endParaRPr lang="en-US" sz="3300" spc="-1">
              <a:solidFill>
                <a:srgbClr val="000000"/>
              </a:solidFill>
              <a:latin typeface="Calibri (MS)"/>
              <a:ea typeface="Calibri (MS)"/>
              <a:cs typeface="Calibri (MS)"/>
              <a:sym typeface="Calibri (MS)"/>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Taxation of  Discretionary Trusts</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77725"/>
            <a:ext cx="16341300" cy="6064635"/>
          </a:xfrm>
          <a:prstGeom prst="rect">
            <a:avLst/>
          </a:prstGeom>
        </p:spPr>
        <p:txBody>
          <a:bodyPr lIns="0" tIns="0" rIns="0" bIns="0" rtlCol="0" anchor="t">
            <a:spAutoFit/>
          </a:bodyPr>
          <a:lstStyle/>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MMR </a:t>
            </a:r>
          </a:p>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Surcharge – Whether at slab rate or 37% flat ? Aradhya Jain Trust Mumbai Special Bench April 2025</a:t>
            </a:r>
          </a:p>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Special Rates – 111A, 112, 112A etc</a:t>
            </a:r>
          </a:p>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115BAC(1A) – Notwithstanding anything contained in this Act but subject to the provisions of this Chapter (XII), the income tax payable in respect of total income of individual, huf, aop or boi ……..”</a:t>
            </a:r>
          </a:p>
          <a:p>
            <a:pPr marL="597217" lvl="1" indent="-298609" algn="just">
              <a:lnSpc>
                <a:spcPts val="5148"/>
              </a:lnSpc>
            </a:pPr>
            <a:endParaRPr lang="en-US" sz="3300" spc="-1">
              <a:solidFill>
                <a:srgbClr val="000000"/>
              </a:solidFill>
              <a:latin typeface="Calibri (MS)"/>
              <a:ea typeface="Calibri (MS)"/>
              <a:cs typeface="Calibri (MS)"/>
              <a:sym typeface="Calibri (MS)"/>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Settlement on Trusts – Disadvantages of Trust</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77725"/>
            <a:ext cx="16341300" cy="2493075"/>
          </a:xfrm>
          <a:prstGeom prst="rect">
            <a:avLst/>
          </a:prstGeom>
        </p:spPr>
        <p:txBody>
          <a:bodyPr lIns="0" tIns="0" rIns="0" bIns="0" rtlCol="0" anchor="t">
            <a:spAutoFit/>
          </a:bodyPr>
          <a:lstStyle/>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Control with Trustee</a:t>
            </a:r>
          </a:p>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Care to be taken in defining Trustee, Managing Trustee and Protector</a:t>
            </a:r>
          </a:p>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If one of the beneficiary wants to exit</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00540" y="4181280"/>
            <a:ext cx="14783220" cy="961320"/>
          </a:xfrm>
          <a:prstGeom prst="rect">
            <a:avLst/>
          </a:prstGeom>
        </p:spPr>
        <p:txBody>
          <a:bodyPr lIns="0" tIns="0" rIns="0" bIns="0" rtlCol="0" anchor="t">
            <a:spAutoFit/>
          </a:bodyPr>
          <a:lstStyle/>
          <a:p>
            <a:pPr algn="ctr">
              <a:lnSpc>
                <a:spcPts val="4536"/>
              </a:lnSpc>
            </a:pPr>
            <a:r>
              <a:rPr lang="en-US" sz="4200" spc="-1">
                <a:solidFill>
                  <a:srgbClr val="000000"/>
                </a:solidFill>
                <a:latin typeface="Calibri (MS)"/>
                <a:ea typeface="Calibri (MS)"/>
                <a:cs typeface="Calibri (MS)"/>
                <a:sym typeface="Calibri (MS)"/>
              </a:rPr>
              <a:t> </a:t>
            </a:r>
            <a:r>
              <a:rPr lang="en-US" sz="4200" b="1" spc="-1">
                <a:solidFill>
                  <a:srgbClr val="000000"/>
                </a:solidFill>
                <a:latin typeface="Calibri (MS) Bold"/>
                <a:ea typeface="Calibri (MS) Bold"/>
                <a:cs typeface="Calibri (MS) Bold"/>
                <a:sym typeface="Calibri (MS) Bold"/>
              </a:rPr>
              <a:t>Merger and Demerger</a:t>
            </a:r>
          </a:p>
        </p:txBody>
      </p:sp>
      <p:grpSp>
        <p:nvGrpSpPr>
          <p:cNvPr id="3" name="Group 3"/>
          <p:cNvGrpSpPr>
            <a:grpSpLocks noChangeAspect="1"/>
          </p:cNvGrpSpPr>
          <p:nvPr/>
        </p:nvGrpSpPr>
        <p:grpSpPr>
          <a:xfrm>
            <a:off x="7112880" y="535680"/>
            <a:ext cx="28620" cy="28620"/>
            <a:chOff x="0" y="0"/>
            <a:chExt cx="38160" cy="38160"/>
          </a:xfrm>
        </p:grpSpPr>
        <p:sp>
          <p:nvSpPr>
            <p:cNvPr id="4" name="Freeform 4"/>
            <p:cNvSpPr/>
            <p:nvPr/>
          </p:nvSpPr>
          <p:spPr>
            <a:xfrm>
              <a:off x="0" y="0"/>
              <a:ext cx="38100" cy="38100"/>
            </a:xfrm>
            <a:custGeom>
              <a:avLst/>
              <a:gdLst/>
              <a:ahLst/>
              <a:cxnLst/>
              <a:rect l="l" t="t" r="r" b="b"/>
              <a:pathLst>
                <a:path w="38100" h="38100">
                  <a:moveTo>
                    <a:pt x="0" y="0"/>
                  </a:moveTo>
                  <a:lnTo>
                    <a:pt x="38100" y="0"/>
                  </a:lnTo>
                  <a:lnTo>
                    <a:pt x="38100" y="38100"/>
                  </a:lnTo>
                  <a:lnTo>
                    <a:pt x="0" y="38100"/>
                  </a:lnTo>
                  <a:lnTo>
                    <a:pt x="0" y="0"/>
                  </a:lnTo>
                  <a:close/>
                </a:path>
              </a:pathLst>
            </a:custGeom>
            <a:blipFill>
              <a:blip r:embed="rId2"/>
              <a:stretch>
                <a:fillRect r="-157" b="-157"/>
              </a:stretch>
            </a:blipFill>
          </p:spPr>
        </p:sp>
      </p:grpSp>
      <p:grpSp>
        <p:nvGrpSpPr>
          <p:cNvPr id="5" name="Group 5"/>
          <p:cNvGrpSpPr/>
          <p:nvPr/>
        </p:nvGrpSpPr>
        <p:grpSpPr>
          <a:xfrm>
            <a:off x="1257120" y="9534780"/>
            <a:ext cx="4114800" cy="547560"/>
            <a:chOff x="0" y="0"/>
            <a:chExt cx="5486400" cy="730080"/>
          </a:xfrm>
        </p:grpSpPr>
        <p:sp>
          <p:nvSpPr>
            <p:cNvPr id="6" name="Freeform 6"/>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7" name="TextBox 7"/>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8" name="Group 8"/>
          <p:cNvGrpSpPr/>
          <p:nvPr/>
        </p:nvGrpSpPr>
        <p:grpSpPr>
          <a:xfrm>
            <a:off x="6057720" y="9534780"/>
            <a:ext cx="6172200" cy="547560"/>
            <a:chOff x="0" y="0"/>
            <a:chExt cx="8229600" cy="730080"/>
          </a:xfrm>
        </p:grpSpPr>
        <p:sp>
          <p:nvSpPr>
            <p:cNvPr id="9" name="Freeform 9"/>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10" name="TextBox 10"/>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11" name="Group 11"/>
          <p:cNvGrpSpPr/>
          <p:nvPr/>
        </p:nvGrpSpPr>
        <p:grpSpPr>
          <a:xfrm>
            <a:off x="12915720" y="9534780"/>
            <a:ext cx="4114800" cy="547560"/>
            <a:chOff x="0" y="0"/>
            <a:chExt cx="5486400" cy="730080"/>
          </a:xfrm>
        </p:grpSpPr>
        <p:sp>
          <p:nvSpPr>
            <p:cNvPr id="12" name="Freeform 12"/>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3" name="TextBox 13"/>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571395"/>
          </a:xfrm>
          <a:prstGeom prst="rect">
            <a:avLst/>
          </a:prstGeom>
        </p:spPr>
        <p:txBody>
          <a:bodyPr lIns="0" tIns="0" rIns="0" bIns="0" rtlCol="0" anchor="t">
            <a:spAutoFit/>
          </a:bodyPr>
          <a:lstStyle/>
          <a:p>
            <a:pPr algn="just">
              <a:lnSpc>
                <a:spcPts val="3600"/>
              </a:lnSpc>
            </a:pPr>
            <a:r>
              <a:rPr lang="en-US" sz="3000" b="1" spc="-1">
                <a:solidFill>
                  <a:srgbClr val="000000"/>
                </a:solidFill>
                <a:latin typeface="Calibri (MS) Bold"/>
                <a:ea typeface="Calibri (MS) Bold"/>
                <a:cs typeface="Calibri (MS) Bold"/>
                <a:sym typeface="Calibri (MS) Bold"/>
              </a:rPr>
              <a:t>Tax neutrality</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77725"/>
            <a:ext cx="16341300" cy="4104435"/>
          </a:xfrm>
          <a:prstGeom prst="rect">
            <a:avLst/>
          </a:prstGeom>
        </p:spPr>
        <p:txBody>
          <a:bodyPr lIns="0" tIns="0" rIns="0" bIns="0" rtlCol="0" anchor="t">
            <a:spAutoFit/>
          </a:bodyPr>
          <a:lstStyle/>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Merger – 2(1B)</a:t>
            </a:r>
          </a:p>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Purchase method – AS 14- MAT Implications?</a:t>
            </a:r>
          </a:p>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UnListed holding company merger to a Listed Parent</a:t>
            </a:r>
          </a:p>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Demerger- 2(19AA)</a:t>
            </a:r>
          </a:p>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Undertaking test – Whether Investments  constitute business undertaking ?</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Background</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8483760" y="1820580"/>
            <a:ext cx="8863920" cy="5323260"/>
          </a:xfrm>
          <a:prstGeom prst="rect">
            <a:avLst/>
          </a:prstGeom>
        </p:spPr>
        <p:txBody>
          <a:bodyPr lIns="0" tIns="0" rIns="0" bIns="0" rtlCol="0" anchor="t">
            <a:spAutoFit/>
          </a:bodyPr>
          <a:lstStyle/>
          <a:p>
            <a:pPr marL="515779" lvl="1" indent="-257889" algn="just">
              <a:lnSpc>
                <a:spcPts val="4446"/>
              </a:lnSpc>
              <a:buFont typeface="Arial"/>
              <a:buChar char="•"/>
            </a:pPr>
            <a:r>
              <a:rPr lang="en-US" sz="2850" spc="-1">
                <a:solidFill>
                  <a:srgbClr val="000000"/>
                </a:solidFill>
                <a:latin typeface="Calibri (MS)"/>
                <a:ea typeface="Calibri (MS)"/>
                <a:cs typeface="Calibri (MS)"/>
                <a:sym typeface="Calibri (MS)"/>
              </a:rPr>
              <a:t>Mr K through ABC is a promoterof XYZ unlisted  company.  ABC holds 70 stake in XYZ</a:t>
            </a:r>
          </a:p>
          <a:p>
            <a:pPr marL="515779" lvl="1" indent="-257889" algn="just">
              <a:lnSpc>
                <a:spcPts val="4446"/>
              </a:lnSpc>
              <a:buFont typeface="Arial"/>
              <a:buChar char="•"/>
            </a:pPr>
            <a:r>
              <a:rPr lang="en-US" sz="2850" spc="-1">
                <a:solidFill>
                  <a:srgbClr val="000000"/>
                </a:solidFill>
                <a:latin typeface="Calibri (MS)"/>
                <a:ea typeface="Calibri (MS)"/>
                <a:cs typeface="Calibri (MS)"/>
                <a:sym typeface="Calibri (MS)"/>
              </a:rPr>
              <a:t>The business operations are undertaken in PQR a wholly owned subsidiary of XYZ</a:t>
            </a:r>
          </a:p>
          <a:p>
            <a:pPr marL="515779" lvl="1" indent="-257889" algn="just">
              <a:lnSpc>
                <a:spcPts val="4446"/>
              </a:lnSpc>
              <a:buFont typeface="Arial"/>
              <a:buChar char="•"/>
            </a:pPr>
            <a:r>
              <a:rPr lang="en-US" sz="2850" spc="-1">
                <a:solidFill>
                  <a:srgbClr val="000000"/>
                </a:solidFill>
                <a:latin typeface="Calibri (MS)"/>
                <a:ea typeface="Calibri (MS)"/>
                <a:cs typeface="Calibri (MS)"/>
                <a:sym typeface="Calibri (MS)"/>
              </a:rPr>
              <a:t>There are huge listed investments with unrelaised  profits in PQR which are to be sold in coming years</a:t>
            </a:r>
          </a:p>
          <a:p>
            <a:pPr marL="515779" lvl="1" indent="-257889" algn="just">
              <a:lnSpc>
                <a:spcPts val="4446"/>
              </a:lnSpc>
              <a:buFont typeface="Arial"/>
              <a:buChar char="•"/>
            </a:pPr>
            <a:r>
              <a:rPr lang="en-US" sz="2850" spc="-1">
                <a:solidFill>
                  <a:srgbClr val="000000"/>
                </a:solidFill>
                <a:latin typeface="Calibri (MS)"/>
                <a:ea typeface="Calibri (MS)"/>
                <a:cs typeface="Calibri (MS)"/>
                <a:sym typeface="Calibri (MS)"/>
              </a:rPr>
              <a:t>There is huge capital loss  in ABC</a:t>
            </a:r>
          </a:p>
          <a:p>
            <a:pPr marL="515779" lvl="1" indent="-257889" algn="just">
              <a:lnSpc>
                <a:spcPts val="4446"/>
              </a:lnSpc>
              <a:buFont typeface="Arial"/>
              <a:buChar char="•"/>
            </a:pPr>
            <a:r>
              <a:rPr lang="en-US" sz="2850" spc="-1">
                <a:solidFill>
                  <a:srgbClr val="000000"/>
                </a:solidFill>
                <a:latin typeface="Calibri (MS)"/>
                <a:ea typeface="Calibri (MS)"/>
                <a:cs typeface="Calibri (MS)"/>
                <a:sym typeface="Calibri (MS)"/>
              </a:rPr>
              <a:t>Merger of PQR with ABC – Sec 79, 72A</a:t>
            </a:r>
          </a:p>
        </p:txBody>
      </p:sp>
      <p:grpSp>
        <p:nvGrpSpPr>
          <p:cNvPr id="15" name="Group 15"/>
          <p:cNvGrpSpPr/>
          <p:nvPr/>
        </p:nvGrpSpPr>
        <p:grpSpPr>
          <a:xfrm>
            <a:off x="921240" y="1662120"/>
            <a:ext cx="1879200" cy="947700"/>
            <a:chOff x="0" y="0"/>
            <a:chExt cx="2505600" cy="1263600"/>
          </a:xfrm>
        </p:grpSpPr>
        <p:sp>
          <p:nvSpPr>
            <p:cNvPr id="16" name="Freeform 16"/>
            <p:cNvSpPr/>
            <p:nvPr/>
          </p:nvSpPr>
          <p:spPr>
            <a:xfrm>
              <a:off x="6477" y="6477"/>
              <a:ext cx="2492629" cy="1250696"/>
            </a:xfrm>
            <a:custGeom>
              <a:avLst/>
              <a:gdLst/>
              <a:ahLst/>
              <a:cxnLst/>
              <a:rect l="l" t="t" r="r" b="b"/>
              <a:pathLst>
                <a:path w="2492629" h="1250696">
                  <a:moveTo>
                    <a:pt x="0" y="208407"/>
                  </a:moveTo>
                  <a:cubicBezTo>
                    <a:pt x="0" y="93345"/>
                    <a:pt x="93853" y="0"/>
                    <a:pt x="209550" y="0"/>
                  </a:cubicBezTo>
                  <a:lnTo>
                    <a:pt x="2283079" y="0"/>
                  </a:lnTo>
                  <a:cubicBezTo>
                    <a:pt x="2398776" y="0"/>
                    <a:pt x="2492629" y="93345"/>
                    <a:pt x="2492629" y="208407"/>
                  </a:cubicBezTo>
                  <a:lnTo>
                    <a:pt x="2492629" y="1042162"/>
                  </a:lnTo>
                  <a:cubicBezTo>
                    <a:pt x="2492629" y="1157224"/>
                    <a:pt x="2398776" y="1250569"/>
                    <a:pt x="2283079" y="1250569"/>
                  </a:cubicBezTo>
                  <a:lnTo>
                    <a:pt x="209550" y="1250569"/>
                  </a:lnTo>
                  <a:cubicBezTo>
                    <a:pt x="93853" y="1250696"/>
                    <a:pt x="0" y="1157351"/>
                    <a:pt x="0" y="1042162"/>
                  </a:cubicBezTo>
                  <a:close/>
                </a:path>
              </a:pathLst>
            </a:custGeom>
            <a:gradFill rotWithShape="1">
              <a:gsLst>
                <a:gs pos="0">
                  <a:srgbClr val="FACB9F">
                    <a:alpha val="100000"/>
                  </a:srgbClr>
                </a:gs>
                <a:gs pos="100000">
                  <a:srgbClr val="FCBA7B">
                    <a:alpha val="100000"/>
                  </a:srgbClr>
                </a:gs>
              </a:gsLst>
              <a:lin ang="5400000"/>
            </a:gradFill>
          </p:spPr>
        </p:sp>
        <p:sp>
          <p:nvSpPr>
            <p:cNvPr id="17" name="Freeform 17"/>
            <p:cNvSpPr/>
            <p:nvPr/>
          </p:nvSpPr>
          <p:spPr>
            <a:xfrm>
              <a:off x="0" y="0"/>
              <a:ext cx="2505583" cy="1263650"/>
            </a:xfrm>
            <a:custGeom>
              <a:avLst/>
              <a:gdLst/>
              <a:ahLst/>
              <a:cxnLst/>
              <a:rect l="l" t="t" r="r" b="b"/>
              <a:pathLst>
                <a:path w="2505583" h="1263650">
                  <a:moveTo>
                    <a:pt x="0" y="214884"/>
                  </a:moveTo>
                  <a:cubicBezTo>
                    <a:pt x="0" y="96139"/>
                    <a:pt x="96774" y="0"/>
                    <a:pt x="216027" y="0"/>
                  </a:cubicBezTo>
                  <a:lnTo>
                    <a:pt x="2289556" y="0"/>
                  </a:lnTo>
                  <a:lnTo>
                    <a:pt x="2289556" y="6477"/>
                  </a:lnTo>
                  <a:lnTo>
                    <a:pt x="2289556" y="0"/>
                  </a:lnTo>
                  <a:cubicBezTo>
                    <a:pt x="2408809" y="0"/>
                    <a:pt x="2505583" y="96139"/>
                    <a:pt x="2505583" y="214884"/>
                  </a:cubicBezTo>
                  <a:lnTo>
                    <a:pt x="2499106" y="214884"/>
                  </a:lnTo>
                  <a:lnTo>
                    <a:pt x="2505583" y="214884"/>
                  </a:lnTo>
                  <a:lnTo>
                    <a:pt x="2505583" y="1048639"/>
                  </a:lnTo>
                  <a:lnTo>
                    <a:pt x="2499106" y="1048639"/>
                  </a:lnTo>
                  <a:lnTo>
                    <a:pt x="2505583" y="1048639"/>
                  </a:lnTo>
                  <a:cubicBezTo>
                    <a:pt x="2505583" y="1167384"/>
                    <a:pt x="2408809" y="1263523"/>
                    <a:pt x="2289556" y="1263523"/>
                  </a:cubicBezTo>
                  <a:lnTo>
                    <a:pt x="2289556" y="1257046"/>
                  </a:lnTo>
                  <a:lnTo>
                    <a:pt x="2289556" y="1263523"/>
                  </a:lnTo>
                  <a:lnTo>
                    <a:pt x="216027" y="1263523"/>
                  </a:lnTo>
                  <a:lnTo>
                    <a:pt x="216027" y="1257046"/>
                  </a:lnTo>
                  <a:lnTo>
                    <a:pt x="216027" y="1263523"/>
                  </a:lnTo>
                  <a:cubicBezTo>
                    <a:pt x="96774" y="1263650"/>
                    <a:pt x="0" y="1167384"/>
                    <a:pt x="0" y="1048639"/>
                  </a:cubicBezTo>
                  <a:lnTo>
                    <a:pt x="0" y="214884"/>
                  </a:lnTo>
                  <a:lnTo>
                    <a:pt x="6477" y="214884"/>
                  </a:lnTo>
                  <a:lnTo>
                    <a:pt x="0" y="214884"/>
                  </a:lnTo>
                  <a:moveTo>
                    <a:pt x="12954" y="214884"/>
                  </a:moveTo>
                  <a:lnTo>
                    <a:pt x="12954" y="1048639"/>
                  </a:lnTo>
                  <a:lnTo>
                    <a:pt x="6477" y="1048639"/>
                  </a:lnTo>
                  <a:lnTo>
                    <a:pt x="12954" y="1048639"/>
                  </a:lnTo>
                  <a:cubicBezTo>
                    <a:pt x="12954" y="1160145"/>
                    <a:pt x="103886" y="1250569"/>
                    <a:pt x="216027" y="1250569"/>
                  </a:cubicBezTo>
                  <a:lnTo>
                    <a:pt x="2289556" y="1250569"/>
                  </a:lnTo>
                  <a:cubicBezTo>
                    <a:pt x="2401697" y="1250569"/>
                    <a:pt x="2492629" y="1160145"/>
                    <a:pt x="2492629" y="1048639"/>
                  </a:cubicBezTo>
                  <a:lnTo>
                    <a:pt x="2492629" y="214884"/>
                  </a:lnTo>
                  <a:cubicBezTo>
                    <a:pt x="2492629" y="103378"/>
                    <a:pt x="2401697" y="12954"/>
                    <a:pt x="2289556" y="12954"/>
                  </a:cubicBezTo>
                  <a:lnTo>
                    <a:pt x="216027" y="12954"/>
                  </a:lnTo>
                  <a:lnTo>
                    <a:pt x="216027" y="6477"/>
                  </a:lnTo>
                  <a:lnTo>
                    <a:pt x="216027" y="12954"/>
                  </a:lnTo>
                  <a:cubicBezTo>
                    <a:pt x="103886" y="12954"/>
                    <a:pt x="12954" y="103378"/>
                    <a:pt x="12954" y="214884"/>
                  </a:cubicBezTo>
                  <a:close/>
                </a:path>
              </a:pathLst>
            </a:custGeom>
            <a:solidFill>
              <a:srgbClr val="F19D19"/>
            </a:solidFill>
          </p:spPr>
        </p:sp>
      </p:grpSp>
      <p:grpSp>
        <p:nvGrpSpPr>
          <p:cNvPr id="18" name="Group 18"/>
          <p:cNvGrpSpPr/>
          <p:nvPr/>
        </p:nvGrpSpPr>
        <p:grpSpPr>
          <a:xfrm>
            <a:off x="921240" y="3800520"/>
            <a:ext cx="1879200" cy="947700"/>
            <a:chOff x="0" y="0"/>
            <a:chExt cx="2505600" cy="1263600"/>
          </a:xfrm>
        </p:grpSpPr>
        <p:sp>
          <p:nvSpPr>
            <p:cNvPr id="19" name="Freeform 19"/>
            <p:cNvSpPr/>
            <p:nvPr/>
          </p:nvSpPr>
          <p:spPr>
            <a:xfrm>
              <a:off x="6477" y="6477"/>
              <a:ext cx="2492629" cy="1250696"/>
            </a:xfrm>
            <a:custGeom>
              <a:avLst/>
              <a:gdLst/>
              <a:ahLst/>
              <a:cxnLst/>
              <a:rect l="l" t="t" r="r" b="b"/>
              <a:pathLst>
                <a:path w="2492629" h="1250696">
                  <a:moveTo>
                    <a:pt x="0" y="208407"/>
                  </a:moveTo>
                  <a:cubicBezTo>
                    <a:pt x="0" y="93345"/>
                    <a:pt x="93853" y="0"/>
                    <a:pt x="209550" y="0"/>
                  </a:cubicBezTo>
                  <a:lnTo>
                    <a:pt x="2283079" y="0"/>
                  </a:lnTo>
                  <a:cubicBezTo>
                    <a:pt x="2398776" y="0"/>
                    <a:pt x="2492629" y="93345"/>
                    <a:pt x="2492629" y="208407"/>
                  </a:cubicBezTo>
                  <a:lnTo>
                    <a:pt x="2492629" y="1042162"/>
                  </a:lnTo>
                  <a:cubicBezTo>
                    <a:pt x="2492629" y="1157224"/>
                    <a:pt x="2398776" y="1250569"/>
                    <a:pt x="2283079" y="1250569"/>
                  </a:cubicBezTo>
                  <a:lnTo>
                    <a:pt x="209550" y="1250569"/>
                  </a:lnTo>
                  <a:cubicBezTo>
                    <a:pt x="93853" y="1250696"/>
                    <a:pt x="0" y="1157351"/>
                    <a:pt x="0" y="1042162"/>
                  </a:cubicBezTo>
                  <a:close/>
                </a:path>
              </a:pathLst>
            </a:custGeom>
            <a:gradFill rotWithShape="1">
              <a:gsLst>
                <a:gs pos="0">
                  <a:srgbClr val="FACB9F">
                    <a:alpha val="100000"/>
                  </a:srgbClr>
                </a:gs>
                <a:gs pos="100000">
                  <a:srgbClr val="FCBA7B">
                    <a:alpha val="100000"/>
                  </a:srgbClr>
                </a:gs>
              </a:gsLst>
              <a:lin ang="5400000"/>
            </a:gradFill>
          </p:spPr>
        </p:sp>
        <p:sp>
          <p:nvSpPr>
            <p:cNvPr id="20" name="Freeform 20"/>
            <p:cNvSpPr/>
            <p:nvPr/>
          </p:nvSpPr>
          <p:spPr>
            <a:xfrm>
              <a:off x="0" y="0"/>
              <a:ext cx="2505583" cy="1263650"/>
            </a:xfrm>
            <a:custGeom>
              <a:avLst/>
              <a:gdLst/>
              <a:ahLst/>
              <a:cxnLst/>
              <a:rect l="l" t="t" r="r" b="b"/>
              <a:pathLst>
                <a:path w="2505583" h="1263650">
                  <a:moveTo>
                    <a:pt x="0" y="214884"/>
                  </a:moveTo>
                  <a:cubicBezTo>
                    <a:pt x="0" y="96139"/>
                    <a:pt x="96774" y="0"/>
                    <a:pt x="216027" y="0"/>
                  </a:cubicBezTo>
                  <a:lnTo>
                    <a:pt x="2289556" y="0"/>
                  </a:lnTo>
                  <a:lnTo>
                    <a:pt x="2289556" y="6477"/>
                  </a:lnTo>
                  <a:lnTo>
                    <a:pt x="2289556" y="0"/>
                  </a:lnTo>
                  <a:cubicBezTo>
                    <a:pt x="2408809" y="0"/>
                    <a:pt x="2505583" y="96139"/>
                    <a:pt x="2505583" y="214884"/>
                  </a:cubicBezTo>
                  <a:lnTo>
                    <a:pt x="2499106" y="214884"/>
                  </a:lnTo>
                  <a:lnTo>
                    <a:pt x="2505583" y="214884"/>
                  </a:lnTo>
                  <a:lnTo>
                    <a:pt x="2505583" y="1048639"/>
                  </a:lnTo>
                  <a:lnTo>
                    <a:pt x="2499106" y="1048639"/>
                  </a:lnTo>
                  <a:lnTo>
                    <a:pt x="2505583" y="1048639"/>
                  </a:lnTo>
                  <a:cubicBezTo>
                    <a:pt x="2505583" y="1167384"/>
                    <a:pt x="2408809" y="1263523"/>
                    <a:pt x="2289556" y="1263523"/>
                  </a:cubicBezTo>
                  <a:lnTo>
                    <a:pt x="2289556" y="1257046"/>
                  </a:lnTo>
                  <a:lnTo>
                    <a:pt x="2289556" y="1263523"/>
                  </a:lnTo>
                  <a:lnTo>
                    <a:pt x="216027" y="1263523"/>
                  </a:lnTo>
                  <a:lnTo>
                    <a:pt x="216027" y="1257046"/>
                  </a:lnTo>
                  <a:lnTo>
                    <a:pt x="216027" y="1263523"/>
                  </a:lnTo>
                  <a:cubicBezTo>
                    <a:pt x="96774" y="1263650"/>
                    <a:pt x="0" y="1167384"/>
                    <a:pt x="0" y="1048639"/>
                  </a:cubicBezTo>
                  <a:lnTo>
                    <a:pt x="0" y="214884"/>
                  </a:lnTo>
                  <a:lnTo>
                    <a:pt x="6477" y="214884"/>
                  </a:lnTo>
                  <a:lnTo>
                    <a:pt x="0" y="214884"/>
                  </a:lnTo>
                  <a:moveTo>
                    <a:pt x="12954" y="214884"/>
                  </a:moveTo>
                  <a:lnTo>
                    <a:pt x="12954" y="1048639"/>
                  </a:lnTo>
                  <a:lnTo>
                    <a:pt x="6477" y="1048639"/>
                  </a:lnTo>
                  <a:lnTo>
                    <a:pt x="12954" y="1048639"/>
                  </a:lnTo>
                  <a:cubicBezTo>
                    <a:pt x="12954" y="1160145"/>
                    <a:pt x="103886" y="1250569"/>
                    <a:pt x="216027" y="1250569"/>
                  </a:cubicBezTo>
                  <a:lnTo>
                    <a:pt x="2289556" y="1250569"/>
                  </a:lnTo>
                  <a:cubicBezTo>
                    <a:pt x="2401697" y="1250569"/>
                    <a:pt x="2492629" y="1160145"/>
                    <a:pt x="2492629" y="1048639"/>
                  </a:cubicBezTo>
                  <a:lnTo>
                    <a:pt x="2492629" y="214884"/>
                  </a:lnTo>
                  <a:cubicBezTo>
                    <a:pt x="2492629" y="103378"/>
                    <a:pt x="2401697" y="12954"/>
                    <a:pt x="2289556" y="12954"/>
                  </a:cubicBezTo>
                  <a:lnTo>
                    <a:pt x="216027" y="12954"/>
                  </a:lnTo>
                  <a:lnTo>
                    <a:pt x="216027" y="6477"/>
                  </a:lnTo>
                  <a:lnTo>
                    <a:pt x="216027" y="12954"/>
                  </a:lnTo>
                  <a:cubicBezTo>
                    <a:pt x="103886" y="12954"/>
                    <a:pt x="12954" y="103378"/>
                    <a:pt x="12954" y="214884"/>
                  </a:cubicBezTo>
                  <a:close/>
                </a:path>
              </a:pathLst>
            </a:custGeom>
            <a:solidFill>
              <a:srgbClr val="F19D19"/>
            </a:solidFill>
          </p:spPr>
        </p:sp>
      </p:grpSp>
      <p:grpSp>
        <p:nvGrpSpPr>
          <p:cNvPr id="21" name="Group 21"/>
          <p:cNvGrpSpPr/>
          <p:nvPr/>
        </p:nvGrpSpPr>
        <p:grpSpPr>
          <a:xfrm>
            <a:off x="3964680" y="3800520"/>
            <a:ext cx="1876500" cy="947700"/>
            <a:chOff x="0" y="0"/>
            <a:chExt cx="2502000" cy="1263600"/>
          </a:xfrm>
        </p:grpSpPr>
        <p:sp>
          <p:nvSpPr>
            <p:cNvPr id="22" name="Freeform 22"/>
            <p:cNvSpPr/>
            <p:nvPr/>
          </p:nvSpPr>
          <p:spPr>
            <a:xfrm>
              <a:off x="6477" y="6477"/>
              <a:ext cx="2489073" cy="1250696"/>
            </a:xfrm>
            <a:custGeom>
              <a:avLst/>
              <a:gdLst/>
              <a:ahLst/>
              <a:cxnLst/>
              <a:rect l="l" t="t" r="r" b="b"/>
              <a:pathLst>
                <a:path w="2489073" h="1250696">
                  <a:moveTo>
                    <a:pt x="0" y="208407"/>
                  </a:moveTo>
                  <a:cubicBezTo>
                    <a:pt x="0" y="93345"/>
                    <a:pt x="93853" y="0"/>
                    <a:pt x="209550" y="0"/>
                  </a:cubicBezTo>
                  <a:lnTo>
                    <a:pt x="2279523" y="0"/>
                  </a:lnTo>
                  <a:cubicBezTo>
                    <a:pt x="2395220" y="0"/>
                    <a:pt x="2489073" y="93345"/>
                    <a:pt x="2489073" y="208407"/>
                  </a:cubicBezTo>
                  <a:lnTo>
                    <a:pt x="2489073" y="1042162"/>
                  </a:lnTo>
                  <a:cubicBezTo>
                    <a:pt x="2489073" y="1157224"/>
                    <a:pt x="2395220" y="1250569"/>
                    <a:pt x="2279523" y="1250569"/>
                  </a:cubicBezTo>
                  <a:lnTo>
                    <a:pt x="209550" y="1250569"/>
                  </a:lnTo>
                  <a:cubicBezTo>
                    <a:pt x="93853" y="1250696"/>
                    <a:pt x="0" y="1157351"/>
                    <a:pt x="0" y="1042162"/>
                  </a:cubicBezTo>
                  <a:close/>
                </a:path>
              </a:pathLst>
            </a:custGeom>
            <a:gradFill rotWithShape="1">
              <a:gsLst>
                <a:gs pos="0">
                  <a:srgbClr val="FACB9F">
                    <a:alpha val="100000"/>
                  </a:srgbClr>
                </a:gs>
                <a:gs pos="100000">
                  <a:srgbClr val="FCBA7B">
                    <a:alpha val="100000"/>
                  </a:srgbClr>
                </a:gs>
              </a:gsLst>
              <a:lin ang="5400000"/>
            </a:gradFill>
          </p:spPr>
        </p:sp>
        <p:sp>
          <p:nvSpPr>
            <p:cNvPr id="23" name="Freeform 23"/>
            <p:cNvSpPr/>
            <p:nvPr/>
          </p:nvSpPr>
          <p:spPr>
            <a:xfrm>
              <a:off x="0" y="0"/>
              <a:ext cx="2502027" cy="1263650"/>
            </a:xfrm>
            <a:custGeom>
              <a:avLst/>
              <a:gdLst/>
              <a:ahLst/>
              <a:cxnLst/>
              <a:rect l="l" t="t" r="r" b="b"/>
              <a:pathLst>
                <a:path w="2502027" h="1263650">
                  <a:moveTo>
                    <a:pt x="0" y="214884"/>
                  </a:moveTo>
                  <a:cubicBezTo>
                    <a:pt x="0" y="96139"/>
                    <a:pt x="96774" y="0"/>
                    <a:pt x="216027" y="0"/>
                  </a:cubicBezTo>
                  <a:lnTo>
                    <a:pt x="2286000" y="0"/>
                  </a:lnTo>
                  <a:lnTo>
                    <a:pt x="2286000" y="6477"/>
                  </a:lnTo>
                  <a:lnTo>
                    <a:pt x="2286000" y="0"/>
                  </a:lnTo>
                  <a:cubicBezTo>
                    <a:pt x="2405253" y="0"/>
                    <a:pt x="2502027" y="96139"/>
                    <a:pt x="2502027" y="214884"/>
                  </a:cubicBezTo>
                  <a:lnTo>
                    <a:pt x="2495550" y="214884"/>
                  </a:lnTo>
                  <a:lnTo>
                    <a:pt x="2502027" y="214884"/>
                  </a:lnTo>
                  <a:lnTo>
                    <a:pt x="2502027" y="1048639"/>
                  </a:lnTo>
                  <a:lnTo>
                    <a:pt x="2495550" y="1048639"/>
                  </a:lnTo>
                  <a:lnTo>
                    <a:pt x="2502027" y="1048639"/>
                  </a:lnTo>
                  <a:cubicBezTo>
                    <a:pt x="2502027" y="1167384"/>
                    <a:pt x="2405253" y="1263523"/>
                    <a:pt x="2286000" y="1263523"/>
                  </a:cubicBezTo>
                  <a:lnTo>
                    <a:pt x="2286000" y="1257046"/>
                  </a:lnTo>
                  <a:lnTo>
                    <a:pt x="2286000" y="1263523"/>
                  </a:lnTo>
                  <a:lnTo>
                    <a:pt x="216027" y="1263523"/>
                  </a:lnTo>
                  <a:lnTo>
                    <a:pt x="216027" y="1257046"/>
                  </a:lnTo>
                  <a:lnTo>
                    <a:pt x="216027" y="1263523"/>
                  </a:lnTo>
                  <a:cubicBezTo>
                    <a:pt x="96774" y="1263650"/>
                    <a:pt x="0" y="1167384"/>
                    <a:pt x="0" y="1048639"/>
                  </a:cubicBezTo>
                  <a:lnTo>
                    <a:pt x="0" y="214884"/>
                  </a:lnTo>
                  <a:lnTo>
                    <a:pt x="6477" y="214884"/>
                  </a:lnTo>
                  <a:lnTo>
                    <a:pt x="0" y="214884"/>
                  </a:lnTo>
                  <a:moveTo>
                    <a:pt x="12954" y="214884"/>
                  </a:moveTo>
                  <a:lnTo>
                    <a:pt x="12954" y="1048639"/>
                  </a:lnTo>
                  <a:lnTo>
                    <a:pt x="6477" y="1048639"/>
                  </a:lnTo>
                  <a:lnTo>
                    <a:pt x="12954" y="1048639"/>
                  </a:lnTo>
                  <a:cubicBezTo>
                    <a:pt x="12954" y="1160145"/>
                    <a:pt x="103886" y="1250569"/>
                    <a:pt x="216027" y="1250569"/>
                  </a:cubicBezTo>
                  <a:lnTo>
                    <a:pt x="2286000" y="1250569"/>
                  </a:lnTo>
                  <a:cubicBezTo>
                    <a:pt x="2398141" y="1250569"/>
                    <a:pt x="2489073" y="1160145"/>
                    <a:pt x="2489073" y="1048639"/>
                  </a:cubicBezTo>
                  <a:lnTo>
                    <a:pt x="2489073" y="214884"/>
                  </a:lnTo>
                  <a:cubicBezTo>
                    <a:pt x="2489073" y="103378"/>
                    <a:pt x="2398141" y="12954"/>
                    <a:pt x="2286000" y="12954"/>
                  </a:cubicBezTo>
                  <a:lnTo>
                    <a:pt x="216027" y="12954"/>
                  </a:lnTo>
                  <a:lnTo>
                    <a:pt x="216027" y="6477"/>
                  </a:lnTo>
                  <a:lnTo>
                    <a:pt x="216027" y="12954"/>
                  </a:lnTo>
                  <a:cubicBezTo>
                    <a:pt x="103886" y="12954"/>
                    <a:pt x="12954" y="103378"/>
                    <a:pt x="12954" y="214884"/>
                  </a:cubicBezTo>
                  <a:close/>
                </a:path>
              </a:pathLst>
            </a:custGeom>
            <a:solidFill>
              <a:srgbClr val="F19D19"/>
            </a:solidFill>
          </p:spPr>
        </p:sp>
      </p:grpSp>
      <p:grpSp>
        <p:nvGrpSpPr>
          <p:cNvPr id="24" name="Group 24"/>
          <p:cNvGrpSpPr/>
          <p:nvPr/>
        </p:nvGrpSpPr>
        <p:grpSpPr>
          <a:xfrm>
            <a:off x="2471580" y="5814720"/>
            <a:ext cx="1876500" cy="945540"/>
            <a:chOff x="0" y="0"/>
            <a:chExt cx="2502000" cy="1260720"/>
          </a:xfrm>
        </p:grpSpPr>
        <p:sp>
          <p:nvSpPr>
            <p:cNvPr id="25" name="Freeform 25"/>
            <p:cNvSpPr/>
            <p:nvPr/>
          </p:nvSpPr>
          <p:spPr>
            <a:xfrm>
              <a:off x="6477" y="6477"/>
              <a:ext cx="2489073" cy="1247902"/>
            </a:xfrm>
            <a:custGeom>
              <a:avLst/>
              <a:gdLst/>
              <a:ahLst/>
              <a:cxnLst/>
              <a:rect l="l" t="t" r="r" b="b"/>
              <a:pathLst>
                <a:path w="2489073" h="1247902">
                  <a:moveTo>
                    <a:pt x="0" y="208026"/>
                  </a:moveTo>
                  <a:cubicBezTo>
                    <a:pt x="0" y="93091"/>
                    <a:pt x="93599" y="0"/>
                    <a:pt x="209042" y="0"/>
                  </a:cubicBezTo>
                  <a:lnTo>
                    <a:pt x="2280031" y="0"/>
                  </a:lnTo>
                  <a:cubicBezTo>
                    <a:pt x="2395474" y="0"/>
                    <a:pt x="2489073" y="93091"/>
                    <a:pt x="2489073" y="208026"/>
                  </a:cubicBezTo>
                  <a:lnTo>
                    <a:pt x="2489073" y="1039876"/>
                  </a:lnTo>
                  <a:cubicBezTo>
                    <a:pt x="2489073" y="1154684"/>
                    <a:pt x="2395474" y="1247902"/>
                    <a:pt x="2280031" y="1247902"/>
                  </a:cubicBezTo>
                  <a:lnTo>
                    <a:pt x="209042" y="1247902"/>
                  </a:lnTo>
                  <a:cubicBezTo>
                    <a:pt x="93599" y="1247775"/>
                    <a:pt x="0" y="1154684"/>
                    <a:pt x="0" y="1039749"/>
                  </a:cubicBezTo>
                  <a:close/>
                </a:path>
              </a:pathLst>
            </a:custGeom>
            <a:gradFill rotWithShape="1">
              <a:gsLst>
                <a:gs pos="0">
                  <a:srgbClr val="FACB9F">
                    <a:alpha val="100000"/>
                  </a:srgbClr>
                </a:gs>
                <a:gs pos="100000">
                  <a:srgbClr val="FCBA7B">
                    <a:alpha val="100000"/>
                  </a:srgbClr>
                </a:gs>
              </a:gsLst>
              <a:lin ang="5400000"/>
            </a:gradFill>
          </p:spPr>
        </p:sp>
        <p:sp>
          <p:nvSpPr>
            <p:cNvPr id="26" name="Freeform 26"/>
            <p:cNvSpPr/>
            <p:nvPr/>
          </p:nvSpPr>
          <p:spPr>
            <a:xfrm>
              <a:off x="0" y="0"/>
              <a:ext cx="2502027" cy="1260856"/>
            </a:xfrm>
            <a:custGeom>
              <a:avLst/>
              <a:gdLst/>
              <a:ahLst/>
              <a:cxnLst/>
              <a:rect l="l" t="t" r="r" b="b"/>
              <a:pathLst>
                <a:path w="2502027" h="1260856">
                  <a:moveTo>
                    <a:pt x="0" y="214503"/>
                  </a:moveTo>
                  <a:cubicBezTo>
                    <a:pt x="0" y="96012"/>
                    <a:pt x="96520" y="0"/>
                    <a:pt x="215519" y="0"/>
                  </a:cubicBezTo>
                  <a:lnTo>
                    <a:pt x="2286508" y="0"/>
                  </a:lnTo>
                  <a:lnTo>
                    <a:pt x="2286508" y="6477"/>
                  </a:lnTo>
                  <a:lnTo>
                    <a:pt x="2286508" y="0"/>
                  </a:lnTo>
                  <a:cubicBezTo>
                    <a:pt x="2405507" y="0"/>
                    <a:pt x="2502027" y="96012"/>
                    <a:pt x="2502027" y="214503"/>
                  </a:cubicBezTo>
                  <a:lnTo>
                    <a:pt x="2495550" y="214503"/>
                  </a:lnTo>
                  <a:lnTo>
                    <a:pt x="2502027" y="214503"/>
                  </a:lnTo>
                  <a:lnTo>
                    <a:pt x="2502027" y="1046353"/>
                  </a:lnTo>
                  <a:lnTo>
                    <a:pt x="2495550" y="1046353"/>
                  </a:lnTo>
                  <a:lnTo>
                    <a:pt x="2502027" y="1046353"/>
                  </a:lnTo>
                  <a:cubicBezTo>
                    <a:pt x="2502027" y="1164844"/>
                    <a:pt x="2405507" y="1260856"/>
                    <a:pt x="2286508" y="1260856"/>
                  </a:cubicBezTo>
                  <a:lnTo>
                    <a:pt x="2286508" y="1254379"/>
                  </a:lnTo>
                  <a:lnTo>
                    <a:pt x="2286508" y="1260856"/>
                  </a:lnTo>
                  <a:lnTo>
                    <a:pt x="215519" y="1260856"/>
                  </a:lnTo>
                  <a:lnTo>
                    <a:pt x="215519" y="1254379"/>
                  </a:lnTo>
                  <a:lnTo>
                    <a:pt x="215519" y="1260856"/>
                  </a:lnTo>
                  <a:cubicBezTo>
                    <a:pt x="96520" y="1260729"/>
                    <a:pt x="0" y="1164717"/>
                    <a:pt x="0" y="1046226"/>
                  </a:cubicBezTo>
                  <a:lnTo>
                    <a:pt x="0" y="214503"/>
                  </a:lnTo>
                  <a:lnTo>
                    <a:pt x="6477" y="214503"/>
                  </a:lnTo>
                  <a:lnTo>
                    <a:pt x="0" y="214503"/>
                  </a:lnTo>
                  <a:moveTo>
                    <a:pt x="12954" y="214503"/>
                  </a:moveTo>
                  <a:lnTo>
                    <a:pt x="12954" y="1046353"/>
                  </a:lnTo>
                  <a:lnTo>
                    <a:pt x="6477" y="1046353"/>
                  </a:lnTo>
                  <a:lnTo>
                    <a:pt x="12954" y="1046353"/>
                  </a:lnTo>
                  <a:cubicBezTo>
                    <a:pt x="12954" y="1157605"/>
                    <a:pt x="103632" y="1247775"/>
                    <a:pt x="215519" y="1247775"/>
                  </a:cubicBezTo>
                  <a:lnTo>
                    <a:pt x="2286508" y="1247775"/>
                  </a:lnTo>
                  <a:cubicBezTo>
                    <a:pt x="2398395" y="1247775"/>
                    <a:pt x="2489073" y="1157478"/>
                    <a:pt x="2489073" y="1046353"/>
                  </a:cubicBezTo>
                  <a:lnTo>
                    <a:pt x="2489073" y="214503"/>
                  </a:lnTo>
                  <a:cubicBezTo>
                    <a:pt x="2489073" y="103251"/>
                    <a:pt x="2398395" y="13081"/>
                    <a:pt x="2286508" y="13081"/>
                  </a:cubicBezTo>
                  <a:lnTo>
                    <a:pt x="215519" y="13081"/>
                  </a:lnTo>
                  <a:lnTo>
                    <a:pt x="215519" y="6477"/>
                  </a:lnTo>
                  <a:lnTo>
                    <a:pt x="215519" y="12954"/>
                  </a:lnTo>
                  <a:cubicBezTo>
                    <a:pt x="103632" y="12954"/>
                    <a:pt x="12954" y="103251"/>
                    <a:pt x="12954" y="214503"/>
                  </a:cubicBezTo>
                  <a:close/>
                </a:path>
              </a:pathLst>
            </a:custGeom>
            <a:solidFill>
              <a:srgbClr val="F19D19"/>
            </a:solidFill>
          </p:spPr>
        </p:sp>
      </p:grpSp>
      <p:grpSp>
        <p:nvGrpSpPr>
          <p:cNvPr id="27" name="Group 27"/>
          <p:cNvGrpSpPr/>
          <p:nvPr/>
        </p:nvGrpSpPr>
        <p:grpSpPr>
          <a:xfrm>
            <a:off x="2471580" y="7655580"/>
            <a:ext cx="1876500" cy="945540"/>
            <a:chOff x="0" y="0"/>
            <a:chExt cx="2502000" cy="1260720"/>
          </a:xfrm>
        </p:grpSpPr>
        <p:sp>
          <p:nvSpPr>
            <p:cNvPr id="28" name="Freeform 28"/>
            <p:cNvSpPr/>
            <p:nvPr/>
          </p:nvSpPr>
          <p:spPr>
            <a:xfrm>
              <a:off x="6477" y="6477"/>
              <a:ext cx="2489073" cy="1247902"/>
            </a:xfrm>
            <a:custGeom>
              <a:avLst/>
              <a:gdLst/>
              <a:ahLst/>
              <a:cxnLst/>
              <a:rect l="l" t="t" r="r" b="b"/>
              <a:pathLst>
                <a:path w="2489073" h="1247902">
                  <a:moveTo>
                    <a:pt x="0" y="208026"/>
                  </a:moveTo>
                  <a:cubicBezTo>
                    <a:pt x="0" y="93091"/>
                    <a:pt x="93599" y="0"/>
                    <a:pt x="209042" y="0"/>
                  </a:cubicBezTo>
                  <a:lnTo>
                    <a:pt x="2280031" y="0"/>
                  </a:lnTo>
                  <a:cubicBezTo>
                    <a:pt x="2395474" y="0"/>
                    <a:pt x="2489073" y="93091"/>
                    <a:pt x="2489073" y="208026"/>
                  </a:cubicBezTo>
                  <a:lnTo>
                    <a:pt x="2489073" y="1039876"/>
                  </a:lnTo>
                  <a:cubicBezTo>
                    <a:pt x="2489073" y="1154684"/>
                    <a:pt x="2395474" y="1247902"/>
                    <a:pt x="2280031" y="1247902"/>
                  </a:cubicBezTo>
                  <a:lnTo>
                    <a:pt x="209042" y="1247902"/>
                  </a:lnTo>
                  <a:cubicBezTo>
                    <a:pt x="93599" y="1247775"/>
                    <a:pt x="0" y="1154684"/>
                    <a:pt x="0" y="1039749"/>
                  </a:cubicBezTo>
                  <a:close/>
                </a:path>
              </a:pathLst>
            </a:custGeom>
            <a:gradFill rotWithShape="1">
              <a:gsLst>
                <a:gs pos="0">
                  <a:srgbClr val="FACB9F">
                    <a:alpha val="100000"/>
                  </a:srgbClr>
                </a:gs>
                <a:gs pos="100000">
                  <a:srgbClr val="FCBA7B">
                    <a:alpha val="100000"/>
                  </a:srgbClr>
                </a:gs>
              </a:gsLst>
              <a:lin ang="5400000"/>
            </a:gradFill>
          </p:spPr>
        </p:sp>
        <p:sp>
          <p:nvSpPr>
            <p:cNvPr id="29" name="Freeform 29"/>
            <p:cNvSpPr/>
            <p:nvPr/>
          </p:nvSpPr>
          <p:spPr>
            <a:xfrm>
              <a:off x="0" y="0"/>
              <a:ext cx="2502027" cy="1260856"/>
            </a:xfrm>
            <a:custGeom>
              <a:avLst/>
              <a:gdLst/>
              <a:ahLst/>
              <a:cxnLst/>
              <a:rect l="l" t="t" r="r" b="b"/>
              <a:pathLst>
                <a:path w="2502027" h="1260856">
                  <a:moveTo>
                    <a:pt x="0" y="214503"/>
                  </a:moveTo>
                  <a:cubicBezTo>
                    <a:pt x="0" y="96012"/>
                    <a:pt x="96520" y="0"/>
                    <a:pt x="215519" y="0"/>
                  </a:cubicBezTo>
                  <a:lnTo>
                    <a:pt x="2286508" y="0"/>
                  </a:lnTo>
                  <a:lnTo>
                    <a:pt x="2286508" y="6477"/>
                  </a:lnTo>
                  <a:lnTo>
                    <a:pt x="2286508" y="0"/>
                  </a:lnTo>
                  <a:cubicBezTo>
                    <a:pt x="2405507" y="0"/>
                    <a:pt x="2502027" y="96012"/>
                    <a:pt x="2502027" y="214503"/>
                  </a:cubicBezTo>
                  <a:lnTo>
                    <a:pt x="2495550" y="214503"/>
                  </a:lnTo>
                  <a:lnTo>
                    <a:pt x="2502027" y="214503"/>
                  </a:lnTo>
                  <a:lnTo>
                    <a:pt x="2502027" y="1046353"/>
                  </a:lnTo>
                  <a:lnTo>
                    <a:pt x="2495550" y="1046353"/>
                  </a:lnTo>
                  <a:lnTo>
                    <a:pt x="2502027" y="1046353"/>
                  </a:lnTo>
                  <a:cubicBezTo>
                    <a:pt x="2502027" y="1164844"/>
                    <a:pt x="2405507" y="1260856"/>
                    <a:pt x="2286508" y="1260856"/>
                  </a:cubicBezTo>
                  <a:lnTo>
                    <a:pt x="2286508" y="1254379"/>
                  </a:lnTo>
                  <a:lnTo>
                    <a:pt x="2286508" y="1260856"/>
                  </a:lnTo>
                  <a:lnTo>
                    <a:pt x="215519" y="1260856"/>
                  </a:lnTo>
                  <a:lnTo>
                    <a:pt x="215519" y="1254379"/>
                  </a:lnTo>
                  <a:lnTo>
                    <a:pt x="215519" y="1260856"/>
                  </a:lnTo>
                  <a:cubicBezTo>
                    <a:pt x="96520" y="1260729"/>
                    <a:pt x="0" y="1164717"/>
                    <a:pt x="0" y="1046226"/>
                  </a:cubicBezTo>
                  <a:lnTo>
                    <a:pt x="0" y="214503"/>
                  </a:lnTo>
                  <a:lnTo>
                    <a:pt x="6477" y="214503"/>
                  </a:lnTo>
                  <a:lnTo>
                    <a:pt x="0" y="214503"/>
                  </a:lnTo>
                  <a:moveTo>
                    <a:pt x="12954" y="214503"/>
                  </a:moveTo>
                  <a:lnTo>
                    <a:pt x="12954" y="1046353"/>
                  </a:lnTo>
                  <a:lnTo>
                    <a:pt x="6477" y="1046353"/>
                  </a:lnTo>
                  <a:lnTo>
                    <a:pt x="12954" y="1046353"/>
                  </a:lnTo>
                  <a:cubicBezTo>
                    <a:pt x="12954" y="1157605"/>
                    <a:pt x="103632" y="1247775"/>
                    <a:pt x="215519" y="1247775"/>
                  </a:cubicBezTo>
                  <a:lnTo>
                    <a:pt x="2286508" y="1247775"/>
                  </a:lnTo>
                  <a:cubicBezTo>
                    <a:pt x="2398395" y="1247775"/>
                    <a:pt x="2489073" y="1157478"/>
                    <a:pt x="2489073" y="1046353"/>
                  </a:cubicBezTo>
                  <a:lnTo>
                    <a:pt x="2489073" y="214503"/>
                  </a:lnTo>
                  <a:cubicBezTo>
                    <a:pt x="2489073" y="103251"/>
                    <a:pt x="2398395" y="13081"/>
                    <a:pt x="2286508" y="13081"/>
                  </a:cubicBezTo>
                  <a:lnTo>
                    <a:pt x="215519" y="13081"/>
                  </a:lnTo>
                  <a:lnTo>
                    <a:pt x="215519" y="6477"/>
                  </a:lnTo>
                  <a:lnTo>
                    <a:pt x="215519" y="12954"/>
                  </a:lnTo>
                  <a:cubicBezTo>
                    <a:pt x="103632" y="12954"/>
                    <a:pt x="12954" y="103251"/>
                    <a:pt x="12954" y="214503"/>
                  </a:cubicBezTo>
                  <a:close/>
                </a:path>
              </a:pathLst>
            </a:custGeom>
            <a:solidFill>
              <a:srgbClr val="F19D19"/>
            </a:solidFill>
          </p:spPr>
        </p:sp>
      </p:grpSp>
      <p:sp>
        <p:nvSpPr>
          <p:cNvPr id="30" name="AutoShape 30"/>
          <p:cNvSpPr/>
          <p:nvPr/>
        </p:nvSpPr>
        <p:spPr>
          <a:xfrm>
            <a:off x="1246944" y="3195645"/>
            <a:ext cx="1230492" cy="19050"/>
          </a:xfrm>
          <a:prstGeom prst="line">
            <a:avLst/>
          </a:prstGeom>
          <a:ln w="19050" cap="rnd">
            <a:solidFill>
              <a:srgbClr val="F19D19"/>
            </a:solidFill>
            <a:prstDash val="solid"/>
            <a:headEnd type="none" w="sm" len="sm"/>
            <a:tailEnd type="arrow" w="med" len="sm"/>
          </a:ln>
        </p:spPr>
      </p:sp>
      <p:grpSp>
        <p:nvGrpSpPr>
          <p:cNvPr id="31" name="Group 31"/>
          <p:cNvGrpSpPr/>
          <p:nvPr/>
        </p:nvGrpSpPr>
        <p:grpSpPr>
          <a:xfrm>
            <a:off x="1847610" y="4729050"/>
            <a:ext cx="28620" cy="416880"/>
            <a:chOff x="0" y="0"/>
            <a:chExt cx="38160" cy="555840"/>
          </a:xfrm>
        </p:grpSpPr>
        <p:sp>
          <p:nvSpPr>
            <p:cNvPr id="32" name="Freeform 32"/>
            <p:cNvSpPr/>
            <p:nvPr/>
          </p:nvSpPr>
          <p:spPr>
            <a:xfrm>
              <a:off x="0" y="19050"/>
              <a:ext cx="38100" cy="517652"/>
            </a:xfrm>
            <a:custGeom>
              <a:avLst/>
              <a:gdLst/>
              <a:ahLst/>
              <a:cxnLst/>
              <a:rect l="l" t="t" r="r" b="b"/>
              <a:pathLst>
                <a:path w="38100" h="517652">
                  <a:moveTo>
                    <a:pt x="38100" y="0"/>
                  </a:moveTo>
                  <a:lnTo>
                    <a:pt x="38100" y="517652"/>
                  </a:lnTo>
                  <a:lnTo>
                    <a:pt x="0" y="517652"/>
                  </a:lnTo>
                  <a:lnTo>
                    <a:pt x="0" y="0"/>
                  </a:lnTo>
                  <a:close/>
                </a:path>
              </a:pathLst>
            </a:custGeom>
            <a:solidFill>
              <a:srgbClr val="F19D19"/>
            </a:solidFill>
          </p:spPr>
        </p:sp>
      </p:grpSp>
      <p:grpSp>
        <p:nvGrpSpPr>
          <p:cNvPr id="33" name="Group 33"/>
          <p:cNvGrpSpPr/>
          <p:nvPr/>
        </p:nvGrpSpPr>
        <p:grpSpPr>
          <a:xfrm>
            <a:off x="4888890" y="4729050"/>
            <a:ext cx="28620" cy="416880"/>
            <a:chOff x="0" y="0"/>
            <a:chExt cx="38160" cy="555840"/>
          </a:xfrm>
        </p:grpSpPr>
        <p:sp>
          <p:nvSpPr>
            <p:cNvPr id="34" name="Freeform 34"/>
            <p:cNvSpPr/>
            <p:nvPr/>
          </p:nvSpPr>
          <p:spPr>
            <a:xfrm>
              <a:off x="0" y="19050"/>
              <a:ext cx="38100" cy="517652"/>
            </a:xfrm>
            <a:custGeom>
              <a:avLst/>
              <a:gdLst/>
              <a:ahLst/>
              <a:cxnLst/>
              <a:rect l="l" t="t" r="r" b="b"/>
              <a:pathLst>
                <a:path w="38100" h="517652">
                  <a:moveTo>
                    <a:pt x="38100" y="0"/>
                  </a:moveTo>
                  <a:lnTo>
                    <a:pt x="38100" y="517652"/>
                  </a:lnTo>
                  <a:lnTo>
                    <a:pt x="0" y="517652"/>
                  </a:lnTo>
                  <a:lnTo>
                    <a:pt x="0" y="0"/>
                  </a:lnTo>
                  <a:close/>
                </a:path>
              </a:pathLst>
            </a:custGeom>
            <a:solidFill>
              <a:srgbClr val="F19D19"/>
            </a:solidFill>
          </p:spPr>
        </p:sp>
      </p:grpSp>
      <p:grpSp>
        <p:nvGrpSpPr>
          <p:cNvPr id="35" name="Group 35"/>
          <p:cNvGrpSpPr/>
          <p:nvPr/>
        </p:nvGrpSpPr>
        <p:grpSpPr>
          <a:xfrm>
            <a:off x="1847610" y="5117310"/>
            <a:ext cx="3069900" cy="28620"/>
            <a:chOff x="0" y="0"/>
            <a:chExt cx="4093200" cy="38160"/>
          </a:xfrm>
        </p:grpSpPr>
        <p:sp>
          <p:nvSpPr>
            <p:cNvPr id="36" name="Freeform 36"/>
            <p:cNvSpPr/>
            <p:nvPr/>
          </p:nvSpPr>
          <p:spPr>
            <a:xfrm>
              <a:off x="19050" y="0"/>
              <a:ext cx="4055110" cy="38100"/>
            </a:xfrm>
            <a:custGeom>
              <a:avLst/>
              <a:gdLst/>
              <a:ahLst/>
              <a:cxnLst/>
              <a:rect l="l" t="t" r="r" b="b"/>
              <a:pathLst>
                <a:path w="4055110" h="38100">
                  <a:moveTo>
                    <a:pt x="0" y="0"/>
                  </a:moveTo>
                  <a:lnTo>
                    <a:pt x="4055110" y="0"/>
                  </a:lnTo>
                  <a:lnTo>
                    <a:pt x="4055110" y="38100"/>
                  </a:lnTo>
                  <a:lnTo>
                    <a:pt x="0" y="38100"/>
                  </a:lnTo>
                  <a:close/>
                </a:path>
              </a:pathLst>
            </a:custGeom>
            <a:solidFill>
              <a:srgbClr val="F19D19"/>
            </a:solidFill>
          </p:spPr>
        </p:sp>
      </p:grpSp>
      <p:sp>
        <p:nvSpPr>
          <p:cNvPr id="37" name="AutoShape 37"/>
          <p:cNvSpPr/>
          <p:nvPr/>
        </p:nvSpPr>
        <p:spPr>
          <a:xfrm>
            <a:off x="3051222" y="5466615"/>
            <a:ext cx="718297" cy="19050"/>
          </a:xfrm>
          <a:prstGeom prst="line">
            <a:avLst/>
          </a:prstGeom>
          <a:ln w="19050" cap="rnd">
            <a:solidFill>
              <a:srgbClr val="F19D19"/>
            </a:solidFill>
            <a:prstDash val="solid"/>
            <a:headEnd type="none" w="sm" len="sm"/>
            <a:tailEnd type="arrow" w="med" len="sm"/>
          </a:ln>
        </p:spPr>
      </p:sp>
      <p:sp>
        <p:nvSpPr>
          <p:cNvPr id="38" name="AutoShape 38"/>
          <p:cNvSpPr/>
          <p:nvPr/>
        </p:nvSpPr>
        <p:spPr>
          <a:xfrm>
            <a:off x="2942485" y="7198665"/>
            <a:ext cx="934689" cy="19050"/>
          </a:xfrm>
          <a:prstGeom prst="line">
            <a:avLst/>
          </a:prstGeom>
          <a:ln w="19050" cap="rnd">
            <a:solidFill>
              <a:srgbClr val="F19D19"/>
            </a:solidFill>
            <a:prstDash val="solid"/>
            <a:headEnd type="none" w="sm" len="sm"/>
            <a:tailEnd type="arrow" w="med" len="sm"/>
          </a:ln>
        </p:spPr>
      </p:sp>
      <p:sp>
        <p:nvSpPr>
          <p:cNvPr id="39" name="TextBox 39"/>
          <p:cNvSpPr txBox="1"/>
          <p:nvPr/>
        </p:nvSpPr>
        <p:spPr>
          <a:xfrm>
            <a:off x="1178100" y="1816125"/>
            <a:ext cx="1368180" cy="571395"/>
          </a:xfrm>
          <a:prstGeom prst="rect">
            <a:avLst/>
          </a:prstGeom>
        </p:spPr>
        <p:txBody>
          <a:bodyPr lIns="0" tIns="0" rIns="0" bIns="0" rtlCol="0" anchor="t">
            <a:spAutoFit/>
          </a:bodyPr>
          <a:lstStyle/>
          <a:p>
            <a:pPr algn="ctr">
              <a:lnSpc>
                <a:spcPts val="3600"/>
              </a:lnSpc>
            </a:pPr>
            <a:r>
              <a:rPr lang="en-US" sz="3000" b="1" spc="-1">
                <a:solidFill>
                  <a:srgbClr val="FFFFFF"/>
                </a:solidFill>
                <a:latin typeface="Calibri (MS) Bold"/>
                <a:ea typeface="Calibri (MS) Bold"/>
                <a:cs typeface="Calibri (MS) Bold"/>
                <a:sym typeface="Calibri (MS) Bold"/>
              </a:rPr>
              <a:t>Mr. K</a:t>
            </a:r>
          </a:p>
        </p:txBody>
      </p:sp>
      <p:sp>
        <p:nvSpPr>
          <p:cNvPr id="40" name="TextBox 40"/>
          <p:cNvSpPr txBox="1"/>
          <p:nvPr/>
        </p:nvSpPr>
        <p:spPr>
          <a:xfrm>
            <a:off x="1178100" y="3954525"/>
            <a:ext cx="1368180" cy="571395"/>
          </a:xfrm>
          <a:prstGeom prst="rect">
            <a:avLst/>
          </a:prstGeom>
        </p:spPr>
        <p:txBody>
          <a:bodyPr lIns="0" tIns="0" rIns="0" bIns="0" rtlCol="0" anchor="t">
            <a:spAutoFit/>
          </a:bodyPr>
          <a:lstStyle/>
          <a:p>
            <a:pPr algn="ctr">
              <a:lnSpc>
                <a:spcPts val="3600"/>
              </a:lnSpc>
            </a:pPr>
            <a:r>
              <a:rPr lang="en-US" sz="3000" b="1" spc="-1">
                <a:solidFill>
                  <a:srgbClr val="FFFFFF"/>
                </a:solidFill>
                <a:latin typeface="Calibri (MS) Bold"/>
                <a:ea typeface="Calibri (MS) Bold"/>
                <a:cs typeface="Calibri (MS) Bold"/>
                <a:sym typeface="Calibri (MS) Bold"/>
              </a:rPr>
              <a:t>ABC</a:t>
            </a:r>
          </a:p>
        </p:txBody>
      </p:sp>
      <p:sp>
        <p:nvSpPr>
          <p:cNvPr id="41" name="TextBox 41"/>
          <p:cNvSpPr txBox="1"/>
          <p:nvPr/>
        </p:nvSpPr>
        <p:spPr>
          <a:xfrm>
            <a:off x="4218840" y="3954525"/>
            <a:ext cx="1368180" cy="571395"/>
          </a:xfrm>
          <a:prstGeom prst="rect">
            <a:avLst/>
          </a:prstGeom>
        </p:spPr>
        <p:txBody>
          <a:bodyPr lIns="0" tIns="0" rIns="0" bIns="0" rtlCol="0" anchor="t">
            <a:spAutoFit/>
          </a:bodyPr>
          <a:lstStyle/>
          <a:p>
            <a:pPr algn="ctr">
              <a:lnSpc>
                <a:spcPts val="3600"/>
              </a:lnSpc>
            </a:pPr>
            <a:r>
              <a:rPr lang="en-US" sz="3000" b="1" spc="-1">
                <a:solidFill>
                  <a:srgbClr val="FFFFFF"/>
                </a:solidFill>
                <a:latin typeface="Calibri (MS) Bold"/>
                <a:ea typeface="Calibri (MS) Bold"/>
                <a:cs typeface="Calibri (MS) Bold"/>
                <a:sym typeface="Calibri (MS) Bold"/>
              </a:rPr>
              <a:t>Others </a:t>
            </a:r>
          </a:p>
        </p:txBody>
      </p:sp>
      <p:sp>
        <p:nvSpPr>
          <p:cNvPr id="42" name="TextBox 42"/>
          <p:cNvSpPr txBox="1"/>
          <p:nvPr/>
        </p:nvSpPr>
        <p:spPr>
          <a:xfrm>
            <a:off x="2697660" y="5968725"/>
            <a:ext cx="1367640" cy="571395"/>
          </a:xfrm>
          <a:prstGeom prst="rect">
            <a:avLst/>
          </a:prstGeom>
        </p:spPr>
        <p:txBody>
          <a:bodyPr lIns="0" tIns="0" rIns="0" bIns="0" rtlCol="0" anchor="t">
            <a:spAutoFit/>
          </a:bodyPr>
          <a:lstStyle/>
          <a:p>
            <a:pPr algn="ctr">
              <a:lnSpc>
                <a:spcPts val="3600"/>
              </a:lnSpc>
            </a:pPr>
            <a:r>
              <a:rPr lang="en-US" sz="3000" b="1" spc="-1">
                <a:solidFill>
                  <a:srgbClr val="FFFFFF"/>
                </a:solidFill>
                <a:latin typeface="Calibri (MS) Bold"/>
                <a:ea typeface="Calibri (MS) Bold"/>
                <a:cs typeface="Calibri (MS) Bold"/>
                <a:sym typeface="Calibri (MS) Bold"/>
              </a:rPr>
              <a:t>XYZ</a:t>
            </a:r>
          </a:p>
        </p:txBody>
      </p:sp>
      <p:sp>
        <p:nvSpPr>
          <p:cNvPr id="43" name="TextBox 43"/>
          <p:cNvSpPr txBox="1"/>
          <p:nvPr/>
        </p:nvSpPr>
        <p:spPr>
          <a:xfrm>
            <a:off x="2726280" y="7807425"/>
            <a:ext cx="1367640" cy="571395"/>
          </a:xfrm>
          <a:prstGeom prst="rect">
            <a:avLst/>
          </a:prstGeom>
        </p:spPr>
        <p:txBody>
          <a:bodyPr lIns="0" tIns="0" rIns="0" bIns="0" rtlCol="0" anchor="t">
            <a:spAutoFit/>
          </a:bodyPr>
          <a:lstStyle/>
          <a:p>
            <a:pPr algn="ctr">
              <a:lnSpc>
                <a:spcPts val="3600"/>
              </a:lnSpc>
            </a:pPr>
            <a:r>
              <a:rPr lang="en-US" sz="3000" b="1" spc="-1">
                <a:solidFill>
                  <a:srgbClr val="FFFFFF"/>
                </a:solidFill>
                <a:latin typeface="Calibri (MS) Bold"/>
                <a:ea typeface="Calibri (MS) Bold"/>
                <a:cs typeface="Calibri (MS) Bold"/>
                <a:sym typeface="Calibri (MS) Bold"/>
              </a:rPr>
              <a:t>PQR</a:t>
            </a:r>
          </a:p>
        </p:txBody>
      </p:sp>
      <p:sp>
        <p:nvSpPr>
          <p:cNvPr id="44" name="TextBox 44"/>
          <p:cNvSpPr txBox="1"/>
          <p:nvPr/>
        </p:nvSpPr>
        <p:spPr>
          <a:xfrm>
            <a:off x="1951920" y="3044970"/>
            <a:ext cx="739620" cy="447390"/>
          </a:xfrm>
          <a:prstGeom prst="rect">
            <a:avLst/>
          </a:prstGeom>
        </p:spPr>
        <p:txBody>
          <a:bodyPr lIns="0" tIns="0" rIns="0" bIns="0" rtlCol="0" anchor="t">
            <a:spAutoFit/>
          </a:bodyPr>
          <a:lstStyle/>
          <a:p>
            <a:pPr algn="l">
              <a:lnSpc>
                <a:spcPts val="2700"/>
              </a:lnSpc>
            </a:pPr>
            <a:r>
              <a:rPr lang="en-US" sz="2250" spc="-1">
                <a:solidFill>
                  <a:srgbClr val="000000"/>
                </a:solidFill>
                <a:latin typeface="Calibri (MS)"/>
                <a:ea typeface="Calibri (MS)"/>
                <a:cs typeface="Calibri (MS)"/>
                <a:sym typeface="Calibri (MS)"/>
              </a:rPr>
              <a:t>100%</a:t>
            </a:r>
          </a:p>
        </p:txBody>
      </p:sp>
      <p:sp>
        <p:nvSpPr>
          <p:cNvPr id="45" name="TextBox 45"/>
          <p:cNvSpPr txBox="1"/>
          <p:nvPr/>
        </p:nvSpPr>
        <p:spPr>
          <a:xfrm>
            <a:off x="999900" y="4878270"/>
            <a:ext cx="741240" cy="447390"/>
          </a:xfrm>
          <a:prstGeom prst="rect">
            <a:avLst/>
          </a:prstGeom>
        </p:spPr>
        <p:txBody>
          <a:bodyPr lIns="0" tIns="0" rIns="0" bIns="0" rtlCol="0" anchor="t">
            <a:spAutoFit/>
          </a:bodyPr>
          <a:lstStyle/>
          <a:p>
            <a:pPr algn="l">
              <a:lnSpc>
                <a:spcPts val="2700"/>
              </a:lnSpc>
            </a:pPr>
            <a:r>
              <a:rPr lang="en-US" sz="2250" spc="-1">
                <a:solidFill>
                  <a:srgbClr val="000000"/>
                </a:solidFill>
                <a:latin typeface="Calibri (MS)"/>
                <a:ea typeface="Calibri (MS)"/>
                <a:cs typeface="Calibri (MS)"/>
                <a:sym typeface="Calibri (MS)"/>
              </a:rPr>
              <a:t>70%</a:t>
            </a:r>
          </a:p>
        </p:txBody>
      </p:sp>
      <p:sp>
        <p:nvSpPr>
          <p:cNvPr id="46" name="TextBox 46"/>
          <p:cNvSpPr txBox="1"/>
          <p:nvPr/>
        </p:nvSpPr>
        <p:spPr>
          <a:xfrm>
            <a:off x="5193000" y="4878270"/>
            <a:ext cx="739080" cy="447390"/>
          </a:xfrm>
          <a:prstGeom prst="rect">
            <a:avLst/>
          </a:prstGeom>
        </p:spPr>
        <p:txBody>
          <a:bodyPr lIns="0" tIns="0" rIns="0" bIns="0" rtlCol="0" anchor="t">
            <a:spAutoFit/>
          </a:bodyPr>
          <a:lstStyle/>
          <a:p>
            <a:pPr algn="l">
              <a:lnSpc>
                <a:spcPts val="2700"/>
              </a:lnSpc>
            </a:pPr>
            <a:r>
              <a:rPr lang="en-US" sz="2250" spc="-1">
                <a:solidFill>
                  <a:srgbClr val="000000"/>
                </a:solidFill>
                <a:latin typeface="Calibri (MS)"/>
                <a:ea typeface="Calibri (MS)"/>
                <a:cs typeface="Calibri (MS)"/>
                <a:sym typeface="Calibri (MS)"/>
              </a:rPr>
              <a:t>30%</a:t>
            </a:r>
          </a:p>
        </p:txBody>
      </p:sp>
      <p:sp>
        <p:nvSpPr>
          <p:cNvPr id="47" name="TextBox 47"/>
          <p:cNvSpPr txBox="1"/>
          <p:nvPr/>
        </p:nvSpPr>
        <p:spPr>
          <a:xfrm>
            <a:off x="3597840" y="6954570"/>
            <a:ext cx="741240" cy="447390"/>
          </a:xfrm>
          <a:prstGeom prst="rect">
            <a:avLst/>
          </a:prstGeom>
        </p:spPr>
        <p:txBody>
          <a:bodyPr lIns="0" tIns="0" rIns="0" bIns="0" rtlCol="0" anchor="t">
            <a:spAutoFit/>
          </a:bodyPr>
          <a:lstStyle/>
          <a:p>
            <a:pPr algn="l">
              <a:lnSpc>
                <a:spcPts val="2700"/>
              </a:lnSpc>
            </a:pPr>
            <a:r>
              <a:rPr lang="en-US" sz="2250" spc="-1">
                <a:solidFill>
                  <a:srgbClr val="000000"/>
                </a:solidFill>
                <a:latin typeface="Calibri (MS)"/>
                <a:ea typeface="Calibri (MS)"/>
                <a:cs typeface="Calibri (MS)"/>
                <a:sym typeface="Calibri (MS)"/>
              </a:rPr>
              <a:t>100%</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00540" y="4171755"/>
            <a:ext cx="14783220" cy="970845"/>
          </a:xfrm>
          <a:prstGeom prst="rect">
            <a:avLst/>
          </a:prstGeom>
        </p:spPr>
        <p:txBody>
          <a:bodyPr lIns="0" tIns="0" rIns="0" bIns="0" rtlCol="0" anchor="t">
            <a:spAutoFit/>
          </a:bodyPr>
          <a:lstStyle/>
          <a:p>
            <a:pPr algn="ctr">
              <a:lnSpc>
                <a:spcPts val="6480"/>
              </a:lnSpc>
            </a:pPr>
            <a:r>
              <a:rPr lang="en-US" sz="6000" spc="-1">
                <a:solidFill>
                  <a:srgbClr val="000000"/>
                </a:solidFill>
                <a:latin typeface="Calibri (MS)"/>
                <a:ea typeface="Calibri (MS)"/>
                <a:cs typeface="Calibri (MS)"/>
                <a:sym typeface="Calibri (MS)"/>
              </a:rPr>
              <a:t>  Distribution of Profits from a company</a:t>
            </a:r>
          </a:p>
        </p:txBody>
      </p:sp>
      <p:grpSp>
        <p:nvGrpSpPr>
          <p:cNvPr id="3" name="Group 3"/>
          <p:cNvGrpSpPr>
            <a:grpSpLocks noChangeAspect="1"/>
          </p:cNvGrpSpPr>
          <p:nvPr/>
        </p:nvGrpSpPr>
        <p:grpSpPr>
          <a:xfrm>
            <a:off x="7112880" y="535680"/>
            <a:ext cx="28620" cy="28620"/>
            <a:chOff x="0" y="0"/>
            <a:chExt cx="38160" cy="38160"/>
          </a:xfrm>
        </p:grpSpPr>
        <p:sp>
          <p:nvSpPr>
            <p:cNvPr id="4" name="Freeform 4"/>
            <p:cNvSpPr/>
            <p:nvPr/>
          </p:nvSpPr>
          <p:spPr>
            <a:xfrm>
              <a:off x="0" y="0"/>
              <a:ext cx="38100" cy="38100"/>
            </a:xfrm>
            <a:custGeom>
              <a:avLst/>
              <a:gdLst/>
              <a:ahLst/>
              <a:cxnLst/>
              <a:rect l="l" t="t" r="r" b="b"/>
              <a:pathLst>
                <a:path w="38100" h="38100">
                  <a:moveTo>
                    <a:pt x="0" y="0"/>
                  </a:moveTo>
                  <a:lnTo>
                    <a:pt x="38100" y="0"/>
                  </a:lnTo>
                  <a:lnTo>
                    <a:pt x="38100" y="38100"/>
                  </a:lnTo>
                  <a:lnTo>
                    <a:pt x="0" y="38100"/>
                  </a:lnTo>
                  <a:lnTo>
                    <a:pt x="0" y="0"/>
                  </a:lnTo>
                  <a:close/>
                </a:path>
              </a:pathLst>
            </a:custGeom>
            <a:blipFill>
              <a:blip r:embed="rId2"/>
              <a:stretch>
                <a:fillRect r="-157" b="-157"/>
              </a:stretch>
            </a:blipFill>
          </p:spPr>
        </p:sp>
      </p:grpSp>
      <p:grpSp>
        <p:nvGrpSpPr>
          <p:cNvPr id="5" name="Group 5"/>
          <p:cNvGrpSpPr/>
          <p:nvPr/>
        </p:nvGrpSpPr>
        <p:grpSpPr>
          <a:xfrm>
            <a:off x="1257120" y="9534780"/>
            <a:ext cx="4114800" cy="547560"/>
            <a:chOff x="0" y="0"/>
            <a:chExt cx="5486400" cy="730080"/>
          </a:xfrm>
        </p:grpSpPr>
        <p:sp>
          <p:nvSpPr>
            <p:cNvPr id="6" name="Freeform 6"/>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7" name="TextBox 7"/>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8" name="Group 8"/>
          <p:cNvGrpSpPr/>
          <p:nvPr/>
        </p:nvGrpSpPr>
        <p:grpSpPr>
          <a:xfrm>
            <a:off x="6057720" y="9534780"/>
            <a:ext cx="6172200" cy="547560"/>
            <a:chOff x="0" y="0"/>
            <a:chExt cx="8229600" cy="730080"/>
          </a:xfrm>
        </p:grpSpPr>
        <p:sp>
          <p:nvSpPr>
            <p:cNvPr id="9" name="Freeform 9"/>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10" name="TextBox 10"/>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11" name="Group 11"/>
          <p:cNvGrpSpPr/>
          <p:nvPr/>
        </p:nvGrpSpPr>
        <p:grpSpPr>
          <a:xfrm>
            <a:off x="12915720" y="9534780"/>
            <a:ext cx="4114800" cy="547560"/>
            <a:chOff x="0" y="0"/>
            <a:chExt cx="5486400" cy="730080"/>
          </a:xfrm>
        </p:grpSpPr>
        <p:sp>
          <p:nvSpPr>
            <p:cNvPr id="12" name="Freeform 12"/>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3" name="TextBox 13"/>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Background</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8483760" y="1820580"/>
            <a:ext cx="8863920" cy="7016160"/>
          </a:xfrm>
          <a:prstGeom prst="rect">
            <a:avLst/>
          </a:prstGeom>
        </p:spPr>
        <p:txBody>
          <a:bodyPr lIns="0" tIns="0" rIns="0" bIns="0" rtlCol="0" anchor="t">
            <a:spAutoFit/>
          </a:bodyPr>
          <a:lstStyle/>
          <a:p>
            <a:pPr marL="515779" lvl="1" indent="-257889" algn="just">
              <a:lnSpc>
                <a:spcPts val="4446"/>
              </a:lnSpc>
              <a:buFont typeface="Arial"/>
              <a:buChar char="•"/>
            </a:pPr>
            <a:r>
              <a:rPr lang="en-US" sz="2850" spc="-1">
                <a:solidFill>
                  <a:srgbClr val="000000"/>
                </a:solidFill>
                <a:latin typeface="Calibri (MS)"/>
                <a:ea typeface="Calibri (MS)"/>
                <a:cs typeface="Calibri (MS)"/>
                <a:sym typeface="Calibri (MS)"/>
              </a:rPr>
              <a:t>Mr K through ABC is a promoter holder of XYZ a listed company.  ABC holds 70 stake in XYZ</a:t>
            </a:r>
          </a:p>
          <a:p>
            <a:pPr marL="515779" lvl="1" indent="-257889" algn="just">
              <a:lnSpc>
                <a:spcPts val="4446"/>
              </a:lnSpc>
              <a:buFont typeface="Arial"/>
              <a:buChar char="•"/>
            </a:pPr>
            <a:r>
              <a:rPr lang="en-US" sz="2850" spc="-1">
                <a:solidFill>
                  <a:srgbClr val="000000"/>
                </a:solidFill>
                <a:latin typeface="Calibri (MS)"/>
                <a:ea typeface="Calibri (MS)"/>
                <a:cs typeface="Calibri (MS)"/>
                <a:sym typeface="Calibri (MS)"/>
              </a:rPr>
              <a:t>The business operations are undertaken in PQR a wholly owned subsidiary of XYZ</a:t>
            </a:r>
          </a:p>
          <a:p>
            <a:pPr marL="515779" lvl="1" indent="-257889" algn="just">
              <a:lnSpc>
                <a:spcPts val="4446"/>
              </a:lnSpc>
              <a:buFont typeface="Arial"/>
              <a:buChar char="•"/>
            </a:pPr>
            <a:r>
              <a:rPr lang="en-US" sz="2850" spc="-1">
                <a:solidFill>
                  <a:srgbClr val="000000"/>
                </a:solidFill>
                <a:latin typeface="Calibri (MS)"/>
                <a:ea typeface="Calibri (MS)"/>
                <a:cs typeface="Calibri (MS)"/>
                <a:sym typeface="Calibri (MS)"/>
              </a:rPr>
              <a:t>There are huge accumulated profits in PQR which are not yet distributed to XYZ and proposed to be distributed in coming years</a:t>
            </a:r>
          </a:p>
          <a:p>
            <a:pPr marL="515779" lvl="1" indent="-257889" algn="just">
              <a:lnSpc>
                <a:spcPts val="4446"/>
              </a:lnSpc>
              <a:buFont typeface="Arial"/>
              <a:buChar char="•"/>
            </a:pPr>
            <a:r>
              <a:rPr lang="en-US" sz="2850" spc="-1">
                <a:solidFill>
                  <a:srgbClr val="000000"/>
                </a:solidFill>
                <a:latin typeface="Calibri (MS)"/>
                <a:ea typeface="Calibri (MS)"/>
                <a:cs typeface="Calibri (MS)"/>
                <a:sym typeface="Calibri (MS)"/>
              </a:rPr>
              <a:t>There is huge securities premium but small accumulated profits in XYZ</a:t>
            </a:r>
          </a:p>
          <a:p>
            <a:pPr marL="515779" lvl="1" indent="-257889" algn="just">
              <a:lnSpc>
                <a:spcPts val="4446"/>
              </a:lnSpc>
              <a:buFont typeface="Arial"/>
              <a:buChar char="•"/>
            </a:pPr>
            <a:r>
              <a:rPr lang="en-US" sz="2850" spc="-1">
                <a:solidFill>
                  <a:srgbClr val="000000"/>
                </a:solidFill>
                <a:latin typeface="Calibri (MS)"/>
                <a:ea typeface="Calibri (MS)"/>
                <a:cs typeface="Calibri (MS)"/>
                <a:sym typeface="Calibri (MS)"/>
              </a:rPr>
              <a:t>Distribution from XYZ would require cash flow from PQR</a:t>
            </a:r>
          </a:p>
        </p:txBody>
      </p:sp>
      <p:grpSp>
        <p:nvGrpSpPr>
          <p:cNvPr id="15" name="Group 15"/>
          <p:cNvGrpSpPr/>
          <p:nvPr/>
        </p:nvGrpSpPr>
        <p:grpSpPr>
          <a:xfrm>
            <a:off x="921240" y="1662120"/>
            <a:ext cx="1879200" cy="947700"/>
            <a:chOff x="0" y="0"/>
            <a:chExt cx="2505600" cy="1263600"/>
          </a:xfrm>
        </p:grpSpPr>
        <p:sp>
          <p:nvSpPr>
            <p:cNvPr id="16" name="Freeform 16"/>
            <p:cNvSpPr/>
            <p:nvPr/>
          </p:nvSpPr>
          <p:spPr>
            <a:xfrm>
              <a:off x="6477" y="6477"/>
              <a:ext cx="2492629" cy="1250696"/>
            </a:xfrm>
            <a:custGeom>
              <a:avLst/>
              <a:gdLst/>
              <a:ahLst/>
              <a:cxnLst/>
              <a:rect l="l" t="t" r="r" b="b"/>
              <a:pathLst>
                <a:path w="2492629" h="1250696">
                  <a:moveTo>
                    <a:pt x="0" y="208407"/>
                  </a:moveTo>
                  <a:cubicBezTo>
                    <a:pt x="0" y="93345"/>
                    <a:pt x="93853" y="0"/>
                    <a:pt x="209550" y="0"/>
                  </a:cubicBezTo>
                  <a:lnTo>
                    <a:pt x="2283079" y="0"/>
                  </a:lnTo>
                  <a:cubicBezTo>
                    <a:pt x="2398776" y="0"/>
                    <a:pt x="2492629" y="93345"/>
                    <a:pt x="2492629" y="208407"/>
                  </a:cubicBezTo>
                  <a:lnTo>
                    <a:pt x="2492629" y="1042162"/>
                  </a:lnTo>
                  <a:cubicBezTo>
                    <a:pt x="2492629" y="1157224"/>
                    <a:pt x="2398776" y="1250569"/>
                    <a:pt x="2283079" y="1250569"/>
                  </a:cubicBezTo>
                  <a:lnTo>
                    <a:pt x="209550" y="1250569"/>
                  </a:lnTo>
                  <a:cubicBezTo>
                    <a:pt x="93853" y="1250696"/>
                    <a:pt x="0" y="1157351"/>
                    <a:pt x="0" y="1042162"/>
                  </a:cubicBezTo>
                  <a:close/>
                </a:path>
              </a:pathLst>
            </a:custGeom>
            <a:gradFill rotWithShape="1">
              <a:gsLst>
                <a:gs pos="0">
                  <a:srgbClr val="FACB9F">
                    <a:alpha val="100000"/>
                  </a:srgbClr>
                </a:gs>
                <a:gs pos="100000">
                  <a:srgbClr val="FCBA7B">
                    <a:alpha val="100000"/>
                  </a:srgbClr>
                </a:gs>
              </a:gsLst>
              <a:lin ang="5400000"/>
            </a:gradFill>
          </p:spPr>
        </p:sp>
        <p:sp>
          <p:nvSpPr>
            <p:cNvPr id="17" name="Freeform 17"/>
            <p:cNvSpPr/>
            <p:nvPr/>
          </p:nvSpPr>
          <p:spPr>
            <a:xfrm>
              <a:off x="0" y="0"/>
              <a:ext cx="2505583" cy="1263650"/>
            </a:xfrm>
            <a:custGeom>
              <a:avLst/>
              <a:gdLst/>
              <a:ahLst/>
              <a:cxnLst/>
              <a:rect l="l" t="t" r="r" b="b"/>
              <a:pathLst>
                <a:path w="2505583" h="1263650">
                  <a:moveTo>
                    <a:pt x="0" y="214884"/>
                  </a:moveTo>
                  <a:cubicBezTo>
                    <a:pt x="0" y="96139"/>
                    <a:pt x="96774" y="0"/>
                    <a:pt x="216027" y="0"/>
                  </a:cubicBezTo>
                  <a:lnTo>
                    <a:pt x="2289556" y="0"/>
                  </a:lnTo>
                  <a:lnTo>
                    <a:pt x="2289556" y="6477"/>
                  </a:lnTo>
                  <a:lnTo>
                    <a:pt x="2289556" y="0"/>
                  </a:lnTo>
                  <a:cubicBezTo>
                    <a:pt x="2408809" y="0"/>
                    <a:pt x="2505583" y="96139"/>
                    <a:pt x="2505583" y="214884"/>
                  </a:cubicBezTo>
                  <a:lnTo>
                    <a:pt x="2499106" y="214884"/>
                  </a:lnTo>
                  <a:lnTo>
                    <a:pt x="2505583" y="214884"/>
                  </a:lnTo>
                  <a:lnTo>
                    <a:pt x="2505583" y="1048639"/>
                  </a:lnTo>
                  <a:lnTo>
                    <a:pt x="2499106" y="1048639"/>
                  </a:lnTo>
                  <a:lnTo>
                    <a:pt x="2505583" y="1048639"/>
                  </a:lnTo>
                  <a:cubicBezTo>
                    <a:pt x="2505583" y="1167384"/>
                    <a:pt x="2408809" y="1263523"/>
                    <a:pt x="2289556" y="1263523"/>
                  </a:cubicBezTo>
                  <a:lnTo>
                    <a:pt x="2289556" y="1257046"/>
                  </a:lnTo>
                  <a:lnTo>
                    <a:pt x="2289556" y="1263523"/>
                  </a:lnTo>
                  <a:lnTo>
                    <a:pt x="216027" y="1263523"/>
                  </a:lnTo>
                  <a:lnTo>
                    <a:pt x="216027" y="1257046"/>
                  </a:lnTo>
                  <a:lnTo>
                    <a:pt x="216027" y="1263523"/>
                  </a:lnTo>
                  <a:cubicBezTo>
                    <a:pt x="96774" y="1263650"/>
                    <a:pt x="0" y="1167384"/>
                    <a:pt x="0" y="1048639"/>
                  </a:cubicBezTo>
                  <a:lnTo>
                    <a:pt x="0" y="214884"/>
                  </a:lnTo>
                  <a:lnTo>
                    <a:pt x="6477" y="214884"/>
                  </a:lnTo>
                  <a:lnTo>
                    <a:pt x="0" y="214884"/>
                  </a:lnTo>
                  <a:moveTo>
                    <a:pt x="12954" y="214884"/>
                  </a:moveTo>
                  <a:lnTo>
                    <a:pt x="12954" y="1048639"/>
                  </a:lnTo>
                  <a:lnTo>
                    <a:pt x="6477" y="1048639"/>
                  </a:lnTo>
                  <a:lnTo>
                    <a:pt x="12954" y="1048639"/>
                  </a:lnTo>
                  <a:cubicBezTo>
                    <a:pt x="12954" y="1160145"/>
                    <a:pt x="103886" y="1250569"/>
                    <a:pt x="216027" y="1250569"/>
                  </a:cubicBezTo>
                  <a:lnTo>
                    <a:pt x="2289556" y="1250569"/>
                  </a:lnTo>
                  <a:cubicBezTo>
                    <a:pt x="2401697" y="1250569"/>
                    <a:pt x="2492629" y="1160145"/>
                    <a:pt x="2492629" y="1048639"/>
                  </a:cubicBezTo>
                  <a:lnTo>
                    <a:pt x="2492629" y="214884"/>
                  </a:lnTo>
                  <a:cubicBezTo>
                    <a:pt x="2492629" y="103378"/>
                    <a:pt x="2401697" y="12954"/>
                    <a:pt x="2289556" y="12954"/>
                  </a:cubicBezTo>
                  <a:lnTo>
                    <a:pt x="216027" y="12954"/>
                  </a:lnTo>
                  <a:lnTo>
                    <a:pt x="216027" y="6477"/>
                  </a:lnTo>
                  <a:lnTo>
                    <a:pt x="216027" y="12954"/>
                  </a:lnTo>
                  <a:cubicBezTo>
                    <a:pt x="103886" y="12954"/>
                    <a:pt x="12954" y="103378"/>
                    <a:pt x="12954" y="214884"/>
                  </a:cubicBezTo>
                  <a:close/>
                </a:path>
              </a:pathLst>
            </a:custGeom>
            <a:solidFill>
              <a:srgbClr val="F19D19"/>
            </a:solidFill>
          </p:spPr>
        </p:sp>
      </p:grpSp>
      <p:grpSp>
        <p:nvGrpSpPr>
          <p:cNvPr id="18" name="Group 18"/>
          <p:cNvGrpSpPr/>
          <p:nvPr/>
        </p:nvGrpSpPr>
        <p:grpSpPr>
          <a:xfrm>
            <a:off x="921240" y="3800520"/>
            <a:ext cx="1879200" cy="947700"/>
            <a:chOff x="0" y="0"/>
            <a:chExt cx="2505600" cy="1263600"/>
          </a:xfrm>
        </p:grpSpPr>
        <p:sp>
          <p:nvSpPr>
            <p:cNvPr id="19" name="Freeform 19"/>
            <p:cNvSpPr/>
            <p:nvPr/>
          </p:nvSpPr>
          <p:spPr>
            <a:xfrm>
              <a:off x="6477" y="6477"/>
              <a:ext cx="2492629" cy="1250696"/>
            </a:xfrm>
            <a:custGeom>
              <a:avLst/>
              <a:gdLst/>
              <a:ahLst/>
              <a:cxnLst/>
              <a:rect l="l" t="t" r="r" b="b"/>
              <a:pathLst>
                <a:path w="2492629" h="1250696">
                  <a:moveTo>
                    <a:pt x="0" y="208407"/>
                  </a:moveTo>
                  <a:cubicBezTo>
                    <a:pt x="0" y="93345"/>
                    <a:pt x="93853" y="0"/>
                    <a:pt x="209550" y="0"/>
                  </a:cubicBezTo>
                  <a:lnTo>
                    <a:pt x="2283079" y="0"/>
                  </a:lnTo>
                  <a:cubicBezTo>
                    <a:pt x="2398776" y="0"/>
                    <a:pt x="2492629" y="93345"/>
                    <a:pt x="2492629" y="208407"/>
                  </a:cubicBezTo>
                  <a:lnTo>
                    <a:pt x="2492629" y="1042162"/>
                  </a:lnTo>
                  <a:cubicBezTo>
                    <a:pt x="2492629" y="1157224"/>
                    <a:pt x="2398776" y="1250569"/>
                    <a:pt x="2283079" y="1250569"/>
                  </a:cubicBezTo>
                  <a:lnTo>
                    <a:pt x="209550" y="1250569"/>
                  </a:lnTo>
                  <a:cubicBezTo>
                    <a:pt x="93853" y="1250696"/>
                    <a:pt x="0" y="1157351"/>
                    <a:pt x="0" y="1042162"/>
                  </a:cubicBezTo>
                  <a:close/>
                </a:path>
              </a:pathLst>
            </a:custGeom>
            <a:gradFill rotWithShape="1">
              <a:gsLst>
                <a:gs pos="0">
                  <a:srgbClr val="FACB9F">
                    <a:alpha val="100000"/>
                  </a:srgbClr>
                </a:gs>
                <a:gs pos="100000">
                  <a:srgbClr val="FCBA7B">
                    <a:alpha val="100000"/>
                  </a:srgbClr>
                </a:gs>
              </a:gsLst>
              <a:lin ang="5400000"/>
            </a:gradFill>
          </p:spPr>
        </p:sp>
        <p:sp>
          <p:nvSpPr>
            <p:cNvPr id="20" name="Freeform 20"/>
            <p:cNvSpPr/>
            <p:nvPr/>
          </p:nvSpPr>
          <p:spPr>
            <a:xfrm>
              <a:off x="0" y="0"/>
              <a:ext cx="2505583" cy="1263650"/>
            </a:xfrm>
            <a:custGeom>
              <a:avLst/>
              <a:gdLst/>
              <a:ahLst/>
              <a:cxnLst/>
              <a:rect l="l" t="t" r="r" b="b"/>
              <a:pathLst>
                <a:path w="2505583" h="1263650">
                  <a:moveTo>
                    <a:pt x="0" y="214884"/>
                  </a:moveTo>
                  <a:cubicBezTo>
                    <a:pt x="0" y="96139"/>
                    <a:pt x="96774" y="0"/>
                    <a:pt x="216027" y="0"/>
                  </a:cubicBezTo>
                  <a:lnTo>
                    <a:pt x="2289556" y="0"/>
                  </a:lnTo>
                  <a:lnTo>
                    <a:pt x="2289556" y="6477"/>
                  </a:lnTo>
                  <a:lnTo>
                    <a:pt x="2289556" y="0"/>
                  </a:lnTo>
                  <a:cubicBezTo>
                    <a:pt x="2408809" y="0"/>
                    <a:pt x="2505583" y="96139"/>
                    <a:pt x="2505583" y="214884"/>
                  </a:cubicBezTo>
                  <a:lnTo>
                    <a:pt x="2499106" y="214884"/>
                  </a:lnTo>
                  <a:lnTo>
                    <a:pt x="2505583" y="214884"/>
                  </a:lnTo>
                  <a:lnTo>
                    <a:pt x="2505583" y="1048639"/>
                  </a:lnTo>
                  <a:lnTo>
                    <a:pt x="2499106" y="1048639"/>
                  </a:lnTo>
                  <a:lnTo>
                    <a:pt x="2505583" y="1048639"/>
                  </a:lnTo>
                  <a:cubicBezTo>
                    <a:pt x="2505583" y="1167384"/>
                    <a:pt x="2408809" y="1263523"/>
                    <a:pt x="2289556" y="1263523"/>
                  </a:cubicBezTo>
                  <a:lnTo>
                    <a:pt x="2289556" y="1257046"/>
                  </a:lnTo>
                  <a:lnTo>
                    <a:pt x="2289556" y="1263523"/>
                  </a:lnTo>
                  <a:lnTo>
                    <a:pt x="216027" y="1263523"/>
                  </a:lnTo>
                  <a:lnTo>
                    <a:pt x="216027" y="1257046"/>
                  </a:lnTo>
                  <a:lnTo>
                    <a:pt x="216027" y="1263523"/>
                  </a:lnTo>
                  <a:cubicBezTo>
                    <a:pt x="96774" y="1263650"/>
                    <a:pt x="0" y="1167384"/>
                    <a:pt x="0" y="1048639"/>
                  </a:cubicBezTo>
                  <a:lnTo>
                    <a:pt x="0" y="214884"/>
                  </a:lnTo>
                  <a:lnTo>
                    <a:pt x="6477" y="214884"/>
                  </a:lnTo>
                  <a:lnTo>
                    <a:pt x="0" y="214884"/>
                  </a:lnTo>
                  <a:moveTo>
                    <a:pt x="12954" y="214884"/>
                  </a:moveTo>
                  <a:lnTo>
                    <a:pt x="12954" y="1048639"/>
                  </a:lnTo>
                  <a:lnTo>
                    <a:pt x="6477" y="1048639"/>
                  </a:lnTo>
                  <a:lnTo>
                    <a:pt x="12954" y="1048639"/>
                  </a:lnTo>
                  <a:cubicBezTo>
                    <a:pt x="12954" y="1160145"/>
                    <a:pt x="103886" y="1250569"/>
                    <a:pt x="216027" y="1250569"/>
                  </a:cubicBezTo>
                  <a:lnTo>
                    <a:pt x="2289556" y="1250569"/>
                  </a:lnTo>
                  <a:cubicBezTo>
                    <a:pt x="2401697" y="1250569"/>
                    <a:pt x="2492629" y="1160145"/>
                    <a:pt x="2492629" y="1048639"/>
                  </a:cubicBezTo>
                  <a:lnTo>
                    <a:pt x="2492629" y="214884"/>
                  </a:lnTo>
                  <a:cubicBezTo>
                    <a:pt x="2492629" y="103378"/>
                    <a:pt x="2401697" y="12954"/>
                    <a:pt x="2289556" y="12954"/>
                  </a:cubicBezTo>
                  <a:lnTo>
                    <a:pt x="216027" y="12954"/>
                  </a:lnTo>
                  <a:lnTo>
                    <a:pt x="216027" y="6477"/>
                  </a:lnTo>
                  <a:lnTo>
                    <a:pt x="216027" y="12954"/>
                  </a:lnTo>
                  <a:cubicBezTo>
                    <a:pt x="103886" y="12954"/>
                    <a:pt x="12954" y="103378"/>
                    <a:pt x="12954" y="214884"/>
                  </a:cubicBezTo>
                  <a:close/>
                </a:path>
              </a:pathLst>
            </a:custGeom>
            <a:solidFill>
              <a:srgbClr val="F19D19"/>
            </a:solidFill>
          </p:spPr>
        </p:sp>
      </p:grpSp>
      <p:grpSp>
        <p:nvGrpSpPr>
          <p:cNvPr id="21" name="Group 21"/>
          <p:cNvGrpSpPr/>
          <p:nvPr/>
        </p:nvGrpSpPr>
        <p:grpSpPr>
          <a:xfrm>
            <a:off x="3964680" y="3800520"/>
            <a:ext cx="1876500" cy="947700"/>
            <a:chOff x="0" y="0"/>
            <a:chExt cx="2502000" cy="1263600"/>
          </a:xfrm>
        </p:grpSpPr>
        <p:sp>
          <p:nvSpPr>
            <p:cNvPr id="22" name="Freeform 22"/>
            <p:cNvSpPr/>
            <p:nvPr/>
          </p:nvSpPr>
          <p:spPr>
            <a:xfrm>
              <a:off x="6477" y="6477"/>
              <a:ext cx="2489073" cy="1250696"/>
            </a:xfrm>
            <a:custGeom>
              <a:avLst/>
              <a:gdLst/>
              <a:ahLst/>
              <a:cxnLst/>
              <a:rect l="l" t="t" r="r" b="b"/>
              <a:pathLst>
                <a:path w="2489073" h="1250696">
                  <a:moveTo>
                    <a:pt x="0" y="208407"/>
                  </a:moveTo>
                  <a:cubicBezTo>
                    <a:pt x="0" y="93345"/>
                    <a:pt x="93853" y="0"/>
                    <a:pt x="209550" y="0"/>
                  </a:cubicBezTo>
                  <a:lnTo>
                    <a:pt x="2279523" y="0"/>
                  </a:lnTo>
                  <a:cubicBezTo>
                    <a:pt x="2395220" y="0"/>
                    <a:pt x="2489073" y="93345"/>
                    <a:pt x="2489073" y="208407"/>
                  </a:cubicBezTo>
                  <a:lnTo>
                    <a:pt x="2489073" y="1042162"/>
                  </a:lnTo>
                  <a:cubicBezTo>
                    <a:pt x="2489073" y="1157224"/>
                    <a:pt x="2395220" y="1250569"/>
                    <a:pt x="2279523" y="1250569"/>
                  </a:cubicBezTo>
                  <a:lnTo>
                    <a:pt x="209550" y="1250569"/>
                  </a:lnTo>
                  <a:cubicBezTo>
                    <a:pt x="93853" y="1250696"/>
                    <a:pt x="0" y="1157351"/>
                    <a:pt x="0" y="1042162"/>
                  </a:cubicBezTo>
                  <a:close/>
                </a:path>
              </a:pathLst>
            </a:custGeom>
            <a:gradFill rotWithShape="1">
              <a:gsLst>
                <a:gs pos="0">
                  <a:srgbClr val="FACB9F">
                    <a:alpha val="100000"/>
                  </a:srgbClr>
                </a:gs>
                <a:gs pos="100000">
                  <a:srgbClr val="FCBA7B">
                    <a:alpha val="100000"/>
                  </a:srgbClr>
                </a:gs>
              </a:gsLst>
              <a:lin ang="5400000"/>
            </a:gradFill>
          </p:spPr>
        </p:sp>
        <p:sp>
          <p:nvSpPr>
            <p:cNvPr id="23" name="Freeform 23"/>
            <p:cNvSpPr/>
            <p:nvPr/>
          </p:nvSpPr>
          <p:spPr>
            <a:xfrm>
              <a:off x="0" y="0"/>
              <a:ext cx="2502027" cy="1263650"/>
            </a:xfrm>
            <a:custGeom>
              <a:avLst/>
              <a:gdLst/>
              <a:ahLst/>
              <a:cxnLst/>
              <a:rect l="l" t="t" r="r" b="b"/>
              <a:pathLst>
                <a:path w="2502027" h="1263650">
                  <a:moveTo>
                    <a:pt x="0" y="214884"/>
                  </a:moveTo>
                  <a:cubicBezTo>
                    <a:pt x="0" y="96139"/>
                    <a:pt x="96774" y="0"/>
                    <a:pt x="216027" y="0"/>
                  </a:cubicBezTo>
                  <a:lnTo>
                    <a:pt x="2286000" y="0"/>
                  </a:lnTo>
                  <a:lnTo>
                    <a:pt x="2286000" y="6477"/>
                  </a:lnTo>
                  <a:lnTo>
                    <a:pt x="2286000" y="0"/>
                  </a:lnTo>
                  <a:cubicBezTo>
                    <a:pt x="2405253" y="0"/>
                    <a:pt x="2502027" y="96139"/>
                    <a:pt x="2502027" y="214884"/>
                  </a:cubicBezTo>
                  <a:lnTo>
                    <a:pt x="2495550" y="214884"/>
                  </a:lnTo>
                  <a:lnTo>
                    <a:pt x="2502027" y="214884"/>
                  </a:lnTo>
                  <a:lnTo>
                    <a:pt x="2502027" y="1048639"/>
                  </a:lnTo>
                  <a:lnTo>
                    <a:pt x="2495550" y="1048639"/>
                  </a:lnTo>
                  <a:lnTo>
                    <a:pt x="2502027" y="1048639"/>
                  </a:lnTo>
                  <a:cubicBezTo>
                    <a:pt x="2502027" y="1167384"/>
                    <a:pt x="2405253" y="1263523"/>
                    <a:pt x="2286000" y="1263523"/>
                  </a:cubicBezTo>
                  <a:lnTo>
                    <a:pt x="2286000" y="1257046"/>
                  </a:lnTo>
                  <a:lnTo>
                    <a:pt x="2286000" y="1263523"/>
                  </a:lnTo>
                  <a:lnTo>
                    <a:pt x="216027" y="1263523"/>
                  </a:lnTo>
                  <a:lnTo>
                    <a:pt x="216027" y="1257046"/>
                  </a:lnTo>
                  <a:lnTo>
                    <a:pt x="216027" y="1263523"/>
                  </a:lnTo>
                  <a:cubicBezTo>
                    <a:pt x="96774" y="1263650"/>
                    <a:pt x="0" y="1167384"/>
                    <a:pt x="0" y="1048639"/>
                  </a:cubicBezTo>
                  <a:lnTo>
                    <a:pt x="0" y="214884"/>
                  </a:lnTo>
                  <a:lnTo>
                    <a:pt x="6477" y="214884"/>
                  </a:lnTo>
                  <a:lnTo>
                    <a:pt x="0" y="214884"/>
                  </a:lnTo>
                  <a:moveTo>
                    <a:pt x="12954" y="214884"/>
                  </a:moveTo>
                  <a:lnTo>
                    <a:pt x="12954" y="1048639"/>
                  </a:lnTo>
                  <a:lnTo>
                    <a:pt x="6477" y="1048639"/>
                  </a:lnTo>
                  <a:lnTo>
                    <a:pt x="12954" y="1048639"/>
                  </a:lnTo>
                  <a:cubicBezTo>
                    <a:pt x="12954" y="1160145"/>
                    <a:pt x="103886" y="1250569"/>
                    <a:pt x="216027" y="1250569"/>
                  </a:cubicBezTo>
                  <a:lnTo>
                    <a:pt x="2286000" y="1250569"/>
                  </a:lnTo>
                  <a:cubicBezTo>
                    <a:pt x="2398141" y="1250569"/>
                    <a:pt x="2489073" y="1160145"/>
                    <a:pt x="2489073" y="1048639"/>
                  </a:cubicBezTo>
                  <a:lnTo>
                    <a:pt x="2489073" y="214884"/>
                  </a:lnTo>
                  <a:cubicBezTo>
                    <a:pt x="2489073" y="103378"/>
                    <a:pt x="2398141" y="12954"/>
                    <a:pt x="2286000" y="12954"/>
                  </a:cubicBezTo>
                  <a:lnTo>
                    <a:pt x="216027" y="12954"/>
                  </a:lnTo>
                  <a:lnTo>
                    <a:pt x="216027" y="6477"/>
                  </a:lnTo>
                  <a:lnTo>
                    <a:pt x="216027" y="12954"/>
                  </a:lnTo>
                  <a:cubicBezTo>
                    <a:pt x="103886" y="12954"/>
                    <a:pt x="12954" y="103378"/>
                    <a:pt x="12954" y="214884"/>
                  </a:cubicBezTo>
                  <a:close/>
                </a:path>
              </a:pathLst>
            </a:custGeom>
            <a:solidFill>
              <a:srgbClr val="F19D19"/>
            </a:solidFill>
          </p:spPr>
        </p:sp>
      </p:grpSp>
      <p:grpSp>
        <p:nvGrpSpPr>
          <p:cNvPr id="24" name="Group 24"/>
          <p:cNvGrpSpPr/>
          <p:nvPr/>
        </p:nvGrpSpPr>
        <p:grpSpPr>
          <a:xfrm>
            <a:off x="2471580" y="5814720"/>
            <a:ext cx="1876500" cy="945540"/>
            <a:chOff x="0" y="0"/>
            <a:chExt cx="2502000" cy="1260720"/>
          </a:xfrm>
        </p:grpSpPr>
        <p:sp>
          <p:nvSpPr>
            <p:cNvPr id="25" name="Freeform 25"/>
            <p:cNvSpPr/>
            <p:nvPr/>
          </p:nvSpPr>
          <p:spPr>
            <a:xfrm>
              <a:off x="6477" y="6477"/>
              <a:ext cx="2489073" cy="1247902"/>
            </a:xfrm>
            <a:custGeom>
              <a:avLst/>
              <a:gdLst/>
              <a:ahLst/>
              <a:cxnLst/>
              <a:rect l="l" t="t" r="r" b="b"/>
              <a:pathLst>
                <a:path w="2489073" h="1247902">
                  <a:moveTo>
                    <a:pt x="0" y="208026"/>
                  </a:moveTo>
                  <a:cubicBezTo>
                    <a:pt x="0" y="93091"/>
                    <a:pt x="93599" y="0"/>
                    <a:pt x="209042" y="0"/>
                  </a:cubicBezTo>
                  <a:lnTo>
                    <a:pt x="2280031" y="0"/>
                  </a:lnTo>
                  <a:cubicBezTo>
                    <a:pt x="2395474" y="0"/>
                    <a:pt x="2489073" y="93091"/>
                    <a:pt x="2489073" y="208026"/>
                  </a:cubicBezTo>
                  <a:lnTo>
                    <a:pt x="2489073" y="1039876"/>
                  </a:lnTo>
                  <a:cubicBezTo>
                    <a:pt x="2489073" y="1154684"/>
                    <a:pt x="2395474" y="1247902"/>
                    <a:pt x="2280031" y="1247902"/>
                  </a:cubicBezTo>
                  <a:lnTo>
                    <a:pt x="209042" y="1247902"/>
                  </a:lnTo>
                  <a:cubicBezTo>
                    <a:pt x="93599" y="1247775"/>
                    <a:pt x="0" y="1154684"/>
                    <a:pt x="0" y="1039749"/>
                  </a:cubicBezTo>
                  <a:close/>
                </a:path>
              </a:pathLst>
            </a:custGeom>
            <a:gradFill rotWithShape="1">
              <a:gsLst>
                <a:gs pos="0">
                  <a:srgbClr val="FACB9F">
                    <a:alpha val="100000"/>
                  </a:srgbClr>
                </a:gs>
                <a:gs pos="100000">
                  <a:srgbClr val="FCBA7B">
                    <a:alpha val="100000"/>
                  </a:srgbClr>
                </a:gs>
              </a:gsLst>
              <a:lin ang="5400000"/>
            </a:gradFill>
          </p:spPr>
        </p:sp>
        <p:sp>
          <p:nvSpPr>
            <p:cNvPr id="26" name="Freeform 26"/>
            <p:cNvSpPr/>
            <p:nvPr/>
          </p:nvSpPr>
          <p:spPr>
            <a:xfrm>
              <a:off x="0" y="0"/>
              <a:ext cx="2502027" cy="1260856"/>
            </a:xfrm>
            <a:custGeom>
              <a:avLst/>
              <a:gdLst/>
              <a:ahLst/>
              <a:cxnLst/>
              <a:rect l="l" t="t" r="r" b="b"/>
              <a:pathLst>
                <a:path w="2502027" h="1260856">
                  <a:moveTo>
                    <a:pt x="0" y="214503"/>
                  </a:moveTo>
                  <a:cubicBezTo>
                    <a:pt x="0" y="96012"/>
                    <a:pt x="96520" y="0"/>
                    <a:pt x="215519" y="0"/>
                  </a:cubicBezTo>
                  <a:lnTo>
                    <a:pt x="2286508" y="0"/>
                  </a:lnTo>
                  <a:lnTo>
                    <a:pt x="2286508" y="6477"/>
                  </a:lnTo>
                  <a:lnTo>
                    <a:pt x="2286508" y="0"/>
                  </a:lnTo>
                  <a:cubicBezTo>
                    <a:pt x="2405507" y="0"/>
                    <a:pt x="2502027" y="96012"/>
                    <a:pt x="2502027" y="214503"/>
                  </a:cubicBezTo>
                  <a:lnTo>
                    <a:pt x="2495550" y="214503"/>
                  </a:lnTo>
                  <a:lnTo>
                    <a:pt x="2502027" y="214503"/>
                  </a:lnTo>
                  <a:lnTo>
                    <a:pt x="2502027" y="1046353"/>
                  </a:lnTo>
                  <a:lnTo>
                    <a:pt x="2495550" y="1046353"/>
                  </a:lnTo>
                  <a:lnTo>
                    <a:pt x="2502027" y="1046353"/>
                  </a:lnTo>
                  <a:cubicBezTo>
                    <a:pt x="2502027" y="1164844"/>
                    <a:pt x="2405507" y="1260856"/>
                    <a:pt x="2286508" y="1260856"/>
                  </a:cubicBezTo>
                  <a:lnTo>
                    <a:pt x="2286508" y="1254379"/>
                  </a:lnTo>
                  <a:lnTo>
                    <a:pt x="2286508" y="1260856"/>
                  </a:lnTo>
                  <a:lnTo>
                    <a:pt x="215519" y="1260856"/>
                  </a:lnTo>
                  <a:lnTo>
                    <a:pt x="215519" y="1254379"/>
                  </a:lnTo>
                  <a:lnTo>
                    <a:pt x="215519" y="1260856"/>
                  </a:lnTo>
                  <a:cubicBezTo>
                    <a:pt x="96520" y="1260729"/>
                    <a:pt x="0" y="1164717"/>
                    <a:pt x="0" y="1046226"/>
                  </a:cubicBezTo>
                  <a:lnTo>
                    <a:pt x="0" y="214503"/>
                  </a:lnTo>
                  <a:lnTo>
                    <a:pt x="6477" y="214503"/>
                  </a:lnTo>
                  <a:lnTo>
                    <a:pt x="0" y="214503"/>
                  </a:lnTo>
                  <a:moveTo>
                    <a:pt x="12954" y="214503"/>
                  </a:moveTo>
                  <a:lnTo>
                    <a:pt x="12954" y="1046353"/>
                  </a:lnTo>
                  <a:lnTo>
                    <a:pt x="6477" y="1046353"/>
                  </a:lnTo>
                  <a:lnTo>
                    <a:pt x="12954" y="1046353"/>
                  </a:lnTo>
                  <a:cubicBezTo>
                    <a:pt x="12954" y="1157605"/>
                    <a:pt x="103632" y="1247775"/>
                    <a:pt x="215519" y="1247775"/>
                  </a:cubicBezTo>
                  <a:lnTo>
                    <a:pt x="2286508" y="1247775"/>
                  </a:lnTo>
                  <a:cubicBezTo>
                    <a:pt x="2398395" y="1247775"/>
                    <a:pt x="2489073" y="1157478"/>
                    <a:pt x="2489073" y="1046353"/>
                  </a:cubicBezTo>
                  <a:lnTo>
                    <a:pt x="2489073" y="214503"/>
                  </a:lnTo>
                  <a:cubicBezTo>
                    <a:pt x="2489073" y="103251"/>
                    <a:pt x="2398395" y="13081"/>
                    <a:pt x="2286508" y="13081"/>
                  </a:cubicBezTo>
                  <a:lnTo>
                    <a:pt x="215519" y="13081"/>
                  </a:lnTo>
                  <a:lnTo>
                    <a:pt x="215519" y="6477"/>
                  </a:lnTo>
                  <a:lnTo>
                    <a:pt x="215519" y="12954"/>
                  </a:lnTo>
                  <a:cubicBezTo>
                    <a:pt x="103632" y="12954"/>
                    <a:pt x="12954" y="103251"/>
                    <a:pt x="12954" y="214503"/>
                  </a:cubicBezTo>
                  <a:close/>
                </a:path>
              </a:pathLst>
            </a:custGeom>
            <a:solidFill>
              <a:srgbClr val="F19D19"/>
            </a:solidFill>
          </p:spPr>
        </p:sp>
      </p:grpSp>
      <p:grpSp>
        <p:nvGrpSpPr>
          <p:cNvPr id="27" name="Group 27"/>
          <p:cNvGrpSpPr/>
          <p:nvPr/>
        </p:nvGrpSpPr>
        <p:grpSpPr>
          <a:xfrm>
            <a:off x="2471580" y="7655580"/>
            <a:ext cx="1876500" cy="945540"/>
            <a:chOff x="0" y="0"/>
            <a:chExt cx="2502000" cy="1260720"/>
          </a:xfrm>
        </p:grpSpPr>
        <p:sp>
          <p:nvSpPr>
            <p:cNvPr id="28" name="Freeform 28"/>
            <p:cNvSpPr/>
            <p:nvPr/>
          </p:nvSpPr>
          <p:spPr>
            <a:xfrm>
              <a:off x="6477" y="6477"/>
              <a:ext cx="2489073" cy="1247902"/>
            </a:xfrm>
            <a:custGeom>
              <a:avLst/>
              <a:gdLst/>
              <a:ahLst/>
              <a:cxnLst/>
              <a:rect l="l" t="t" r="r" b="b"/>
              <a:pathLst>
                <a:path w="2489073" h="1247902">
                  <a:moveTo>
                    <a:pt x="0" y="208026"/>
                  </a:moveTo>
                  <a:cubicBezTo>
                    <a:pt x="0" y="93091"/>
                    <a:pt x="93599" y="0"/>
                    <a:pt x="209042" y="0"/>
                  </a:cubicBezTo>
                  <a:lnTo>
                    <a:pt x="2280031" y="0"/>
                  </a:lnTo>
                  <a:cubicBezTo>
                    <a:pt x="2395474" y="0"/>
                    <a:pt x="2489073" y="93091"/>
                    <a:pt x="2489073" y="208026"/>
                  </a:cubicBezTo>
                  <a:lnTo>
                    <a:pt x="2489073" y="1039876"/>
                  </a:lnTo>
                  <a:cubicBezTo>
                    <a:pt x="2489073" y="1154684"/>
                    <a:pt x="2395474" y="1247902"/>
                    <a:pt x="2280031" y="1247902"/>
                  </a:cubicBezTo>
                  <a:lnTo>
                    <a:pt x="209042" y="1247902"/>
                  </a:lnTo>
                  <a:cubicBezTo>
                    <a:pt x="93599" y="1247775"/>
                    <a:pt x="0" y="1154684"/>
                    <a:pt x="0" y="1039749"/>
                  </a:cubicBezTo>
                  <a:close/>
                </a:path>
              </a:pathLst>
            </a:custGeom>
            <a:gradFill rotWithShape="1">
              <a:gsLst>
                <a:gs pos="0">
                  <a:srgbClr val="FACB9F">
                    <a:alpha val="100000"/>
                  </a:srgbClr>
                </a:gs>
                <a:gs pos="100000">
                  <a:srgbClr val="FCBA7B">
                    <a:alpha val="100000"/>
                  </a:srgbClr>
                </a:gs>
              </a:gsLst>
              <a:lin ang="5400000"/>
            </a:gradFill>
          </p:spPr>
        </p:sp>
        <p:sp>
          <p:nvSpPr>
            <p:cNvPr id="29" name="Freeform 29"/>
            <p:cNvSpPr/>
            <p:nvPr/>
          </p:nvSpPr>
          <p:spPr>
            <a:xfrm>
              <a:off x="0" y="0"/>
              <a:ext cx="2502027" cy="1260856"/>
            </a:xfrm>
            <a:custGeom>
              <a:avLst/>
              <a:gdLst/>
              <a:ahLst/>
              <a:cxnLst/>
              <a:rect l="l" t="t" r="r" b="b"/>
              <a:pathLst>
                <a:path w="2502027" h="1260856">
                  <a:moveTo>
                    <a:pt x="0" y="214503"/>
                  </a:moveTo>
                  <a:cubicBezTo>
                    <a:pt x="0" y="96012"/>
                    <a:pt x="96520" y="0"/>
                    <a:pt x="215519" y="0"/>
                  </a:cubicBezTo>
                  <a:lnTo>
                    <a:pt x="2286508" y="0"/>
                  </a:lnTo>
                  <a:lnTo>
                    <a:pt x="2286508" y="6477"/>
                  </a:lnTo>
                  <a:lnTo>
                    <a:pt x="2286508" y="0"/>
                  </a:lnTo>
                  <a:cubicBezTo>
                    <a:pt x="2405507" y="0"/>
                    <a:pt x="2502027" y="96012"/>
                    <a:pt x="2502027" y="214503"/>
                  </a:cubicBezTo>
                  <a:lnTo>
                    <a:pt x="2495550" y="214503"/>
                  </a:lnTo>
                  <a:lnTo>
                    <a:pt x="2502027" y="214503"/>
                  </a:lnTo>
                  <a:lnTo>
                    <a:pt x="2502027" y="1046353"/>
                  </a:lnTo>
                  <a:lnTo>
                    <a:pt x="2495550" y="1046353"/>
                  </a:lnTo>
                  <a:lnTo>
                    <a:pt x="2502027" y="1046353"/>
                  </a:lnTo>
                  <a:cubicBezTo>
                    <a:pt x="2502027" y="1164844"/>
                    <a:pt x="2405507" y="1260856"/>
                    <a:pt x="2286508" y="1260856"/>
                  </a:cubicBezTo>
                  <a:lnTo>
                    <a:pt x="2286508" y="1254379"/>
                  </a:lnTo>
                  <a:lnTo>
                    <a:pt x="2286508" y="1260856"/>
                  </a:lnTo>
                  <a:lnTo>
                    <a:pt x="215519" y="1260856"/>
                  </a:lnTo>
                  <a:lnTo>
                    <a:pt x="215519" y="1254379"/>
                  </a:lnTo>
                  <a:lnTo>
                    <a:pt x="215519" y="1260856"/>
                  </a:lnTo>
                  <a:cubicBezTo>
                    <a:pt x="96520" y="1260729"/>
                    <a:pt x="0" y="1164717"/>
                    <a:pt x="0" y="1046226"/>
                  </a:cubicBezTo>
                  <a:lnTo>
                    <a:pt x="0" y="214503"/>
                  </a:lnTo>
                  <a:lnTo>
                    <a:pt x="6477" y="214503"/>
                  </a:lnTo>
                  <a:lnTo>
                    <a:pt x="0" y="214503"/>
                  </a:lnTo>
                  <a:moveTo>
                    <a:pt x="12954" y="214503"/>
                  </a:moveTo>
                  <a:lnTo>
                    <a:pt x="12954" y="1046353"/>
                  </a:lnTo>
                  <a:lnTo>
                    <a:pt x="6477" y="1046353"/>
                  </a:lnTo>
                  <a:lnTo>
                    <a:pt x="12954" y="1046353"/>
                  </a:lnTo>
                  <a:cubicBezTo>
                    <a:pt x="12954" y="1157605"/>
                    <a:pt x="103632" y="1247775"/>
                    <a:pt x="215519" y="1247775"/>
                  </a:cubicBezTo>
                  <a:lnTo>
                    <a:pt x="2286508" y="1247775"/>
                  </a:lnTo>
                  <a:cubicBezTo>
                    <a:pt x="2398395" y="1247775"/>
                    <a:pt x="2489073" y="1157478"/>
                    <a:pt x="2489073" y="1046353"/>
                  </a:cubicBezTo>
                  <a:lnTo>
                    <a:pt x="2489073" y="214503"/>
                  </a:lnTo>
                  <a:cubicBezTo>
                    <a:pt x="2489073" y="103251"/>
                    <a:pt x="2398395" y="13081"/>
                    <a:pt x="2286508" y="13081"/>
                  </a:cubicBezTo>
                  <a:lnTo>
                    <a:pt x="215519" y="13081"/>
                  </a:lnTo>
                  <a:lnTo>
                    <a:pt x="215519" y="6477"/>
                  </a:lnTo>
                  <a:lnTo>
                    <a:pt x="215519" y="12954"/>
                  </a:lnTo>
                  <a:cubicBezTo>
                    <a:pt x="103632" y="12954"/>
                    <a:pt x="12954" y="103251"/>
                    <a:pt x="12954" y="214503"/>
                  </a:cubicBezTo>
                  <a:close/>
                </a:path>
              </a:pathLst>
            </a:custGeom>
            <a:solidFill>
              <a:srgbClr val="F19D19"/>
            </a:solidFill>
          </p:spPr>
        </p:sp>
      </p:grpSp>
      <p:sp>
        <p:nvSpPr>
          <p:cNvPr id="30" name="AutoShape 30"/>
          <p:cNvSpPr/>
          <p:nvPr/>
        </p:nvSpPr>
        <p:spPr>
          <a:xfrm>
            <a:off x="1246944" y="3195645"/>
            <a:ext cx="1230492" cy="19050"/>
          </a:xfrm>
          <a:prstGeom prst="line">
            <a:avLst/>
          </a:prstGeom>
          <a:ln w="19050" cap="rnd">
            <a:solidFill>
              <a:srgbClr val="F19D19"/>
            </a:solidFill>
            <a:prstDash val="solid"/>
            <a:headEnd type="none" w="sm" len="sm"/>
            <a:tailEnd type="arrow" w="med" len="sm"/>
          </a:ln>
        </p:spPr>
      </p:sp>
      <p:grpSp>
        <p:nvGrpSpPr>
          <p:cNvPr id="31" name="Group 31"/>
          <p:cNvGrpSpPr/>
          <p:nvPr/>
        </p:nvGrpSpPr>
        <p:grpSpPr>
          <a:xfrm>
            <a:off x="1847610" y="4729050"/>
            <a:ext cx="28620" cy="416880"/>
            <a:chOff x="0" y="0"/>
            <a:chExt cx="38160" cy="555840"/>
          </a:xfrm>
        </p:grpSpPr>
        <p:sp>
          <p:nvSpPr>
            <p:cNvPr id="32" name="Freeform 32"/>
            <p:cNvSpPr/>
            <p:nvPr/>
          </p:nvSpPr>
          <p:spPr>
            <a:xfrm>
              <a:off x="0" y="19050"/>
              <a:ext cx="38100" cy="517652"/>
            </a:xfrm>
            <a:custGeom>
              <a:avLst/>
              <a:gdLst/>
              <a:ahLst/>
              <a:cxnLst/>
              <a:rect l="l" t="t" r="r" b="b"/>
              <a:pathLst>
                <a:path w="38100" h="517652">
                  <a:moveTo>
                    <a:pt x="38100" y="0"/>
                  </a:moveTo>
                  <a:lnTo>
                    <a:pt x="38100" y="517652"/>
                  </a:lnTo>
                  <a:lnTo>
                    <a:pt x="0" y="517652"/>
                  </a:lnTo>
                  <a:lnTo>
                    <a:pt x="0" y="0"/>
                  </a:lnTo>
                  <a:close/>
                </a:path>
              </a:pathLst>
            </a:custGeom>
            <a:solidFill>
              <a:srgbClr val="F19D19"/>
            </a:solidFill>
          </p:spPr>
        </p:sp>
      </p:grpSp>
      <p:grpSp>
        <p:nvGrpSpPr>
          <p:cNvPr id="33" name="Group 33"/>
          <p:cNvGrpSpPr/>
          <p:nvPr/>
        </p:nvGrpSpPr>
        <p:grpSpPr>
          <a:xfrm>
            <a:off x="4888890" y="4729050"/>
            <a:ext cx="28620" cy="416880"/>
            <a:chOff x="0" y="0"/>
            <a:chExt cx="38160" cy="555840"/>
          </a:xfrm>
        </p:grpSpPr>
        <p:sp>
          <p:nvSpPr>
            <p:cNvPr id="34" name="Freeform 34"/>
            <p:cNvSpPr/>
            <p:nvPr/>
          </p:nvSpPr>
          <p:spPr>
            <a:xfrm>
              <a:off x="0" y="19050"/>
              <a:ext cx="38100" cy="517652"/>
            </a:xfrm>
            <a:custGeom>
              <a:avLst/>
              <a:gdLst/>
              <a:ahLst/>
              <a:cxnLst/>
              <a:rect l="l" t="t" r="r" b="b"/>
              <a:pathLst>
                <a:path w="38100" h="517652">
                  <a:moveTo>
                    <a:pt x="38100" y="0"/>
                  </a:moveTo>
                  <a:lnTo>
                    <a:pt x="38100" y="517652"/>
                  </a:lnTo>
                  <a:lnTo>
                    <a:pt x="0" y="517652"/>
                  </a:lnTo>
                  <a:lnTo>
                    <a:pt x="0" y="0"/>
                  </a:lnTo>
                  <a:close/>
                </a:path>
              </a:pathLst>
            </a:custGeom>
            <a:solidFill>
              <a:srgbClr val="F19D19"/>
            </a:solidFill>
          </p:spPr>
        </p:sp>
      </p:grpSp>
      <p:grpSp>
        <p:nvGrpSpPr>
          <p:cNvPr id="35" name="Group 35"/>
          <p:cNvGrpSpPr/>
          <p:nvPr/>
        </p:nvGrpSpPr>
        <p:grpSpPr>
          <a:xfrm>
            <a:off x="1847610" y="5117310"/>
            <a:ext cx="3069900" cy="28620"/>
            <a:chOff x="0" y="0"/>
            <a:chExt cx="4093200" cy="38160"/>
          </a:xfrm>
        </p:grpSpPr>
        <p:sp>
          <p:nvSpPr>
            <p:cNvPr id="36" name="Freeform 36"/>
            <p:cNvSpPr/>
            <p:nvPr/>
          </p:nvSpPr>
          <p:spPr>
            <a:xfrm>
              <a:off x="19050" y="0"/>
              <a:ext cx="4055110" cy="38100"/>
            </a:xfrm>
            <a:custGeom>
              <a:avLst/>
              <a:gdLst/>
              <a:ahLst/>
              <a:cxnLst/>
              <a:rect l="l" t="t" r="r" b="b"/>
              <a:pathLst>
                <a:path w="4055110" h="38100">
                  <a:moveTo>
                    <a:pt x="0" y="0"/>
                  </a:moveTo>
                  <a:lnTo>
                    <a:pt x="4055110" y="0"/>
                  </a:lnTo>
                  <a:lnTo>
                    <a:pt x="4055110" y="38100"/>
                  </a:lnTo>
                  <a:lnTo>
                    <a:pt x="0" y="38100"/>
                  </a:lnTo>
                  <a:close/>
                </a:path>
              </a:pathLst>
            </a:custGeom>
            <a:solidFill>
              <a:srgbClr val="F19D19"/>
            </a:solidFill>
          </p:spPr>
        </p:sp>
      </p:grpSp>
      <p:sp>
        <p:nvSpPr>
          <p:cNvPr id="37" name="AutoShape 37"/>
          <p:cNvSpPr/>
          <p:nvPr/>
        </p:nvSpPr>
        <p:spPr>
          <a:xfrm>
            <a:off x="3051222" y="5466615"/>
            <a:ext cx="718297" cy="19050"/>
          </a:xfrm>
          <a:prstGeom prst="line">
            <a:avLst/>
          </a:prstGeom>
          <a:ln w="19050" cap="rnd">
            <a:solidFill>
              <a:srgbClr val="F19D19"/>
            </a:solidFill>
            <a:prstDash val="solid"/>
            <a:headEnd type="none" w="sm" len="sm"/>
            <a:tailEnd type="arrow" w="med" len="sm"/>
          </a:ln>
        </p:spPr>
      </p:sp>
      <p:sp>
        <p:nvSpPr>
          <p:cNvPr id="38" name="AutoShape 38"/>
          <p:cNvSpPr/>
          <p:nvPr/>
        </p:nvSpPr>
        <p:spPr>
          <a:xfrm>
            <a:off x="2942485" y="7198665"/>
            <a:ext cx="934689" cy="19050"/>
          </a:xfrm>
          <a:prstGeom prst="line">
            <a:avLst/>
          </a:prstGeom>
          <a:ln w="19050" cap="rnd">
            <a:solidFill>
              <a:srgbClr val="F19D19"/>
            </a:solidFill>
            <a:prstDash val="solid"/>
            <a:headEnd type="none" w="sm" len="sm"/>
            <a:tailEnd type="arrow" w="med" len="sm"/>
          </a:ln>
        </p:spPr>
      </p:sp>
      <p:sp>
        <p:nvSpPr>
          <p:cNvPr id="39" name="TextBox 39"/>
          <p:cNvSpPr txBox="1"/>
          <p:nvPr/>
        </p:nvSpPr>
        <p:spPr>
          <a:xfrm>
            <a:off x="1178100" y="1816125"/>
            <a:ext cx="1368180" cy="571395"/>
          </a:xfrm>
          <a:prstGeom prst="rect">
            <a:avLst/>
          </a:prstGeom>
        </p:spPr>
        <p:txBody>
          <a:bodyPr lIns="0" tIns="0" rIns="0" bIns="0" rtlCol="0" anchor="t">
            <a:spAutoFit/>
          </a:bodyPr>
          <a:lstStyle/>
          <a:p>
            <a:pPr algn="ctr">
              <a:lnSpc>
                <a:spcPts val="3600"/>
              </a:lnSpc>
            </a:pPr>
            <a:r>
              <a:rPr lang="en-US" sz="3000" b="1" spc="-1">
                <a:solidFill>
                  <a:srgbClr val="FFFFFF"/>
                </a:solidFill>
                <a:latin typeface="Calibri (MS) Bold"/>
                <a:ea typeface="Calibri (MS) Bold"/>
                <a:cs typeface="Calibri (MS) Bold"/>
                <a:sym typeface="Calibri (MS) Bold"/>
              </a:rPr>
              <a:t>Mr. K</a:t>
            </a:r>
          </a:p>
        </p:txBody>
      </p:sp>
      <p:sp>
        <p:nvSpPr>
          <p:cNvPr id="40" name="TextBox 40"/>
          <p:cNvSpPr txBox="1"/>
          <p:nvPr/>
        </p:nvSpPr>
        <p:spPr>
          <a:xfrm>
            <a:off x="1178100" y="3954525"/>
            <a:ext cx="1368180" cy="571395"/>
          </a:xfrm>
          <a:prstGeom prst="rect">
            <a:avLst/>
          </a:prstGeom>
        </p:spPr>
        <p:txBody>
          <a:bodyPr lIns="0" tIns="0" rIns="0" bIns="0" rtlCol="0" anchor="t">
            <a:spAutoFit/>
          </a:bodyPr>
          <a:lstStyle/>
          <a:p>
            <a:pPr algn="ctr">
              <a:lnSpc>
                <a:spcPts val="3600"/>
              </a:lnSpc>
            </a:pPr>
            <a:r>
              <a:rPr lang="en-US" sz="3000" b="1" spc="-1">
                <a:solidFill>
                  <a:srgbClr val="FFFFFF"/>
                </a:solidFill>
                <a:latin typeface="Calibri (MS) Bold"/>
                <a:ea typeface="Calibri (MS) Bold"/>
                <a:cs typeface="Calibri (MS) Bold"/>
                <a:sym typeface="Calibri (MS) Bold"/>
              </a:rPr>
              <a:t>ABC</a:t>
            </a:r>
          </a:p>
        </p:txBody>
      </p:sp>
      <p:sp>
        <p:nvSpPr>
          <p:cNvPr id="41" name="TextBox 41"/>
          <p:cNvSpPr txBox="1"/>
          <p:nvPr/>
        </p:nvSpPr>
        <p:spPr>
          <a:xfrm>
            <a:off x="4218840" y="3954525"/>
            <a:ext cx="1368180" cy="571395"/>
          </a:xfrm>
          <a:prstGeom prst="rect">
            <a:avLst/>
          </a:prstGeom>
        </p:spPr>
        <p:txBody>
          <a:bodyPr lIns="0" tIns="0" rIns="0" bIns="0" rtlCol="0" anchor="t">
            <a:spAutoFit/>
          </a:bodyPr>
          <a:lstStyle/>
          <a:p>
            <a:pPr algn="ctr">
              <a:lnSpc>
                <a:spcPts val="3600"/>
              </a:lnSpc>
            </a:pPr>
            <a:r>
              <a:rPr lang="en-US" sz="3000" b="1" spc="-1">
                <a:solidFill>
                  <a:srgbClr val="FFFFFF"/>
                </a:solidFill>
                <a:latin typeface="Calibri (MS) Bold"/>
                <a:ea typeface="Calibri (MS) Bold"/>
                <a:cs typeface="Calibri (MS) Bold"/>
                <a:sym typeface="Calibri (MS) Bold"/>
              </a:rPr>
              <a:t>Public</a:t>
            </a:r>
          </a:p>
        </p:txBody>
      </p:sp>
      <p:sp>
        <p:nvSpPr>
          <p:cNvPr id="42" name="TextBox 42"/>
          <p:cNvSpPr txBox="1"/>
          <p:nvPr/>
        </p:nvSpPr>
        <p:spPr>
          <a:xfrm>
            <a:off x="2697660" y="5968725"/>
            <a:ext cx="1367640" cy="571395"/>
          </a:xfrm>
          <a:prstGeom prst="rect">
            <a:avLst/>
          </a:prstGeom>
        </p:spPr>
        <p:txBody>
          <a:bodyPr lIns="0" tIns="0" rIns="0" bIns="0" rtlCol="0" anchor="t">
            <a:spAutoFit/>
          </a:bodyPr>
          <a:lstStyle/>
          <a:p>
            <a:pPr algn="ctr">
              <a:lnSpc>
                <a:spcPts val="3600"/>
              </a:lnSpc>
            </a:pPr>
            <a:r>
              <a:rPr lang="en-US" sz="3000" b="1" spc="-1">
                <a:solidFill>
                  <a:srgbClr val="FFFFFF"/>
                </a:solidFill>
                <a:latin typeface="Calibri (MS) Bold"/>
                <a:ea typeface="Calibri (MS) Bold"/>
                <a:cs typeface="Calibri (MS) Bold"/>
                <a:sym typeface="Calibri (MS) Bold"/>
              </a:rPr>
              <a:t>XYZ</a:t>
            </a:r>
          </a:p>
        </p:txBody>
      </p:sp>
      <p:sp>
        <p:nvSpPr>
          <p:cNvPr id="43" name="TextBox 43"/>
          <p:cNvSpPr txBox="1"/>
          <p:nvPr/>
        </p:nvSpPr>
        <p:spPr>
          <a:xfrm>
            <a:off x="2726280" y="7807425"/>
            <a:ext cx="1367640" cy="571395"/>
          </a:xfrm>
          <a:prstGeom prst="rect">
            <a:avLst/>
          </a:prstGeom>
        </p:spPr>
        <p:txBody>
          <a:bodyPr lIns="0" tIns="0" rIns="0" bIns="0" rtlCol="0" anchor="t">
            <a:spAutoFit/>
          </a:bodyPr>
          <a:lstStyle/>
          <a:p>
            <a:pPr algn="ctr">
              <a:lnSpc>
                <a:spcPts val="3600"/>
              </a:lnSpc>
            </a:pPr>
            <a:r>
              <a:rPr lang="en-US" sz="3000" b="1" spc="-1">
                <a:solidFill>
                  <a:srgbClr val="FFFFFF"/>
                </a:solidFill>
                <a:latin typeface="Calibri (MS) Bold"/>
                <a:ea typeface="Calibri (MS) Bold"/>
                <a:cs typeface="Calibri (MS) Bold"/>
                <a:sym typeface="Calibri (MS) Bold"/>
              </a:rPr>
              <a:t>PQR</a:t>
            </a:r>
          </a:p>
        </p:txBody>
      </p:sp>
      <p:sp>
        <p:nvSpPr>
          <p:cNvPr id="44" name="TextBox 44"/>
          <p:cNvSpPr txBox="1"/>
          <p:nvPr/>
        </p:nvSpPr>
        <p:spPr>
          <a:xfrm>
            <a:off x="1951920" y="3044970"/>
            <a:ext cx="739620" cy="447390"/>
          </a:xfrm>
          <a:prstGeom prst="rect">
            <a:avLst/>
          </a:prstGeom>
        </p:spPr>
        <p:txBody>
          <a:bodyPr lIns="0" tIns="0" rIns="0" bIns="0" rtlCol="0" anchor="t">
            <a:spAutoFit/>
          </a:bodyPr>
          <a:lstStyle/>
          <a:p>
            <a:pPr algn="l">
              <a:lnSpc>
                <a:spcPts val="2700"/>
              </a:lnSpc>
            </a:pPr>
            <a:r>
              <a:rPr lang="en-US" sz="2250" spc="-1">
                <a:solidFill>
                  <a:srgbClr val="000000"/>
                </a:solidFill>
                <a:latin typeface="Calibri (MS)"/>
                <a:ea typeface="Calibri (MS)"/>
                <a:cs typeface="Calibri (MS)"/>
                <a:sym typeface="Calibri (MS)"/>
              </a:rPr>
              <a:t>100%</a:t>
            </a:r>
          </a:p>
        </p:txBody>
      </p:sp>
      <p:sp>
        <p:nvSpPr>
          <p:cNvPr id="45" name="TextBox 45"/>
          <p:cNvSpPr txBox="1"/>
          <p:nvPr/>
        </p:nvSpPr>
        <p:spPr>
          <a:xfrm>
            <a:off x="999900" y="4878270"/>
            <a:ext cx="741240" cy="447390"/>
          </a:xfrm>
          <a:prstGeom prst="rect">
            <a:avLst/>
          </a:prstGeom>
        </p:spPr>
        <p:txBody>
          <a:bodyPr lIns="0" tIns="0" rIns="0" bIns="0" rtlCol="0" anchor="t">
            <a:spAutoFit/>
          </a:bodyPr>
          <a:lstStyle/>
          <a:p>
            <a:pPr algn="l">
              <a:lnSpc>
                <a:spcPts val="2700"/>
              </a:lnSpc>
            </a:pPr>
            <a:r>
              <a:rPr lang="en-US" sz="2250" spc="-1">
                <a:solidFill>
                  <a:srgbClr val="000000"/>
                </a:solidFill>
                <a:latin typeface="Calibri (MS)"/>
                <a:ea typeface="Calibri (MS)"/>
                <a:cs typeface="Calibri (MS)"/>
                <a:sym typeface="Calibri (MS)"/>
              </a:rPr>
              <a:t>70%</a:t>
            </a:r>
          </a:p>
        </p:txBody>
      </p:sp>
      <p:sp>
        <p:nvSpPr>
          <p:cNvPr id="46" name="TextBox 46"/>
          <p:cNvSpPr txBox="1"/>
          <p:nvPr/>
        </p:nvSpPr>
        <p:spPr>
          <a:xfrm>
            <a:off x="5193000" y="4878270"/>
            <a:ext cx="739080" cy="447390"/>
          </a:xfrm>
          <a:prstGeom prst="rect">
            <a:avLst/>
          </a:prstGeom>
        </p:spPr>
        <p:txBody>
          <a:bodyPr lIns="0" tIns="0" rIns="0" bIns="0" rtlCol="0" anchor="t">
            <a:spAutoFit/>
          </a:bodyPr>
          <a:lstStyle/>
          <a:p>
            <a:pPr algn="l">
              <a:lnSpc>
                <a:spcPts val="2700"/>
              </a:lnSpc>
            </a:pPr>
            <a:r>
              <a:rPr lang="en-US" sz="2250" spc="-1">
                <a:solidFill>
                  <a:srgbClr val="000000"/>
                </a:solidFill>
                <a:latin typeface="Calibri (MS)"/>
                <a:ea typeface="Calibri (MS)"/>
                <a:cs typeface="Calibri (MS)"/>
                <a:sym typeface="Calibri (MS)"/>
              </a:rPr>
              <a:t>30%</a:t>
            </a:r>
          </a:p>
        </p:txBody>
      </p:sp>
      <p:sp>
        <p:nvSpPr>
          <p:cNvPr id="47" name="TextBox 47"/>
          <p:cNvSpPr txBox="1"/>
          <p:nvPr/>
        </p:nvSpPr>
        <p:spPr>
          <a:xfrm>
            <a:off x="3597840" y="6954570"/>
            <a:ext cx="741240" cy="447390"/>
          </a:xfrm>
          <a:prstGeom prst="rect">
            <a:avLst/>
          </a:prstGeom>
        </p:spPr>
        <p:txBody>
          <a:bodyPr lIns="0" tIns="0" rIns="0" bIns="0" rtlCol="0" anchor="t">
            <a:spAutoFit/>
          </a:bodyPr>
          <a:lstStyle/>
          <a:p>
            <a:pPr algn="l">
              <a:lnSpc>
                <a:spcPts val="2700"/>
              </a:lnSpc>
            </a:pPr>
            <a:r>
              <a:rPr lang="en-US" sz="2250" spc="-1">
                <a:solidFill>
                  <a:srgbClr val="000000"/>
                </a:solidFill>
                <a:latin typeface="Calibri (MS)"/>
                <a:ea typeface="Calibri (MS)"/>
                <a:cs typeface="Calibri (MS)"/>
                <a:sym typeface="Calibri (MS)"/>
              </a:rPr>
              <a:t>100%</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Class of Companies</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grpSp>
        <p:nvGrpSpPr>
          <p:cNvPr id="14" name="Group 14"/>
          <p:cNvGrpSpPr/>
          <p:nvPr/>
        </p:nvGrpSpPr>
        <p:grpSpPr>
          <a:xfrm>
            <a:off x="7055910" y="1743390"/>
            <a:ext cx="3302640" cy="940140"/>
            <a:chOff x="0" y="0"/>
            <a:chExt cx="4403520" cy="1253520"/>
          </a:xfrm>
        </p:grpSpPr>
        <p:sp>
          <p:nvSpPr>
            <p:cNvPr id="15" name="Freeform 15"/>
            <p:cNvSpPr/>
            <p:nvPr/>
          </p:nvSpPr>
          <p:spPr>
            <a:xfrm>
              <a:off x="12573" y="12573"/>
              <a:ext cx="4378452" cy="1228344"/>
            </a:xfrm>
            <a:custGeom>
              <a:avLst/>
              <a:gdLst/>
              <a:ahLst/>
              <a:cxnLst/>
              <a:rect l="l" t="t" r="r" b="b"/>
              <a:pathLst>
                <a:path w="4378452" h="1228344">
                  <a:moveTo>
                    <a:pt x="0" y="204724"/>
                  </a:moveTo>
                  <a:cubicBezTo>
                    <a:pt x="0" y="91694"/>
                    <a:pt x="93091" y="0"/>
                    <a:pt x="207772" y="0"/>
                  </a:cubicBezTo>
                  <a:lnTo>
                    <a:pt x="4170680" y="0"/>
                  </a:lnTo>
                  <a:cubicBezTo>
                    <a:pt x="4285361" y="0"/>
                    <a:pt x="4378452" y="91694"/>
                    <a:pt x="4378452" y="204724"/>
                  </a:cubicBezTo>
                  <a:lnTo>
                    <a:pt x="4378452" y="1023620"/>
                  </a:lnTo>
                  <a:cubicBezTo>
                    <a:pt x="4378452" y="1136650"/>
                    <a:pt x="4285488" y="1228344"/>
                    <a:pt x="4170680" y="1228344"/>
                  </a:cubicBezTo>
                  <a:lnTo>
                    <a:pt x="207772" y="1228344"/>
                  </a:lnTo>
                  <a:cubicBezTo>
                    <a:pt x="93091" y="1228344"/>
                    <a:pt x="0" y="1136650"/>
                    <a:pt x="0" y="1023620"/>
                  </a:cubicBezTo>
                  <a:close/>
                </a:path>
              </a:pathLst>
            </a:custGeom>
            <a:solidFill>
              <a:srgbClr val="F19D19"/>
            </a:solidFill>
          </p:spPr>
        </p:sp>
        <p:sp>
          <p:nvSpPr>
            <p:cNvPr id="16" name="Freeform 16"/>
            <p:cNvSpPr/>
            <p:nvPr/>
          </p:nvSpPr>
          <p:spPr>
            <a:xfrm>
              <a:off x="0" y="0"/>
              <a:ext cx="4403598" cy="1253490"/>
            </a:xfrm>
            <a:custGeom>
              <a:avLst/>
              <a:gdLst/>
              <a:ahLst/>
              <a:cxnLst/>
              <a:rect l="l" t="t" r="r" b="b"/>
              <a:pathLst>
                <a:path w="4403598" h="1253490">
                  <a:moveTo>
                    <a:pt x="0" y="217297"/>
                  </a:moveTo>
                  <a:cubicBezTo>
                    <a:pt x="0" y="97155"/>
                    <a:pt x="98806" y="0"/>
                    <a:pt x="220345" y="0"/>
                  </a:cubicBezTo>
                  <a:lnTo>
                    <a:pt x="4183253" y="0"/>
                  </a:lnTo>
                  <a:lnTo>
                    <a:pt x="4183253" y="12573"/>
                  </a:lnTo>
                  <a:lnTo>
                    <a:pt x="4183253" y="0"/>
                  </a:lnTo>
                  <a:cubicBezTo>
                    <a:pt x="4304792" y="0"/>
                    <a:pt x="4403598" y="97155"/>
                    <a:pt x="4403598" y="217297"/>
                  </a:cubicBezTo>
                  <a:lnTo>
                    <a:pt x="4391025" y="217297"/>
                  </a:lnTo>
                  <a:lnTo>
                    <a:pt x="4403598" y="217297"/>
                  </a:lnTo>
                  <a:lnTo>
                    <a:pt x="4403598" y="1036193"/>
                  </a:lnTo>
                  <a:lnTo>
                    <a:pt x="4391025" y="1036193"/>
                  </a:lnTo>
                  <a:lnTo>
                    <a:pt x="4403598" y="1036193"/>
                  </a:lnTo>
                  <a:cubicBezTo>
                    <a:pt x="4403598" y="1156335"/>
                    <a:pt x="4304792" y="1253490"/>
                    <a:pt x="4183253" y="1253490"/>
                  </a:cubicBezTo>
                  <a:lnTo>
                    <a:pt x="4183253" y="1240917"/>
                  </a:lnTo>
                  <a:lnTo>
                    <a:pt x="4183253" y="1253490"/>
                  </a:lnTo>
                  <a:lnTo>
                    <a:pt x="220345" y="1253490"/>
                  </a:lnTo>
                  <a:lnTo>
                    <a:pt x="220345" y="1240917"/>
                  </a:lnTo>
                  <a:lnTo>
                    <a:pt x="220345" y="1253490"/>
                  </a:lnTo>
                  <a:cubicBezTo>
                    <a:pt x="98806" y="1253490"/>
                    <a:pt x="0" y="1156335"/>
                    <a:pt x="0" y="1036193"/>
                  </a:cubicBezTo>
                  <a:lnTo>
                    <a:pt x="0" y="217297"/>
                  </a:lnTo>
                  <a:lnTo>
                    <a:pt x="12573" y="217297"/>
                  </a:lnTo>
                  <a:lnTo>
                    <a:pt x="0" y="217297"/>
                  </a:lnTo>
                  <a:moveTo>
                    <a:pt x="25146" y="217297"/>
                  </a:moveTo>
                  <a:lnTo>
                    <a:pt x="25146" y="1036193"/>
                  </a:lnTo>
                  <a:lnTo>
                    <a:pt x="12573" y="1036193"/>
                  </a:lnTo>
                  <a:lnTo>
                    <a:pt x="25146" y="1036193"/>
                  </a:lnTo>
                  <a:cubicBezTo>
                    <a:pt x="25146" y="1142111"/>
                    <a:pt x="112395" y="1228344"/>
                    <a:pt x="220218" y="1228344"/>
                  </a:cubicBezTo>
                  <a:lnTo>
                    <a:pt x="4183253" y="1228344"/>
                  </a:lnTo>
                  <a:cubicBezTo>
                    <a:pt x="4291203" y="1228344"/>
                    <a:pt x="4378325" y="1142111"/>
                    <a:pt x="4378325" y="1036193"/>
                  </a:cubicBezTo>
                  <a:lnTo>
                    <a:pt x="4378325" y="217297"/>
                  </a:lnTo>
                  <a:cubicBezTo>
                    <a:pt x="4378325" y="111379"/>
                    <a:pt x="4291076" y="25146"/>
                    <a:pt x="4183253" y="25146"/>
                  </a:cubicBezTo>
                  <a:lnTo>
                    <a:pt x="220345" y="25146"/>
                  </a:lnTo>
                  <a:lnTo>
                    <a:pt x="220345" y="12573"/>
                  </a:lnTo>
                  <a:lnTo>
                    <a:pt x="220345" y="25146"/>
                  </a:lnTo>
                  <a:cubicBezTo>
                    <a:pt x="112395" y="25146"/>
                    <a:pt x="25273" y="111379"/>
                    <a:pt x="25273" y="217297"/>
                  </a:cubicBezTo>
                  <a:close/>
                </a:path>
              </a:pathLst>
            </a:custGeom>
            <a:solidFill>
              <a:srgbClr val="B1720F"/>
            </a:solidFill>
          </p:spPr>
        </p:sp>
      </p:grpSp>
      <p:grpSp>
        <p:nvGrpSpPr>
          <p:cNvPr id="17" name="Group 17"/>
          <p:cNvGrpSpPr/>
          <p:nvPr/>
        </p:nvGrpSpPr>
        <p:grpSpPr>
          <a:xfrm>
            <a:off x="3293190" y="3779190"/>
            <a:ext cx="3300480" cy="937980"/>
            <a:chOff x="0" y="0"/>
            <a:chExt cx="4400640" cy="1250640"/>
          </a:xfrm>
        </p:grpSpPr>
        <p:sp>
          <p:nvSpPr>
            <p:cNvPr id="18" name="Freeform 18"/>
            <p:cNvSpPr/>
            <p:nvPr/>
          </p:nvSpPr>
          <p:spPr>
            <a:xfrm>
              <a:off x="12573" y="12573"/>
              <a:ext cx="4375531" cy="1225423"/>
            </a:xfrm>
            <a:custGeom>
              <a:avLst/>
              <a:gdLst/>
              <a:ahLst/>
              <a:cxnLst/>
              <a:rect l="l" t="t" r="r" b="b"/>
              <a:pathLst>
                <a:path w="4375531" h="1225423">
                  <a:moveTo>
                    <a:pt x="0" y="204216"/>
                  </a:moveTo>
                  <a:cubicBezTo>
                    <a:pt x="0" y="91440"/>
                    <a:pt x="92837" y="0"/>
                    <a:pt x="207264" y="0"/>
                  </a:cubicBezTo>
                  <a:lnTo>
                    <a:pt x="4168267" y="0"/>
                  </a:lnTo>
                  <a:cubicBezTo>
                    <a:pt x="4282694" y="0"/>
                    <a:pt x="4375531" y="91440"/>
                    <a:pt x="4375531" y="204216"/>
                  </a:cubicBezTo>
                  <a:lnTo>
                    <a:pt x="4375531" y="1021207"/>
                  </a:lnTo>
                  <a:cubicBezTo>
                    <a:pt x="4375531" y="1133983"/>
                    <a:pt x="4282694" y="1225423"/>
                    <a:pt x="4168267" y="1225423"/>
                  </a:cubicBezTo>
                  <a:lnTo>
                    <a:pt x="207264" y="1225423"/>
                  </a:lnTo>
                  <a:cubicBezTo>
                    <a:pt x="92837" y="1225423"/>
                    <a:pt x="0" y="1133983"/>
                    <a:pt x="0" y="1021207"/>
                  </a:cubicBezTo>
                  <a:close/>
                </a:path>
              </a:pathLst>
            </a:custGeom>
            <a:solidFill>
              <a:srgbClr val="F19D19"/>
            </a:solidFill>
          </p:spPr>
        </p:sp>
        <p:sp>
          <p:nvSpPr>
            <p:cNvPr id="19" name="Freeform 19"/>
            <p:cNvSpPr/>
            <p:nvPr/>
          </p:nvSpPr>
          <p:spPr>
            <a:xfrm>
              <a:off x="0" y="0"/>
              <a:ext cx="4400677" cy="1250696"/>
            </a:xfrm>
            <a:custGeom>
              <a:avLst/>
              <a:gdLst/>
              <a:ahLst/>
              <a:cxnLst/>
              <a:rect l="l" t="t" r="r" b="b"/>
              <a:pathLst>
                <a:path w="4400677" h="1250696">
                  <a:moveTo>
                    <a:pt x="0" y="216789"/>
                  </a:moveTo>
                  <a:cubicBezTo>
                    <a:pt x="0" y="96901"/>
                    <a:pt x="98552" y="0"/>
                    <a:pt x="219837" y="0"/>
                  </a:cubicBezTo>
                  <a:lnTo>
                    <a:pt x="4180840" y="0"/>
                  </a:lnTo>
                  <a:lnTo>
                    <a:pt x="4180840" y="12573"/>
                  </a:lnTo>
                  <a:lnTo>
                    <a:pt x="4180840" y="0"/>
                  </a:lnTo>
                  <a:cubicBezTo>
                    <a:pt x="4302125" y="0"/>
                    <a:pt x="4400677" y="96901"/>
                    <a:pt x="4400677" y="216789"/>
                  </a:cubicBezTo>
                  <a:lnTo>
                    <a:pt x="4388104" y="216789"/>
                  </a:lnTo>
                  <a:lnTo>
                    <a:pt x="4400677" y="216789"/>
                  </a:lnTo>
                  <a:lnTo>
                    <a:pt x="4400677" y="1033780"/>
                  </a:lnTo>
                  <a:lnTo>
                    <a:pt x="4388104" y="1033780"/>
                  </a:lnTo>
                  <a:lnTo>
                    <a:pt x="4400677" y="1033780"/>
                  </a:lnTo>
                  <a:cubicBezTo>
                    <a:pt x="4400677" y="1153668"/>
                    <a:pt x="4302125" y="1250569"/>
                    <a:pt x="4180840" y="1250569"/>
                  </a:cubicBezTo>
                  <a:lnTo>
                    <a:pt x="4180840" y="1237996"/>
                  </a:lnTo>
                  <a:lnTo>
                    <a:pt x="4180840" y="1250569"/>
                  </a:lnTo>
                  <a:lnTo>
                    <a:pt x="219837" y="1250569"/>
                  </a:lnTo>
                  <a:lnTo>
                    <a:pt x="219837" y="1237996"/>
                  </a:lnTo>
                  <a:lnTo>
                    <a:pt x="219837" y="1250569"/>
                  </a:lnTo>
                  <a:cubicBezTo>
                    <a:pt x="98552" y="1250696"/>
                    <a:pt x="0" y="1153668"/>
                    <a:pt x="0" y="1033780"/>
                  </a:cubicBezTo>
                  <a:lnTo>
                    <a:pt x="0" y="216789"/>
                  </a:lnTo>
                  <a:lnTo>
                    <a:pt x="12573" y="216789"/>
                  </a:lnTo>
                  <a:lnTo>
                    <a:pt x="0" y="216789"/>
                  </a:lnTo>
                  <a:moveTo>
                    <a:pt x="25146" y="216789"/>
                  </a:moveTo>
                  <a:lnTo>
                    <a:pt x="25146" y="1033780"/>
                  </a:lnTo>
                  <a:lnTo>
                    <a:pt x="12573" y="1033780"/>
                  </a:lnTo>
                  <a:lnTo>
                    <a:pt x="25146" y="1033780"/>
                  </a:lnTo>
                  <a:cubicBezTo>
                    <a:pt x="25146" y="1139444"/>
                    <a:pt x="112141" y="1225423"/>
                    <a:pt x="219837" y="1225423"/>
                  </a:cubicBezTo>
                  <a:lnTo>
                    <a:pt x="4180840" y="1225423"/>
                  </a:lnTo>
                  <a:cubicBezTo>
                    <a:pt x="4288536" y="1225423"/>
                    <a:pt x="4375531" y="1139444"/>
                    <a:pt x="4375531" y="1033780"/>
                  </a:cubicBezTo>
                  <a:lnTo>
                    <a:pt x="4375531" y="216789"/>
                  </a:lnTo>
                  <a:cubicBezTo>
                    <a:pt x="4375531" y="111125"/>
                    <a:pt x="4288536" y="25146"/>
                    <a:pt x="4180840" y="25146"/>
                  </a:cubicBezTo>
                  <a:lnTo>
                    <a:pt x="219837" y="25146"/>
                  </a:lnTo>
                  <a:lnTo>
                    <a:pt x="219837" y="12573"/>
                  </a:lnTo>
                  <a:lnTo>
                    <a:pt x="219837" y="25146"/>
                  </a:lnTo>
                  <a:cubicBezTo>
                    <a:pt x="112141" y="25146"/>
                    <a:pt x="25146" y="111125"/>
                    <a:pt x="25146" y="216789"/>
                  </a:cubicBezTo>
                  <a:close/>
                </a:path>
              </a:pathLst>
            </a:custGeom>
            <a:solidFill>
              <a:srgbClr val="B1720F"/>
            </a:solidFill>
          </p:spPr>
        </p:sp>
      </p:grpSp>
      <p:grpSp>
        <p:nvGrpSpPr>
          <p:cNvPr id="20" name="Group 20"/>
          <p:cNvGrpSpPr/>
          <p:nvPr/>
        </p:nvGrpSpPr>
        <p:grpSpPr>
          <a:xfrm>
            <a:off x="10806210" y="3779190"/>
            <a:ext cx="3300480" cy="937980"/>
            <a:chOff x="0" y="0"/>
            <a:chExt cx="4400640" cy="1250640"/>
          </a:xfrm>
        </p:grpSpPr>
        <p:sp>
          <p:nvSpPr>
            <p:cNvPr id="21" name="Freeform 21"/>
            <p:cNvSpPr/>
            <p:nvPr/>
          </p:nvSpPr>
          <p:spPr>
            <a:xfrm>
              <a:off x="12573" y="12573"/>
              <a:ext cx="4375531" cy="1225423"/>
            </a:xfrm>
            <a:custGeom>
              <a:avLst/>
              <a:gdLst/>
              <a:ahLst/>
              <a:cxnLst/>
              <a:rect l="l" t="t" r="r" b="b"/>
              <a:pathLst>
                <a:path w="4375531" h="1225423">
                  <a:moveTo>
                    <a:pt x="0" y="204216"/>
                  </a:moveTo>
                  <a:cubicBezTo>
                    <a:pt x="0" y="91440"/>
                    <a:pt x="92837" y="0"/>
                    <a:pt x="207264" y="0"/>
                  </a:cubicBezTo>
                  <a:lnTo>
                    <a:pt x="4168267" y="0"/>
                  </a:lnTo>
                  <a:cubicBezTo>
                    <a:pt x="4282694" y="0"/>
                    <a:pt x="4375531" y="91440"/>
                    <a:pt x="4375531" y="204216"/>
                  </a:cubicBezTo>
                  <a:lnTo>
                    <a:pt x="4375531" y="1021207"/>
                  </a:lnTo>
                  <a:cubicBezTo>
                    <a:pt x="4375531" y="1133983"/>
                    <a:pt x="4282694" y="1225423"/>
                    <a:pt x="4168267" y="1225423"/>
                  </a:cubicBezTo>
                  <a:lnTo>
                    <a:pt x="207264" y="1225423"/>
                  </a:lnTo>
                  <a:cubicBezTo>
                    <a:pt x="92837" y="1225423"/>
                    <a:pt x="0" y="1133983"/>
                    <a:pt x="0" y="1021207"/>
                  </a:cubicBezTo>
                  <a:close/>
                </a:path>
              </a:pathLst>
            </a:custGeom>
            <a:solidFill>
              <a:srgbClr val="F19D19"/>
            </a:solidFill>
          </p:spPr>
        </p:sp>
        <p:sp>
          <p:nvSpPr>
            <p:cNvPr id="22" name="Freeform 22"/>
            <p:cNvSpPr/>
            <p:nvPr/>
          </p:nvSpPr>
          <p:spPr>
            <a:xfrm>
              <a:off x="0" y="0"/>
              <a:ext cx="4400677" cy="1250696"/>
            </a:xfrm>
            <a:custGeom>
              <a:avLst/>
              <a:gdLst/>
              <a:ahLst/>
              <a:cxnLst/>
              <a:rect l="l" t="t" r="r" b="b"/>
              <a:pathLst>
                <a:path w="4400677" h="1250696">
                  <a:moveTo>
                    <a:pt x="0" y="216789"/>
                  </a:moveTo>
                  <a:cubicBezTo>
                    <a:pt x="0" y="96901"/>
                    <a:pt x="98552" y="0"/>
                    <a:pt x="219837" y="0"/>
                  </a:cubicBezTo>
                  <a:lnTo>
                    <a:pt x="4180840" y="0"/>
                  </a:lnTo>
                  <a:lnTo>
                    <a:pt x="4180840" y="12573"/>
                  </a:lnTo>
                  <a:lnTo>
                    <a:pt x="4180840" y="0"/>
                  </a:lnTo>
                  <a:cubicBezTo>
                    <a:pt x="4302125" y="0"/>
                    <a:pt x="4400677" y="96901"/>
                    <a:pt x="4400677" y="216789"/>
                  </a:cubicBezTo>
                  <a:lnTo>
                    <a:pt x="4388104" y="216789"/>
                  </a:lnTo>
                  <a:lnTo>
                    <a:pt x="4400677" y="216789"/>
                  </a:lnTo>
                  <a:lnTo>
                    <a:pt x="4400677" y="1033780"/>
                  </a:lnTo>
                  <a:lnTo>
                    <a:pt x="4388104" y="1033780"/>
                  </a:lnTo>
                  <a:lnTo>
                    <a:pt x="4400677" y="1033780"/>
                  </a:lnTo>
                  <a:cubicBezTo>
                    <a:pt x="4400677" y="1153668"/>
                    <a:pt x="4302125" y="1250569"/>
                    <a:pt x="4180840" y="1250569"/>
                  </a:cubicBezTo>
                  <a:lnTo>
                    <a:pt x="4180840" y="1237996"/>
                  </a:lnTo>
                  <a:lnTo>
                    <a:pt x="4180840" y="1250569"/>
                  </a:lnTo>
                  <a:lnTo>
                    <a:pt x="219837" y="1250569"/>
                  </a:lnTo>
                  <a:lnTo>
                    <a:pt x="219837" y="1237996"/>
                  </a:lnTo>
                  <a:lnTo>
                    <a:pt x="219837" y="1250569"/>
                  </a:lnTo>
                  <a:cubicBezTo>
                    <a:pt x="98552" y="1250696"/>
                    <a:pt x="0" y="1153668"/>
                    <a:pt x="0" y="1033780"/>
                  </a:cubicBezTo>
                  <a:lnTo>
                    <a:pt x="0" y="216789"/>
                  </a:lnTo>
                  <a:lnTo>
                    <a:pt x="12573" y="216789"/>
                  </a:lnTo>
                  <a:lnTo>
                    <a:pt x="0" y="216789"/>
                  </a:lnTo>
                  <a:moveTo>
                    <a:pt x="25146" y="216789"/>
                  </a:moveTo>
                  <a:lnTo>
                    <a:pt x="25146" y="1033780"/>
                  </a:lnTo>
                  <a:lnTo>
                    <a:pt x="12573" y="1033780"/>
                  </a:lnTo>
                  <a:lnTo>
                    <a:pt x="25146" y="1033780"/>
                  </a:lnTo>
                  <a:cubicBezTo>
                    <a:pt x="25146" y="1139444"/>
                    <a:pt x="112141" y="1225423"/>
                    <a:pt x="219837" y="1225423"/>
                  </a:cubicBezTo>
                  <a:lnTo>
                    <a:pt x="4180840" y="1225423"/>
                  </a:lnTo>
                  <a:cubicBezTo>
                    <a:pt x="4288536" y="1225423"/>
                    <a:pt x="4375531" y="1139444"/>
                    <a:pt x="4375531" y="1033780"/>
                  </a:cubicBezTo>
                  <a:lnTo>
                    <a:pt x="4375531" y="216789"/>
                  </a:lnTo>
                  <a:cubicBezTo>
                    <a:pt x="4375531" y="111125"/>
                    <a:pt x="4288536" y="25146"/>
                    <a:pt x="4180840" y="25146"/>
                  </a:cubicBezTo>
                  <a:lnTo>
                    <a:pt x="219837" y="25146"/>
                  </a:lnTo>
                  <a:lnTo>
                    <a:pt x="219837" y="12573"/>
                  </a:lnTo>
                  <a:lnTo>
                    <a:pt x="219837" y="25146"/>
                  </a:lnTo>
                  <a:cubicBezTo>
                    <a:pt x="112141" y="25146"/>
                    <a:pt x="25146" y="111125"/>
                    <a:pt x="25146" y="216789"/>
                  </a:cubicBezTo>
                  <a:close/>
                </a:path>
              </a:pathLst>
            </a:custGeom>
            <a:solidFill>
              <a:srgbClr val="B1720F"/>
            </a:solidFill>
          </p:spPr>
        </p:sp>
      </p:grpSp>
      <p:grpSp>
        <p:nvGrpSpPr>
          <p:cNvPr id="23" name="Group 23"/>
          <p:cNvGrpSpPr/>
          <p:nvPr/>
        </p:nvGrpSpPr>
        <p:grpSpPr>
          <a:xfrm>
            <a:off x="7055910" y="6157890"/>
            <a:ext cx="3302640" cy="937980"/>
            <a:chOff x="0" y="0"/>
            <a:chExt cx="4403520" cy="1250640"/>
          </a:xfrm>
        </p:grpSpPr>
        <p:sp>
          <p:nvSpPr>
            <p:cNvPr id="24" name="Freeform 24"/>
            <p:cNvSpPr/>
            <p:nvPr/>
          </p:nvSpPr>
          <p:spPr>
            <a:xfrm>
              <a:off x="12573" y="12573"/>
              <a:ext cx="4378325" cy="1225423"/>
            </a:xfrm>
            <a:custGeom>
              <a:avLst/>
              <a:gdLst/>
              <a:ahLst/>
              <a:cxnLst/>
              <a:rect l="l" t="t" r="r" b="b"/>
              <a:pathLst>
                <a:path w="4378325" h="1225423">
                  <a:moveTo>
                    <a:pt x="0" y="204216"/>
                  </a:moveTo>
                  <a:cubicBezTo>
                    <a:pt x="0" y="91440"/>
                    <a:pt x="92837" y="0"/>
                    <a:pt x="207264" y="0"/>
                  </a:cubicBezTo>
                  <a:lnTo>
                    <a:pt x="4171061" y="0"/>
                  </a:lnTo>
                  <a:cubicBezTo>
                    <a:pt x="4285488" y="0"/>
                    <a:pt x="4378325" y="91440"/>
                    <a:pt x="4378325" y="204216"/>
                  </a:cubicBezTo>
                  <a:lnTo>
                    <a:pt x="4378325" y="1021207"/>
                  </a:lnTo>
                  <a:cubicBezTo>
                    <a:pt x="4378325" y="1133983"/>
                    <a:pt x="4285488" y="1225423"/>
                    <a:pt x="4171061" y="1225423"/>
                  </a:cubicBezTo>
                  <a:lnTo>
                    <a:pt x="207264" y="1225423"/>
                  </a:lnTo>
                  <a:cubicBezTo>
                    <a:pt x="92837" y="1225423"/>
                    <a:pt x="0" y="1133983"/>
                    <a:pt x="0" y="1021207"/>
                  </a:cubicBezTo>
                  <a:close/>
                </a:path>
              </a:pathLst>
            </a:custGeom>
            <a:solidFill>
              <a:srgbClr val="F19D19"/>
            </a:solidFill>
          </p:spPr>
        </p:sp>
        <p:sp>
          <p:nvSpPr>
            <p:cNvPr id="25" name="Freeform 25"/>
            <p:cNvSpPr/>
            <p:nvPr/>
          </p:nvSpPr>
          <p:spPr>
            <a:xfrm>
              <a:off x="0" y="0"/>
              <a:ext cx="4403471" cy="1250696"/>
            </a:xfrm>
            <a:custGeom>
              <a:avLst/>
              <a:gdLst/>
              <a:ahLst/>
              <a:cxnLst/>
              <a:rect l="l" t="t" r="r" b="b"/>
              <a:pathLst>
                <a:path w="4403471" h="1250696">
                  <a:moveTo>
                    <a:pt x="0" y="216789"/>
                  </a:moveTo>
                  <a:cubicBezTo>
                    <a:pt x="0" y="96901"/>
                    <a:pt x="98552" y="0"/>
                    <a:pt x="219837" y="0"/>
                  </a:cubicBezTo>
                  <a:lnTo>
                    <a:pt x="4183634" y="0"/>
                  </a:lnTo>
                  <a:lnTo>
                    <a:pt x="4183634" y="12573"/>
                  </a:lnTo>
                  <a:lnTo>
                    <a:pt x="4183634" y="0"/>
                  </a:lnTo>
                  <a:cubicBezTo>
                    <a:pt x="4304919" y="0"/>
                    <a:pt x="4403471" y="96901"/>
                    <a:pt x="4403471" y="216789"/>
                  </a:cubicBezTo>
                  <a:lnTo>
                    <a:pt x="4390898" y="216789"/>
                  </a:lnTo>
                  <a:lnTo>
                    <a:pt x="4403471" y="216789"/>
                  </a:lnTo>
                  <a:lnTo>
                    <a:pt x="4403471" y="1033780"/>
                  </a:lnTo>
                  <a:lnTo>
                    <a:pt x="4390898" y="1033780"/>
                  </a:lnTo>
                  <a:lnTo>
                    <a:pt x="4403471" y="1033780"/>
                  </a:lnTo>
                  <a:cubicBezTo>
                    <a:pt x="4403471" y="1153668"/>
                    <a:pt x="4304919" y="1250569"/>
                    <a:pt x="4183634" y="1250569"/>
                  </a:cubicBezTo>
                  <a:lnTo>
                    <a:pt x="4183634" y="1237996"/>
                  </a:lnTo>
                  <a:lnTo>
                    <a:pt x="4183634" y="1250569"/>
                  </a:lnTo>
                  <a:lnTo>
                    <a:pt x="219837" y="1250569"/>
                  </a:lnTo>
                  <a:lnTo>
                    <a:pt x="219837" y="1237996"/>
                  </a:lnTo>
                  <a:lnTo>
                    <a:pt x="219837" y="1250569"/>
                  </a:lnTo>
                  <a:cubicBezTo>
                    <a:pt x="98552" y="1250696"/>
                    <a:pt x="0" y="1153668"/>
                    <a:pt x="0" y="1033780"/>
                  </a:cubicBezTo>
                  <a:lnTo>
                    <a:pt x="0" y="216789"/>
                  </a:lnTo>
                  <a:lnTo>
                    <a:pt x="12573" y="216789"/>
                  </a:lnTo>
                  <a:lnTo>
                    <a:pt x="0" y="216789"/>
                  </a:lnTo>
                  <a:moveTo>
                    <a:pt x="25146" y="216789"/>
                  </a:moveTo>
                  <a:lnTo>
                    <a:pt x="25146" y="1033780"/>
                  </a:lnTo>
                  <a:lnTo>
                    <a:pt x="12573" y="1033780"/>
                  </a:lnTo>
                  <a:lnTo>
                    <a:pt x="25146" y="1033780"/>
                  </a:lnTo>
                  <a:cubicBezTo>
                    <a:pt x="25146" y="1139444"/>
                    <a:pt x="112141" y="1225423"/>
                    <a:pt x="219837" y="1225423"/>
                  </a:cubicBezTo>
                  <a:lnTo>
                    <a:pt x="4183634" y="1225423"/>
                  </a:lnTo>
                  <a:cubicBezTo>
                    <a:pt x="4291330" y="1225423"/>
                    <a:pt x="4378325" y="1139444"/>
                    <a:pt x="4378325" y="1033780"/>
                  </a:cubicBezTo>
                  <a:lnTo>
                    <a:pt x="4378325" y="216789"/>
                  </a:lnTo>
                  <a:cubicBezTo>
                    <a:pt x="4378325" y="111125"/>
                    <a:pt x="4291330" y="25146"/>
                    <a:pt x="4183634" y="25146"/>
                  </a:cubicBezTo>
                  <a:lnTo>
                    <a:pt x="219837" y="25146"/>
                  </a:lnTo>
                  <a:lnTo>
                    <a:pt x="219837" y="12573"/>
                  </a:lnTo>
                  <a:lnTo>
                    <a:pt x="219837" y="25146"/>
                  </a:lnTo>
                  <a:cubicBezTo>
                    <a:pt x="112141" y="25146"/>
                    <a:pt x="25146" y="111125"/>
                    <a:pt x="25146" y="216789"/>
                  </a:cubicBezTo>
                  <a:close/>
                </a:path>
              </a:pathLst>
            </a:custGeom>
            <a:solidFill>
              <a:srgbClr val="B1720F"/>
            </a:solidFill>
          </p:spPr>
        </p:sp>
      </p:grpSp>
      <p:grpSp>
        <p:nvGrpSpPr>
          <p:cNvPr id="26" name="Group 26"/>
          <p:cNvGrpSpPr/>
          <p:nvPr/>
        </p:nvGrpSpPr>
        <p:grpSpPr>
          <a:xfrm>
            <a:off x="14437710" y="6157890"/>
            <a:ext cx="3299940" cy="937980"/>
            <a:chOff x="0" y="0"/>
            <a:chExt cx="4399920" cy="1250640"/>
          </a:xfrm>
        </p:grpSpPr>
        <p:sp>
          <p:nvSpPr>
            <p:cNvPr id="27" name="Freeform 27"/>
            <p:cNvSpPr/>
            <p:nvPr/>
          </p:nvSpPr>
          <p:spPr>
            <a:xfrm>
              <a:off x="12573" y="12573"/>
              <a:ext cx="4374769" cy="1225423"/>
            </a:xfrm>
            <a:custGeom>
              <a:avLst/>
              <a:gdLst/>
              <a:ahLst/>
              <a:cxnLst/>
              <a:rect l="l" t="t" r="r" b="b"/>
              <a:pathLst>
                <a:path w="4374769" h="1225423">
                  <a:moveTo>
                    <a:pt x="0" y="204216"/>
                  </a:moveTo>
                  <a:cubicBezTo>
                    <a:pt x="0" y="91440"/>
                    <a:pt x="92837" y="0"/>
                    <a:pt x="207264" y="0"/>
                  </a:cubicBezTo>
                  <a:lnTo>
                    <a:pt x="4167505" y="0"/>
                  </a:lnTo>
                  <a:cubicBezTo>
                    <a:pt x="4281932" y="0"/>
                    <a:pt x="4374769" y="91440"/>
                    <a:pt x="4374769" y="204216"/>
                  </a:cubicBezTo>
                  <a:lnTo>
                    <a:pt x="4374769" y="1021207"/>
                  </a:lnTo>
                  <a:cubicBezTo>
                    <a:pt x="4374769" y="1133983"/>
                    <a:pt x="4281932" y="1225423"/>
                    <a:pt x="4167505" y="1225423"/>
                  </a:cubicBezTo>
                  <a:lnTo>
                    <a:pt x="207264" y="1225423"/>
                  </a:lnTo>
                  <a:cubicBezTo>
                    <a:pt x="92837" y="1225423"/>
                    <a:pt x="0" y="1133983"/>
                    <a:pt x="0" y="1021207"/>
                  </a:cubicBezTo>
                  <a:close/>
                </a:path>
              </a:pathLst>
            </a:custGeom>
            <a:solidFill>
              <a:srgbClr val="F19D19"/>
            </a:solidFill>
          </p:spPr>
        </p:sp>
        <p:sp>
          <p:nvSpPr>
            <p:cNvPr id="28" name="Freeform 28"/>
            <p:cNvSpPr/>
            <p:nvPr/>
          </p:nvSpPr>
          <p:spPr>
            <a:xfrm>
              <a:off x="0" y="0"/>
              <a:ext cx="4399915" cy="1250696"/>
            </a:xfrm>
            <a:custGeom>
              <a:avLst/>
              <a:gdLst/>
              <a:ahLst/>
              <a:cxnLst/>
              <a:rect l="l" t="t" r="r" b="b"/>
              <a:pathLst>
                <a:path w="4399915" h="1250696">
                  <a:moveTo>
                    <a:pt x="0" y="216789"/>
                  </a:moveTo>
                  <a:cubicBezTo>
                    <a:pt x="0" y="96901"/>
                    <a:pt x="98552" y="0"/>
                    <a:pt x="219837" y="0"/>
                  </a:cubicBezTo>
                  <a:lnTo>
                    <a:pt x="4180078" y="0"/>
                  </a:lnTo>
                  <a:lnTo>
                    <a:pt x="4180078" y="12573"/>
                  </a:lnTo>
                  <a:lnTo>
                    <a:pt x="4180078" y="0"/>
                  </a:lnTo>
                  <a:cubicBezTo>
                    <a:pt x="4301363" y="0"/>
                    <a:pt x="4399915" y="96901"/>
                    <a:pt x="4399915" y="216789"/>
                  </a:cubicBezTo>
                  <a:lnTo>
                    <a:pt x="4387342" y="216789"/>
                  </a:lnTo>
                  <a:lnTo>
                    <a:pt x="4399915" y="216789"/>
                  </a:lnTo>
                  <a:lnTo>
                    <a:pt x="4399915" y="1033780"/>
                  </a:lnTo>
                  <a:lnTo>
                    <a:pt x="4387342" y="1033780"/>
                  </a:lnTo>
                  <a:lnTo>
                    <a:pt x="4399915" y="1033780"/>
                  </a:lnTo>
                  <a:cubicBezTo>
                    <a:pt x="4399915" y="1153668"/>
                    <a:pt x="4301363" y="1250569"/>
                    <a:pt x="4180078" y="1250569"/>
                  </a:cubicBezTo>
                  <a:lnTo>
                    <a:pt x="4180078" y="1237996"/>
                  </a:lnTo>
                  <a:lnTo>
                    <a:pt x="4180078" y="1250569"/>
                  </a:lnTo>
                  <a:lnTo>
                    <a:pt x="219837" y="1250569"/>
                  </a:lnTo>
                  <a:lnTo>
                    <a:pt x="219837" y="1237996"/>
                  </a:lnTo>
                  <a:lnTo>
                    <a:pt x="219837" y="1250569"/>
                  </a:lnTo>
                  <a:cubicBezTo>
                    <a:pt x="98552" y="1250696"/>
                    <a:pt x="0" y="1153668"/>
                    <a:pt x="0" y="1033780"/>
                  </a:cubicBezTo>
                  <a:lnTo>
                    <a:pt x="0" y="216789"/>
                  </a:lnTo>
                  <a:lnTo>
                    <a:pt x="12573" y="216789"/>
                  </a:lnTo>
                  <a:lnTo>
                    <a:pt x="0" y="216789"/>
                  </a:lnTo>
                  <a:moveTo>
                    <a:pt x="25146" y="216789"/>
                  </a:moveTo>
                  <a:lnTo>
                    <a:pt x="25146" y="1033780"/>
                  </a:lnTo>
                  <a:lnTo>
                    <a:pt x="12573" y="1033780"/>
                  </a:lnTo>
                  <a:lnTo>
                    <a:pt x="25146" y="1033780"/>
                  </a:lnTo>
                  <a:cubicBezTo>
                    <a:pt x="25146" y="1139444"/>
                    <a:pt x="112141" y="1225423"/>
                    <a:pt x="219837" y="1225423"/>
                  </a:cubicBezTo>
                  <a:lnTo>
                    <a:pt x="4180078" y="1225423"/>
                  </a:lnTo>
                  <a:cubicBezTo>
                    <a:pt x="4287774" y="1225423"/>
                    <a:pt x="4374769" y="1139444"/>
                    <a:pt x="4374769" y="1033780"/>
                  </a:cubicBezTo>
                  <a:lnTo>
                    <a:pt x="4374769" y="216789"/>
                  </a:lnTo>
                  <a:cubicBezTo>
                    <a:pt x="4374769" y="111125"/>
                    <a:pt x="4287774" y="25146"/>
                    <a:pt x="4180078" y="25146"/>
                  </a:cubicBezTo>
                  <a:lnTo>
                    <a:pt x="219837" y="25146"/>
                  </a:lnTo>
                  <a:lnTo>
                    <a:pt x="219837" y="12573"/>
                  </a:lnTo>
                  <a:lnTo>
                    <a:pt x="219837" y="25146"/>
                  </a:lnTo>
                  <a:cubicBezTo>
                    <a:pt x="112141" y="25146"/>
                    <a:pt x="25146" y="111125"/>
                    <a:pt x="25146" y="216789"/>
                  </a:cubicBezTo>
                  <a:close/>
                </a:path>
              </a:pathLst>
            </a:custGeom>
            <a:solidFill>
              <a:srgbClr val="B1720F"/>
            </a:solidFill>
          </p:spPr>
        </p:sp>
      </p:grpSp>
      <p:sp>
        <p:nvSpPr>
          <p:cNvPr id="29" name="AutoShape 29"/>
          <p:cNvSpPr/>
          <p:nvPr/>
        </p:nvSpPr>
        <p:spPr>
          <a:xfrm>
            <a:off x="4843912" y="3222375"/>
            <a:ext cx="3962836" cy="19050"/>
          </a:xfrm>
          <a:prstGeom prst="line">
            <a:avLst/>
          </a:prstGeom>
          <a:ln w="19050" cap="rnd">
            <a:solidFill>
              <a:srgbClr val="F19D19"/>
            </a:solidFill>
            <a:prstDash val="solid"/>
            <a:headEnd type="none" w="sm" len="sm"/>
            <a:tailEnd type="arrow" w="med" len="sm"/>
          </a:ln>
        </p:spPr>
      </p:sp>
      <p:sp>
        <p:nvSpPr>
          <p:cNvPr id="30" name="AutoShape 30"/>
          <p:cNvSpPr/>
          <p:nvPr/>
        </p:nvSpPr>
        <p:spPr>
          <a:xfrm>
            <a:off x="8608446" y="3222375"/>
            <a:ext cx="3947329" cy="19050"/>
          </a:xfrm>
          <a:prstGeom prst="line">
            <a:avLst/>
          </a:prstGeom>
          <a:ln w="19050" cap="rnd">
            <a:solidFill>
              <a:srgbClr val="F19D19"/>
            </a:solidFill>
            <a:prstDash val="solid"/>
            <a:headEnd type="none" w="sm" len="sm"/>
            <a:tailEnd type="arrow" w="med" len="sm"/>
          </a:ln>
        </p:spPr>
      </p:sp>
      <p:sp>
        <p:nvSpPr>
          <p:cNvPr id="31" name="AutoShape 31"/>
          <p:cNvSpPr/>
          <p:nvPr/>
        </p:nvSpPr>
        <p:spPr>
          <a:xfrm>
            <a:off x="8551167" y="5428005"/>
            <a:ext cx="4060806" cy="19050"/>
          </a:xfrm>
          <a:prstGeom prst="line">
            <a:avLst/>
          </a:prstGeom>
          <a:ln w="19050" cap="rnd">
            <a:solidFill>
              <a:srgbClr val="F19D19"/>
            </a:solidFill>
            <a:prstDash val="solid"/>
            <a:headEnd type="none" w="sm" len="sm"/>
            <a:tailEnd type="arrow" w="med" len="sm"/>
          </a:ln>
        </p:spPr>
      </p:sp>
      <p:sp>
        <p:nvSpPr>
          <p:cNvPr id="32" name="AutoShape 32"/>
          <p:cNvSpPr/>
          <p:nvPr/>
        </p:nvSpPr>
        <p:spPr>
          <a:xfrm>
            <a:off x="12295667" y="5428005"/>
            <a:ext cx="3952526" cy="19050"/>
          </a:xfrm>
          <a:prstGeom prst="line">
            <a:avLst/>
          </a:prstGeom>
          <a:ln w="19050" cap="rnd">
            <a:solidFill>
              <a:srgbClr val="F19D19"/>
            </a:solidFill>
            <a:prstDash val="solid"/>
            <a:headEnd type="none" w="sm" len="sm"/>
            <a:tailEnd type="arrow" w="med" len="sm"/>
          </a:ln>
        </p:spPr>
      </p:sp>
      <p:sp>
        <p:nvSpPr>
          <p:cNvPr id="33" name="TextBox 33"/>
          <p:cNvSpPr txBox="1"/>
          <p:nvPr/>
        </p:nvSpPr>
        <p:spPr>
          <a:xfrm>
            <a:off x="7348140" y="1925550"/>
            <a:ext cx="2717640" cy="515970"/>
          </a:xfrm>
          <a:prstGeom prst="rect">
            <a:avLst/>
          </a:prstGeom>
        </p:spPr>
        <p:txBody>
          <a:bodyPr lIns="0" tIns="0" rIns="0" bIns="0" rtlCol="0" anchor="t">
            <a:spAutoFit/>
          </a:bodyPr>
          <a:lstStyle/>
          <a:p>
            <a:pPr algn="ctr">
              <a:lnSpc>
                <a:spcPts val="3240"/>
              </a:lnSpc>
            </a:pPr>
            <a:r>
              <a:rPr lang="en-US" sz="2700" b="1" spc="-1">
                <a:solidFill>
                  <a:srgbClr val="FFFFFF"/>
                </a:solidFill>
                <a:latin typeface="Arial Bold"/>
                <a:ea typeface="Arial Bold"/>
                <a:cs typeface="Arial Bold"/>
                <a:sym typeface="Arial Bold"/>
              </a:rPr>
              <a:t>Company</a:t>
            </a:r>
          </a:p>
        </p:txBody>
      </p:sp>
      <p:sp>
        <p:nvSpPr>
          <p:cNvPr id="34" name="TextBox 34"/>
          <p:cNvSpPr txBox="1"/>
          <p:nvPr/>
        </p:nvSpPr>
        <p:spPr>
          <a:xfrm>
            <a:off x="3583260" y="3961350"/>
            <a:ext cx="2718180" cy="515970"/>
          </a:xfrm>
          <a:prstGeom prst="rect">
            <a:avLst/>
          </a:prstGeom>
        </p:spPr>
        <p:txBody>
          <a:bodyPr lIns="0" tIns="0" rIns="0" bIns="0" rtlCol="0" anchor="t">
            <a:spAutoFit/>
          </a:bodyPr>
          <a:lstStyle/>
          <a:p>
            <a:pPr algn="ctr">
              <a:lnSpc>
                <a:spcPts val="3240"/>
              </a:lnSpc>
            </a:pPr>
            <a:r>
              <a:rPr lang="en-US" sz="2700" b="1" spc="-1">
                <a:solidFill>
                  <a:srgbClr val="FFFFFF"/>
                </a:solidFill>
                <a:latin typeface="Arial Bold"/>
                <a:ea typeface="Arial Bold"/>
                <a:cs typeface="Arial Bold"/>
                <a:sym typeface="Arial Bold"/>
              </a:rPr>
              <a:t>Private Limited</a:t>
            </a:r>
          </a:p>
        </p:txBody>
      </p:sp>
      <p:sp>
        <p:nvSpPr>
          <p:cNvPr id="35" name="TextBox 35"/>
          <p:cNvSpPr txBox="1"/>
          <p:nvPr/>
        </p:nvSpPr>
        <p:spPr>
          <a:xfrm>
            <a:off x="11096280" y="3961350"/>
            <a:ext cx="2720340" cy="515970"/>
          </a:xfrm>
          <a:prstGeom prst="rect">
            <a:avLst/>
          </a:prstGeom>
        </p:spPr>
        <p:txBody>
          <a:bodyPr lIns="0" tIns="0" rIns="0" bIns="0" rtlCol="0" anchor="t">
            <a:spAutoFit/>
          </a:bodyPr>
          <a:lstStyle/>
          <a:p>
            <a:pPr algn="ctr">
              <a:lnSpc>
                <a:spcPts val="3240"/>
              </a:lnSpc>
            </a:pPr>
            <a:r>
              <a:rPr lang="en-US" sz="2700" b="1" spc="-1">
                <a:solidFill>
                  <a:srgbClr val="FFFFFF"/>
                </a:solidFill>
                <a:latin typeface="Arial Bold"/>
                <a:ea typeface="Arial Bold"/>
                <a:cs typeface="Arial Bold"/>
                <a:sym typeface="Arial Bold"/>
              </a:rPr>
              <a:t>Public Ltd</a:t>
            </a:r>
          </a:p>
        </p:txBody>
      </p:sp>
      <p:sp>
        <p:nvSpPr>
          <p:cNvPr id="36" name="TextBox 36"/>
          <p:cNvSpPr txBox="1"/>
          <p:nvPr/>
        </p:nvSpPr>
        <p:spPr>
          <a:xfrm>
            <a:off x="7348140" y="6337890"/>
            <a:ext cx="2717640" cy="515970"/>
          </a:xfrm>
          <a:prstGeom prst="rect">
            <a:avLst/>
          </a:prstGeom>
        </p:spPr>
        <p:txBody>
          <a:bodyPr lIns="0" tIns="0" rIns="0" bIns="0" rtlCol="0" anchor="t">
            <a:spAutoFit/>
          </a:bodyPr>
          <a:lstStyle/>
          <a:p>
            <a:pPr algn="ctr">
              <a:lnSpc>
                <a:spcPts val="3240"/>
              </a:lnSpc>
            </a:pPr>
            <a:r>
              <a:rPr lang="en-US" sz="2700" b="1" spc="-1">
                <a:solidFill>
                  <a:srgbClr val="FFFFFF"/>
                </a:solidFill>
                <a:latin typeface="Arial Bold"/>
                <a:ea typeface="Arial Bold"/>
                <a:cs typeface="Arial Bold"/>
                <a:sym typeface="Arial Bold"/>
              </a:rPr>
              <a:t>Listed</a:t>
            </a:r>
          </a:p>
        </p:txBody>
      </p:sp>
      <p:sp>
        <p:nvSpPr>
          <p:cNvPr id="37" name="TextBox 37"/>
          <p:cNvSpPr txBox="1"/>
          <p:nvPr/>
        </p:nvSpPr>
        <p:spPr>
          <a:xfrm>
            <a:off x="14729940" y="6337890"/>
            <a:ext cx="2718180" cy="515970"/>
          </a:xfrm>
          <a:prstGeom prst="rect">
            <a:avLst/>
          </a:prstGeom>
        </p:spPr>
        <p:txBody>
          <a:bodyPr lIns="0" tIns="0" rIns="0" bIns="0" rtlCol="0" anchor="t">
            <a:spAutoFit/>
          </a:bodyPr>
          <a:lstStyle/>
          <a:p>
            <a:pPr algn="ctr">
              <a:lnSpc>
                <a:spcPts val="3240"/>
              </a:lnSpc>
            </a:pPr>
            <a:r>
              <a:rPr lang="en-US" sz="2700" b="1" spc="-1">
                <a:solidFill>
                  <a:srgbClr val="FFFFFF"/>
                </a:solidFill>
                <a:latin typeface="Arial Bold"/>
                <a:ea typeface="Arial Bold"/>
                <a:cs typeface="Arial Bold"/>
                <a:sym typeface="Arial Bold"/>
              </a:rPr>
              <a:t>Unlisted</a:t>
            </a:r>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Distribution from XYZ</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77725"/>
            <a:ext cx="16341300" cy="3952155"/>
          </a:xfrm>
          <a:prstGeom prst="rect">
            <a:avLst/>
          </a:prstGeom>
        </p:spPr>
        <p:txBody>
          <a:bodyPr lIns="0" tIns="0" rIns="0" bIns="0" rtlCol="0" anchor="t">
            <a:spAutoFit/>
          </a:bodyPr>
          <a:lstStyle/>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XYZ is evaluating options for distribution in years to come of profits (made in PQR to its shareholders</a:t>
            </a:r>
          </a:p>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Two Alternatives</a:t>
            </a:r>
          </a:p>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Dividend in coming years</a:t>
            </a:r>
          </a:p>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Issue of Bonus Redeemable Preference Shares today and redemption in coming years</a:t>
            </a:r>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Alternatives for distribution from XYZ</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77725"/>
            <a:ext cx="16341300" cy="4605555"/>
          </a:xfrm>
          <a:prstGeom prst="rect">
            <a:avLst/>
          </a:prstGeom>
        </p:spPr>
        <p:txBody>
          <a:bodyPr lIns="0" tIns="0" rIns="0" bIns="0" rtlCol="0" anchor="t">
            <a:spAutoFit/>
          </a:bodyPr>
          <a:lstStyle/>
          <a:p>
            <a:pPr marL="597217" lvl="1" indent="-298609" algn="just">
              <a:lnSpc>
                <a:spcPts val="5148"/>
              </a:lnSpc>
              <a:buFont typeface="Arial"/>
              <a:buChar char="•"/>
            </a:pPr>
            <a:r>
              <a:rPr lang="en-US" sz="3300" b="1" spc="-1">
                <a:solidFill>
                  <a:srgbClr val="000000"/>
                </a:solidFill>
                <a:latin typeface="Calibri (MS) Bold"/>
                <a:ea typeface="Calibri (MS) Bold"/>
                <a:cs typeface="Calibri (MS) Bold"/>
                <a:sym typeface="Calibri (MS) Bold"/>
              </a:rPr>
              <a:t>Dividend:</a:t>
            </a:r>
          </a:p>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Distribution from PQR to XYZ in coming years</a:t>
            </a:r>
          </a:p>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Same year declare dividend from XYZ - Section 80M of Income Tax benefit available in hands of XYZ</a:t>
            </a:r>
          </a:p>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Dividend taxable in the hands of shareholders maximum rate 35.88%- higher surcharge of 25/37% not applicable</a:t>
            </a: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Alternatives for distribution from XYZ</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77725"/>
            <a:ext cx="16341300" cy="7174875"/>
          </a:xfrm>
          <a:prstGeom prst="rect">
            <a:avLst/>
          </a:prstGeom>
        </p:spPr>
        <p:txBody>
          <a:bodyPr lIns="0" tIns="0" rIns="0" bIns="0" rtlCol="0" anchor="t">
            <a:spAutoFit/>
          </a:bodyPr>
          <a:lstStyle/>
          <a:p>
            <a:pPr marL="597217" lvl="1" indent="-298609" algn="just">
              <a:lnSpc>
                <a:spcPts val="5148"/>
              </a:lnSpc>
              <a:buFont typeface="Arial"/>
              <a:buChar char="•"/>
            </a:pPr>
            <a:r>
              <a:rPr lang="en-US" sz="3300" b="1" spc="-1">
                <a:solidFill>
                  <a:srgbClr val="000000"/>
                </a:solidFill>
                <a:latin typeface="Calibri (MS) Bold"/>
                <a:ea typeface="Calibri (MS) Bold"/>
                <a:cs typeface="Calibri (MS) Bold"/>
                <a:sym typeface="Calibri (MS) Bold"/>
              </a:rPr>
              <a:t>Issue and redemption of bonus redeemable preference shares (Distribution from PQR to XYZ in coming years</a:t>
            </a:r>
          </a:p>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Issue bonus RPS today</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Use available securities premium Section 63 of Companies Act, 2013</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Nominal face value and redeemable at premium</a:t>
            </a:r>
          </a:p>
          <a:p>
            <a:pPr marL="2654618" lvl="4" indent="-530924" algn="just">
              <a:lnSpc>
                <a:spcPts val="5148"/>
              </a:lnSpc>
              <a:buFont typeface="Arial"/>
              <a:buChar char="•"/>
            </a:pPr>
            <a:r>
              <a:rPr lang="en-US" sz="3300" spc="-1">
                <a:solidFill>
                  <a:srgbClr val="000000"/>
                </a:solidFill>
                <a:latin typeface="Calibri (MS)"/>
                <a:ea typeface="Calibri (MS)"/>
                <a:cs typeface="Calibri (MS)"/>
                <a:sym typeface="Calibri (MS)"/>
              </a:rPr>
              <a:t>at the time of redemption (Section 55 of Companies Act, 2013)</a:t>
            </a:r>
          </a:p>
          <a:p>
            <a:pPr marL="3340417" lvl="5" indent="-556736" algn="just">
              <a:lnSpc>
                <a:spcPts val="5148"/>
              </a:lnSpc>
              <a:buFont typeface="Arial"/>
              <a:buChar char="⚬"/>
            </a:pPr>
            <a:r>
              <a:rPr lang="en-US" sz="3300" spc="-1">
                <a:solidFill>
                  <a:srgbClr val="000000"/>
                </a:solidFill>
                <a:latin typeface="Calibri (MS)"/>
                <a:ea typeface="Calibri (MS)"/>
                <a:cs typeface="Calibri (MS)"/>
                <a:sym typeface="Calibri (MS)"/>
              </a:rPr>
              <a:t>Profits only to the extent of face value required</a:t>
            </a:r>
          </a:p>
          <a:p>
            <a:pPr marL="3340417" lvl="5" indent="-556736" algn="just">
              <a:lnSpc>
                <a:spcPts val="5148"/>
              </a:lnSpc>
              <a:buFont typeface="Arial"/>
              <a:buChar char="⚬"/>
            </a:pPr>
            <a:r>
              <a:rPr lang="en-US" sz="3300" spc="-1">
                <a:solidFill>
                  <a:srgbClr val="000000"/>
                </a:solidFill>
                <a:latin typeface="Calibri (MS)"/>
                <a:ea typeface="Calibri (MS)"/>
                <a:cs typeface="Calibri (MS)"/>
                <a:sym typeface="Calibri (MS)"/>
              </a:rPr>
              <a:t>Redemption premium can be adjusted against securities premium</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Staggered redemption after 1, 2 and 3 years</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Alternatives for distribution from XYZ</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77725"/>
            <a:ext cx="16341300" cy="7675995"/>
          </a:xfrm>
          <a:prstGeom prst="rect">
            <a:avLst/>
          </a:prstGeom>
        </p:spPr>
        <p:txBody>
          <a:bodyPr lIns="0" tIns="0" rIns="0" bIns="0" rtlCol="0" anchor="t">
            <a:spAutoFit/>
          </a:bodyPr>
          <a:lstStyle/>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No tax on issue of bonus shares</a:t>
            </a:r>
          </a:p>
          <a:p>
            <a:pPr marL="2654618" lvl="4" indent="-530924" algn="just">
              <a:lnSpc>
                <a:spcPts val="5148"/>
              </a:lnSpc>
              <a:buFont typeface="Arial"/>
              <a:buChar char="•"/>
            </a:pPr>
            <a:r>
              <a:rPr lang="en-US" sz="3300" spc="-1">
                <a:solidFill>
                  <a:srgbClr val="000000"/>
                </a:solidFill>
                <a:latin typeface="Calibri (MS)"/>
                <a:ea typeface="Calibri (MS)"/>
                <a:cs typeface="Calibri (MS)"/>
                <a:sym typeface="Calibri (MS)"/>
              </a:rPr>
              <a:t>Section 2(22) not attracted at the time of issue as there is no distribution of assets of the company</a:t>
            </a:r>
          </a:p>
          <a:p>
            <a:pPr marL="3340417" lvl="5" indent="-556736" algn="just">
              <a:lnSpc>
                <a:spcPts val="5148"/>
              </a:lnSpc>
              <a:buFont typeface="Arial"/>
              <a:buChar char="⚬"/>
            </a:pPr>
            <a:r>
              <a:rPr lang="en-US" sz="3300" spc="-1">
                <a:solidFill>
                  <a:srgbClr val="000000"/>
                </a:solidFill>
                <a:latin typeface="Calibri (MS)"/>
                <a:ea typeface="Calibri (MS)"/>
                <a:cs typeface="Calibri (MS)"/>
                <a:sym typeface="Calibri (MS)"/>
              </a:rPr>
              <a:t>Shashibala Navnitlal v. CIT Guj HC (54 ITR 478) [1964]</a:t>
            </a:r>
          </a:p>
          <a:p>
            <a:pPr marL="3340417" lvl="5" indent="-556736" algn="just">
              <a:lnSpc>
                <a:spcPts val="5148"/>
              </a:lnSpc>
              <a:buFont typeface="Arial"/>
              <a:buChar char="⚬"/>
            </a:pPr>
            <a:r>
              <a:rPr lang="en-US" sz="3300" spc="-1">
                <a:solidFill>
                  <a:srgbClr val="000000"/>
                </a:solidFill>
                <a:latin typeface="Calibri (MS)"/>
                <a:ea typeface="Calibri (MS)"/>
                <a:cs typeface="Calibri (MS)"/>
                <a:sym typeface="Calibri (MS)"/>
              </a:rPr>
              <a:t>Briggs of Burton (India) (P.) Ltd., In re Delhi AAR (274 ITR 595) [2005]</a:t>
            </a:r>
          </a:p>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Redemption of RPS in coming years</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Distribution from PQR to XYZ equivalent to amount required for redemption each year</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Taxation on redemption of RPS? – Buyback Tax (Section 115QA), Dividend &amp; Capital Gains</a:t>
            </a:r>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Tax implication on redemption of RPS</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77725"/>
            <a:ext cx="16341300" cy="6064635"/>
          </a:xfrm>
          <a:prstGeom prst="rect">
            <a:avLst/>
          </a:prstGeom>
        </p:spPr>
        <p:txBody>
          <a:bodyPr lIns="0" tIns="0" rIns="0" bIns="0" rtlCol="0" anchor="t">
            <a:spAutoFit/>
          </a:bodyPr>
          <a:lstStyle/>
          <a:p>
            <a:pPr marL="597217" lvl="1" indent="-298609" algn="just">
              <a:lnSpc>
                <a:spcPts val="5148"/>
              </a:lnSpc>
              <a:buFont typeface="Arial"/>
              <a:buChar char="•"/>
            </a:pPr>
            <a:r>
              <a:rPr lang="en-US" sz="3300" b="1" spc="-1">
                <a:solidFill>
                  <a:srgbClr val="000000"/>
                </a:solidFill>
                <a:latin typeface="Calibri (MS) Bold"/>
                <a:ea typeface="Calibri (MS) Bold"/>
                <a:cs typeface="Calibri (MS) Bold"/>
                <a:sym typeface="Calibri (MS) Bold"/>
              </a:rPr>
              <a:t>Tax implications of Buyback</a:t>
            </a:r>
          </a:p>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Whether redemption of RPS is purchase by company?</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Definition u/s 115QA does not restrict to buy back u/s 68 of Companies Act, 2013</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SC in Anarkali Sarabhai v CIT (224 ITR 422) [1997]</a:t>
            </a:r>
          </a:p>
          <a:p>
            <a:pPr marL="1968817" lvl="3" indent="-492204" algn="just">
              <a:lnSpc>
                <a:spcPts val="5148"/>
              </a:lnSpc>
            </a:pPr>
            <a:r>
              <a:rPr lang="en-US" sz="3300" spc="-1">
                <a:solidFill>
                  <a:srgbClr val="000000"/>
                </a:solidFill>
                <a:latin typeface="Calibri (MS)"/>
                <a:ea typeface="Calibri (MS)"/>
                <a:cs typeface="Calibri (MS)"/>
                <a:sym typeface="Calibri (MS)"/>
              </a:rPr>
              <a:t>“In effect, the company has bought back the preference shares from the shareholders… When a preference share is redeemed by a company, what a shareholder does in effect is to sell the share to the company. Such a transaction is nothing but sale of the preference shares by the shareholders to the company.”</a:t>
            </a:r>
          </a:p>
        </p:txBody>
      </p:sp>
    </p:spTree>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Tax implication on redemption of RPS</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77725"/>
            <a:ext cx="16341300" cy="4757835"/>
          </a:xfrm>
          <a:prstGeom prst="rect">
            <a:avLst/>
          </a:prstGeom>
        </p:spPr>
        <p:txBody>
          <a:bodyPr lIns="0" tIns="0" rIns="0" bIns="0" rtlCol="0" anchor="t">
            <a:spAutoFit/>
          </a:bodyPr>
          <a:lstStyle/>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Proposition redemption is purchase further supported in</a:t>
            </a:r>
          </a:p>
          <a:p>
            <a:pPr marL="2654618" lvl="4" indent="-530924" algn="just">
              <a:lnSpc>
                <a:spcPts val="5148"/>
              </a:lnSpc>
              <a:buFont typeface="Arial"/>
              <a:buChar char="•"/>
            </a:pPr>
            <a:r>
              <a:rPr lang="en-US" sz="3300" spc="-1">
                <a:solidFill>
                  <a:srgbClr val="000000"/>
                </a:solidFill>
                <a:latin typeface="Calibri (MS)"/>
                <a:ea typeface="Calibri (MS)"/>
                <a:cs typeface="Calibri (MS)"/>
                <a:sym typeface="Calibri (MS)"/>
              </a:rPr>
              <a:t>CIT v. Enam Securities (P) Ltd (Bom HC) (345 ITR 64) [2012]</a:t>
            </a:r>
          </a:p>
          <a:p>
            <a:pPr marL="2654618" lvl="4" indent="-530924" algn="just">
              <a:lnSpc>
                <a:spcPts val="5148"/>
              </a:lnSpc>
              <a:buFont typeface="Arial"/>
              <a:buChar char="•"/>
            </a:pPr>
            <a:r>
              <a:rPr lang="en-US" sz="3300" spc="-1">
                <a:solidFill>
                  <a:srgbClr val="000000"/>
                </a:solidFill>
                <a:latin typeface="Calibri (MS)"/>
                <a:ea typeface="Calibri (MS)"/>
                <a:cs typeface="Calibri (MS)"/>
                <a:sym typeface="Calibri (MS)"/>
              </a:rPr>
              <a:t>Parle Biscuits Pvt Ltd v. ACIT (Mum ITAT) (5318&amp;5319/MUM/2006) [2011]</a:t>
            </a:r>
          </a:p>
          <a:p>
            <a:pPr marL="2654618" lvl="4" indent="-530924" algn="just">
              <a:lnSpc>
                <a:spcPts val="5148"/>
              </a:lnSpc>
              <a:buFont typeface="Arial"/>
              <a:buChar char="•"/>
            </a:pPr>
            <a:r>
              <a:rPr lang="en-US" sz="3300" spc="-1">
                <a:solidFill>
                  <a:srgbClr val="000000"/>
                </a:solidFill>
                <a:latin typeface="Calibri (MS)"/>
                <a:ea typeface="Calibri (MS)"/>
                <a:cs typeface="Calibri (MS)"/>
                <a:sym typeface="Calibri (MS)"/>
              </a:rPr>
              <a:t>Shri Uday K. Pradhan v. ITO (Mum ITAT) (4669/MUM/2014) [2016]</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Alternatively, instead of redemption under section 55 of Companies Act,2013, company may buy back preference shares under section 68 of Act -</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Tax implication on redemption of RPS</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77725"/>
            <a:ext cx="16341300" cy="3952155"/>
          </a:xfrm>
          <a:prstGeom prst="rect">
            <a:avLst/>
          </a:prstGeom>
        </p:spPr>
        <p:txBody>
          <a:bodyPr lIns="0" tIns="0" rIns="0" bIns="0" rtlCol="0" anchor="t">
            <a:spAutoFit/>
          </a:bodyPr>
          <a:lstStyle/>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Tax implications</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Tax @ 23.30% under section 115QA payable by XYZ</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Exempt in the hands of shareholders - Section 10(34A)</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Section 80M benefit not available in hands of XYZ if amount from PQR Is distributed as dividend</a:t>
            </a:r>
          </a:p>
        </p:txBody>
      </p:sp>
    </p:spTree>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Tax implication on redemption of RPS</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77725"/>
            <a:ext cx="16341300" cy="7174875"/>
          </a:xfrm>
          <a:prstGeom prst="rect">
            <a:avLst/>
          </a:prstGeom>
        </p:spPr>
        <p:txBody>
          <a:bodyPr lIns="0" tIns="0" rIns="0" bIns="0" rtlCol="0" anchor="t">
            <a:spAutoFit/>
          </a:bodyPr>
          <a:lstStyle/>
          <a:p>
            <a:pPr marL="597217" lvl="1" indent="-298609" algn="just">
              <a:lnSpc>
                <a:spcPts val="5148"/>
              </a:lnSpc>
              <a:buFont typeface="Arial"/>
              <a:buChar char="•"/>
            </a:pPr>
            <a:r>
              <a:rPr lang="en-US" sz="3300" spc="-1">
                <a:solidFill>
                  <a:srgbClr val="000000"/>
                </a:solidFill>
                <a:latin typeface="Calibri (MS)"/>
                <a:ea typeface="Calibri (MS)"/>
                <a:cs typeface="Calibri (MS)"/>
                <a:sym typeface="Calibri (MS)"/>
              </a:rPr>
              <a:t>Tax implications of Dividend</a:t>
            </a:r>
          </a:p>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Under Section 2(22)(d) - capital reduction</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Redemption of RPS is not capital reduction</a:t>
            </a:r>
          </a:p>
          <a:p>
            <a:pPr marL="2654618" lvl="4" indent="-530924" algn="just">
              <a:lnSpc>
                <a:spcPts val="5148"/>
              </a:lnSpc>
              <a:buFont typeface="Arial"/>
              <a:buChar char="•"/>
            </a:pPr>
            <a:r>
              <a:rPr lang="en-US" sz="3300" spc="-1">
                <a:solidFill>
                  <a:srgbClr val="000000"/>
                </a:solidFill>
                <a:latin typeface="Calibri (MS)"/>
                <a:ea typeface="Calibri (MS)"/>
                <a:cs typeface="Calibri (MS)"/>
                <a:sym typeface="Calibri (MS)"/>
              </a:rPr>
              <a:t>Explanation to Section 55 of Companies Act, 2013</a:t>
            </a:r>
          </a:p>
          <a:p>
            <a:pPr marL="2654618" lvl="4" indent="-530924" algn="just">
              <a:lnSpc>
                <a:spcPts val="5148"/>
              </a:lnSpc>
              <a:buFont typeface="Arial"/>
              <a:buChar char="•"/>
            </a:pPr>
            <a:r>
              <a:rPr lang="en-US" sz="3300" spc="-1">
                <a:solidFill>
                  <a:srgbClr val="000000"/>
                </a:solidFill>
                <a:latin typeface="Calibri (MS)"/>
                <a:ea typeface="Calibri (MS)"/>
                <a:cs typeface="Calibri (MS)"/>
                <a:sym typeface="Calibri (MS)"/>
              </a:rPr>
              <a:t>Parle Biscuits Pvt Ltd v. ACIT (5318&amp;5319/Mum/2006) [2011]</a:t>
            </a:r>
          </a:p>
          <a:p>
            <a:pPr marL="2654618" lvl="4" indent="-530924" algn="just">
              <a:lnSpc>
                <a:spcPts val="5148"/>
              </a:lnSpc>
              <a:buFont typeface="Arial"/>
              <a:buChar char="•"/>
            </a:pPr>
            <a:r>
              <a:rPr lang="en-US" sz="3300" spc="-1">
                <a:solidFill>
                  <a:srgbClr val="000000"/>
                </a:solidFill>
                <a:latin typeface="Calibri (MS)"/>
                <a:ea typeface="Calibri (MS)"/>
                <a:cs typeface="Calibri (MS)"/>
                <a:sym typeface="Calibri (MS)"/>
              </a:rPr>
              <a:t>Shri Uday K. Pradhan v. ITO(4669/Mum/2014) [2016]</a:t>
            </a:r>
          </a:p>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Under Section 2(22)(a) - release of all or any part of profits</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Shashibala Navnitlal v. CIT (54 ITR 478) [1964] (Guj HC) redemption of RPS amounts to dividend to the extent of accumulated profits in the year of issue</a:t>
            </a:r>
          </a:p>
        </p:txBody>
      </p:sp>
    </p:spTree>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Tax implication on redemption of RPS</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477725"/>
            <a:ext cx="16341300" cy="5258955"/>
          </a:xfrm>
          <a:prstGeom prst="rect">
            <a:avLst/>
          </a:prstGeom>
        </p:spPr>
        <p:txBody>
          <a:bodyPr lIns="0" tIns="0" rIns="0" bIns="0" rtlCol="0" anchor="t">
            <a:spAutoFit/>
          </a:bodyPr>
          <a:lstStyle/>
          <a:p>
            <a:pPr marL="1283018" lvl="2" indent="-427672" algn="just">
              <a:lnSpc>
                <a:spcPts val="5148"/>
              </a:lnSpc>
              <a:buFont typeface="Arial"/>
              <a:buChar char="⚬"/>
            </a:pPr>
            <a:r>
              <a:rPr lang="en-US" sz="3300" spc="-1">
                <a:solidFill>
                  <a:srgbClr val="000000"/>
                </a:solidFill>
                <a:latin typeface="Calibri (MS)"/>
                <a:ea typeface="Calibri (MS)"/>
                <a:cs typeface="Calibri (MS)"/>
                <a:sym typeface="Calibri (MS)"/>
              </a:rPr>
              <a:t>Under Section 2(22)(a) - release of all or any part of profits</a:t>
            </a:r>
          </a:p>
          <a:p>
            <a:pPr marL="1968817" lvl="3" indent="-492204" algn="just">
              <a:lnSpc>
                <a:spcPts val="5148"/>
              </a:lnSpc>
              <a:buFont typeface="Arial"/>
              <a:buChar char="￭"/>
            </a:pPr>
            <a:r>
              <a:rPr lang="en-US" sz="3300" spc="-1">
                <a:solidFill>
                  <a:srgbClr val="000000"/>
                </a:solidFill>
                <a:latin typeface="Calibri (MS)"/>
                <a:ea typeface="Calibri (MS)"/>
                <a:cs typeface="Calibri (MS)"/>
                <a:sym typeface="Calibri (MS)"/>
              </a:rPr>
              <a:t>Shashibala Navnitlal v. CIT (54 ITR 478) [1964] ( Guj HC) redemption of RPS amounts to dividend to the extent of accumulated profits in the year of issue</a:t>
            </a:r>
          </a:p>
          <a:p>
            <a:pPr marL="2654618" lvl="4" indent="-530924" algn="just">
              <a:lnSpc>
                <a:spcPts val="5148"/>
              </a:lnSpc>
              <a:buFont typeface="Arial"/>
              <a:buChar char="•"/>
            </a:pPr>
            <a:r>
              <a:rPr lang="en-US" sz="3300" spc="-1">
                <a:solidFill>
                  <a:srgbClr val="000000"/>
                </a:solidFill>
                <a:latin typeface="Calibri (MS)"/>
                <a:ea typeface="Calibri (MS)"/>
                <a:cs typeface="Calibri (MS)"/>
                <a:sym typeface="Calibri (MS)"/>
              </a:rPr>
              <a:t>Post 115QA and Apex Court’s decision in Anarkali Sarabhai - whether above to apply?</a:t>
            </a:r>
          </a:p>
          <a:p>
            <a:pPr marL="2654618" lvl="4" indent="-530924" algn="just">
              <a:lnSpc>
                <a:spcPts val="5148"/>
              </a:lnSpc>
              <a:buFont typeface="Arial"/>
              <a:buChar char="•"/>
            </a:pPr>
            <a:r>
              <a:rPr lang="en-US" sz="3300" spc="-1">
                <a:solidFill>
                  <a:srgbClr val="000000"/>
                </a:solidFill>
                <a:latin typeface="Calibri (MS)"/>
                <a:ea typeface="Calibri (MS)"/>
                <a:cs typeface="Calibri (MS)"/>
                <a:sym typeface="Calibri (MS)"/>
              </a:rPr>
              <a:t>If no accumulated profits on date of issue (irrespective of status on redemption) - no dividend</a:t>
            </a:r>
          </a:p>
        </p:txBody>
      </p:sp>
    </p:spTree>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Tax implication on redemption of RPS</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592025"/>
            <a:ext cx="16341300" cy="530395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Tax implications of Capital Gains</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If not exempt u/s 10(34A) [buy-back] - redemption of RPS amounts to transfer</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Capital gains chargeable in the hands of shareholders</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Cost of acquisition - nil [Section 55(2)(aa)]</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Period of holding from the date of allotment [Clause(f) of Explanation 1 to Section 2(42A)]</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Tax on STCG - slab rate (highest rate 42.74%)</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Tax on LTCG – 23.30%</a:t>
            </a:r>
          </a:p>
          <a:p>
            <a:pPr marL="1968817" lvl="3" indent="-492204" algn="just">
              <a:lnSpc>
                <a:spcPts val="3960"/>
              </a:lnSpc>
            </a:pPr>
            <a:endParaRPr lang="en-US" sz="3300" spc="-1">
              <a:solidFill>
                <a:srgbClr val="000000"/>
              </a:solidFill>
              <a:latin typeface="Calibri (MS)"/>
              <a:ea typeface="Calibri (MS)"/>
              <a:cs typeface="Calibri (MS)"/>
              <a:sym typeface="Calibri (MS)"/>
            </a:endParaRPr>
          </a:p>
        </p:txBody>
      </p:sp>
    </p:spTree>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 Exemptions and Flexibility</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946805"/>
            <a:ext cx="16341300" cy="760003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Private Ltd. – flexibility introduced </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Section 43 and Section 47 – optional – Exemption Notification No. GSR 464(E) dated June 5, 2015  and Notification No. GSR 583(E) dated 13 June, 2017</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Eligibility – Company is not in default of filing Financial Statement under section 137 or Annual Return under section 92 of Co’s Act, 2013</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Equity shares, preference shares, Hybrid shares</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Non Voting Shares ??</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Management Eq shares ?</a:t>
            </a:r>
          </a:p>
          <a:p>
            <a:pPr marL="1283018" lvl="2" indent="-427672" algn="just">
              <a:lnSpc>
                <a:spcPts val="3960"/>
              </a:lnSpc>
            </a:pPr>
            <a:endParaRPr lang="en-US" sz="3300" spc="-1">
              <a:solidFill>
                <a:srgbClr val="000000"/>
              </a:solidFill>
              <a:latin typeface="Calibri (MS)"/>
              <a:ea typeface="Calibri (MS)"/>
              <a:cs typeface="Calibri (MS)"/>
              <a:sym typeface="Calibri (MS)"/>
            </a:endParaRP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Public Ltd. – limited flexibility</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Only two classes</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Equity – Ordinary and with differential voting rights </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Preference Shares- Reedemable, Convertible, Op Convertible</a:t>
            </a:r>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Distribution from PQR to XYZ and further from XYZ to shareholders</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graphicFrame>
        <p:nvGraphicFramePr>
          <p:cNvPr id="14" name="Table 14"/>
          <p:cNvGraphicFramePr>
            <a:graphicFrameLocks noGrp="1"/>
          </p:cNvGraphicFramePr>
          <p:nvPr/>
        </p:nvGraphicFramePr>
        <p:xfrm>
          <a:off x="926100" y="2572020"/>
          <a:ext cx="16497300" cy="3981450"/>
        </p:xfrm>
        <a:graphic>
          <a:graphicData uri="http://schemas.openxmlformats.org/drawingml/2006/table">
            <a:tbl>
              <a:tblPr/>
              <a:tblGrid>
                <a:gridCol w="8248919">
                  <a:extLst>
                    <a:ext uri="{9D8B030D-6E8A-4147-A177-3AD203B41FA5}">
                      <a16:colId xmlns:a16="http://schemas.microsoft.com/office/drawing/2014/main" val="20000"/>
                    </a:ext>
                  </a:extLst>
                </a:gridCol>
                <a:gridCol w="8248381">
                  <a:extLst>
                    <a:ext uri="{9D8B030D-6E8A-4147-A177-3AD203B41FA5}">
                      <a16:colId xmlns:a16="http://schemas.microsoft.com/office/drawing/2014/main" val="20001"/>
                    </a:ext>
                  </a:extLst>
                </a:gridCol>
              </a:tblGrid>
              <a:tr h="694979">
                <a:tc>
                  <a:txBody>
                    <a:bodyPr/>
                    <a:lstStyle/>
                    <a:p>
                      <a:pPr algn="ctr">
                        <a:lnSpc>
                          <a:spcPts val="4320"/>
                        </a:lnSpc>
                        <a:defRPr/>
                      </a:pPr>
                      <a:r>
                        <a:rPr lang="en-US" sz="3600" b="1" spc="-1">
                          <a:solidFill>
                            <a:srgbClr val="FFFFFF"/>
                          </a:solidFill>
                          <a:latin typeface="Calibri (MS) Bold"/>
                          <a:ea typeface="Calibri (MS) Bold"/>
                          <a:cs typeface="Calibri (MS) Bold"/>
                          <a:sym typeface="Calibri (MS) Bold"/>
                        </a:rPr>
                        <a:t>Dividend</a:t>
                      </a:r>
                      <a:endParaRPr lang="en-US" sz="1100"/>
                    </a:p>
                  </a:txBody>
                  <a:tcPr marL="90000" marR="90000" marT="90000" marB="90000" anchor="ctr">
                    <a:lnL w="5760" cap="flat" cmpd="sng" algn="ctr">
                      <a:solidFill>
                        <a:srgbClr val="F19D19"/>
                      </a:solidFill>
                      <a:prstDash val="solid"/>
                      <a:round/>
                      <a:headEnd type="none" w="med" len="med"/>
                      <a:tailEnd type="none" w="med" len="med"/>
                    </a:lnL>
                    <a:lnR w="4762" cap="flat" cmpd="sng" algn="ctr">
                      <a:solidFill>
                        <a:srgbClr val="000000"/>
                      </a:solidFill>
                      <a:prstDash val="solid"/>
                      <a:round/>
                      <a:headEnd type="none" w="med" len="med"/>
                      <a:tailEnd type="none" w="med" len="med"/>
                    </a:lnR>
                    <a:lnT w="5760" cap="flat" cmpd="sng" algn="ctr">
                      <a:solidFill>
                        <a:srgbClr val="F19D19"/>
                      </a:solidFill>
                      <a:prstDash val="solid"/>
                      <a:round/>
                      <a:headEnd type="none" w="med" len="med"/>
                      <a:tailEnd type="none" w="med" len="med"/>
                    </a:lnT>
                    <a:lnB w="5760" cap="flat" cmpd="sng" algn="ctr">
                      <a:solidFill>
                        <a:srgbClr val="F19D19"/>
                      </a:solidFill>
                      <a:prstDash val="solid"/>
                      <a:round/>
                      <a:headEnd type="none" w="med" len="med"/>
                      <a:tailEnd type="none" w="med" len="med"/>
                    </a:lnB>
                    <a:solidFill>
                      <a:srgbClr val="F19D19"/>
                    </a:solidFill>
                  </a:tcPr>
                </a:tc>
                <a:tc>
                  <a:txBody>
                    <a:bodyPr/>
                    <a:lstStyle/>
                    <a:p>
                      <a:pPr algn="ctr">
                        <a:lnSpc>
                          <a:spcPts val="4320"/>
                        </a:lnSpc>
                        <a:defRPr/>
                      </a:pPr>
                      <a:r>
                        <a:rPr lang="en-US" sz="3600" b="1" spc="-1">
                          <a:solidFill>
                            <a:srgbClr val="FFFFFF"/>
                          </a:solidFill>
                          <a:latin typeface="Calibri (MS) Bold"/>
                          <a:ea typeface="Calibri (MS) Bold"/>
                          <a:cs typeface="Calibri (MS) Bold"/>
                          <a:sym typeface="Calibri (MS) Bold"/>
                        </a:rPr>
                        <a:t>RPS</a:t>
                      </a:r>
                      <a:endParaRPr lang="en-US" sz="1100"/>
                    </a:p>
                  </a:txBody>
                  <a:tcPr marL="90000" marR="90000" marT="90000" marB="90000" anchor="ctr">
                    <a:lnL w="4762" cap="flat" cmpd="sng" algn="ctr">
                      <a:solidFill>
                        <a:srgbClr val="000000"/>
                      </a:solidFill>
                      <a:prstDash val="solid"/>
                      <a:round/>
                      <a:headEnd type="none" w="med" len="med"/>
                      <a:tailEnd type="none" w="med" len="med"/>
                    </a:lnL>
                    <a:lnR w="5760" cap="flat" cmpd="sng" algn="ctr">
                      <a:solidFill>
                        <a:srgbClr val="F19D19"/>
                      </a:solidFill>
                      <a:prstDash val="solid"/>
                      <a:round/>
                      <a:headEnd type="none" w="med" len="med"/>
                      <a:tailEnd type="none" w="med" len="med"/>
                    </a:lnR>
                    <a:lnT w="5760" cap="flat" cmpd="sng" algn="ctr">
                      <a:solidFill>
                        <a:srgbClr val="F19D19"/>
                      </a:solidFill>
                      <a:prstDash val="solid"/>
                      <a:round/>
                      <a:headEnd type="none" w="med" len="med"/>
                      <a:tailEnd type="none" w="med" len="med"/>
                    </a:lnT>
                    <a:lnB w="5760" cap="flat" cmpd="sng" algn="ctr">
                      <a:solidFill>
                        <a:srgbClr val="F19D19"/>
                      </a:solidFill>
                      <a:prstDash val="solid"/>
                      <a:round/>
                      <a:headEnd type="none" w="med" len="med"/>
                      <a:tailEnd type="none" w="med" len="med"/>
                    </a:lnB>
                    <a:solidFill>
                      <a:srgbClr val="F19D19"/>
                    </a:solidFill>
                  </a:tcPr>
                </a:tc>
                <a:extLst>
                  <a:ext uri="{0D108BD9-81ED-4DB2-BD59-A6C34878D82A}">
                    <a16:rowId xmlns:a16="http://schemas.microsoft.com/office/drawing/2014/main" val="10000"/>
                  </a:ext>
                </a:extLst>
              </a:tr>
              <a:tr h="3286471">
                <a:tc>
                  <a:txBody>
                    <a:bodyPr/>
                    <a:lstStyle/>
                    <a:p>
                      <a:pPr marL="597217" lvl="1" indent="-298609" algn="l">
                        <a:lnSpc>
                          <a:spcPts val="5940"/>
                        </a:lnSpc>
                        <a:buFont typeface="Arial"/>
                        <a:buChar char="•"/>
                        <a:defRPr/>
                      </a:pPr>
                      <a:r>
                        <a:rPr lang="en-US" sz="3300" spc="-1">
                          <a:solidFill>
                            <a:srgbClr val="000000"/>
                          </a:solidFill>
                          <a:latin typeface="Calibri (MS)"/>
                          <a:ea typeface="Calibri (MS)"/>
                          <a:cs typeface="Calibri (MS)"/>
                          <a:sym typeface="Calibri (MS)"/>
                        </a:rPr>
                        <a:t>Section 80M benefit available in hands of XYZ.</a:t>
                      </a:r>
                      <a:endParaRPr lang="en-US" sz="1100"/>
                    </a:p>
                    <a:p>
                      <a:pPr marL="597217" lvl="1" indent="-298609" algn="l">
                        <a:lnSpc>
                          <a:spcPts val="5940"/>
                        </a:lnSpc>
                        <a:buFont typeface="Arial"/>
                        <a:buChar char="•"/>
                      </a:pPr>
                      <a:r>
                        <a:rPr lang="en-US" sz="3300" spc="-1">
                          <a:solidFill>
                            <a:srgbClr val="000000"/>
                          </a:solidFill>
                          <a:latin typeface="Calibri (MS)"/>
                          <a:ea typeface="Calibri (MS)"/>
                          <a:cs typeface="Calibri (MS)"/>
                          <a:sym typeface="Calibri (MS)"/>
                        </a:rPr>
                        <a:t>Shareholders pay tax @ 35.88% (highest rate)</a:t>
                      </a:r>
                    </a:p>
                  </a:txBody>
                  <a:tcPr marL="90000" marR="90000" marT="90000" marB="90000" anchor="ctr">
                    <a:lnL w="5760" cap="flat" cmpd="sng" algn="ctr">
                      <a:solidFill>
                        <a:srgbClr val="F19D19"/>
                      </a:solidFill>
                      <a:prstDash val="solid"/>
                      <a:round/>
                      <a:headEnd type="none" w="med" len="med"/>
                      <a:tailEnd type="none" w="med" len="med"/>
                    </a:lnL>
                    <a:lnR w="4762" cap="flat" cmpd="sng" algn="ctr">
                      <a:solidFill>
                        <a:srgbClr val="000000"/>
                      </a:solidFill>
                      <a:prstDash val="solid"/>
                      <a:round/>
                      <a:headEnd type="none" w="med" len="med"/>
                      <a:tailEnd type="none" w="med" len="med"/>
                    </a:lnR>
                    <a:lnT w="5760" cap="flat" cmpd="sng" algn="ctr">
                      <a:solidFill>
                        <a:srgbClr val="F19D19"/>
                      </a:solidFill>
                      <a:prstDash val="solid"/>
                      <a:round/>
                      <a:headEnd type="none" w="med" len="med"/>
                      <a:tailEnd type="none" w="med" len="med"/>
                    </a:lnT>
                    <a:lnB w="5760" cap="flat" cmpd="sng" algn="ctr">
                      <a:solidFill>
                        <a:srgbClr val="F19D19"/>
                      </a:solidFill>
                      <a:prstDash val="solid"/>
                      <a:round/>
                      <a:headEnd type="none" w="med" len="med"/>
                      <a:tailEnd type="none" w="med" len="med"/>
                    </a:lnB>
                    <a:solidFill>
                      <a:srgbClr val="FCF0E7"/>
                    </a:solidFill>
                  </a:tcPr>
                </a:tc>
                <a:tc>
                  <a:txBody>
                    <a:bodyPr/>
                    <a:lstStyle/>
                    <a:p>
                      <a:pPr marL="597217" lvl="1" indent="-298609" algn="l">
                        <a:lnSpc>
                          <a:spcPts val="5940"/>
                        </a:lnSpc>
                        <a:buFont typeface="Arial"/>
                        <a:buChar char="•"/>
                        <a:defRPr/>
                      </a:pPr>
                      <a:r>
                        <a:rPr lang="en-US" sz="3300" spc="-1">
                          <a:solidFill>
                            <a:srgbClr val="000000"/>
                          </a:solidFill>
                          <a:latin typeface="Calibri (MS)"/>
                          <a:ea typeface="Calibri (MS)"/>
                          <a:cs typeface="Calibri (MS)"/>
                          <a:sym typeface="Calibri (MS)"/>
                        </a:rPr>
                        <a:t>Section 80M benefit not available  - XYZ to pay tax @ 25.17% (Section 115BAA) or 34.94% (normal rate)</a:t>
                      </a:r>
                      <a:endParaRPr lang="en-US" sz="1100"/>
                    </a:p>
                    <a:p>
                      <a:pPr marL="597217" lvl="1" indent="-298609" algn="l">
                        <a:lnSpc>
                          <a:spcPts val="5940"/>
                        </a:lnSpc>
                        <a:buFont typeface="Arial"/>
                        <a:buChar char="•"/>
                      </a:pPr>
                      <a:r>
                        <a:rPr lang="en-US" sz="3300" spc="-1">
                          <a:solidFill>
                            <a:srgbClr val="000000"/>
                          </a:solidFill>
                          <a:latin typeface="Calibri (MS)"/>
                          <a:ea typeface="Calibri (MS)"/>
                          <a:cs typeface="Calibri (MS)"/>
                          <a:sym typeface="Calibri (MS)"/>
                        </a:rPr>
                        <a:t>Buy-back tax @ 23.30%</a:t>
                      </a:r>
                    </a:p>
                  </a:txBody>
                  <a:tcPr marL="90000" marR="90000" marT="90000" marB="90000" anchor="ctr">
                    <a:lnL w="4762" cap="flat" cmpd="sng" algn="ctr">
                      <a:solidFill>
                        <a:srgbClr val="000000"/>
                      </a:solidFill>
                      <a:prstDash val="solid"/>
                      <a:round/>
                      <a:headEnd type="none" w="med" len="med"/>
                      <a:tailEnd type="none" w="med" len="med"/>
                    </a:lnL>
                    <a:lnR w="5760" cap="flat" cmpd="sng" algn="ctr">
                      <a:solidFill>
                        <a:srgbClr val="F19D19"/>
                      </a:solidFill>
                      <a:prstDash val="solid"/>
                      <a:round/>
                      <a:headEnd type="none" w="med" len="med"/>
                      <a:tailEnd type="none" w="med" len="med"/>
                    </a:lnR>
                    <a:lnT w="5760" cap="flat" cmpd="sng" algn="ctr">
                      <a:solidFill>
                        <a:srgbClr val="F19D19"/>
                      </a:solidFill>
                      <a:prstDash val="solid"/>
                      <a:round/>
                      <a:headEnd type="none" w="med" len="med"/>
                      <a:tailEnd type="none" w="med" len="med"/>
                    </a:lnT>
                    <a:lnB w="5760" cap="flat" cmpd="sng" algn="ctr">
                      <a:solidFill>
                        <a:srgbClr val="F19D19"/>
                      </a:solidFill>
                      <a:prstDash val="solid"/>
                      <a:round/>
                      <a:headEnd type="none" w="med" len="med"/>
                      <a:tailEnd type="none" w="med" len="med"/>
                    </a:lnB>
                    <a:solidFill>
                      <a:srgbClr val="FCF0E7"/>
                    </a:solidFill>
                  </a:tcPr>
                </a:tc>
                <a:extLst>
                  <a:ext uri="{0D108BD9-81ED-4DB2-BD59-A6C34878D82A}">
                    <a16:rowId xmlns:a16="http://schemas.microsoft.com/office/drawing/2014/main" val="10001"/>
                  </a:ext>
                </a:extLst>
              </a:tr>
            </a:tbl>
          </a:graphicData>
        </a:graphic>
      </p:graphicFrame>
      <p:sp>
        <p:nvSpPr>
          <p:cNvPr id="15" name="TextBox 15"/>
          <p:cNvSpPr txBox="1"/>
          <p:nvPr/>
        </p:nvSpPr>
        <p:spPr>
          <a:xfrm>
            <a:off x="1349820" y="7340325"/>
            <a:ext cx="15674400" cy="1119495"/>
          </a:xfrm>
          <a:prstGeom prst="rect">
            <a:avLst/>
          </a:prstGeom>
        </p:spPr>
        <p:txBody>
          <a:bodyPr lIns="0" tIns="0" rIns="0" bIns="0" rtlCol="0" anchor="t">
            <a:spAutoFit/>
          </a:bodyPr>
          <a:lstStyle/>
          <a:p>
            <a:pPr algn="ctr">
              <a:lnSpc>
                <a:spcPts val="3960"/>
              </a:lnSpc>
            </a:pPr>
            <a:r>
              <a:rPr lang="en-US" sz="3300" spc="-1">
                <a:solidFill>
                  <a:srgbClr val="000000"/>
                </a:solidFill>
                <a:latin typeface="Calibri (MS)"/>
                <a:ea typeface="Calibri (MS)"/>
                <a:cs typeface="Calibri (MS)"/>
                <a:sym typeface="Calibri (MS)"/>
              </a:rPr>
              <a:t>Where there is no step down subsidiary (i.e. no 80M benefit required) - distribution through redemption of bonus RPS is beneficial</a:t>
            </a:r>
          </a:p>
        </p:txBody>
      </p:sp>
    </p:spTree>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Distribution from PQR to XYZ</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592025"/>
            <a:ext cx="16341300" cy="410839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Transfer of profits not necessary</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RPS with nominal face value can be redeemed if minimum profits to the extent of face value of RPS are available in XYZ.</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Transfer of funds otherwise than through dividend –</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Merger of PQR Into XYZ</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Investment in new Wholly Owned Subsidiary (WOS) and merger of WOS with XYZ.</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Inter corporate deposit (from PQR To XYZ)</a:t>
            </a:r>
          </a:p>
        </p:txBody>
      </p:sp>
    </p:spTree>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Alternatives for distribution from PQR to XYZ</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592025"/>
            <a:ext cx="16341300" cy="571165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Merger of PQR with XYZ</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Post merger entire profit and funds of PQR will be housed in XYZ</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Merger of WOS (PQR) into Holding Co (XYZ)</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Can be undertaken through fast track route - Section 233 of Companies Act, 2013 - no NCLT approval</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No fresh issue - amalgamated company holds 100% shares</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No tax implications - Complaint merger u/s 2(1B) - Exempt u/s 47(vi) and 47(via)</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CBDT Circular No. 5-P dated 9 October, 1967 transfer of assets and passing of reserves from subsidiary to holding company (as a result of merger) is not a dividend from subsidiary to parent</a:t>
            </a:r>
          </a:p>
        </p:txBody>
      </p:sp>
    </p:spTree>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Alternatives for distribution from PQR to XYZ</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592025"/>
            <a:ext cx="16341300" cy="530395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Investment in WOS and merger of WOS with XYZ</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PQR to incorporate a new WOS – </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Surplus cash available in PQR - invested in WOS</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No tax implications - transfer from a Holding Co to WOS</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Merger of WOS (sub-subsidiary) into XYZ.</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Whether Registrar of Companies will approve fast track route? - Section 233 applies to Holding Co and its WOS</a:t>
            </a:r>
          </a:p>
          <a:p>
            <a:pPr marL="2654618" lvl="4" indent="-530924" algn="just">
              <a:lnSpc>
                <a:spcPts val="3960"/>
              </a:lnSpc>
              <a:buFont typeface="Arial"/>
              <a:buChar char="•"/>
            </a:pPr>
            <a:r>
              <a:rPr lang="en-US" sz="3300" spc="-1">
                <a:solidFill>
                  <a:srgbClr val="000000"/>
                </a:solidFill>
                <a:latin typeface="Calibri (MS)"/>
                <a:ea typeface="Calibri (MS)"/>
                <a:cs typeface="Calibri (MS)"/>
                <a:sym typeface="Calibri (MS)"/>
              </a:rPr>
              <a:t>‘subsidiary ‘ [Section 2(87) of Companies Act, 2013] includes sub subsidiary</a:t>
            </a:r>
          </a:p>
          <a:p>
            <a:pPr marL="2654618" lvl="4" indent="-530924" algn="just">
              <a:lnSpc>
                <a:spcPts val="3960"/>
              </a:lnSpc>
              <a:buFont typeface="Arial"/>
              <a:buChar char="•"/>
            </a:pPr>
            <a:r>
              <a:rPr lang="en-US" sz="3300" spc="-1">
                <a:solidFill>
                  <a:srgbClr val="000000"/>
                </a:solidFill>
                <a:latin typeface="Calibri (MS)"/>
                <a:ea typeface="Calibri (MS)"/>
                <a:cs typeface="Calibri (MS)"/>
                <a:sym typeface="Calibri (MS)"/>
              </a:rPr>
              <a:t>WOS not defined</a:t>
            </a:r>
          </a:p>
        </p:txBody>
      </p:sp>
    </p:spTree>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Alternatives for distribution from PQR to XYZ</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592025"/>
            <a:ext cx="16341300" cy="3605655"/>
          </a:xfrm>
          <a:prstGeom prst="rect">
            <a:avLst/>
          </a:prstGeom>
        </p:spPr>
        <p:txBody>
          <a:bodyPr lIns="0" tIns="0" rIns="0" bIns="0" rtlCol="0" anchor="t">
            <a:spAutoFit/>
          </a:bodyPr>
          <a:lstStyle/>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No fresh issue - amalgamated co or its subsidiary holds 100% shares</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No tax implications - Compliant merger u/s 2(1B) - Exempt u/s 47(vi) and 47(via)</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CBDT Circular No. 5-P dated 9 October, 1967 (referred earlier)</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GAAR?</a:t>
            </a:r>
          </a:p>
          <a:p>
            <a:pPr marL="2654618" lvl="4" indent="-530924" algn="just">
              <a:lnSpc>
                <a:spcPts val="3960"/>
              </a:lnSpc>
              <a:buFont typeface="Arial"/>
              <a:buChar char="•"/>
            </a:pPr>
            <a:r>
              <a:rPr lang="en-US" sz="3300" spc="-1">
                <a:solidFill>
                  <a:srgbClr val="000000"/>
                </a:solidFill>
                <a:latin typeface="Calibri (MS)"/>
                <a:ea typeface="Calibri (MS)"/>
                <a:cs typeface="Calibri (MS)"/>
                <a:sym typeface="Calibri (MS)"/>
              </a:rPr>
              <a:t>Consider as dividend from PQR to XYZ</a:t>
            </a:r>
          </a:p>
          <a:p>
            <a:pPr marL="2654618" lvl="4" indent="-530924" algn="just">
              <a:lnSpc>
                <a:spcPts val="3960"/>
              </a:lnSpc>
              <a:buFont typeface="Arial"/>
              <a:buChar char="•"/>
            </a:pPr>
            <a:r>
              <a:rPr lang="en-US" sz="3300" spc="-1">
                <a:solidFill>
                  <a:srgbClr val="000000"/>
                </a:solidFill>
                <a:latin typeface="Calibri (MS)"/>
                <a:ea typeface="Calibri (MS)"/>
                <a:cs typeface="Calibri (MS)"/>
                <a:sym typeface="Calibri (MS)"/>
              </a:rPr>
              <a:t>Argument - is an alternative to merger of PQR into XYZ which is tax neutral</a:t>
            </a:r>
          </a:p>
        </p:txBody>
      </p:sp>
    </p:spTree>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Alternatives for distribution from PQR to XYZ</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592025"/>
            <a:ext cx="16341300" cy="690721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ICD from PQR with XYZ</a:t>
            </a:r>
          </a:p>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Interest free deposit extended from PQR to XYZ</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Will not impact consolidated results</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Transaction between Holding Co and WOS</a:t>
            </a:r>
          </a:p>
          <a:p>
            <a:pPr marL="2654618" lvl="4" indent="-530924" algn="just">
              <a:lnSpc>
                <a:spcPts val="3960"/>
              </a:lnSpc>
              <a:buFont typeface="Arial"/>
              <a:buChar char="•"/>
            </a:pPr>
            <a:r>
              <a:rPr lang="en-US" sz="3300" spc="-1">
                <a:solidFill>
                  <a:srgbClr val="000000"/>
                </a:solidFill>
                <a:latin typeface="Calibri (MS)"/>
                <a:ea typeface="Calibri (MS)"/>
                <a:cs typeface="Calibri (MS)"/>
                <a:sym typeface="Calibri (MS)"/>
              </a:rPr>
              <a:t>No special resolution required u/s 188 of Companies Act, 2013</a:t>
            </a:r>
          </a:p>
          <a:p>
            <a:pPr marL="2654618" lvl="4" indent="-530924" algn="just">
              <a:lnSpc>
                <a:spcPts val="3960"/>
              </a:lnSpc>
              <a:buFont typeface="Arial"/>
              <a:buChar char="•"/>
            </a:pPr>
            <a:r>
              <a:rPr lang="en-US" sz="3300" spc="-1">
                <a:solidFill>
                  <a:srgbClr val="000000"/>
                </a:solidFill>
                <a:latin typeface="Calibri (MS)"/>
                <a:ea typeface="Calibri (MS)"/>
                <a:cs typeface="Calibri (MS)"/>
                <a:sym typeface="Calibri (MS)"/>
              </a:rPr>
              <a:t>Need not comply with Regulation 23 of SEBI (LODR)</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As good as transaction with a division - not raise concern from corporate governance point</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Inter corporate deposit - not governed by Section 186 or Section 73 of Companies Act, 2013</a:t>
            </a:r>
          </a:p>
          <a:p>
            <a:pPr marL="2654618" lvl="4" indent="-530924" algn="just">
              <a:lnSpc>
                <a:spcPts val="3960"/>
              </a:lnSpc>
              <a:buFont typeface="Arial"/>
              <a:buChar char="•"/>
            </a:pPr>
            <a:r>
              <a:rPr lang="en-US" sz="3300" spc="-1">
                <a:solidFill>
                  <a:srgbClr val="000000"/>
                </a:solidFill>
                <a:latin typeface="Calibri (MS)"/>
                <a:ea typeface="Calibri (MS)"/>
                <a:cs typeface="Calibri (MS)"/>
                <a:sym typeface="Calibri (MS)"/>
              </a:rPr>
              <a:t>Deposits are different from loan - Pennwali India Ltd v. ROC, Maharashtra (Bom HC).</a:t>
            </a:r>
          </a:p>
        </p:txBody>
      </p:sp>
    </p:spTree>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Alternatives for distribution from PQR to XYZ</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592025"/>
            <a:ext cx="16341300" cy="4108395"/>
          </a:xfrm>
          <a:prstGeom prst="rect">
            <a:avLst/>
          </a:prstGeom>
        </p:spPr>
        <p:txBody>
          <a:bodyPr lIns="0" tIns="0" rIns="0" bIns="0" rtlCol="0" anchor="t">
            <a:spAutoFit/>
          </a:bodyPr>
          <a:lstStyle/>
          <a:p>
            <a:pPr marL="1283018" lvl="2" indent="-427672" algn="just">
              <a:lnSpc>
                <a:spcPts val="3960"/>
              </a:lnSpc>
              <a:buFont typeface="Arial"/>
              <a:buChar char="⚬"/>
            </a:pPr>
            <a:r>
              <a:rPr lang="en-US" sz="3300" spc="-1">
                <a:solidFill>
                  <a:srgbClr val="000000"/>
                </a:solidFill>
                <a:latin typeface="Calibri (MS)"/>
                <a:ea typeface="Calibri (MS)"/>
                <a:cs typeface="Calibri (MS)"/>
                <a:sym typeface="Calibri (MS)"/>
              </a:rPr>
              <a:t>Income Tax</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Deemed dividend?</a:t>
            </a:r>
          </a:p>
          <a:p>
            <a:pPr marL="2654618" lvl="4" indent="-530924" algn="just">
              <a:lnSpc>
                <a:spcPts val="3960"/>
              </a:lnSpc>
              <a:buFont typeface="Arial"/>
              <a:buChar char="•"/>
            </a:pPr>
            <a:r>
              <a:rPr lang="en-US" sz="3300" spc="-1">
                <a:solidFill>
                  <a:srgbClr val="000000"/>
                </a:solidFill>
                <a:latin typeface="Calibri (MS)"/>
                <a:ea typeface="Calibri (MS)"/>
                <a:cs typeface="Calibri (MS)"/>
                <a:sym typeface="Calibri (MS)"/>
              </a:rPr>
              <a:t>Specific provision u/s 2(22)(e) deeming loan as dividend for companies other than companies in which public are substantially interested</a:t>
            </a:r>
          </a:p>
          <a:p>
            <a:pPr marL="2654618" lvl="4" indent="-530924" algn="just">
              <a:lnSpc>
                <a:spcPts val="3960"/>
              </a:lnSpc>
              <a:buFont typeface="Arial"/>
              <a:buChar char="•"/>
            </a:pPr>
            <a:r>
              <a:rPr lang="en-US" sz="3300" spc="-1">
                <a:solidFill>
                  <a:srgbClr val="000000"/>
                </a:solidFill>
                <a:latin typeface="Calibri (MS)"/>
                <a:ea typeface="Calibri (MS)"/>
                <a:cs typeface="Calibri (MS)"/>
                <a:sym typeface="Calibri (MS)"/>
              </a:rPr>
              <a:t>XYZ and PQR - companies in which public are substantially interested</a:t>
            </a:r>
          </a:p>
          <a:p>
            <a:pPr marL="2654618" lvl="4" indent="-530924" algn="just">
              <a:lnSpc>
                <a:spcPts val="3960"/>
              </a:lnSpc>
              <a:buFont typeface="Arial"/>
              <a:buChar char="•"/>
            </a:pPr>
            <a:r>
              <a:rPr lang="en-US" sz="3300" spc="-1">
                <a:solidFill>
                  <a:srgbClr val="000000"/>
                </a:solidFill>
                <a:latin typeface="Calibri (MS)"/>
                <a:ea typeface="Calibri (MS)"/>
                <a:cs typeface="Calibri (MS)"/>
                <a:sym typeface="Calibri (MS)"/>
              </a:rPr>
              <a:t>In absence of specific provision - cannot be brought to tax</a:t>
            </a:r>
          </a:p>
          <a:p>
            <a:pPr marL="2654618" lvl="4" indent="-530924" algn="just">
              <a:lnSpc>
                <a:spcPts val="3960"/>
              </a:lnSpc>
            </a:pPr>
            <a:endParaRPr lang="en-US" sz="3300" spc="-1">
              <a:solidFill>
                <a:srgbClr val="000000"/>
              </a:solidFill>
              <a:latin typeface="Calibri (MS)"/>
              <a:ea typeface="Calibri (MS)"/>
              <a:cs typeface="Calibri (MS)"/>
              <a:sym typeface="Calibri (MS)"/>
            </a:endParaRPr>
          </a:p>
        </p:txBody>
      </p:sp>
    </p:spTree>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00540" y="4291635"/>
            <a:ext cx="14783220" cy="968145"/>
          </a:xfrm>
          <a:prstGeom prst="rect">
            <a:avLst/>
          </a:prstGeom>
        </p:spPr>
        <p:txBody>
          <a:bodyPr lIns="0" tIns="0" rIns="0" bIns="0" rtlCol="0" anchor="t">
            <a:spAutoFit/>
          </a:bodyPr>
          <a:lstStyle/>
          <a:p>
            <a:pPr algn="ctr">
              <a:lnSpc>
                <a:spcPts val="6480"/>
              </a:lnSpc>
            </a:pPr>
            <a:r>
              <a:rPr lang="en-US" sz="6000" spc="-1">
                <a:solidFill>
                  <a:srgbClr val="000000"/>
                </a:solidFill>
                <a:latin typeface="Calibri (MS)"/>
                <a:ea typeface="Calibri (MS)"/>
                <a:cs typeface="Calibri (MS)"/>
                <a:sym typeface="Calibri (MS)"/>
              </a:rPr>
              <a:t>  Conversion of Company into LLP</a:t>
            </a:r>
          </a:p>
        </p:txBody>
      </p:sp>
      <p:grpSp>
        <p:nvGrpSpPr>
          <p:cNvPr id="3" name="Group 3"/>
          <p:cNvGrpSpPr>
            <a:grpSpLocks noChangeAspect="1"/>
          </p:cNvGrpSpPr>
          <p:nvPr/>
        </p:nvGrpSpPr>
        <p:grpSpPr>
          <a:xfrm>
            <a:off x="7112880" y="535680"/>
            <a:ext cx="28620" cy="28620"/>
            <a:chOff x="0" y="0"/>
            <a:chExt cx="38160" cy="38160"/>
          </a:xfrm>
        </p:grpSpPr>
        <p:sp>
          <p:nvSpPr>
            <p:cNvPr id="4" name="Freeform 4"/>
            <p:cNvSpPr/>
            <p:nvPr/>
          </p:nvSpPr>
          <p:spPr>
            <a:xfrm>
              <a:off x="0" y="0"/>
              <a:ext cx="38100" cy="38100"/>
            </a:xfrm>
            <a:custGeom>
              <a:avLst/>
              <a:gdLst/>
              <a:ahLst/>
              <a:cxnLst/>
              <a:rect l="l" t="t" r="r" b="b"/>
              <a:pathLst>
                <a:path w="38100" h="38100">
                  <a:moveTo>
                    <a:pt x="0" y="0"/>
                  </a:moveTo>
                  <a:lnTo>
                    <a:pt x="38100" y="0"/>
                  </a:lnTo>
                  <a:lnTo>
                    <a:pt x="38100" y="38100"/>
                  </a:lnTo>
                  <a:lnTo>
                    <a:pt x="0" y="38100"/>
                  </a:lnTo>
                  <a:lnTo>
                    <a:pt x="0" y="0"/>
                  </a:lnTo>
                  <a:close/>
                </a:path>
              </a:pathLst>
            </a:custGeom>
            <a:blipFill>
              <a:blip r:embed="rId2"/>
              <a:stretch>
                <a:fillRect r="-157" b="-157"/>
              </a:stretch>
            </a:blipFill>
          </p:spPr>
        </p:sp>
      </p:grpSp>
      <p:grpSp>
        <p:nvGrpSpPr>
          <p:cNvPr id="5" name="Group 5"/>
          <p:cNvGrpSpPr/>
          <p:nvPr/>
        </p:nvGrpSpPr>
        <p:grpSpPr>
          <a:xfrm>
            <a:off x="1257120" y="9534780"/>
            <a:ext cx="4114800" cy="547560"/>
            <a:chOff x="0" y="0"/>
            <a:chExt cx="5486400" cy="730080"/>
          </a:xfrm>
        </p:grpSpPr>
        <p:sp>
          <p:nvSpPr>
            <p:cNvPr id="6" name="Freeform 6"/>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7" name="TextBox 7"/>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8" name="Group 8"/>
          <p:cNvGrpSpPr/>
          <p:nvPr/>
        </p:nvGrpSpPr>
        <p:grpSpPr>
          <a:xfrm>
            <a:off x="6057720" y="9534780"/>
            <a:ext cx="6172200" cy="547560"/>
            <a:chOff x="0" y="0"/>
            <a:chExt cx="8229600" cy="730080"/>
          </a:xfrm>
        </p:grpSpPr>
        <p:sp>
          <p:nvSpPr>
            <p:cNvPr id="9" name="Freeform 9"/>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10" name="TextBox 10"/>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11" name="Group 11"/>
          <p:cNvGrpSpPr/>
          <p:nvPr/>
        </p:nvGrpSpPr>
        <p:grpSpPr>
          <a:xfrm>
            <a:off x="12915720" y="9534780"/>
            <a:ext cx="4114800" cy="547560"/>
            <a:chOff x="0" y="0"/>
            <a:chExt cx="5486400" cy="730080"/>
          </a:xfrm>
        </p:grpSpPr>
        <p:sp>
          <p:nvSpPr>
            <p:cNvPr id="12" name="Freeform 12"/>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3" name="TextBox 13"/>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Tree>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121129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Demerger of company, conversion of company into LLP and subsequent withdrawal from LLP</a:t>
            </a:r>
          </a:p>
        </p:txBody>
      </p:sp>
      <p:grpSp>
        <p:nvGrpSpPr>
          <p:cNvPr id="12" name="Group 12"/>
          <p:cNvGrpSpPr/>
          <p:nvPr/>
        </p:nvGrpSpPr>
        <p:grpSpPr>
          <a:xfrm>
            <a:off x="897480" y="173124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9015120" y="1958685"/>
            <a:ext cx="8342280" cy="621439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ABC (P) Ltd is a private limited company having two business units (Bus A and bus B)</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Company is having investments having FMV of Rs. 12 Crores </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Company merely had other non business  income , </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Profit  on investments of Rs 200-250 lacs in each of last three years</a:t>
            </a:r>
          </a:p>
          <a:p>
            <a:pPr marL="597217" lvl="1" indent="-298609" algn="just">
              <a:lnSpc>
                <a:spcPts val="3960"/>
              </a:lnSpc>
            </a:pPr>
            <a:endParaRPr lang="en-US" sz="3300" spc="-1">
              <a:solidFill>
                <a:srgbClr val="000000"/>
              </a:solidFill>
              <a:latin typeface="Calibri (MS)"/>
              <a:ea typeface="Calibri (MS)"/>
              <a:cs typeface="Calibri (MS)"/>
              <a:sym typeface="Calibri (MS)"/>
            </a:endParaRPr>
          </a:p>
          <a:p>
            <a:pPr marL="597217" lvl="1" indent="-298609" algn="just">
              <a:lnSpc>
                <a:spcPts val="3960"/>
              </a:lnSpc>
            </a:pPr>
            <a:r>
              <a:rPr lang="en-US" sz="3300" spc="-1">
                <a:solidFill>
                  <a:srgbClr val="000000"/>
                </a:solidFill>
                <a:latin typeface="Calibri (MS)"/>
                <a:ea typeface="Calibri (MS)"/>
                <a:cs typeface="Calibri (MS)"/>
                <a:sym typeface="Calibri (MS)"/>
              </a:rPr>
              <a:t>Step 1: Demerger of Bus B in XYZ (P) Ltd</a:t>
            </a:r>
          </a:p>
          <a:p>
            <a:pPr marL="597217" lvl="1" indent="-298609" algn="just">
              <a:lnSpc>
                <a:spcPts val="3960"/>
              </a:lnSpc>
            </a:pPr>
            <a:r>
              <a:rPr lang="en-US" sz="3300" spc="-1">
                <a:solidFill>
                  <a:srgbClr val="000000"/>
                </a:solidFill>
                <a:latin typeface="Calibri (MS)"/>
                <a:ea typeface="Calibri (MS)"/>
                <a:cs typeface="Calibri (MS)"/>
                <a:sym typeface="Calibri (MS)"/>
              </a:rPr>
              <a:t>Undertaking test ???</a:t>
            </a:r>
          </a:p>
        </p:txBody>
      </p:sp>
      <p:grpSp>
        <p:nvGrpSpPr>
          <p:cNvPr id="15" name="Group 15"/>
          <p:cNvGrpSpPr/>
          <p:nvPr/>
        </p:nvGrpSpPr>
        <p:grpSpPr>
          <a:xfrm>
            <a:off x="1957500" y="2702700"/>
            <a:ext cx="2926800" cy="1085940"/>
            <a:chOff x="0" y="0"/>
            <a:chExt cx="3902400" cy="1447920"/>
          </a:xfrm>
        </p:grpSpPr>
        <p:sp>
          <p:nvSpPr>
            <p:cNvPr id="16" name="Freeform 16"/>
            <p:cNvSpPr/>
            <p:nvPr/>
          </p:nvSpPr>
          <p:spPr>
            <a:xfrm>
              <a:off x="6477" y="6477"/>
              <a:ext cx="3889502" cy="1434973"/>
            </a:xfrm>
            <a:custGeom>
              <a:avLst/>
              <a:gdLst/>
              <a:ahLst/>
              <a:cxnLst/>
              <a:rect l="l" t="t" r="r" b="b"/>
              <a:pathLst>
                <a:path w="3889502" h="1434973">
                  <a:moveTo>
                    <a:pt x="0" y="717423"/>
                  </a:moveTo>
                  <a:cubicBezTo>
                    <a:pt x="0" y="321183"/>
                    <a:pt x="870712" y="0"/>
                    <a:pt x="1944751" y="0"/>
                  </a:cubicBezTo>
                  <a:cubicBezTo>
                    <a:pt x="3018790" y="0"/>
                    <a:pt x="3889502" y="321183"/>
                    <a:pt x="3889502" y="717423"/>
                  </a:cubicBezTo>
                  <a:cubicBezTo>
                    <a:pt x="3889502" y="1113663"/>
                    <a:pt x="3018790" y="1434973"/>
                    <a:pt x="1944751" y="1434973"/>
                  </a:cubicBezTo>
                  <a:cubicBezTo>
                    <a:pt x="870712" y="1434973"/>
                    <a:pt x="0" y="1113790"/>
                    <a:pt x="0" y="717423"/>
                  </a:cubicBezTo>
                  <a:close/>
                </a:path>
              </a:pathLst>
            </a:custGeom>
            <a:gradFill rotWithShape="1">
              <a:gsLst>
                <a:gs pos="0">
                  <a:srgbClr val="FACB9F">
                    <a:alpha val="100000"/>
                  </a:srgbClr>
                </a:gs>
                <a:gs pos="100000">
                  <a:srgbClr val="FCBA7B">
                    <a:alpha val="100000"/>
                  </a:srgbClr>
                </a:gs>
              </a:gsLst>
              <a:lin ang="5400000"/>
            </a:gradFill>
          </p:spPr>
        </p:sp>
        <p:sp>
          <p:nvSpPr>
            <p:cNvPr id="17" name="Freeform 17"/>
            <p:cNvSpPr/>
            <p:nvPr/>
          </p:nvSpPr>
          <p:spPr>
            <a:xfrm>
              <a:off x="0" y="0"/>
              <a:ext cx="3902456" cy="1447927"/>
            </a:xfrm>
            <a:custGeom>
              <a:avLst/>
              <a:gdLst/>
              <a:ahLst/>
              <a:cxnLst/>
              <a:rect l="l" t="t" r="r" b="b"/>
              <a:pathLst>
                <a:path w="3902456" h="1447927">
                  <a:moveTo>
                    <a:pt x="0" y="723900"/>
                  </a:moveTo>
                  <a:cubicBezTo>
                    <a:pt x="0" y="320167"/>
                    <a:pt x="879856" y="0"/>
                    <a:pt x="1951228" y="0"/>
                  </a:cubicBezTo>
                  <a:lnTo>
                    <a:pt x="1951228" y="6477"/>
                  </a:lnTo>
                  <a:lnTo>
                    <a:pt x="1951228" y="12954"/>
                  </a:lnTo>
                  <a:lnTo>
                    <a:pt x="1951228" y="6477"/>
                  </a:lnTo>
                  <a:lnTo>
                    <a:pt x="1951228" y="0"/>
                  </a:lnTo>
                  <a:cubicBezTo>
                    <a:pt x="3022600" y="0"/>
                    <a:pt x="3902456" y="320167"/>
                    <a:pt x="3902456" y="723900"/>
                  </a:cubicBezTo>
                  <a:lnTo>
                    <a:pt x="3895979" y="723900"/>
                  </a:lnTo>
                  <a:lnTo>
                    <a:pt x="3902456" y="723900"/>
                  </a:lnTo>
                  <a:cubicBezTo>
                    <a:pt x="3902456" y="1127760"/>
                    <a:pt x="3022600" y="1447800"/>
                    <a:pt x="1951228" y="1447800"/>
                  </a:cubicBezTo>
                  <a:lnTo>
                    <a:pt x="1951228" y="1441323"/>
                  </a:lnTo>
                  <a:lnTo>
                    <a:pt x="1951228" y="1447800"/>
                  </a:lnTo>
                  <a:cubicBezTo>
                    <a:pt x="879856" y="1447927"/>
                    <a:pt x="0" y="1127760"/>
                    <a:pt x="0" y="723900"/>
                  </a:cubicBezTo>
                  <a:lnTo>
                    <a:pt x="6477" y="723900"/>
                  </a:lnTo>
                  <a:lnTo>
                    <a:pt x="12954" y="723900"/>
                  </a:lnTo>
                  <a:lnTo>
                    <a:pt x="6477" y="723900"/>
                  </a:lnTo>
                  <a:lnTo>
                    <a:pt x="0" y="723900"/>
                  </a:lnTo>
                  <a:moveTo>
                    <a:pt x="12954" y="723900"/>
                  </a:moveTo>
                  <a:cubicBezTo>
                    <a:pt x="12954" y="727456"/>
                    <a:pt x="10033" y="730377"/>
                    <a:pt x="6477" y="730377"/>
                  </a:cubicBezTo>
                  <a:cubicBezTo>
                    <a:pt x="2921" y="730377"/>
                    <a:pt x="0" y="727583"/>
                    <a:pt x="0" y="723900"/>
                  </a:cubicBezTo>
                  <a:cubicBezTo>
                    <a:pt x="0" y="720217"/>
                    <a:pt x="2921" y="717423"/>
                    <a:pt x="6477" y="717423"/>
                  </a:cubicBezTo>
                  <a:cubicBezTo>
                    <a:pt x="10033" y="717423"/>
                    <a:pt x="12954" y="720344"/>
                    <a:pt x="12954" y="723900"/>
                  </a:cubicBezTo>
                  <a:cubicBezTo>
                    <a:pt x="12954" y="1112520"/>
                    <a:pt x="874522" y="1434846"/>
                    <a:pt x="1951228" y="1434846"/>
                  </a:cubicBezTo>
                  <a:cubicBezTo>
                    <a:pt x="3027934" y="1434846"/>
                    <a:pt x="3889502" y="1112647"/>
                    <a:pt x="3889502" y="723900"/>
                  </a:cubicBezTo>
                  <a:cubicBezTo>
                    <a:pt x="3889502" y="335153"/>
                    <a:pt x="3027934" y="12954"/>
                    <a:pt x="1951228" y="12954"/>
                  </a:cubicBezTo>
                  <a:cubicBezTo>
                    <a:pt x="1947672" y="12954"/>
                    <a:pt x="1944751" y="10033"/>
                    <a:pt x="1944751" y="6477"/>
                  </a:cubicBezTo>
                  <a:cubicBezTo>
                    <a:pt x="1944751" y="2921"/>
                    <a:pt x="1947672" y="0"/>
                    <a:pt x="1951228" y="0"/>
                  </a:cubicBezTo>
                  <a:cubicBezTo>
                    <a:pt x="1954784" y="0"/>
                    <a:pt x="1957705" y="2921"/>
                    <a:pt x="1957705" y="6477"/>
                  </a:cubicBezTo>
                  <a:cubicBezTo>
                    <a:pt x="1957705" y="10033"/>
                    <a:pt x="1954784" y="12954"/>
                    <a:pt x="1951228" y="12954"/>
                  </a:cubicBezTo>
                  <a:cubicBezTo>
                    <a:pt x="874522" y="12954"/>
                    <a:pt x="12954" y="335280"/>
                    <a:pt x="12954" y="723900"/>
                  </a:cubicBezTo>
                  <a:close/>
                </a:path>
              </a:pathLst>
            </a:custGeom>
            <a:solidFill>
              <a:srgbClr val="F19D19"/>
            </a:solidFill>
          </p:spPr>
        </p:sp>
      </p:grpSp>
      <p:grpSp>
        <p:nvGrpSpPr>
          <p:cNvPr id="18" name="Group 18"/>
          <p:cNvGrpSpPr/>
          <p:nvPr/>
        </p:nvGrpSpPr>
        <p:grpSpPr>
          <a:xfrm>
            <a:off x="2174040" y="4664520"/>
            <a:ext cx="2493180" cy="1231740"/>
            <a:chOff x="0" y="0"/>
            <a:chExt cx="3324240" cy="1642320"/>
          </a:xfrm>
        </p:grpSpPr>
        <p:sp>
          <p:nvSpPr>
            <p:cNvPr id="19" name="Freeform 19"/>
            <p:cNvSpPr/>
            <p:nvPr/>
          </p:nvSpPr>
          <p:spPr>
            <a:xfrm>
              <a:off x="6477" y="6477"/>
              <a:ext cx="3311271" cy="1629283"/>
            </a:xfrm>
            <a:custGeom>
              <a:avLst/>
              <a:gdLst/>
              <a:ahLst/>
              <a:cxnLst/>
              <a:rect l="l" t="t" r="r" b="b"/>
              <a:pathLst>
                <a:path w="3311271" h="1629283">
                  <a:moveTo>
                    <a:pt x="0" y="271526"/>
                  </a:moveTo>
                  <a:cubicBezTo>
                    <a:pt x="0" y="121539"/>
                    <a:pt x="122047" y="0"/>
                    <a:pt x="272669" y="0"/>
                  </a:cubicBezTo>
                  <a:lnTo>
                    <a:pt x="3038602" y="0"/>
                  </a:lnTo>
                  <a:cubicBezTo>
                    <a:pt x="3189224" y="0"/>
                    <a:pt x="3311271" y="121539"/>
                    <a:pt x="3311271" y="271526"/>
                  </a:cubicBezTo>
                  <a:lnTo>
                    <a:pt x="3311271" y="1357757"/>
                  </a:lnTo>
                  <a:cubicBezTo>
                    <a:pt x="3311271" y="1507744"/>
                    <a:pt x="3189224" y="1629283"/>
                    <a:pt x="3038602" y="1629283"/>
                  </a:cubicBezTo>
                  <a:lnTo>
                    <a:pt x="272669" y="1629283"/>
                  </a:lnTo>
                  <a:cubicBezTo>
                    <a:pt x="122047" y="1629283"/>
                    <a:pt x="0" y="1507744"/>
                    <a:pt x="0" y="1357757"/>
                  </a:cubicBezTo>
                  <a:close/>
                </a:path>
              </a:pathLst>
            </a:custGeom>
            <a:gradFill rotWithShape="1">
              <a:gsLst>
                <a:gs pos="0">
                  <a:srgbClr val="FACB9F">
                    <a:alpha val="100000"/>
                  </a:srgbClr>
                </a:gs>
                <a:gs pos="100000">
                  <a:srgbClr val="FCBA7B">
                    <a:alpha val="100000"/>
                  </a:srgbClr>
                </a:gs>
              </a:gsLst>
              <a:lin ang="5400000"/>
            </a:gradFill>
          </p:spPr>
        </p:sp>
        <p:sp>
          <p:nvSpPr>
            <p:cNvPr id="20" name="Freeform 20"/>
            <p:cNvSpPr/>
            <p:nvPr/>
          </p:nvSpPr>
          <p:spPr>
            <a:xfrm>
              <a:off x="0" y="0"/>
              <a:ext cx="3324225" cy="1642364"/>
            </a:xfrm>
            <a:custGeom>
              <a:avLst/>
              <a:gdLst/>
              <a:ahLst/>
              <a:cxnLst/>
              <a:rect l="l" t="t" r="r" b="b"/>
              <a:pathLst>
                <a:path w="3324225" h="1642364">
                  <a:moveTo>
                    <a:pt x="0" y="278003"/>
                  </a:moveTo>
                  <a:cubicBezTo>
                    <a:pt x="0" y="124460"/>
                    <a:pt x="124968" y="0"/>
                    <a:pt x="279146" y="0"/>
                  </a:cubicBezTo>
                  <a:lnTo>
                    <a:pt x="3045079" y="0"/>
                  </a:lnTo>
                  <a:lnTo>
                    <a:pt x="3045079" y="6477"/>
                  </a:lnTo>
                  <a:lnTo>
                    <a:pt x="3045079" y="0"/>
                  </a:lnTo>
                  <a:cubicBezTo>
                    <a:pt x="3199257" y="0"/>
                    <a:pt x="3324225" y="124460"/>
                    <a:pt x="3324225" y="278003"/>
                  </a:cubicBezTo>
                  <a:lnTo>
                    <a:pt x="3317748" y="278003"/>
                  </a:lnTo>
                  <a:lnTo>
                    <a:pt x="3324225" y="278003"/>
                  </a:lnTo>
                  <a:lnTo>
                    <a:pt x="3324225" y="1364234"/>
                  </a:lnTo>
                  <a:lnTo>
                    <a:pt x="3317748" y="1364234"/>
                  </a:lnTo>
                  <a:lnTo>
                    <a:pt x="3324225" y="1364234"/>
                  </a:lnTo>
                  <a:cubicBezTo>
                    <a:pt x="3324225" y="1517777"/>
                    <a:pt x="3199257" y="1642237"/>
                    <a:pt x="3045079" y="1642237"/>
                  </a:cubicBezTo>
                  <a:lnTo>
                    <a:pt x="3045079" y="1635760"/>
                  </a:lnTo>
                  <a:lnTo>
                    <a:pt x="3045079" y="1642237"/>
                  </a:lnTo>
                  <a:lnTo>
                    <a:pt x="279146" y="1642237"/>
                  </a:lnTo>
                  <a:lnTo>
                    <a:pt x="279146" y="1635760"/>
                  </a:lnTo>
                  <a:lnTo>
                    <a:pt x="279146" y="1642237"/>
                  </a:lnTo>
                  <a:cubicBezTo>
                    <a:pt x="124968" y="1642364"/>
                    <a:pt x="0" y="1517904"/>
                    <a:pt x="0" y="1364234"/>
                  </a:cubicBezTo>
                  <a:lnTo>
                    <a:pt x="0" y="278003"/>
                  </a:lnTo>
                  <a:lnTo>
                    <a:pt x="6477" y="278003"/>
                  </a:lnTo>
                  <a:lnTo>
                    <a:pt x="0" y="278003"/>
                  </a:lnTo>
                  <a:moveTo>
                    <a:pt x="12954" y="278003"/>
                  </a:moveTo>
                  <a:lnTo>
                    <a:pt x="12954" y="1364234"/>
                  </a:lnTo>
                  <a:lnTo>
                    <a:pt x="6477" y="1364234"/>
                  </a:lnTo>
                  <a:lnTo>
                    <a:pt x="12954" y="1364234"/>
                  </a:lnTo>
                  <a:cubicBezTo>
                    <a:pt x="12954" y="1510665"/>
                    <a:pt x="132080" y="1629283"/>
                    <a:pt x="279146" y="1629283"/>
                  </a:cubicBezTo>
                  <a:lnTo>
                    <a:pt x="3045079" y="1629283"/>
                  </a:lnTo>
                  <a:cubicBezTo>
                    <a:pt x="3192145" y="1629283"/>
                    <a:pt x="3311271" y="1510538"/>
                    <a:pt x="3311271" y="1364234"/>
                  </a:cubicBezTo>
                  <a:lnTo>
                    <a:pt x="3311271" y="278003"/>
                  </a:lnTo>
                  <a:cubicBezTo>
                    <a:pt x="3311271" y="131572"/>
                    <a:pt x="3192145" y="12954"/>
                    <a:pt x="3045079" y="12954"/>
                  </a:cubicBezTo>
                  <a:lnTo>
                    <a:pt x="279146" y="12954"/>
                  </a:lnTo>
                  <a:lnTo>
                    <a:pt x="279146" y="6477"/>
                  </a:lnTo>
                  <a:lnTo>
                    <a:pt x="279146" y="12954"/>
                  </a:lnTo>
                  <a:cubicBezTo>
                    <a:pt x="132080" y="12954"/>
                    <a:pt x="12954" y="131699"/>
                    <a:pt x="12954" y="278003"/>
                  </a:cubicBezTo>
                  <a:close/>
                </a:path>
              </a:pathLst>
            </a:custGeom>
            <a:solidFill>
              <a:srgbClr val="F19D19"/>
            </a:solidFill>
          </p:spPr>
        </p:sp>
      </p:grpSp>
      <p:grpSp>
        <p:nvGrpSpPr>
          <p:cNvPr id="21" name="Group 21"/>
          <p:cNvGrpSpPr/>
          <p:nvPr/>
        </p:nvGrpSpPr>
        <p:grpSpPr>
          <a:xfrm>
            <a:off x="2671920" y="6721920"/>
            <a:ext cx="1345140" cy="931500"/>
            <a:chOff x="0" y="0"/>
            <a:chExt cx="1793520" cy="1242000"/>
          </a:xfrm>
        </p:grpSpPr>
        <p:sp>
          <p:nvSpPr>
            <p:cNvPr id="22" name="Freeform 22"/>
            <p:cNvSpPr/>
            <p:nvPr/>
          </p:nvSpPr>
          <p:spPr>
            <a:xfrm>
              <a:off x="6477" y="6477"/>
              <a:ext cx="1780540" cy="1229106"/>
            </a:xfrm>
            <a:custGeom>
              <a:avLst/>
              <a:gdLst/>
              <a:ahLst/>
              <a:cxnLst/>
              <a:rect l="l" t="t" r="r" b="b"/>
              <a:pathLst>
                <a:path w="1780540" h="1229106">
                  <a:moveTo>
                    <a:pt x="0" y="0"/>
                  </a:moveTo>
                  <a:lnTo>
                    <a:pt x="1780540" y="0"/>
                  </a:lnTo>
                  <a:lnTo>
                    <a:pt x="1780540" y="1229106"/>
                  </a:lnTo>
                  <a:lnTo>
                    <a:pt x="0" y="1229106"/>
                  </a:lnTo>
                  <a:close/>
                </a:path>
              </a:pathLst>
            </a:custGeom>
            <a:gradFill rotWithShape="1">
              <a:gsLst>
                <a:gs pos="0">
                  <a:srgbClr val="FACB9F">
                    <a:alpha val="100000"/>
                  </a:srgbClr>
                </a:gs>
                <a:gs pos="100000">
                  <a:srgbClr val="FCBA7B">
                    <a:alpha val="100000"/>
                  </a:srgbClr>
                </a:gs>
              </a:gsLst>
              <a:lin ang="5400000"/>
            </a:gradFill>
          </p:spPr>
        </p:sp>
        <p:sp>
          <p:nvSpPr>
            <p:cNvPr id="23" name="Freeform 23"/>
            <p:cNvSpPr/>
            <p:nvPr/>
          </p:nvSpPr>
          <p:spPr>
            <a:xfrm>
              <a:off x="0" y="0"/>
              <a:ext cx="1793494" cy="1242060"/>
            </a:xfrm>
            <a:custGeom>
              <a:avLst/>
              <a:gdLst/>
              <a:ahLst/>
              <a:cxnLst/>
              <a:rect l="l" t="t" r="r" b="b"/>
              <a:pathLst>
                <a:path w="1793494" h="1242060">
                  <a:moveTo>
                    <a:pt x="6477" y="0"/>
                  </a:moveTo>
                  <a:lnTo>
                    <a:pt x="1787017" y="0"/>
                  </a:lnTo>
                  <a:cubicBezTo>
                    <a:pt x="1790573" y="0"/>
                    <a:pt x="1793494" y="2921"/>
                    <a:pt x="1793494" y="6477"/>
                  </a:cubicBezTo>
                  <a:lnTo>
                    <a:pt x="1793494" y="1235583"/>
                  </a:lnTo>
                  <a:cubicBezTo>
                    <a:pt x="1793494" y="1239139"/>
                    <a:pt x="1790573" y="1242060"/>
                    <a:pt x="1787017" y="1242060"/>
                  </a:cubicBezTo>
                  <a:lnTo>
                    <a:pt x="6477" y="1242060"/>
                  </a:lnTo>
                  <a:cubicBezTo>
                    <a:pt x="2921" y="1242060"/>
                    <a:pt x="0" y="1239139"/>
                    <a:pt x="0" y="1235583"/>
                  </a:cubicBezTo>
                  <a:lnTo>
                    <a:pt x="0" y="6477"/>
                  </a:lnTo>
                  <a:cubicBezTo>
                    <a:pt x="0" y="2921"/>
                    <a:pt x="2921" y="0"/>
                    <a:pt x="6477" y="0"/>
                  </a:cubicBezTo>
                  <a:moveTo>
                    <a:pt x="6477" y="12954"/>
                  </a:moveTo>
                  <a:lnTo>
                    <a:pt x="6477" y="6477"/>
                  </a:lnTo>
                  <a:lnTo>
                    <a:pt x="12954" y="6477"/>
                  </a:lnTo>
                  <a:lnTo>
                    <a:pt x="12954" y="1235583"/>
                  </a:lnTo>
                  <a:lnTo>
                    <a:pt x="6477" y="1235583"/>
                  </a:lnTo>
                  <a:lnTo>
                    <a:pt x="6477" y="1229106"/>
                  </a:lnTo>
                  <a:lnTo>
                    <a:pt x="1787017" y="1229106"/>
                  </a:lnTo>
                  <a:lnTo>
                    <a:pt x="1787017" y="1235583"/>
                  </a:lnTo>
                  <a:lnTo>
                    <a:pt x="1780540" y="1235583"/>
                  </a:lnTo>
                  <a:lnTo>
                    <a:pt x="1780540" y="6477"/>
                  </a:lnTo>
                  <a:lnTo>
                    <a:pt x="1787017" y="6477"/>
                  </a:lnTo>
                  <a:lnTo>
                    <a:pt x="1787017" y="12954"/>
                  </a:lnTo>
                  <a:lnTo>
                    <a:pt x="6477" y="12954"/>
                  </a:lnTo>
                  <a:close/>
                </a:path>
              </a:pathLst>
            </a:custGeom>
            <a:solidFill>
              <a:srgbClr val="000000"/>
            </a:solidFill>
          </p:spPr>
        </p:sp>
      </p:grpSp>
      <p:grpSp>
        <p:nvGrpSpPr>
          <p:cNvPr id="24" name="Group 24"/>
          <p:cNvGrpSpPr/>
          <p:nvPr/>
        </p:nvGrpSpPr>
        <p:grpSpPr>
          <a:xfrm>
            <a:off x="4007340" y="6721920"/>
            <a:ext cx="1138860" cy="931500"/>
            <a:chOff x="0" y="0"/>
            <a:chExt cx="1518480" cy="1242000"/>
          </a:xfrm>
        </p:grpSpPr>
        <p:sp>
          <p:nvSpPr>
            <p:cNvPr id="25" name="Freeform 25"/>
            <p:cNvSpPr/>
            <p:nvPr/>
          </p:nvSpPr>
          <p:spPr>
            <a:xfrm>
              <a:off x="6477" y="6477"/>
              <a:ext cx="1505585" cy="1229106"/>
            </a:xfrm>
            <a:custGeom>
              <a:avLst/>
              <a:gdLst/>
              <a:ahLst/>
              <a:cxnLst/>
              <a:rect l="l" t="t" r="r" b="b"/>
              <a:pathLst>
                <a:path w="1505585" h="1229106">
                  <a:moveTo>
                    <a:pt x="0" y="0"/>
                  </a:moveTo>
                  <a:lnTo>
                    <a:pt x="1505585" y="0"/>
                  </a:lnTo>
                  <a:lnTo>
                    <a:pt x="1505585" y="1229106"/>
                  </a:lnTo>
                  <a:lnTo>
                    <a:pt x="0" y="1229106"/>
                  </a:lnTo>
                  <a:close/>
                </a:path>
              </a:pathLst>
            </a:custGeom>
            <a:gradFill rotWithShape="1">
              <a:gsLst>
                <a:gs pos="0">
                  <a:srgbClr val="FACB9F">
                    <a:alpha val="100000"/>
                  </a:srgbClr>
                </a:gs>
                <a:gs pos="100000">
                  <a:srgbClr val="FCBA7B">
                    <a:alpha val="100000"/>
                  </a:srgbClr>
                </a:gs>
              </a:gsLst>
              <a:lin ang="5400000"/>
            </a:gradFill>
          </p:spPr>
        </p:sp>
        <p:sp>
          <p:nvSpPr>
            <p:cNvPr id="26" name="Freeform 26"/>
            <p:cNvSpPr/>
            <p:nvPr/>
          </p:nvSpPr>
          <p:spPr>
            <a:xfrm>
              <a:off x="0" y="0"/>
              <a:ext cx="1518539" cy="1242060"/>
            </a:xfrm>
            <a:custGeom>
              <a:avLst/>
              <a:gdLst/>
              <a:ahLst/>
              <a:cxnLst/>
              <a:rect l="l" t="t" r="r" b="b"/>
              <a:pathLst>
                <a:path w="1518539" h="1242060">
                  <a:moveTo>
                    <a:pt x="6477" y="0"/>
                  </a:moveTo>
                  <a:lnTo>
                    <a:pt x="1512062" y="0"/>
                  </a:lnTo>
                  <a:cubicBezTo>
                    <a:pt x="1515618" y="0"/>
                    <a:pt x="1518539" y="2921"/>
                    <a:pt x="1518539" y="6477"/>
                  </a:cubicBezTo>
                  <a:lnTo>
                    <a:pt x="1518539" y="1235583"/>
                  </a:lnTo>
                  <a:cubicBezTo>
                    <a:pt x="1518539" y="1239139"/>
                    <a:pt x="1515618" y="1242060"/>
                    <a:pt x="1512062" y="1242060"/>
                  </a:cubicBezTo>
                  <a:lnTo>
                    <a:pt x="6477" y="1242060"/>
                  </a:lnTo>
                  <a:cubicBezTo>
                    <a:pt x="2921" y="1242060"/>
                    <a:pt x="0" y="1239139"/>
                    <a:pt x="0" y="1235583"/>
                  </a:cubicBezTo>
                  <a:lnTo>
                    <a:pt x="0" y="6477"/>
                  </a:lnTo>
                  <a:cubicBezTo>
                    <a:pt x="0" y="2921"/>
                    <a:pt x="2921" y="0"/>
                    <a:pt x="6477" y="0"/>
                  </a:cubicBezTo>
                  <a:moveTo>
                    <a:pt x="6477" y="12954"/>
                  </a:moveTo>
                  <a:lnTo>
                    <a:pt x="6477" y="6477"/>
                  </a:lnTo>
                  <a:lnTo>
                    <a:pt x="12954" y="6477"/>
                  </a:lnTo>
                  <a:lnTo>
                    <a:pt x="12954" y="1235583"/>
                  </a:lnTo>
                  <a:lnTo>
                    <a:pt x="6477" y="1235583"/>
                  </a:lnTo>
                  <a:lnTo>
                    <a:pt x="6477" y="1229106"/>
                  </a:lnTo>
                  <a:lnTo>
                    <a:pt x="1512062" y="1229106"/>
                  </a:lnTo>
                  <a:lnTo>
                    <a:pt x="1512062" y="1235583"/>
                  </a:lnTo>
                  <a:lnTo>
                    <a:pt x="1505585" y="1235583"/>
                  </a:lnTo>
                  <a:lnTo>
                    <a:pt x="1505585" y="6477"/>
                  </a:lnTo>
                  <a:lnTo>
                    <a:pt x="1512062" y="6477"/>
                  </a:lnTo>
                  <a:lnTo>
                    <a:pt x="1512062" y="12954"/>
                  </a:lnTo>
                  <a:lnTo>
                    <a:pt x="6477" y="12954"/>
                  </a:lnTo>
                  <a:close/>
                </a:path>
              </a:pathLst>
            </a:custGeom>
            <a:solidFill>
              <a:srgbClr val="000000"/>
            </a:solidFill>
          </p:spPr>
        </p:sp>
      </p:grpSp>
      <p:grpSp>
        <p:nvGrpSpPr>
          <p:cNvPr id="27" name="Group 27"/>
          <p:cNvGrpSpPr/>
          <p:nvPr/>
        </p:nvGrpSpPr>
        <p:grpSpPr>
          <a:xfrm>
            <a:off x="1383480" y="6721920"/>
            <a:ext cx="1298160" cy="931500"/>
            <a:chOff x="0" y="0"/>
            <a:chExt cx="1730880" cy="1242000"/>
          </a:xfrm>
        </p:grpSpPr>
        <p:sp>
          <p:nvSpPr>
            <p:cNvPr id="28" name="Freeform 28"/>
            <p:cNvSpPr/>
            <p:nvPr/>
          </p:nvSpPr>
          <p:spPr>
            <a:xfrm>
              <a:off x="6477" y="6477"/>
              <a:ext cx="1717929" cy="1229106"/>
            </a:xfrm>
            <a:custGeom>
              <a:avLst/>
              <a:gdLst/>
              <a:ahLst/>
              <a:cxnLst/>
              <a:rect l="l" t="t" r="r" b="b"/>
              <a:pathLst>
                <a:path w="1717929" h="1229106">
                  <a:moveTo>
                    <a:pt x="0" y="0"/>
                  </a:moveTo>
                  <a:lnTo>
                    <a:pt x="1717929" y="0"/>
                  </a:lnTo>
                  <a:lnTo>
                    <a:pt x="1717929" y="1229106"/>
                  </a:lnTo>
                  <a:lnTo>
                    <a:pt x="0" y="1229106"/>
                  </a:lnTo>
                  <a:close/>
                </a:path>
              </a:pathLst>
            </a:custGeom>
            <a:gradFill rotWithShape="1">
              <a:gsLst>
                <a:gs pos="0">
                  <a:srgbClr val="FACB9F">
                    <a:alpha val="100000"/>
                  </a:srgbClr>
                </a:gs>
                <a:gs pos="100000">
                  <a:srgbClr val="FCBA7B">
                    <a:alpha val="100000"/>
                  </a:srgbClr>
                </a:gs>
              </a:gsLst>
              <a:lin ang="5400000"/>
            </a:gradFill>
          </p:spPr>
        </p:sp>
        <p:sp>
          <p:nvSpPr>
            <p:cNvPr id="29" name="Freeform 29"/>
            <p:cNvSpPr/>
            <p:nvPr/>
          </p:nvSpPr>
          <p:spPr>
            <a:xfrm>
              <a:off x="0" y="0"/>
              <a:ext cx="1730883" cy="1242060"/>
            </a:xfrm>
            <a:custGeom>
              <a:avLst/>
              <a:gdLst/>
              <a:ahLst/>
              <a:cxnLst/>
              <a:rect l="l" t="t" r="r" b="b"/>
              <a:pathLst>
                <a:path w="1730883" h="1242060">
                  <a:moveTo>
                    <a:pt x="6477" y="0"/>
                  </a:moveTo>
                  <a:lnTo>
                    <a:pt x="1724406" y="0"/>
                  </a:lnTo>
                  <a:cubicBezTo>
                    <a:pt x="1727962" y="0"/>
                    <a:pt x="1730883" y="2921"/>
                    <a:pt x="1730883" y="6477"/>
                  </a:cubicBezTo>
                  <a:lnTo>
                    <a:pt x="1730883" y="1235583"/>
                  </a:lnTo>
                  <a:cubicBezTo>
                    <a:pt x="1730883" y="1239139"/>
                    <a:pt x="1727962" y="1242060"/>
                    <a:pt x="1724406" y="1242060"/>
                  </a:cubicBezTo>
                  <a:lnTo>
                    <a:pt x="6477" y="1242060"/>
                  </a:lnTo>
                  <a:cubicBezTo>
                    <a:pt x="2921" y="1242060"/>
                    <a:pt x="0" y="1239139"/>
                    <a:pt x="0" y="1235583"/>
                  </a:cubicBezTo>
                  <a:lnTo>
                    <a:pt x="0" y="6477"/>
                  </a:lnTo>
                  <a:cubicBezTo>
                    <a:pt x="0" y="2921"/>
                    <a:pt x="2921" y="0"/>
                    <a:pt x="6477" y="0"/>
                  </a:cubicBezTo>
                  <a:moveTo>
                    <a:pt x="6477" y="12954"/>
                  </a:moveTo>
                  <a:lnTo>
                    <a:pt x="6477" y="6477"/>
                  </a:lnTo>
                  <a:lnTo>
                    <a:pt x="12954" y="6477"/>
                  </a:lnTo>
                  <a:lnTo>
                    <a:pt x="12954" y="1235583"/>
                  </a:lnTo>
                  <a:lnTo>
                    <a:pt x="6477" y="1235583"/>
                  </a:lnTo>
                  <a:lnTo>
                    <a:pt x="6477" y="1229106"/>
                  </a:lnTo>
                  <a:lnTo>
                    <a:pt x="1724406" y="1229106"/>
                  </a:lnTo>
                  <a:lnTo>
                    <a:pt x="1724406" y="1235583"/>
                  </a:lnTo>
                  <a:lnTo>
                    <a:pt x="1717929" y="1235583"/>
                  </a:lnTo>
                  <a:lnTo>
                    <a:pt x="1717929" y="6477"/>
                  </a:lnTo>
                  <a:lnTo>
                    <a:pt x="1724406" y="6477"/>
                  </a:lnTo>
                  <a:lnTo>
                    <a:pt x="1724406" y="12954"/>
                  </a:lnTo>
                  <a:lnTo>
                    <a:pt x="6477" y="12954"/>
                  </a:lnTo>
                  <a:close/>
                </a:path>
              </a:pathLst>
            </a:custGeom>
            <a:solidFill>
              <a:srgbClr val="000000"/>
            </a:solidFill>
          </p:spPr>
        </p:sp>
      </p:grpSp>
      <p:grpSp>
        <p:nvGrpSpPr>
          <p:cNvPr id="30" name="Group 30"/>
          <p:cNvGrpSpPr/>
          <p:nvPr/>
        </p:nvGrpSpPr>
        <p:grpSpPr>
          <a:xfrm>
            <a:off x="1383480" y="7677180"/>
            <a:ext cx="1298160" cy="930960"/>
            <a:chOff x="0" y="0"/>
            <a:chExt cx="1730880" cy="1241280"/>
          </a:xfrm>
        </p:grpSpPr>
        <p:sp>
          <p:nvSpPr>
            <p:cNvPr id="31" name="Freeform 31"/>
            <p:cNvSpPr/>
            <p:nvPr/>
          </p:nvSpPr>
          <p:spPr>
            <a:xfrm>
              <a:off x="6477" y="6477"/>
              <a:ext cx="1717929" cy="1228344"/>
            </a:xfrm>
            <a:custGeom>
              <a:avLst/>
              <a:gdLst/>
              <a:ahLst/>
              <a:cxnLst/>
              <a:rect l="l" t="t" r="r" b="b"/>
              <a:pathLst>
                <a:path w="1717929" h="1228344">
                  <a:moveTo>
                    <a:pt x="0" y="0"/>
                  </a:moveTo>
                  <a:lnTo>
                    <a:pt x="1717929" y="0"/>
                  </a:lnTo>
                  <a:lnTo>
                    <a:pt x="1717929" y="1228344"/>
                  </a:lnTo>
                  <a:lnTo>
                    <a:pt x="0" y="1228344"/>
                  </a:lnTo>
                  <a:close/>
                </a:path>
              </a:pathLst>
            </a:custGeom>
            <a:gradFill rotWithShape="1">
              <a:gsLst>
                <a:gs pos="0">
                  <a:srgbClr val="FACB9F">
                    <a:alpha val="100000"/>
                  </a:srgbClr>
                </a:gs>
                <a:gs pos="100000">
                  <a:srgbClr val="FCBA7B">
                    <a:alpha val="100000"/>
                  </a:srgbClr>
                </a:gs>
              </a:gsLst>
              <a:lin ang="5400000"/>
            </a:gradFill>
          </p:spPr>
        </p:sp>
        <p:sp>
          <p:nvSpPr>
            <p:cNvPr id="32" name="Freeform 32"/>
            <p:cNvSpPr/>
            <p:nvPr/>
          </p:nvSpPr>
          <p:spPr>
            <a:xfrm>
              <a:off x="0" y="0"/>
              <a:ext cx="1730883" cy="1241298"/>
            </a:xfrm>
            <a:custGeom>
              <a:avLst/>
              <a:gdLst/>
              <a:ahLst/>
              <a:cxnLst/>
              <a:rect l="l" t="t" r="r" b="b"/>
              <a:pathLst>
                <a:path w="1730883" h="1241298">
                  <a:moveTo>
                    <a:pt x="6477" y="0"/>
                  </a:moveTo>
                  <a:lnTo>
                    <a:pt x="1724406" y="0"/>
                  </a:lnTo>
                  <a:cubicBezTo>
                    <a:pt x="1727962" y="0"/>
                    <a:pt x="1730883" y="2921"/>
                    <a:pt x="1730883" y="6477"/>
                  </a:cubicBezTo>
                  <a:lnTo>
                    <a:pt x="1730883" y="1234821"/>
                  </a:lnTo>
                  <a:cubicBezTo>
                    <a:pt x="1730883" y="1238377"/>
                    <a:pt x="1727962" y="1241298"/>
                    <a:pt x="1724406" y="1241298"/>
                  </a:cubicBezTo>
                  <a:lnTo>
                    <a:pt x="6477" y="1241298"/>
                  </a:lnTo>
                  <a:cubicBezTo>
                    <a:pt x="2921" y="1241298"/>
                    <a:pt x="0" y="1238377"/>
                    <a:pt x="0" y="1234821"/>
                  </a:cubicBezTo>
                  <a:lnTo>
                    <a:pt x="0" y="6477"/>
                  </a:lnTo>
                  <a:cubicBezTo>
                    <a:pt x="0" y="2921"/>
                    <a:pt x="2921" y="0"/>
                    <a:pt x="6477" y="0"/>
                  </a:cubicBezTo>
                  <a:moveTo>
                    <a:pt x="6477" y="12954"/>
                  </a:moveTo>
                  <a:lnTo>
                    <a:pt x="6477" y="6477"/>
                  </a:lnTo>
                  <a:lnTo>
                    <a:pt x="12954" y="6477"/>
                  </a:lnTo>
                  <a:lnTo>
                    <a:pt x="12954" y="1234821"/>
                  </a:lnTo>
                  <a:lnTo>
                    <a:pt x="6477" y="1234821"/>
                  </a:lnTo>
                  <a:lnTo>
                    <a:pt x="6477" y="1228344"/>
                  </a:lnTo>
                  <a:lnTo>
                    <a:pt x="1724406" y="1228344"/>
                  </a:lnTo>
                  <a:lnTo>
                    <a:pt x="1724406" y="1234821"/>
                  </a:lnTo>
                  <a:lnTo>
                    <a:pt x="1717929" y="1234821"/>
                  </a:lnTo>
                  <a:lnTo>
                    <a:pt x="1717929" y="6477"/>
                  </a:lnTo>
                  <a:lnTo>
                    <a:pt x="1724406" y="6477"/>
                  </a:lnTo>
                  <a:lnTo>
                    <a:pt x="1724406" y="12954"/>
                  </a:lnTo>
                  <a:lnTo>
                    <a:pt x="6477" y="12954"/>
                  </a:lnTo>
                  <a:close/>
                </a:path>
              </a:pathLst>
            </a:custGeom>
            <a:solidFill>
              <a:srgbClr val="000000"/>
            </a:solidFill>
          </p:spPr>
        </p:sp>
      </p:grpSp>
      <p:grpSp>
        <p:nvGrpSpPr>
          <p:cNvPr id="33" name="Group 33"/>
          <p:cNvGrpSpPr/>
          <p:nvPr/>
        </p:nvGrpSpPr>
        <p:grpSpPr>
          <a:xfrm>
            <a:off x="2671920" y="7677180"/>
            <a:ext cx="1338120" cy="930960"/>
            <a:chOff x="0" y="0"/>
            <a:chExt cx="1784160" cy="1241280"/>
          </a:xfrm>
        </p:grpSpPr>
        <p:sp>
          <p:nvSpPr>
            <p:cNvPr id="34" name="Freeform 34"/>
            <p:cNvSpPr/>
            <p:nvPr/>
          </p:nvSpPr>
          <p:spPr>
            <a:xfrm>
              <a:off x="6477" y="6477"/>
              <a:ext cx="1771142" cy="1228344"/>
            </a:xfrm>
            <a:custGeom>
              <a:avLst/>
              <a:gdLst/>
              <a:ahLst/>
              <a:cxnLst/>
              <a:rect l="l" t="t" r="r" b="b"/>
              <a:pathLst>
                <a:path w="1771142" h="1228344">
                  <a:moveTo>
                    <a:pt x="0" y="0"/>
                  </a:moveTo>
                  <a:lnTo>
                    <a:pt x="1771142" y="0"/>
                  </a:lnTo>
                  <a:lnTo>
                    <a:pt x="1771142" y="1228344"/>
                  </a:lnTo>
                  <a:lnTo>
                    <a:pt x="0" y="1228344"/>
                  </a:lnTo>
                  <a:close/>
                </a:path>
              </a:pathLst>
            </a:custGeom>
            <a:gradFill rotWithShape="1">
              <a:gsLst>
                <a:gs pos="0">
                  <a:srgbClr val="FACB9F">
                    <a:alpha val="100000"/>
                  </a:srgbClr>
                </a:gs>
                <a:gs pos="100000">
                  <a:srgbClr val="FCBA7B">
                    <a:alpha val="100000"/>
                  </a:srgbClr>
                </a:gs>
              </a:gsLst>
              <a:lin ang="5400000"/>
            </a:gradFill>
          </p:spPr>
        </p:sp>
        <p:sp>
          <p:nvSpPr>
            <p:cNvPr id="35" name="Freeform 35"/>
            <p:cNvSpPr/>
            <p:nvPr/>
          </p:nvSpPr>
          <p:spPr>
            <a:xfrm>
              <a:off x="0" y="0"/>
              <a:ext cx="1784096" cy="1241298"/>
            </a:xfrm>
            <a:custGeom>
              <a:avLst/>
              <a:gdLst/>
              <a:ahLst/>
              <a:cxnLst/>
              <a:rect l="l" t="t" r="r" b="b"/>
              <a:pathLst>
                <a:path w="1784096" h="1241298">
                  <a:moveTo>
                    <a:pt x="6477" y="0"/>
                  </a:moveTo>
                  <a:lnTo>
                    <a:pt x="1777619" y="0"/>
                  </a:lnTo>
                  <a:cubicBezTo>
                    <a:pt x="1781175" y="0"/>
                    <a:pt x="1784096" y="2921"/>
                    <a:pt x="1784096" y="6477"/>
                  </a:cubicBezTo>
                  <a:lnTo>
                    <a:pt x="1784096" y="1234821"/>
                  </a:lnTo>
                  <a:cubicBezTo>
                    <a:pt x="1784096" y="1238377"/>
                    <a:pt x="1781175" y="1241298"/>
                    <a:pt x="1777619" y="1241298"/>
                  </a:cubicBezTo>
                  <a:lnTo>
                    <a:pt x="6477" y="1241298"/>
                  </a:lnTo>
                  <a:cubicBezTo>
                    <a:pt x="2921" y="1241298"/>
                    <a:pt x="0" y="1238377"/>
                    <a:pt x="0" y="1234821"/>
                  </a:cubicBezTo>
                  <a:lnTo>
                    <a:pt x="0" y="6477"/>
                  </a:lnTo>
                  <a:cubicBezTo>
                    <a:pt x="0" y="2921"/>
                    <a:pt x="2921" y="0"/>
                    <a:pt x="6477" y="0"/>
                  </a:cubicBezTo>
                  <a:moveTo>
                    <a:pt x="6477" y="12954"/>
                  </a:moveTo>
                  <a:lnTo>
                    <a:pt x="6477" y="6477"/>
                  </a:lnTo>
                  <a:lnTo>
                    <a:pt x="12954" y="6477"/>
                  </a:lnTo>
                  <a:lnTo>
                    <a:pt x="12954" y="1234821"/>
                  </a:lnTo>
                  <a:lnTo>
                    <a:pt x="6477" y="1234821"/>
                  </a:lnTo>
                  <a:lnTo>
                    <a:pt x="6477" y="1228344"/>
                  </a:lnTo>
                  <a:lnTo>
                    <a:pt x="1777619" y="1228344"/>
                  </a:lnTo>
                  <a:lnTo>
                    <a:pt x="1777619" y="1234821"/>
                  </a:lnTo>
                  <a:lnTo>
                    <a:pt x="1771142" y="1234821"/>
                  </a:lnTo>
                  <a:lnTo>
                    <a:pt x="1771142" y="6477"/>
                  </a:lnTo>
                  <a:lnTo>
                    <a:pt x="1777619" y="6477"/>
                  </a:lnTo>
                  <a:lnTo>
                    <a:pt x="1777619" y="12954"/>
                  </a:lnTo>
                  <a:lnTo>
                    <a:pt x="6477" y="12954"/>
                  </a:lnTo>
                  <a:close/>
                </a:path>
              </a:pathLst>
            </a:custGeom>
            <a:solidFill>
              <a:srgbClr val="000000"/>
            </a:solidFill>
          </p:spPr>
        </p:sp>
      </p:grpSp>
      <p:grpSp>
        <p:nvGrpSpPr>
          <p:cNvPr id="36" name="Group 36"/>
          <p:cNvGrpSpPr/>
          <p:nvPr/>
        </p:nvGrpSpPr>
        <p:grpSpPr>
          <a:xfrm>
            <a:off x="4007340" y="7677180"/>
            <a:ext cx="1138860" cy="930960"/>
            <a:chOff x="0" y="0"/>
            <a:chExt cx="1518480" cy="1241280"/>
          </a:xfrm>
        </p:grpSpPr>
        <p:sp>
          <p:nvSpPr>
            <p:cNvPr id="37" name="Freeform 37"/>
            <p:cNvSpPr/>
            <p:nvPr/>
          </p:nvSpPr>
          <p:spPr>
            <a:xfrm>
              <a:off x="6477" y="6477"/>
              <a:ext cx="1505585" cy="1228344"/>
            </a:xfrm>
            <a:custGeom>
              <a:avLst/>
              <a:gdLst/>
              <a:ahLst/>
              <a:cxnLst/>
              <a:rect l="l" t="t" r="r" b="b"/>
              <a:pathLst>
                <a:path w="1505585" h="1228344">
                  <a:moveTo>
                    <a:pt x="0" y="0"/>
                  </a:moveTo>
                  <a:lnTo>
                    <a:pt x="1505585" y="0"/>
                  </a:lnTo>
                  <a:lnTo>
                    <a:pt x="1505585" y="1228344"/>
                  </a:lnTo>
                  <a:lnTo>
                    <a:pt x="0" y="1228344"/>
                  </a:lnTo>
                  <a:close/>
                </a:path>
              </a:pathLst>
            </a:custGeom>
            <a:gradFill rotWithShape="1">
              <a:gsLst>
                <a:gs pos="0">
                  <a:srgbClr val="FACB9F">
                    <a:alpha val="100000"/>
                  </a:srgbClr>
                </a:gs>
                <a:gs pos="100000">
                  <a:srgbClr val="FCBA7B">
                    <a:alpha val="100000"/>
                  </a:srgbClr>
                </a:gs>
              </a:gsLst>
              <a:lin ang="5400000"/>
            </a:gradFill>
          </p:spPr>
        </p:sp>
        <p:sp>
          <p:nvSpPr>
            <p:cNvPr id="38" name="Freeform 38"/>
            <p:cNvSpPr/>
            <p:nvPr/>
          </p:nvSpPr>
          <p:spPr>
            <a:xfrm>
              <a:off x="0" y="0"/>
              <a:ext cx="1518539" cy="1241298"/>
            </a:xfrm>
            <a:custGeom>
              <a:avLst/>
              <a:gdLst/>
              <a:ahLst/>
              <a:cxnLst/>
              <a:rect l="l" t="t" r="r" b="b"/>
              <a:pathLst>
                <a:path w="1518539" h="1241298">
                  <a:moveTo>
                    <a:pt x="6477" y="0"/>
                  </a:moveTo>
                  <a:lnTo>
                    <a:pt x="1512062" y="0"/>
                  </a:lnTo>
                  <a:cubicBezTo>
                    <a:pt x="1515618" y="0"/>
                    <a:pt x="1518539" y="2921"/>
                    <a:pt x="1518539" y="6477"/>
                  </a:cubicBezTo>
                  <a:lnTo>
                    <a:pt x="1518539" y="1234821"/>
                  </a:lnTo>
                  <a:cubicBezTo>
                    <a:pt x="1518539" y="1238377"/>
                    <a:pt x="1515618" y="1241298"/>
                    <a:pt x="1512062" y="1241298"/>
                  </a:cubicBezTo>
                  <a:lnTo>
                    <a:pt x="6477" y="1241298"/>
                  </a:lnTo>
                  <a:cubicBezTo>
                    <a:pt x="2921" y="1241298"/>
                    <a:pt x="0" y="1238377"/>
                    <a:pt x="0" y="1234821"/>
                  </a:cubicBezTo>
                  <a:lnTo>
                    <a:pt x="0" y="6477"/>
                  </a:lnTo>
                  <a:cubicBezTo>
                    <a:pt x="0" y="2921"/>
                    <a:pt x="2921" y="0"/>
                    <a:pt x="6477" y="0"/>
                  </a:cubicBezTo>
                  <a:moveTo>
                    <a:pt x="6477" y="12954"/>
                  </a:moveTo>
                  <a:lnTo>
                    <a:pt x="6477" y="6477"/>
                  </a:lnTo>
                  <a:lnTo>
                    <a:pt x="12954" y="6477"/>
                  </a:lnTo>
                  <a:lnTo>
                    <a:pt x="12954" y="1234821"/>
                  </a:lnTo>
                  <a:lnTo>
                    <a:pt x="6477" y="1234821"/>
                  </a:lnTo>
                  <a:lnTo>
                    <a:pt x="6477" y="1228344"/>
                  </a:lnTo>
                  <a:lnTo>
                    <a:pt x="1512062" y="1228344"/>
                  </a:lnTo>
                  <a:lnTo>
                    <a:pt x="1512062" y="1234821"/>
                  </a:lnTo>
                  <a:lnTo>
                    <a:pt x="1505585" y="1234821"/>
                  </a:lnTo>
                  <a:lnTo>
                    <a:pt x="1505585" y="6477"/>
                  </a:lnTo>
                  <a:lnTo>
                    <a:pt x="1512062" y="6477"/>
                  </a:lnTo>
                  <a:lnTo>
                    <a:pt x="1512062" y="12954"/>
                  </a:lnTo>
                  <a:lnTo>
                    <a:pt x="6477" y="12954"/>
                  </a:lnTo>
                  <a:close/>
                </a:path>
              </a:pathLst>
            </a:custGeom>
            <a:solidFill>
              <a:srgbClr val="000000"/>
            </a:solidFill>
          </p:spPr>
        </p:sp>
      </p:grpSp>
      <p:grpSp>
        <p:nvGrpSpPr>
          <p:cNvPr id="39" name="Group 39"/>
          <p:cNvGrpSpPr/>
          <p:nvPr/>
        </p:nvGrpSpPr>
        <p:grpSpPr>
          <a:xfrm>
            <a:off x="5881680" y="5964840"/>
            <a:ext cx="3048300" cy="1521720"/>
            <a:chOff x="0" y="0"/>
            <a:chExt cx="4064400" cy="2028960"/>
          </a:xfrm>
        </p:grpSpPr>
        <p:sp>
          <p:nvSpPr>
            <p:cNvPr id="40" name="Freeform 40"/>
            <p:cNvSpPr/>
            <p:nvPr/>
          </p:nvSpPr>
          <p:spPr>
            <a:xfrm>
              <a:off x="6477" y="6477"/>
              <a:ext cx="4051427" cy="2015998"/>
            </a:xfrm>
            <a:custGeom>
              <a:avLst/>
              <a:gdLst/>
              <a:ahLst/>
              <a:cxnLst/>
              <a:rect l="l" t="t" r="r" b="b"/>
              <a:pathLst>
                <a:path w="4051427" h="2015998">
                  <a:moveTo>
                    <a:pt x="0" y="336042"/>
                  </a:moveTo>
                  <a:cubicBezTo>
                    <a:pt x="0" y="150495"/>
                    <a:pt x="150876" y="0"/>
                    <a:pt x="337058" y="0"/>
                  </a:cubicBezTo>
                  <a:lnTo>
                    <a:pt x="3714369" y="0"/>
                  </a:lnTo>
                  <a:cubicBezTo>
                    <a:pt x="3900551" y="0"/>
                    <a:pt x="4051427" y="150495"/>
                    <a:pt x="4051427" y="336042"/>
                  </a:cubicBezTo>
                  <a:lnTo>
                    <a:pt x="4051427" y="1679956"/>
                  </a:lnTo>
                  <a:cubicBezTo>
                    <a:pt x="4051427" y="1865503"/>
                    <a:pt x="3900551" y="2015998"/>
                    <a:pt x="3714369" y="2015998"/>
                  </a:cubicBezTo>
                  <a:lnTo>
                    <a:pt x="337058" y="2015998"/>
                  </a:lnTo>
                  <a:cubicBezTo>
                    <a:pt x="150876" y="2015998"/>
                    <a:pt x="0" y="1865630"/>
                    <a:pt x="0" y="1679956"/>
                  </a:cubicBezTo>
                  <a:close/>
                </a:path>
              </a:pathLst>
            </a:custGeom>
            <a:gradFill rotWithShape="1">
              <a:gsLst>
                <a:gs pos="0">
                  <a:srgbClr val="FACB9F">
                    <a:alpha val="100000"/>
                  </a:srgbClr>
                </a:gs>
                <a:gs pos="100000">
                  <a:srgbClr val="FCBA7B">
                    <a:alpha val="100000"/>
                  </a:srgbClr>
                </a:gs>
              </a:gsLst>
              <a:lin ang="5400000"/>
            </a:gradFill>
          </p:spPr>
        </p:sp>
        <p:sp>
          <p:nvSpPr>
            <p:cNvPr id="41" name="Freeform 41"/>
            <p:cNvSpPr/>
            <p:nvPr/>
          </p:nvSpPr>
          <p:spPr>
            <a:xfrm>
              <a:off x="0" y="0"/>
              <a:ext cx="4064381" cy="2028952"/>
            </a:xfrm>
            <a:custGeom>
              <a:avLst/>
              <a:gdLst/>
              <a:ahLst/>
              <a:cxnLst/>
              <a:rect l="l" t="t" r="r" b="b"/>
              <a:pathLst>
                <a:path w="4064381" h="2028952">
                  <a:moveTo>
                    <a:pt x="0" y="342519"/>
                  </a:moveTo>
                  <a:cubicBezTo>
                    <a:pt x="0" y="153289"/>
                    <a:pt x="153797" y="0"/>
                    <a:pt x="343535" y="0"/>
                  </a:cubicBezTo>
                  <a:lnTo>
                    <a:pt x="3720846" y="0"/>
                  </a:lnTo>
                  <a:lnTo>
                    <a:pt x="3720846" y="6477"/>
                  </a:lnTo>
                  <a:lnTo>
                    <a:pt x="3720846" y="0"/>
                  </a:lnTo>
                  <a:cubicBezTo>
                    <a:pt x="3910584" y="0"/>
                    <a:pt x="4064381" y="153289"/>
                    <a:pt x="4064381" y="342519"/>
                  </a:cubicBezTo>
                  <a:lnTo>
                    <a:pt x="4057904" y="342519"/>
                  </a:lnTo>
                  <a:lnTo>
                    <a:pt x="4064381" y="342519"/>
                  </a:lnTo>
                  <a:lnTo>
                    <a:pt x="4064381" y="1686433"/>
                  </a:lnTo>
                  <a:lnTo>
                    <a:pt x="4057904" y="1686433"/>
                  </a:lnTo>
                  <a:lnTo>
                    <a:pt x="4064381" y="1686433"/>
                  </a:lnTo>
                  <a:cubicBezTo>
                    <a:pt x="4064381" y="1875663"/>
                    <a:pt x="3910584" y="2028952"/>
                    <a:pt x="3720846" y="2028952"/>
                  </a:cubicBezTo>
                  <a:lnTo>
                    <a:pt x="3720846" y="2022475"/>
                  </a:lnTo>
                  <a:lnTo>
                    <a:pt x="3720846" y="2028952"/>
                  </a:lnTo>
                  <a:lnTo>
                    <a:pt x="343535" y="2028952"/>
                  </a:lnTo>
                  <a:lnTo>
                    <a:pt x="343535" y="2022475"/>
                  </a:lnTo>
                  <a:lnTo>
                    <a:pt x="343535" y="2028952"/>
                  </a:lnTo>
                  <a:cubicBezTo>
                    <a:pt x="153797" y="2028952"/>
                    <a:pt x="0" y="1875663"/>
                    <a:pt x="0" y="1686433"/>
                  </a:cubicBezTo>
                  <a:lnTo>
                    <a:pt x="0" y="342519"/>
                  </a:lnTo>
                  <a:lnTo>
                    <a:pt x="6477" y="342519"/>
                  </a:lnTo>
                  <a:lnTo>
                    <a:pt x="0" y="342519"/>
                  </a:lnTo>
                  <a:moveTo>
                    <a:pt x="12954" y="342519"/>
                  </a:moveTo>
                  <a:lnTo>
                    <a:pt x="12954" y="1686433"/>
                  </a:lnTo>
                  <a:lnTo>
                    <a:pt x="6477" y="1686433"/>
                  </a:lnTo>
                  <a:lnTo>
                    <a:pt x="12954" y="1686433"/>
                  </a:lnTo>
                  <a:cubicBezTo>
                    <a:pt x="12954" y="1868424"/>
                    <a:pt x="160909" y="2015998"/>
                    <a:pt x="343535" y="2015998"/>
                  </a:cubicBezTo>
                  <a:lnTo>
                    <a:pt x="3720846" y="2015998"/>
                  </a:lnTo>
                  <a:cubicBezTo>
                    <a:pt x="3903472" y="2015998"/>
                    <a:pt x="4051427" y="1868424"/>
                    <a:pt x="4051427" y="1686433"/>
                  </a:cubicBezTo>
                  <a:lnTo>
                    <a:pt x="4051427" y="342519"/>
                  </a:lnTo>
                  <a:cubicBezTo>
                    <a:pt x="4051427" y="160528"/>
                    <a:pt x="3903472" y="12954"/>
                    <a:pt x="3720846" y="12954"/>
                  </a:cubicBezTo>
                  <a:lnTo>
                    <a:pt x="343535" y="12954"/>
                  </a:lnTo>
                  <a:lnTo>
                    <a:pt x="343535" y="6477"/>
                  </a:lnTo>
                  <a:lnTo>
                    <a:pt x="343535" y="12954"/>
                  </a:lnTo>
                  <a:cubicBezTo>
                    <a:pt x="160909" y="12954"/>
                    <a:pt x="12954" y="160528"/>
                    <a:pt x="12954" y="342519"/>
                  </a:cubicBezTo>
                  <a:close/>
                </a:path>
              </a:pathLst>
            </a:custGeom>
            <a:solidFill>
              <a:srgbClr val="F19D19"/>
            </a:solidFill>
          </p:spPr>
        </p:sp>
      </p:grpSp>
      <p:grpSp>
        <p:nvGrpSpPr>
          <p:cNvPr id="42" name="Group 42"/>
          <p:cNvGrpSpPr/>
          <p:nvPr/>
        </p:nvGrpSpPr>
        <p:grpSpPr>
          <a:xfrm>
            <a:off x="5872230" y="6712470"/>
            <a:ext cx="3067200" cy="28620"/>
            <a:chOff x="0" y="0"/>
            <a:chExt cx="4089600" cy="38160"/>
          </a:xfrm>
        </p:grpSpPr>
        <p:sp>
          <p:nvSpPr>
            <p:cNvPr id="43" name="Freeform 43"/>
            <p:cNvSpPr/>
            <p:nvPr/>
          </p:nvSpPr>
          <p:spPr>
            <a:xfrm>
              <a:off x="19050" y="0"/>
              <a:ext cx="4051427" cy="38100"/>
            </a:xfrm>
            <a:custGeom>
              <a:avLst/>
              <a:gdLst/>
              <a:ahLst/>
              <a:cxnLst/>
              <a:rect l="l" t="t" r="r" b="b"/>
              <a:pathLst>
                <a:path w="4051427" h="38100">
                  <a:moveTo>
                    <a:pt x="0" y="0"/>
                  </a:moveTo>
                  <a:lnTo>
                    <a:pt x="4051427" y="0"/>
                  </a:lnTo>
                  <a:lnTo>
                    <a:pt x="4051427" y="38100"/>
                  </a:lnTo>
                  <a:lnTo>
                    <a:pt x="0" y="38100"/>
                  </a:lnTo>
                  <a:close/>
                </a:path>
              </a:pathLst>
            </a:custGeom>
            <a:solidFill>
              <a:srgbClr val="000000"/>
            </a:solidFill>
          </p:spPr>
        </p:sp>
      </p:grpSp>
      <p:sp>
        <p:nvSpPr>
          <p:cNvPr id="44" name="TextBox 44"/>
          <p:cNvSpPr txBox="1"/>
          <p:nvPr/>
        </p:nvSpPr>
        <p:spPr>
          <a:xfrm>
            <a:off x="2468700" y="2785035"/>
            <a:ext cx="1901160" cy="872565"/>
          </a:xfrm>
          <a:prstGeom prst="rect">
            <a:avLst/>
          </a:prstGeom>
        </p:spPr>
        <p:txBody>
          <a:bodyPr lIns="0" tIns="0" rIns="0" bIns="0" rtlCol="0" anchor="t">
            <a:spAutoFit/>
          </a:bodyPr>
          <a:lstStyle/>
          <a:p>
            <a:pPr algn="ctr">
              <a:lnSpc>
                <a:spcPts val="3060"/>
              </a:lnSpc>
            </a:pPr>
            <a:r>
              <a:rPr lang="en-US" sz="2550" spc="-1">
                <a:solidFill>
                  <a:srgbClr val="000000"/>
                </a:solidFill>
                <a:latin typeface="Calibri (MS)"/>
                <a:ea typeface="Calibri (MS)"/>
                <a:cs typeface="Calibri (MS)"/>
                <a:sym typeface="Calibri (MS)"/>
              </a:rPr>
              <a:t>Indian Promoters</a:t>
            </a:r>
          </a:p>
        </p:txBody>
      </p:sp>
      <p:sp>
        <p:nvSpPr>
          <p:cNvPr id="45" name="TextBox 45"/>
          <p:cNvSpPr txBox="1"/>
          <p:nvPr/>
        </p:nvSpPr>
        <p:spPr>
          <a:xfrm>
            <a:off x="2468700" y="4992750"/>
            <a:ext cx="1901160" cy="515970"/>
          </a:xfrm>
          <a:prstGeom prst="rect">
            <a:avLst/>
          </a:prstGeom>
        </p:spPr>
        <p:txBody>
          <a:bodyPr lIns="0" tIns="0" rIns="0" bIns="0" rtlCol="0" anchor="t">
            <a:spAutoFit/>
          </a:bodyPr>
          <a:lstStyle/>
          <a:p>
            <a:pPr algn="ctr">
              <a:lnSpc>
                <a:spcPts val="3240"/>
              </a:lnSpc>
            </a:pPr>
            <a:r>
              <a:rPr lang="en-US" sz="2700" spc="-1">
                <a:solidFill>
                  <a:srgbClr val="000000"/>
                </a:solidFill>
                <a:latin typeface="Calibri (MS)"/>
                <a:ea typeface="Calibri (MS)"/>
                <a:cs typeface="Calibri (MS)"/>
                <a:sym typeface="Calibri (MS)"/>
              </a:rPr>
              <a:t>ABC (P) Ltd</a:t>
            </a:r>
          </a:p>
        </p:txBody>
      </p:sp>
      <p:sp>
        <p:nvSpPr>
          <p:cNvPr id="46" name="TextBox 46"/>
          <p:cNvSpPr txBox="1"/>
          <p:nvPr/>
        </p:nvSpPr>
        <p:spPr>
          <a:xfrm>
            <a:off x="1756980" y="6778530"/>
            <a:ext cx="548460" cy="790290"/>
          </a:xfrm>
          <a:prstGeom prst="rect">
            <a:avLst/>
          </a:prstGeom>
        </p:spPr>
        <p:txBody>
          <a:bodyPr lIns="0" tIns="0" rIns="0" bIns="0" rtlCol="0" anchor="t">
            <a:spAutoFit/>
          </a:bodyPr>
          <a:lstStyle/>
          <a:p>
            <a:pPr algn="l">
              <a:lnSpc>
                <a:spcPts val="2700"/>
              </a:lnSpc>
            </a:pPr>
            <a:r>
              <a:rPr lang="en-US" sz="2250" spc="-1">
                <a:solidFill>
                  <a:srgbClr val="000000"/>
                </a:solidFill>
                <a:latin typeface="Calibri (MS)"/>
                <a:ea typeface="Calibri (MS)"/>
                <a:cs typeface="Calibri (MS)"/>
                <a:sym typeface="Calibri (MS)"/>
              </a:rPr>
              <a:t>Bus A</a:t>
            </a:r>
          </a:p>
        </p:txBody>
      </p:sp>
      <p:sp>
        <p:nvSpPr>
          <p:cNvPr id="47" name="TextBox 47"/>
          <p:cNvSpPr txBox="1"/>
          <p:nvPr/>
        </p:nvSpPr>
        <p:spPr>
          <a:xfrm>
            <a:off x="4302540" y="6761790"/>
            <a:ext cx="551160" cy="790290"/>
          </a:xfrm>
          <a:prstGeom prst="rect">
            <a:avLst/>
          </a:prstGeom>
        </p:spPr>
        <p:txBody>
          <a:bodyPr lIns="0" tIns="0" rIns="0" bIns="0" rtlCol="0" anchor="t">
            <a:spAutoFit/>
          </a:bodyPr>
          <a:lstStyle/>
          <a:p>
            <a:pPr algn="l">
              <a:lnSpc>
                <a:spcPts val="2700"/>
              </a:lnSpc>
            </a:pPr>
            <a:r>
              <a:rPr lang="en-US" sz="2250" spc="-1">
                <a:solidFill>
                  <a:srgbClr val="000000"/>
                </a:solidFill>
                <a:latin typeface="Calibri (MS)"/>
                <a:ea typeface="Calibri (MS)"/>
                <a:cs typeface="Calibri (MS)"/>
                <a:sym typeface="Calibri (MS)"/>
              </a:rPr>
              <a:t>Bus B</a:t>
            </a:r>
          </a:p>
        </p:txBody>
      </p:sp>
      <p:sp>
        <p:nvSpPr>
          <p:cNvPr id="48" name="TextBox 48"/>
          <p:cNvSpPr txBox="1"/>
          <p:nvPr/>
        </p:nvSpPr>
        <p:spPr>
          <a:xfrm>
            <a:off x="2863980" y="6761790"/>
            <a:ext cx="1115460" cy="790290"/>
          </a:xfrm>
          <a:prstGeom prst="rect">
            <a:avLst/>
          </a:prstGeom>
        </p:spPr>
        <p:txBody>
          <a:bodyPr lIns="0" tIns="0" rIns="0" bIns="0" rtlCol="0" anchor="t">
            <a:spAutoFit/>
          </a:bodyPr>
          <a:lstStyle/>
          <a:p>
            <a:pPr algn="ctr">
              <a:lnSpc>
                <a:spcPts val="2700"/>
              </a:lnSpc>
            </a:pPr>
            <a:r>
              <a:rPr lang="en-US" sz="2250" spc="-1">
                <a:solidFill>
                  <a:srgbClr val="000000"/>
                </a:solidFill>
                <a:latin typeface="Calibri (MS)"/>
                <a:ea typeface="Calibri (MS)"/>
                <a:cs typeface="Calibri (MS)"/>
                <a:sym typeface="Calibri (MS)"/>
              </a:rPr>
              <a:t> Inv &amp; Deposits</a:t>
            </a:r>
          </a:p>
        </p:txBody>
      </p:sp>
      <p:sp>
        <p:nvSpPr>
          <p:cNvPr id="49" name="TextBox 49"/>
          <p:cNvSpPr txBox="1"/>
          <p:nvPr/>
        </p:nvSpPr>
        <p:spPr>
          <a:xfrm>
            <a:off x="1552320" y="7717050"/>
            <a:ext cx="957780" cy="790290"/>
          </a:xfrm>
          <a:prstGeom prst="rect">
            <a:avLst/>
          </a:prstGeom>
        </p:spPr>
        <p:txBody>
          <a:bodyPr lIns="0" tIns="0" rIns="0" bIns="0" rtlCol="0" anchor="t">
            <a:spAutoFit/>
          </a:bodyPr>
          <a:lstStyle/>
          <a:p>
            <a:pPr algn="ctr">
              <a:lnSpc>
                <a:spcPts val="2700"/>
              </a:lnSpc>
            </a:pPr>
            <a:r>
              <a:rPr lang="en-US" sz="2250" spc="-1">
                <a:solidFill>
                  <a:srgbClr val="000000"/>
                </a:solidFill>
                <a:latin typeface="Calibri (MS)"/>
                <a:ea typeface="Calibri (MS)"/>
                <a:cs typeface="Calibri (MS)"/>
                <a:sym typeface="Calibri (MS)"/>
              </a:rPr>
              <a:t>BV: 0.8CR</a:t>
            </a:r>
          </a:p>
        </p:txBody>
      </p:sp>
      <p:sp>
        <p:nvSpPr>
          <p:cNvPr id="50" name="TextBox 50"/>
          <p:cNvSpPr txBox="1"/>
          <p:nvPr/>
        </p:nvSpPr>
        <p:spPr>
          <a:xfrm>
            <a:off x="3852180" y="7728930"/>
            <a:ext cx="1451340" cy="790290"/>
          </a:xfrm>
          <a:prstGeom prst="rect">
            <a:avLst/>
          </a:prstGeom>
        </p:spPr>
        <p:txBody>
          <a:bodyPr lIns="0" tIns="0" rIns="0" bIns="0" rtlCol="0" anchor="t">
            <a:spAutoFit/>
          </a:bodyPr>
          <a:lstStyle/>
          <a:p>
            <a:pPr algn="ctr">
              <a:lnSpc>
                <a:spcPts val="2700"/>
              </a:lnSpc>
            </a:pPr>
            <a:r>
              <a:rPr lang="en-US" sz="2250" spc="-1">
                <a:solidFill>
                  <a:srgbClr val="000000"/>
                </a:solidFill>
                <a:latin typeface="Calibri (MS)"/>
                <a:ea typeface="Calibri (MS)"/>
                <a:cs typeface="Calibri (MS)"/>
                <a:sym typeface="Calibri (MS)"/>
              </a:rPr>
              <a:t>BV:2 cr</a:t>
            </a:r>
          </a:p>
          <a:p>
            <a:pPr algn="ctr">
              <a:lnSpc>
                <a:spcPts val="2700"/>
              </a:lnSpc>
            </a:pPr>
            <a:r>
              <a:rPr lang="en-US" sz="2250" spc="-1">
                <a:solidFill>
                  <a:srgbClr val="000000"/>
                </a:solidFill>
                <a:latin typeface="Calibri (MS)"/>
                <a:ea typeface="Calibri (MS)"/>
                <a:cs typeface="Calibri (MS)"/>
                <a:sym typeface="Calibri (MS)"/>
              </a:rPr>
              <a:t>FV: 9 cr</a:t>
            </a:r>
          </a:p>
        </p:txBody>
      </p:sp>
      <p:sp>
        <p:nvSpPr>
          <p:cNvPr id="51" name="TextBox 51"/>
          <p:cNvSpPr txBox="1"/>
          <p:nvPr/>
        </p:nvSpPr>
        <p:spPr>
          <a:xfrm>
            <a:off x="2613960" y="7761870"/>
            <a:ext cx="1451340" cy="790290"/>
          </a:xfrm>
          <a:prstGeom prst="rect">
            <a:avLst/>
          </a:prstGeom>
        </p:spPr>
        <p:txBody>
          <a:bodyPr lIns="0" tIns="0" rIns="0" bIns="0" rtlCol="0" anchor="t">
            <a:spAutoFit/>
          </a:bodyPr>
          <a:lstStyle/>
          <a:p>
            <a:pPr algn="ctr">
              <a:lnSpc>
                <a:spcPts val="2700"/>
              </a:lnSpc>
            </a:pPr>
            <a:r>
              <a:rPr lang="en-US" sz="2250" spc="-1">
                <a:solidFill>
                  <a:srgbClr val="000000"/>
                </a:solidFill>
                <a:latin typeface="Calibri (MS)"/>
                <a:ea typeface="Calibri (MS)"/>
                <a:cs typeface="Calibri (MS)"/>
                <a:sym typeface="Calibri (MS)"/>
              </a:rPr>
              <a:t>BV:2 cr</a:t>
            </a:r>
          </a:p>
          <a:p>
            <a:pPr algn="ctr">
              <a:lnSpc>
                <a:spcPts val="2700"/>
              </a:lnSpc>
            </a:pPr>
            <a:r>
              <a:rPr lang="en-US" sz="2250" spc="-1">
                <a:solidFill>
                  <a:srgbClr val="000000"/>
                </a:solidFill>
                <a:latin typeface="Calibri (MS)"/>
                <a:ea typeface="Calibri (MS)"/>
                <a:cs typeface="Calibri (MS)"/>
                <a:sym typeface="Calibri (MS)"/>
              </a:rPr>
              <a:t>FV: 12 cr</a:t>
            </a:r>
          </a:p>
        </p:txBody>
      </p:sp>
      <p:sp>
        <p:nvSpPr>
          <p:cNvPr id="52" name="TextBox 52"/>
          <p:cNvSpPr txBox="1"/>
          <p:nvPr/>
        </p:nvSpPr>
        <p:spPr>
          <a:xfrm>
            <a:off x="6147720" y="6161850"/>
            <a:ext cx="2494080" cy="515970"/>
          </a:xfrm>
          <a:prstGeom prst="rect">
            <a:avLst/>
          </a:prstGeom>
        </p:spPr>
        <p:txBody>
          <a:bodyPr lIns="0" tIns="0" rIns="0" bIns="0" rtlCol="0" anchor="t">
            <a:spAutoFit/>
          </a:bodyPr>
          <a:lstStyle/>
          <a:p>
            <a:pPr algn="ctr">
              <a:lnSpc>
                <a:spcPts val="3240"/>
              </a:lnSpc>
            </a:pPr>
            <a:r>
              <a:rPr lang="en-US" sz="2700" spc="-1">
                <a:solidFill>
                  <a:srgbClr val="000000"/>
                </a:solidFill>
                <a:latin typeface="Calibri (MS)"/>
                <a:ea typeface="Calibri (MS)"/>
                <a:cs typeface="Calibri (MS)"/>
                <a:sym typeface="Calibri (MS)"/>
              </a:rPr>
              <a:t>XYZ (P) LTD</a:t>
            </a:r>
          </a:p>
        </p:txBody>
      </p:sp>
      <p:sp>
        <p:nvSpPr>
          <p:cNvPr id="53" name="TextBox 53"/>
          <p:cNvSpPr txBox="1"/>
          <p:nvPr/>
        </p:nvSpPr>
        <p:spPr>
          <a:xfrm>
            <a:off x="6157440" y="6795270"/>
            <a:ext cx="2494080" cy="515970"/>
          </a:xfrm>
          <a:prstGeom prst="rect">
            <a:avLst/>
          </a:prstGeom>
        </p:spPr>
        <p:txBody>
          <a:bodyPr lIns="0" tIns="0" rIns="0" bIns="0" rtlCol="0" anchor="t">
            <a:spAutoFit/>
          </a:bodyPr>
          <a:lstStyle/>
          <a:p>
            <a:pPr algn="ctr">
              <a:lnSpc>
                <a:spcPts val="3240"/>
              </a:lnSpc>
            </a:pPr>
            <a:r>
              <a:rPr lang="en-US" sz="2700" spc="-1">
                <a:solidFill>
                  <a:srgbClr val="000000"/>
                </a:solidFill>
                <a:latin typeface="Calibri (MS)"/>
                <a:ea typeface="Calibri (MS)"/>
                <a:cs typeface="Calibri (MS)"/>
                <a:sym typeface="Calibri (MS)"/>
              </a:rPr>
              <a:t>Bus B</a:t>
            </a:r>
          </a:p>
        </p:txBody>
      </p:sp>
      <p:grpSp>
        <p:nvGrpSpPr>
          <p:cNvPr id="54" name="Group 54"/>
          <p:cNvGrpSpPr/>
          <p:nvPr/>
        </p:nvGrpSpPr>
        <p:grpSpPr>
          <a:xfrm>
            <a:off x="5141070" y="7486830"/>
            <a:ext cx="2459700" cy="1195020"/>
            <a:chOff x="0" y="0"/>
            <a:chExt cx="3279600" cy="1593360"/>
          </a:xfrm>
        </p:grpSpPr>
        <p:sp>
          <p:nvSpPr>
            <p:cNvPr id="55" name="Freeform 55"/>
            <p:cNvSpPr/>
            <p:nvPr/>
          </p:nvSpPr>
          <p:spPr>
            <a:xfrm>
              <a:off x="8890" y="1143"/>
              <a:ext cx="3258312" cy="1705864"/>
            </a:xfrm>
            <a:custGeom>
              <a:avLst/>
              <a:gdLst/>
              <a:ahLst/>
              <a:cxnLst/>
              <a:rect l="l" t="t" r="r" b="b"/>
              <a:pathLst>
                <a:path w="3258312" h="1705864">
                  <a:moveTo>
                    <a:pt x="20447" y="835279"/>
                  </a:moveTo>
                  <a:cubicBezTo>
                    <a:pt x="679831" y="1254125"/>
                    <a:pt x="1327404" y="1663827"/>
                    <a:pt x="1857756" y="1527429"/>
                  </a:cubicBezTo>
                  <a:cubicBezTo>
                    <a:pt x="2164715" y="1448435"/>
                    <a:pt x="2478659" y="987171"/>
                    <a:pt x="2751201" y="584708"/>
                  </a:cubicBezTo>
                  <a:cubicBezTo>
                    <a:pt x="2940558" y="305054"/>
                    <a:pt x="3112516" y="49276"/>
                    <a:pt x="3244977" y="0"/>
                  </a:cubicBezTo>
                  <a:lnTo>
                    <a:pt x="3258312" y="35814"/>
                  </a:lnTo>
                  <a:cubicBezTo>
                    <a:pt x="3140710" y="79502"/>
                    <a:pt x="2977388" y="318770"/>
                    <a:pt x="2782824" y="606044"/>
                  </a:cubicBezTo>
                  <a:cubicBezTo>
                    <a:pt x="2514981" y="1001649"/>
                    <a:pt x="2191893" y="1480820"/>
                    <a:pt x="1867281" y="1564259"/>
                  </a:cubicBezTo>
                  <a:lnTo>
                    <a:pt x="1862582" y="1545717"/>
                  </a:lnTo>
                  <a:lnTo>
                    <a:pt x="1867281" y="1564259"/>
                  </a:lnTo>
                  <a:cubicBezTo>
                    <a:pt x="1316990" y="1705864"/>
                    <a:pt x="652526" y="1282065"/>
                    <a:pt x="0" y="867410"/>
                  </a:cubicBezTo>
                  <a:close/>
                </a:path>
              </a:pathLst>
            </a:custGeom>
            <a:solidFill>
              <a:srgbClr val="F19D19"/>
            </a:solidFill>
          </p:spPr>
        </p:sp>
      </p:grpSp>
      <p:sp>
        <p:nvSpPr>
          <p:cNvPr id="56" name="TextBox 56"/>
          <p:cNvSpPr txBox="1"/>
          <p:nvPr/>
        </p:nvSpPr>
        <p:spPr>
          <a:xfrm>
            <a:off x="5681160" y="8057250"/>
            <a:ext cx="1382220" cy="447390"/>
          </a:xfrm>
          <a:prstGeom prst="rect">
            <a:avLst/>
          </a:prstGeom>
        </p:spPr>
        <p:txBody>
          <a:bodyPr lIns="0" tIns="0" rIns="0" bIns="0" rtlCol="0" anchor="t">
            <a:spAutoFit/>
          </a:bodyPr>
          <a:lstStyle/>
          <a:p>
            <a:pPr algn="l">
              <a:lnSpc>
                <a:spcPts val="2700"/>
              </a:lnSpc>
            </a:pPr>
            <a:r>
              <a:rPr lang="en-US" sz="2250" spc="-1">
                <a:solidFill>
                  <a:srgbClr val="000000"/>
                </a:solidFill>
                <a:latin typeface="Calibri (MS)"/>
                <a:ea typeface="Calibri (MS)"/>
                <a:cs typeface="Calibri (MS)"/>
                <a:sym typeface="Calibri (MS)"/>
              </a:rPr>
              <a:t>Demerger</a:t>
            </a:r>
          </a:p>
        </p:txBody>
      </p:sp>
      <p:sp>
        <p:nvSpPr>
          <p:cNvPr id="57" name="AutoShape 57"/>
          <p:cNvSpPr/>
          <p:nvPr/>
        </p:nvSpPr>
        <p:spPr>
          <a:xfrm>
            <a:off x="4601489" y="5614305"/>
            <a:ext cx="2864942" cy="19050"/>
          </a:xfrm>
          <a:prstGeom prst="line">
            <a:avLst/>
          </a:prstGeom>
          <a:ln w="19050" cap="rnd">
            <a:solidFill>
              <a:srgbClr val="F19D19"/>
            </a:solidFill>
            <a:prstDash val="solid"/>
            <a:headEnd type="none" w="sm" len="sm"/>
            <a:tailEnd type="arrow" w="med" len="sm"/>
          </a:ln>
        </p:spPr>
      </p:sp>
      <p:sp>
        <p:nvSpPr>
          <p:cNvPr id="58" name="TextBox 58"/>
          <p:cNvSpPr txBox="1"/>
          <p:nvPr/>
        </p:nvSpPr>
        <p:spPr>
          <a:xfrm rot="714600">
            <a:off x="5251277" y="4855125"/>
            <a:ext cx="1346580" cy="790290"/>
          </a:xfrm>
          <a:prstGeom prst="rect">
            <a:avLst/>
          </a:prstGeom>
        </p:spPr>
        <p:txBody>
          <a:bodyPr lIns="0" tIns="0" rIns="0" bIns="0" rtlCol="0" anchor="t">
            <a:spAutoFit/>
          </a:bodyPr>
          <a:lstStyle/>
          <a:p>
            <a:pPr algn="ctr">
              <a:lnSpc>
                <a:spcPts val="2700"/>
              </a:lnSpc>
            </a:pPr>
            <a:r>
              <a:rPr lang="en-US" sz="2250" spc="-1">
                <a:solidFill>
                  <a:srgbClr val="000000"/>
                </a:solidFill>
                <a:latin typeface="Calibri (MS)"/>
                <a:ea typeface="Calibri (MS)"/>
                <a:cs typeface="Calibri (MS)"/>
                <a:sym typeface="Calibri (MS)"/>
              </a:rPr>
              <a:t>Issue Shares</a:t>
            </a:r>
          </a:p>
        </p:txBody>
      </p:sp>
      <p:sp>
        <p:nvSpPr>
          <p:cNvPr id="59" name="AutoShape 59"/>
          <p:cNvSpPr/>
          <p:nvPr/>
        </p:nvSpPr>
        <p:spPr>
          <a:xfrm>
            <a:off x="2961110" y="4217595"/>
            <a:ext cx="915799" cy="19050"/>
          </a:xfrm>
          <a:prstGeom prst="line">
            <a:avLst/>
          </a:prstGeom>
          <a:ln w="19050" cap="rnd">
            <a:solidFill>
              <a:srgbClr val="F19D19"/>
            </a:solidFill>
            <a:prstDash val="solid"/>
            <a:headEnd type="none" w="sm" len="sm"/>
            <a:tailEnd type="arrow" w="med" len="sm"/>
          </a:ln>
        </p:spPr>
      </p:sp>
      <p:sp>
        <p:nvSpPr>
          <p:cNvPr id="60" name="AutoShape 60"/>
          <p:cNvSpPr/>
          <p:nvPr/>
        </p:nvSpPr>
        <p:spPr>
          <a:xfrm>
            <a:off x="2966779" y="6322245"/>
            <a:ext cx="910942" cy="19050"/>
          </a:xfrm>
          <a:prstGeom prst="line">
            <a:avLst/>
          </a:prstGeom>
          <a:ln w="19050" cap="rnd">
            <a:solidFill>
              <a:srgbClr val="F19D19"/>
            </a:solidFill>
            <a:prstDash val="solid"/>
            <a:headEnd type="none" w="sm" len="sm"/>
            <a:tailEnd type="arrow" w="med" len="sm"/>
          </a:ln>
        </p:spPr>
      </p:sp>
    </p:spTree>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121129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Demerger of company, conversion of company into LLP and subsequent withdrawal from LLP</a:t>
            </a:r>
          </a:p>
        </p:txBody>
      </p:sp>
      <p:grpSp>
        <p:nvGrpSpPr>
          <p:cNvPr id="12" name="Group 12"/>
          <p:cNvGrpSpPr/>
          <p:nvPr/>
        </p:nvGrpSpPr>
        <p:grpSpPr>
          <a:xfrm>
            <a:off x="897480" y="173124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9015120" y="1958685"/>
            <a:ext cx="8342280" cy="5929275"/>
          </a:xfrm>
          <a:prstGeom prst="rect">
            <a:avLst/>
          </a:prstGeom>
        </p:spPr>
        <p:txBody>
          <a:bodyPr lIns="0" tIns="0" rIns="0" bIns="0" rtlCol="0" anchor="t">
            <a:spAutoFit/>
          </a:bodyPr>
          <a:lstStyle/>
          <a:p>
            <a:pPr algn="just">
              <a:lnSpc>
                <a:spcPts val="3960"/>
              </a:lnSpc>
            </a:pPr>
            <a:r>
              <a:rPr lang="en-US" sz="3300" spc="-1">
                <a:solidFill>
                  <a:srgbClr val="000000"/>
                </a:solidFill>
                <a:latin typeface="Calibri (MS)"/>
                <a:ea typeface="Calibri (MS)"/>
                <a:cs typeface="Calibri (MS)"/>
                <a:sym typeface="Calibri (MS)"/>
              </a:rPr>
              <a:t>Step 2: ABC (P) Ltd (with Bus A and liquid investment will be converted into LLP (tax compliant conversion)</a:t>
            </a:r>
          </a:p>
          <a:p>
            <a:pPr algn="just">
              <a:lnSpc>
                <a:spcPts val="3960"/>
              </a:lnSpc>
            </a:pPr>
            <a:r>
              <a:rPr lang="en-US" sz="3300" spc="-1">
                <a:solidFill>
                  <a:srgbClr val="000000"/>
                </a:solidFill>
                <a:latin typeface="Calibri (MS)"/>
                <a:ea typeface="Calibri (MS)"/>
                <a:cs typeface="Calibri (MS)"/>
                <a:sym typeface="Calibri (MS)"/>
              </a:rPr>
              <a:t>Step 3: Withdrawal of cash from LLP after three years</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CBDT Circular 1 of 2011 dated 6 April 2011 : sales/turnover/gross receipts is amount taxable under the head PGBP</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Section 47(xiiib)(ea): total value of assets appearing in the books of account in any three previous years shall not exceed Rs. 5 crores</a:t>
            </a:r>
          </a:p>
        </p:txBody>
      </p:sp>
      <p:grpSp>
        <p:nvGrpSpPr>
          <p:cNvPr id="15" name="Group 15"/>
          <p:cNvGrpSpPr/>
          <p:nvPr/>
        </p:nvGrpSpPr>
        <p:grpSpPr>
          <a:xfrm>
            <a:off x="1421280" y="2781000"/>
            <a:ext cx="2926800" cy="1086480"/>
            <a:chOff x="0" y="0"/>
            <a:chExt cx="3902400" cy="1448640"/>
          </a:xfrm>
        </p:grpSpPr>
        <p:sp>
          <p:nvSpPr>
            <p:cNvPr id="16" name="Freeform 16"/>
            <p:cNvSpPr/>
            <p:nvPr/>
          </p:nvSpPr>
          <p:spPr>
            <a:xfrm>
              <a:off x="6477" y="6477"/>
              <a:ext cx="3889502" cy="1435608"/>
            </a:xfrm>
            <a:custGeom>
              <a:avLst/>
              <a:gdLst/>
              <a:ahLst/>
              <a:cxnLst/>
              <a:rect l="l" t="t" r="r" b="b"/>
              <a:pathLst>
                <a:path w="3889502" h="1435608">
                  <a:moveTo>
                    <a:pt x="0" y="717804"/>
                  </a:moveTo>
                  <a:cubicBezTo>
                    <a:pt x="0" y="321437"/>
                    <a:pt x="870712" y="0"/>
                    <a:pt x="1944751" y="0"/>
                  </a:cubicBezTo>
                  <a:cubicBezTo>
                    <a:pt x="3018790" y="0"/>
                    <a:pt x="3889502" y="321437"/>
                    <a:pt x="3889502" y="717804"/>
                  </a:cubicBezTo>
                  <a:cubicBezTo>
                    <a:pt x="3889502" y="1114171"/>
                    <a:pt x="3018790" y="1435608"/>
                    <a:pt x="1944751" y="1435608"/>
                  </a:cubicBezTo>
                  <a:cubicBezTo>
                    <a:pt x="870712" y="1435608"/>
                    <a:pt x="0" y="1114298"/>
                    <a:pt x="0" y="717804"/>
                  </a:cubicBezTo>
                  <a:close/>
                </a:path>
              </a:pathLst>
            </a:custGeom>
            <a:gradFill rotWithShape="1">
              <a:gsLst>
                <a:gs pos="0">
                  <a:srgbClr val="FACB9F">
                    <a:alpha val="100000"/>
                  </a:srgbClr>
                </a:gs>
                <a:gs pos="100000">
                  <a:srgbClr val="FCBA7B">
                    <a:alpha val="100000"/>
                  </a:srgbClr>
                </a:gs>
              </a:gsLst>
              <a:lin ang="5400000"/>
            </a:gradFill>
          </p:spPr>
        </p:sp>
        <p:sp>
          <p:nvSpPr>
            <p:cNvPr id="17" name="Freeform 17"/>
            <p:cNvSpPr/>
            <p:nvPr/>
          </p:nvSpPr>
          <p:spPr>
            <a:xfrm>
              <a:off x="0" y="0"/>
              <a:ext cx="3902456" cy="1448689"/>
            </a:xfrm>
            <a:custGeom>
              <a:avLst/>
              <a:gdLst/>
              <a:ahLst/>
              <a:cxnLst/>
              <a:rect l="l" t="t" r="r" b="b"/>
              <a:pathLst>
                <a:path w="3902456" h="1448689">
                  <a:moveTo>
                    <a:pt x="0" y="724281"/>
                  </a:moveTo>
                  <a:cubicBezTo>
                    <a:pt x="0" y="320294"/>
                    <a:pt x="879856" y="0"/>
                    <a:pt x="1951228" y="0"/>
                  </a:cubicBezTo>
                  <a:lnTo>
                    <a:pt x="1951228" y="6477"/>
                  </a:lnTo>
                  <a:lnTo>
                    <a:pt x="1951228" y="12954"/>
                  </a:lnTo>
                  <a:lnTo>
                    <a:pt x="1951228" y="6477"/>
                  </a:lnTo>
                  <a:lnTo>
                    <a:pt x="1951228" y="0"/>
                  </a:lnTo>
                  <a:cubicBezTo>
                    <a:pt x="3022600" y="0"/>
                    <a:pt x="3902456" y="320294"/>
                    <a:pt x="3902456" y="724281"/>
                  </a:cubicBezTo>
                  <a:lnTo>
                    <a:pt x="3895979" y="724281"/>
                  </a:lnTo>
                  <a:lnTo>
                    <a:pt x="3902456" y="724281"/>
                  </a:lnTo>
                  <a:cubicBezTo>
                    <a:pt x="3902456" y="1128268"/>
                    <a:pt x="3022600" y="1448562"/>
                    <a:pt x="1951228" y="1448562"/>
                  </a:cubicBezTo>
                  <a:lnTo>
                    <a:pt x="1951228" y="1442085"/>
                  </a:lnTo>
                  <a:lnTo>
                    <a:pt x="1951228" y="1448562"/>
                  </a:lnTo>
                  <a:cubicBezTo>
                    <a:pt x="879856" y="1448689"/>
                    <a:pt x="0" y="1128395"/>
                    <a:pt x="0" y="724281"/>
                  </a:cubicBezTo>
                  <a:lnTo>
                    <a:pt x="6477" y="724281"/>
                  </a:lnTo>
                  <a:lnTo>
                    <a:pt x="12954" y="724281"/>
                  </a:lnTo>
                  <a:lnTo>
                    <a:pt x="6477" y="724281"/>
                  </a:lnTo>
                  <a:lnTo>
                    <a:pt x="0" y="724281"/>
                  </a:lnTo>
                  <a:moveTo>
                    <a:pt x="12954" y="724281"/>
                  </a:moveTo>
                  <a:cubicBezTo>
                    <a:pt x="12954" y="727837"/>
                    <a:pt x="10033" y="730758"/>
                    <a:pt x="6477" y="730758"/>
                  </a:cubicBezTo>
                  <a:cubicBezTo>
                    <a:pt x="2921" y="730758"/>
                    <a:pt x="0" y="727837"/>
                    <a:pt x="0" y="724281"/>
                  </a:cubicBezTo>
                  <a:cubicBezTo>
                    <a:pt x="0" y="720725"/>
                    <a:pt x="2921" y="717804"/>
                    <a:pt x="6477" y="717804"/>
                  </a:cubicBezTo>
                  <a:cubicBezTo>
                    <a:pt x="10033" y="717804"/>
                    <a:pt x="12954" y="720725"/>
                    <a:pt x="12954" y="724281"/>
                  </a:cubicBezTo>
                  <a:cubicBezTo>
                    <a:pt x="12954" y="1113155"/>
                    <a:pt x="874522" y="1435608"/>
                    <a:pt x="1951228" y="1435608"/>
                  </a:cubicBezTo>
                  <a:cubicBezTo>
                    <a:pt x="3027934" y="1435608"/>
                    <a:pt x="3889502" y="1113155"/>
                    <a:pt x="3889502" y="724281"/>
                  </a:cubicBezTo>
                  <a:cubicBezTo>
                    <a:pt x="3889502" y="335407"/>
                    <a:pt x="3027934" y="12954"/>
                    <a:pt x="1951228" y="12954"/>
                  </a:cubicBezTo>
                  <a:cubicBezTo>
                    <a:pt x="1947672" y="12954"/>
                    <a:pt x="1944751" y="10033"/>
                    <a:pt x="1944751" y="6477"/>
                  </a:cubicBezTo>
                  <a:cubicBezTo>
                    <a:pt x="1944751" y="2921"/>
                    <a:pt x="1947672" y="0"/>
                    <a:pt x="1951228" y="0"/>
                  </a:cubicBezTo>
                  <a:cubicBezTo>
                    <a:pt x="1954784" y="0"/>
                    <a:pt x="1957705" y="2921"/>
                    <a:pt x="1957705" y="6477"/>
                  </a:cubicBezTo>
                  <a:cubicBezTo>
                    <a:pt x="1957705" y="10033"/>
                    <a:pt x="1954784" y="12954"/>
                    <a:pt x="1951228" y="12954"/>
                  </a:cubicBezTo>
                  <a:cubicBezTo>
                    <a:pt x="874522" y="12954"/>
                    <a:pt x="12954" y="335407"/>
                    <a:pt x="12954" y="724281"/>
                  </a:cubicBezTo>
                  <a:close/>
                </a:path>
              </a:pathLst>
            </a:custGeom>
            <a:solidFill>
              <a:srgbClr val="F19D19"/>
            </a:solidFill>
          </p:spPr>
        </p:sp>
      </p:grpSp>
      <p:grpSp>
        <p:nvGrpSpPr>
          <p:cNvPr id="18" name="Group 18"/>
          <p:cNvGrpSpPr/>
          <p:nvPr/>
        </p:nvGrpSpPr>
        <p:grpSpPr>
          <a:xfrm>
            <a:off x="1638360" y="4588380"/>
            <a:ext cx="2493180" cy="1231740"/>
            <a:chOff x="0" y="0"/>
            <a:chExt cx="3324240" cy="1642320"/>
          </a:xfrm>
        </p:grpSpPr>
        <p:sp>
          <p:nvSpPr>
            <p:cNvPr id="19" name="Freeform 19"/>
            <p:cNvSpPr/>
            <p:nvPr/>
          </p:nvSpPr>
          <p:spPr>
            <a:xfrm>
              <a:off x="6477" y="6477"/>
              <a:ext cx="3311271" cy="1629283"/>
            </a:xfrm>
            <a:custGeom>
              <a:avLst/>
              <a:gdLst/>
              <a:ahLst/>
              <a:cxnLst/>
              <a:rect l="l" t="t" r="r" b="b"/>
              <a:pathLst>
                <a:path w="3311271" h="1629283">
                  <a:moveTo>
                    <a:pt x="0" y="271526"/>
                  </a:moveTo>
                  <a:cubicBezTo>
                    <a:pt x="0" y="121539"/>
                    <a:pt x="122047" y="0"/>
                    <a:pt x="272669" y="0"/>
                  </a:cubicBezTo>
                  <a:lnTo>
                    <a:pt x="3038602" y="0"/>
                  </a:lnTo>
                  <a:cubicBezTo>
                    <a:pt x="3189224" y="0"/>
                    <a:pt x="3311271" y="121539"/>
                    <a:pt x="3311271" y="271526"/>
                  </a:cubicBezTo>
                  <a:lnTo>
                    <a:pt x="3311271" y="1357757"/>
                  </a:lnTo>
                  <a:cubicBezTo>
                    <a:pt x="3311271" y="1507744"/>
                    <a:pt x="3189224" y="1629283"/>
                    <a:pt x="3038602" y="1629283"/>
                  </a:cubicBezTo>
                  <a:lnTo>
                    <a:pt x="272669" y="1629283"/>
                  </a:lnTo>
                  <a:cubicBezTo>
                    <a:pt x="122047" y="1629283"/>
                    <a:pt x="0" y="1507744"/>
                    <a:pt x="0" y="1357757"/>
                  </a:cubicBezTo>
                  <a:close/>
                </a:path>
              </a:pathLst>
            </a:custGeom>
            <a:gradFill rotWithShape="1">
              <a:gsLst>
                <a:gs pos="0">
                  <a:srgbClr val="FACB9F">
                    <a:alpha val="100000"/>
                  </a:srgbClr>
                </a:gs>
                <a:gs pos="100000">
                  <a:srgbClr val="FCBA7B">
                    <a:alpha val="100000"/>
                  </a:srgbClr>
                </a:gs>
              </a:gsLst>
              <a:lin ang="5400000"/>
            </a:gradFill>
          </p:spPr>
        </p:sp>
        <p:sp>
          <p:nvSpPr>
            <p:cNvPr id="20" name="Freeform 20"/>
            <p:cNvSpPr/>
            <p:nvPr/>
          </p:nvSpPr>
          <p:spPr>
            <a:xfrm>
              <a:off x="0" y="0"/>
              <a:ext cx="3324225" cy="1642364"/>
            </a:xfrm>
            <a:custGeom>
              <a:avLst/>
              <a:gdLst/>
              <a:ahLst/>
              <a:cxnLst/>
              <a:rect l="l" t="t" r="r" b="b"/>
              <a:pathLst>
                <a:path w="3324225" h="1642364">
                  <a:moveTo>
                    <a:pt x="0" y="278003"/>
                  </a:moveTo>
                  <a:cubicBezTo>
                    <a:pt x="0" y="124460"/>
                    <a:pt x="124968" y="0"/>
                    <a:pt x="279146" y="0"/>
                  </a:cubicBezTo>
                  <a:lnTo>
                    <a:pt x="3045079" y="0"/>
                  </a:lnTo>
                  <a:lnTo>
                    <a:pt x="3045079" y="6477"/>
                  </a:lnTo>
                  <a:lnTo>
                    <a:pt x="3045079" y="0"/>
                  </a:lnTo>
                  <a:cubicBezTo>
                    <a:pt x="3199257" y="0"/>
                    <a:pt x="3324225" y="124460"/>
                    <a:pt x="3324225" y="278003"/>
                  </a:cubicBezTo>
                  <a:lnTo>
                    <a:pt x="3317748" y="278003"/>
                  </a:lnTo>
                  <a:lnTo>
                    <a:pt x="3324225" y="278003"/>
                  </a:lnTo>
                  <a:lnTo>
                    <a:pt x="3324225" y="1364234"/>
                  </a:lnTo>
                  <a:lnTo>
                    <a:pt x="3317748" y="1364234"/>
                  </a:lnTo>
                  <a:lnTo>
                    <a:pt x="3324225" y="1364234"/>
                  </a:lnTo>
                  <a:cubicBezTo>
                    <a:pt x="3324225" y="1517777"/>
                    <a:pt x="3199257" y="1642237"/>
                    <a:pt x="3045079" y="1642237"/>
                  </a:cubicBezTo>
                  <a:lnTo>
                    <a:pt x="3045079" y="1635760"/>
                  </a:lnTo>
                  <a:lnTo>
                    <a:pt x="3045079" y="1642237"/>
                  </a:lnTo>
                  <a:lnTo>
                    <a:pt x="279146" y="1642237"/>
                  </a:lnTo>
                  <a:lnTo>
                    <a:pt x="279146" y="1635760"/>
                  </a:lnTo>
                  <a:lnTo>
                    <a:pt x="279146" y="1642237"/>
                  </a:lnTo>
                  <a:cubicBezTo>
                    <a:pt x="124968" y="1642364"/>
                    <a:pt x="0" y="1517904"/>
                    <a:pt x="0" y="1364234"/>
                  </a:cubicBezTo>
                  <a:lnTo>
                    <a:pt x="0" y="278003"/>
                  </a:lnTo>
                  <a:lnTo>
                    <a:pt x="6477" y="278003"/>
                  </a:lnTo>
                  <a:lnTo>
                    <a:pt x="0" y="278003"/>
                  </a:lnTo>
                  <a:moveTo>
                    <a:pt x="12954" y="278003"/>
                  </a:moveTo>
                  <a:lnTo>
                    <a:pt x="12954" y="1364234"/>
                  </a:lnTo>
                  <a:lnTo>
                    <a:pt x="6477" y="1364234"/>
                  </a:lnTo>
                  <a:lnTo>
                    <a:pt x="12954" y="1364234"/>
                  </a:lnTo>
                  <a:cubicBezTo>
                    <a:pt x="12954" y="1510665"/>
                    <a:pt x="132080" y="1629283"/>
                    <a:pt x="279146" y="1629283"/>
                  </a:cubicBezTo>
                  <a:lnTo>
                    <a:pt x="3045079" y="1629283"/>
                  </a:lnTo>
                  <a:cubicBezTo>
                    <a:pt x="3192145" y="1629283"/>
                    <a:pt x="3311271" y="1510538"/>
                    <a:pt x="3311271" y="1364234"/>
                  </a:cubicBezTo>
                  <a:lnTo>
                    <a:pt x="3311271" y="278003"/>
                  </a:lnTo>
                  <a:cubicBezTo>
                    <a:pt x="3311271" y="131572"/>
                    <a:pt x="3192145" y="12954"/>
                    <a:pt x="3045079" y="12954"/>
                  </a:cubicBezTo>
                  <a:lnTo>
                    <a:pt x="279146" y="12954"/>
                  </a:lnTo>
                  <a:lnTo>
                    <a:pt x="279146" y="6477"/>
                  </a:lnTo>
                  <a:lnTo>
                    <a:pt x="279146" y="12954"/>
                  </a:lnTo>
                  <a:cubicBezTo>
                    <a:pt x="132080" y="12954"/>
                    <a:pt x="12954" y="131699"/>
                    <a:pt x="12954" y="278003"/>
                  </a:cubicBezTo>
                  <a:close/>
                </a:path>
              </a:pathLst>
            </a:custGeom>
            <a:solidFill>
              <a:srgbClr val="F19D19"/>
            </a:solidFill>
          </p:spPr>
        </p:sp>
      </p:grpSp>
      <p:grpSp>
        <p:nvGrpSpPr>
          <p:cNvPr id="21" name="Group 21"/>
          <p:cNvGrpSpPr/>
          <p:nvPr/>
        </p:nvGrpSpPr>
        <p:grpSpPr>
          <a:xfrm>
            <a:off x="2881440" y="6721920"/>
            <a:ext cx="1135620" cy="931500"/>
            <a:chOff x="0" y="0"/>
            <a:chExt cx="1514160" cy="1242000"/>
          </a:xfrm>
        </p:grpSpPr>
        <p:sp>
          <p:nvSpPr>
            <p:cNvPr id="22" name="Freeform 22"/>
            <p:cNvSpPr/>
            <p:nvPr/>
          </p:nvSpPr>
          <p:spPr>
            <a:xfrm>
              <a:off x="6477" y="6477"/>
              <a:ext cx="1501140" cy="1229106"/>
            </a:xfrm>
            <a:custGeom>
              <a:avLst/>
              <a:gdLst/>
              <a:ahLst/>
              <a:cxnLst/>
              <a:rect l="l" t="t" r="r" b="b"/>
              <a:pathLst>
                <a:path w="1501140" h="1229106">
                  <a:moveTo>
                    <a:pt x="0" y="0"/>
                  </a:moveTo>
                  <a:lnTo>
                    <a:pt x="1501140" y="0"/>
                  </a:lnTo>
                  <a:lnTo>
                    <a:pt x="1501140" y="1229106"/>
                  </a:lnTo>
                  <a:lnTo>
                    <a:pt x="0" y="1229106"/>
                  </a:lnTo>
                  <a:close/>
                </a:path>
              </a:pathLst>
            </a:custGeom>
            <a:gradFill rotWithShape="1">
              <a:gsLst>
                <a:gs pos="0">
                  <a:srgbClr val="FACB9F">
                    <a:alpha val="100000"/>
                  </a:srgbClr>
                </a:gs>
                <a:gs pos="100000">
                  <a:srgbClr val="FCBA7B">
                    <a:alpha val="100000"/>
                  </a:srgbClr>
                </a:gs>
              </a:gsLst>
              <a:lin ang="5400000"/>
            </a:gradFill>
          </p:spPr>
        </p:sp>
        <p:sp>
          <p:nvSpPr>
            <p:cNvPr id="23" name="Freeform 23"/>
            <p:cNvSpPr/>
            <p:nvPr/>
          </p:nvSpPr>
          <p:spPr>
            <a:xfrm>
              <a:off x="0" y="0"/>
              <a:ext cx="1514094" cy="1242060"/>
            </a:xfrm>
            <a:custGeom>
              <a:avLst/>
              <a:gdLst/>
              <a:ahLst/>
              <a:cxnLst/>
              <a:rect l="l" t="t" r="r" b="b"/>
              <a:pathLst>
                <a:path w="1514094" h="1242060">
                  <a:moveTo>
                    <a:pt x="6477" y="0"/>
                  </a:moveTo>
                  <a:lnTo>
                    <a:pt x="1507617" y="0"/>
                  </a:lnTo>
                  <a:cubicBezTo>
                    <a:pt x="1511173" y="0"/>
                    <a:pt x="1514094" y="2921"/>
                    <a:pt x="1514094" y="6477"/>
                  </a:cubicBezTo>
                  <a:lnTo>
                    <a:pt x="1514094" y="1235583"/>
                  </a:lnTo>
                  <a:cubicBezTo>
                    <a:pt x="1514094" y="1239139"/>
                    <a:pt x="1511173" y="1242060"/>
                    <a:pt x="1507617" y="1242060"/>
                  </a:cubicBezTo>
                  <a:lnTo>
                    <a:pt x="6477" y="1242060"/>
                  </a:lnTo>
                  <a:cubicBezTo>
                    <a:pt x="2921" y="1242060"/>
                    <a:pt x="0" y="1239139"/>
                    <a:pt x="0" y="1235583"/>
                  </a:cubicBezTo>
                  <a:lnTo>
                    <a:pt x="0" y="6477"/>
                  </a:lnTo>
                  <a:cubicBezTo>
                    <a:pt x="0" y="2921"/>
                    <a:pt x="2921" y="0"/>
                    <a:pt x="6477" y="0"/>
                  </a:cubicBezTo>
                  <a:moveTo>
                    <a:pt x="6477" y="12954"/>
                  </a:moveTo>
                  <a:lnTo>
                    <a:pt x="6477" y="6477"/>
                  </a:lnTo>
                  <a:lnTo>
                    <a:pt x="12954" y="6477"/>
                  </a:lnTo>
                  <a:lnTo>
                    <a:pt x="12954" y="1235583"/>
                  </a:lnTo>
                  <a:lnTo>
                    <a:pt x="6477" y="1235583"/>
                  </a:lnTo>
                  <a:lnTo>
                    <a:pt x="6477" y="1229106"/>
                  </a:lnTo>
                  <a:lnTo>
                    <a:pt x="1507617" y="1229106"/>
                  </a:lnTo>
                  <a:lnTo>
                    <a:pt x="1507617" y="1235583"/>
                  </a:lnTo>
                  <a:lnTo>
                    <a:pt x="1501140" y="1235583"/>
                  </a:lnTo>
                  <a:lnTo>
                    <a:pt x="1501140" y="6477"/>
                  </a:lnTo>
                  <a:lnTo>
                    <a:pt x="1507617" y="6477"/>
                  </a:lnTo>
                  <a:lnTo>
                    <a:pt x="1507617" y="12954"/>
                  </a:lnTo>
                  <a:lnTo>
                    <a:pt x="6477" y="12954"/>
                  </a:lnTo>
                  <a:close/>
                </a:path>
              </a:pathLst>
            </a:custGeom>
            <a:solidFill>
              <a:srgbClr val="000000"/>
            </a:solidFill>
          </p:spPr>
        </p:sp>
      </p:grpSp>
      <p:grpSp>
        <p:nvGrpSpPr>
          <p:cNvPr id="24" name="Group 24"/>
          <p:cNvGrpSpPr/>
          <p:nvPr/>
        </p:nvGrpSpPr>
        <p:grpSpPr>
          <a:xfrm>
            <a:off x="1743120" y="6721920"/>
            <a:ext cx="1138320" cy="931500"/>
            <a:chOff x="0" y="0"/>
            <a:chExt cx="1517760" cy="1242000"/>
          </a:xfrm>
        </p:grpSpPr>
        <p:sp>
          <p:nvSpPr>
            <p:cNvPr id="25" name="Freeform 25"/>
            <p:cNvSpPr/>
            <p:nvPr/>
          </p:nvSpPr>
          <p:spPr>
            <a:xfrm>
              <a:off x="6477" y="6477"/>
              <a:ext cx="1504823" cy="1229106"/>
            </a:xfrm>
            <a:custGeom>
              <a:avLst/>
              <a:gdLst/>
              <a:ahLst/>
              <a:cxnLst/>
              <a:rect l="l" t="t" r="r" b="b"/>
              <a:pathLst>
                <a:path w="1504823" h="1229106">
                  <a:moveTo>
                    <a:pt x="0" y="0"/>
                  </a:moveTo>
                  <a:lnTo>
                    <a:pt x="1504823" y="0"/>
                  </a:lnTo>
                  <a:lnTo>
                    <a:pt x="1504823" y="1229106"/>
                  </a:lnTo>
                  <a:lnTo>
                    <a:pt x="0" y="1229106"/>
                  </a:lnTo>
                  <a:close/>
                </a:path>
              </a:pathLst>
            </a:custGeom>
            <a:gradFill rotWithShape="1">
              <a:gsLst>
                <a:gs pos="0">
                  <a:srgbClr val="FACB9F">
                    <a:alpha val="100000"/>
                  </a:srgbClr>
                </a:gs>
                <a:gs pos="100000">
                  <a:srgbClr val="FCBA7B">
                    <a:alpha val="100000"/>
                  </a:srgbClr>
                </a:gs>
              </a:gsLst>
              <a:lin ang="5400000"/>
            </a:gradFill>
          </p:spPr>
        </p:sp>
        <p:sp>
          <p:nvSpPr>
            <p:cNvPr id="26" name="Freeform 26"/>
            <p:cNvSpPr/>
            <p:nvPr/>
          </p:nvSpPr>
          <p:spPr>
            <a:xfrm>
              <a:off x="0" y="0"/>
              <a:ext cx="1517777" cy="1242060"/>
            </a:xfrm>
            <a:custGeom>
              <a:avLst/>
              <a:gdLst/>
              <a:ahLst/>
              <a:cxnLst/>
              <a:rect l="l" t="t" r="r" b="b"/>
              <a:pathLst>
                <a:path w="1517777" h="1242060">
                  <a:moveTo>
                    <a:pt x="6477" y="0"/>
                  </a:moveTo>
                  <a:lnTo>
                    <a:pt x="1511300" y="0"/>
                  </a:lnTo>
                  <a:cubicBezTo>
                    <a:pt x="1514856" y="0"/>
                    <a:pt x="1517777" y="2921"/>
                    <a:pt x="1517777" y="6477"/>
                  </a:cubicBezTo>
                  <a:lnTo>
                    <a:pt x="1517777" y="1235583"/>
                  </a:lnTo>
                  <a:cubicBezTo>
                    <a:pt x="1517777" y="1239139"/>
                    <a:pt x="1514856" y="1242060"/>
                    <a:pt x="1511300" y="1242060"/>
                  </a:cubicBezTo>
                  <a:lnTo>
                    <a:pt x="6477" y="1242060"/>
                  </a:lnTo>
                  <a:cubicBezTo>
                    <a:pt x="2921" y="1242060"/>
                    <a:pt x="0" y="1239139"/>
                    <a:pt x="0" y="1235583"/>
                  </a:cubicBezTo>
                  <a:lnTo>
                    <a:pt x="0" y="6477"/>
                  </a:lnTo>
                  <a:cubicBezTo>
                    <a:pt x="0" y="2921"/>
                    <a:pt x="2921" y="0"/>
                    <a:pt x="6477" y="0"/>
                  </a:cubicBezTo>
                  <a:moveTo>
                    <a:pt x="6477" y="12954"/>
                  </a:moveTo>
                  <a:lnTo>
                    <a:pt x="6477" y="6477"/>
                  </a:lnTo>
                  <a:lnTo>
                    <a:pt x="12954" y="6477"/>
                  </a:lnTo>
                  <a:lnTo>
                    <a:pt x="12954" y="1235583"/>
                  </a:lnTo>
                  <a:lnTo>
                    <a:pt x="6477" y="1235583"/>
                  </a:lnTo>
                  <a:lnTo>
                    <a:pt x="6477" y="1229106"/>
                  </a:lnTo>
                  <a:lnTo>
                    <a:pt x="1511300" y="1229106"/>
                  </a:lnTo>
                  <a:lnTo>
                    <a:pt x="1511300" y="1235583"/>
                  </a:lnTo>
                  <a:lnTo>
                    <a:pt x="1504823" y="1235583"/>
                  </a:lnTo>
                  <a:lnTo>
                    <a:pt x="1504823" y="6477"/>
                  </a:lnTo>
                  <a:lnTo>
                    <a:pt x="1511300" y="6477"/>
                  </a:lnTo>
                  <a:lnTo>
                    <a:pt x="1511300" y="12954"/>
                  </a:lnTo>
                  <a:lnTo>
                    <a:pt x="6477" y="12954"/>
                  </a:lnTo>
                  <a:close/>
                </a:path>
              </a:pathLst>
            </a:custGeom>
            <a:solidFill>
              <a:srgbClr val="000000"/>
            </a:solidFill>
          </p:spPr>
        </p:sp>
      </p:grpSp>
      <p:grpSp>
        <p:nvGrpSpPr>
          <p:cNvPr id="27" name="Group 27"/>
          <p:cNvGrpSpPr/>
          <p:nvPr/>
        </p:nvGrpSpPr>
        <p:grpSpPr>
          <a:xfrm>
            <a:off x="1743120" y="7677180"/>
            <a:ext cx="1138320" cy="930960"/>
            <a:chOff x="0" y="0"/>
            <a:chExt cx="1517760" cy="1241280"/>
          </a:xfrm>
        </p:grpSpPr>
        <p:sp>
          <p:nvSpPr>
            <p:cNvPr id="28" name="Freeform 28"/>
            <p:cNvSpPr/>
            <p:nvPr/>
          </p:nvSpPr>
          <p:spPr>
            <a:xfrm>
              <a:off x="6477" y="6477"/>
              <a:ext cx="1504823" cy="1228344"/>
            </a:xfrm>
            <a:custGeom>
              <a:avLst/>
              <a:gdLst/>
              <a:ahLst/>
              <a:cxnLst/>
              <a:rect l="l" t="t" r="r" b="b"/>
              <a:pathLst>
                <a:path w="1504823" h="1228344">
                  <a:moveTo>
                    <a:pt x="0" y="0"/>
                  </a:moveTo>
                  <a:lnTo>
                    <a:pt x="1504823" y="0"/>
                  </a:lnTo>
                  <a:lnTo>
                    <a:pt x="1504823" y="1228344"/>
                  </a:lnTo>
                  <a:lnTo>
                    <a:pt x="0" y="1228344"/>
                  </a:lnTo>
                  <a:close/>
                </a:path>
              </a:pathLst>
            </a:custGeom>
            <a:gradFill rotWithShape="1">
              <a:gsLst>
                <a:gs pos="0">
                  <a:srgbClr val="FACB9F">
                    <a:alpha val="100000"/>
                  </a:srgbClr>
                </a:gs>
                <a:gs pos="100000">
                  <a:srgbClr val="FCBA7B">
                    <a:alpha val="100000"/>
                  </a:srgbClr>
                </a:gs>
              </a:gsLst>
              <a:lin ang="5400000"/>
            </a:gradFill>
          </p:spPr>
        </p:sp>
        <p:sp>
          <p:nvSpPr>
            <p:cNvPr id="29" name="Freeform 29"/>
            <p:cNvSpPr/>
            <p:nvPr/>
          </p:nvSpPr>
          <p:spPr>
            <a:xfrm>
              <a:off x="0" y="0"/>
              <a:ext cx="1517777" cy="1241298"/>
            </a:xfrm>
            <a:custGeom>
              <a:avLst/>
              <a:gdLst/>
              <a:ahLst/>
              <a:cxnLst/>
              <a:rect l="l" t="t" r="r" b="b"/>
              <a:pathLst>
                <a:path w="1517777" h="1241298">
                  <a:moveTo>
                    <a:pt x="6477" y="0"/>
                  </a:moveTo>
                  <a:lnTo>
                    <a:pt x="1511300" y="0"/>
                  </a:lnTo>
                  <a:cubicBezTo>
                    <a:pt x="1514856" y="0"/>
                    <a:pt x="1517777" y="2921"/>
                    <a:pt x="1517777" y="6477"/>
                  </a:cubicBezTo>
                  <a:lnTo>
                    <a:pt x="1517777" y="1234821"/>
                  </a:lnTo>
                  <a:cubicBezTo>
                    <a:pt x="1517777" y="1238377"/>
                    <a:pt x="1514856" y="1241298"/>
                    <a:pt x="1511300" y="1241298"/>
                  </a:cubicBezTo>
                  <a:lnTo>
                    <a:pt x="6477" y="1241298"/>
                  </a:lnTo>
                  <a:cubicBezTo>
                    <a:pt x="2921" y="1241298"/>
                    <a:pt x="0" y="1238377"/>
                    <a:pt x="0" y="1234821"/>
                  </a:cubicBezTo>
                  <a:lnTo>
                    <a:pt x="0" y="6477"/>
                  </a:lnTo>
                  <a:cubicBezTo>
                    <a:pt x="0" y="2921"/>
                    <a:pt x="2921" y="0"/>
                    <a:pt x="6477" y="0"/>
                  </a:cubicBezTo>
                  <a:moveTo>
                    <a:pt x="6477" y="12954"/>
                  </a:moveTo>
                  <a:lnTo>
                    <a:pt x="6477" y="6477"/>
                  </a:lnTo>
                  <a:lnTo>
                    <a:pt x="12954" y="6477"/>
                  </a:lnTo>
                  <a:lnTo>
                    <a:pt x="12954" y="1234821"/>
                  </a:lnTo>
                  <a:lnTo>
                    <a:pt x="6477" y="1234821"/>
                  </a:lnTo>
                  <a:lnTo>
                    <a:pt x="6477" y="1228344"/>
                  </a:lnTo>
                  <a:lnTo>
                    <a:pt x="1511300" y="1228344"/>
                  </a:lnTo>
                  <a:lnTo>
                    <a:pt x="1511300" y="1234821"/>
                  </a:lnTo>
                  <a:lnTo>
                    <a:pt x="1504823" y="1234821"/>
                  </a:lnTo>
                  <a:lnTo>
                    <a:pt x="1504823" y="6477"/>
                  </a:lnTo>
                  <a:lnTo>
                    <a:pt x="1511300" y="6477"/>
                  </a:lnTo>
                  <a:lnTo>
                    <a:pt x="1511300" y="12954"/>
                  </a:lnTo>
                  <a:lnTo>
                    <a:pt x="6477" y="12954"/>
                  </a:lnTo>
                  <a:close/>
                </a:path>
              </a:pathLst>
            </a:custGeom>
            <a:solidFill>
              <a:srgbClr val="000000"/>
            </a:solidFill>
          </p:spPr>
        </p:sp>
      </p:grpSp>
      <p:grpSp>
        <p:nvGrpSpPr>
          <p:cNvPr id="30" name="Group 30"/>
          <p:cNvGrpSpPr/>
          <p:nvPr/>
        </p:nvGrpSpPr>
        <p:grpSpPr>
          <a:xfrm>
            <a:off x="2871720" y="7677180"/>
            <a:ext cx="1138320" cy="930960"/>
            <a:chOff x="0" y="0"/>
            <a:chExt cx="1517760" cy="1241280"/>
          </a:xfrm>
        </p:grpSpPr>
        <p:sp>
          <p:nvSpPr>
            <p:cNvPr id="31" name="Freeform 31"/>
            <p:cNvSpPr/>
            <p:nvPr/>
          </p:nvSpPr>
          <p:spPr>
            <a:xfrm>
              <a:off x="6477" y="6477"/>
              <a:ext cx="1504823" cy="1228344"/>
            </a:xfrm>
            <a:custGeom>
              <a:avLst/>
              <a:gdLst/>
              <a:ahLst/>
              <a:cxnLst/>
              <a:rect l="l" t="t" r="r" b="b"/>
              <a:pathLst>
                <a:path w="1504823" h="1228344">
                  <a:moveTo>
                    <a:pt x="0" y="0"/>
                  </a:moveTo>
                  <a:lnTo>
                    <a:pt x="1504823" y="0"/>
                  </a:lnTo>
                  <a:lnTo>
                    <a:pt x="1504823" y="1228344"/>
                  </a:lnTo>
                  <a:lnTo>
                    <a:pt x="0" y="1228344"/>
                  </a:lnTo>
                  <a:close/>
                </a:path>
              </a:pathLst>
            </a:custGeom>
            <a:gradFill rotWithShape="1">
              <a:gsLst>
                <a:gs pos="0">
                  <a:srgbClr val="FACB9F">
                    <a:alpha val="100000"/>
                  </a:srgbClr>
                </a:gs>
                <a:gs pos="100000">
                  <a:srgbClr val="FCBA7B">
                    <a:alpha val="100000"/>
                  </a:srgbClr>
                </a:gs>
              </a:gsLst>
              <a:lin ang="5400000"/>
            </a:gradFill>
          </p:spPr>
        </p:sp>
        <p:sp>
          <p:nvSpPr>
            <p:cNvPr id="32" name="Freeform 32"/>
            <p:cNvSpPr/>
            <p:nvPr/>
          </p:nvSpPr>
          <p:spPr>
            <a:xfrm>
              <a:off x="0" y="0"/>
              <a:ext cx="1517777" cy="1241298"/>
            </a:xfrm>
            <a:custGeom>
              <a:avLst/>
              <a:gdLst/>
              <a:ahLst/>
              <a:cxnLst/>
              <a:rect l="l" t="t" r="r" b="b"/>
              <a:pathLst>
                <a:path w="1517777" h="1241298">
                  <a:moveTo>
                    <a:pt x="6477" y="0"/>
                  </a:moveTo>
                  <a:lnTo>
                    <a:pt x="1511300" y="0"/>
                  </a:lnTo>
                  <a:cubicBezTo>
                    <a:pt x="1514856" y="0"/>
                    <a:pt x="1517777" y="2921"/>
                    <a:pt x="1517777" y="6477"/>
                  </a:cubicBezTo>
                  <a:lnTo>
                    <a:pt x="1517777" y="1234821"/>
                  </a:lnTo>
                  <a:cubicBezTo>
                    <a:pt x="1517777" y="1238377"/>
                    <a:pt x="1514856" y="1241298"/>
                    <a:pt x="1511300" y="1241298"/>
                  </a:cubicBezTo>
                  <a:lnTo>
                    <a:pt x="6477" y="1241298"/>
                  </a:lnTo>
                  <a:cubicBezTo>
                    <a:pt x="2921" y="1241298"/>
                    <a:pt x="0" y="1238377"/>
                    <a:pt x="0" y="1234821"/>
                  </a:cubicBezTo>
                  <a:lnTo>
                    <a:pt x="0" y="6477"/>
                  </a:lnTo>
                  <a:cubicBezTo>
                    <a:pt x="0" y="2921"/>
                    <a:pt x="2921" y="0"/>
                    <a:pt x="6477" y="0"/>
                  </a:cubicBezTo>
                  <a:moveTo>
                    <a:pt x="6477" y="12954"/>
                  </a:moveTo>
                  <a:lnTo>
                    <a:pt x="6477" y="6477"/>
                  </a:lnTo>
                  <a:lnTo>
                    <a:pt x="12954" y="6477"/>
                  </a:lnTo>
                  <a:lnTo>
                    <a:pt x="12954" y="1234821"/>
                  </a:lnTo>
                  <a:lnTo>
                    <a:pt x="6477" y="1234821"/>
                  </a:lnTo>
                  <a:lnTo>
                    <a:pt x="6477" y="1228344"/>
                  </a:lnTo>
                  <a:lnTo>
                    <a:pt x="1511300" y="1228344"/>
                  </a:lnTo>
                  <a:lnTo>
                    <a:pt x="1511300" y="1234821"/>
                  </a:lnTo>
                  <a:lnTo>
                    <a:pt x="1504823" y="1234821"/>
                  </a:lnTo>
                  <a:lnTo>
                    <a:pt x="1504823" y="6477"/>
                  </a:lnTo>
                  <a:lnTo>
                    <a:pt x="1511300" y="6477"/>
                  </a:lnTo>
                  <a:lnTo>
                    <a:pt x="1511300" y="12954"/>
                  </a:lnTo>
                  <a:lnTo>
                    <a:pt x="6477" y="12954"/>
                  </a:lnTo>
                  <a:close/>
                </a:path>
              </a:pathLst>
            </a:custGeom>
            <a:solidFill>
              <a:srgbClr val="000000"/>
            </a:solidFill>
          </p:spPr>
        </p:sp>
      </p:grpSp>
      <p:grpSp>
        <p:nvGrpSpPr>
          <p:cNvPr id="33" name="Group 33"/>
          <p:cNvGrpSpPr/>
          <p:nvPr/>
        </p:nvGrpSpPr>
        <p:grpSpPr>
          <a:xfrm>
            <a:off x="5755320" y="6922260"/>
            <a:ext cx="2164860" cy="1521720"/>
            <a:chOff x="0" y="0"/>
            <a:chExt cx="2886480" cy="2028960"/>
          </a:xfrm>
        </p:grpSpPr>
        <p:sp>
          <p:nvSpPr>
            <p:cNvPr id="34" name="Freeform 34"/>
            <p:cNvSpPr/>
            <p:nvPr/>
          </p:nvSpPr>
          <p:spPr>
            <a:xfrm>
              <a:off x="6477" y="6477"/>
              <a:ext cx="2873502" cy="2015998"/>
            </a:xfrm>
            <a:custGeom>
              <a:avLst/>
              <a:gdLst/>
              <a:ahLst/>
              <a:cxnLst/>
              <a:rect l="l" t="t" r="r" b="b"/>
              <a:pathLst>
                <a:path w="2873502" h="2015998">
                  <a:moveTo>
                    <a:pt x="0" y="336042"/>
                  </a:moveTo>
                  <a:cubicBezTo>
                    <a:pt x="0" y="150495"/>
                    <a:pt x="150749" y="0"/>
                    <a:pt x="336677" y="0"/>
                  </a:cubicBezTo>
                  <a:lnTo>
                    <a:pt x="2536825" y="0"/>
                  </a:lnTo>
                  <a:cubicBezTo>
                    <a:pt x="2722753" y="0"/>
                    <a:pt x="2873502" y="150495"/>
                    <a:pt x="2873502" y="336042"/>
                  </a:cubicBezTo>
                  <a:lnTo>
                    <a:pt x="2873502" y="1679956"/>
                  </a:lnTo>
                  <a:cubicBezTo>
                    <a:pt x="2873502" y="1865503"/>
                    <a:pt x="2722753" y="2015998"/>
                    <a:pt x="2536825" y="2015998"/>
                  </a:cubicBezTo>
                  <a:lnTo>
                    <a:pt x="336677" y="2015998"/>
                  </a:lnTo>
                  <a:cubicBezTo>
                    <a:pt x="150749" y="2015998"/>
                    <a:pt x="0" y="1865630"/>
                    <a:pt x="0" y="1679956"/>
                  </a:cubicBezTo>
                  <a:close/>
                </a:path>
              </a:pathLst>
            </a:custGeom>
            <a:gradFill rotWithShape="1">
              <a:gsLst>
                <a:gs pos="0">
                  <a:srgbClr val="FACB9F">
                    <a:alpha val="100000"/>
                  </a:srgbClr>
                </a:gs>
                <a:gs pos="100000">
                  <a:srgbClr val="FCBA7B">
                    <a:alpha val="100000"/>
                  </a:srgbClr>
                </a:gs>
              </a:gsLst>
              <a:lin ang="5400000"/>
            </a:gradFill>
          </p:spPr>
        </p:sp>
        <p:sp>
          <p:nvSpPr>
            <p:cNvPr id="35" name="Freeform 35"/>
            <p:cNvSpPr/>
            <p:nvPr/>
          </p:nvSpPr>
          <p:spPr>
            <a:xfrm>
              <a:off x="0" y="0"/>
              <a:ext cx="2886456" cy="2028952"/>
            </a:xfrm>
            <a:custGeom>
              <a:avLst/>
              <a:gdLst/>
              <a:ahLst/>
              <a:cxnLst/>
              <a:rect l="l" t="t" r="r" b="b"/>
              <a:pathLst>
                <a:path w="2886456" h="2028952">
                  <a:moveTo>
                    <a:pt x="0" y="342519"/>
                  </a:moveTo>
                  <a:cubicBezTo>
                    <a:pt x="0" y="153289"/>
                    <a:pt x="153670" y="0"/>
                    <a:pt x="343154" y="0"/>
                  </a:cubicBezTo>
                  <a:lnTo>
                    <a:pt x="2543302" y="0"/>
                  </a:lnTo>
                  <a:lnTo>
                    <a:pt x="2543302" y="6477"/>
                  </a:lnTo>
                  <a:lnTo>
                    <a:pt x="2543302" y="0"/>
                  </a:lnTo>
                  <a:cubicBezTo>
                    <a:pt x="2732786" y="0"/>
                    <a:pt x="2886456" y="153289"/>
                    <a:pt x="2886456" y="342519"/>
                  </a:cubicBezTo>
                  <a:lnTo>
                    <a:pt x="2879979" y="342519"/>
                  </a:lnTo>
                  <a:lnTo>
                    <a:pt x="2886456" y="342519"/>
                  </a:lnTo>
                  <a:lnTo>
                    <a:pt x="2886456" y="1686433"/>
                  </a:lnTo>
                  <a:lnTo>
                    <a:pt x="2879979" y="1686433"/>
                  </a:lnTo>
                  <a:lnTo>
                    <a:pt x="2886456" y="1686433"/>
                  </a:lnTo>
                  <a:cubicBezTo>
                    <a:pt x="2886456" y="1875536"/>
                    <a:pt x="2732786" y="2028952"/>
                    <a:pt x="2543302" y="2028952"/>
                  </a:cubicBezTo>
                  <a:lnTo>
                    <a:pt x="2543302" y="2022475"/>
                  </a:lnTo>
                  <a:lnTo>
                    <a:pt x="2543302" y="2028952"/>
                  </a:lnTo>
                  <a:lnTo>
                    <a:pt x="343154" y="2028952"/>
                  </a:lnTo>
                  <a:lnTo>
                    <a:pt x="343154" y="2022475"/>
                  </a:lnTo>
                  <a:lnTo>
                    <a:pt x="343154" y="2028952"/>
                  </a:lnTo>
                  <a:cubicBezTo>
                    <a:pt x="153670" y="2028952"/>
                    <a:pt x="0" y="1875663"/>
                    <a:pt x="0" y="1686433"/>
                  </a:cubicBezTo>
                  <a:lnTo>
                    <a:pt x="0" y="342519"/>
                  </a:lnTo>
                  <a:lnTo>
                    <a:pt x="6477" y="342519"/>
                  </a:lnTo>
                  <a:lnTo>
                    <a:pt x="0" y="342519"/>
                  </a:lnTo>
                  <a:moveTo>
                    <a:pt x="12954" y="342519"/>
                  </a:moveTo>
                  <a:lnTo>
                    <a:pt x="12954" y="1686433"/>
                  </a:lnTo>
                  <a:lnTo>
                    <a:pt x="6477" y="1686433"/>
                  </a:lnTo>
                  <a:lnTo>
                    <a:pt x="12954" y="1686433"/>
                  </a:lnTo>
                  <a:cubicBezTo>
                    <a:pt x="12954" y="1868424"/>
                    <a:pt x="160782" y="2015998"/>
                    <a:pt x="343154" y="2015998"/>
                  </a:cubicBezTo>
                  <a:lnTo>
                    <a:pt x="2543302" y="2015998"/>
                  </a:lnTo>
                  <a:cubicBezTo>
                    <a:pt x="2725674" y="2015998"/>
                    <a:pt x="2873502" y="1868424"/>
                    <a:pt x="2873502" y="1686433"/>
                  </a:cubicBezTo>
                  <a:lnTo>
                    <a:pt x="2873502" y="342519"/>
                  </a:lnTo>
                  <a:cubicBezTo>
                    <a:pt x="2873502" y="160528"/>
                    <a:pt x="2725674" y="12954"/>
                    <a:pt x="2543302" y="12954"/>
                  </a:cubicBezTo>
                  <a:lnTo>
                    <a:pt x="343154" y="12954"/>
                  </a:lnTo>
                  <a:lnTo>
                    <a:pt x="343154" y="6477"/>
                  </a:lnTo>
                  <a:lnTo>
                    <a:pt x="343154" y="12954"/>
                  </a:lnTo>
                  <a:cubicBezTo>
                    <a:pt x="160782" y="12954"/>
                    <a:pt x="12954" y="160528"/>
                    <a:pt x="12954" y="342519"/>
                  </a:cubicBezTo>
                  <a:close/>
                </a:path>
              </a:pathLst>
            </a:custGeom>
            <a:solidFill>
              <a:srgbClr val="F19D19"/>
            </a:solidFill>
          </p:spPr>
        </p:sp>
      </p:grpSp>
      <p:sp>
        <p:nvSpPr>
          <p:cNvPr id="36" name="TextBox 36"/>
          <p:cNvSpPr txBox="1"/>
          <p:nvPr/>
        </p:nvSpPr>
        <p:spPr>
          <a:xfrm>
            <a:off x="1935720" y="2861175"/>
            <a:ext cx="1898460" cy="872565"/>
          </a:xfrm>
          <a:prstGeom prst="rect">
            <a:avLst/>
          </a:prstGeom>
        </p:spPr>
        <p:txBody>
          <a:bodyPr lIns="0" tIns="0" rIns="0" bIns="0" rtlCol="0" anchor="t">
            <a:spAutoFit/>
          </a:bodyPr>
          <a:lstStyle/>
          <a:p>
            <a:pPr algn="ctr">
              <a:lnSpc>
                <a:spcPts val="3060"/>
              </a:lnSpc>
            </a:pPr>
            <a:r>
              <a:rPr lang="en-US" sz="2550" spc="-1">
                <a:solidFill>
                  <a:srgbClr val="000000"/>
                </a:solidFill>
                <a:latin typeface="Calibri (MS)"/>
                <a:ea typeface="Calibri (MS)"/>
                <a:cs typeface="Calibri (MS)"/>
                <a:sym typeface="Calibri (MS)"/>
              </a:rPr>
              <a:t>Indian Promoters</a:t>
            </a:r>
          </a:p>
        </p:txBody>
      </p:sp>
      <p:sp>
        <p:nvSpPr>
          <p:cNvPr id="37" name="TextBox 37"/>
          <p:cNvSpPr txBox="1"/>
          <p:nvPr/>
        </p:nvSpPr>
        <p:spPr>
          <a:xfrm>
            <a:off x="1935720" y="4916610"/>
            <a:ext cx="1898460" cy="515970"/>
          </a:xfrm>
          <a:prstGeom prst="rect">
            <a:avLst/>
          </a:prstGeom>
        </p:spPr>
        <p:txBody>
          <a:bodyPr lIns="0" tIns="0" rIns="0" bIns="0" rtlCol="0" anchor="t">
            <a:spAutoFit/>
          </a:bodyPr>
          <a:lstStyle/>
          <a:p>
            <a:pPr algn="ctr">
              <a:lnSpc>
                <a:spcPts val="3240"/>
              </a:lnSpc>
            </a:pPr>
            <a:r>
              <a:rPr lang="en-US" sz="2700" spc="-1">
                <a:solidFill>
                  <a:srgbClr val="000000"/>
                </a:solidFill>
                <a:latin typeface="Calibri (MS)"/>
                <a:ea typeface="Calibri (MS)"/>
                <a:cs typeface="Calibri (MS)"/>
                <a:sym typeface="Calibri (MS)"/>
              </a:rPr>
              <a:t>ABC (P) Ltd</a:t>
            </a:r>
          </a:p>
        </p:txBody>
      </p:sp>
      <p:sp>
        <p:nvSpPr>
          <p:cNvPr id="38" name="TextBox 38"/>
          <p:cNvSpPr txBox="1"/>
          <p:nvPr/>
        </p:nvSpPr>
        <p:spPr>
          <a:xfrm>
            <a:off x="2037780" y="6761790"/>
            <a:ext cx="549000" cy="790290"/>
          </a:xfrm>
          <a:prstGeom prst="rect">
            <a:avLst/>
          </a:prstGeom>
        </p:spPr>
        <p:txBody>
          <a:bodyPr lIns="0" tIns="0" rIns="0" bIns="0" rtlCol="0" anchor="t">
            <a:spAutoFit/>
          </a:bodyPr>
          <a:lstStyle/>
          <a:p>
            <a:pPr algn="l">
              <a:lnSpc>
                <a:spcPts val="2700"/>
              </a:lnSpc>
            </a:pPr>
            <a:r>
              <a:rPr lang="en-US" sz="2250" spc="-1">
                <a:solidFill>
                  <a:srgbClr val="000000"/>
                </a:solidFill>
                <a:latin typeface="Calibri (MS)"/>
                <a:ea typeface="Calibri (MS)"/>
                <a:cs typeface="Calibri (MS)"/>
                <a:sym typeface="Calibri (MS)"/>
              </a:rPr>
              <a:t>Bus A</a:t>
            </a:r>
          </a:p>
        </p:txBody>
      </p:sp>
      <p:sp>
        <p:nvSpPr>
          <p:cNvPr id="39" name="TextBox 39"/>
          <p:cNvSpPr txBox="1"/>
          <p:nvPr/>
        </p:nvSpPr>
        <p:spPr>
          <a:xfrm>
            <a:off x="3007080" y="6795270"/>
            <a:ext cx="867600" cy="790290"/>
          </a:xfrm>
          <a:prstGeom prst="rect">
            <a:avLst/>
          </a:prstGeom>
        </p:spPr>
        <p:txBody>
          <a:bodyPr lIns="0" tIns="0" rIns="0" bIns="0" rtlCol="0" anchor="t">
            <a:spAutoFit/>
          </a:bodyPr>
          <a:lstStyle/>
          <a:p>
            <a:pPr algn="ctr">
              <a:lnSpc>
                <a:spcPts val="2700"/>
              </a:lnSpc>
            </a:pPr>
            <a:r>
              <a:rPr lang="en-US" sz="2250" spc="-1">
                <a:solidFill>
                  <a:srgbClr val="000000"/>
                </a:solidFill>
                <a:latin typeface="Calibri (MS)"/>
                <a:ea typeface="Calibri (MS)"/>
                <a:cs typeface="Calibri (MS)"/>
                <a:sym typeface="Calibri (MS)"/>
              </a:rPr>
              <a:t>Liquid Inv.</a:t>
            </a:r>
          </a:p>
        </p:txBody>
      </p:sp>
      <p:sp>
        <p:nvSpPr>
          <p:cNvPr id="40" name="TextBox 40"/>
          <p:cNvSpPr txBox="1"/>
          <p:nvPr/>
        </p:nvSpPr>
        <p:spPr>
          <a:xfrm>
            <a:off x="1806660" y="7717050"/>
            <a:ext cx="989640" cy="790290"/>
          </a:xfrm>
          <a:prstGeom prst="rect">
            <a:avLst/>
          </a:prstGeom>
        </p:spPr>
        <p:txBody>
          <a:bodyPr lIns="0" tIns="0" rIns="0" bIns="0" rtlCol="0" anchor="t">
            <a:spAutoFit/>
          </a:bodyPr>
          <a:lstStyle/>
          <a:p>
            <a:pPr algn="ctr">
              <a:lnSpc>
                <a:spcPts val="2700"/>
              </a:lnSpc>
            </a:pPr>
            <a:r>
              <a:rPr lang="en-US" sz="2250" spc="-1">
                <a:solidFill>
                  <a:srgbClr val="000000"/>
                </a:solidFill>
                <a:latin typeface="Calibri (MS)"/>
                <a:ea typeface="Calibri (MS)"/>
                <a:cs typeface="Calibri (MS)"/>
                <a:sym typeface="Calibri (MS)"/>
              </a:rPr>
              <a:t>BV: 0.80CR</a:t>
            </a:r>
          </a:p>
        </p:txBody>
      </p:sp>
      <p:sp>
        <p:nvSpPr>
          <p:cNvPr id="41" name="TextBox 41"/>
          <p:cNvSpPr txBox="1"/>
          <p:nvPr/>
        </p:nvSpPr>
        <p:spPr>
          <a:xfrm>
            <a:off x="2723580" y="7761870"/>
            <a:ext cx="1451340" cy="790290"/>
          </a:xfrm>
          <a:prstGeom prst="rect">
            <a:avLst/>
          </a:prstGeom>
        </p:spPr>
        <p:txBody>
          <a:bodyPr lIns="0" tIns="0" rIns="0" bIns="0" rtlCol="0" anchor="t">
            <a:spAutoFit/>
          </a:bodyPr>
          <a:lstStyle/>
          <a:p>
            <a:pPr algn="ctr">
              <a:lnSpc>
                <a:spcPts val="2700"/>
              </a:lnSpc>
            </a:pPr>
            <a:r>
              <a:rPr lang="en-US" sz="2250" spc="-1">
                <a:solidFill>
                  <a:srgbClr val="000000"/>
                </a:solidFill>
                <a:latin typeface="Calibri (MS)"/>
                <a:ea typeface="Calibri (MS)"/>
                <a:cs typeface="Calibri (MS)"/>
                <a:sym typeface="Calibri (MS)"/>
              </a:rPr>
              <a:t>BV:2 cr</a:t>
            </a:r>
          </a:p>
          <a:p>
            <a:pPr algn="ctr">
              <a:lnSpc>
                <a:spcPts val="2700"/>
              </a:lnSpc>
            </a:pPr>
            <a:r>
              <a:rPr lang="en-US" sz="2250" spc="-1">
                <a:solidFill>
                  <a:srgbClr val="000000"/>
                </a:solidFill>
                <a:latin typeface="Calibri (MS)"/>
                <a:ea typeface="Calibri (MS)"/>
                <a:cs typeface="Calibri (MS)"/>
                <a:sym typeface="Calibri (MS)"/>
              </a:rPr>
              <a:t>FV: 12 cr</a:t>
            </a:r>
          </a:p>
        </p:txBody>
      </p:sp>
      <p:grpSp>
        <p:nvGrpSpPr>
          <p:cNvPr id="42" name="Group 42"/>
          <p:cNvGrpSpPr/>
          <p:nvPr/>
        </p:nvGrpSpPr>
        <p:grpSpPr>
          <a:xfrm>
            <a:off x="5374620" y="2819340"/>
            <a:ext cx="2926260" cy="1085940"/>
            <a:chOff x="0" y="0"/>
            <a:chExt cx="3901680" cy="1447920"/>
          </a:xfrm>
        </p:grpSpPr>
        <p:sp>
          <p:nvSpPr>
            <p:cNvPr id="43" name="Freeform 43"/>
            <p:cNvSpPr/>
            <p:nvPr/>
          </p:nvSpPr>
          <p:spPr>
            <a:xfrm>
              <a:off x="6477" y="6477"/>
              <a:ext cx="3888740" cy="1434846"/>
            </a:xfrm>
            <a:custGeom>
              <a:avLst/>
              <a:gdLst/>
              <a:ahLst/>
              <a:cxnLst/>
              <a:rect l="l" t="t" r="r" b="b"/>
              <a:pathLst>
                <a:path w="3888740" h="1434846">
                  <a:moveTo>
                    <a:pt x="0" y="717423"/>
                  </a:moveTo>
                  <a:cubicBezTo>
                    <a:pt x="0" y="321183"/>
                    <a:pt x="870585" y="0"/>
                    <a:pt x="1944370" y="0"/>
                  </a:cubicBezTo>
                  <a:cubicBezTo>
                    <a:pt x="3018155" y="0"/>
                    <a:pt x="3888740" y="321183"/>
                    <a:pt x="3888740" y="717423"/>
                  </a:cubicBezTo>
                  <a:cubicBezTo>
                    <a:pt x="3888740" y="1113663"/>
                    <a:pt x="3018282" y="1434846"/>
                    <a:pt x="1944370" y="1434846"/>
                  </a:cubicBezTo>
                  <a:cubicBezTo>
                    <a:pt x="870458" y="1434846"/>
                    <a:pt x="0" y="1113790"/>
                    <a:pt x="0" y="717423"/>
                  </a:cubicBezTo>
                  <a:close/>
                </a:path>
              </a:pathLst>
            </a:custGeom>
            <a:gradFill rotWithShape="1">
              <a:gsLst>
                <a:gs pos="0">
                  <a:srgbClr val="FACB9F">
                    <a:alpha val="100000"/>
                  </a:srgbClr>
                </a:gs>
                <a:gs pos="100000">
                  <a:srgbClr val="FCBA7B">
                    <a:alpha val="100000"/>
                  </a:srgbClr>
                </a:gs>
              </a:gsLst>
              <a:lin ang="5400000"/>
            </a:gradFill>
          </p:spPr>
        </p:sp>
        <p:sp>
          <p:nvSpPr>
            <p:cNvPr id="44" name="Freeform 44"/>
            <p:cNvSpPr/>
            <p:nvPr/>
          </p:nvSpPr>
          <p:spPr>
            <a:xfrm>
              <a:off x="0" y="0"/>
              <a:ext cx="3901694" cy="1447927"/>
            </a:xfrm>
            <a:custGeom>
              <a:avLst/>
              <a:gdLst/>
              <a:ahLst/>
              <a:cxnLst/>
              <a:rect l="l" t="t" r="r" b="b"/>
              <a:pathLst>
                <a:path w="3901694" h="1447927">
                  <a:moveTo>
                    <a:pt x="0" y="723900"/>
                  </a:moveTo>
                  <a:cubicBezTo>
                    <a:pt x="0" y="320167"/>
                    <a:pt x="879602" y="0"/>
                    <a:pt x="1950847" y="0"/>
                  </a:cubicBezTo>
                  <a:lnTo>
                    <a:pt x="1950847" y="6477"/>
                  </a:lnTo>
                  <a:lnTo>
                    <a:pt x="1950847" y="12954"/>
                  </a:lnTo>
                  <a:lnTo>
                    <a:pt x="1950847" y="6477"/>
                  </a:lnTo>
                  <a:lnTo>
                    <a:pt x="1950847" y="0"/>
                  </a:lnTo>
                  <a:cubicBezTo>
                    <a:pt x="3022092" y="0"/>
                    <a:pt x="3901694" y="320167"/>
                    <a:pt x="3901694" y="723900"/>
                  </a:cubicBezTo>
                  <a:lnTo>
                    <a:pt x="3895217" y="723900"/>
                  </a:lnTo>
                  <a:lnTo>
                    <a:pt x="3901694" y="723900"/>
                  </a:lnTo>
                  <a:cubicBezTo>
                    <a:pt x="3901694" y="1127760"/>
                    <a:pt x="3022092" y="1447800"/>
                    <a:pt x="1950847" y="1447800"/>
                  </a:cubicBezTo>
                  <a:lnTo>
                    <a:pt x="1950847" y="1441323"/>
                  </a:lnTo>
                  <a:lnTo>
                    <a:pt x="1950847" y="1447800"/>
                  </a:lnTo>
                  <a:cubicBezTo>
                    <a:pt x="879602" y="1447927"/>
                    <a:pt x="0" y="1127760"/>
                    <a:pt x="0" y="723900"/>
                  </a:cubicBezTo>
                  <a:lnTo>
                    <a:pt x="6477" y="723900"/>
                  </a:lnTo>
                  <a:lnTo>
                    <a:pt x="12954" y="723900"/>
                  </a:lnTo>
                  <a:lnTo>
                    <a:pt x="6477" y="723900"/>
                  </a:lnTo>
                  <a:lnTo>
                    <a:pt x="0" y="723900"/>
                  </a:lnTo>
                  <a:moveTo>
                    <a:pt x="12954" y="723900"/>
                  </a:moveTo>
                  <a:cubicBezTo>
                    <a:pt x="12954" y="727456"/>
                    <a:pt x="10033" y="730377"/>
                    <a:pt x="6477" y="730377"/>
                  </a:cubicBezTo>
                  <a:cubicBezTo>
                    <a:pt x="2921" y="730377"/>
                    <a:pt x="0" y="727583"/>
                    <a:pt x="0" y="723900"/>
                  </a:cubicBezTo>
                  <a:cubicBezTo>
                    <a:pt x="0" y="720217"/>
                    <a:pt x="2921" y="717423"/>
                    <a:pt x="6477" y="717423"/>
                  </a:cubicBezTo>
                  <a:cubicBezTo>
                    <a:pt x="10033" y="717423"/>
                    <a:pt x="12954" y="720344"/>
                    <a:pt x="12954" y="723900"/>
                  </a:cubicBezTo>
                  <a:cubicBezTo>
                    <a:pt x="12954" y="1112520"/>
                    <a:pt x="874395" y="1434846"/>
                    <a:pt x="1950847" y="1434846"/>
                  </a:cubicBezTo>
                  <a:cubicBezTo>
                    <a:pt x="3027299" y="1434846"/>
                    <a:pt x="3888740" y="1112647"/>
                    <a:pt x="3888740" y="723900"/>
                  </a:cubicBezTo>
                  <a:cubicBezTo>
                    <a:pt x="3888740" y="335153"/>
                    <a:pt x="3027299" y="12954"/>
                    <a:pt x="1950847" y="12954"/>
                  </a:cubicBezTo>
                  <a:cubicBezTo>
                    <a:pt x="1947291" y="12954"/>
                    <a:pt x="1944370" y="10033"/>
                    <a:pt x="1944370" y="6477"/>
                  </a:cubicBezTo>
                  <a:cubicBezTo>
                    <a:pt x="1944370" y="2921"/>
                    <a:pt x="1947291" y="0"/>
                    <a:pt x="1950847" y="0"/>
                  </a:cubicBezTo>
                  <a:cubicBezTo>
                    <a:pt x="1954403" y="0"/>
                    <a:pt x="1957324" y="2921"/>
                    <a:pt x="1957324" y="6477"/>
                  </a:cubicBezTo>
                  <a:cubicBezTo>
                    <a:pt x="1957324" y="10033"/>
                    <a:pt x="1954403" y="12954"/>
                    <a:pt x="1950847" y="12954"/>
                  </a:cubicBezTo>
                  <a:cubicBezTo>
                    <a:pt x="874395" y="12954"/>
                    <a:pt x="12954" y="335280"/>
                    <a:pt x="12954" y="723900"/>
                  </a:cubicBezTo>
                  <a:close/>
                </a:path>
              </a:pathLst>
            </a:custGeom>
            <a:solidFill>
              <a:srgbClr val="F19D19"/>
            </a:solidFill>
          </p:spPr>
        </p:sp>
      </p:grpSp>
      <p:sp>
        <p:nvSpPr>
          <p:cNvPr id="45" name="TextBox 45"/>
          <p:cNvSpPr txBox="1"/>
          <p:nvPr/>
        </p:nvSpPr>
        <p:spPr>
          <a:xfrm>
            <a:off x="5816700" y="2899515"/>
            <a:ext cx="1901160" cy="872565"/>
          </a:xfrm>
          <a:prstGeom prst="rect">
            <a:avLst/>
          </a:prstGeom>
        </p:spPr>
        <p:txBody>
          <a:bodyPr lIns="0" tIns="0" rIns="0" bIns="0" rtlCol="0" anchor="t">
            <a:spAutoFit/>
          </a:bodyPr>
          <a:lstStyle/>
          <a:p>
            <a:pPr algn="ctr">
              <a:lnSpc>
                <a:spcPts val="3060"/>
              </a:lnSpc>
            </a:pPr>
            <a:r>
              <a:rPr lang="en-US" sz="2550" spc="-1">
                <a:solidFill>
                  <a:srgbClr val="000000"/>
                </a:solidFill>
                <a:latin typeface="Calibri (MS)"/>
                <a:ea typeface="Calibri (MS)"/>
                <a:cs typeface="Calibri (MS)"/>
                <a:sym typeface="Calibri (MS)"/>
              </a:rPr>
              <a:t>Indian Promoters</a:t>
            </a:r>
          </a:p>
        </p:txBody>
      </p:sp>
      <p:sp>
        <p:nvSpPr>
          <p:cNvPr id="46" name="AutoShape 46"/>
          <p:cNvSpPr/>
          <p:nvPr/>
        </p:nvSpPr>
        <p:spPr>
          <a:xfrm>
            <a:off x="2506109" y="4218405"/>
            <a:ext cx="760921" cy="19050"/>
          </a:xfrm>
          <a:prstGeom prst="line">
            <a:avLst/>
          </a:prstGeom>
          <a:ln w="19050" cap="rnd">
            <a:solidFill>
              <a:srgbClr val="F19D19"/>
            </a:solidFill>
            <a:prstDash val="solid"/>
            <a:headEnd type="none" w="sm" len="sm"/>
            <a:tailEnd type="arrow" w="med" len="sm"/>
          </a:ln>
        </p:spPr>
      </p:sp>
      <p:sp>
        <p:nvSpPr>
          <p:cNvPr id="47" name="AutoShape 47"/>
          <p:cNvSpPr/>
          <p:nvPr/>
        </p:nvSpPr>
        <p:spPr>
          <a:xfrm>
            <a:off x="2388026" y="6284445"/>
            <a:ext cx="986828" cy="19050"/>
          </a:xfrm>
          <a:prstGeom prst="line">
            <a:avLst/>
          </a:prstGeom>
          <a:ln w="19050" cap="rnd">
            <a:solidFill>
              <a:srgbClr val="F19D19"/>
            </a:solidFill>
            <a:prstDash val="solid"/>
            <a:headEnd type="none" w="sm" len="sm"/>
            <a:tailEnd type="arrow" w="med" len="sm"/>
          </a:ln>
        </p:spPr>
      </p:sp>
      <p:sp>
        <p:nvSpPr>
          <p:cNvPr id="48" name="AutoShape 48"/>
          <p:cNvSpPr/>
          <p:nvPr/>
        </p:nvSpPr>
        <p:spPr>
          <a:xfrm>
            <a:off x="5311365" y="5403975"/>
            <a:ext cx="3056010" cy="19050"/>
          </a:xfrm>
          <a:prstGeom prst="line">
            <a:avLst/>
          </a:prstGeom>
          <a:ln w="19050" cap="rnd">
            <a:solidFill>
              <a:srgbClr val="F19D19"/>
            </a:solidFill>
            <a:prstDash val="solid"/>
            <a:headEnd type="none" w="sm" len="sm"/>
            <a:tailEnd type="arrow" w="med" len="sm"/>
          </a:ln>
        </p:spPr>
      </p:sp>
      <p:sp>
        <p:nvSpPr>
          <p:cNvPr id="49" name="AutoShape 49"/>
          <p:cNvSpPr/>
          <p:nvPr/>
        </p:nvSpPr>
        <p:spPr>
          <a:xfrm>
            <a:off x="3997107" y="7678455"/>
            <a:ext cx="1778166" cy="19050"/>
          </a:xfrm>
          <a:prstGeom prst="line">
            <a:avLst/>
          </a:prstGeom>
          <a:ln w="19050" cap="rnd">
            <a:solidFill>
              <a:srgbClr val="F19D19"/>
            </a:solidFill>
            <a:prstDash val="solid"/>
            <a:headEnd type="none" w="sm" len="sm"/>
            <a:tailEnd type="arrow" w="med" len="sm"/>
          </a:ln>
        </p:spPr>
      </p:sp>
      <p:sp>
        <p:nvSpPr>
          <p:cNvPr id="50" name="TextBox 50"/>
          <p:cNvSpPr txBox="1"/>
          <p:nvPr/>
        </p:nvSpPr>
        <p:spPr>
          <a:xfrm>
            <a:off x="5888520" y="7426335"/>
            <a:ext cx="1898460" cy="483765"/>
          </a:xfrm>
          <a:prstGeom prst="rect">
            <a:avLst/>
          </a:prstGeom>
        </p:spPr>
        <p:txBody>
          <a:bodyPr lIns="0" tIns="0" rIns="0" bIns="0" rtlCol="0" anchor="t">
            <a:spAutoFit/>
          </a:bodyPr>
          <a:lstStyle/>
          <a:p>
            <a:pPr algn="ctr">
              <a:lnSpc>
                <a:spcPts val="3060"/>
              </a:lnSpc>
            </a:pPr>
            <a:r>
              <a:rPr lang="en-US" sz="2550" spc="-1">
                <a:solidFill>
                  <a:srgbClr val="000000"/>
                </a:solidFill>
                <a:latin typeface="Calibri (MS)"/>
                <a:ea typeface="Calibri (MS)"/>
                <a:cs typeface="Calibri (MS)"/>
                <a:sym typeface="Calibri (MS)"/>
              </a:rPr>
              <a:t>ABC LLP</a:t>
            </a:r>
          </a:p>
        </p:txBody>
      </p:sp>
    </p:spTree>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Ownership of Companies</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1016100" y="1735245"/>
            <a:ext cx="16341300" cy="2756115"/>
          </a:xfrm>
          <a:prstGeom prst="rect">
            <a:avLst/>
          </a:prstGeom>
        </p:spPr>
        <p:txBody>
          <a:bodyPr lIns="0" tIns="0" rIns="0" bIns="0" rtlCol="0" anchor="t">
            <a:spAutoFit/>
          </a:bodyPr>
          <a:lstStyle/>
          <a:p>
            <a:pPr marL="597217" lvl="1" indent="-298609" algn="just">
              <a:lnSpc>
                <a:spcPts val="5940"/>
              </a:lnSpc>
              <a:buFont typeface="Arial"/>
              <a:buChar char="•"/>
            </a:pPr>
            <a:r>
              <a:rPr lang="en-US" sz="3300" spc="-1">
                <a:solidFill>
                  <a:srgbClr val="000000"/>
                </a:solidFill>
                <a:latin typeface="Calibri (MS)"/>
                <a:ea typeface="Calibri (MS)"/>
                <a:cs typeface="Calibri (MS)"/>
                <a:sym typeface="Calibri (MS)"/>
              </a:rPr>
              <a:t>Economic ownership v. control</a:t>
            </a:r>
          </a:p>
          <a:p>
            <a:pPr marL="597217" lvl="1" indent="-298609" algn="just">
              <a:lnSpc>
                <a:spcPts val="5940"/>
              </a:lnSpc>
              <a:buFont typeface="Arial"/>
              <a:buChar char="•"/>
            </a:pPr>
            <a:r>
              <a:rPr lang="en-US" sz="3300" spc="-1">
                <a:solidFill>
                  <a:srgbClr val="000000"/>
                </a:solidFill>
                <a:latin typeface="Calibri (MS)"/>
                <a:ea typeface="Calibri (MS)"/>
                <a:cs typeface="Calibri (MS)"/>
                <a:sym typeface="Calibri (MS)"/>
              </a:rPr>
              <a:t>Partnerships, Joint ventures, families, trusts, succession planning</a:t>
            </a:r>
          </a:p>
          <a:p>
            <a:pPr marL="597217" lvl="1" indent="-298609" algn="just">
              <a:lnSpc>
                <a:spcPts val="5940"/>
              </a:lnSpc>
            </a:pPr>
            <a:endParaRPr lang="en-US" sz="3300" spc="-1">
              <a:solidFill>
                <a:srgbClr val="000000"/>
              </a:solidFill>
              <a:latin typeface="Calibri (MS)"/>
              <a:ea typeface="Calibri (MS)"/>
              <a:cs typeface="Calibri (MS)"/>
              <a:sym typeface="Calibri (MS)"/>
            </a:endParaRPr>
          </a:p>
        </p:txBody>
      </p:sp>
    </p:spTree>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00540" y="4291635"/>
            <a:ext cx="14783220" cy="968145"/>
          </a:xfrm>
          <a:prstGeom prst="rect">
            <a:avLst/>
          </a:prstGeom>
        </p:spPr>
        <p:txBody>
          <a:bodyPr lIns="0" tIns="0" rIns="0" bIns="0" rtlCol="0" anchor="t">
            <a:spAutoFit/>
          </a:bodyPr>
          <a:lstStyle/>
          <a:p>
            <a:pPr algn="ctr">
              <a:lnSpc>
                <a:spcPts val="6480"/>
              </a:lnSpc>
            </a:pPr>
            <a:r>
              <a:rPr lang="en-US" sz="6000" spc="-1">
                <a:solidFill>
                  <a:srgbClr val="000000"/>
                </a:solidFill>
                <a:latin typeface="Calibri (MS)"/>
                <a:ea typeface="Calibri (MS)"/>
                <a:cs typeface="Calibri (MS)"/>
                <a:sym typeface="Calibri (MS)"/>
              </a:rPr>
              <a:t>  Merger of Companies under Court Scheme</a:t>
            </a:r>
          </a:p>
        </p:txBody>
      </p:sp>
      <p:grpSp>
        <p:nvGrpSpPr>
          <p:cNvPr id="3" name="Group 3"/>
          <p:cNvGrpSpPr>
            <a:grpSpLocks noChangeAspect="1"/>
          </p:cNvGrpSpPr>
          <p:nvPr/>
        </p:nvGrpSpPr>
        <p:grpSpPr>
          <a:xfrm>
            <a:off x="7112880" y="535680"/>
            <a:ext cx="28620" cy="28620"/>
            <a:chOff x="0" y="0"/>
            <a:chExt cx="38160" cy="38160"/>
          </a:xfrm>
        </p:grpSpPr>
        <p:sp>
          <p:nvSpPr>
            <p:cNvPr id="4" name="Freeform 4"/>
            <p:cNvSpPr/>
            <p:nvPr/>
          </p:nvSpPr>
          <p:spPr>
            <a:xfrm>
              <a:off x="0" y="0"/>
              <a:ext cx="38100" cy="38100"/>
            </a:xfrm>
            <a:custGeom>
              <a:avLst/>
              <a:gdLst/>
              <a:ahLst/>
              <a:cxnLst/>
              <a:rect l="l" t="t" r="r" b="b"/>
              <a:pathLst>
                <a:path w="38100" h="38100">
                  <a:moveTo>
                    <a:pt x="0" y="0"/>
                  </a:moveTo>
                  <a:lnTo>
                    <a:pt x="38100" y="0"/>
                  </a:lnTo>
                  <a:lnTo>
                    <a:pt x="38100" y="38100"/>
                  </a:lnTo>
                  <a:lnTo>
                    <a:pt x="0" y="38100"/>
                  </a:lnTo>
                  <a:lnTo>
                    <a:pt x="0" y="0"/>
                  </a:lnTo>
                  <a:close/>
                </a:path>
              </a:pathLst>
            </a:custGeom>
            <a:blipFill>
              <a:blip r:embed="rId2"/>
              <a:stretch>
                <a:fillRect r="-157" b="-157"/>
              </a:stretch>
            </a:blipFill>
          </p:spPr>
        </p:sp>
      </p:grpSp>
      <p:grpSp>
        <p:nvGrpSpPr>
          <p:cNvPr id="5" name="Group 5"/>
          <p:cNvGrpSpPr/>
          <p:nvPr/>
        </p:nvGrpSpPr>
        <p:grpSpPr>
          <a:xfrm>
            <a:off x="1257120" y="9534780"/>
            <a:ext cx="4114800" cy="547560"/>
            <a:chOff x="0" y="0"/>
            <a:chExt cx="5486400" cy="730080"/>
          </a:xfrm>
        </p:grpSpPr>
        <p:sp>
          <p:nvSpPr>
            <p:cNvPr id="6" name="Freeform 6"/>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7" name="TextBox 7"/>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8" name="Group 8"/>
          <p:cNvGrpSpPr/>
          <p:nvPr/>
        </p:nvGrpSpPr>
        <p:grpSpPr>
          <a:xfrm>
            <a:off x="6057720" y="9534780"/>
            <a:ext cx="6172200" cy="547560"/>
            <a:chOff x="0" y="0"/>
            <a:chExt cx="8229600" cy="730080"/>
          </a:xfrm>
        </p:grpSpPr>
        <p:sp>
          <p:nvSpPr>
            <p:cNvPr id="9" name="Freeform 9"/>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10" name="TextBox 10"/>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11" name="Group 11"/>
          <p:cNvGrpSpPr/>
          <p:nvPr/>
        </p:nvGrpSpPr>
        <p:grpSpPr>
          <a:xfrm>
            <a:off x="12915720" y="9534780"/>
            <a:ext cx="4114800" cy="547560"/>
            <a:chOff x="0" y="0"/>
            <a:chExt cx="5486400" cy="730080"/>
          </a:xfrm>
        </p:grpSpPr>
        <p:sp>
          <p:nvSpPr>
            <p:cNvPr id="12" name="Freeform 12"/>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3" name="TextBox 13"/>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Tree>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Merger of Companies under Court scheme: GAAR?</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9015120" y="1313385"/>
            <a:ext cx="8342280" cy="7219875"/>
          </a:xfrm>
          <a:prstGeom prst="rect">
            <a:avLst/>
          </a:prstGeom>
        </p:spPr>
        <p:txBody>
          <a:bodyPr lIns="0" tIns="0" rIns="0" bIns="0" rtlCol="0" anchor="t">
            <a:spAutoFit/>
          </a:bodyPr>
          <a:lstStyle/>
          <a:p>
            <a:pPr algn="just">
              <a:lnSpc>
                <a:spcPts val="3960"/>
              </a:lnSpc>
            </a:pPr>
            <a:r>
              <a:rPr lang="en-US" sz="3300" u="sng" spc="-1">
                <a:solidFill>
                  <a:srgbClr val="000000"/>
                </a:solidFill>
                <a:latin typeface="Calibri (MS)"/>
                <a:ea typeface="Calibri (MS)"/>
                <a:cs typeface="Calibri (MS)"/>
                <a:sym typeface="Calibri (MS)"/>
              </a:rPr>
              <a:t>Facts</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S holds shares in P and R.</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P and R are Indian companies</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P has carried forward tax losses of 10 crores. Value of P is eroded. (Rs. 7 crore)</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R is highly profitable company in a mature business which consistently generates cash surplus (Average PBT Rs. 4 crore)</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P, if it is to survive, will need huge cash investments and business support till its business matures. (Not a going concern)</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No business synergy between the business activities of companies</a:t>
            </a:r>
          </a:p>
        </p:txBody>
      </p:sp>
      <p:grpSp>
        <p:nvGrpSpPr>
          <p:cNvPr id="15" name="Group 15"/>
          <p:cNvGrpSpPr/>
          <p:nvPr/>
        </p:nvGrpSpPr>
        <p:grpSpPr>
          <a:xfrm>
            <a:off x="3569400" y="1674000"/>
            <a:ext cx="2493180" cy="1229040"/>
            <a:chOff x="0" y="0"/>
            <a:chExt cx="3324240" cy="1638720"/>
          </a:xfrm>
        </p:grpSpPr>
        <p:sp>
          <p:nvSpPr>
            <p:cNvPr id="16" name="Freeform 16"/>
            <p:cNvSpPr/>
            <p:nvPr/>
          </p:nvSpPr>
          <p:spPr>
            <a:xfrm>
              <a:off x="6477" y="6477"/>
              <a:ext cx="3311271" cy="1625854"/>
            </a:xfrm>
            <a:custGeom>
              <a:avLst/>
              <a:gdLst/>
              <a:ahLst/>
              <a:cxnLst/>
              <a:rect l="l" t="t" r="r" b="b"/>
              <a:pathLst>
                <a:path w="3311271" h="1625854">
                  <a:moveTo>
                    <a:pt x="0" y="271018"/>
                  </a:moveTo>
                  <a:cubicBezTo>
                    <a:pt x="0" y="121285"/>
                    <a:pt x="121793" y="0"/>
                    <a:pt x="272034" y="0"/>
                  </a:cubicBezTo>
                  <a:lnTo>
                    <a:pt x="3039237" y="0"/>
                  </a:lnTo>
                  <a:cubicBezTo>
                    <a:pt x="3189478" y="0"/>
                    <a:pt x="3311271" y="121285"/>
                    <a:pt x="3311271" y="271018"/>
                  </a:cubicBezTo>
                  <a:lnTo>
                    <a:pt x="3311271" y="1354836"/>
                  </a:lnTo>
                  <a:cubicBezTo>
                    <a:pt x="3311271" y="1504442"/>
                    <a:pt x="3189478" y="1625854"/>
                    <a:pt x="3039237" y="1625854"/>
                  </a:cubicBezTo>
                  <a:lnTo>
                    <a:pt x="272034" y="1625854"/>
                  </a:lnTo>
                  <a:cubicBezTo>
                    <a:pt x="121793" y="1625727"/>
                    <a:pt x="0" y="1504442"/>
                    <a:pt x="0" y="1354836"/>
                  </a:cubicBezTo>
                  <a:close/>
                </a:path>
              </a:pathLst>
            </a:custGeom>
            <a:gradFill rotWithShape="1">
              <a:gsLst>
                <a:gs pos="0">
                  <a:srgbClr val="FACB9F">
                    <a:alpha val="100000"/>
                  </a:srgbClr>
                </a:gs>
                <a:gs pos="100000">
                  <a:srgbClr val="FCBA7B">
                    <a:alpha val="100000"/>
                  </a:srgbClr>
                </a:gs>
              </a:gsLst>
              <a:lin ang="5400000"/>
            </a:gradFill>
          </p:spPr>
        </p:sp>
        <p:sp>
          <p:nvSpPr>
            <p:cNvPr id="17" name="Freeform 17"/>
            <p:cNvSpPr/>
            <p:nvPr/>
          </p:nvSpPr>
          <p:spPr>
            <a:xfrm>
              <a:off x="0" y="0"/>
              <a:ext cx="3324225" cy="1638808"/>
            </a:xfrm>
            <a:custGeom>
              <a:avLst/>
              <a:gdLst/>
              <a:ahLst/>
              <a:cxnLst/>
              <a:rect l="l" t="t" r="r" b="b"/>
              <a:pathLst>
                <a:path w="3324225" h="1638808">
                  <a:moveTo>
                    <a:pt x="0" y="277495"/>
                  </a:moveTo>
                  <a:cubicBezTo>
                    <a:pt x="0" y="124206"/>
                    <a:pt x="124714" y="0"/>
                    <a:pt x="278511" y="0"/>
                  </a:cubicBezTo>
                  <a:lnTo>
                    <a:pt x="3045714" y="0"/>
                  </a:lnTo>
                  <a:lnTo>
                    <a:pt x="3045714" y="6477"/>
                  </a:lnTo>
                  <a:lnTo>
                    <a:pt x="3045714" y="0"/>
                  </a:lnTo>
                  <a:cubicBezTo>
                    <a:pt x="3199511" y="0"/>
                    <a:pt x="3324225" y="124206"/>
                    <a:pt x="3324225" y="277495"/>
                  </a:cubicBezTo>
                  <a:lnTo>
                    <a:pt x="3317748" y="277495"/>
                  </a:lnTo>
                  <a:lnTo>
                    <a:pt x="3324225" y="277495"/>
                  </a:lnTo>
                  <a:lnTo>
                    <a:pt x="3324225" y="1361313"/>
                  </a:lnTo>
                  <a:lnTo>
                    <a:pt x="3317748" y="1361313"/>
                  </a:lnTo>
                  <a:lnTo>
                    <a:pt x="3324225" y="1361313"/>
                  </a:lnTo>
                  <a:cubicBezTo>
                    <a:pt x="3324225" y="1514602"/>
                    <a:pt x="3199511" y="1638808"/>
                    <a:pt x="3045714" y="1638808"/>
                  </a:cubicBezTo>
                  <a:lnTo>
                    <a:pt x="3045714" y="1632331"/>
                  </a:lnTo>
                  <a:lnTo>
                    <a:pt x="3045714" y="1638808"/>
                  </a:lnTo>
                  <a:lnTo>
                    <a:pt x="278511" y="1638808"/>
                  </a:lnTo>
                  <a:lnTo>
                    <a:pt x="278511" y="1632331"/>
                  </a:lnTo>
                  <a:lnTo>
                    <a:pt x="278511" y="1638808"/>
                  </a:lnTo>
                  <a:cubicBezTo>
                    <a:pt x="124714" y="1638681"/>
                    <a:pt x="0" y="1514475"/>
                    <a:pt x="0" y="1361313"/>
                  </a:cubicBezTo>
                  <a:lnTo>
                    <a:pt x="0" y="277495"/>
                  </a:lnTo>
                  <a:lnTo>
                    <a:pt x="6477" y="277495"/>
                  </a:lnTo>
                  <a:lnTo>
                    <a:pt x="0" y="277495"/>
                  </a:lnTo>
                  <a:moveTo>
                    <a:pt x="12954" y="277495"/>
                  </a:moveTo>
                  <a:lnTo>
                    <a:pt x="12954" y="1361313"/>
                  </a:lnTo>
                  <a:lnTo>
                    <a:pt x="6477" y="1361313"/>
                  </a:lnTo>
                  <a:lnTo>
                    <a:pt x="12954" y="1361313"/>
                  </a:lnTo>
                  <a:cubicBezTo>
                    <a:pt x="12954" y="1507363"/>
                    <a:pt x="131826" y="1625854"/>
                    <a:pt x="278511" y="1625854"/>
                  </a:cubicBezTo>
                  <a:lnTo>
                    <a:pt x="3045714" y="1625854"/>
                  </a:lnTo>
                  <a:cubicBezTo>
                    <a:pt x="3192399" y="1625854"/>
                    <a:pt x="3311271" y="1507363"/>
                    <a:pt x="3311271" y="1361313"/>
                  </a:cubicBezTo>
                  <a:lnTo>
                    <a:pt x="3311271" y="277495"/>
                  </a:lnTo>
                  <a:cubicBezTo>
                    <a:pt x="3311271" y="131445"/>
                    <a:pt x="3192399" y="12954"/>
                    <a:pt x="3045714" y="12954"/>
                  </a:cubicBezTo>
                  <a:lnTo>
                    <a:pt x="278511" y="12954"/>
                  </a:lnTo>
                  <a:lnTo>
                    <a:pt x="278511" y="6477"/>
                  </a:lnTo>
                  <a:lnTo>
                    <a:pt x="278511" y="12954"/>
                  </a:lnTo>
                  <a:cubicBezTo>
                    <a:pt x="131826" y="12954"/>
                    <a:pt x="12954" y="131445"/>
                    <a:pt x="12954" y="277495"/>
                  </a:cubicBezTo>
                  <a:close/>
                </a:path>
              </a:pathLst>
            </a:custGeom>
            <a:solidFill>
              <a:srgbClr val="F19D19"/>
            </a:solidFill>
          </p:spPr>
        </p:sp>
      </p:grpSp>
      <p:sp>
        <p:nvSpPr>
          <p:cNvPr id="18" name="TextBox 18"/>
          <p:cNvSpPr txBox="1"/>
          <p:nvPr/>
        </p:nvSpPr>
        <p:spPr>
          <a:xfrm>
            <a:off x="3866760" y="1999530"/>
            <a:ext cx="1901160" cy="515970"/>
          </a:xfrm>
          <a:prstGeom prst="rect">
            <a:avLst/>
          </a:prstGeom>
        </p:spPr>
        <p:txBody>
          <a:bodyPr lIns="0" tIns="0" rIns="0" bIns="0" rtlCol="0" anchor="t">
            <a:spAutoFit/>
          </a:bodyPr>
          <a:lstStyle/>
          <a:p>
            <a:pPr algn="ctr">
              <a:lnSpc>
                <a:spcPts val="3240"/>
              </a:lnSpc>
            </a:pPr>
            <a:r>
              <a:rPr lang="en-US" sz="2700" spc="-1">
                <a:solidFill>
                  <a:srgbClr val="000000"/>
                </a:solidFill>
                <a:latin typeface="Calibri (MS)"/>
                <a:ea typeface="Calibri (MS)"/>
                <a:cs typeface="Calibri (MS)"/>
                <a:sym typeface="Calibri (MS)"/>
              </a:rPr>
              <a:t>S (P) Ltd</a:t>
            </a:r>
          </a:p>
        </p:txBody>
      </p:sp>
      <p:grpSp>
        <p:nvGrpSpPr>
          <p:cNvPr id="19" name="Group 19"/>
          <p:cNvGrpSpPr/>
          <p:nvPr/>
        </p:nvGrpSpPr>
        <p:grpSpPr>
          <a:xfrm>
            <a:off x="1088100" y="3978720"/>
            <a:ext cx="2491020" cy="1231740"/>
            <a:chOff x="0" y="0"/>
            <a:chExt cx="3321360" cy="1642320"/>
          </a:xfrm>
        </p:grpSpPr>
        <p:sp>
          <p:nvSpPr>
            <p:cNvPr id="20" name="Freeform 20"/>
            <p:cNvSpPr/>
            <p:nvPr/>
          </p:nvSpPr>
          <p:spPr>
            <a:xfrm>
              <a:off x="6477" y="6477"/>
              <a:ext cx="3308477" cy="1629283"/>
            </a:xfrm>
            <a:custGeom>
              <a:avLst/>
              <a:gdLst/>
              <a:ahLst/>
              <a:cxnLst/>
              <a:rect l="l" t="t" r="r" b="b"/>
              <a:pathLst>
                <a:path w="3308477" h="1629283">
                  <a:moveTo>
                    <a:pt x="0" y="271526"/>
                  </a:moveTo>
                  <a:cubicBezTo>
                    <a:pt x="0" y="121539"/>
                    <a:pt x="122047" y="0"/>
                    <a:pt x="272669" y="0"/>
                  </a:cubicBezTo>
                  <a:lnTo>
                    <a:pt x="3035808" y="0"/>
                  </a:lnTo>
                  <a:cubicBezTo>
                    <a:pt x="3186430" y="0"/>
                    <a:pt x="3308477" y="121539"/>
                    <a:pt x="3308477" y="271526"/>
                  </a:cubicBezTo>
                  <a:lnTo>
                    <a:pt x="3308477" y="1357757"/>
                  </a:lnTo>
                  <a:cubicBezTo>
                    <a:pt x="3308477" y="1507744"/>
                    <a:pt x="3186430" y="1629283"/>
                    <a:pt x="3035808" y="1629283"/>
                  </a:cubicBezTo>
                  <a:lnTo>
                    <a:pt x="272669" y="1629283"/>
                  </a:lnTo>
                  <a:cubicBezTo>
                    <a:pt x="122047" y="1629283"/>
                    <a:pt x="0" y="1507744"/>
                    <a:pt x="0" y="1357757"/>
                  </a:cubicBezTo>
                  <a:close/>
                </a:path>
              </a:pathLst>
            </a:custGeom>
            <a:gradFill rotWithShape="1">
              <a:gsLst>
                <a:gs pos="0">
                  <a:srgbClr val="FACB9F">
                    <a:alpha val="100000"/>
                  </a:srgbClr>
                </a:gs>
                <a:gs pos="100000">
                  <a:srgbClr val="FCBA7B">
                    <a:alpha val="100000"/>
                  </a:srgbClr>
                </a:gs>
              </a:gsLst>
              <a:lin ang="5400000"/>
            </a:gradFill>
          </p:spPr>
        </p:sp>
        <p:sp>
          <p:nvSpPr>
            <p:cNvPr id="21" name="Freeform 21"/>
            <p:cNvSpPr/>
            <p:nvPr/>
          </p:nvSpPr>
          <p:spPr>
            <a:xfrm>
              <a:off x="0" y="0"/>
              <a:ext cx="3321431" cy="1642364"/>
            </a:xfrm>
            <a:custGeom>
              <a:avLst/>
              <a:gdLst/>
              <a:ahLst/>
              <a:cxnLst/>
              <a:rect l="l" t="t" r="r" b="b"/>
              <a:pathLst>
                <a:path w="3321431" h="1642364">
                  <a:moveTo>
                    <a:pt x="0" y="278003"/>
                  </a:moveTo>
                  <a:cubicBezTo>
                    <a:pt x="0" y="124460"/>
                    <a:pt x="124968" y="0"/>
                    <a:pt x="279146" y="0"/>
                  </a:cubicBezTo>
                  <a:lnTo>
                    <a:pt x="3042285" y="0"/>
                  </a:lnTo>
                  <a:lnTo>
                    <a:pt x="3042285" y="6477"/>
                  </a:lnTo>
                  <a:lnTo>
                    <a:pt x="3042285" y="0"/>
                  </a:lnTo>
                  <a:cubicBezTo>
                    <a:pt x="3196463" y="0"/>
                    <a:pt x="3321431" y="124460"/>
                    <a:pt x="3321431" y="278003"/>
                  </a:cubicBezTo>
                  <a:lnTo>
                    <a:pt x="3314954" y="278003"/>
                  </a:lnTo>
                  <a:lnTo>
                    <a:pt x="3321431" y="278003"/>
                  </a:lnTo>
                  <a:lnTo>
                    <a:pt x="3321431" y="1364234"/>
                  </a:lnTo>
                  <a:lnTo>
                    <a:pt x="3314954" y="1364234"/>
                  </a:lnTo>
                  <a:lnTo>
                    <a:pt x="3321431" y="1364234"/>
                  </a:lnTo>
                  <a:cubicBezTo>
                    <a:pt x="3321431" y="1517777"/>
                    <a:pt x="3196463" y="1642237"/>
                    <a:pt x="3042285" y="1642237"/>
                  </a:cubicBezTo>
                  <a:lnTo>
                    <a:pt x="3042285" y="1635760"/>
                  </a:lnTo>
                  <a:lnTo>
                    <a:pt x="3042285" y="1642237"/>
                  </a:lnTo>
                  <a:lnTo>
                    <a:pt x="279146" y="1642237"/>
                  </a:lnTo>
                  <a:lnTo>
                    <a:pt x="279146" y="1635760"/>
                  </a:lnTo>
                  <a:lnTo>
                    <a:pt x="279146" y="1642237"/>
                  </a:lnTo>
                  <a:cubicBezTo>
                    <a:pt x="124968" y="1642364"/>
                    <a:pt x="0" y="1517904"/>
                    <a:pt x="0" y="1364234"/>
                  </a:cubicBezTo>
                  <a:lnTo>
                    <a:pt x="0" y="278003"/>
                  </a:lnTo>
                  <a:lnTo>
                    <a:pt x="6477" y="278003"/>
                  </a:lnTo>
                  <a:lnTo>
                    <a:pt x="0" y="278003"/>
                  </a:lnTo>
                  <a:moveTo>
                    <a:pt x="12954" y="278003"/>
                  </a:moveTo>
                  <a:lnTo>
                    <a:pt x="12954" y="1364234"/>
                  </a:lnTo>
                  <a:lnTo>
                    <a:pt x="6477" y="1364234"/>
                  </a:lnTo>
                  <a:lnTo>
                    <a:pt x="12954" y="1364234"/>
                  </a:lnTo>
                  <a:cubicBezTo>
                    <a:pt x="12954" y="1510665"/>
                    <a:pt x="132080" y="1629283"/>
                    <a:pt x="279146" y="1629283"/>
                  </a:cubicBezTo>
                  <a:lnTo>
                    <a:pt x="3042285" y="1629283"/>
                  </a:lnTo>
                  <a:cubicBezTo>
                    <a:pt x="3189351" y="1629283"/>
                    <a:pt x="3308477" y="1510538"/>
                    <a:pt x="3308477" y="1364234"/>
                  </a:cubicBezTo>
                  <a:lnTo>
                    <a:pt x="3308477" y="278003"/>
                  </a:lnTo>
                  <a:cubicBezTo>
                    <a:pt x="3308477" y="131572"/>
                    <a:pt x="3189351" y="12954"/>
                    <a:pt x="3042285" y="12954"/>
                  </a:cubicBezTo>
                  <a:lnTo>
                    <a:pt x="279146" y="12954"/>
                  </a:lnTo>
                  <a:lnTo>
                    <a:pt x="279146" y="6477"/>
                  </a:lnTo>
                  <a:lnTo>
                    <a:pt x="279146" y="12954"/>
                  </a:lnTo>
                  <a:cubicBezTo>
                    <a:pt x="132080" y="12954"/>
                    <a:pt x="12954" y="131699"/>
                    <a:pt x="12954" y="278003"/>
                  </a:cubicBezTo>
                  <a:close/>
                </a:path>
              </a:pathLst>
            </a:custGeom>
            <a:solidFill>
              <a:srgbClr val="F19D19"/>
            </a:solidFill>
          </p:spPr>
        </p:sp>
      </p:grpSp>
      <p:grpSp>
        <p:nvGrpSpPr>
          <p:cNvPr id="22" name="Group 22"/>
          <p:cNvGrpSpPr/>
          <p:nvPr/>
        </p:nvGrpSpPr>
        <p:grpSpPr>
          <a:xfrm>
            <a:off x="6052860" y="3978720"/>
            <a:ext cx="2493720" cy="1231740"/>
            <a:chOff x="0" y="0"/>
            <a:chExt cx="3324960" cy="1642320"/>
          </a:xfrm>
        </p:grpSpPr>
        <p:sp>
          <p:nvSpPr>
            <p:cNvPr id="23" name="Freeform 23"/>
            <p:cNvSpPr/>
            <p:nvPr/>
          </p:nvSpPr>
          <p:spPr>
            <a:xfrm>
              <a:off x="6477" y="6477"/>
              <a:ext cx="3312033" cy="1629283"/>
            </a:xfrm>
            <a:custGeom>
              <a:avLst/>
              <a:gdLst/>
              <a:ahLst/>
              <a:cxnLst/>
              <a:rect l="l" t="t" r="r" b="b"/>
              <a:pathLst>
                <a:path w="3312033" h="1629283">
                  <a:moveTo>
                    <a:pt x="0" y="271526"/>
                  </a:moveTo>
                  <a:cubicBezTo>
                    <a:pt x="0" y="121539"/>
                    <a:pt x="122047" y="0"/>
                    <a:pt x="272669" y="0"/>
                  </a:cubicBezTo>
                  <a:lnTo>
                    <a:pt x="3039364" y="0"/>
                  </a:lnTo>
                  <a:cubicBezTo>
                    <a:pt x="3189986" y="0"/>
                    <a:pt x="3312033" y="121539"/>
                    <a:pt x="3312033" y="271526"/>
                  </a:cubicBezTo>
                  <a:lnTo>
                    <a:pt x="3312033" y="1357757"/>
                  </a:lnTo>
                  <a:cubicBezTo>
                    <a:pt x="3312033" y="1507744"/>
                    <a:pt x="3189986" y="1629283"/>
                    <a:pt x="3039364" y="1629283"/>
                  </a:cubicBezTo>
                  <a:lnTo>
                    <a:pt x="272669" y="1629283"/>
                  </a:lnTo>
                  <a:cubicBezTo>
                    <a:pt x="122047" y="1629283"/>
                    <a:pt x="0" y="1507744"/>
                    <a:pt x="0" y="1357757"/>
                  </a:cubicBezTo>
                  <a:close/>
                </a:path>
              </a:pathLst>
            </a:custGeom>
            <a:gradFill rotWithShape="1">
              <a:gsLst>
                <a:gs pos="0">
                  <a:srgbClr val="FACB9F">
                    <a:alpha val="100000"/>
                  </a:srgbClr>
                </a:gs>
                <a:gs pos="100000">
                  <a:srgbClr val="FCBA7B">
                    <a:alpha val="100000"/>
                  </a:srgbClr>
                </a:gs>
              </a:gsLst>
              <a:lin ang="5400000"/>
            </a:gradFill>
          </p:spPr>
        </p:sp>
        <p:sp>
          <p:nvSpPr>
            <p:cNvPr id="24" name="Freeform 24"/>
            <p:cNvSpPr/>
            <p:nvPr/>
          </p:nvSpPr>
          <p:spPr>
            <a:xfrm>
              <a:off x="0" y="0"/>
              <a:ext cx="3324987" cy="1642364"/>
            </a:xfrm>
            <a:custGeom>
              <a:avLst/>
              <a:gdLst/>
              <a:ahLst/>
              <a:cxnLst/>
              <a:rect l="l" t="t" r="r" b="b"/>
              <a:pathLst>
                <a:path w="3324987" h="1642364">
                  <a:moveTo>
                    <a:pt x="0" y="278003"/>
                  </a:moveTo>
                  <a:cubicBezTo>
                    <a:pt x="0" y="124460"/>
                    <a:pt x="124968" y="0"/>
                    <a:pt x="279146" y="0"/>
                  </a:cubicBezTo>
                  <a:lnTo>
                    <a:pt x="3045841" y="0"/>
                  </a:lnTo>
                  <a:lnTo>
                    <a:pt x="3045841" y="6477"/>
                  </a:lnTo>
                  <a:lnTo>
                    <a:pt x="3045841" y="0"/>
                  </a:lnTo>
                  <a:cubicBezTo>
                    <a:pt x="3200019" y="0"/>
                    <a:pt x="3324987" y="124460"/>
                    <a:pt x="3324987" y="278003"/>
                  </a:cubicBezTo>
                  <a:lnTo>
                    <a:pt x="3318510" y="278003"/>
                  </a:lnTo>
                  <a:lnTo>
                    <a:pt x="3324987" y="278003"/>
                  </a:lnTo>
                  <a:lnTo>
                    <a:pt x="3324987" y="1364234"/>
                  </a:lnTo>
                  <a:lnTo>
                    <a:pt x="3318510" y="1364234"/>
                  </a:lnTo>
                  <a:lnTo>
                    <a:pt x="3324987" y="1364234"/>
                  </a:lnTo>
                  <a:cubicBezTo>
                    <a:pt x="3324987" y="1517777"/>
                    <a:pt x="3200019" y="1642237"/>
                    <a:pt x="3045841" y="1642237"/>
                  </a:cubicBezTo>
                  <a:lnTo>
                    <a:pt x="3045841" y="1635760"/>
                  </a:lnTo>
                  <a:lnTo>
                    <a:pt x="3045841" y="1642237"/>
                  </a:lnTo>
                  <a:lnTo>
                    <a:pt x="279146" y="1642237"/>
                  </a:lnTo>
                  <a:lnTo>
                    <a:pt x="279146" y="1635760"/>
                  </a:lnTo>
                  <a:lnTo>
                    <a:pt x="279146" y="1642237"/>
                  </a:lnTo>
                  <a:cubicBezTo>
                    <a:pt x="124968" y="1642364"/>
                    <a:pt x="0" y="1517904"/>
                    <a:pt x="0" y="1364234"/>
                  </a:cubicBezTo>
                  <a:lnTo>
                    <a:pt x="0" y="278003"/>
                  </a:lnTo>
                  <a:lnTo>
                    <a:pt x="6477" y="278003"/>
                  </a:lnTo>
                  <a:lnTo>
                    <a:pt x="0" y="278003"/>
                  </a:lnTo>
                  <a:moveTo>
                    <a:pt x="12954" y="278003"/>
                  </a:moveTo>
                  <a:lnTo>
                    <a:pt x="12954" y="1364234"/>
                  </a:lnTo>
                  <a:lnTo>
                    <a:pt x="6477" y="1364234"/>
                  </a:lnTo>
                  <a:lnTo>
                    <a:pt x="12954" y="1364234"/>
                  </a:lnTo>
                  <a:cubicBezTo>
                    <a:pt x="12954" y="1510665"/>
                    <a:pt x="132080" y="1629283"/>
                    <a:pt x="279146" y="1629283"/>
                  </a:cubicBezTo>
                  <a:lnTo>
                    <a:pt x="3045841" y="1629283"/>
                  </a:lnTo>
                  <a:cubicBezTo>
                    <a:pt x="3192907" y="1629283"/>
                    <a:pt x="3312033" y="1510538"/>
                    <a:pt x="3312033" y="1364234"/>
                  </a:cubicBezTo>
                  <a:lnTo>
                    <a:pt x="3312033" y="278003"/>
                  </a:lnTo>
                  <a:cubicBezTo>
                    <a:pt x="3312033" y="131572"/>
                    <a:pt x="3192907" y="12954"/>
                    <a:pt x="3045841" y="12954"/>
                  </a:cubicBezTo>
                  <a:lnTo>
                    <a:pt x="279146" y="12954"/>
                  </a:lnTo>
                  <a:lnTo>
                    <a:pt x="279146" y="6477"/>
                  </a:lnTo>
                  <a:lnTo>
                    <a:pt x="279146" y="12954"/>
                  </a:lnTo>
                  <a:cubicBezTo>
                    <a:pt x="132080" y="12954"/>
                    <a:pt x="12954" y="131699"/>
                    <a:pt x="12954" y="278003"/>
                  </a:cubicBezTo>
                  <a:close/>
                </a:path>
              </a:pathLst>
            </a:custGeom>
            <a:solidFill>
              <a:srgbClr val="F19D19"/>
            </a:solidFill>
          </p:spPr>
        </p:sp>
      </p:grpSp>
      <p:sp>
        <p:nvSpPr>
          <p:cNvPr id="25" name="TextBox 25"/>
          <p:cNvSpPr txBox="1"/>
          <p:nvPr/>
        </p:nvSpPr>
        <p:spPr>
          <a:xfrm>
            <a:off x="1382760" y="4306950"/>
            <a:ext cx="1901700" cy="515970"/>
          </a:xfrm>
          <a:prstGeom prst="rect">
            <a:avLst/>
          </a:prstGeom>
        </p:spPr>
        <p:txBody>
          <a:bodyPr lIns="0" tIns="0" rIns="0" bIns="0" rtlCol="0" anchor="t">
            <a:spAutoFit/>
          </a:bodyPr>
          <a:lstStyle/>
          <a:p>
            <a:pPr algn="ctr">
              <a:lnSpc>
                <a:spcPts val="3240"/>
              </a:lnSpc>
            </a:pPr>
            <a:r>
              <a:rPr lang="en-US" sz="2700" spc="-1">
                <a:solidFill>
                  <a:srgbClr val="000000"/>
                </a:solidFill>
                <a:latin typeface="Calibri (MS)"/>
                <a:ea typeface="Calibri (MS)"/>
                <a:cs typeface="Calibri (MS)"/>
                <a:sym typeface="Calibri (MS)"/>
              </a:rPr>
              <a:t>P (P) Ltd</a:t>
            </a:r>
          </a:p>
        </p:txBody>
      </p:sp>
      <p:sp>
        <p:nvSpPr>
          <p:cNvPr id="26" name="TextBox 26"/>
          <p:cNvSpPr txBox="1"/>
          <p:nvPr/>
        </p:nvSpPr>
        <p:spPr>
          <a:xfrm>
            <a:off x="6348060" y="4306950"/>
            <a:ext cx="1901160" cy="515970"/>
          </a:xfrm>
          <a:prstGeom prst="rect">
            <a:avLst/>
          </a:prstGeom>
        </p:spPr>
        <p:txBody>
          <a:bodyPr lIns="0" tIns="0" rIns="0" bIns="0" rtlCol="0" anchor="t">
            <a:spAutoFit/>
          </a:bodyPr>
          <a:lstStyle/>
          <a:p>
            <a:pPr algn="ctr">
              <a:lnSpc>
                <a:spcPts val="3240"/>
              </a:lnSpc>
            </a:pPr>
            <a:r>
              <a:rPr lang="en-US" sz="2700" spc="-1">
                <a:solidFill>
                  <a:srgbClr val="000000"/>
                </a:solidFill>
                <a:latin typeface="Calibri (MS)"/>
                <a:ea typeface="Calibri (MS)"/>
                <a:cs typeface="Calibri (MS)"/>
                <a:sym typeface="Calibri (MS)"/>
              </a:rPr>
              <a:t>R (P) Ltd</a:t>
            </a:r>
          </a:p>
        </p:txBody>
      </p:sp>
      <p:grpSp>
        <p:nvGrpSpPr>
          <p:cNvPr id="27" name="Group 27"/>
          <p:cNvGrpSpPr/>
          <p:nvPr/>
        </p:nvGrpSpPr>
        <p:grpSpPr>
          <a:xfrm>
            <a:off x="4803030" y="2883870"/>
            <a:ext cx="28620" cy="638280"/>
            <a:chOff x="0" y="0"/>
            <a:chExt cx="38160" cy="851040"/>
          </a:xfrm>
        </p:grpSpPr>
        <p:sp>
          <p:nvSpPr>
            <p:cNvPr id="28" name="Freeform 28"/>
            <p:cNvSpPr/>
            <p:nvPr/>
          </p:nvSpPr>
          <p:spPr>
            <a:xfrm>
              <a:off x="0" y="19050"/>
              <a:ext cx="38100" cy="812927"/>
            </a:xfrm>
            <a:custGeom>
              <a:avLst/>
              <a:gdLst/>
              <a:ahLst/>
              <a:cxnLst/>
              <a:rect l="l" t="t" r="r" b="b"/>
              <a:pathLst>
                <a:path w="38100" h="812927">
                  <a:moveTo>
                    <a:pt x="38100" y="0"/>
                  </a:moveTo>
                  <a:lnTo>
                    <a:pt x="38100" y="812927"/>
                  </a:lnTo>
                  <a:lnTo>
                    <a:pt x="0" y="812927"/>
                  </a:lnTo>
                  <a:lnTo>
                    <a:pt x="0" y="0"/>
                  </a:lnTo>
                  <a:close/>
                </a:path>
              </a:pathLst>
            </a:custGeom>
            <a:solidFill>
              <a:srgbClr val="F19D19"/>
            </a:solidFill>
          </p:spPr>
        </p:sp>
      </p:grpSp>
      <p:grpSp>
        <p:nvGrpSpPr>
          <p:cNvPr id="29" name="Group 29"/>
          <p:cNvGrpSpPr/>
          <p:nvPr/>
        </p:nvGrpSpPr>
        <p:grpSpPr>
          <a:xfrm>
            <a:off x="2319030" y="3493530"/>
            <a:ext cx="2512080" cy="28620"/>
            <a:chOff x="0" y="0"/>
            <a:chExt cx="3349440" cy="38160"/>
          </a:xfrm>
        </p:grpSpPr>
        <p:sp>
          <p:nvSpPr>
            <p:cNvPr id="30" name="Freeform 30"/>
            <p:cNvSpPr/>
            <p:nvPr/>
          </p:nvSpPr>
          <p:spPr>
            <a:xfrm>
              <a:off x="19050" y="0"/>
              <a:ext cx="3311271" cy="38100"/>
            </a:xfrm>
            <a:custGeom>
              <a:avLst/>
              <a:gdLst/>
              <a:ahLst/>
              <a:cxnLst/>
              <a:rect l="l" t="t" r="r" b="b"/>
              <a:pathLst>
                <a:path w="3311271" h="38100">
                  <a:moveTo>
                    <a:pt x="3311271" y="38100"/>
                  </a:moveTo>
                  <a:lnTo>
                    <a:pt x="0" y="38100"/>
                  </a:lnTo>
                  <a:lnTo>
                    <a:pt x="0" y="0"/>
                  </a:lnTo>
                  <a:lnTo>
                    <a:pt x="3311271" y="0"/>
                  </a:lnTo>
                  <a:close/>
                </a:path>
              </a:pathLst>
            </a:custGeom>
            <a:solidFill>
              <a:srgbClr val="F19D19"/>
            </a:solidFill>
          </p:spPr>
        </p:sp>
      </p:grpSp>
      <p:sp>
        <p:nvSpPr>
          <p:cNvPr id="31" name="AutoShape 31"/>
          <p:cNvSpPr/>
          <p:nvPr/>
        </p:nvSpPr>
        <p:spPr>
          <a:xfrm>
            <a:off x="2080978" y="3736185"/>
            <a:ext cx="506344" cy="19050"/>
          </a:xfrm>
          <a:prstGeom prst="line">
            <a:avLst/>
          </a:prstGeom>
          <a:ln w="19050" cap="rnd">
            <a:solidFill>
              <a:srgbClr val="F19D19"/>
            </a:solidFill>
            <a:prstDash val="solid"/>
            <a:headEnd type="none" w="sm" len="sm"/>
            <a:tailEnd type="arrow" w="med" len="sm"/>
          </a:ln>
        </p:spPr>
      </p:sp>
      <p:grpSp>
        <p:nvGrpSpPr>
          <p:cNvPr id="32" name="Group 32"/>
          <p:cNvGrpSpPr/>
          <p:nvPr/>
        </p:nvGrpSpPr>
        <p:grpSpPr>
          <a:xfrm>
            <a:off x="4803030" y="3493530"/>
            <a:ext cx="2509920" cy="28620"/>
            <a:chOff x="0" y="0"/>
            <a:chExt cx="3346560" cy="38160"/>
          </a:xfrm>
        </p:grpSpPr>
        <p:sp>
          <p:nvSpPr>
            <p:cNvPr id="33" name="Freeform 33"/>
            <p:cNvSpPr/>
            <p:nvPr/>
          </p:nvSpPr>
          <p:spPr>
            <a:xfrm>
              <a:off x="19050" y="0"/>
              <a:ext cx="3308350" cy="38100"/>
            </a:xfrm>
            <a:custGeom>
              <a:avLst/>
              <a:gdLst/>
              <a:ahLst/>
              <a:cxnLst/>
              <a:rect l="l" t="t" r="r" b="b"/>
              <a:pathLst>
                <a:path w="3308350" h="38100">
                  <a:moveTo>
                    <a:pt x="0" y="0"/>
                  </a:moveTo>
                  <a:lnTo>
                    <a:pt x="3308350" y="0"/>
                  </a:lnTo>
                  <a:lnTo>
                    <a:pt x="3308350" y="38100"/>
                  </a:lnTo>
                  <a:lnTo>
                    <a:pt x="0" y="38100"/>
                  </a:lnTo>
                  <a:close/>
                </a:path>
              </a:pathLst>
            </a:custGeom>
            <a:solidFill>
              <a:srgbClr val="F19D19"/>
            </a:solidFill>
          </p:spPr>
        </p:sp>
      </p:grpSp>
      <p:sp>
        <p:nvSpPr>
          <p:cNvPr id="34" name="AutoShape 34"/>
          <p:cNvSpPr/>
          <p:nvPr/>
        </p:nvSpPr>
        <p:spPr>
          <a:xfrm>
            <a:off x="7045738" y="3736185"/>
            <a:ext cx="506344" cy="19050"/>
          </a:xfrm>
          <a:prstGeom prst="line">
            <a:avLst/>
          </a:prstGeom>
          <a:ln w="19050" cap="rnd">
            <a:solidFill>
              <a:srgbClr val="F19D19"/>
            </a:solidFill>
            <a:prstDash val="solid"/>
            <a:headEnd type="none" w="sm" len="sm"/>
            <a:tailEnd type="arrow" w="med" len="sm"/>
          </a:ln>
        </p:spPr>
      </p:sp>
      <p:grpSp>
        <p:nvGrpSpPr>
          <p:cNvPr id="35" name="Group 35"/>
          <p:cNvGrpSpPr/>
          <p:nvPr/>
        </p:nvGrpSpPr>
        <p:grpSpPr>
          <a:xfrm>
            <a:off x="2276370" y="5193450"/>
            <a:ext cx="5029560" cy="671760"/>
            <a:chOff x="0" y="0"/>
            <a:chExt cx="6706080" cy="895680"/>
          </a:xfrm>
        </p:grpSpPr>
        <p:sp>
          <p:nvSpPr>
            <p:cNvPr id="36" name="Freeform 36"/>
            <p:cNvSpPr/>
            <p:nvPr/>
          </p:nvSpPr>
          <p:spPr>
            <a:xfrm>
              <a:off x="13589" y="2032"/>
              <a:ext cx="6681978" cy="901319"/>
            </a:xfrm>
            <a:custGeom>
              <a:avLst/>
              <a:gdLst/>
              <a:ahLst/>
              <a:cxnLst/>
              <a:rect l="l" t="t" r="r" b="b"/>
              <a:pathLst>
                <a:path w="6681978" h="901319">
                  <a:moveTo>
                    <a:pt x="6681978" y="34036"/>
                  </a:moveTo>
                  <a:cubicBezTo>
                    <a:pt x="5837174" y="458851"/>
                    <a:pt x="4988433" y="885825"/>
                    <a:pt x="3872103" y="893572"/>
                  </a:cubicBezTo>
                  <a:cubicBezTo>
                    <a:pt x="2757297" y="901319"/>
                    <a:pt x="1376680" y="490728"/>
                    <a:pt x="0" y="81661"/>
                  </a:cubicBezTo>
                  <a:lnTo>
                    <a:pt x="10922" y="45085"/>
                  </a:lnTo>
                  <a:cubicBezTo>
                    <a:pt x="1389507" y="454787"/>
                    <a:pt x="2764028" y="863092"/>
                    <a:pt x="3871849" y="855345"/>
                  </a:cubicBezTo>
                  <a:lnTo>
                    <a:pt x="3871976" y="874395"/>
                  </a:lnTo>
                  <a:lnTo>
                    <a:pt x="3871849" y="855345"/>
                  </a:lnTo>
                  <a:cubicBezTo>
                    <a:pt x="4978146" y="847725"/>
                    <a:pt x="5819521" y="424942"/>
                    <a:pt x="6664833" y="0"/>
                  </a:cubicBezTo>
                  <a:close/>
                </a:path>
              </a:pathLst>
            </a:custGeom>
            <a:solidFill>
              <a:srgbClr val="F19D19"/>
            </a:solidFill>
          </p:spPr>
        </p:sp>
      </p:grpSp>
      <p:sp>
        <p:nvSpPr>
          <p:cNvPr id="37" name="TextBox 37"/>
          <p:cNvSpPr txBox="1"/>
          <p:nvPr/>
        </p:nvSpPr>
        <p:spPr>
          <a:xfrm>
            <a:off x="3840300" y="5792490"/>
            <a:ext cx="1901160" cy="515970"/>
          </a:xfrm>
          <a:prstGeom prst="rect">
            <a:avLst/>
          </a:prstGeom>
        </p:spPr>
        <p:txBody>
          <a:bodyPr lIns="0" tIns="0" rIns="0" bIns="0" rtlCol="0" anchor="t">
            <a:spAutoFit/>
          </a:bodyPr>
          <a:lstStyle/>
          <a:p>
            <a:pPr algn="ctr">
              <a:lnSpc>
                <a:spcPts val="3240"/>
              </a:lnSpc>
            </a:pPr>
            <a:r>
              <a:rPr lang="en-US" sz="2700" spc="-1">
                <a:solidFill>
                  <a:srgbClr val="000000"/>
                </a:solidFill>
                <a:latin typeface="Calibri (MS)"/>
                <a:ea typeface="Calibri (MS)"/>
                <a:cs typeface="Calibri (MS)"/>
                <a:sym typeface="Calibri (MS)"/>
              </a:rPr>
              <a:t>Merger</a:t>
            </a:r>
          </a:p>
        </p:txBody>
      </p:sp>
    </p:spTree>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
        <p:nvSpPr>
          <p:cNvPr id="11" name="TextBox 11"/>
          <p:cNvSpPr txBox="1"/>
          <p:nvPr/>
        </p:nvSpPr>
        <p:spPr>
          <a:xfrm>
            <a:off x="1478340" y="492045"/>
            <a:ext cx="15419520" cy="662655"/>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Merger of Companies under Court scheme: GAAR?</a:t>
            </a:r>
          </a:p>
        </p:txBody>
      </p:sp>
      <p:grpSp>
        <p:nvGrpSpPr>
          <p:cNvPr id="12" name="Group 12"/>
          <p:cNvGrpSpPr/>
          <p:nvPr/>
        </p:nvGrpSpPr>
        <p:grpSpPr>
          <a:xfrm>
            <a:off x="897480" y="1176120"/>
            <a:ext cx="16578540" cy="57240"/>
            <a:chOff x="0" y="0"/>
            <a:chExt cx="22104720" cy="76320"/>
          </a:xfrm>
        </p:grpSpPr>
        <p:sp>
          <p:nvSpPr>
            <p:cNvPr id="13" name="Freeform 13"/>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4" name="TextBox 14"/>
          <p:cNvSpPr txBox="1"/>
          <p:nvPr/>
        </p:nvSpPr>
        <p:spPr>
          <a:xfrm>
            <a:off x="9015120" y="1313385"/>
            <a:ext cx="8342280" cy="7314915"/>
          </a:xfrm>
          <a:prstGeom prst="rect">
            <a:avLst/>
          </a:prstGeom>
        </p:spPr>
        <p:txBody>
          <a:bodyPr lIns="0" tIns="0" rIns="0" bIns="0" rtlCol="0" anchor="t">
            <a:spAutoFit/>
          </a:bodyPr>
          <a:lstStyle/>
          <a:p>
            <a:pPr algn="just">
              <a:lnSpc>
                <a:spcPts val="3960"/>
              </a:lnSpc>
            </a:pPr>
            <a:r>
              <a:rPr lang="en-US" sz="3300" u="sng" spc="-1">
                <a:solidFill>
                  <a:srgbClr val="000000"/>
                </a:solidFill>
                <a:latin typeface="Calibri (MS)"/>
                <a:ea typeface="Calibri (MS)"/>
                <a:cs typeface="Calibri (MS)"/>
                <a:sym typeface="Calibri (MS)"/>
              </a:rPr>
              <a:t>The Arrangement:</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After deliberations, R is merged with P</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Upon merger of R with P, shares of nominal value are allotted to S.</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Scheme is approved by the Court.</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Merger satisfies the conditions of Section 2(1B) of the Act</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Conditions of Section 79 are also satisfied</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During process of merger and post merger, there has been considerable down sizing of operations of P.</a:t>
            </a:r>
          </a:p>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Can post merger tax authoritities question tax avoidance and deny tax benefits ??</a:t>
            </a:r>
          </a:p>
        </p:txBody>
      </p:sp>
      <p:grpSp>
        <p:nvGrpSpPr>
          <p:cNvPr id="15" name="Group 15"/>
          <p:cNvGrpSpPr/>
          <p:nvPr/>
        </p:nvGrpSpPr>
        <p:grpSpPr>
          <a:xfrm>
            <a:off x="3569400" y="1674000"/>
            <a:ext cx="2493180" cy="1229040"/>
            <a:chOff x="0" y="0"/>
            <a:chExt cx="3324240" cy="1638720"/>
          </a:xfrm>
        </p:grpSpPr>
        <p:sp>
          <p:nvSpPr>
            <p:cNvPr id="16" name="Freeform 16"/>
            <p:cNvSpPr/>
            <p:nvPr/>
          </p:nvSpPr>
          <p:spPr>
            <a:xfrm>
              <a:off x="6477" y="6477"/>
              <a:ext cx="3311271" cy="1625854"/>
            </a:xfrm>
            <a:custGeom>
              <a:avLst/>
              <a:gdLst/>
              <a:ahLst/>
              <a:cxnLst/>
              <a:rect l="l" t="t" r="r" b="b"/>
              <a:pathLst>
                <a:path w="3311271" h="1625854">
                  <a:moveTo>
                    <a:pt x="0" y="271018"/>
                  </a:moveTo>
                  <a:cubicBezTo>
                    <a:pt x="0" y="121285"/>
                    <a:pt x="121793" y="0"/>
                    <a:pt x="272034" y="0"/>
                  </a:cubicBezTo>
                  <a:lnTo>
                    <a:pt x="3039237" y="0"/>
                  </a:lnTo>
                  <a:cubicBezTo>
                    <a:pt x="3189478" y="0"/>
                    <a:pt x="3311271" y="121285"/>
                    <a:pt x="3311271" y="271018"/>
                  </a:cubicBezTo>
                  <a:lnTo>
                    <a:pt x="3311271" y="1354836"/>
                  </a:lnTo>
                  <a:cubicBezTo>
                    <a:pt x="3311271" y="1504442"/>
                    <a:pt x="3189478" y="1625854"/>
                    <a:pt x="3039237" y="1625854"/>
                  </a:cubicBezTo>
                  <a:lnTo>
                    <a:pt x="272034" y="1625854"/>
                  </a:lnTo>
                  <a:cubicBezTo>
                    <a:pt x="121793" y="1625727"/>
                    <a:pt x="0" y="1504442"/>
                    <a:pt x="0" y="1354836"/>
                  </a:cubicBezTo>
                  <a:close/>
                </a:path>
              </a:pathLst>
            </a:custGeom>
            <a:gradFill rotWithShape="1">
              <a:gsLst>
                <a:gs pos="0">
                  <a:srgbClr val="FACB9F">
                    <a:alpha val="100000"/>
                  </a:srgbClr>
                </a:gs>
                <a:gs pos="100000">
                  <a:srgbClr val="FCBA7B">
                    <a:alpha val="100000"/>
                  </a:srgbClr>
                </a:gs>
              </a:gsLst>
              <a:lin ang="5400000"/>
            </a:gradFill>
          </p:spPr>
        </p:sp>
        <p:sp>
          <p:nvSpPr>
            <p:cNvPr id="17" name="Freeform 17"/>
            <p:cNvSpPr/>
            <p:nvPr/>
          </p:nvSpPr>
          <p:spPr>
            <a:xfrm>
              <a:off x="0" y="0"/>
              <a:ext cx="3324225" cy="1638808"/>
            </a:xfrm>
            <a:custGeom>
              <a:avLst/>
              <a:gdLst/>
              <a:ahLst/>
              <a:cxnLst/>
              <a:rect l="l" t="t" r="r" b="b"/>
              <a:pathLst>
                <a:path w="3324225" h="1638808">
                  <a:moveTo>
                    <a:pt x="0" y="277495"/>
                  </a:moveTo>
                  <a:cubicBezTo>
                    <a:pt x="0" y="124206"/>
                    <a:pt x="124714" y="0"/>
                    <a:pt x="278511" y="0"/>
                  </a:cubicBezTo>
                  <a:lnTo>
                    <a:pt x="3045714" y="0"/>
                  </a:lnTo>
                  <a:lnTo>
                    <a:pt x="3045714" y="6477"/>
                  </a:lnTo>
                  <a:lnTo>
                    <a:pt x="3045714" y="0"/>
                  </a:lnTo>
                  <a:cubicBezTo>
                    <a:pt x="3199511" y="0"/>
                    <a:pt x="3324225" y="124206"/>
                    <a:pt x="3324225" y="277495"/>
                  </a:cubicBezTo>
                  <a:lnTo>
                    <a:pt x="3317748" y="277495"/>
                  </a:lnTo>
                  <a:lnTo>
                    <a:pt x="3324225" y="277495"/>
                  </a:lnTo>
                  <a:lnTo>
                    <a:pt x="3324225" y="1361313"/>
                  </a:lnTo>
                  <a:lnTo>
                    <a:pt x="3317748" y="1361313"/>
                  </a:lnTo>
                  <a:lnTo>
                    <a:pt x="3324225" y="1361313"/>
                  </a:lnTo>
                  <a:cubicBezTo>
                    <a:pt x="3324225" y="1514602"/>
                    <a:pt x="3199511" y="1638808"/>
                    <a:pt x="3045714" y="1638808"/>
                  </a:cubicBezTo>
                  <a:lnTo>
                    <a:pt x="3045714" y="1632331"/>
                  </a:lnTo>
                  <a:lnTo>
                    <a:pt x="3045714" y="1638808"/>
                  </a:lnTo>
                  <a:lnTo>
                    <a:pt x="278511" y="1638808"/>
                  </a:lnTo>
                  <a:lnTo>
                    <a:pt x="278511" y="1632331"/>
                  </a:lnTo>
                  <a:lnTo>
                    <a:pt x="278511" y="1638808"/>
                  </a:lnTo>
                  <a:cubicBezTo>
                    <a:pt x="124714" y="1638681"/>
                    <a:pt x="0" y="1514475"/>
                    <a:pt x="0" y="1361313"/>
                  </a:cubicBezTo>
                  <a:lnTo>
                    <a:pt x="0" y="277495"/>
                  </a:lnTo>
                  <a:lnTo>
                    <a:pt x="6477" y="277495"/>
                  </a:lnTo>
                  <a:lnTo>
                    <a:pt x="0" y="277495"/>
                  </a:lnTo>
                  <a:moveTo>
                    <a:pt x="12954" y="277495"/>
                  </a:moveTo>
                  <a:lnTo>
                    <a:pt x="12954" y="1361313"/>
                  </a:lnTo>
                  <a:lnTo>
                    <a:pt x="6477" y="1361313"/>
                  </a:lnTo>
                  <a:lnTo>
                    <a:pt x="12954" y="1361313"/>
                  </a:lnTo>
                  <a:cubicBezTo>
                    <a:pt x="12954" y="1507363"/>
                    <a:pt x="131826" y="1625854"/>
                    <a:pt x="278511" y="1625854"/>
                  </a:cubicBezTo>
                  <a:lnTo>
                    <a:pt x="3045714" y="1625854"/>
                  </a:lnTo>
                  <a:cubicBezTo>
                    <a:pt x="3192399" y="1625854"/>
                    <a:pt x="3311271" y="1507363"/>
                    <a:pt x="3311271" y="1361313"/>
                  </a:cubicBezTo>
                  <a:lnTo>
                    <a:pt x="3311271" y="277495"/>
                  </a:lnTo>
                  <a:cubicBezTo>
                    <a:pt x="3311271" y="131445"/>
                    <a:pt x="3192399" y="12954"/>
                    <a:pt x="3045714" y="12954"/>
                  </a:cubicBezTo>
                  <a:lnTo>
                    <a:pt x="278511" y="12954"/>
                  </a:lnTo>
                  <a:lnTo>
                    <a:pt x="278511" y="6477"/>
                  </a:lnTo>
                  <a:lnTo>
                    <a:pt x="278511" y="12954"/>
                  </a:lnTo>
                  <a:cubicBezTo>
                    <a:pt x="131826" y="12954"/>
                    <a:pt x="12954" y="131445"/>
                    <a:pt x="12954" y="277495"/>
                  </a:cubicBezTo>
                  <a:close/>
                </a:path>
              </a:pathLst>
            </a:custGeom>
            <a:solidFill>
              <a:srgbClr val="F19D19"/>
            </a:solidFill>
          </p:spPr>
        </p:sp>
      </p:grpSp>
      <p:sp>
        <p:nvSpPr>
          <p:cNvPr id="18" name="TextBox 18"/>
          <p:cNvSpPr txBox="1"/>
          <p:nvPr/>
        </p:nvSpPr>
        <p:spPr>
          <a:xfrm>
            <a:off x="3866760" y="1999530"/>
            <a:ext cx="1901160" cy="515970"/>
          </a:xfrm>
          <a:prstGeom prst="rect">
            <a:avLst/>
          </a:prstGeom>
        </p:spPr>
        <p:txBody>
          <a:bodyPr lIns="0" tIns="0" rIns="0" bIns="0" rtlCol="0" anchor="t">
            <a:spAutoFit/>
          </a:bodyPr>
          <a:lstStyle/>
          <a:p>
            <a:pPr algn="ctr">
              <a:lnSpc>
                <a:spcPts val="3240"/>
              </a:lnSpc>
            </a:pPr>
            <a:r>
              <a:rPr lang="en-US" sz="2700" spc="-1">
                <a:solidFill>
                  <a:srgbClr val="000000"/>
                </a:solidFill>
                <a:latin typeface="Calibri (MS)"/>
                <a:ea typeface="Calibri (MS)"/>
                <a:cs typeface="Calibri (MS)"/>
                <a:sym typeface="Calibri (MS)"/>
              </a:rPr>
              <a:t>S (P) Ltd</a:t>
            </a:r>
          </a:p>
        </p:txBody>
      </p:sp>
      <p:grpSp>
        <p:nvGrpSpPr>
          <p:cNvPr id="19" name="Group 19"/>
          <p:cNvGrpSpPr/>
          <p:nvPr/>
        </p:nvGrpSpPr>
        <p:grpSpPr>
          <a:xfrm>
            <a:off x="1088100" y="3978720"/>
            <a:ext cx="2491020" cy="1231740"/>
            <a:chOff x="0" y="0"/>
            <a:chExt cx="3321360" cy="1642320"/>
          </a:xfrm>
        </p:grpSpPr>
        <p:sp>
          <p:nvSpPr>
            <p:cNvPr id="20" name="Freeform 20"/>
            <p:cNvSpPr/>
            <p:nvPr/>
          </p:nvSpPr>
          <p:spPr>
            <a:xfrm>
              <a:off x="6477" y="6477"/>
              <a:ext cx="3308477" cy="1629283"/>
            </a:xfrm>
            <a:custGeom>
              <a:avLst/>
              <a:gdLst/>
              <a:ahLst/>
              <a:cxnLst/>
              <a:rect l="l" t="t" r="r" b="b"/>
              <a:pathLst>
                <a:path w="3308477" h="1629283">
                  <a:moveTo>
                    <a:pt x="0" y="271526"/>
                  </a:moveTo>
                  <a:cubicBezTo>
                    <a:pt x="0" y="121539"/>
                    <a:pt x="122047" y="0"/>
                    <a:pt x="272669" y="0"/>
                  </a:cubicBezTo>
                  <a:lnTo>
                    <a:pt x="3035808" y="0"/>
                  </a:lnTo>
                  <a:cubicBezTo>
                    <a:pt x="3186430" y="0"/>
                    <a:pt x="3308477" y="121539"/>
                    <a:pt x="3308477" y="271526"/>
                  </a:cubicBezTo>
                  <a:lnTo>
                    <a:pt x="3308477" y="1357757"/>
                  </a:lnTo>
                  <a:cubicBezTo>
                    <a:pt x="3308477" y="1507744"/>
                    <a:pt x="3186430" y="1629283"/>
                    <a:pt x="3035808" y="1629283"/>
                  </a:cubicBezTo>
                  <a:lnTo>
                    <a:pt x="272669" y="1629283"/>
                  </a:lnTo>
                  <a:cubicBezTo>
                    <a:pt x="122047" y="1629283"/>
                    <a:pt x="0" y="1507744"/>
                    <a:pt x="0" y="1357757"/>
                  </a:cubicBezTo>
                  <a:close/>
                </a:path>
              </a:pathLst>
            </a:custGeom>
            <a:gradFill rotWithShape="1">
              <a:gsLst>
                <a:gs pos="0">
                  <a:srgbClr val="FACB9F">
                    <a:alpha val="100000"/>
                  </a:srgbClr>
                </a:gs>
                <a:gs pos="100000">
                  <a:srgbClr val="FCBA7B">
                    <a:alpha val="100000"/>
                  </a:srgbClr>
                </a:gs>
              </a:gsLst>
              <a:lin ang="5400000"/>
            </a:gradFill>
          </p:spPr>
        </p:sp>
        <p:sp>
          <p:nvSpPr>
            <p:cNvPr id="21" name="Freeform 21"/>
            <p:cNvSpPr/>
            <p:nvPr/>
          </p:nvSpPr>
          <p:spPr>
            <a:xfrm>
              <a:off x="0" y="0"/>
              <a:ext cx="3321431" cy="1642364"/>
            </a:xfrm>
            <a:custGeom>
              <a:avLst/>
              <a:gdLst/>
              <a:ahLst/>
              <a:cxnLst/>
              <a:rect l="l" t="t" r="r" b="b"/>
              <a:pathLst>
                <a:path w="3321431" h="1642364">
                  <a:moveTo>
                    <a:pt x="0" y="278003"/>
                  </a:moveTo>
                  <a:cubicBezTo>
                    <a:pt x="0" y="124460"/>
                    <a:pt x="124968" y="0"/>
                    <a:pt x="279146" y="0"/>
                  </a:cubicBezTo>
                  <a:lnTo>
                    <a:pt x="3042285" y="0"/>
                  </a:lnTo>
                  <a:lnTo>
                    <a:pt x="3042285" y="6477"/>
                  </a:lnTo>
                  <a:lnTo>
                    <a:pt x="3042285" y="0"/>
                  </a:lnTo>
                  <a:cubicBezTo>
                    <a:pt x="3196463" y="0"/>
                    <a:pt x="3321431" y="124460"/>
                    <a:pt x="3321431" y="278003"/>
                  </a:cubicBezTo>
                  <a:lnTo>
                    <a:pt x="3314954" y="278003"/>
                  </a:lnTo>
                  <a:lnTo>
                    <a:pt x="3321431" y="278003"/>
                  </a:lnTo>
                  <a:lnTo>
                    <a:pt x="3321431" y="1364234"/>
                  </a:lnTo>
                  <a:lnTo>
                    <a:pt x="3314954" y="1364234"/>
                  </a:lnTo>
                  <a:lnTo>
                    <a:pt x="3321431" y="1364234"/>
                  </a:lnTo>
                  <a:cubicBezTo>
                    <a:pt x="3321431" y="1517777"/>
                    <a:pt x="3196463" y="1642237"/>
                    <a:pt x="3042285" y="1642237"/>
                  </a:cubicBezTo>
                  <a:lnTo>
                    <a:pt x="3042285" y="1635760"/>
                  </a:lnTo>
                  <a:lnTo>
                    <a:pt x="3042285" y="1642237"/>
                  </a:lnTo>
                  <a:lnTo>
                    <a:pt x="279146" y="1642237"/>
                  </a:lnTo>
                  <a:lnTo>
                    <a:pt x="279146" y="1635760"/>
                  </a:lnTo>
                  <a:lnTo>
                    <a:pt x="279146" y="1642237"/>
                  </a:lnTo>
                  <a:cubicBezTo>
                    <a:pt x="124968" y="1642364"/>
                    <a:pt x="0" y="1517904"/>
                    <a:pt x="0" y="1364234"/>
                  </a:cubicBezTo>
                  <a:lnTo>
                    <a:pt x="0" y="278003"/>
                  </a:lnTo>
                  <a:lnTo>
                    <a:pt x="6477" y="278003"/>
                  </a:lnTo>
                  <a:lnTo>
                    <a:pt x="0" y="278003"/>
                  </a:lnTo>
                  <a:moveTo>
                    <a:pt x="12954" y="278003"/>
                  </a:moveTo>
                  <a:lnTo>
                    <a:pt x="12954" y="1364234"/>
                  </a:lnTo>
                  <a:lnTo>
                    <a:pt x="6477" y="1364234"/>
                  </a:lnTo>
                  <a:lnTo>
                    <a:pt x="12954" y="1364234"/>
                  </a:lnTo>
                  <a:cubicBezTo>
                    <a:pt x="12954" y="1510665"/>
                    <a:pt x="132080" y="1629283"/>
                    <a:pt x="279146" y="1629283"/>
                  </a:cubicBezTo>
                  <a:lnTo>
                    <a:pt x="3042285" y="1629283"/>
                  </a:lnTo>
                  <a:cubicBezTo>
                    <a:pt x="3189351" y="1629283"/>
                    <a:pt x="3308477" y="1510538"/>
                    <a:pt x="3308477" y="1364234"/>
                  </a:cubicBezTo>
                  <a:lnTo>
                    <a:pt x="3308477" y="278003"/>
                  </a:lnTo>
                  <a:cubicBezTo>
                    <a:pt x="3308477" y="131572"/>
                    <a:pt x="3189351" y="12954"/>
                    <a:pt x="3042285" y="12954"/>
                  </a:cubicBezTo>
                  <a:lnTo>
                    <a:pt x="279146" y="12954"/>
                  </a:lnTo>
                  <a:lnTo>
                    <a:pt x="279146" y="6477"/>
                  </a:lnTo>
                  <a:lnTo>
                    <a:pt x="279146" y="12954"/>
                  </a:lnTo>
                  <a:cubicBezTo>
                    <a:pt x="132080" y="12954"/>
                    <a:pt x="12954" y="131699"/>
                    <a:pt x="12954" y="278003"/>
                  </a:cubicBezTo>
                  <a:close/>
                </a:path>
              </a:pathLst>
            </a:custGeom>
            <a:solidFill>
              <a:srgbClr val="F19D19"/>
            </a:solidFill>
          </p:spPr>
        </p:sp>
      </p:grpSp>
      <p:grpSp>
        <p:nvGrpSpPr>
          <p:cNvPr id="22" name="Group 22"/>
          <p:cNvGrpSpPr/>
          <p:nvPr/>
        </p:nvGrpSpPr>
        <p:grpSpPr>
          <a:xfrm>
            <a:off x="6052860" y="3978720"/>
            <a:ext cx="2493720" cy="1231740"/>
            <a:chOff x="0" y="0"/>
            <a:chExt cx="3324960" cy="1642320"/>
          </a:xfrm>
        </p:grpSpPr>
        <p:sp>
          <p:nvSpPr>
            <p:cNvPr id="23" name="Freeform 23"/>
            <p:cNvSpPr/>
            <p:nvPr/>
          </p:nvSpPr>
          <p:spPr>
            <a:xfrm>
              <a:off x="6477" y="6477"/>
              <a:ext cx="3312033" cy="1629283"/>
            </a:xfrm>
            <a:custGeom>
              <a:avLst/>
              <a:gdLst/>
              <a:ahLst/>
              <a:cxnLst/>
              <a:rect l="l" t="t" r="r" b="b"/>
              <a:pathLst>
                <a:path w="3312033" h="1629283">
                  <a:moveTo>
                    <a:pt x="0" y="271526"/>
                  </a:moveTo>
                  <a:cubicBezTo>
                    <a:pt x="0" y="121539"/>
                    <a:pt x="122047" y="0"/>
                    <a:pt x="272669" y="0"/>
                  </a:cubicBezTo>
                  <a:lnTo>
                    <a:pt x="3039364" y="0"/>
                  </a:lnTo>
                  <a:cubicBezTo>
                    <a:pt x="3189986" y="0"/>
                    <a:pt x="3312033" y="121539"/>
                    <a:pt x="3312033" y="271526"/>
                  </a:cubicBezTo>
                  <a:lnTo>
                    <a:pt x="3312033" y="1357757"/>
                  </a:lnTo>
                  <a:cubicBezTo>
                    <a:pt x="3312033" y="1507744"/>
                    <a:pt x="3189986" y="1629283"/>
                    <a:pt x="3039364" y="1629283"/>
                  </a:cubicBezTo>
                  <a:lnTo>
                    <a:pt x="272669" y="1629283"/>
                  </a:lnTo>
                  <a:cubicBezTo>
                    <a:pt x="122047" y="1629283"/>
                    <a:pt x="0" y="1507744"/>
                    <a:pt x="0" y="1357757"/>
                  </a:cubicBezTo>
                  <a:close/>
                </a:path>
              </a:pathLst>
            </a:custGeom>
            <a:gradFill rotWithShape="1">
              <a:gsLst>
                <a:gs pos="0">
                  <a:srgbClr val="FACB9F">
                    <a:alpha val="100000"/>
                  </a:srgbClr>
                </a:gs>
                <a:gs pos="100000">
                  <a:srgbClr val="FCBA7B">
                    <a:alpha val="100000"/>
                  </a:srgbClr>
                </a:gs>
              </a:gsLst>
              <a:lin ang="5400000"/>
            </a:gradFill>
          </p:spPr>
        </p:sp>
        <p:sp>
          <p:nvSpPr>
            <p:cNvPr id="24" name="Freeform 24"/>
            <p:cNvSpPr/>
            <p:nvPr/>
          </p:nvSpPr>
          <p:spPr>
            <a:xfrm>
              <a:off x="0" y="0"/>
              <a:ext cx="3324987" cy="1642364"/>
            </a:xfrm>
            <a:custGeom>
              <a:avLst/>
              <a:gdLst/>
              <a:ahLst/>
              <a:cxnLst/>
              <a:rect l="l" t="t" r="r" b="b"/>
              <a:pathLst>
                <a:path w="3324987" h="1642364">
                  <a:moveTo>
                    <a:pt x="0" y="278003"/>
                  </a:moveTo>
                  <a:cubicBezTo>
                    <a:pt x="0" y="124460"/>
                    <a:pt x="124968" y="0"/>
                    <a:pt x="279146" y="0"/>
                  </a:cubicBezTo>
                  <a:lnTo>
                    <a:pt x="3045841" y="0"/>
                  </a:lnTo>
                  <a:lnTo>
                    <a:pt x="3045841" y="6477"/>
                  </a:lnTo>
                  <a:lnTo>
                    <a:pt x="3045841" y="0"/>
                  </a:lnTo>
                  <a:cubicBezTo>
                    <a:pt x="3200019" y="0"/>
                    <a:pt x="3324987" y="124460"/>
                    <a:pt x="3324987" y="278003"/>
                  </a:cubicBezTo>
                  <a:lnTo>
                    <a:pt x="3318510" y="278003"/>
                  </a:lnTo>
                  <a:lnTo>
                    <a:pt x="3324987" y="278003"/>
                  </a:lnTo>
                  <a:lnTo>
                    <a:pt x="3324987" y="1364234"/>
                  </a:lnTo>
                  <a:lnTo>
                    <a:pt x="3318510" y="1364234"/>
                  </a:lnTo>
                  <a:lnTo>
                    <a:pt x="3324987" y="1364234"/>
                  </a:lnTo>
                  <a:cubicBezTo>
                    <a:pt x="3324987" y="1517777"/>
                    <a:pt x="3200019" y="1642237"/>
                    <a:pt x="3045841" y="1642237"/>
                  </a:cubicBezTo>
                  <a:lnTo>
                    <a:pt x="3045841" y="1635760"/>
                  </a:lnTo>
                  <a:lnTo>
                    <a:pt x="3045841" y="1642237"/>
                  </a:lnTo>
                  <a:lnTo>
                    <a:pt x="279146" y="1642237"/>
                  </a:lnTo>
                  <a:lnTo>
                    <a:pt x="279146" y="1635760"/>
                  </a:lnTo>
                  <a:lnTo>
                    <a:pt x="279146" y="1642237"/>
                  </a:lnTo>
                  <a:cubicBezTo>
                    <a:pt x="124968" y="1642364"/>
                    <a:pt x="0" y="1517904"/>
                    <a:pt x="0" y="1364234"/>
                  </a:cubicBezTo>
                  <a:lnTo>
                    <a:pt x="0" y="278003"/>
                  </a:lnTo>
                  <a:lnTo>
                    <a:pt x="6477" y="278003"/>
                  </a:lnTo>
                  <a:lnTo>
                    <a:pt x="0" y="278003"/>
                  </a:lnTo>
                  <a:moveTo>
                    <a:pt x="12954" y="278003"/>
                  </a:moveTo>
                  <a:lnTo>
                    <a:pt x="12954" y="1364234"/>
                  </a:lnTo>
                  <a:lnTo>
                    <a:pt x="6477" y="1364234"/>
                  </a:lnTo>
                  <a:lnTo>
                    <a:pt x="12954" y="1364234"/>
                  </a:lnTo>
                  <a:cubicBezTo>
                    <a:pt x="12954" y="1510665"/>
                    <a:pt x="132080" y="1629283"/>
                    <a:pt x="279146" y="1629283"/>
                  </a:cubicBezTo>
                  <a:lnTo>
                    <a:pt x="3045841" y="1629283"/>
                  </a:lnTo>
                  <a:cubicBezTo>
                    <a:pt x="3192907" y="1629283"/>
                    <a:pt x="3312033" y="1510538"/>
                    <a:pt x="3312033" y="1364234"/>
                  </a:cubicBezTo>
                  <a:lnTo>
                    <a:pt x="3312033" y="278003"/>
                  </a:lnTo>
                  <a:cubicBezTo>
                    <a:pt x="3312033" y="131572"/>
                    <a:pt x="3192907" y="12954"/>
                    <a:pt x="3045841" y="12954"/>
                  </a:cubicBezTo>
                  <a:lnTo>
                    <a:pt x="279146" y="12954"/>
                  </a:lnTo>
                  <a:lnTo>
                    <a:pt x="279146" y="6477"/>
                  </a:lnTo>
                  <a:lnTo>
                    <a:pt x="279146" y="12954"/>
                  </a:lnTo>
                  <a:cubicBezTo>
                    <a:pt x="132080" y="12954"/>
                    <a:pt x="12954" y="131699"/>
                    <a:pt x="12954" y="278003"/>
                  </a:cubicBezTo>
                  <a:close/>
                </a:path>
              </a:pathLst>
            </a:custGeom>
            <a:solidFill>
              <a:srgbClr val="F19D19"/>
            </a:solidFill>
          </p:spPr>
        </p:sp>
      </p:grpSp>
      <p:sp>
        <p:nvSpPr>
          <p:cNvPr id="25" name="TextBox 25"/>
          <p:cNvSpPr txBox="1"/>
          <p:nvPr/>
        </p:nvSpPr>
        <p:spPr>
          <a:xfrm>
            <a:off x="1382760" y="4306950"/>
            <a:ext cx="1901700" cy="515970"/>
          </a:xfrm>
          <a:prstGeom prst="rect">
            <a:avLst/>
          </a:prstGeom>
        </p:spPr>
        <p:txBody>
          <a:bodyPr lIns="0" tIns="0" rIns="0" bIns="0" rtlCol="0" anchor="t">
            <a:spAutoFit/>
          </a:bodyPr>
          <a:lstStyle/>
          <a:p>
            <a:pPr algn="ctr">
              <a:lnSpc>
                <a:spcPts val="3240"/>
              </a:lnSpc>
            </a:pPr>
            <a:r>
              <a:rPr lang="en-US" sz="2700" spc="-1">
                <a:solidFill>
                  <a:srgbClr val="000000"/>
                </a:solidFill>
                <a:latin typeface="Calibri (MS)"/>
                <a:ea typeface="Calibri (MS)"/>
                <a:cs typeface="Calibri (MS)"/>
                <a:sym typeface="Calibri (MS)"/>
              </a:rPr>
              <a:t>P (P) Ltd</a:t>
            </a:r>
          </a:p>
        </p:txBody>
      </p:sp>
      <p:sp>
        <p:nvSpPr>
          <p:cNvPr id="26" name="TextBox 26"/>
          <p:cNvSpPr txBox="1"/>
          <p:nvPr/>
        </p:nvSpPr>
        <p:spPr>
          <a:xfrm>
            <a:off x="6348060" y="4306950"/>
            <a:ext cx="1901160" cy="515970"/>
          </a:xfrm>
          <a:prstGeom prst="rect">
            <a:avLst/>
          </a:prstGeom>
        </p:spPr>
        <p:txBody>
          <a:bodyPr lIns="0" tIns="0" rIns="0" bIns="0" rtlCol="0" anchor="t">
            <a:spAutoFit/>
          </a:bodyPr>
          <a:lstStyle/>
          <a:p>
            <a:pPr algn="ctr">
              <a:lnSpc>
                <a:spcPts val="3240"/>
              </a:lnSpc>
            </a:pPr>
            <a:r>
              <a:rPr lang="en-US" sz="2700" spc="-1">
                <a:solidFill>
                  <a:srgbClr val="000000"/>
                </a:solidFill>
                <a:latin typeface="Calibri (MS)"/>
                <a:ea typeface="Calibri (MS)"/>
                <a:cs typeface="Calibri (MS)"/>
                <a:sym typeface="Calibri (MS)"/>
              </a:rPr>
              <a:t>R (P) Ltd</a:t>
            </a:r>
          </a:p>
        </p:txBody>
      </p:sp>
      <p:grpSp>
        <p:nvGrpSpPr>
          <p:cNvPr id="27" name="Group 27"/>
          <p:cNvGrpSpPr/>
          <p:nvPr/>
        </p:nvGrpSpPr>
        <p:grpSpPr>
          <a:xfrm>
            <a:off x="4803030" y="2883870"/>
            <a:ext cx="28620" cy="638280"/>
            <a:chOff x="0" y="0"/>
            <a:chExt cx="38160" cy="851040"/>
          </a:xfrm>
        </p:grpSpPr>
        <p:sp>
          <p:nvSpPr>
            <p:cNvPr id="28" name="Freeform 28"/>
            <p:cNvSpPr/>
            <p:nvPr/>
          </p:nvSpPr>
          <p:spPr>
            <a:xfrm>
              <a:off x="0" y="19050"/>
              <a:ext cx="38100" cy="812927"/>
            </a:xfrm>
            <a:custGeom>
              <a:avLst/>
              <a:gdLst/>
              <a:ahLst/>
              <a:cxnLst/>
              <a:rect l="l" t="t" r="r" b="b"/>
              <a:pathLst>
                <a:path w="38100" h="812927">
                  <a:moveTo>
                    <a:pt x="38100" y="0"/>
                  </a:moveTo>
                  <a:lnTo>
                    <a:pt x="38100" y="812927"/>
                  </a:lnTo>
                  <a:lnTo>
                    <a:pt x="0" y="812927"/>
                  </a:lnTo>
                  <a:lnTo>
                    <a:pt x="0" y="0"/>
                  </a:lnTo>
                  <a:close/>
                </a:path>
              </a:pathLst>
            </a:custGeom>
            <a:solidFill>
              <a:srgbClr val="F19D19"/>
            </a:solidFill>
          </p:spPr>
        </p:sp>
      </p:grpSp>
      <p:grpSp>
        <p:nvGrpSpPr>
          <p:cNvPr id="29" name="Group 29"/>
          <p:cNvGrpSpPr/>
          <p:nvPr/>
        </p:nvGrpSpPr>
        <p:grpSpPr>
          <a:xfrm>
            <a:off x="2319030" y="3493530"/>
            <a:ext cx="2512080" cy="28620"/>
            <a:chOff x="0" y="0"/>
            <a:chExt cx="3349440" cy="38160"/>
          </a:xfrm>
        </p:grpSpPr>
        <p:sp>
          <p:nvSpPr>
            <p:cNvPr id="30" name="Freeform 30"/>
            <p:cNvSpPr/>
            <p:nvPr/>
          </p:nvSpPr>
          <p:spPr>
            <a:xfrm>
              <a:off x="19050" y="0"/>
              <a:ext cx="3311271" cy="38100"/>
            </a:xfrm>
            <a:custGeom>
              <a:avLst/>
              <a:gdLst/>
              <a:ahLst/>
              <a:cxnLst/>
              <a:rect l="l" t="t" r="r" b="b"/>
              <a:pathLst>
                <a:path w="3311271" h="38100">
                  <a:moveTo>
                    <a:pt x="3311271" y="38100"/>
                  </a:moveTo>
                  <a:lnTo>
                    <a:pt x="0" y="38100"/>
                  </a:lnTo>
                  <a:lnTo>
                    <a:pt x="0" y="0"/>
                  </a:lnTo>
                  <a:lnTo>
                    <a:pt x="3311271" y="0"/>
                  </a:lnTo>
                  <a:close/>
                </a:path>
              </a:pathLst>
            </a:custGeom>
            <a:solidFill>
              <a:srgbClr val="F19D19"/>
            </a:solidFill>
          </p:spPr>
        </p:sp>
      </p:grpSp>
      <p:sp>
        <p:nvSpPr>
          <p:cNvPr id="31" name="AutoShape 31"/>
          <p:cNvSpPr/>
          <p:nvPr/>
        </p:nvSpPr>
        <p:spPr>
          <a:xfrm>
            <a:off x="2080978" y="3736185"/>
            <a:ext cx="506344" cy="19050"/>
          </a:xfrm>
          <a:prstGeom prst="line">
            <a:avLst/>
          </a:prstGeom>
          <a:ln w="19050" cap="rnd">
            <a:solidFill>
              <a:srgbClr val="F19D19"/>
            </a:solidFill>
            <a:prstDash val="solid"/>
            <a:headEnd type="none" w="sm" len="sm"/>
            <a:tailEnd type="arrow" w="med" len="sm"/>
          </a:ln>
        </p:spPr>
      </p:sp>
      <p:grpSp>
        <p:nvGrpSpPr>
          <p:cNvPr id="32" name="Group 32"/>
          <p:cNvGrpSpPr/>
          <p:nvPr/>
        </p:nvGrpSpPr>
        <p:grpSpPr>
          <a:xfrm>
            <a:off x="4803030" y="3493530"/>
            <a:ext cx="2509920" cy="28620"/>
            <a:chOff x="0" y="0"/>
            <a:chExt cx="3346560" cy="38160"/>
          </a:xfrm>
        </p:grpSpPr>
        <p:sp>
          <p:nvSpPr>
            <p:cNvPr id="33" name="Freeform 33"/>
            <p:cNvSpPr/>
            <p:nvPr/>
          </p:nvSpPr>
          <p:spPr>
            <a:xfrm>
              <a:off x="19050" y="0"/>
              <a:ext cx="3308350" cy="38100"/>
            </a:xfrm>
            <a:custGeom>
              <a:avLst/>
              <a:gdLst/>
              <a:ahLst/>
              <a:cxnLst/>
              <a:rect l="l" t="t" r="r" b="b"/>
              <a:pathLst>
                <a:path w="3308350" h="38100">
                  <a:moveTo>
                    <a:pt x="0" y="0"/>
                  </a:moveTo>
                  <a:lnTo>
                    <a:pt x="3308350" y="0"/>
                  </a:lnTo>
                  <a:lnTo>
                    <a:pt x="3308350" y="38100"/>
                  </a:lnTo>
                  <a:lnTo>
                    <a:pt x="0" y="38100"/>
                  </a:lnTo>
                  <a:close/>
                </a:path>
              </a:pathLst>
            </a:custGeom>
            <a:solidFill>
              <a:srgbClr val="F19D19"/>
            </a:solidFill>
          </p:spPr>
        </p:sp>
      </p:grpSp>
      <p:sp>
        <p:nvSpPr>
          <p:cNvPr id="34" name="AutoShape 34"/>
          <p:cNvSpPr/>
          <p:nvPr/>
        </p:nvSpPr>
        <p:spPr>
          <a:xfrm>
            <a:off x="7045738" y="3736185"/>
            <a:ext cx="506344" cy="19050"/>
          </a:xfrm>
          <a:prstGeom prst="line">
            <a:avLst/>
          </a:prstGeom>
          <a:ln w="19050" cap="rnd">
            <a:solidFill>
              <a:srgbClr val="F19D19"/>
            </a:solidFill>
            <a:prstDash val="solid"/>
            <a:headEnd type="none" w="sm" len="sm"/>
            <a:tailEnd type="arrow" w="med" len="sm"/>
          </a:ln>
        </p:spPr>
      </p:sp>
      <p:grpSp>
        <p:nvGrpSpPr>
          <p:cNvPr id="35" name="Group 35"/>
          <p:cNvGrpSpPr/>
          <p:nvPr/>
        </p:nvGrpSpPr>
        <p:grpSpPr>
          <a:xfrm>
            <a:off x="2276370" y="5193450"/>
            <a:ext cx="5029560" cy="671760"/>
            <a:chOff x="0" y="0"/>
            <a:chExt cx="6706080" cy="895680"/>
          </a:xfrm>
        </p:grpSpPr>
        <p:sp>
          <p:nvSpPr>
            <p:cNvPr id="36" name="Freeform 36"/>
            <p:cNvSpPr/>
            <p:nvPr/>
          </p:nvSpPr>
          <p:spPr>
            <a:xfrm>
              <a:off x="13589" y="2032"/>
              <a:ext cx="6681978" cy="901319"/>
            </a:xfrm>
            <a:custGeom>
              <a:avLst/>
              <a:gdLst/>
              <a:ahLst/>
              <a:cxnLst/>
              <a:rect l="l" t="t" r="r" b="b"/>
              <a:pathLst>
                <a:path w="6681978" h="901319">
                  <a:moveTo>
                    <a:pt x="6681978" y="34036"/>
                  </a:moveTo>
                  <a:cubicBezTo>
                    <a:pt x="5837174" y="458851"/>
                    <a:pt x="4988433" y="885825"/>
                    <a:pt x="3872103" y="893572"/>
                  </a:cubicBezTo>
                  <a:cubicBezTo>
                    <a:pt x="2757297" y="901319"/>
                    <a:pt x="1376680" y="490728"/>
                    <a:pt x="0" y="81661"/>
                  </a:cubicBezTo>
                  <a:lnTo>
                    <a:pt x="10922" y="45085"/>
                  </a:lnTo>
                  <a:cubicBezTo>
                    <a:pt x="1389507" y="454787"/>
                    <a:pt x="2764028" y="863092"/>
                    <a:pt x="3871849" y="855345"/>
                  </a:cubicBezTo>
                  <a:lnTo>
                    <a:pt x="3871976" y="874395"/>
                  </a:lnTo>
                  <a:lnTo>
                    <a:pt x="3871849" y="855345"/>
                  </a:lnTo>
                  <a:cubicBezTo>
                    <a:pt x="4978146" y="847725"/>
                    <a:pt x="5819521" y="424942"/>
                    <a:pt x="6664833" y="0"/>
                  </a:cubicBezTo>
                  <a:close/>
                </a:path>
              </a:pathLst>
            </a:custGeom>
            <a:solidFill>
              <a:srgbClr val="F19D19"/>
            </a:solidFill>
          </p:spPr>
        </p:sp>
      </p:grpSp>
      <p:sp>
        <p:nvSpPr>
          <p:cNvPr id="37" name="TextBox 37"/>
          <p:cNvSpPr txBox="1"/>
          <p:nvPr/>
        </p:nvSpPr>
        <p:spPr>
          <a:xfrm>
            <a:off x="3840300" y="5792490"/>
            <a:ext cx="1901160" cy="515970"/>
          </a:xfrm>
          <a:prstGeom prst="rect">
            <a:avLst/>
          </a:prstGeom>
        </p:spPr>
        <p:txBody>
          <a:bodyPr lIns="0" tIns="0" rIns="0" bIns="0" rtlCol="0" anchor="t">
            <a:spAutoFit/>
          </a:bodyPr>
          <a:lstStyle/>
          <a:p>
            <a:pPr algn="ctr">
              <a:lnSpc>
                <a:spcPts val="3240"/>
              </a:lnSpc>
            </a:pPr>
            <a:r>
              <a:rPr lang="en-US" sz="2700" spc="-1">
                <a:solidFill>
                  <a:srgbClr val="000000"/>
                </a:solidFill>
                <a:latin typeface="Calibri (MS)"/>
                <a:ea typeface="Calibri (MS)"/>
                <a:cs typeface="Calibri (MS)"/>
                <a:sym typeface="Calibri (MS)"/>
              </a:rPr>
              <a:t>Merger</a:t>
            </a:r>
          </a:p>
        </p:txBody>
      </p:sp>
    </p:spTree>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887580" y="4123500"/>
            <a:ext cx="16574580" cy="1457040"/>
          </a:xfrm>
          <a:prstGeom prst="rect">
            <a:avLst/>
          </a:prstGeom>
        </p:spPr>
        <p:txBody>
          <a:bodyPr lIns="0" tIns="0" rIns="0" bIns="0" rtlCol="0" anchor="t">
            <a:spAutoFit/>
          </a:bodyPr>
          <a:lstStyle/>
          <a:p>
            <a:pPr algn="ctr">
              <a:lnSpc>
                <a:spcPts val="10800"/>
              </a:lnSpc>
            </a:pPr>
            <a:r>
              <a:rPr lang="en-US" sz="9000" b="1" i="1" spc="-1">
                <a:solidFill>
                  <a:srgbClr val="FF9933"/>
                </a:solidFill>
                <a:latin typeface="Arimo Bold Italics"/>
                <a:ea typeface="Arimo Bold Italics"/>
                <a:cs typeface="Arimo Bold Italics"/>
                <a:sym typeface="Arimo Bold Italics"/>
              </a:rPr>
              <a:t>Thank You</a:t>
            </a:r>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grpSp>
        <p:nvGrpSpPr>
          <p:cNvPr id="11" name="Group 11"/>
          <p:cNvGrpSpPr/>
          <p:nvPr/>
        </p:nvGrpSpPr>
        <p:grpSpPr>
          <a:xfrm>
            <a:off x="897480" y="1176120"/>
            <a:ext cx="16578540" cy="57240"/>
            <a:chOff x="0" y="0"/>
            <a:chExt cx="22104720" cy="76320"/>
          </a:xfrm>
        </p:grpSpPr>
        <p:sp>
          <p:nvSpPr>
            <p:cNvPr id="12" name="Freeform 12"/>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3" name="Freeform 13"/>
          <p:cNvSpPr/>
          <p:nvPr/>
        </p:nvSpPr>
        <p:spPr>
          <a:xfrm>
            <a:off x="1028700" y="2031293"/>
            <a:ext cx="236354" cy="236354"/>
          </a:xfrm>
          <a:custGeom>
            <a:avLst/>
            <a:gdLst/>
            <a:ahLst/>
            <a:cxnLst/>
            <a:rect l="l" t="t" r="r" b="b"/>
            <a:pathLst>
              <a:path w="236354" h="236354">
                <a:moveTo>
                  <a:pt x="0" y="0"/>
                </a:moveTo>
                <a:lnTo>
                  <a:pt x="236354" y="0"/>
                </a:lnTo>
                <a:lnTo>
                  <a:pt x="236354" y="236354"/>
                </a:lnTo>
                <a:lnTo>
                  <a:pt x="0" y="236354"/>
                </a:lnTo>
                <a:lnTo>
                  <a:pt x="0" y="0"/>
                </a:lnTo>
                <a:close/>
              </a:path>
            </a:pathLst>
          </a:custGeom>
          <a:blipFill>
            <a:blip r:embed="rId2">
              <a:extLst>
                <a:ext uri="{96DAC541-7B7A-43D3-8B79-37D633B846F1}">
                  <asvg:svgBlip xmlns:asvg="http://schemas.microsoft.com/office/drawing/2016/SVG/main" r:embed="rId3"/>
                </a:ext>
              </a:extLst>
            </a:blip>
            <a:stretch>
              <a:fillRect/>
            </a:stretch>
          </a:blipFill>
          <a:ln w="38100" cap="sq">
            <a:solidFill>
              <a:srgbClr val="000000"/>
            </a:solidFill>
            <a:prstDash val="solid"/>
            <a:miter/>
          </a:ln>
        </p:spPr>
      </p:sp>
      <p:sp>
        <p:nvSpPr>
          <p:cNvPr id="14" name="TextBox 14"/>
          <p:cNvSpPr txBox="1"/>
          <p:nvPr/>
        </p:nvSpPr>
        <p:spPr>
          <a:xfrm>
            <a:off x="1478340" y="492045"/>
            <a:ext cx="15419520" cy="609600"/>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Corporate Succession - Powers in AOA</a:t>
            </a:r>
          </a:p>
        </p:txBody>
      </p:sp>
      <p:sp>
        <p:nvSpPr>
          <p:cNvPr id="15" name="TextBox 15"/>
          <p:cNvSpPr txBox="1"/>
          <p:nvPr/>
        </p:nvSpPr>
        <p:spPr>
          <a:xfrm>
            <a:off x="1156455" y="1726911"/>
            <a:ext cx="6526923" cy="758190"/>
          </a:xfrm>
          <a:prstGeom prst="rect">
            <a:avLst/>
          </a:prstGeom>
        </p:spPr>
        <p:txBody>
          <a:bodyPr lIns="0" tIns="0" rIns="0" bIns="0" rtlCol="0" anchor="t">
            <a:spAutoFit/>
          </a:bodyPr>
          <a:lstStyle/>
          <a:p>
            <a:pPr marL="597217" lvl="1" indent="-298609" algn="just">
              <a:lnSpc>
                <a:spcPts val="5940"/>
              </a:lnSpc>
            </a:pPr>
            <a:r>
              <a:rPr lang="en-US" sz="3300" spc="-1" dirty="0">
                <a:solidFill>
                  <a:srgbClr val="000000"/>
                </a:solidFill>
                <a:latin typeface="Calibri (MS)"/>
                <a:ea typeface="Calibri (MS)"/>
                <a:cs typeface="Calibri (MS)"/>
                <a:sym typeface="Calibri (MS)"/>
              </a:rPr>
              <a:t>AOA of a Company can provide -</a:t>
            </a:r>
          </a:p>
        </p:txBody>
      </p:sp>
      <p:sp>
        <p:nvSpPr>
          <p:cNvPr id="16" name="TextBox 16"/>
          <p:cNvSpPr txBox="1"/>
          <p:nvPr/>
        </p:nvSpPr>
        <p:spPr>
          <a:xfrm>
            <a:off x="1028700" y="2502960"/>
            <a:ext cx="16341300" cy="303847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dirty="0">
                <a:solidFill>
                  <a:srgbClr val="000000"/>
                </a:solidFill>
                <a:latin typeface="Calibri (MS)"/>
                <a:ea typeface="Calibri (MS)"/>
                <a:cs typeface="Calibri (MS)"/>
                <a:sym typeface="Calibri (MS)"/>
              </a:rPr>
              <a:t>Separation of management &amp; economic reward</a:t>
            </a:r>
          </a:p>
          <a:p>
            <a:pPr marL="1282865" lvl="2" indent="-427622" algn="just">
              <a:lnSpc>
                <a:spcPts val="3960"/>
              </a:lnSpc>
              <a:buFont typeface="Arial"/>
              <a:buChar char="⚬"/>
            </a:pPr>
            <a:r>
              <a:rPr lang="en-US" sz="3300" dirty="0">
                <a:solidFill>
                  <a:srgbClr val="000000"/>
                </a:solidFill>
                <a:latin typeface="Calibri (MS)"/>
                <a:ea typeface="Calibri (MS)"/>
                <a:cs typeface="Calibri (MS)"/>
                <a:sym typeface="Calibri (MS)"/>
              </a:rPr>
              <a:t>Management class of shares would only be entitled to voting rights</a:t>
            </a:r>
          </a:p>
          <a:p>
            <a:pPr marL="1968817" lvl="3" indent="-492204" algn="just">
              <a:lnSpc>
                <a:spcPts val="3960"/>
              </a:lnSpc>
              <a:buFont typeface="Arial"/>
              <a:buChar char="￭"/>
            </a:pPr>
            <a:r>
              <a:rPr lang="en-US" sz="3300" spc="-1" dirty="0">
                <a:solidFill>
                  <a:srgbClr val="000000"/>
                </a:solidFill>
                <a:latin typeface="Calibri (MS)"/>
                <a:ea typeface="Calibri (MS)"/>
                <a:cs typeface="Calibri (MS)"/>
                <a:sym typeface="Calibri (MS)"/>
              </a:rPr>
              <a:t>Different class of shares can have voting rights on different matters (e.g. management of different companies can be with different Individuals / group of Individuals) </a:t>
            </a:r>
          </a:p>
          <a:p>
            <a:pPr marL="1968817" lvl="3" indent="-492204" algn="just">
              <a:lnSpc>
                <a:spcPts val="3960"/>
              </a:lnSpc>
              <a:buFont typeface="Arial"/>
              <a:buChar char="￭"/>
            </a:pPr>
            <a:r>
              <a:rPr lang="en-US" sz="3300" spc="-1" dirty="0">
                <a:solidFill>
                  <a:srgbClr val="000000"/>
                </a:solidFill>
                <a:latin typeface="Calibri (MS)"/>
                <a:ea typeface="Calibri (MS)"/>
                <a:cs typeface="Calibri (MS)"/>
                <a:sym typeface="Calibri (MS)"/>
              </a:rPr>
              <a:t>Right to appoint directors</a:t>
            </a:r>
          </a:p>
        </p:txBody>
      </p:sp>
      <p:sp>
        <p:nvSpPr>
          <p:cNvPr id="17" name="TextBox 17"/>
          <p:cNvSpPr txBox="1"/>
          <p:nvPr/>
        </p:nvSpPr>
        <p:spPr>
          <a:xfrm>
            <a:off x="1028700" y="5684310"/>
            <a:ext cx="16341300" cy="3533775"/>
          </a:xfrm>
          <a:prstGeom prst="rect">
            <a:avLst/>
          </a:prstGeom>
        </p:spPr>
        <p:txBody>
          <a:bodyPr lIns="0" tIns="0" rIns="0" bIns="0" rtlCol="0" anchor="t">
            <a:spAutoFit/>
          </a:bodyPr>
          <a:lstStyle/>
          <a:p>
            <a:pPr marL="597217" lvl="1" indent="-298609" algn="just">
              <a:lnSpc>
                <a:spcPts val="3960"/>
              </a:lnSpc>
              <a:buFont typeface="Arial"/>
              <a:buChar char="•"/>
            </a:pPr>
            <a:r>
              <a:rPr lang="en-US" sz="3300" spc="-1">
                <a:solidFill>
                  <a:srgbClr val="000000"/>
                </a:solidFill>
                <a:latin typeface="Calibri (MS)"/>
                <a:ea typeface="Calibri (MS)"/>
                <a:cs typeface="Calibri (MS)"/>
                <a:sym typeface="Calibri (MS)"/>
              </a:rPr>
              <a:t>Separation of management &amp; economic reward</a:t>
            </a:r>
          </a:p>
          <a:p>
            <a:pPr marL="1282865" lvl="2" indent="-427622" algn="just">
              <a:lnSpc>
                <a:spcPts val="3960"/>
              </a:lnSpc>
              <a:buFont typeface="Arial"/>
              <a:buChar char="⚬"/>
            </a:pPr>
            <a:r>
              <a:rPr lang="en-US" sz="3300">
                <a:solidFill>
                  <a:srgbClr val="000000"/>
                </a:solidFill>
                <a:latin typeface="Calibri (MS)"/>
                <a:ea typeface="Calibri (MS)"/>
                <a:cs typeface="Calibri (MS)"/>
                <a:sym typeface="Calibri (MS)"/>
              </a:rPr>
              <a:t>We can have sub-class for economic reward</a:t>
            </a:r>
          </a:p>
          <a:p>
            <a:pPr marL="1968513" lvl="3" indent="-492128" algn="just">
              <a:lnSpc>
                <a:spcPts val="3960"/>
              </a:lnSpc>
              <a:buFont typeface="Arial"/>
              <a:buChar char="￭"/>
            </a:pPr>
            <a:r>
              <a:rPr lang="en-US" sz="3300">
                <a:solidFill>
                  <a:srgbClr val="000000"/>
                </a:solidFill>
                <a:latin typeface="Calibri (MS)"/>
                <a:ea typeface="Calibri (MS)"/>
                <a:cs typeface="Calibri (MS)"/>
                <a:sym typeface="Calibri (MS)"/>
              </a:rPr>
              <a:t>Class A - entitled to dividend only from profits of a particular asset</a:t>
            </a:r>
          </a:p>
          <a:p>
            <a:pPr marL="1968513" lvl="3" indent="-492128" algn="just">
              <a:lnSpc>
                <a:spcPts val="3960"/>
              </a:lnSpc>
              <a:buFont typeface="Arial"/>
              <a:buChar char="￭"/>
            </a:pPr>
            <a:r>
              <a:rPr lang="en-US" sz="3300">
                <a:solidFill>
                  <a:srgbClr val="000000"/>
                </a:solidFill>
                <a:latin typeface="Calibri (MS)"/>
                <a:ea typeface="Calibri (MS)"/>
                <a:cs typeface="Calibri (MS)"/>
                <a:sym typeface="Calibri (MS)"/>
              </a:rPr>
              <a:t>Class B - Fixed dividend (quantum/% of profit/% of capital) every year but no right on liquidation / redemption</a:t>
            </a:r>
          </a:p>
          <a:p>
            <a:pPr marL="1968513" lvl="3" indent="-492128" algn="just">
              <a:lnSpc>
                <a:spcPts val="3960"/>
              </a:lnSpc>
              <a:buFont typeface="Arial"/>
              <a:buChar char="￭"/>
            </a:pPr>
            <a:r>
              <a:rPr lang="en-US" sz="3300">
                <a:solidFill>
                  <a:srgbClr val="000000"/>
                </a:solidFill>
                <a:latin typeface="Calibri (MS)"/>
                <a:ea typeface="Calibri (MS)"/>
                <a:cs typeface="Calibri (MS)"/>
                <a:sym typeface="Calibri (MS)"/>
              </a:rPr>
              <a:t>Class C- Variable dividend</a:t>
            </a:r>
          </a:p>
          <a:p>
            <a:pPr marL="1968817" lvl="3" indent="-492204" algn="just">
              <a:lnSpc>
                <a:spcPts val="3960"/>
              </a:lnSpc>
              <a:buFont typeface="Arial"/>
              <a:buChar char="￭"/>
            </a:pPr>
            <a:r>
              <a:rPr lang="en-US" sz="3300" spc="-1">
                <a:solidFill>
                  <a:srgbClr val="000000"/>
                </a:solidFill>
                <a:latin typeface="Calibri (MS)"/>
                <a:ea typeface="Calibri (MS)"/>
                <a:cs typeface="Calibri (MS)"/>
                <a:sym typeface="Calibri (MS)"/>
              </a:rPr>
              <a:t>Class D - No share of profit but right at the time of liquidation / redemption</a:t>
            </a:r>
          </a:p>
        </p:txBody>
      </p:sp>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grpSp>
        <p:nvGrpSpPr>
          <p:cNvPr id="11" name="Group 11"/>
          <p:cNvGrpSpPr/>
          <p:nvPr/>
        </p:nvGrpSpPr>
        <p:grpSpPr>
          <a:xfrm>
            <a:off x="897480" y="1176120"/>
            <a:ext cx="16578540" cy="57240"/>
            <a:chOff x="0" y="0"/>
            <a:chExt cx="22104720" cy="76320"/>
          </a:xfrm>
        </p:grpSpPr>
        <p:sp>
          <p:nvSpPr>
            <p:cNvPr id="12" name="Freeform 12"/>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3" name="Freeform 13"/>
          <p:cNvSpPr/>
          <p:nvPr/>
        </p:nvSpPr>
        <p:spPr>
          <a:xfrm>
            <a:off x="939766" y="2035240"/>
            <a:ext cx="236354" cy="236354"/>
          </a:xfrm>
          <a:custGeom>
            <a:avLst/>
            <a:gdLst/>
            <a:ahLst/>
            <a:cxnLst/>
            <a:rect l="l" t="t" r="r" b="b"/>
            <a:pathLst>
              <a:path w="236354" h="236354">
                <a:moveTo>
                  <a:pt x="0" y="0"/>
                </a:moveTo>
                <a:lnTo>
                  <a:pt x="236354" y="0"/>
                </a:lnTo>
                <a:lnTo>
                  <a:pt x="236354" y="236354"/>
                </a:lnTo>
                <a:lnTo>
                  <a:pt x="0" y="236354"/>
                </a:lnTo>
                <a:lnTo>
                  <a:pt x="0" y="0"/>
                </a:lnTo>
                <a:close/>
              </a:path>
            </a:pathLst>
          </a:custGeom>
          <a:blipFill>
            <a:blip r:embed="rId2">
              <a:extLst>
                <a:ext uri="{96DAC541-7B7A-43D3-8B79-37D633B846F1}">
                  <asvg:svgBlip xmlns:asvg="http://schemas.microsoft.com/office/drawing/2016/SVG/main" r:embed="rId3"/>
                </a:ext>
              </a:extLst>
            </a:blip>
            <a:stretch>
              <a:fillRect/>
            </a:stretch>
          </a:blipFill>
          <a:ln w="38100" cap="sq">
            <a:solidFill>
              <a:srgbClr val="000000"/>
            </a:solidFill>
            <a:prstDash val="solid"/>
            <a:miter/>
          </a:ln>
        </p:spPr>
      </p:sp>
      <p:sp>
        <p:nvSpPr>
          <p:cNvPr id="14" name="Freeform 14"/>
          <p:cNvSpPr/>
          <p:nvPr/>
        </p:nvSpPr>
        <p:spPr>
          <a:xfrm>
            <a:off x="939766" y="4123885"/>
            <a:ext cx="236354" cy="236354"/>
          </a:xfrm>
          <a:custGeom>
            <a:avLst/>
            <a:gdLst/>
            <a:ahLst/>
            <a:cxnLst/>
            <a:rect l="l" t="t" r="r" b="b"/>
            <a:pathLst>
              <a:path w="236354" h="236354">
                <a:moveTo>
                  <a:pt x="0" y="0"/>
                </a:moveTo>
                <a:lnTo>
                  <a:pt x="236354" y="0"/>
                </a:lnTo>
                <a:lnTo>
                  <a:pt x="236354" y="236353"/>
                </a:lnTo>
                <a:lnTo>
                  <a:pt x="0" y="236353"/>
                </a:lnTo>
                <a:lnTo>
                  <a:pt x="0" y="0"/>
                </a:lnTo>
                <a:close/>
              </a:path>
            </a:pathLst>
          </a:custGeom>
          <a:blipFill>
            <a:blip r:embed="rId2">
              <a:extLst>
                <a:ext uri="{96DAC541-7B7A-43D3-8B79-37D633B846F1}">
                  <asvg:svgBlip xmlns:asvg="http://schemas.microsoft.com/office/drawing/2016/SVG/main" r:embed="rId3"/>
                </a:ext>
              </a:extLst>
            </a:blip>
            <a:stretch>
              <a:fillRect/>
            </a:stretch>
          </a:blipFill>
          <a:ln w="38100" cap="sq">
            <a:solidFill>
              <a:srgbClr val="000000"/>
            </a:solidFill>
            <a:prstDash val="solid"/>
            <a:miter/>
          </a:ln>
        </p:spPr>
      </p:sp>
      <p:sp>
        <p:nvSpPr>
          <p:cNvPr id="15" name="TextBox 15"/>
          <p:cNvSpPr txBox="1"/>
          <p:nvPr/>
        </p:nvSpPr>
        <p:spPr>
          <a:xfrm>
            <a:off x="1478340" y="492045"/>
            <a:ext cx="15419520" cy="609600"/>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Corporate Succession - Powers in AOA</a:t>
            </a:r>
          </a:p>
        </p:txBody>
      </p:sp>
      <p:sp>
        <p:nvSpPr>
          <p:cNvPr id="16" name="TextBox 16"/>
          <p:cNvSpPr txBox="1"/>
          <p:nvPr/>
        </p:nvSpPr>
        <p:spPr>
          <a:xfrm>
            <a:off x="1026242" y="1744738"/>
            <a:ext cx="13369975" cy="758190"/>
          </a:xfrm>
          <a:prstGeom prst="rect">
            <a:avLst/>
          </a:prstGeom>
        </p:spPr>
        <p:txBody>
          <a:bodyPr lIns="0" tIns="0" rIns="0" bIns="0" rtlCol="0" anchor="t">
            <a:spAutoFit/>
          </a:bodyPr>
          <a:lstStyle/>
          <a:p>
            <a:pPr marL="597217" lvl="1" indent="-298609" algn="just">
              <a:lnSpc>
                <a:spcPts val="5940"/>
              </a:lnSpc>
            </a:pPr>
            <a:r>
              <a:rPr lang="en-US" sz="3300" spc="-1" dirty="0">
                <a:solidFill>
                  <a:srgbClr val="000000"/>
                </a:solidFill>
                <a:latin typeface="Calibri (MS)"/>
                <a:ea typeface="Calibri (MS)"/>
                <a:cs typeface="Calibri (MS)"/>
                <a:sym typeface="Calibri (MS)"/>
              </a:rPr>
              <a:t>Preordained succession of shares can be provided in the AOA-</a:t>
            </a:r>
          </a:p>
        </p:txBody>
      </p:sp>
      <p:sp>
        <p:nvSpPr>
          <p:cNvPr id="17" name="TextBox 17"/>
          <p:cNvSpPr txBox="1"/>
          <p:nvPr/>
        </p:nvSpPr>
        <p:spPr>
          <a:xfrm>
            <a:off x="1028700" y="2502960"/>
            <a:ext cx="16341300" cy="1057275"/>
          </a:xfrm>
          <a:prstGeom prst="rect">
            <a:avLst/>
          </a:prstGeom>
        </p:spPr>
        <p:txBody>
          <a:bodyPr lIns="0" tIns="0" rIns="0" bIns="0" rtlCol="0" anchor="t">
            <a:spAutoFit/>
          </a:bodyPr>
          <a:lstStyle/>
          <a:p>
            <a:pPr marL="596798" lvl="1" indent="-298399" algn="just">
              <a:lnSpc>
                <a:spcPts val="3960"/>
              </a:lnSpc>
              <a:buFont typeface="Arial"/>
              <a:buChar char="•"/>
            </a:pPr>
            <a:r>
              <a:rPr lang="en-US" sz="3300">
                <a:solidFill>
                  <a:srgbClr val="000000"/>
                </a:solidFill>
                <a:latin typeface="Calibri (MS)"/>
                <a:ea typeface="Calibri (MS)"/>
                <a:cs typeface="Calibri (MS)"/>
                <a:sym typeface="Calibri (MS)"/>
              </a:rPr>
              <a:t>E.g. -after 10 years shares held by Mr. A would be transferred to Mr. B</a:t>
            </a:r>
          </a:p>
          <a:p>
            <a:pPr marL="596798" lvl="1" indent="-298399" algn="just">
              <a:lnSpc>
                <a:spcPts val="3960"/>
              </a:lnSpc>
              <a:buFont typeface="Arial"/>
              <a:buChar char="•"/>
            </a:pPr>
            <a:r>
              <a:rPr lang="en-US" sz="3300" spc="-1">
                <a:solidFill>
                  <a:srgbClr val="000000"/>
                </a:solidFill>
                <a:latin typeface="Calibri (MS)"/>
                <a:ea typeface="Calibri (MS)"/>
                <a:cs typeface="Calibri (MS)"/>
                <a:sym typeface="Calibri (MS)"/>
              </a:rPr>
              <a:t>E.g. on demise of Mr. X shares held by Mr. X would be transferred to Mr. Y</a:t>
            </a:r>
          </a:p>
        </p:txBody>
      </p:sp>
      <p:sp>
        <p:nvSpPr>
          <p:cNvPr id="18" name="TextBox 18"/>
          <p:cNvSpPr txBox="1"/>
          <p:nvPr/>
        </p:nvSpPr>
        <p:spPr>
          <a:xfrm>
            <a:off x="1028700" y="4677192"/>
            <a:ext cx="16341300" cy="2047875"/>
          </a:xfrm>
          <a:prstGeom prst="rect">
            <a:avLst/>
          </a:prstGeom>
        </p:spPr>
        <p:txBody>
          <a:bodyPr lIns="0" tIns="0" rIns="0" bIns="0" rtlCol="0" anchor="t">
            <a:spAutoFit/>
          </a:bodyPr>
          <a:lstStyle/>
          <a:p>
            <a:pPr marL="596798" lvl="1" indent="-298399" algn="just">
              <a:lnSpc>
                <a:spcPts val="3960"/>
              </a:lnSpc>
              <a:buFont typeface="Arial"/>
              <a:buChar char="•"/>
            </a:pPr>
            <a:r>
              <a:rPr lang="en-US" sz="3300" dirty="0">
                <a:solidFill>
                  <a:srgbClr val="000000"/>
                </a:solidFill>
                <a:latin typeface="Calibri (MS)"/>
                <a:ea typeface="Calibri (MS)"/>
                <a:cs typeface="Calibri (MS)"/>
                <a:sym typeface="Calibri (MS)"/>
              </a:rPr>
              <a:t>Higher Majority</a:t>
            </a:r>
          </a:p>
          <a:p>
            <a:pPr marL="596798" lvl="1" indent="-298399" algn="just">
              <a:lnSpc>
                <a:spcPts val="3960"/>
              </a:lnSpc>
              <a:buFont typeface="Arial"/>
              <a:buChar char="•"/>
            </a:pPr>
            <a:r>
              <a:rPr lang="en-US" sz="3300" dirty="0">
                <a:solidFill>
                  <a:srgbClr val="000000"/>
                </a:solidFill>
                <a:latin typeface="Calibri (MS)"/>
                <a:ea typeface="Calibri (MS)"/>
                <a:cs typeface="Calibri (MS)"/>
                <a:sym typeface="Calibri (MS)"/>
              </a:rPr>
              <a:t>Particular shareholder / Preference Shareholder</a:t>
            </a:r>
          </a:p>
          <a:p>
            <a:pPr marL="596798" lvl="1" indent="-298399" algn="just">
              <a:lnSpc>
                <a:spcPts val="3960"/>
              </a:lnSpc>
              <a:buFont typeface="Arial"/>
              <a:buChar char="•"/>
            </a:pPr>
            <a:r>
              <a:rPr lang="en-US" sz="3300" dirty="0">
                <a:solidFill>
                  <a:srgbClr val="000000"/>
                </a:solidFill>
                <a:latin typeface="Calibri (MS)"/>
                <a:ea typeface="Calibri (MS)"/>
                <a:cs typeface="Calibri (MS)"/>
                <a:sym typeface="Calibri (MS)"/>
              </a:rPr>
              <a:t>Creditor?</a:t>
            </a:r>
          </a:p>
          <a:p>
            <a:pPr marL="298399" lvl="1" algn="just">
              <a:lnSpc>
                <a:spcPts val="3960"/>
              </a:lnSpc>
            </a:pPr>
            <a:endParaRPr lang="en-US" sz="3300" spc="-1" dirty="0">
              <a:solidFill>
                <a:srgbClr val="000000"/>
              </a:solidFill>
              <a:latin typeface="Calibri (MS)"/>
              <a:ea typeface="Calibri (MS)"/>
              <a:cs typeface="Calibri (MS)"/>
              <a:sym typeface="Calibri (MS)"/>
            </a:endParaRPr>
          </a:p>
        </p:txBody>
      </p:sp>
      <p:sp>
        <p:nvSpPr>
          <p:cNvPr id="19" name="TextBox 19"/>
          <p:cNvSpPr txBox="1"/>
          <p:nvPr/>
        </p:nvSpPr>
        <p:spPr>
          <a:xfrm>
            <a:off x="1057943" y="3833470"/>
            <a:ext cx="15373368" cy="758190"/>
          </a:xfrm>
          <a:prstGeom prst="rect">
            <a:avLst/>
          </a:prstGeom>
        </p:spPr>
        <p:txBody>
          <a:bodyPr lIns="0" tIns="0" rIns="0" bIns="0" rtlCol="0" anchor="t">
            <a:spAutoFit/>
          </a:bodyPr>
          <a:lstStyle/>
          <a:p>
            <a:pPr marL="597218" lvl="1" indent="-298609" algn="just">
              <a:lnSpc>
                <a:spcPts val="5940"/>
              </a:lnSpc>
              <a:spcBef>
                <a:spcPct val="0"/>
              </a:spcBef>
            </a:pPr>
            <a:r>
              <a:rPr lang="en-US" sz="3300" u="none" strike="noStrike" spc="-1" dirty="0">
                <a:solidFill>
                  <a:srgbClr val="000000"/>
                </a:solidFill>
                <a:latin typeface="Calibri (MS)"/>
                <a:ea typeface="Calibri (MS)"/>
                <a:cs typeface="Calibri (MS)"/>
                <a:sym typeface="Calibri (MS)"/>
              </a:rPr>
              <a:t>Entrenchment of Articles - Articles cannot be modified without specified approval of -</a:t>
            </a: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176120" y="9534780"/>
            <a:ext cx="4114800" cy="547560"/>
            <a:chOff x="0" y="0"/>
            <a:chExt cx="5486400" cy="730080"/>
          </a:xfrm>
        </p:grpSpPr>
        <p:sp>
          <p:nvSpPr>
            <p:cNvPr id="3" name="Freeform 3"/>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4" name="TextBox 4"/>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5" name="Group 5"/>
          <p:cNvGrpSpPr/>
          <p:nvPr/>
        </p:nvGrpSpPr>
        <p:grpSpPr>
          <a:xfrm>
            <a:off x="6057720" y="9534780"/>
            <a:ext cx="6172200" cy="547560"/>
            <a:chOff x="0" y="0"/>
            <a:chExt cx="8229600" cy="730080"/>
          </a:xfrm>
        </p:grpSpPr>
        <p:sp>
          <p:nvSpPr>
            <p:cNvPr id="6" name="Freeform 6"/>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7" name="TextBox 7"/>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8" name="Group 8"/>
          <p:cNvGrpSpPr/>
          <p:nvPr/>
        </p:nvGrpSpPr>
        <p:grpSpPr>
          <a:xfrm>
            <a:off x="12915720" y="9534780"/>
            <a:ext cx="4114800" cy="547560"/>
            <a:chOff x="0" y="0"/>
            <a:chExt cx="5486400" cy="730080"/>
          </a:xfrm>
        </p:grpSpPr>
        <p:sp>
          <p:nvSpPr>
            <p:cNvPr id="9" name="Freeform 9"/>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0" name="TextBox 10"/>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grpSp>
        <p:nvGrpSpPr>
          <p:cNvPr id="11" name="Group 11"/>
          <p:cNvGrpSpPr/>
          <p:nvPr/>
        </p:nvGrpSpPr>
        <p:grpSpPr>
          <a:xfrm>
            <a:off x="897480" y="1176120"/>
            <a:ext cx="16578540" cy="57240"/>
            <a:chOff x="0" y="0"/>
            <a:chExt cx="22104720" cy="76320"/>
          </a:xfrm>
        </p:grpSpPr>
        <p:sp>
          <p:nvSpPr>
            <p:cNvPr id="12" name="Freeform 12"/>
            <p:cNvSpPr/>
            <p:nvPr/>
          </p:nvSpPr>
          <p:spPr>
            <a:xfrm>
              <a:off x="38100" y="0"/>
              <a:ext cx="22028404" cy="76327"/>
            </a:xfrm>
            <a:custGeom>
              <a:avLst/>
              <a:gdLst/>
              <a:ahLst/>
              <a:cxnLst/>
              <a:rect l="l" t="t" r="r" b="b"/>
              <a:pathLst>
                <a:path w="22028404" h="76327">
                  <a:moveTo>
                    <a:pt x="0" y="0"/>
                  </a:moveTo>
                  <a:lnTo>
                    <a:pt x="22028404" y="0"/>
                  </a:lnTo>
                  <a:lnTo>
                    <a:pt x="22028404" y="76327"/>
                  </a:lnTo>
                  <a:lnTo>
                    <a:pt x="0" y="76327"/>
                  </a:lnTo>
                  <a:close/>
                </a:path>
              </a:pathLst>
            </a:custGeom>
            <a:solidFill>
              <a:srgbClr val="F19D19"/>
            </a:solidFill>
          </p:spPr>
        </p:sp>
      </p:grpSp>
      <p:sp>
        <p:nvSpPr>
          <p:cNvPr id="13" name="Freeform 13"/>
          <p:cNvSpPr/>
          <p:nvPr/>
        </p:nvSpPr>
        <p:spPr>
          <a:xfrm>
            <a:off x="1021326" y="1949526"/>
            <a:ext cx="236354" cy="236354"/>
          </a:xfrm>
          <a:custGeom>
            <a:avLst/>
            <a:gdLst/>
            <a:ahLst/>
            <a:cxnLst/>
            <a:rect l="l" t="t" r="r" b="b"/>
            <a:pathLst>
              <a:path w="236354" h="236354">
                <a:moveTo>
                  <a:pt x="0" y="0"/>
                </a:moveTo>
                <a:lnTo>
                  <a:pt x="236354" y="0"/>
                </a:lnTo>
                <a:lnTo>
                  <a:pt x="236354" y="236354"/>
                </a:lnTo>
                <a:lnTo>
                  <a:pt x="0" y="236354"/>
                </a:lnTo>
                <a:lnTo>
                  <a:pt x="0" y="0"/>
                </a:lnTo>
                <a:close/>
              </a:path>
            </a:pathLst>
          </a:custGeom>
          <a:blipFill>
            <a:blip r:embed="rId2">
              <a:extLst>
                <a:ext uri="{96DAC541-7B7A-43D3-8B79-37D633B846F1}">
                  <asvg:svgBlip xmlns:asvg="http://schemas.microsoft.com/office/drawing/2016/SVG/main" r:embed="rId3"/>
                </a:ext>
              </a:extLst>
            </a:blip>
            <a:stretch>
              <a:fillRect/>
            </a:stretch>
          </a:blipFill>
          <a:ln w="38100" cap="sq">
            <a:solidFill>
              <a:srgbClr val="000000"/>
            </a:solidFill>
            <a:prstDash val="solid"/>
            <a:miter/>
          </a:ln>
        </p:spPr>
      </p:sp>
      <p:sp>
        <p:nvSpPr>
          <p:cNvPr id="14" name="Freeform 14"/>
          <p:cNvSpPr/>
          <p:nvPr/>
        </p:nvSpPr>
        <p:spPr>
          <a:xfrm>
            <a:off x="1016566" y="6969082"/>
            <a:ext cx="236354" cy="236354"/>
          </a:xfrm>
          <a:custGeom>
            <a:avLst/>
            <a:gdLst/>
            <a:ahLst/>
            <a:cxnLst/>
            <a:rect l="l" t="t" r="r" b="b"/>
            <a:pathLst>
              <a:path w="236354" h="236354">
                <a:moveTo>
                  <a:pt x="0" y="0"/>
                </a:moveTo>
                <a:lnTo>
                  <a:pt x="236354" y="0"/>
                </a:lnTo>
                <a:lnTo>
                  <a:pt x="236354" y="236354"/>
                </a:lnTo>
                <a:lnTo>
                  <a:pt x="0" y="236354"/>
                </a:lnTo>
                <a:lnTo>
                  <a:pt x="0" y="0"/>
                </a:lnTo>
                <a:close/>
              </a:path>
            </a:pathLst>
          </a:custGeom>
          <a:blipFill>
            <a:blip r:embed="rId2">
              <a:extLst>
                <a:ext uri="{96DAC541-7B7A-43D3-8B79-37D633B846F1}">
                  <asvg:svgBlip xmlns:asvg="http://schemas.microsoft.com/office/drawing/2016/SVG/main" r:embed="rId3"/>
                </a:ext>
              </a:extLst>
            </a:blip>
            <a:stretch>
              <a:fillRect/>
            </a:stretch>
          </a:blipFill>
          <a:ln w="38100" cap="sq">
            <a:solidFill>
              <a:srgbClr val="000000"/>
            </a:solidFill>
            <a:prstDash val="solid"/>
            <a:miter/>
          </a:ln>
        </p:spPr>
      </p:sp>
      <p:sp>
        <p:nvSpPr>
          <p:cNvPr id="15" name="Freeform 15"/>
          <p:cNvSpPr/>
          <p:nvPr/>
        </p:nvSpPr>
        <p:spPr>
          <a:xfrm>
            <a:off x="1016566" y="5584598"/>
            <a:ext cx="236354" cy="236354"/>
          </a:xfrm>
          <a:custGeom>
            <a:avLst/>
            <a:gdLst/>
            <a:ahLst/>
            <a:cxnLst/>
            <a:rect l="l" t="t" r="r" b="b"/>
            <a:pathLst>
              <a:path w="236354" h="236354">
                <a:moveTo>
                  <a:pt x="0" y="0"/>
                </a:moveTo>
                <a:lnTo>
                  <a:pt x="236354" y="0"/>
                </a:lnTo>
                <a:lnTo>
                  <a:pt x="236354" y="236353"/>
                </a:lnTo>
                <a:lnTo>
                  <a:pt x="0" y="236353"/>
                </a:lnTo>
                <a:lnTo>
                  <a:pt x="0" y="0"/>
                </a:lnTo>
                <a:close/>
              </a:path>
            </a:pathLst>
          </a:custGeom>
          <a:blipFill>
            <a:blip r:embed="rId2">
              <a:extLst>
                <a:ext uri="{96DAC541-7B7A-43D3-8B79-37D633B846F1}">
                  <asvg:svgBlip xmlns:asvg="http://schemas.microsoft.com/office/drawing/2016/SVG/main" r:embed="rId3"/>
                </a:ext>
              </a:extLst>
            </a:blip>
            <a:stretch>
              <a:fillRect/>
            </a:stretch>
          </a:blipFill>
          <a:ln w="38100" cap="sq">
            <a:solidFill>
              <a:srgbClr val="000000"/>
            </a:solidFill>
            <a:prstDash val="solid"/>
            <a:miter/>
          </a:ln>
        </p:spPr>
      </p:sp>
      <p:sp>
        <p:nvSpPr>
          <p:cNvPr id="16" name="Freeform 16"/>
          <p:cNvSpPr/>
          <p:nvPr/>
        </p:nvSpPr>
        <p:spPr>
          <a:xfrm>
            <a:off x="1018946" y="4668664"/>
            <a:ext cx="236354" cy="236354"/>
          </a:xfrm>
          <a:custGeom>
            <a:avLst/>
            <a:gdLst/>
            <a:ahLst/>
            <a:cxnLst/>
            <a:rect l="l" t="t" r="r" b="b"/>
            <a:pathLst>
              <a:path w="236354" h="236354">
                <a:moveTo>
                  <a:pt x="0" y="0"/>
                </a:moveTo>
                <a:lnTo>
                  <a:pt x="236354" y="0"/>
                </a:lnTo>
                <a:lnTo>
                  <a:pt x="236354" y="236354"/>
                </a:lnTo>
                <a:lnTo>
                  <a:pt x="0" y="236354"/>
                </a:lnTo>
                <a:lnTo>
                  <a:pt x="0" y="0"/>
                </a:lnTo>
                <a:close/>
              </a:path>
            </a:pathLst>
          </a:custGeom>
          <a:blipFill>
            <a:blip r:embed="rId2">
              <a:extLst>
                <a:ext uri="{96DAC541-7B7A-43D3-8B79-37D633B846F1}">
                  <asvg:svgBlip xmlns:asvg="http://schemas.microsoft.com/office/drawing/2016/SVG/main" r:embed="rId3"/>
                </a:ext>
              </a:extLst>
            </a:blip>
            <a:stretch>
              <a:fillRect/>
            </a:stretch>
          </a:blipFill>
          <a:ln w="38100" cap="sq">
            <a:solidFill>
              <a:srgbClr val="000000"/>
            </a:solidFill>
            <a:prstDash val="solid"/>
            <a:miter/>
          </a:ln>
        </p:spPr>
      </p:sp>
      <p:sp>
        <p:nvSpPr>
          <p:cNvPr id="20" name="TextBox 20"/>
          <p:cNvSpPr txBox="1"/>
          <p:nvPr/>
        </p:nvSpPr>
        <p:spPr>
          <a:xfrm>
            <a:off x="1478340" y="492045"/>
            <a:ext cx="15419520" cy="609600"/>
          </a:xfrm>
          <a:prstGeom prst="rect">
            <a:avLst/>
          </a:prstGeom>
        </p:spPr>
        <p:txBody>
          <a:bodyPr lIns="0" tIns="0" rIns="0" bIns="0" rtlCol="0" anchor="t">
            <a:spAutoFit/>
          </a:bodyPr>
          <a:lstStyle/>
          <a:p>
            <a:pPr algn="just">
              <a:lnSpc>
                <a:spcPts val="4320"/>
              </a:lnSpc>
            </a:pPr>
            <a:r>
              <a:rPr lang="en-US" sz="3600" b="1" spc="-1">
                <a:solidFill>
                  <a:srgbClr val="000000"/>
                </a:solidFill>
                <a:latin typeface="Calibri (MS) Bold"/>
                <a:ea typeface="Calibri (MS) Bold"/>
                <a:cs typeface="Calibri (MS) Bold"/>
                <a:sym typeface="Calibri (MS) Bold"/>
              </a:rPr>
              <a:t>Corporate Succession - Powers in AOA</a:t>
            </a:r>
          </a:p>
        </p:txBody>
      </p:sp>
      <p:sp>
        <p:nvSpPr>
          <p:cNvPr id="21" name="TextBox 21"/>
          <p:cNvSpPr txBox="1"/>
          <p:nvPr/>
        </p:nvSpPr>
        <p:spPr>
          <a:xfrm>
            <a:off x="1238015" y="1639861"/>
            <a:ext cx="13369975" cy="758190"/>
          </a:xfrm>
          <a:prstGeom prst="rect">
            <a:avLst/>
          </a:prstGeom>
        </p:spPr>
        <p:txBody>
          <a:bodyPr lIns="0" tIns="0" rIns="0" bIns="0" rtlCol="0" anchor="t">
            <a:spAutoFit/>
          </a:bodyPr>
          <a:lstStyle/>
          <a:p>
            <a:pPr marL="597217" lvl="1" indent="-298609" algn="just">
              <a:lnSpc>
                <a:spcPts val="5940"/>
              </a:lnSpc>
            </a:pPr>
            <a:r>
              <a:rPr lang="en-US" sz="3300" spc="-1" dirty="0">
                <a:solidFill>
                  <a:srgbClr val="000000"/>
                </a:solidFill>
                <a:latin typeface="Calibri (MS)"/>
                <a:ea typeface="Calibri (MS)"/>
                <a:cs typeface="Calibri (MS)"/>
                <a:sym typeface="Calibri (MS)"/>
              </a:rPr>
              <a:t>Restriction on transfer of shares</a:t>
            </a:r>
          </a:p>
        </p:txBody>
      </p:sp>
      <p:sp>
        <p:nvSpPr>
          <p:cNvPr id="22" name="TextBox 22"/>
          <p:cNvSpPr txBox="1"/>
          <p:nvPr/>
        </p:nvSpPr>
        <p:spPr>
          <a:xfrm>
            <a:off x="1294297" y="2336963"/>
            <a:ext cx="16341300" cy="2047875"/>
          </a:xfrm>
          <a:prstGeom prst="rect">
            <a:avLst/>
          </a:prstGeom>
        </p:spPr>
        <p:txBody>
          <a:bodyPr lIns="0" tIns="0" rIns="0" bIns="0" rtlCol="0" anchor="t">
            <a:spAutoFit/>
          </a:bodyPr>
          <a:lstStyle/>
          <a:p>
            <a:pPr marL="596798" lvl="1" indent="-298399" algn="just">
              <a:lnSpc>
                <a:spcPts val="3960"/>
              </a:lnSpc>
              <a:buFont typeface="Arial"/>
              <a:buChar char="•"/>
            </a:pPr>
            <a:r>
              <a:rPr lang="en-US" sz="3300" dirty="0">
                <a:solidFill>
                  <a:srgbClr val="000000"/>
                </a:solidFill>
                <a:latin typeface="Calibri (MS)"/>
                <a:ea typeface="Calibri (MS)"/>
                <a:cs typeface="Calibri (MS)"/>
                <a:sym typeface="Calibri (MS)"/>
              </a:rPr>
              <a:t>Restrict sale of shares to non-family member</a:t>
            </a:r>
          </a:p>
          <a:p>
            <a:pPr marL="596798" lvl="1" indent="-298399" algn="just">
              <a:lnSpc>
                <a:spcPts val="3960"/>
              </a:lnSpc>
              <a:buFont typeface="Arial"/>
              <a:buChar char="•"/>
            </a:pPr>
            <a:r>
              <a:rPr lang="en-US" sz="3300" dirty="0">
                <a:solidFill>
                  <a:srgbClr val="000000"/>
                </a:solidFill>
                <a:latin typeface="Calibri (MS)"/>
                <a:ea typeface="Calibri (MS)"/>
                <a:cs typeface="Calibri (MS)"/>
                <a:sym typeface="Calibri (MS)"/>
              </a:rPr>
              <a:t>Right of first refusal</a:t>
            </a:r>
          </a:p>
          <a:p>
            <a:pPr marL="596798" lvl="1" indent="-298399" algn="just">
              <a:lnSpc>
                <a:spcPts val="3960"/>
              </a:lnSpc>
              <a:buFont typeface="Arial"/>
              <a:buChar char="•"/>
            </a:pPr>
            <a:r>
              <a:rPr lang="en-US" sz="3300" dirty="0">
                <a:solidFill>
                  <a:srgbClr val="000000"/>
                </a:solidFill>
                <a:latin typeface="Calibri (MS)"/>
                <a:ea typeface="Calibri (MS)"/>
                <a:cs typeface="Calibri (MS)"/>
                <a:sym typeface="Calibri (MS)"/>
              </a:rPr>
              <a:t>Call Option</a:t>
            </a:r>
          </a:p>
          <a:p>
            <a:pPr marL="596798" lvl="1" indent="-298399" algn="just">
              <a:lnSpc>
                <a:spcPts val="3960"/>
              </a:lnSpc>
              <a:buFont typeface="Arial"/>
              <a:buChar char="•"/>
            </a:pPr>
            <a:r>
              <a:rPr lang="en-US" sz="3300" spc="-1" dirty="0">
                <a:solidFill>
                  <a:srgbClr val="000000"/>
                </a:solidFill>
                <a:latin typeface="Calibri (MS)"/>
                <a:ea typeface="Calibri (MS)"/>
                <a:cs typeface="Calibri (MS)"/>
                <a:sym typeface="Calibri (MS)"/>
              </a:rPr>
              <a:t>Put Option</a:t>
            </a:r>
          </a:p>
        </p:txBody>
      </p:sp>
      <p:sp>
        <p:nvSpPr>
          <p:cNvPr id="23" name="TextBox 23"/>
          <p:cNvSpPr txBox="1"/>
          <p:nvPr/>
        </p:nvSpPr>
        <p:spPr>
          <a:xfrm>
            <a:off x="1635217" y="4579608"/>
            <a:ext cx="16000380" cy="2769989"/>
          </a:xfrm>
          <a:prstGeom prst="rect">
            <a:avLst/>
          </a:prstGeom>
        </p:spPr>
        <p:txBody>
          <a:bodyPr lIns="0" tIns="0" rIns="0" bIns="0" rtlCol="0" anchor="t">
            <a:spAutoFit/>
          </a:bodyPr>
          <a:lstStyle/>
          <a:p>
            <a:pPr algn="just">
              <a:lnSpc>
                <a:spcPts val="3597"/>
              </a:lnSpc>
            </a:pPr>
            <a:r>
              <a:rPr lang="en-US" sz="3300" dirty="0">
                <a:solidFill>
                  <a:srgbClr val="000000"/>
                </a:solidFill>
                <a:latin typeface="Calibri (MS)"/>
                <a:ea typeface="Calibri (MS)"/>
                <a:cs typeface="Calibri (MS)"/>
                <a:sym typeface="Calibri (MS)"/>
              </a:rPr>
              <a:t>Provide for right to subscribe to additional shares</a:t>
            </a:r>
          </a:p>
          <a:p>
            <a:pPr algn="just">
              <a:lnSpc>
                <a:spcPts val="3597"/>
              </a:lnSpc>
            </a:pPr>
            <a:endParaRPr lang="en-US" sz="3300" dirty="0">
              <a:solidFill>
                <a:srgbClr val="000000"/>
              </a:solidFill>
              <a:latin typeface="Calibri (MS)"/>
              <a:ea typeface="Calibri (MS)"/>
              <a:cs typeface="Calibri (MS)"/>
              <a:sym typeface="Calibri (MS)"/>
            </a:endParaRPr>
          </a:p>
          <a:p>
            <a:pPr algn="just">
              <a:lnSpc>
                <a:spcPts val="3570"/>
              </a:lnSpc>
            </a:pPr>
            <a:r>
              <a:rPr lang="en-US" sz="3300" dirty="0">
                <a:solidFill>
                  <a:srgbClr val="000000"/>
                </a:solidFill>
                <a:latin typeface="Calibri (MS)"/>
                <a:ea typeface="Calibri (MS)"/>
                <a:cs typeface="Calibri (MS)"/>
                <a:sym typeface="Calibri (MS)"/>
              </a:rPr>
              <a:t>Valuation mechanism for determining value of shares &amp; time period for discharge of consideration</a:t>
            </a:r>
          </a:p>
          <a:p>
            <a:pPr algn="just">
              <a:lnSpc>
                <a:spcPts val="3597"/>
              </a:lnSpc>
            </a:pPr>
            <a:endParaRPr lang="en-US" sz="3300" spc="-1" dirty="0">
              <a:solidFill>
                <a:srgbClr val="000000"/>
              </a:solidFill>
              <a:latin typeface="Calibri (MS)"/>
              <a:ea typeface="Calibri (MS)"/>
              <a:cs typeface="Calibri (MS)"/>
              <a:sym typeface="Calibri (MS)"/>
            </a:endParaRPr>
          </a:p>
          <a:p>
            <a:pPr algn="just">
              <a:lnSpc>
                <a:spcPts val="3597"/>
              </a:lnSpc>
            </a:pPr>
            <a:r>
              <a:rPr lang="en-US" sz="3300" spc="-1" dirty="0">
                <a:solidFill>
                  <a:srgbClr val="000000"/>
                </a:solidFill>
                <a:latin typeface="Calibri (MS)"/>
                <a:ea typeface="Calibri (MS)"/>
                <a:cs typeface="Calibri (MS)"/>
                <a:sym typeface="Calibri (MS)"/>
              </a:rPr>
              <a:t>Professional board of directors to mange the company</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800540" y="4171755"/>
            <a:ext cx="14783220" cy="970845"/>
          </a:xfrm>
          <a:prstGeom prst="rect">
            <a:avLst/>
          </a:prstGeom>
        </p:spPr>
        <p:txBody>
          <a:bodyPr lIns="0" tIns="0" rIns="0" bIns="0" rtlCol="0" anchor="t">
            <a:spAutoFit/>
          </a:bodyPr>
          <a:lstStyle/>
          <a:p>
            <a:pPr algn="ctr">
              <a:lnSpc>
                <a:spcPts val="6480"/>
              </a:lnSpc>
            </a:pPr>
            <a:r>
              <a:rPr lang="en-US" sz="6000" spc="-1">
                <a:solidFill>
                  <a:srgbClr val="000000"/>
                </a:solidFill>
                <a:latin typeface="Calibri (MS)"/>
                <a:ea typeface="Calibri (MS)"/>
                <a:cs typeface="Calibri (MS)"/>
                <a:sym typeface="Calibri (MS)"/>
              </a:rPr>
              <a:t>  Buyback – Companies Act</a:t>
            </a:r>
          </a:p>
        </p:txBody>
      </p:sp>
      <p:grpSp>
        <p:nvGrpSpPr>
          <p:cNvPr id="3" name="Group 3"/>
          <p:cNvGrpSpPr>
            <a:grpSpLocks noChangeAspect="1"/>
          </p:cNvGrpSpPr>
          <p:nvPr/>
        </p:nvGrpSpPr>
        <p:grpSpPr>
          <a:xfrm>
            <a:off x="7112880" y="535680"/>
            <a:ext cx="28620" cy="28620"/>
            <a:chOff x="0" y="0"/>
            <a:chExt cx="38160" cy="38160"/>
          </a:xfrm>
        </p:grpSpPr>
        <p:sp>
          <p:nvSpPr>
            <p:cNvPr id="4" name="Freeform 4"/>
            <p:cNvSpPr/>
            <p:nvPr/>
          </p:nvSpPr>
          <p:spPr>
            <a:xfrm>
              <a:off x="0" y="0"/>
              <a:ext cx="38100" cy="38100"/>
            </a:xfrm>
            <a:custGeom>
              <a:avLst/>
              <a:gdLst/>
              <a:ahLst/>
              <a:cxnLst/>
              <a:rect l="l" t="t" r="r" b="b"/>
              <a:pathLst>
                <a:path w="38100" h="38100">
                  <a:moveTo>
                    <a:pt x="0" y="0"/>
                  </a:moveTo>
                  <a:lnTo>
                    <a:pt x="38100" y="0"/>
                  </a:lnTo>
                  <a:lnTo>
                    <a:pt x="38100" y="38100"/>
                  </a:lnTo>
                  <a:lnTo>
                    <a:pt x="0" y="38100"/>
                  </a:lnTo>
                  <a:lnTo>
                    <a:pt x="0" y="0"/>
                  </a:lnTo>
                  <a:close/>
                </a:path>
              </a:pathLst>
            </a:custGeom>
            <a:blipFill>
              <a:blip r:embed="rId2"/>
              <a:stretch>
                <a:fillRect r="-157" b="-157"/>
              </a:stretch>
            </a:blipFill>
          </p:spPr>
        </p:sp>
      </p:grpSp>
      <p:grpSp>
        <p:nvGrpSpPr>
          <p:cNvPr id="5" name="Group 5"/>
          <p:cNvGrpSpPr/>
          <p:nvPr/>
        </p:nvGrpSpPr>
        <p:grpSpPr>
          <a:xfrm>
            <a:off x="1257120" y="9534780"/>
            <a:ext cx="4114800" cy="547560"/>
            <a:chOff x="0" y="0"/>
            <a:chExt cx="5486400" cy="730080"/>
          </a:xfrm>
        </p:grpSpPr>
        <p:sp>
          <p:nvSpPr>
            <p:cNvPr id="6" name="Freeform 6"/>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7" name="TextBox 7"/>
            <p:cNvSpPr txBox="1"/>
            <p:nvPr/>
          </p:nvSpPr>
          <p:spPr>
            <a:xfrm>
              <a:off x="0" y="-47625"/>
              <a:ext cx="5486400" cy="777705"/>
            </a:xfrm>
            <a:prstGeom prst="rect">
              <a:avLst/>
            </a:prstGeom>
          </p:spPr>
          <p:txBody>
            <a:bodyPr lIns="50800" tIns="50800" rIns="50800" bIns="50800" rtlCol="0" anchor="ctr"/>
            <a:lstStyle/>
            <a:p>
              <a:pPr algn="l">
                <a:lnSpc>
                  <a:spcPts val="3060"/>
                </a:lnSpc>
              </a:pPr>
              <a:r>
                <a:rPr lang="en-US" sz="2550" spc="-1">
                  <a:solidFill>
                    <a:srgbClr val="404040"/>
                  </a:solidFill>
                  <a:latin typeface="Calibri (MS)"/>
                  <a:ea typeface="Calibri (MS)"/>
                  <a:cs typeface="Calibri (MS)"/>
                  <a:sym typeface="Calibri (MS)"/>
                </a:rPr>
                <a:t>08/08/25</a:t>
              </a:r>
            </a:p>
          </p:txBody>
        </p:sp>
      </p:grpSp>
      <p:grpSp>
        <p:nvGrpSpPr>
          <p:cNvPr id="8" name="Group 8"/>
          <p:cNvGrpSpPr/>
          <p:nvPr/>
        </p:nvGrpSpPr>
        <p:grpSpPr>
          <a:xfrm>
            <a:off x="6057720" y="9534780"/>
            <a:ext cx="6172200" cy="547560"/>
            <a:chOff x="0" y="0"/>
            <a:chExt cx="8229600" cy="730080"/>
          </a:xfrm>
        </p:grpSpPr>
        <p:sp>
          <p:nvSpPr>
            <p:cNvPr id="9" name="Freeform 9"/>
            <p:cNvSpPr/>
            <p:nvPr/>
          </p:nvSpPr>
          <p:spPr>
            <a:xfrm>
              <a:off x="0" y="0"/>
              <a:ext cx="8229600" cy="730123"/>
            </a:xfrm>
            <a:custGeom>
              <a:avLst/>
              <a:gdLst/>
              <a:ahLst/>
              <a:cxnLst/>
              <a:rect l="l" t="t" r="r" b="b"/>
              <a:pathLst>
                <a:path w="8229600" h="730123">
                  <a:moveTo>
                    <a:pt x="0" y="0"/>
                  </a:moveTo>
                  <a:lnTo>
                    <a:pt x="8229600" y="0"/>
                  </a:lnTo>
                  <a:lnTo>
                    <a:pt x="8229600" y="730123"/>
                  </a:lnTo>
                  <a:lnTo>
                    <a:pt x="0" y="730123"/>
                  </a:lnTo>
                  <a:close/>
                </a:path>
              </a:pathLst>
            </a:custGeom>
            <a:solidFill>
              <a:srgbClr val="E98960"/>
            </a:solidFill>
          </p:spPr>
        </p:sp>
        <p:sp>
          <p:nvSpPr>
            <p:cNvPr id="10" name="TextBox 10"/>
            <p:cNvSpPr txBox="1"/>
            <p:nvPr/>
          </p:nvSpPr>
          <p:spPr>
            <a:xfrm>
              <a:off x="0" y="-47625"/>
              <a:ext cx="8229600" cy="777705"/>
            </a:xfrm>
            <a:prstGeom prst="rect">
              <a:avLst/>
            </a:prstGeom>
          </p:spPr>
          <p:txBody>
            <a:bodyPr lIns="50800" tIns="50800" rIns="50800" bIns="50800" rtlCol="0" anchor="ctr"/>
            <a:lstStyle/>
            <a:p>
              <a:pPr algn="ctr">
                <a:lnSpc>
                  <a:spcPts val="3060"/>
                </a:lnSpc>
              </a:pPr>
              <a:r>
                <a:rPr lang="en-US" sz="2550" spc="-1">
                  <a:solidFill>
                    <a:srgbClr val="404040"/>
                  </a:solidFill>
                  <a:latin typeface="Times New Roman"/>
                  <a:ea typeface="Times New Roman"/>
                  <a:cs typeface="Times New Roman"/>
                  <a:sym typeface="Times New Roman"/>
                </a:rPr>
                <a:t>Mohit Bhuteria</a:t>
              </a:r>
            </a:p>
          </p:txBody>
        </p:sp>
      </p:grpSp>
      <p:grpSp>
        <p:nvGrpSpPr>
          <p:cNvPr id="11" name="Group 11"/>
          <p:cNvGrpSpPr/>
          <p:nvPr/>
        </p:nvGrpSpPr>
        <p:grpSpPr>
          <a:xfrm>
            <a:off x="12915720" y="9534780"/>
            <a:ext cx="4114800" cy="547560"/>
            <a:chOff x="0" y="0"/>
            <a:chExt cx="5486400" cy="730080"/>
          </a:xfrm>
        </p:grpSpPr>
        <p:sp>
          <p:nvSpPr>
            <p:cNvPr id="12" name="Freeform 12"/>
            <p:cNvSpPr/>
            <p:nvPr/>
          </p:nvSpPr>
          <p:spPr>
            <a:xfrm>
              <a:off x="0" y="0"/>
              <a:ext cx="5486400" cy="730123"/>
            </a:xfrm>
            <a:custGeom>
              <a:avLst/>
              <a:gdLst/>
              <a:ahLst/>
              <a:cxnLst/>
              <a:rect l="l" t="t" r="r" b="b"/>
              <a:pathLst>
                <a:path w="5486400" h="730123">
                  <a:moveTo>
                    <a:pt x="0" y="0"/>
                  </a:moveTo>
                  <a:lnTo>
                    <a:pt x="5486400" y="0"/>
                  </a:lnTo>
                  <a:lnTo>
                    <a:pt x="5486400" y="730123"/>
                  </a:lnTo>
                  <a:lnTo>
                    <a:pt x="0" y="730123"/>
                  </a:lnTo>
                  <a:close/>
                </a:path>
              </a:pathLst>
            </a:custGeom>
            <a:solidFill>
              <a:srgbClr val="E98960"/>
            </a:solidFill>
          </p:spPr>
        </p:sp>
        <p:sp>
          <p:nvSpPr>
            <p:cNvPr id="13" name="TextBox 13"/>
            <p:cNvSpPr txBox="1"/>
            <p:nvPr/>
          </p:nvSpPr>
          <p:spPr>
            <a:xfrm>
              <a:off x="0" y="-47625"/>
              <a:ext cx="5486400" cy="777705"/>
            </a:xfrm>
            <a:prstGeom prst="rect">
              <a:avLst/>
            </a:prstGeom>
          </p:spPr>
          <p:txBody>
            <a:bodyPr lIns="50800" tIns="50800" rIns="50800" bIns="50800" rtlCol="0" anchor="ctr"/>
            <a:lstStyle/>
            <a:p>
              <a:pPr algn="r">
                <a:lnSpc>
                  <a:spcPts val="3060"/>
                </a:lnSpc>
              </a:pPr>
              <a:r>
                <a:rPr lang="en-US" sz="2550" spc="-1">
                  <a:solidFill>
                    <a:srgbClr val="404040"/>
                  </a:solidFill>
                  <a:latin typeface="Times New Roman"/>
                  <a:ea typeface="Times New Roman"/>
                  <a:cs typeface="Times New Roman"/>
                  <a:sym typeface="Times New Roman"/>
                </a:rPr>
                <a:t>&lt;number&gt;</a:t>
              </a:r>
            </a:p>
          </p:txBody>
        </p:sp>
      </p:grpSp>
    </p:spTree>
  </p:cSld>
  <p:clrMapOvr>
    <a:masterClrMapping/>
  </p:clrMapOvr>
  <p:transition>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TotalTime>
  <Words>4074</Words>
  <Application>Microsoft Office PowerPoint</Application>
  <PresentationFormat>Custom</PresentationFormat>
  <Paragraphs>531</Paragraphs>
  <Slides>53</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53</vt:i4>
      </vt:variant>
    </vt:vector>
  </HeadingPairs>
  <TitlesOfParts>
    <vt:vector size="61" baseType="lpstr">
      <vt:lpstr>Times New Roman</vt:lpstr>
      <vt:lpstr>Arial Bold</vt:lpstr>
      <vt:lpstr>Calibri (MS)</vt:lpstr>
      <vt:lpstr>Calibri (MS) Bold</vt:lpstr>
      <vt:lpstr>Arial</vt:lpstr>
      <vt:lpstr>Calibri</vt:lpstr>
      <vt:lpstr>Arimo Bold Italics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on Corporate Restructuring.ppt</dc:title>
  <dc:creator>Mohit Bhuteria</dc:creator>
  <cp:lastModifiedBy>EIRC Website</cp:lastModifiedBy>
  <cp:revision>6</cp:revision>
  <dcterms:created xsi:type="dcterms:W3CDTF">2006-08-16T00:00:00Z</dcterms:created>
  <dcterms:modified xsi:type="dcterms:W3CDTF">2025-09-01T11:02:34Z</dcterms:modified>
  <dc:identifier>DAGvdPv_q0c</dc:identifier>
</cp:coreProperties>
</file>