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handoutMasterIdLst>
    <p:handoutMasterId r:id="rId55"/>
  </p:handoutMasterIdLst>
  <p:sldIdLst>
    <p:sldId id="256" r:id="rId2"/>
    <p:sldId id="297" r:id="rId3"/>
    <p:sldId id="346" r:id="rId4"/>
    <p:sldId id="259" r:id="rId5"/>
    <p:sldId id="329" r:id="rId6"/>
    <p:sldId id="298" r:id="rId7"/>
    <p:sldId id="331" r:id="rId8"/>
    <p:sldId id="302" r:id="rId9"/>
    <p:sldId id="307" r:id="rId10"/>
    <p:sldId id="306" r:id="rId11"/>
    <p:sldId id="304" r:id="rId12"/>
    <p:sldId id="296" r:id="rId13"/>
    <p:sldId id="300" r:id="rId14"/>
    <p:sldId id="301" r:id="rId15"/>
    <p:sldId id="332" r:id="rId16"/>
    <p:sldId id="339" r:id="rId17"/>
    <p:sldId id="311" r:id="rId18"/>
    <p:sldId id="312" r:id="rId19"/>
    <p:sldId id="313" r:id="rId20"/>
    <p:sldId id="309" r:id="rId21"/>
    <p:sldId id="333" r:id="rId22"/>
    <p:sldId id="260" r:id="rId23"/>
    <p:sldId id="310" r:id="rId24"/>
    <p:sldId id="334" r:id="rId25"/>
    <p:sldId id="335" r:id="rId26"/>
    <p:sldId id="336" r:id="rId27"/>
    <p:sldId id="337" r:id="rId28"/>
    <p:sldId id="338" r:id="rId29"/>
    <p:sldId id="305" r:id="rId30"/>
    <p:sldId id="308" r:id="rId31"/>
    <p:sldId id="261" r:id="rId32"/>
    <p:sldId id="314" r:id="rId33"/>
    <p:sldId id="315" r:id="rId34"/>
    <p:sldId id="316" r:id="rId35"/>
    <p:sldId id="317" r:id="rId36"/>
    <p:sldId id="340" r:id="rId37"/>
    <p:sldId id="319" r:id="rId38"/>
    <p:sldId id="320" r:id="rId39"/>
    <p:sldId id="321" r:id="rId40"/>
    <p:sldId id="322" r:id="rId41"/>
    <p:sldId id="323" r:id="rId42"/>
    <p:sldId id="324" r:id="rId43"/>
    <p:sldId id="325" r:id="rId44"/>
    <p:sldId id="326" r:id="rId45"/>
    <p:sldId id="327" r:id="rId46"/>
    <p:sldId id="328" r:id="rId47"/>
    <p:sldId id="341" r:id="rId48"/>
    <p:sldId id="342" r:id="rId49"/>
    <p:sldId id="343" r:id="rId50"/>
    <p:sldId id="344" r:id="rId51"/>
    <p:sldId id="345" r:id="rId52"/>
    <p:sldId id="29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FF216-4236-4DD0-A4F0-CB80B56B7CE6}" v="755" dt="2025-08-20T04:18:59.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96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158BF-C967-4EDE-B42F-62C1F49364F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IN"/>
        </a:p>
      </dgm:t>
    </dgm:pt>
    <dgm:pt modelId="{33BCE117-9886-4E5E-B458-BD39A6BF96DE}">
      <dgm:prSet phldrT="[Text]"/>
      <dgm:spPr/>
      <dgm:t>
        <a:bodyPr/>
        <a:lstStyle/>
        <a:p>
          <a:r>
            <a:rPr lang="en-US" b="1" i="0" dirty="0"/>
            <a:t>Commodity derivatives and Financial derivatives</a:t>
          </a:r>
          <a:endParaRPr lang="en-IN" dirty="0"/>
        </a:p>
      </dgm:t>
    </dgm:pt>
    <dgm:pt modelId="{CA14066F-2BAD-475A-944E-DD632C88674C}" type="parTrans" cxnId="{4A95E7D7-864B-4CA1-B2D1-1A0F3C55359B}">
      <dgm:prSet/>
      <dgm:spPr/>
      <dgm:t>
        <a:bodyPr/>
        <a:lstStyle/>
        <a:p>
          <a:endParaRPr lang="en-IN"/>
        </a:p>
      </dgm:t>
    </dgm:pt>
    <dgm:pt modelId="{3DD95A54-49A6-425B-81DC-8D9FF0858679}" type="sibTrans" cxnId="{4A95E7D7-864B-4CA1-B2D1-1A0F3C55359B}">
      <dgm:prSet/>
      <dgm:spPr/>
      <dgm:t>
        <a:bodyPr/>
        <a:lstStyle/>
        <a:p>
          <a:endParaRPr lang="en-IN"/>
        </a:p>
      </dgm:t>
    </dgm:pt>
    <dgm:pt modelId="{6D3597B7-4977-4276-B0F1-6989F3F7DEB4}">
      <dgm:prSet phldrT="[Text]"/>
      <dgm:spPr/>
      <dgm:t>
        <a:bodyPr/>
        <a:lstStyle/>
        <a:p>
          <a:r>
            <a:rPr lang="en-IN" b="1" dirty="0"/>
            <a:t>Commodity Derivative</a:t>
          </a:r>
          <a:r>
            <a:rPr lang="en-IN" dirty="0"/>
            <a:t>: Underlying is a physical asset or a real asset</a:t>
          </a:r>
        </a:p>
      </dgm:t>
    </dgm:pt>
    <dgm:pt modelId="{83095A7B-40C7-4E8A-B3A9-C053A8D79255}" type="parTrans" cxnId="{97C1561D-5D7A-4607-B244-D7972EEB56ED}">
      <dgm:prSet/>
      <dgm:spPr/>
      <dgm:t>
        <a:bodyPr/>
        <a:lstStyle/>
        <a:p>
          <a:endParaRPr lang="en-IN"/>
        </a:p>
      </dgm:t>
    </dgm:pt>
    <dgm:pt modelId="{FC060D13-1993-4DE6-8A54-00E88FB96139}" type="sibTrans" cxnId="{97C1561D-5D7A-4607-B244-D7972EEB56ED}">
      <dgm:prSet/>
      <dgm:spPr/>
      <dgm:t>
        <a:bodyPr/>
        <a:lstStyle/>
        <a:p>
          <a:endParaRPr lang="en-IN"/>
        </a:p>
      </dgm:t>
    </dgm:pt>
    <dgm:pt modelId="{4A3A7792-CDDA-4E1E-A211-C2A6DE845FD7}">
      <dgm:prSet phldrT="[Text]"/>
      <dgm:spPr/>
      <dgm:t>
        <a:bodyPr/>
        <a:lstStyle/>
        <a:p>
          <a:r>
            <a:rPr lang="en-IN" b="1" dirty="0"/>
            <a:t>Financial Derivative</a:t>
          </a:r>
          <a:r>
            <a:rPr lang="en-IN" dirty="0"/>
            <a:t>: Underlying is a financial asset</a:t>
          </a:r>
        </a:p>
      </dgm:t>
    </dgm:pt>
    <dgm:pt modelId="{A95EFCB0-2DB8-4045-BEC9-493427EBD124}" type="parTrans" cxnId="{CE0D3AE4-DAD2-4CC6-8393-630DDE2E7990}">
      <dgm:prSet/>
      <dgm:spPr/>
      <dgm:t>
        <a:bodyPr/>
        <a:lstStyle/>
        <a:p>
          <a:endParaRPr lang="en-IN"/>
        </a:p>
      </dgm:t>
    </dgm:pt>
    <dgm:pt modelId="{F43FA9B5-78AE-4431-A8D3-543F234E6530}" type="sibTrans" cxnId="{CE0D3AE4-DAD2-4CC6-8393-630DDE2E7990}">
      <dgm:prSet/>
      <dgm:spPr/>
      <dgm:t>
        <a:bodyPr/>
        <a:lstStyle/>
        <a:p>
          <a:endParaRPr lang="en-IN"/>
        </a:p>
      </dgm:t>
    </dgm:pt>
    <dgm:pt modelId="{8347C79F-4508-4B1D-987C-ED286DC46634}">
      <dgm:prSet phldrT="[Text]"/>
      <dgm:spPr/>
      <dgm:t>
        <a:bodyPr/>
        <a:lstStyle/>
        <a:p>
          <a:pPr>
            <a:buNone/>
          </a:pPr>
          <a:r>
            <a:rPr lang="en-US" b="1" i="0" dirty="0"/>
            <a:t>Exchange traded derivatives and Over The Counter (OTC) derivatives</a:t>
          </a:r>
          <a:endParaRPr lang="en-IN" dirty="0"/>
        </a:p>
      </dgm:t>
    </dgm:pt>
    <dgm:pt modelId="{03484E3A-132F-4FD2-85DD-82489A5284BC}" type="parTrans" cxnId="{3803CA27-620E-4BBD-A3E8-EF0EA28E39FF}">
      <dgm:prSet/>
      <dgm:spPr/>
      <dgm:t>
        <a:bodyPr/>
        <a:lstStyle/>
        <a:p>
          <a:endParaRPr lang="en-IN"/>
        </a:p>
      </dgm:t>
    </dgm:pt>
    <dgm:pt modelId="{8E3EAEE7-F459-4875-8128-9DA880A2E66C}" type="sibTrans" cxnId="{3803CA27-620E-4BBD-A3E8-EF0EA28E39FF}">
      <dgm:prSet/>
      <dgm:spPr/>
      <dgm:t>
        <a:bodyPr/>
        <a:lstStyle/>
        <a:p>
          <a:endParaRPr lang="en-IN"/>
        </a:p>
      </dgm:t>
    </dgm:pt>
    <dgm:pt modelId="{F526EEED-6357-4DC4-9021-C0777EF941D8}">
      <dgm:prSet phldrT="[Text]"/>
      <dgm:spPr/>
      <dgm:t>
        <a:bodyPr/>
        <a:lstStyle/>
        <a:p>
          <a:pPr>
            <a:buNone/>
          </a:pPr>
          <a:r>
            <a:rPr lang="en-IN" b="1" dirty="0"/>
            <a:t>ETD</a:t>
          </a:r>
          <a:r>
            <a:rPr lang="en-IN" dirty="0"/>
            <a:t>: Standardised </a:t>
          </a:r>
          <a:r>
            <a:rPr lang="en-IN" b="0" i="0" dirty="0"/>
            <a:t>derivative product</a:t>
          </a:r>
          <a:endParaRPr lang="en-IN" dirty="0"/>
        </a:p>
      </dgm:t>
    </dgm:pt>
    <dgm:pt modelId="{0AB6C152-3903-4AC1-BAB4-5C3CE78DE099}" type="parTrans" cxnId="{7551CF5C-6DC5-4FFB-B2DA-262510226CD9}">
      <dgm:prSet/>
      <dgm:spPr/>
      <dgm:t>
        <a:bodyPr/>
        <a:lstStyle/>
        <a:p>
          <a:endParaRPr lang="en-IN"/>
        </a:p>
      </dgm:t>
    </dgm:pt>
    <dgm:pt modelId="{60A39E7A-5CAC-406D-8807-8988AA088FD0}" type="sibTrans" cxnId="{7551CF5C-6DC5-4FFB-B2DA-262510226CD9}">
      <dgm:prSet/>
      <dgm:spPr/>
      <dgm:t>
        <a:bodyPr/>
        <a:lstStyle/>
        <a:p>
          <a:endParaRPr lang="en-IN"/>
        </a:p>
      </dgm:t>
    </dgm:pt>
    <dgm:pt modelId="{1E1786F8-031C-4494-AF3A-C1DD6C56DFCD}">
      <dgm:prSet phldrT="[Text]"/>
      <dgm:spPr/>
      <dgm:t>
        <a:bodyPr/>
        <a:lstStyle/>
        <a:p>
          <a:pPr>
            <a:buNone/>
          </a:pPr>
          <a:r>
            <a:rPr lang="en-IN" b="1" dirty="0"/>
            <a:t>OTC Derivative</a:t>
          </a:r>
          <a:r>
            <a:rPr lang="en-IN" dirty="0"/>
            <a:t>: Private </a:t>
          </a:r>
          <a:r>
            <a:rPr lang="en-US" b="0" i="0" dirty="0"/>
            <a:t>bilateral contracts between two parties and are non standardized</a:t>
          </a:r>
          <a:endParaRPr lang="en-IN" dirty="0"/>
        </a:p>
      </dgm:t>
    </dgm:pt>
    <dgm:pt modelId="{E9924AE2-386A-432B-A7E8-82B0B4C7F65D}" type="parTrans" cxnId="{CC39AB7C-F003-4110-BCE5-A929FF3DB8D1}">
      <dgm:prSet/>
      <dgm:spPr/>
      <dgm:t>
        <a:bodyPr/>
        <a:lstStyle/>
        <a:p>
          <a:endParaRPr lang="en-IN"/>
        </a:p>
      </dgm:t>
    </dgm:pt>
    <dgm:pt modelId="{3F414DA0-2CA9-4DF4-BA30-ABFB760FBD4D}" type="sibTrans" cxnId="{CC39AB7C-F003-4110-BCE5-A929FF3DB8D1}">
      <dgm:prSet/>
      <dgm:spPr/>
      <dgm:t>
        <a:bodyPr/>
        <a:lstStyle/>
        <a:p>
          <a:endParaRPr lang="en-IN"/>
        </a:p>
      </dgm:t>
    </dgm:pt>
    <dgm:pt modelId="{68CD8F03-1777-4DB3-B83F-7B1332EBD96E}" type="pres">
      <dgm:prSet presAssocID="{2AE158BF-C967-4EDE-B42F-62C1F49364FA}" presName="Name0" presStyleCnt="0">
        <dgm:presLayoutVars>
          <dgm:orgChart val="1"/>
          <dgm:chPref val="1"/>
          <dgm:dir/>
          <dgm:animOne val="branch"/>
          <dgm:animLvl val="lvl"/>
          <dgm:resizeHandles/>
        </dgm:presLayoutVars>
      </dgm:prSet>
      <dgm:spPr/>
    </dgm:pt>
    <dgm:pt modelId="{863C276E-7F34-4BD4-BE9E-7AEF626C8A0D}" type="pres">
      <dgm:prSet presAssocID="{33BCE117-9886-4E5E-B458-BD39A6BF96DE}" presName="hierRoot1" presStyleCnt="0">
        <dgm:presLayoutVars>
          <dgm:hierBranch val="init"/>
        </dgm:presLayoutVars>
      </dgm:prSet>
      <dgm:spPr/>
    </dgm:pt>
    <dgm:pt modelId="{CBDD5CBF-39F3-4269-BB99-E1C62265A7B5}" type="pres">
      <dgm:prSet presAssocID="{33BCE117-9886-4E5E-B458-BD39A6BF96DE}" presName="rootComposite1" presStyleCnt="0"/>
      <dgm:spPr/>
    </dgm:pt>
    <dgm:pt modelId="{D865DF87-8BBB-4CED-9006-77AF1980E327}" type="pres">
      <dgm:prSet presAssocID="{33BCE117-9886-4E5E-B458-BD39A6BF96DE}" presName="rootText1" presStyleLbl="alignAcc1" presStyleIdx="0" presStyleCnt="0">
        <dgm:presLayoutVars>
          <dgm:chPref val="3"/>
        </dgm:presLayoutVars>
      </dgm:prSet>
      <dgm:spPr/>
    </dgm:pt>
    <dgm:pt modelId="{371F55FA-61E1-40CF-8772-7CD50DDD795D}" type="pres">
      <dgm:prSet presAssocID="{33BCE117-9886-4E5E-B458-BD39A6BF96DE}" presName="topArc1" presStyleLbl="parChTrans1D1" presStyleIdx="0" presStyleCnt="12"/>
      <dgm:spPr/>
    </dgm:pt>
    <dgm:pt modelId="{DDB220E6-CE48-4392-AC4C-FC9407300B72}" type="pres">
      <dgm:prSet presAssocID="{33BCE117-9886-4E5E-B458-BD39A6BF96DE}" presName="bottomArc1" presStyleLbl="parChTrans1D1" presStyleIdx="1" presStyleCnt="12"/>
      <dgm:spPr/>
    </dgm:pt>
    <dgm:pt modelId="{6755A49C-5DEA-4316-B8DD-D7AB2BFD4E32}" type="pres">
      <dgm:prSet presAssocID="{33BCE117-9886-4E5E-B458-BD39A6BF96DE}" presName="topConnNode1" presStyleLbl="node1" presStyleIdx="0" presStyleCnt="0"/>
      <dgm:spPr/>
    </dgm:pt>
    <dgm:pt modelId="{1375D24D-8B22-4D49-A990-7BBB1A68DDDE}" type="pres">
      <dgm:prSet presAssocID="{33BCE117-9886-4E5E-B458-BD39A6BF96DE}" presName="hierChild2" presStyleCnt="0"/>
      <dgm:spPr/>
    </dgm:pt>
    <dgm:pt modelId="{FE5C966F-BE54-4213-8FC2-92039A9B1ABA}" type="pres">
      <dgm:prSet presAssocID="{83095A7B-40C7-4E8A-B3A9-C053A8D79255}" presName="Name28" presStyleLbl="parChTrans1D2" presStyleIdx="0" presStyleCnt="4"/>
      <dgm:spPr/>
    </dgm:pt>
    <dgm:pt modelId="{AA501EB6-05B7-46AB-B0D3-24C163EFFAFD}" type="pres">
      <dgm:prSet presAssocID="{6D3597B7-4977-4276-B0F1-6989F3F7DEB4}" presName="hierRoot2" presStyleCnt="0">
        <dgm:presLayoutVars>
          <dgm:hierBranch val="init"/>
        </dgm:presLayoutVars>
      </dgm:prSet>
      <dgm:spPr/>
    </dgm:pt>
    <dgm:pt modelId="{E9E31FAE-A67C-415F-A388-2A1E0ACF9C32}" type="pres">
      <dgm:prSet presAssocID="{6D3597B7-4977-4276-B0F1-6989F3F7DEB4}" presName="rootComposite2" presStyleCnt="0"/>
      <dgm:spPr/>
    </dgm:pt>
    <dgm:pt modelId="{5C505D0A-6FB4-42F4-B4E0-840166CB1BE6}" type="pres">
      <dgm:prSet presAssocID="{6D3597B7-4977-4276-B0F1-6989F3F7DEB4}" presName="rootText2" presStyleLbl="alignAcc1" presStyleIdx="0" presStyleCnt="0">
        <dgm:presLayoutVars>
          <dgm:chPref val="3"/>
        </dgm:presLayoutVars>
      </dgm:prSet>
      <dgm:spPr/>
    </dgm:pt>
    <dgm:pt modelId="{7AA7C340-5CA1-4979-999E-589FC47B99BA}" type="pres">
      <dgm:prSet presAssocID="{6D3597B7-4977-4276-B0F1-6989F3F7DEB4}" presName="topArc2" presStyleLbl="parChTrans1D1" presStyleIdx="2" presStyleCnt="12"/>
      <dgm:spPr/>
    </dgm:pt>
    <dgm:pt modelId="{FFF9CE5C-C109-4C3F-BDE7-948F3B8EC521}" type="pres">
      <dgm:prSet presAssocID="{6D3597B7-4977-4276-B0F1-6989F3F7DEB4}" presName="bottomArc2" presStyleLbl="parChTrans1D1" presStyleIdx="3" presStyleCnt="12"/>
      <dgm:spPr/>
    </dgm:pt>
    <dgm:pt modelId="{A849E926-B9DA-46F0-AF8E-05651E20C454}" type="pres">
      <dgm:prSet presAssocID="{6D3597B7-4977-4276-B0F1-6989F3F7DEB4}" presName="topConnNode2" presStyleLbl="node2" presStyleIdx="0" presStyleCnt="0"/>
      <dgm:spPr/>
    </dgm:pt>
    <dgm:pt modelId="{556D70FC-8BF6-482B-8A29-7C991C695BED}" type="pres">
      <dgm:prSet presAssocID="{6D3597B7-4977-4276-B0F1-6989F3F7DEB4}" presName="hierChild4" presStyleCnt="0"/>
      <dgm:spPr/>
    </dgm:pt>
    <dgm:pt modelId="{BE095535-8125-41C2-BDC2-3CDEEBFFAFC1}" type="pres">
      <dgm:prSet presAssocID="{6D3597B7-4977-4276-B0F1-6989F3F7DEB4}" presName="hierChild5" presStyleCnt="0"/>
      <dgm:spPr/>
    </dgm:pt>
    <dgm:pt modelId="{5A4BE23A-38B8-4DF7-B757-FEA8D6F2813E}" type="pres">
      <dgm:prSet presAssocID="{A95EFCB0-2DB8-4045-BEC9-493427EBD124}" presName="Name28" presStyleLbl="parChTrans1D2" presStyleIdx="1" presStyleCnt="4"/>
      <dgm:spPr/>
    </dgm:pt>
    <dgm:pt modelId="{BEB93DD3-0CD5-4C03-8C9E-2175DD6CB0D1}" type="pres">
      <dgm:prSet presAssocID="{4A3A7792-CDDA-4E1E-A211-C2A6DE845FD7}" presName="hierRoot2" presStyleCnt="0">
        <dgm:presLayoutVars>
          <dgm:hierBranch val="init"/>
        </dgm:presLayoutVars>
      </dgm:prSet>
      <dgm:spPr/>
    </dgm:pt>
    <dgm:pt modelId="{1B80A31F-B636-43BD-9A26-D59D87F673E2}" type="pres">
      <dgm:prSet presAssocID="{4A3A7792-CDDA-4E1E-A211-C2A6DE845FD7}" presName="rootComposite2" presStyleCnt="0"/>
      <dgm:spPr/>
    </dgm:pt>
    <dgm:pt modelId="{9BB34D85-6526-4572-B136-3A59B7D7287B}" type="pres">
      <dgm:prSet presAssocID="{4A3A7792-CDDA-4E1E-A211-C2A6DE845FD7}" presName="rootText2" presStyleLbl="alignAcc1" presStyleIdx="0" presStyleCnt="0">
        <dgm:presLayoutVars>
          <dgm:chPref val="3"/>
        </dgm:presLayoutVars>
      </dgm:prSet>
      <dgm:spPr/>
    </dgm:pt>
    <dgm:pt modelId="{92B85E1F-DB97-4562-A3A1-09369D1326A7}" type="pres">
      <dgm:prSet presAssocID="{4A3A7792-CDDA-4E1E-A211-C2A6DE845FD7}" presName="topArc2" presStyleLbl="parChTrans1D1" presStyleIdx="4" presStyleCnt="12"/>
      <dgm:spPr/>
    </dgm:pt>
    <dgm:pt modelId="{C66A4AC1-2EC9-438B-B235-3DA49ED0EBBB}" type="pres">
      <dgm:prSet presAssocID="{4A3A7792-CDDA-4E1E-A211-C2A6DE845FD7}" presName="bottomArc2" presStyleLbl="parChTrans1D1" presStyleIdx="5" presStyleCnt="12"/>
      <dgm:spPr/>
    </dgm:pt>
    <dgm:pt modelId="{789B0D24-7D20-4FBD-BCA9-9525759F53EF}" type="pres">
      <dgm:prSet presAssocID="{4A3A7792-CDDA-4E1E-A211-C2A6DE845FD7}" presName="topConnNode2" presStyleLbl="node2" presStyleIdx="0" presStyleCnt="0"/>
      <dgm:spPr/>
    </dgm:pt>
    <dgm:pt modelId="{191C70D2-0492-43EB-8F30-15ABD38E6904}" type="pres">
      <dgm:prSet presAssocID="{4A3A7792-CDDA-4E1E-A211-C2A6DE845FD7}" presName="hierChild4" presStyleCnt="0"/>
      <dgm:spPr/>
    </dgm:pt>
    <dgm:pt modelId="{AC4565EB-35E9-42E2-844D-92674F615C6A}" type="pres">
      <dgm:prSet presAssocID="{4A3A7792-CDDA-4E1E-A211-C2A6DE845FD7}" presName="hierChild5" presStyleCnt="0"/>
      <dgm:spPr/>
    </dgm:pt>
    <dgm:pt modelId="{4A6BB3E6-E6C4-4294-B64C-553D2CA43217}" type="pres">
      <dgm:prSet presAssocID="{33BCE117-9886-4E5E-B458-BD39A6BF96DE}" presName="hierChild3" presStyleCnt="0"/>
      <dgm:spPr/>
    </dgm:pt>
    <dgm:pt modelId="{A33E8297-8582-4C42-8D0A-054308E9184B}" type="pres">
      <dgm:prSet presAssocID="{8347C79F-4508-4B1D-987C-ED286DC46634}" presName="hierRoot1" presStyleCnt="0">
        <dgm:presLayoutVars>
          <dgm:hierBranch val="init"/>
        </dgm:presLayoutVars>
      </dgm:prSet>
      <dgm:spPr/>
    </dgm:pt>
    <dgm:pt modelId="{E7946400-7761-4511-B36B-580702E75668}" type="pres">
      <dgm:prSet presAssocID="{8347C79F-4508-4B1D-987C-ED286DC46634}" presName="rootComposite1" presStyleCnt="0"/>
      <dgm:spPr/>
    </dgm:pt>
    <dgm:pt modelId="{F4F9A482-74AA-4C12-BCBF-DD5B60D69B46}" type="pres">
      <dgm:prSet presAssocID="{8347C79F-4508-4B1D-987C-ED286DC46634}" presName="rootText1" presStyleLbl="alignAcc1" presStyleIdx="0" presStyleCnt="0">
        <dgm:presLayoutVars>
          <dgm:chPref val="3"/>
        </dgm:presLayoutVars>
      </dgm:prSet>
      <dgm:spPr/>
    </dgm:pt>
    <dgm:pt modelId="{D5471393-920B-42AA-9BA2-7D8467FC2E37}" type="pres">
      <dgm:prSet presAssocID="{8347C79F-4508-4B1D-987C-ED286DC46634}" presName="topArc1" presStyleLbl="parChTrans1D1" presStyleIdx="6" presStyleCnt="12"/>
      <dgm:spPr/>
    </dgm:pt>
    <dgm:pt modelId="{7EF37FA9-CABF-4D10-8CC9-D43166D4AABC}" type="pres">
      <dgm:prSet presAssocID="{8347C79F-4508-4B1D-987C-ED286DC46634}" presName="bottomArc1" presStyleLbl="parChTrans1D1" presStyleIdx="7" presStyleCnt="12"/>
      <dgm:spPr/>
    </dgm:pt>
    <dgm:pt modelId="{ECB0EFE3-38F7-42A3-A223-8B5BF7EA506E}" type="pres">
      <dgm:prSet presAssocID="{8347C79F-4508-4B1D-987C-ED286DC46634}" presName="topConnNode1" presStyleLbl="node1" presStyleIdx="0" presStyleCnt="0"/>
      <dgm:spPr/>
    </dgm:pt>
    <dgm:pt modelId="{65D607EE-D07C-4BA6-B603-E8A89D5E4E3D}" type="pres">
      <dgm:prSet presAssocID="{8347C79F-4508-4B1D-987C-ED286DC46634}" presName="hierChild2" presStyleCnt="0"/>
      <dgm:spPr/>
    </dgm:pt>
    <dgm:pt modelId="{4EF08045-5821-486E-B1F1-B63C6D23816B}" type="pres">
      <dgm:prSet presAssocID="{0AB6C152-3903-4AC1-BAB4-5C3CE78DE099}" presName="Name28" presStyleLbl="parChTrans1D2" presStyleIdx="2" presStyleCnt="4"/>
      <dgm:spPr/>
    </dgm:pt>
    <dgm:pt modelId="{2D8D9773-2358-4A6D-AB96-E2B6B4274407}" type="pres">
      <dgm:prSet presAssocID="{F526EEED-6357-4DC4-9021-C0777EF941D8}" presName="hierRoot2" presStyleCnt="0">
        <dgm:presLayoutVars>
          <dgm:hierBranch val="init"/>
        </dgm:presLayoutVars>
      </dgm:prSet>
      <dgm:spPr/>
    </dgm:pt>
    <dgm:pt modelId="{EF6A2BD2-92D0-4A0A-BBE5-72105A469027}" type="pres">
      <dgm:prSet presAssocID="{F526EEED-6357-4DC4-9021-C0777EF941D8}" presName="rootComposite2" presStyleCnt="0"/>
      <dgm:spPr/>
    </dgm:pt>
    <dgm:pt modelId="{1ADA1ACF-42AA-407D-B7B2-41EFAF99C1C6}" type="pres">
      <dgm:prSet presAssocID="{F526EEED-6357-4DC4-9021-C0777EF941D8}" presName="rootText2" presStyleLbl="alignAcc1" presStyleIdx="0" presStyleCnt="0">
        <dgm:presLayoutVars>
          <dgm:chPref val="3"/>
        </dgm:presLayoutVars>
      </dgm:prSet>
      <dgm:spPr/>
    </dgm:pt>
    <dgm:pt modelId="{C6D350D3-A111-440A-8D62-1C4C04545FBF}" type="pres">
      <dgm:prSet presAssocID="{F526EEED-6357-4DC4-9021-C0777EF941D8}" presName="topArc2" presStyleLbl="parChTrans1D1" presStyleIdx="8" presStyleCnt="12"/>
      <dgm:spPr/>
    </dgm:pt>
    <dgm:pt modelId="{2B8C5F20-FE8F-411E-8DF8-D09114C06BBA}" type="pres">
      <dgm:prSet presAssocID="{F526EEED-6357-4DC4-9021-C0777EF941D8}" presName="bottomArc2" presStyleLbl="parChTrans1D1" presStyleIdx="9" presStyleCnt="12"/>
      <dgm:spPr/>
    </dgm:pt>
    <dgm:pt modelId="{13C7436C-B248-4D31-AB4C-B521F240D32D}" type="pres">
      <dgm:prSet presAssocID="{F526EEED-6357-4DC4-9021-C0777EF941D8}" presName="topConnNode2" presStyleLbl="node2" presStyleIdx="0" presStyleCnt="0"/>
      <dgm:spPr/>
    </dgm:pt>
    <dgm:pt modelId="{C0DF33A4-116A-4DED-BF97-C064A069DAA7}" type="pres">
      <dgm:prSet presAssocID="{F526EEED-6357-4DC4-9021-C0777EF941D8}" presName="hierChild4" presStyleCnt="0"/>
      <dgm:spPr/>
    </dgm:pt>
    <dgm:pt modelId="{822CC83B-A009-46DB-BF28-FB3ED26B6E1F}" type="pres">
      <dgm:prSet presAssocID="{F526EEED-6357-4DC4-9021-C0777EF941D8}" presName="hierChild5" presStyleCnt="0"/>
      <dgm:spPr/>
    </dgm:pt>
    <dgm:pt modelId="{4F06FB10-EC99-44CB-B221-B4B3F6D310D2}" type="pres">
      <dgm:prSet presAssocID="{E9924AE2-386A-432B-A7E8-82B0B4C7F65D}" presName="Name28" presStyleLbl="parChTrans1D2" presStyleIdx="3" presStyleCnt="4"/>
      <dgm:spPr/>
    </dgm:pt>
    <dgm:pt modelId="{619C97AB-C47C-4AA6-B787-DA1882E96BB4}" type="pres">
      <dgm:prSet presAssocID="{1E1786F8-031C-4494-AF3A-C1DD6C56DFCD}" presName="hierRoot2" presStyleCnt="0">
        <dgm:presLayoutVars>
          <dgm:hierBranch val="init"/>
        </dgm:presLayoutVars>
      </dgm:prSet>
      <dgm:spPr/>
    </dgm:pt>
    <dgm:pt modelId="{DA340632-52AF-4A89-85B2-202B9E2C4B82}" type="pres">
      <dgm:prSet presAssocID="{1E1786F8-031C-4494-AF3A-C1DD6C56DFCD}" presName="rootComposite2" presStyleCnt="0"/>
      <dgm:spPr/>
    </dgm:pt>
    <dgm:pt modelId="{918A1388-7046-4D9C-AB8E-FEE829A0C5E4}" type="pres">
      <dgm:prSet presAssocID="{1E1786F8-031C-4494-AF3A-C1DD6C56DFCD}" presName="rootText2" presStyleLbl="alignAcc1" presStyleIdx="0" presStyleCnt="0">
        <dgm:presLayoutVars>
          <dgm:chPref val="3"/>
        </dgm:presLayoutVars>
      </dgm:prSet>
      <dgm:spPr/>
    </dgm:pt>
    <dgm:pt modelId="{1555D696-C9CE-4A6F-B985-4B9830890738}" type="pres">
      <dgm:prSet presAssocID="{1E1786F8-031C-4494-AF3A-C1DD6C56DFCD}" presName="topArc2" presStyleLbl="parChTrans1D1" presStyleIdx="10" presStyleCnt="12"/>
      <dgm:spPr/>
    </dgm:pt>
    <dgm:pt modelId="{D423DA73-77DC-453A-AEE0-46C777ACA983}" type="pres">
      <dgm:prSet presAssocID="{1E1786F8-031C-4494-AF3A-C1DD6C56DFCD}" presName="bottomArc2" presStyleLbl="parChTrans1D1" presStyleIdx="11" presStyleCnt="12"/>
      <dgm:spPr/>
    </dgm:pt>
    <dgm:pt modelId="{84B85D95-5450-405F-ABC1-FC0EAB9F09E1}" type="pres">
      <dgm:prSet presAssocID="{1E1786F8-031C-4494-AF3A-C1DD6C56DFCD}" presName="topConnNode2" presStyleLbl="node2" presStyleIdx="0" presStyleCnt="0"/>
      <dgm:spPr/>
    </dgm:pt>
    <dgm:pt modelId="{7DD8ADE8-7756-40B2-8E7A-2BFA25289017}" type="pres">
      <dgm:prSet presAssocID="{1E1786F8-031C-4494-AF3A-C1DD6C56DFCD}" presName="hierChild4" presStyleCnt="0"/>
      <dgm:spPr/>
    </dgm:pt>
    <dgm:pt modelId="{2398181E-D5CB-4DA8-8B9E-650381A048B3}" type="pres">
      <dgm:prSet presAssocID="{1E1786F8-031C-4494-AF3A-C1DD6C56DFCD}" presName="hierChild5" presStyleCnt="0"/>
      <dgm:spPr/>
    </dgm:pt>
    <dgm:pt modelId="{09FBB26B-1D14-401D-922C-E32DB7803449}" type="pres">
      <dgm:prSet presAssocID="{8347C79F-4508-4B1D-987C-ED286DC46634}" presName="hierChild3" presStyleCnt="0"/>
      <dgm:spPr/>
    </dgm:pt>
  </dgm:ptLst>
  <dgm:cxnLst>
    <dgm:cxn modelId="{E420DD07-01DB-4719-AB9D-C31CCC727E54}" type="presOf" srcId="{6D3597B7-4977-4276-B0F1-6989F3F7DEB4}" destId="{5C505D0A-6FB4-42F4-B4E0-840166CB1BE6}" srcOrd="0" destOrd="0" presId="urn:microsoft.com/office/officeart/2008/layout/HalfCircleOrganizationChart"/>
    <dgm:cxn modelId="{2255800C-E42A-46C7-B05B-C14D36E9478A}" type="presOf" srcId="{33BCE117-9886-4E5E-B458-BD39A6BF96DE}" destId="{D865DF87-8BBB-4CED-9006-77AF1980E327}" srcOrd="0" destOrd="0" presId="urn:microsoft.com/office/officeart/2008/layout/HalfCircleOrganizationChart"/>
    <dgm:cxn modelId="{97C1561D-5D7A-4607-B244-D7972EEB56ED}" srcId="{33BCE117-9886-4E5E-B458-BD39A6BF96DE}" destId="{6D3597B7-4977-4276-B0F1-6989F3F7DEB4}" srcOrd="0" destOrd="0" parTransId="{83095A7B-40C7-4E8A-B3A9-C053A8D79255}" sibTransId="{FC060D13-1993-4DE6-8A54-00E88FB96139}"/>
    <dgm:cxn modelId="{3803CA27-620E-4BBD-A3E8-EF0EA28E39FF}" srcId="{2AE158BF-C967-4EDE-B42F-62C1F49364FA}" destId="{8347C79F-4508-4B1D-987C-ED286DC46634}" srcOrd="1" destOrd="0" parTransId="{03484E3A-132F-4FD2-85DD-82489A5284BC}" sibTransId="{8E3EAEE7-F459-4875-8128-9DA880A2E66C}"/>
    <dgm:cxn modelId="{88315E2C-C111-4D1A-849D-BFBE12C47636}" type="presOf" srcId="{A95EFCB0-2DB8-4045-BEC9-493427EBD124}" destId="{5A4BE23A-38B8-4DF7-B757-FEA8D6F2813E}" srcOrd="0" destOrd="0" presId="urn:microsoft.com/office/officeart/2008/layout/HalfCircleOrganizationChart"/>
    <dgm:cxn modelId="{7551CF5C-6DC5-4FFB-B2DA-262510226CD9}" srcId="{8347C79F-4508-4B1D-987C-ED286DC46634}" destId="{F526EEED-6357-4DC4-9021-C0777EF941D8}" srcOrd="0" destOrd="0" parTransId="{0AB6C152-3903-4AC1-BAB4-5C3CE78DE099}" sibTransId="{60A39E7A-5CAC-406D-8807-8988AA088FD0}"/>
    <dgm:cxn modelId="{B14D675E-F397-44CE-9BF5-0D2082E4B166}" type="presOf" srcId="{2AE158BF-C967-4EDE-B42F-62C1F49364FA}" destId="{68CD8F03-1777-4DB3-B83F-7B1332EBD96E}" srcOrd="0" destOrd="0" presId="urn:microsoft.com/office/officeart/2008/layout/HalfCircleOrganizationChart"/>
    <dgm:cxn modelId="{57098C62-5E35-4012-BA51-6032DF39CC07}" type="presOf" srcId="{0AB6C152-3903-4AC1-BAB4-5C3CE78DE099}" destId="{4EF08045-5821-486E-B1F1-B63C6D23816B}" srcOrd="0" destOrd="0" presId="urn:microsoft.com/office/officeart/2008/layout/HalfCircleOrganizationChart"/>
    <dgm:cxn modelId="{B7383B47-3795-4EE6-9A4D-F24242E4B8E0}" type="presOf" srcId="{F526EEED-6357-4DC4-9021-C0777EF941D8}" destId="{1ADA1ACF-42AA-407D-B7B2-41EFAF99C1C6}" srcOrd="0" destOrd="0" presId="urn:microsoft.com/office/officeart/2008/layout/HalfCircleOrganizationChart"/>
    <dgm:cxn modelId="{AF68264C-3F23-440C-BCB4-AC292C785194}" type="presOf" srcId="{33BCE117-9886-4E5E-B458-BD39A6BF96DE}" destId="{6755A49C-5DEA-4316-B8DD-D7AB2BFD4E32}" srcOrd="1" destOrd="0" presId="urn:microsoft.com/office/officeart/2008/layout/HalfCircleOrganizationChart"/>
    <dgm:cxn modelId="{F9D2E66D-7809-4780-BE6F-DF80C8E8D306}" type="presOf" srcId="{4A3A7792-CDDA-4E1E-A211-C2A6DE845FD7}" destId="{9BB34D85-6526-4572-B136-3A59B7D7287B}" srcOrd="0" destOrd="0" presId="urn:microsoft.com/office/officeart/2008/layout/HalfCircleOrganizationChart"/>
    <dgm:cxn modelId="{350DEC70-FEB7-4CBC-8F8A-B8E43496D8AE}" type="presOf" srcId="{F526EEED-6357-4DC4-9021-C0777EF941D8}" destId="{13C7436C-B248-4D31-AB4C-B521F240D32D}" srcOrd="1" destOrd="0" presId="urn:microsoft.com/office/officeart/2008/layout/HalfCircleOrganizationChart"/>
    <dgm:cxn modelId="{B3A3E456-60D5-4267-AB41-D76375224F7A}" type="presOf" srcId="{1E1786F8-031C-4494-AF3A-C1DD6C56DFCD}" destId="{84B85D95-5450-405F-ABC1-FC0EAB9F09E1}" srcOrd="1" destOrd="0" presId="urn:microsoft.com/office/officeart/2008/layout/HalfCircleOrganizationChart"/>
    <dgm:cxn modelId="{CC39AB7C-F003-4110-BCE5-A929FF3DB8D1}" srcId="{8347C79F-4508-4B1D-987C-ED286DC46634}" destId="{1E1786F8-031C-4494-AF3A-C1DD6C56DFCD}" srcOrd="1" destOrd="0" parTransId="{E9924AE2-386A-432B-A7E8-82B0B4C7F65D}" sibTransId="{3F414DA0-2CA9-4DF4-BA30-ABFB760FBD4D}"/>
    <dgm:cxn modelId="{D07CBA96-9054-46FD-BEE9-145546D9669B}" type="presOf" srcId="{1E1786F8-031C-4494-AF3A-C1DD6C56DFCD}" destId="{918A1388-7046-4D9C-AB8E-FEE829A0C5E4}" srcOrd="0" destOrd="0" presId="urn:microsoft.com/office/officeart/2008/layout/HalfCircleOrganizationChart"/>
    <dgm:cxn modelId="{CD0FE5B1-F051-487A-B76F-BD8BA9AAF216}" type="presOf" srcId="{6D3597B7-4977-4276-B0F1-6989F3F7DEB4}" destId="{A849E926-B9DA-46F0-AF8E-05651E20C454}" srcOrd="1" destOrd="0" presId="urn:microsoft.com/office/officeart/2008/layout/HalfCircleOrganizationChart"/>
    <dgm:cxn modelId="{B2ECC9B3-664D-4918-91FB-6C18D26C1F8E}" type="presOf" srcId="{8347C79F-4508-4B1D-987C-ED286DC46634}" destId="{ECB0EFE3-38F7-42A3-A223-8B5BF7EA506E}" srcOrd="1" destOrd="0" presId="urn:microsoft.com/office/officeart/2008/layout/HalfCircleOrganizationChart"/>
    <dgm:cxn modelId="{8678BAC3-0BC3-464A-8D9F-CC1A81E279DD}" type="presOf" srcId="{4A3A7792-CDDA-4E1E-A211-C2A6DE845FD7}" destId="{789B0D24-7D20-4FBD-BCA9-9525759F53EF}" srcOrd="1" destOrd="0" presId="urn:microsoft.com/office/officeart/2008/layout/HalfCircleOrganizationChart"/>
    <dgm:cxn modelId="{D66FD9CE-0BAA-47FA-9E1C-AF8220054903}" type="presOf" srcId="{83095A7B-40C7-4E8A-B3A9-C053A8D79255}" destId="{FE5C966F-BE54-4213-8FC2-92039A9B1ABA}" srcOrd="0" destOrd="0" presId="urn:microsoft.com/office/officeart/2008/layout/HalfCircleOrganizationChart"/>
    <dgm:cxn modelId="{15BCEED4-0445-4582-AB5D-2A92DE00E297}" type="presOf" srcId="{8347C79F-4508-4B1D-987C-ED286DC46634}" destId="{F4F9A482-74AA-4C12-BCBF-DD5B60D69B46}" srcOrd="0" destOrd="0" presId="urn:microsoft.com/office/officeart/2008/layout/HalfCircleOrganizationChart"/>
    <dgm:cxn modelId="{4A95E7D7-864B-4CA1-B2D1-1A0F3C55359B}" srcId="{2AE158BF-C967-4EDE-B42F-62C1F49364FA}" destId="{33BCE117-9886-4E5E-B458-BD39A6BF96DE}" srcOrd="0" destOrd="0" parTransId="{CA14066F-2BAD-475A-944E-DD632C88674C}" sibTransId="{3DD95A54-49A6-425B-81DC-8D9FF0858679}"/>
    <dgm:cxn modelId="{CE0D3AE4-DAD2-4CC6-8393-630DDE2E7990}" srcId="{33BCE117-9886-4E5E-B458-BD39A6BF96DE}" destId="{4A3A7792-CDDA-4E1E-A211-C2A6DE845FD7}" srcOrd="1" destOrd="0" parTransId="{A95EFCB0-2DB8-4045-BEC9-493427EBD124}" sibTransId="{F43FA9B5-78AE-4431-A8D3-543F234E6530}"/>
    <dgm:cxn modelId="{2D0F49E7-C46F-43C6-9EB5-75F51C2B0EDF}" type="presOf" srcId="{E9924AE2-386A-432B-A7E8-82B0B4C7F65D}" destId="{4F06FB10-EC99-44CB-B221-B4B3F6D310D2}" srcOrd="0" destOrd="0" presId="urn:microsoft.com/office/officeart/2008/layout/HalfCircleOrganizationChart"/>
    <dgm:cxn modelId="{54C6D852-0343-4245-894F-C386A2A0C48A}" type="presParOf" srcId="{68CD8F03-1777-4DB3-B83F-7B1332EBD96E}" destId="{863C276E-7F34-4BD4-BE9E-7AEF626C8A0D}" srcOrd="0" destOrd="0" presId="urn:microsoft.com/office/officeart/2008/layout/HalfCircleOrganizationChart"/>
    <dgm:cxn modelId="{EB058164-3C55-4838-B1EC-2613B8568D64}" type="presParOf" srcId="{863C276E-7F34-4BD4-BE9E-7AEF626C8A0D}" destId="{CBDD5CBF-39F3-4269-BB99-E1C62265A7B5}" srcOrd="0" destOrd="0" presId="urn:microsoft.com/office/officeart/2008/layout/HalfCircleOrganizationChart"/>
    <dgm:cxn modelId="{4B388D80-B281-48BC-9BD4-0F30D94B9D5A}" type="presParOf" srcId="{CBDD5CBF-39F3-4269-BB99-E1C62265A7B5}" destId="{D865DF87-8BBB-4CED-9006-77AF1980E327}" srcOrd="0" destOrd="0" presId="urn:microsoft.com/office/officeart/2008/layout/HalfCircleOrganizationChart"/>
    <dgm:cxn modelId="{14774038-7C1E-4F9C-9D8F-9620D23B9716}" type="presParOf" srcId="{CBDD5CBF-39F3-4269-BB99-E1C62265A7B5}" destId="{371F55FA-61E1-40CF-8772-7CD50DDD795D}" srcOrd="1" destOrd="0" presId="urn:microsoft.com/office/officeart/2008/layout/HalfCircleOrganizationChart"/>
    <dgm:cxn modelId="{ABB883D3-4B5C-498B-A2EE-2787ED3C4705}" type="presParOf" srcId="{CBDD5CBF-39F3-4269-BB99-E1C62265A7B5}" destId="{DDB220E6-CE48-4392-AC4C-FC9407300B72}" srcOrd="2" destOrd="0" presId="urn:microsoft.com/office/officeart/2008/layout/HalfCircleOrganizationChart"/>
    <dgm:cxn modelId="{A242D25C-5D78-4A0B-8415-ADBF44BB8CF0}" type="presParOf" srcId="{CBDD5CBF-39F3-4269-BB99-E1C62265A7B5}" destId="{6755A49C-5DEA-4316-B8DD-D7AB2BFD4E32}" srcOrd="3" destOrd="0" presId="urn:microsoft.com/office/officeart/2008/layout/HalfCircleOrganizationChart"/>
    <dgm:cxn modelId="{643CACFD-CE0C-4065-9A21-BCF6DAA6B94E}" type="presParOf" srcId="{863C276E-7F34-4BD4-BE9E-7AEF626C8A0D}" destId="{1375D24D-8B22-4D49-A990-7BBB1A68DDDE}" srcOrd="1" destOrd="0" presId="urn:microsoft.com/office/officeart/2008/layout/HalfCircleOrganizationChart"/>
    <dgm:cxn modelId="{501DD550-F6E9-4CCB-AB24-946EAFB8A0E4}" type="presParOf" srcId="{1375D24D-8B22-4D49-A990-7BBB1A68DDDE}" destId="{FE5C966F-BE54-4213-8FC2-92039A9B1ABA}" srcOrd="0" destOrd="0" presId="urn:microsoft.com/office/officeart/2008/layout/HalfCircleOrganizationChart"/>
    <dgm:cxn modelId="{67CA13CF-7D92-4054-872F-3E399B2D0F7C}" type="presParOf" srcId="{1375D24D-8B22-4D49-A990-7BBB1A68DDDE}" destId="{AA501EB6-05B7-46AB-B0D3-24C163EFFAFD}" srcOrd="1" destOrd="0" presId="urn:microsoft.com/office/officeart/2008/layout/HalfCircleOrganizationChart"/>
    <dgm:cxn modelId="{121841B3-5AE4-481F-8D89-A28D6482E5C7}" type="presParOf" srcId="{AA501EB6-05B7-46AB-B0D3-24C163EFFAFD}" destId="{E9E31FAE-A67C-415F-A388-2A1E0ACF9C32}" srcOrd="0" destOrd="0" presId="urn:microsoft.com/office/officeart/2008/layout/HalfCircleOrganizationChart"/>
    <dgm:cxn modelId="{D5EEC50F-B4AF-42C5-84D6-6CA0CC7E155F}" type="presParOf" srcId="{E9E31FAE-A67C-415F-A388-2A1E0ACF9C32}" destId="{5C505D0A-6FB4-42F4-B4E0-840166CB1BE6}" srcOrd="0" destOrd="0" presId="urn:microsoft.com/office/officeart/2008/layout/HalfCircleOrganizationChart"/>
    <dgm:cxn modelId="{6CE50262-12A2-414D-BE13-87022B8E944D}" type="presParOf" srcId="{E9E31FAE-A67C-415F-A388-2A1E0ACF9C32}" destId="{7AA7C340-5CA1-4979-999E-589FC47B99BA}" srcOrd="1" destOrd="0" presId="urn:microsoft.com/office/officeart/2008/layout/HalfCircleOrganizationChart"/>
    <dgm:cxn modelId="{38C04A52-0C7D-4E7F-95FF-29FCC3D131C0}" type="presParOf" srcId="{E9E31FAE-A67C-415F-A388-2A1E0ACF9C32}" destId="{FFF9CE5C-C109-4C3F-BDE7-948F3B8EC521}" srcOrd="2" destOrd="0" presId="urn:microsoft.com/office/officeart/2008/layout/HalfCircleOrganizationChart"/>
    <dgm:cxn modelId="{0C626B1A-B496-40DF-A73E-1FF6561BE60E}" type="presParOf" srcId="{E9E31FAE-A67C-415F-A388-2A1E0ACF9C32}" destId="{A849E926-B9DA-46F0-AF8E-05651E20C454}" srcOrd="3" destOrd="0" presId="urn:microsoft.com/office/officeart/2008/layout/HalfCircleOrganizationChart"/>
    <dgm:cxn modelId="{163C7469-8E7C-4DD5-B579-F58DCB8C61FF}" type="presParOf" srcId="{AA501EB6-05B7-46AB-B0D3-24C163EFFAFD}" destId="{556D70FC-8BF6-482B-8A29-7C991C695BED}" srcOrd="1" destOrd="0" presId="urn:microsoft.com/office/officeart/2008/layout/HalfCircleOrganizationChart"/>
    <dgm:cxn modelId="{C761DF35-7DC3-4E25-9E1F-7A3ED0408826}" type="presParOf" srcId="{AA501EB6-05B7-46AB-B0D3-24C163EFFAFD}" destId="{BE095535-8125-41C2-BDC2-3CDEEBFFAFC1}" srcOrd="2" destOrd="0" presId="urn:microsoft.com/office/officeart/2008/layout/HalfCircleOrganizationChart"/>
    <dgm:cxn modelId="{0F2E83A3-88EF-49CA-BBE5-E33784249904}" type="presParOf" srcId="{1375D24D-8B22-4D49-A990-7BBB1A68DDDE}" destId="{5A4BE23A-38B8-4DF7-B757-FEA8D6F2813E}" srcOrd="2" destOrd="0" presId="urn:microsoft.com/office/officeart/2008/layout/HalfCircleOrganizationChart"/>
    <dgm:cxn modelId="{C61197BC-BEC9-4E2B-8078-E137D02DABF6}" type="presParOf" srcId="{1375D24D-8B22-4D49-A990-7BBB1A68DDDE}" destId="{BEB93DD3-0CD5-4C03-8C9E-2175DD6CB0D1}" srcOrd="3" destOrd="0" presId="urn:microsoft.com/office/officeart/2008/layout/HalfCircleOrganizationChart"/>
    <dgm:cxn modelId="{4AFE898C-0C92-47AC-9659-D56CC95D7499}" type="presParOf" srcId="{BEB93DD3-0CD5-4C03-8C9E-2175DD6CB0D1}" destId="{1B80A31F-B636-43BD-9A26-D59D87F673E2}" srcOrd="0" destOrd="0" presId="urn:microsoft.com/office/officeart/2008/layout/HalfCircleOrganizationChart"/>
    <dgm:cxn modelId="{1C2A0181-710B-4AE3-82A9-594377595330}" type="presParOf" srcId="{1B80A31F-B636-43BD-9A26-D59D87F673E2}" destId="{9BB34D85-6526-4572-B136-3A59B7D7287B}" srcOrd="0" destOrd="0" presId="urn:microsoft.com/office/officeart/2008/layout/HalfCircleOrganizationChart"/>
    <dgm:cxn modelId="{A115B6C0-A77B-4DF2-9C2B-35C9D6A22874}" type="presParOf" srcId="{1B80A31F-B636-43BD-9A26-D59D87F673E2}" destId="{92B85E1F-DB97-4562-A3A1-09369D1326A7}" srcOrd="1" destOrd="0" presId="urn:microsoft.com/office/officeart/2008/layout/HalfCircleOrganizationChart"/>
    <dgm:cxn modelId="{AECEC1DD-0966-436A-A201-CB653249F6EC}" type="presParOf" srcId="{1B80A31F-B636-43BD-9A26-D59D87F673E2}" destId="{C66A4AC1-2EC9-438B-B235-3DA49ED0EBBB}" srcOrd="2" destOrd="0" presId="urn:microsoft.com/office/officeart/2008/layout/HalfCircleOrganizationChart"/>
    <dgm:cxn modelId="{08646D5D-E368-40A8-8526-BDC485C10219}" type="presParOf" srcId="{1B80A31F-B636-43BD-9A26-D59D87F673E2}" destId="{789B0D24-7D20-4FBD-BCA9-9525759F53EF}" srcOrd="3" destOrd="0" presId="urn:microsoft.com/office/officeart/2008/layout/HalfCircleOrganizationChart"/>
    <dgm:cxn modelId="{A778BE36-E590-4411-9E1C-CF60FDDDADAE}" type="presParOf" srcId="{BEB93DD3-0CD5-4C03-8C9E-2175DD6CB0D1}" destId="{191C70D2-0492-43EB-8F30-15ABD38E6904}" srcOrd="1" destOrd="0" presId="urn:microsoft.com/office/officeart/2008/layout/HalfCircleOrganizationChart"/>
    <dgm:cxn modelId="{AD2DB307-2F02-4349-B89B-FDD0BCA5F78A}" type="presParOf" srcId="{BEB93DD3-0CD5-4C03-8C9E-2175DD6CB0D1}" destId="{AC4565EB-35E9-42E2-844D-92674F615C6A}" srcOrd="2" destOrd="0" presId="urn:microsoft.com/office/officeart/2008/layout/HalfCircleOrganizationChart"/>
    <dgm:cxn modelId="{220058EE-B699-417B-A2F4-8FA44114CE7A}" type="presParOf" srcId="{863C276E-7F34-4BD4-BE9E-7AEF626C8A0D}" destId="{4A6BB3E6-E6C4-4294-B64C-553D2CA43217}" srcOrd="2" destOrd="0" presId="urn:microsoft.com/office/officeart/2008/layout/HalfCircleOrganizationChart"/>
    <dgm:cxn modelId="{BA200FE7-4944-4843-9687-C038805D451B}" type="presParOf" srcId="{68CD8F03-1777-4DB3-B83F-7B1332EBD96E}" destId="{A33E8297-8582-4C42-8D0A-054308E9184B}" srcOrd="1" destOrd="0" presId="urn:microsoft.com/office/officeart/2008/layout/HalfCircleOrganizationChart"/>
    <dgm:cxn modelId="{138BA13F-66F4-46C8-8773-262B1EA30F7C}" type="presParOf" srcId="{A33E8297-8582-4C42-8D0A-054308E9184B}" destId="{E7946400-7761-4511-B36B-580702E75668}" srcOrd="0" destOrd="0" presId="urn:microsoft.com/office/officeart/2008/layout/HalfCircleOrganizationChart"/>
    <dgm:cxn modelId="{4D58CAE0-4973-416F-BD16-58A948C2DCD0}" type="presParOf" srcId="{E7946400-7761-4511-B36B-580702E75668}" destId="{F4F9A482-74AA-4C12-BCBF-DD5B60D69B46}" srcOrd="0" destOrd="0" presId="urn:microsoft.com/office/officeart/2008/layout/HalfCircleOrganizationChart"/>
    <dgm:cxn modelId="{99418CD5-8B7E-445D-B94B-A6A072805AF0}" type="presParOf" srcId="{E7946400-7761-4511-B36B-580702E75668}" destId="{D5471393-920B-42AA-9BA2-7D8467FC2E37}" srcOrd="1" destOrd="0" presId="urn:microsoft.com/office/officeart/2008/layout/HalfCircleOrganizationChart"/>
    <dgm:cxn modelId="{794D881A-048E-4C8D-B446-80AEC9D3837A}" type="presParOf" srcId="{E7946400-7761-4511-B36B-580702E75668}" destId="{7EF37FA9-CABF-4D10-8CC9-D43166D4AABC}" srcOrd="2" destOrd="0" presId="urn:microsoft.com/office/officeart/2008/layout/HalfCircleOrganizationChart"/>
    <dgm:cxn modelId="{1DEB2C72-3FC0-4A95-9E25-E855F6155606}" type="presParOf" srcId="{E7946400-7761-4511-B36B-580702E75668}" destId="{ECB0EFE3-38F7-42A3-A223-8B5BF7EA506E}" srcOrd="3" destOrd="0" presId="urn:microsoft.com/office/officeart/2008/layout/HalfCircleOrganizationChart"/>
    <dgm:cxn modelId="{D51F48AF-625C-40D3-81D7-B99C21F28991}" type="presParOf" srcId="{A33E8297-8582-4C42-8D0A-054308E9184B}" destId="{65D607EE-D07C-4BA6-B603-E8A89D5E4E3D}" srcOrd="1" destOrd="0" presId="urn:microsoft.com/office/officeart/2008/layout/HalfCircleOrganizationChart"/>
    <dgm:cxn modelId="{A9C09760-91EF-4298-9167-2EEAE0A69C26}" type="presParOf" srcId="{65D607EE-D07C-4BA6-B603-E8A89D5E4E3D}" destId="{4EF08045-5821-486E-B1F1-B63C6D23816B}" srcOrd="0" destOrd="0" presId="urn:microsoft.com/office/officeart/2008/layout/HalfCircleOrganizationChart"/>
    <dgm:cxn modelId="{34D074B4-09C4-43C4-A684-073767C46BED}" type="presParOf" srcId="{65D607EE-D07C-4BA6-B603-E8A89D5E4E3D}" destId="{2D8D9773-2358-4A6D-AB96-E2B6B4274407}" srcOrd="1" destOrd="0" presId="urn:microsoft.com/office/officeart/2008/layout/HalfCircleOrganizationChart"/>
    <dgm:cxn modelId="{FE0696BB-408D-4460-A8D4-FDC484B90609}" type="presParOf" srcId="{2D8D9773-2358-4A6D-AB96-E2B6B4274407}" destId="{EF6A2BD2-92D0-4A0A-BBE5-72105A469027}" srcOrd="0" destOrd="0" presId="urn:microsoft.com/office/officeart/2008/layout/HalfCircleOrganizationChart"/>
    <dgm:cxn modelId="{E8E0FE5B-22FA-4318-909F-5CA6C0CA0238}" type="presParOf" srcId="{EF6A2BD2-92D0-4A0A-BBE5-72105A469027}" destId="{1ADA1ACF-42AA-407D-B7B2-41EFAF99C1C6}" srcOrd="0" destOrd="0" presId="urn:microsoft.com/office/officeart/2008/layout/HalfCircleOrganizationChart"/>
    <dgm:cxn modelId="{D05CE1A3-37B9-4841-A13D-57E8C218F91D}" type="presParOf" srcId="{EF6A2BD2-92D0-4A0A-BBE5-72105A469027}" destId="{C6D350D3-A111-440A-8D62-1C4C04545FBF}" srcOrd="1" destOrd="0" presId="urn:microsoft.com/office/officeart/2008/layout/HalfCircleOrganizationChart"/>
    <dgm:cxn modelId="{75449C0A-068C-4665-A105-A721937C035F}" type="presParOf" srcId="{EF6A2BD2-92D0-4A0A-BBE5-72105A469027}" destId="{2B8C5F20-FE8F-411E-8DF8-D09114C06BBA}" srcOrd="2" destOrd="0" presId="urn:microsoft.com/office/officeart/2008/layout/HalfCircleOrganizationChart"/>
    <dgm:cxn modelId="{58CAAF06-4612-46AF-BFBE-6B25D95EF4FC}" type="presParOf" srcId="{EF6A2BD2-92D0-4A0A-BBE5-72105A469027}" destId="{13C7436C-B248-4D31-AB4C-B521F240D32D}" srcOrd="3" destOrd="0" presId="urn:microsoft.com/office/officeart/2008/layout/HalfCircleOrganizationChart"/>
    <dgm:cxn modelId="{C36E8076-6D1E-49CA-A8DD-34F9D6C16587}" type="presParOf" srcId="{2D8D9773-2358-4A6D-AB96-E2B6B4274407}" destId="{C0DF33A4-116A-4DED-BF97-C064A069DAA7}" srcOrd="1" destOrd="0" presId="urn:microsoft.com/office/officeart/2008/layout/HalfCircleOrganizationChart"/>
    <dgm:cxn modelId="{CBB7E03C-0C44-4301-9994-CECA242FF516}" type="presParOf" srcId="{2D8D9773-2358-4A6D-AB96-E2B6B4274407}" destId="{822CC83B-A009-46DB-BF28-FB3ED26B6E1F}" srcOrd="2" destOrd="0" presId="urn:microsoft.com/office/officeart/2008/layout/HalfCircleOrganizationChart"/>
    <dgm:cxn modelId="{C929AC41-0C8E-444F-B449-64CD4F40D5D2}" type="presParOf" srcId="{65D607EE-D07C-4BA6-B603-E8A89D5E4E3D}" destId="{4F06FB10-EC99-44CB-B221-B4B3F6D310D2}" srcOrd="2" destOrd="0" presId="urn:microsoft.com/office/officeart/2008/layout/HalfCircleOrganizationChart"/>
    <dgm:cxn modelId="{735310E2-3AFA-41BB-81F0-53200988F874}" type="presParOf" srcId="{65D607EE-D07C-4BA6-B603-E8A89D5E4E3D}" destId="{619C97AB-C47C-4AA6-B787-DA1882E96BB4}" srcOrd="3" destOrd="0" presId="urn:microsoft.com/office/officeart/2008/layout/HalfCircleOrganizationChart"/>
    <dgm:cxn modelId="{4918CA17-D8FC-49AF-82DE-586A3C7832BD}" type="presParOf" srcId="{619C97AB-C47C-4AA6-B787-DA1882E96BB4}" destId="{DA340632-52AF-4A89-85B2-202B9E2C4B82}" srcOrd="0" destOrd="0" presId="urn:microsoft.com/office/officeart/2008/layout/HalfCircleOrganizationChart"/>
    <dgm:cxn modelId="{1FEC7BC6-8720-450C-AD2E-9E0C4512AEB2}" type="presParOf" srcId="{DA340632-52AF-4A89-85B2-202B9E2C4B82}" destId="{918A1388-7046-4D9C-AB8E-FEE829A0C5E4}" srcOrd="0" destOrd="0" presId="urn:microsoft.com/office/officeart/2008/layout/HalfCircleOrganizationChart"/>
    <dgm:cxn modelId="{CD988BE5-D85D-42AB-BBCA-CFC58CD305CA}" type="presParOf" srcId="{DA340632-52AF-4A89-85B2-202B9E2C4B82}" destId="{1555D696-C9CE-4A6F-B985-4B9830890738}" srcOrd="1" destOrd="0" presId="urn:microsoft.com/office/officeart/2008/layout/HalfCircleOrganizationChart"/>
    <dgm:cxn modelId="{E08B0B11-0C8E-47FF-8458-CE795093ABBA}" type="presParOf" srcId="{DA340632-52AF-4A89-85B2-202B9E2C4B82}" destId="{D423DA73-77DC-453A-AEE0-46C777ACA983}" srcOrd="2" destOrd="0" presId="urn:microsoft.com/office/officeart/2008/layout/HalfCircleOrganizationChart"/>
    <dgm:cxn modelId="{9F1AC94B-D6D1-47FB-802D-92D5366C0B52}" type="presParOf" srcId="{DA340632-52AF-4A89-85B2-202B9E2C4B82}" destId="{84B85D95-5450-405F-ABC1-FC0EAB9F09E1}" srcOrd="3" destOrd="0" presId="urn:microsoft.com/office/officeart/2008/layout/HalfCircleOrganizationChart"/>
    <dgm:cxn modelId="{2F56A87D-5C65-4A0D-A68C-933652444EE1}" type="presParOf" srcId="{619C97AB-C47C-4AA6-B787-DA1882E96BB4}" destId="{7DD8ADE8-7756-40B2-8E7A-2BFA25289017}" srcOrd="1" destOrd="0" presId="urn:microsoft.com/office/officeart/2008/layout/HalfCircleOrganizationChart"/>
    <dgm:cxn modelId="{512B103E-9A97-4FE8-A601-23C2E7E5EB92}" type="presParOf" srcId="{619C97AB-C47C-4AA6-B787-DA1882E96BB4}" destId="{2398181E-D5CB-4DA8-8B9E-650381A048B3}" srcOrd="2" destOrd="0" presId="urn:microsoft.com/office/officeart/2008/layout/HalfCircleOrganizationChart"/>
    <dgm:cxn modelId="{E5D50922-FA22-49AE-9FEC-7263884D3377}" type="presParOf" srcId="{A33E8297-8582-4C42-8D0A-054308E9184B}" destId="{09FBB26B-1D14-401D-922C-E32DB780344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1E5D5-ECD1-478B-888E-2BCEAE4AA938}" type="doc">
      <dgm:prSet loTypeId="urn:microsoft.com/office/officeart/2005/8/layout/chevron1" loCatId="process" qsTypeId="urn:microsoft.com/office/officeart/2005/8/quickstyle/simple1" qsCatId="simple" csTypeId="urn:microsoft.com/office/officeart/2005/8/colors/accent1_2" csCatId="accent1" phldr="1"/>
      <dgm:spPr/>
    </dgm:pt>
    <dgm:pt modelId="{AD80908F-BE98-4F48-962C-7DBED4332127}">
      <dgm:prSet phldrT="[Text]"/>
      <dgm:spPr/>
      <dgm:t>
        <a:bodyPr/>
        <a:lstStyle/>
        <a:p>
          <a:r>
            <a:rPr lang="en-US" dirty="0"/>
            <a:t>Intra-day Trading of Shares</a:t>
          </a:r>
          <a:endParaRPr lang="en-IN" dirty="0"/>
        </a:p>
      </dgm:t>
    </dgm:pt>
    <dgm:pt modelId="{012828C1-D267-4CA9-800A-DC25E9C65F2E}" type="parTrans" cxnId="{2DF81E03-B959-428A-B411-708D44AF0EA4}">
      <dgm:prSet/>
      <dgm:spPr/>
      <dgm:t>
        <a:bodyPr/>
        <a:lstStyle/>
        <a:p>
          <a:endParaRPr lang="en-IN"/>
        </a:p>
      </dgm:t>
    </dgm:pt>
    <dgm:pt modelId="{F960C815-70EE-49D0-8CAA-3F58B1792793}" type="sibTrans" cxnId="{2DF81E03-B959-428A-B411-708D44AF0EA4}">
      <dgm:prSet/>
      <dgm:spPr/>
      <dgm:t>
        <a:bodyPr/>
        <a:lstStyle/>
        <a:p>
          <a:endParaRPr lang="en-IN"/>
        </a:p>
      </dgm:t>
    </dgm:pt>
    <dgm:pt modelId="{A90E568A-9C12-4B37-9791-E14981EA72DF}">
      <dgm:prSet phldrT="[Text]"/>
      <dgm:spPr/>
      <dgm:t>
        <a:bodyPr/>
        <a:lstStyle/>
        <a:p>
          <a:r>
            <a:rPr lang="en-US" dirty="0"/>
            <a:t>Classified as Speculative</a:t>
          </a:r>
          <a:endParaRPr lang="en-IN" dirty="0"/>
        </a:p>
      </dgm:t>
    </dgm:pt>
    <dgm:pt modelId="{39CC0F74-0984-4921-A9DD-D0AF0AB20520}" type="parTrans" cxnId="{E341EF20-07EF-4760-A7E0-5B6A10E3296B}">
      <dgm:prSet/>
      <dgm:spPr/>
      <dgm:t>
        <a:bodyPr/>
        <a:lstStyle/>
        <a:p>
          <a:endParaRPr lang="en-IN"/>
        </a:p>
      </dgm:t>
    </dgm:pt>
    <dgm:pt modelId="{B7A4D783-04B4-472F-A92D-84CED57929C9}" type="sibTrans" cxnId="{E341EF20-07EF-4760-A7E0-5B6A10E3296B}">
      <dgm:prSet/>
      <dgm:spPr/>
      <dgm:t>
        <a:bodyPr/>
        <a:lstStyle/>
        <a:p>
          <a:endParaRPr lang="en-IN"/>
        </a:p>
      </dgm:t>
    </dgm:pt>
    <dgm:pt modelId="{38D7166D-D6D1-4B0C-8338-885DC14907BA}" type="pres">
      <dgm:prSet presAssocID="{56F1E5D5-ECD1-478B-888E-2BCEAE4AA938}" presName="Name0" presStyleCnt="0">
        <dgm:presLayoutVars>
          <dgm:dir/>
          <dgm:animLvl val="lvl"/>
          <dgm:resizeHandles val="exact"/>
        </dgm:presLayoutVars>
      </dgm:prSet>
      <dgm:spPr/>
    </dgm:pt>
    <dgm:pt modelId="{FAA3EA5C-DE5A-4597-AD4A-7E89D3D70AC5}" type="pres">
      <dgm:prSet presAssocID="{AD80908F-BE98-4F48-962C-7DBED4332127}" presName="parTxOnly" presStyleLbl="node1" presStyleIdx="0" presStyleCnt="2">
        <dgm:presLayoutVars>
          <dgm:chMax val="0"/>
          <dgm:chPref val="0"/>
          <dgm:bulletEnabled val="1"/>
        </dgm:presLayoutVars>
      </dgm:prSet>
      <dgm:spPr/>
    </dgm:pt>
    <dgm:pt modelId="{40BAA26B-CE8B-4921-A62E-CDC39FEDC2F0}" type="pres">
      <dgm:prSet presAssocID="{F960C815-70EE-49D0-8CAA-3F58B1792793}" presName="parTxOnlySpace" presStyleCnt="0"/>
      <dgm:spPr/>
    </dgm:pt>
    <dgm:pt modelId="{F798D2E7-CA72-42E1-9010-C3EBB7137B36}" type="pres">
      <dgm:prSet presAssocID="{A90E568A-9C12-4B37-9791-E14981EA72DF}" presName="parTxOnly" presStyleLbl="node1" presStyleIdx="1" presStyleCnt="2">
        <dgm:presLayoutVars>
          <dgm:chMax val="0"/>
          <dgm:chPref val="0"/>
          <dgm:bulletEnabled val="1"/>
        </dgm:presLayoutVars>
      </dgm:prSet>
      <dgm:spPr/>
    </dgm:pt>
  </dgm:ptLst>
  <dgm:cxnLst>
    <dgm:cxn modelId="{2DF81E03-B959-428A-B411-708D44AF0EA4}" srcId="{56F1E5D5-ECD1-478B-888E-2BCEAE4AA938}" destId="{AD80908F-BE98-4F48-962C-7DBED4332127}" srcOrd="0" destOrd="0" parTransId="{012828C1-D267-4CA9-800A-DC25E9C65F2E}" sibTransId="{F960C815-70EE-49D0-8CAA-3F58B1792793}"/>
    <dgm:cxn modelId="{1DA1ED18-56A4-487F-B875-71255BD61FC9}" type="presOf" srcId="{56F1E5D5-ECD1-478B-888E-2BCEAE4AA938}" destId="{38D7166D-D6D1-4B0C-8338-885DC14907BA}" srcOrd="0" destOrd="0" presId="urn:microsoft.com/office/officeart/2005/8/layout/chevron1"/>
    <dgm:cxn modelId="{E341EF20-07EF-4760-A7E0-5B6A10E3296B}" srcId="{56F1E5D5-ECD1-478B-888E-2BCEAE4AA938}" destId="{A90E568A-9C12-4B37-9791-E14981EA72DF}" srcOrd="1" destOrd="0" parTransId="{39CC0F74-0984-4921-A9DD-D0AF0AB20520}" sibTransId="{B7A4D783-04B4-472F-A92D-84CED57929C9}"/>
    <dgm:cxn modelId="{1FD86822-D489-46C0-8DE4-C071F5783380}" type="presOf" srcId="{A90E568A-9C12-4B37-9791-E14981EA72DF}" destId="{F798D2E7-CA72-42E1-9010-C3EBB7137B36}" srcOrd="0" destOrd="0" presId="urn:microsoft.com/office/officeart/2005/8/layout/chevron1"/>
    <dgm:cxn modelId="{9417FCA6-8185-4FFE-9C93-D16AA701B5D9}" type="presOf" srcId="{AD80908F-BE98-4F48-962C-7DBED4332127}" destId="{FAA3EA5C-DE5A-4597-AD4A-7E89D3D70AC5}" srcOrd="0" destOrd="0" presId="urn:microsoft.com/office/officeart/2005/8/layout/chevron1"/>
    <dgm:cxn modelId="{F961B8EE-B983-438A-B56B-0CAF37901AAE}" type="presParOf" srcId="{38D7166D-D6D1-4B0C-8338-885DC14907BA}" destId="{FAA3EA5C-DE5A-4597-AD4A-7E89D3D70AC5}" srcOrd="0" destOrd="0" presId="urn:microsoft.com/office/officeart/2005/8/layout/chevron1"/>
    <dgm:cxn modelId="{FB86998B-3BB9-4947-B491-70AF988779F1}" type="presParOf" srcId="{38D7166D-D6D1-4B0C-8338-885DC14907BA}" destId="{40BAA26B-CE8B-4921-A62E-CDC39FEDC2F0}" srcOrd="1" destOrd="0" presId="urn:microsoft.com/office/officeart/2005/8/layout/chevron1"/>
    <dgm:cxn modelId="{FEEF1AC6-EDFA-4D21-8EC2-9B0EC59C1722}" type="presParOf" srcId="{38D7166D-D6D1-4B0C-8338-885DC14907BA}" destId="{F798D2E7-CA72-42E1-9010-C3EBB7137B36}"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F1E5D5-ECD1-478B-888E-2BCEAE4AA938}" type="doc">
      <dgm:prSet loTypeId="urn:microsoft.com/office/officeart/2005/8/layout/chevron1" loCatId="process" qsTypeId="urn:microsoft.com/office/officeart/2005/8/quickstyle/simple1" qsCatId="simple" csTypeId="urn:microsoft.com/office/officeart/2005/8/colors/accent1_2" csCatId="accent1" phldr="1"/>
      <dgm:spPr/>
    </dgm:pt>
    <dgm:pt modelId="{AD80908F-BE98-4F48-962C-7DBED4332127}">
      <dgm:prSet phldrT="[Text]"/>
      <dgm:spPr/>
      <dgm:t>
        <a:bodyPr/>
        <a:lstStyle/>
        <a:p>
          <a:r>
            <a:rPr lang="en-US" dirty="0"/>
            <a:t>Futures &amp; Options, Forwards, etc.</a:t>
          </a:r>
          <a:endParaRPr lang="en-IN" dirty="0"/>
        </a:p>
      </dgm:t>
    </dgm:pt>
    <dgm:pt modelId="{012828C1-D267-4CA9-800A-DC25E9C65F2E}" type="parTrans" cxnId="{2DF81E03-B959-428A-B411-708D44AF0EA4}">
      <dgm:prSet/>
      <dgm:spPr/>
      <dgm:t>
        <a:bodyPr/>
        <a:lstStyle/>
        <a:p>
          <a:endParaRPr lang="en-IN"/>
        </a:p>
      </dgm:t>
    </dgm:pt>
    <dgm:pt modelId="{F960C815-70EE-49D0-8CAA-3F58B1792793}" type="sibTrans" cxnId="{2DF81E03-B959-428A-B411-708D44AF0EA4}">
      <dgm:prSet/>
      <dgm:spPr/>
      <dgm:t>
        <a:bodyPr/>
        <a:lstStyle/>
        <a:p>
          <a:endParaRPr lang="en-IN"/>
        </a:p>
      </dgm:t>
    </dgm:pt>
    <dgm:pt modelId="{A90E568A-9C12-4B37-9791-E14981EA72DF}">
      <dgm:prSet phldrT="[Text]"/>
      <dgm:spPr/>
      <dgm:t>
        <a:bodyPr/>
        <a:lstStyle/>
        <a:p>
          <a:r>
            <a:rPr lang="en-US" dirty="0"/>
            <a:t>Not Classified as Speculative</a:t>
          </a:r>
          <a:endParaRPr lang="en-IN" dirty="0"/>
        </a:p>
      </dgm:t>
    </dgm:pt>
    <dgm:pt modelId="{39CC0F74-0984-4921-A9DD-D0AF0AB20520}" type="parTrans" cxnId="{E341EF20-07EF-4760-A7E0-5B6A10E3296B}">
      <dgm:prSet/>
      <dgm:spPr/>
      <dgm:t>
        <a:bodyPr/>
        <a:lstStyle/>
        <a:p>
          <a:endParaRPr lang="en-IN"/>
        </a:p>
      </dgm:t>
    </dgm:pt>
    <dgm:pt modelId="{B7A4D783-04B4-472F-A92D-84CED57929C9}" type="sibTrans" cxnId="{E341EF20-07EF-4760-A7E0-5B6A10E3296B}">
      <dgm:prSet/>
      <dgm:spPr/>
      <dgm:t>
        <a:bodyPr/>
        <a:lstStyle/>
        <a:p>
          <a:endParaRPr lang="en-IN"/>
        </a:p>
      </dgm:t>
    </dgm:pt>
    <dgm:pt modelId="{38D7166D-D6D1-4B0C-8338-885DC14907BA}" type="pres">
      <dgm:prSet presAssocID="{56F1E5D5-ECD1-478B-888E-2BCEAE4AA938}" presName="Name0" presStyleCnt="0">
        <dgm:presLayoutVars>
          <dgm:dir/>
          <dgm:animLvl val="lvl"/>
          <dgm:resizeHandles val="exact"/>
        </dgm:presLayoutVars>
      </dgm:prSet>
      <dgm:spPr/>
    </dgm:pt>
    <dgm:pt modelId="{FAA3EA5C-DE5A-4597-AD4A-7E89D3D70AC5}" type="pres">
      <dgm:prSet presAssocID="{AD80908F-BE98-4F48-962C-7DBED4332127}" presName="parTxOnly" presStyleLbl="node1" presStyleIdx="0" presStyleCnt="2">
        <dgm:presLayoutVars>
          <dgm:chMax val="0"/>
          <dgm:chPref val="0"/>
          <dgm:bulletEnabled val="1"/>
        </dgm:presLayoutVars>
      </dgm:prSet>
      <dgm:spPr/>
    </dgm:pt>
    <dgm:pt modelId="{40BAA26B-CE8B-4921-A62E-CDC39FEDC2F0}" type="pres">
      <dgm:prSet presAssocID="{F960C815-70EE-49D0-8CAA-3F58B1792793}" presName="parTxOnlySpace" presStyleCnt="0"/>
      <dgm:spPr/>
    </dgm:pt>
    <dgm:pt modelId="{F798D2E7-CA72-42E1-9010-C3EBB7137B36}" type="pres">
      <dgm:prSet presAssocID="{A90E568A-9C12-4B37-9791-E14981EA72DF}" presName="parTxOnly" presStyleLbl="node1" presStyleIdx="1" presStyleCnt="2">
        <dgm:presLayoutVars>
          <dgm:chMax val="0"/>
          <dgm:chPref val="0"/>
          <dgm:bulletEnabled val="1"/>
        </dgm:presLayoutVars>
      </dgm:prSet>
      <dgm:spPr/>
    </dgm:pt>
  </dgm:ptLst>
  <dgm:cxnLst>
    <dgm:cxn modelId="{2DF81E03-B959-428A-B411-708D44AF0EA4}" srcId="{56F1E5D5-ECD1-478B-888E-2BCEAE4AA938}" destId="{AD80908F-BE98-4F48-962C-7DBED4332127}" srcOrd="0" destOrd="0" parTransId="{012828C1-D267-4CA9-800A-DC25E9C65F2E}" sibTransId="{F960C815-70EE-49D0-8CAA-3F58B1792793}"/>
    <dgm:cxn modelId="{1DA1ED18-56A4-487F-B875-71255BD61FC9}" type="presOf" srcId="{56F1E5D5-ECD1-478B-888E-2BCEAE4AA938}" destId="{38D7166D-D6D1-4B0C-8338-885DC14907BA}" srcOrd="0" destOrd="0" presId="urn:microsoft.com/office/officeart/2005/8/layout/chevron1"/>
    <dgm:cxn modelId="{E341EF20-07EF-4760-A7E0-5B6A10E3296B}" srcId="{56F1E5D5-ECD1-478B-888E-2BCEAE4AA938}" destId="{A90E568A-9C12-4B37-9791-E14981EA72DF}" srcOrd="1" destOrd="0" parTransId="{39CC0F74-0984-4921-A9DD-D0AF0AB20520}" sibTransId="{B7A4D783-04B4-472F-A92D-84CED57929C9}"/>
    <dgm:cxn modelId="{1FD86822-D489-46C0-8DE4-C071F5783380}" type="presOf" srcId="{A90E568A-9C12-4B37-9791-E14981EA72DF}" destId="{F798D2E7-CA72-42E1-9010-C3EBB7137B36}" srcOrd="0" destOrd="0" presId="urn:microsoft.com/office/officeart/2005/8/layout/chevron1"/>
    <dgm:cxn modelId="{9417FCA6-8185-4FFE-9C93-D16AA701B5D9}" type="presOf" srcId="{AD80908F-BE98-4F48-962C-7DBED4332127}" destId="{FAA3EA5C-DE5A-4597-AD4A-7E89D3D70AC5}" srcOrd="0" destOrd="0" presId="urn:microsoft.com/office/officeart/2005/8/layout/chevron1"/>
    <dgm:cxn modelId="{F961B8EE-B983-438A-B56B-0CAF37901AAE}" type="presParOf" srcId="{38D7166D-D6D1-4B0C-8338-885DC14907BA}" destId="{FAA3EA5C-DE5A-4597-AD4A-7E89D3D70AC5}" srcOrd="0" destOrd="0" presId="urn:microsoft.com/office/officeart/2005/8/layout/chevron1"/>
    <dgm:cxn modelId="{FB86998B-3BB9-4947-B491-70AF988779F1}" type="presParOf" srcId="{38D7166D-D6D1-4B0C-8338-885DC14907BA}" destId="{40BAA26B-CE8B-4921-A62E-CDC39FEDC2F0}" srcOrd="1" destOrd="0" presId="urn:microsoft.com/office/officeart/2005/8/layout/chevron1"/>
    <dgm:cxn modelId="{FEEF1AC6-EDFA-4D21-8EC2-9B0EC59C1722}" type="presParOf" srcId="{38D7166D-D6D1-4B0C-8338-885DC14907BA}" destId="{F798D2E7-CA72-42E1-9010-C3EBB7137B36}"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6FB10-EC99-44CB-B221-B4B3F6D310D2}">
      <dsp:nvSpPr>
        <dsp:cNvPr id="0" name=""/>
        <dsp:cNvSpPr/>
      </dsp:nvSpPr>
      <dsp:spPr>
        <a:xfrm>
          <a:off x="7655133" y="1482343"/>
          <a:ext cx="1312966" cy="455740"/>
        </a:xfrm>
        <a:custGeom>
          <a:avLst/>
          <a:gdLst/>
          <a:ahLst/>
          <a:cxnLst/>
          <a:rect l="0" t="0" r="0" b="0"/>
          <a:pathLst>
            <a:path>
              <a:moveTo>
                <a:pt x="0" y="0"/>
              </a:moveTo>
              <a:lnTo>
                <a:pt x="0" y="227870"/>
              </a:lnTo>
              <a:lnTo>
                <a:pt x="1312966" y="227870"/>
              </a:lnTo>
              <a:lnTo>
                <a:pt x="1312966" y="4557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F08045-5821-486E-B1F1-B63C6D23816B}">
      <dsp:nvSpPr>
        <dsp:cNvPr id="0" name=""/>
        <dsp:cNvSpPr/>
      </dsp:nvSpPr>
      <dsp:spPr>
        <a:xfrm>
          <a:off x="6342166" y="1482343"/>
          <a:ext cx="1312966" cy="455740"/>
        </a:xfrm>
        <a:custGeom>
          <a:avLst/>
          <a:gdLst/>
          <a:ahLst/>
          <a:cxnLst/>
          <a:rect l="0" t="0" r="0" b="0"/>
          <a:pathLst>
            <a:path>
              <a:moveTo>
                <a:pt x="1312966" y="0"/>
              </a:moveTo>
              <a:lnTo>
                <a:pt x="1312966" y="227870"/>
              </a:lnTo>
              <a:lnTo>
                <a:pt x="0" y="227870"/>
              </a:lnTo>
              <a:lnTo>
                <a:pt x="0" y="4557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BE23A-38B8-4DF7-B757-FEA8D6F2813E}">
      <dsp:nvSpPr>
        <dsp:cNvPr id="0" name=""/>
        <dsp:cNvSpPr/>
      </dsp:nvSpPr>
      <dsp:spPr>
        <a:xfrm>
          <a:off x="2403266" y="1482343"/>
          <a:ext cx="1312966" cy="455740"/>
        </a:xfrm>
        <a:custGeom>
          <a:avLst/>
          <a:gdLst/>
          <a:ahLst/>
          <a:cxnLst/>
          <a:rect l="0" t="0" r="0" b="0"/>
          <a:pathLst>
            <a:path>
              <a:moveTo>
                <a:pt x="0" y="0"/>
              </a:moveTo>
              <a:lnTo>
                <a:pt x="0" y="227870"/>
              </a:lnTo>
              <a:lnTo>
                <a:pt x="1312966" y="227870"/>
              </a:lnTo>
              <a:lnTo>
                <a:pt x="1312966" y="4557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5C966F-BE54-4213-8FC2-92039A9B1ABA}">
      <dsp:nvSpPr>
        <dsp:cNvPr id="0" name=""/>
        <dsp:cNvSpPr/>
      </dsp:nvSpPr>
      <dsp:spPr>
        <a:xfrm>
          <a:off x="1090299" y="1482343"/>
          <a:ext cx="1312966" cy="455740"/>
        </a:xfrm>
        <a:custGeom>
          <a:avLst/>
          <a:gdLst/>
          <a:ahLst/>
          <a:cxnLst/>
          <a:rect l="0" t="0" r="0" b="0"/>
          <a:pathLst>
            <a:path>
              <a:moveTo>
                <a:pt x="1312966" y="0"/>
              </a:moveTo>
              <a:lnTo>
                <a:pt x="1312966" y="227870"/>
              </a:lnTo>
              <a:lnTo>
                <a:pt x="0" y="227870"/>
              </a:lnTo>
              <a:lnTo>
                <a:pt x="0" y="45574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1F55FA-61E1-40CF-8772-7CD50DDD795D}">
      <dsp:nvSpPr>
        <dsp:cNvPr id="0" name=""/>
        <dsp:cNvSpPr/>
      </dsp:nvSpPr>
      <dsp:spPr>
        <a:xfrm>
          <a:off x="1860718" y="397247"/>
          <a:ext cx="1085096" cy="1085096"/>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B220E6-CE48-4392-AC4C-FC9407300B72}">
      <dsp:nvSpPr>
        <dsp:cNvPr id="0" name=""/>
        <dsp:cNvSpPr/>
      </dsp:nvSpPr>
      <dsp:spPr>
        <a:xfrm>
          <a:off x="1860718" y="397247"/>
          <a:ext cx="1085096" cy="1085096"/>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65DF87-8BBB-4CED-9006-77AF1980E327}">
      <dsp:nvSpPr>
        <dsp:cNvPr id="0" name=""/>
        <dsp:cNvSpPr/>
      </dsp:nvSpPr>
      <dsp:spPr>
        <a:xfrm>
          <a:off x="1318169" y="592564"/>
          <a:ext cx="2170193" cy="69446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i="0" kern="1200" dirty="0"/>
            <a:t>Commodity derivatives and Financial derivatives</a:t>
          </a:r>
          <a:endParaRPr lang="en-IN" sz="1300" kern="1200" dirty="0"/>
        </a:p>
      </dsp:txBody>
      <dsp:txXfrm>
        <a:off x="1318169" y="592564"/>
        <a:ext cx="2170193" cy="694461"/>
      </dsp:txXfrm>
    </dsp:sp>
    <dsp:sp modelId="{7AA7C340-5CA1-4979-999E-589FC47B99BA}">
      <dsp:nvSpPr>
        <dsp:cNvPr id="0" name=""/>
        <dsp:cNvSpPr/>
      </dsp:nvSpPr>
      <dsp:spPr>
        <a:xfrm>
          <a:off x="547751" y="1938084"/>
          <a:ext cx="1085096" cy="1085096"/>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9CE5C-C109-4C3F-BDE7-948F3B8EC521}">
      <dsp:nvSpPr>
        <dsp:cNvPr id="0" name=""/>
        <dsp:cNvSpPr/>
      </dsp:nvSpPr>
      <dsp:spPr>
        <a:xfrm>
          <a:off x="547751" y="1938084"/>
          <a:ext cx="1085096" cy="1085096"/>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05D0A-6FB4-42F4-B4E0-840166CB1BE6}">
      <dsp:nvSpPr>
        <dsp:cNvPr id="0" name=""/>
        <dsp:cNvSpPr/>
      </dsp:nvSpPr>
      <dsp:spPr>
        <a:xfrm>
          <a:off x="5202" y="2133401"/>
          <a:ext cx="2170193" cy="69446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t>Commodity Derivative</a:t>
          </a:r>
          <a:r>
            <a:rPr lang="en-IN" sz="1300" kern="1200" dirty="0"/>
            <a:t>: Underlying is a physical asset or a real asset</a:t>
          </a:r>
        </a:p>
      </dsp:txBody>
      <dsp:txXfrm>
        <a:off x="5202" y="2133401"/>
        <a:ext cx="2170193" cy="694461"/>
      </dsp:txXfrm>
    </dsp:sp>
    <dsp:sp modelId="{92B85E1F-DB97-4562-A3A1-09369D1326A7}">
      <dsp:nvSpPr>
        <dsp:cNvPr id="0" name=""/>
        <dsp:cNvSpPr/>
      </dsp:nvSpPr>
      <dsp:spPr>
        <a:xfrm>
          <a:off x="3173684" y="1938084"/>
          <a:ext cx="1085096" cy="1085096"/>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6A4AC1-2EC9-438B-B235-3DA49ED0EBBB}">
      <dsp:nvSpPr>
        <dsp:cNvPr id="0" name=""/>
        <dsp:cNvSpPr/>
      </dsp:nvSpPr>
      <dsp:spPr>
        <a:xfrm>
          <a:off x="3173684" y="1938084"/>
          <a:ext cx="1085096" cy="1085096"/>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34D85-6526-4572-B136-3A59B7D7287B}">
      <dsp:nvSpPr>
        <dsp:cNvPr id="0" name=""/>
        <dsp:cNvSpPr/>
      </dsp:nvSpPr>
      <dsp:spPr>
        <a:xfrm>
          <a:off x="2631136" y="2133401"/>
          <a:ext cx="2170193" cy="69446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t>Financial Derivative</a:t>
          </a:r>
          <a:r>
            <a:rPr lang="en-IN" sz="1300" kern="1200" dirty="0"/>
            <a:t>: Underlying is a financial asset</a:t>
          </a:r>
        </a:p>
      </dsp:txBody>
      <dsp:txXfrm>
        <a:off x="2631136" y="2133401"/>
        <a:ext cx="2170193" cy="694461"/>
      </dsp:txXfrm>
    </dsp:sp>
    <dsp:sp modelId="{D5471393-920B-42AA-9BA2-7D8467FC2E37}">
      <dsp:nvSpPr>
        <dsp:cNvPr id="0" name=""/>
        <dsp:cNvSpPr/>
      </dsp:nvSpPr>
      <dsp:spPr>
        <a:xfrm>
          <a:off x="7112585" y="397247"/>
          <a:ext cx="1085096" cy="1085096"/>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F37FA9-CABF-4D10-8CC9-D43166D4AABC}">
      <dsp:nvSpPr>
        <dsp:cNvPr id="0" name=""/>
        <dsp:cNvSpPr/>
      </dsp:nvSpPr>
      <dsp:spPr>
        <a:xfrm>
          <a:off x="7112585" y="397247"/>
          <a:ext cx="1085096" cy="1085096"/>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F9A482-74AA-4C12-BCBF-DD5B60D69B46}">
      <dsp:nvSpPr>
        <dsp:cNvPr id="0" name=""/>
        <dsp:cNvSpPr/>
      </dsp:nvSpPr>
      <dsp:spPr>
        <a:xfrm>
          <a:off x="6570037" y="592564"/>
          <a:ext cx="2170193" cy="69446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i="0" kern="1200" dirty="0"/>
            <a:t>Exchange traded derivatives and Over The Counter (OTC) derivatives</a:t>
          </a:r>
          <a:endParaRPr lang="en-IN" sz="1300" kern="1200" dirty="0"/>
        </a:p>
      </dsp:txBody>
      <dsp:txXfrm>
        <a:off x="6570037" y="592564"/>
        <a:ext cx="2170193" cy="694461"/>
      </dsp:txXfrm>
    </dsp:sp>
    <dsp:sp modelId="{C6D350D3-A111-440A-8D62-1C4C04545FBF}">
      <dsp:nvSpPr>
        <dsp:cNvPr id="0" name=""/>
        <dsp:cNvSpPr/>
      </dsp:nvSpPr>
      <dsp:spPr>
        <a:xfrm>
          <a:off x="5799618" y="1938084"/>
          <a:ext cx="1085096" cy="1085096"/>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8C5F20-FE8F-411E-8DF8-D09114C06BBA}">
      <dsp:nvSpPr>
        <dsp:cNvPr id="0" name=""/>
        <dsp:cNvSpPr/>
      </dsp:nvSpPr>
      <dsp:spPr>
        <a:xfrm>
          <a:off x="5799618" y="1938084"/>
          <a:ext cx="1085096" cy="1085096"/>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A1ACF-42AA-407D-B7B2-41EFAF99C1C6}">
      <dsp:nvSpPr>
        <dsp:cNvPr id="0" name=""/>
        <dsp:cNvSpPr/>
      </dsp:nvSpPr>
      <dsp:spPr>
        <a:xfrm>
          <a:off x="5257070" y="2133401"/>
          <a:ext cx="2170193" cy="69446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t>ETD</a:t>
          </a:r>
          <a:r>
            <a:rPr lang="en-IN" sz="1300" kern="1200" dirty="0"/>
            <a:t>: Standardised </a:t>
          </a:r>
          <a:r>
            <a:rPr lang="en-IN" sz="1300" b="0" i="0" kern="1200" dirty="0"/>
            <a:t>derivative product</a:t>
          </a:r>
          <a:endParaRPr lang="en-IN" sz="1300" kern="1200" dirty="0"/>
        </a:p>
      </dsp:txBody>
      <dsp:txXfrm>
        <a:off x="5257070" y="2133401"/>
        <a:ext cx="2170193" cy="694461"/>
      </dsp:txXfrm>
    </dsp:sp>
    <dsp:sp modelId="{1555D696-C9CE-4A6F-B985-4B9830890738}">
      <dsp:nvSpPr>
        <dsp:cNvPr id="0" name=""/>
        <dsp:cNvSpPr/>
      </dsp:nvSpPr>
      <dsp:spPr>
        <a:xfrm>
          <a:off x="8425552" y="1938084"/>
          <a:ext cx="1085096" cy="1085096"/>
        </a:xfrm>
        <a:prstGeom prst="arc">
          <a:avLst>
            <a:gd name="adj1" fmla="val 13200000"/>
            <a:gd name="adj2" fmla="val 192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3DA73-77DC-453A-AEE0-46C777ACA983}">
      <dsp:nvSpPr>
        <dsp:cNvPr id="0" name=""/>
        <dsp:cNvSpPr/>
      </dsp:nvSpPr>
      <dsp:spPr>
        <a:xfrm>
          <a:off x="8425552" y="1938084"/>
          <a:ext cx="1085096" cy="1085096"/>
        </a:xfrm>
        <a:prstGeom prst="arc">
          <a:avLst>
            <a:gd name="adj1" fmla="val 2400000"/>
            <a:gd name="adj2" fmla="val 840000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8A1388-7046-4D9C-AB8E-FEE829A0C5E4}">
      <dsp:nvSpPr>
        <dsp:cNvPr id="0" name=""/>
        <dsp:cNvSpPr/>
      </dsp:nvSpPr>
      <dsp:spPr>
        <a:xfrm>
          <a:off x="7883003" y="2133401"/>
          <a:ext cx="2170193" cy="694461"/>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IN" sz="1300" b="1" kern="1200" dirty="0"/>
            <a:t>OTC Derivative</a:t>
          </a:r>
          <a:r>
            <a:rPr lang="en-IN" sz="1300" kern="1200" dirty="0"/>
            <a:t>: Private </a:t>
          </a:r>
          <a:r>
            <a:rPr lang="en-US" sz="1300" b="0" i="0" kern="1200" dirty="0"/>
            <a:t>bilateral contracts between two parties and are non standardized</a:t>
          </a:r>
          <a:endParaRPr lang="en-IN" sz="1300" kern="1200" dirty="0"/>
        </a:p>
      </dsp:txBody>
      <dsp:txXfrm>
        <a:off x="7883003" y="2133401"/>
        <a:ext cx="2170193" cy="694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EA5C-DE5A-4597-AD4A-7E89D3D70AC5}">
      <dsp:nvSpPr>
        <dsp:cNvPr id="0" name=""/>
        <dsp:cNvSpPr/>
      </dsp:nvSpPr>
      <dsp:spPr>
        <a:xfrm>
          <a:off x="4393" y="638910"/>
          <a:ext cx="2626281" cy="105051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Intra-day Trading of Shares</a:t>
          </a:r>
          <a:endParaRPr lang="en-IN" sz="2300" kern="1200" dirty="0"/>
        </a:p>
      </dsp:txBody>
      <dsp:txXfrm>
        <a:off x="529649" y="638910"/>
        <a:ext cx="1575769" cy="1050512"/>
      </dsp:txXfrm>
    </dsp:sp>
    <dsp:sp modelId="{F798D2E7-CA72-42E1-9010-C3EBB7137B36}">
      <dsp:nvSpPr>
        <dsp:cNvPr id="0" name=""/>
        <dsp:cNvSpPr/>
      </dsp:nvSpPr>
      <dsp:spPr>
        <a:xfrm>
          <a:off x="2368046" y="638910"/>
          <a:ext cx="2626281" cy="105051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Classified as Speculative</a:t>
          </a:r>
          <a:endParaRPr lang="en-IN" sz="2300" kern="1200" dirty="0"/>
        </a:p>
      </dsp:txBody>
      <dsp:txXfrm>
        <a:off x="2893302" y="638910"/>
        <a:ext cx="1575769" cy="1050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EA5C-DE5A-4597-AD4A-7E89D3D70AC5}">
      <dsp:nvSpPr>
        <dsp:cNvPr id="0" name=""/>
        <dsp:cNvSpPr/>
      </dsp:nvSpPr>
      <dsp:spPr>
        <a:xfrm>
          <a:off x="4393" y="638910"/>
          <a:ext cx="2626281" cy="105051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Futures &amp; Options, Forwards, etc.</a:t>
          </a:r>
          <a:endParaRPr lang="en-IN" sz="2000" kern="1200" dirty="0"/>
        </a:p>
      </dsp:txBody>
      <dsp:txXfrm>
        <a:off x="529649" y="638910"/>
        <a:ext cx="1575769" cy="1050512"/>
      </dsp:txXfrm>
    </dsp:sp>
    <dsp:sp modelId="{F798D2E7-CA72-42E1-9010-C3EBB7137B36}">
      <dsp:nvSpPr>
        <dsp:cNvPr id="0" name=""/>
        <dsp:cNvSpPr/>
      </dsp:nvSpPr>
      <dsp:spPr>
        <a:xfrm>
          <a:off x="2368046" y="638910"/>
          <a:ext cx="2626281" cy="105051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Not Classified as Speculative</a:t>
          </a:r>
          <a:endParaRPr lang="en-IN" sz="2000" kern="1200" dirty="0"/>
        </a:p>
      </dsp:txBody>
      <dsp:txXfrm>
        <a:off x="2893302" y="638910"/>
        <a:ext cx="1575769" cy="105051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N" dirty="0"/>
              <a:t>CA. AVIJIT DUTTA</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EB035-C546-4EF4-AD8A-747646843C02}" type="datetimeFigureOut">
              <a:rPr lang="en-IN" smtClean="0"/>
              <a:t>01-09-2025</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7EB5FC-A8C2-4CCE-84AE-7539BA529ECC}" type="slidenum">
              <a:rPr lang="en-IN" smtClean="0"/>
              <a:t>‹#›</a:t>
            </a:fld>
            <a:endParaRPr lang="en-IN"/>
          </a:p>
        </p:txBody>
      </p:sp>
    </p:spTree>
    <p:extLst>
      <p:ext uri="{BB962C8B-B14F-4D97-AF65-F5344CB8AC3E}">
        <p14:creationId xmlns:p14="http://schemas.microsoft.com/office/powerpoint/2010/main" val="40035435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dirty="0"/>
              <a:t>CA. AVIJIT DUTTA</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9BE1B-A33C-4E01-B040-E554A48F0B7E}" type="datetimeFigureOut">
              <a:rPr lang="en-IN" smtClean="0"/>
              <a:t>01-09-2025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4AD3F-03C1-4ED1-8476-055B4C11EC83}" type="slidenum">
              <a:rPr lang="en-IN" smtClean="0"/>
              <a:t>‹#›</a:t>
            </a:fld>
            <a:endParaRPr lang="en-IN"/>
          </a:p>
        </p:txBody>
      </p:sp>
    </p:spTree>
    <p:extLst>
      <p:ext uri="{BB962C8B-B14F-4D97-AF65-F5344CB8AC3E}">
        <p14:creationId xmlns:p14="http://schemas.microsoft.com/office/powerpoint/2010/main" val="7080278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16416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C879C3-AD48-422E-9ECB-B3802C511730}" type="datetime1">
              <a:rPr lang="en-IN" smtClean="0"/>
              <a:t>01-09-2025</a:t>
            </a:fld>
            <a:endParaRPr lang="en-IN"/>
          </a:p>
        </p:txBody>
      </p:sp>
      <p:sp>
        <p:nvSpPr>
          <p:cNvPr id="5" name="Footer Placeholder 4"/>
          <p:cNvSpPr>
            <a:spLocks noGrp="1"/>
          </p:cNvSpPr>
          <p:nvPr>
            <p:ph type="ftr" sz="quarter" idx="11"/>
          </p:nvPr>
        </p:nvSpPr>
        <p:spPr/>
        <p:txBody>
          <a:bodyPr/>
          <a:lstStyle/>
          <a:p>
            <a:r>
              <a:rPr lang="en-IN" dirty="0"/>
              <a:t>CA. AVIJIT DUTTA</a:t>
            </a:r>
          </a:p>
        </p:txBody>
      </p:sp>
      <p:sp>
        <p:nvSpPr>
          <p:cNvPr id="6" name="Slide Number Placeholder 5"/>
          <p:cNvSpPr>
            <a:spLocks noGrp="1"/>
          </p:cNvSpPr>
          <p:nvPr>
            <p:ph type="sldNum" sz="quarter" idx="12"/>
          </p:nvPr>
        </p:nvSpPr>
        <p:spPr/>
        <p:txBody>
          <a:bodyPr/>
          <a:lstStyle/>
          <a:p>
            <a:fld id="{352186F1-8E06-4ED0-8456-8AD54FD6DF12}"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50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3461F-62CF-46E3-A757-182352B45A0C}" type="datetime1">
              <a:rPr lang="en-IN" smtClean="0"/>
              <a:t>01-09-2025</a:t>
            </a:fld>
            <a:endParaRPr lang="en-IN"/>
          </a:p>
        </p:txBody>
      </p:sp>
      <p:sp>
        <p:nvSpPr>
          <p:cNvPr id="5" name="Footer Placeholder 4"/>
          <p:cNvSpPr>
            <a:spLocks noGrp="1"/>
          </p:cNvSpPr>
          <p:nvPr>
            <p:ph type="ftr" sz="quarter" idx="11"/>
          </p:nvPr>
        </p:nvSpPr>
        <p:spPr/>
        <p:txBody>
          <a:bodyPr/>
          <a:lstStyle/>
          <a:p>
            <a:r>
              <a:rPr lang="en-IN" dirty="0"/>
              <a:t>CA. AVIJIT DUTTA</a:t>
            </a:r>
          </a:p>
        </p:txBody>
      </p:sp>
      <p:sp>
        <p:nvSpPr>
          <p:cNvPr id="6" name="Slide Number Placeholder 5"/>
          <p:cNvSpPr>
            <a:spLocks noGrp="1"/>
          </p:cNvSpPr>
          <p:nvPr>
            <p:ph type="sldNum" sz="quarter" idx="12"/>
          </p:nvPr>
        </p:nvSpPr>
        <p:spPr/>
        <p:txBody>
          <a:bodyPr/>
          <a:lstStyle/>
          <a:p>
            <a:fld id="{352186F1-8E06-4ED0-8456-8AD54FD6DF12}" type="slidenum">
              <a:rPr lang="en-IN" smtClean="0"/>
              <a:t>‹#›</a:t>
            </a:fld>
            <a:endParaRPr lang="en-IN"/>
          </a:p>
        </p:txBody>
      </p:sp>
    </p:spTree>
    <p:extLst>
      <p:ext uri="{BB962C8B-B14F-4D97-AF65-F5344CB8AC3E}">
        <p14:creationId xmlns:p14="http://schemas.microsoft.com/office/powerpoint/2010/main" val="163535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E8FE7-32D4-4D1D-897D-41D76A5081BE}" type="datetime1">
              <a:rPr lang="en-IN" smtClean="0"/>
              <a:t>01-09-2025</a:t>
            </a:fld>
            <a:endParaRPr lang="en-IN"/>
          </a:p>
        </p:txBody>
      </p:sp>
      <p:sp>
        <p:nvSpPr>
          <p:cNvPr id="5" name="Footer Placeholder 4"/>
          <p:cNvSpPr>
            <a:spLocks noGrp="1"/>
          </p:cNvSpPr>
          <p:nvPr>
            <p:ph type="ftr" sz="quarter" idx="11"/>
          </p:nvPr>
        </p:nvSpPr>
        <p:spPr/>
        <p:txBody>
          <a:bodyPr/>
          <a:lstStyle/>
          <a:p>
            <a:r>
              <a:rPr lang="en-IN" dirty="0"/>
              <a:t>CA. AVIJIT DUTTA</a:t>
            </a:r>
          </a:p>
        </p:txBody>
      </p:sp>
      <p:sp>
        <p:nvSpPr>
          <p:cNvPr id="6" name="Slide Number Placeholder 5"/>
          <p:cNvSpPr>
            <a:spLocks noGrp="1"/>
          </p:cNvSpPr>
          <p:nvPr>
            <p:ph type="sldNum" sz="quarter" idx="12"/>
          </p:nvPr>
        </p:nvSpPr>
        <p:spPr/>
        <p:txBody>
          <a:bodyPr/>
          <a:lstStyle/>
          <a:p>
            <a:fld id="{352186F1-8E06-4ED0-8456-8AD54FD6DF12}" type="slidenum">
              <a:rPr lang="en-IN" smtClean="0"/>
              <a:t>‹#›</a:t>
            </a:fld>
            <a:endParaRPr lang="en-IN"/>
          </a:p>
        </p:txBody>
      </p:sp>
    </p:spTree>
    <p:extLst>
      <p:ext uri="{BB962C8B-B14F-4D97-AF65-F5344CB8AC3E}">
        <p14:creationId xmlns:p14="http://schemas.microsoft.com/office/powerpoint/2010/main" val="125606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D49A2-1509-49E5-BEB2-DFAC9E86E2AC}" type="datetime1">
              <a:rPr lang="en-IN" smtClean="0"/>
              <a:t>01-09-2025</a:t>
            </a:fld>
            <a:endParaRPr lang="en-IN"/>
          </a:p>
        </p:txBody>
      </p:sp>
      <p:sp>
        <p:nvSpPr>
          <p:cNvPr id="5" name="Footer Placeholder 4"/>
          <p:cNvSpPr>
            <a:spLocks noGrp="1"/>
          </p:cNvSpPr>
          <p:nvPr>
            <p:ph type="ftr" sz="quarter" idx="11"/>
          </p:nvPr>
        </p:nvSpPr>
        <p:spPr/>
        <p:txBody>
          <a:bodyPr/>
          <a:lstStyle/>
          <a:p>
            <a:r>
              <a:rPr lang="en-IN" dirty="0"/>
              <a:t>CA. AVIJIT DUTTA</a:t>
            </a:r>
          </a:p>
        </p:txBody>
      </p:sp>
      <p:sp>
        <p:nvSpPr>
          <p:cNvPr id="6" name="Slide Number Placeholder 5"/>
          <p:cNvSpPr>
            <a:spLocks noGrp="1"/>
          </p:cNvSpPr>
          <p:nvPr>
            <p:ph type="sldNum" sz="quarter" idx="12"/>
          </p:nvPr>
        </p:nvSpPr>
        <p:spPr/>
        <p:txBody>
          <a:bodyPr/>
          <a:lstStyle/>
          <a:p>
            <a:fld id="{352186F1-8E06-4ED0-8456-8AD54FD6DF12}" type="slidenum">
              <a:rPr lang="en-IN" smtClean="0"/>
              <a:t>‹#›</a:t>
            </a:fld>
            <a:endParaRPr lang="en-IN"/>
          </a:p>
        </p:txBody>
      </p:sp>
    </p:spTree>
    <p:extLst>
      <p:ext uri="{BB962C8B-B14F-4D97-AF65-F5344CB8AC3E}">
        <p14:creationId xmlns:p14="http://schemas.microsoft.com/office/powerpoint/2010/main" val="306363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FC297-7C9F-4704-A7D8-177505F5C162}" type="datetime1">
              <a:rPr lang="en-IN" smtClean="0"/>
              <a:t>01-09-2025</a:t>
            </a:fld>
            <a:endParaRPr lang="en-IN"/>
          </a:p>
        </p:txBody>
      </p:sp>
      <p:sp>
        <p:nvSpPr>
          <p:cNvPr id="5" name="Footer Placeholder 4"/>
          <p:cNvSpPr>
            <a:spLocks noGrp="1"/>
          </p:cNvSpPr>
          <p:nvPr>
            <p:ph type="ftr" sz="quarter" idx="11"/>
          </p:nvPr>
        </p:nvSpPr>
        <p:spPr/>
        <p:txBody>
          <a:bodyPr/>
          <a:lstStyle/>
          <a:p>
            <a:r>
              <a:rPr lang="en-IN" dirty="0"/>
              <a:t>CA. AVIJIT DUTTA</a:t>
            </a:r>
          </a:p>
        </p:txBody>
      </p:sp>
      <p:sp>
        <p:nvSpPr>
          <p:cNvPr id="6" name="Slide Number Placeholder 5"/>
          <p:cNvSpPr>
            <a:spLocks noGrp="1"/>
          </p:cNvSpPr>
          <p:nvPr>
            <p:ph type="sldNum" sz="quarter" idx="12"/>
          </p:nvPr>
        </p:nvSpPr>
        <p:spPr/>
        <p:txBody>
          <a:bodyPr/>
          <a:lstStyle/>
          <a:p>
            <a:fld id="{352186F1-8E06-4ED0-8456-8AD54FD6DF12}"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68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7AE67D-1CA4-4EF9-BCBE-F00213C3994F}" type="datetime1">
              <a:rPr lang="en-IN" smtClean="0"/>
              <a:t>01-09-2025</a:t>
            </a:fld>
            <a:endParaRPr lang="en-IN"/>
          </a:p>
        </p:txBody>
      </p:sp>
      <p:sp>
        <p:nvSpPr>
          <p:cNvPr id="6" name="Footer Placeholder 5"/>
          <p:cNvSpPr>
            <a:spLocks noGrp="1"/>
          </p:cNvSpPr>
          <p:nvPr>
            <p:ph type="ftr" sz="quarter" idx="11"/>
          </p:nvPr>
        </p:nvSpPr>
        <p:spPr/>
        <p:txBody>
          <a:bodyPr/>
          <a:lstStyle/>
          <a:p>
            <a:r>
              <a:rPr lang="en-IN" dirty="0"/>
              <a:t>CA. AVIJIT DUTTA</a:t>
            </a:r>
          </a:p>
        </p:txBody>
      </p:sp>
      <p:sp>
        <p:nvSpPr>
          <p:cNvPr id="7" name="Slide Number Placeholder 6"/>
          <p:cNvSpPr>
            <a:spLocks noGrp="1"/>
          </p:cNvSpPr>
          <p:nvPr>
            <p:ph type="sldNum" sz="quarter" idx="12"/>
          </p:nvPr>
        </p:nvSpPr>
        <p:spPr/>
        <p:txBody>
          <a:bodyPr/>
          <a:lstStyle/>
          <a:p>
            <a:fld id="{352186F1-8E06-4ED0-8456-8AD54FD6DF12}" type="slidenum">
              <a:rPr lang="en-IN" smtClean="0"/>
              <a:t>‹#›</a:t>
            </a:fld>
            <a:endParaRPr lang="en-IN"/>
          </a:p>
        </p:txBody>
      </p:sp>
    </p:spTree>
    <p:extLst>
      <p:ext uri="{BB962C8B-B14F-4D97-AF65-F5344CB8AC3E}">
        <p14:creationId xmlns:p14="http://schemas.microsoft.com/office/powerpoint/2010/main" val="394724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F9ABF4-5923-41D6-8B00-391FFBCF13EE}" type="datetime1">
              <a:rPr lang="en-IN" smtClean="0"/>
              <a:t>01-09-2025</a:t>
            </a:fld>
            <a:endParaRPr lang="en-IN"/>
          </a:p>
        </p:txBody>
      </p:sp>
      <p:sp>
        <p:nvSpPr>
          <p:cNvPr id="8" name="Footer Placeholder 7"/>
          <p:cNvSpPr>
            <a:spLocks noGrp="1"/>
          </p:cNvSpPr>
          <p:nvPr>
            <p:ph type="ftr" sz="quarter" idx="11"/>
          </p:nvPr>
        </p:nvSpPr>
        <p:spPr/>
        <p:txBody>
          <a:bodyPr/>
          <a:lstStyle/>
          <a:p>
            <a:r>
              <a:rPr lang="en-IN" dirty="0"/>
              <a:t>CA. AVIJIT DUTTA</a:t>
            </a:r>
          </a:p>
        </p:txBody>
      </p:sp>
      <p:sp>
        <p:nvSpPr>
          <p:cNvPr id="9" name="Slide Number Placeholder 8"/>
          <p:cNvSpPr>
            <a:spLocks noGrp="1"/>
          </p:cNvSpPr>
          <p:nvPr>
            <p:ph type="sldNum" sz="quarter" idx="12"/>
          </p:nvPr>
        </p:nvSpPr>
        <p:spPr/>
        <p:txBody>
          <a:bodyPr/>
          <a:lstStyle/>
          <a:p>
            <a:fld id="{352186F1-8E06-4ED0-8456-8AD54FD6DF12}" type="slidenum">
              <a:rPr lang="en-IN" smtClean="0"/>
              <a:t>‹#›</a:t>
            </a:fld>
            <a:endParaRPr lang="en-IN"/>
          </a:p>
        </p:txBody>
      </p:sp>
    </p:spTree>
    <p:extLst>
      <p:ext uri="{BB962C8B-B14F-4D97-AF65-F5344CB8AC3E}">
        <p14:creationId xmlns:p14="http://schemas.microsoft.com/office/powerpoint/2010/main" val="67121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12817-E4B6-4DAF-8FCE-35F80BD745E3}" type="datetime1">
              <a:rPr lang="en-IN" smtClean="0"/>
              <a:t>01-09-2025</a:t>
            </a:fld>
            <a:endParaRPr lang="en-IN"/>
          </a:p>
        </p:txBody>
      </p:sp>
      <p:sp>
        <p:nvSpPr>
          <p:cNvPr id="4" name="Footer Placeholder 3"/>
          <p:cNvSpPr>
            <a:spLocks noGrp="1"/>
          </p:cNvSpPr>
          <p:nvPr>
            <p:ph type="ftr" sz="quarter" idx="11"/>
          </p:nvPr>
        </p:nvSpPr>
        <p:spPr/>
        <p:txBody>
          <a:bodyPr/>
          <a:lstStyle/>
          <a:p>
            <a:r>
              <a:rPr lang="en-IN" dirty="0"/>
              <a:t>CA. AVIJIT DUTTA</a:t>
            </a:r>
          </a:p>
        </p:txBody>
      </p:sp>
      <p:sp>
        <p:nvSpPr>
          <p:cNvPr id="5" name="Slide Number Placeholder 4"/>
          <p:cNvSpPr>
            <a:spLocks noGrp="1"/>
          </p:cNvSpPr>
          <p:nvPr>
            <p:ph type="sldNum" sz="quarter" idx="12"/>
          </p:nvPr>
        </p:nvSpPr>
        <p:spPr/>
        <p:txBody>
          <a:bodyPr/>
          <a:lstStyle/>
          <a:p>
            <a:fld id="{352186F1-8E06-4ED0-8456-8AD54FD6DF12}" type="slidenum">
              <a:rPr lang="en-IN" smtClean="0"/>
              <a:t>‹#›</a:t>
            </a:fld>
            <a:endParaRPr lang="en-IN"/>
          </a:p>
        </p:txBody>
      </p:sp>
    </p:spTree>
    <p:extLst>
      <p:ext uri="{BB962C8B-B14F-4D97-AF65-F5344CB8AC3E}">
        <p14:creationId xmlns:p14="http://schemas.microsoft.com/office/powerpoint/2010/main" val="21606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13BD65-1F22-4F04-8B47-64AB780FC61E}" type="datetime1">
              <a:rPr lang="en-IN" smtClean="0"/>
              <a:t>01-09-2025</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IN" dirty="0"/>
              <a:t>CA. AVIJIT DUTTA</a:t>
            </a:r>
          </a:p>
        </p:txBody>
      </p:sp>
      <p:sp>
        <p:nvSpPr>
          <p:cNvPr id="9" name="Slide Number Placeholder 8"/>
          <p:cNvSpPr>
            <a:spLocks noGrp="1"/>
          </p:cNvSpPr>
          <p:nvPr>
            <p:ph type="sldNum" sz="quarter" idx="12"/>
          </p:nvPr>
        </p:nvSpPr>
        <p:spPr/>
        <p:txBody>
          <a:bodyPr/>
          <a:lstStyle/>
          <a:p>
            <a:fld id="{352186F1-8E06-4ED0-8456-8AD54FD6DF12}" type="slidenum">
              <a:rPr lang="en-IN" smtClean="0"/>
              <a:t>‹#›</a:t>
            </a:fld>
            <a:endParaRPr lang="en-IN"/>
          </a:p>
        </p:txBody>
      </p:sp>
    </p:spTree>
    <p:extLst>
      <p:ext uri="{BB962C8B-B14F-4D97-AF65-F5344CB8AC3E}">
        <p14:creationId xmlns:p14="http://schemas.microsoft.com/office/powerpoint/2010/main" val="159713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11ACFD0-B1AE-4501-A053-317892F91DC3}" type="datetime1">
              <a:rPr lang="en-IN" smtClean="0"/>
              <a:t>01-09-2025</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IN" dirty="0"/>
              <a:t>CA. AVIJIT DUTTA</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52186F1-8E06-4ED0-8456-8AD54FD6DF12}" type="slidenum">
              <a:rPr lang="en-IN" smtClean="0"/>
              <a:t>‹#›</a:t>
            </a:fld>
            <a:endParaRPr lang="en-IN"/>
          </a:p>
        </p:txBody>
      </p:sp>
    </p:spTree>
    <p:extLst>
      <p:ext uri="{BB962C8B-B14F-4D97-AF65-F5344CB8AC3E}">
        <p14:creationId xmlns:p14="http://schemas.microsoft.com/office/powerpoint/2010/main" val="2552687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A5B1F4-FB35-49D0-9932-726FF4EF612B}" type="datetime1">
              <a:rPr lang="en-IN" smtClean="0"/>
              <a:t>01-09-2025</a:t>
            </a:fld>
            <a:endParaRPr lang="en-IN"/>
          </a:p>
        </p:txBody>
      </p:sp>
      <p:sp>
        <p:nvSpPr>
          <p:cNvPr id="6" name="Footer Placeholder 5"/>
          <p:cNvSpPr>
            <a:spLocks noGrp="1"/>
          </p:cNvSpPr>
          <p:nvPr>
            <p:ph type="ftr" sz="quarter" idx="11"/>
          </p:nvPr>
        </p:nvSpPr>
        <p:spPr/>
        <p:txBody>
          <a:bodyPr/>
          <a:lstStyle/>
          <a:p>
            <a:r>
              <a:rPr lang="en-IN" dirty="0"/>
              <a:t>CA. AVIJIT DUTTA</a:t>
            </a:r>
          </a:p>
        </p:txBody>
      </p:sp>
      <p:sp>
        <p:nvSpPr>
          <p:cNvPr id="7" name="Slide Number Placeholder 6"/>
          <p:cNvSpPr>
            <a:spLocks noGrp="1"/>
          </p:cNvSpPr>
          <p:nvPr>
            <p:ph type="sldNum" sz="quarter" idx="12"/>
          </p:nvPr>
        </p:nvSpPr>
        <p:spPr/>
        <p:txBody>
          <a:bodyPr/>
          <a:lstStyle/>
          <a:p>
            <a:fld id="{352186F1-8E06-4ED0-8456-8AD54FD6DF12}" type="slidenum">
              <a:rPr lang="en-IN" smtClean="0"/>
              <a:t>‹#›</a:t>
            </a:fld>
            <a:endParaRPr lang="en-IN"/>
          </a:p>
        </p:txBody>
      </p:sp>
    </p:spTree>
    <p:extLst>
      <p:ext uri="{BB962C8B-B14F-4D97-AF65-F5344CB8AC3E}">
        <p14:creationId xmlns:p14="http://schemas.microsoft.com/office/powerpoint/2010/main" val="114861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32A663-231A-4D61-8AAC-7DB28AC2A249}" type="datetime1">
              <a:rPr lang="en-IN" smtClean="0"/>
              <a:t>01-09-2025</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IN" dirty="0"/>
              <a:t>CA. AVIJIT DUTTA</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52186F1-8E06-4ED0-8456-8AD54FD6DF12}"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635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75B6-C148-2077-CCD6-FBCA17655CA4}"/>
              </a:ext>
            </a:extLst>
          </p:cNvPr>
          <p:cNvSpPr>
            <a:spLocks noGrp="1"/>
          </p:cNvSpPr>
          <p:nvPr>
            <p:ph type="ctrTitle"/>
          </p:nvPr>
        </p:nvSpPr>
        <p:spPr/>
        <p:txBody>
          <a:bodyPr/>
          <a:lstStyle/>
          <a:p>
            <a:r>
              <a:rPr lang="en-IN" dirty="0"/>
              <a:t>Presentation on F&amp;O, STT and VDA</a:t>
            </a:r>
          </a:p>
        </p:txBody>
      </p:sp>
      <p:sp>
        <p:nvSpPr>
          <p:cNvPr id="3" name="Subtitle 2">
            <a:extLst>
              <a:ext uri="{FF2B5EF4-FFF2-40B4-BE49-F238E27FC236}">
                <a16:creationId xmlns:a16="http://schemas.microsoft.com/office/drawing/2014/main" id="{6A4FCAEE-647C-2682-4461-90F28B2AC3B7}"/>
              </a:ext>
            </a:extLst>
          </p:cNvPr>
          <p:cNvSpPr>
            <a:spLocks noGrp="1"/>
          </p:cNvSpPr>
          <p:nvPr>
            <p:ph type="subTitle" idx="1"/>
          </p:nvPr>
        </p:nvSpPr>
        <p:spPr>
          <a:xfrm>
            <a:off x="1100051" y="4455621"/>
            <a:ext cx="4995949" cy="1143000"/>
          </a:xfrm>
        </p:spPr>
        <p:txBody>
          <a:bodyPr>
            <a:normAutofit fontScale="92500"/>
          </a:bodyPr>
          <a:lstStyle/>
          <a:p>
            <a:r>
              <a:rPr lang="en-IN" dirty="0"/>
              <a:t>Eastern </a:t>
            </a:r>
            <a:r>
              <a:rPr lang="en-IN" dirty="0" err="1"/>
              <a:t>india</a:t>
            </a:r>
            <a:r>
              <a:rPr lang="en-IN" dirty="0"/>
              <a:t> regional council</a:t>
            </a:r>
          </a:p>
          <a:p>
            <a:r>
              <a:rPr lang="en-IN" dirty="0"/>
              <a:t>22-08-2025</a:t>
            </a:r>
          </a:p>
        </p:txBody>
      </p:sp>
      <p:pic>
        <p:nvPicPr>
          <p:cNvPr id="5" name="Picture 4">
            <a:extLst>
              <a:ext uri="{FF2B5EF4-FFF2-40B4-BE49-F238E27FC236}">
                <a16:creationId xmlns:a16="http://schemas.microsoft.com/office/drawing/2014/main" id="{3EEADE47-C952-E75E-0837-7B143034F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6257" y="187452"/>
            <a:ext cx="1536795" cy="1143000"/>
          </a:xfrm>
          <a:prstGeom prst="rect">
            <a:avLst/>
          </a:prstGeom>
        </p:spPr>
      </p:pic>
      <p:pic>
        <p:nvPicPr>
          <p:cNvPr id="7" name="Picture 6">
            <a:extLst>
              <a:ext uri="{FF2B5EF4-FFF2-40B4-BE49-F238E27FC236}">
                <a16:creationId xmlns:a16="http://schemas.microsoft.com/office/drawing/2014/main" id="{306E55E7-FF17-56EC-41B9-26608CE74D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867" y="39397"/>
            <a:ext cx="1432826" cy="1439110"/>
          </a:xfrm>
          <a:prstGeom prst="rect">
            <a:avLst/>
          </a:prstGeom>
        </p:spPr>
      </p:pic>
      <p:sp>
        <p:nvSpPr>
          <p:cNvPr id="6" name="Footer Placeholder 5"/>
          <p:cNvSpPr>
            <a:spLocks noGrp="1"/>
          </p:cNvSpPr>
          <p:nvPr>
            <p:ph type="ftr" sz="quarter" idx="11"/>
          </p:nvPr>
        </p:nvSpPr>
        <p:spPr/>
        <p:txBody>
          <a:bodyPr/>
          <a:lstStyle/>
          <a:p>
            <a:r>
              <a:rPr lang="en-IN" dirty="0"/>
              <a:t>CA. AVIJIT DUTTA</a:t>
            </a:r>
          </a:p>
        </p:txBody>
      </p:sp>
      <p:sp>
        <p:nvSpPr>
          <p:cNvPr id="4" name="Slide Number Placeholder 3"/>
          <p:cNvSpPr>
            <a:spLocks noGrp="1"/>
          </p:cNvSpPr>
          <p:nvPr>
            <p:ph type="sldNum" sz="quarter" idx="12"/>
          </p:nvPr>
        </p:nvSpPr>
        <p:spPr/>
        <p:txBody>
          <a:bodyPr/>
          <a:lstStyle/>
          <a:p>
            <a:fld id="{352186F1-8E06-4ED0-8456-8AD54FD6DF12}" type="slidenum">
              <a:rPr lang="en-IN" smtClean="0"/>
              <a:t>1</a:t>
            </a:fld>
            <a:endParaRPr lang="en-IN"/>
          </a:p>
        </p:txBody>
      </p:sp>
      <p:sp>
        <p:nvSpPr>
          <p:cNvPr id="8" name="Subtitle 2">
            <a:extLst>
              <a:ext uri="{FF2B5EF4-FFF2-40B4-BE49-F238E27FC236}">
                <a16:creationId xmlns:a16="http://schemas.microsoft.com/office/drawing/2014/main" id="{AB7F7802-FDBB-9F0B-02FB-AF1C135E30B1}"/>
              </a:ext>
            </a:extLst>
          </p:cNvPr>
          <p:cNvSpPr txBox="1">
            <a:spLocks/>
          </p:cNvSpPr>
          <p:nvPr/>
        </p:nvSpPr>
        <p:spPr>
          <a:xfrm>
            <a:off x="6096000" y="4455621"/>
            <a:ext cx="4995949"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r>
              <a:rPr lang="en-IN" dirty="0"/>
              <a:t>CA. </a:t>
            </a:r>
            <a:r>
              <a:rPr lang="en-IN" dirty="0" err="1"/>
              <a:t>Avijit</a:t>
            </a:r>
            <a:r>
              <a:rPr lang="en-IN" dirty="0"/>
              <a:t> </a:t>
            </a:r>
            <a:r>
              <a:rPr lang="en-IN" dirty="0" err="1"/>
              <a:t>dutta</a:t>
            </a:r>
            <a:endParaRPr lang="en-IN" dirty="0"/>
          </a:p>
        </p:txBody>
      </p:sp>
    </p:spTree>
    <p:extLst>
      <p:ext uri="{BB962C8B-B14F-4D97-AF65-F5344CB8AC3E}">
        <p14:creationId xmlns:p14="http://schemas.microsoft.com/office/powerpoint/2010/main" val="1063934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8CA24-0B40-C381-855D-9328EA3D0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ED49B-6BEC-93C9-A83B-0516FC4C1D29}"/>
              </a:ext>
            </a:extLst>
          </p:cNvPr>
          <p:cNvSpPr>
            <a:spLocks noGrp="1"/>
          </p:cNvSpPr>
          <p:nvPr>
            <p:ph type="title"/>
          </p:nvPr>
        </p:nvSpPr>
        <p:spPr/>
        <p:txBody>
          <a:bodyPr/>
          <a:lstStyle/>
          <a:p>
            <a:pPr marL="342900" indent="-342900"/>
            <a:r>
              <a:rPr lang="en-US" dirty="0"/>
              <a:t>Speculative v. Non-Speculative</a:t>
            </a:r>
          </a:p>
        </p:txBody>
      </p:sp>
      <p:sp>
        <p:nvSpPr>
          <p:cNvPr id="3" name="Content Placeholder 2">
            <a:extLst>
              <a:ext uri="{FF2B5EF4-FFF2-40B4-BE49-F238E27FC236}">
                <a16:creationId xmlns:a16="http://schemas.microsoft.com/office/drawing/2014/main" id="{D295DABF-F0B8-7066-224B-2791CEA70D9B}"/>
              </a:ext>
            </a:extLst>
          </p:cNvPr>
          <p:cNvSpPr>
            <a:spLocks noGrp="1"/>
          </p:cNvSpPr>
          <p:nvPr>
            <p:ph idx="1"/>
          </p:nvPr>
        </p:nvSpPr>
        <p:spPr/>
        <p:txBody>
          <a:bodyPr/>
          <a:lstStyle/>
          <a:p>
            <a:pPr marL="292608" lvl="1" indent="0" algn="just">
              <a:lnSpc>
                <a:spcPct val="150000"/>
              </a:lnSpc>
              <a:buNone/>
            </a:pPr>
            <a:r>
              <a:rPr lang="en-IN" u="sng" dirty="0"/>
              <a:t>Section 43(5)</a:t>
            </a:r>
            <a:r>
              <a:rPr lang="en-IN" dirty="0"/>
              <a:t>: Speculative transactions are transactions where the sale of stocks and commodities is settled without their actual delivery to the buyer. </a:t>
            </a:r>
          </a:p>
          <a:p>
            <a:pPr marL="292608" lvl="1" indent="0" algn="just">
              <a:lnSpc>
                <a:spcPct val="150000"/>
              </a:lnSpc>
              <a:buNone/>
            </a:pPr>
            <a:r>
              <a:rPr lang="en-IN" dirty="0"/>
              <a:t>However, there is a list of exceptions mentioned in this section, which includes commodity trade to hedge future risks of losses. This exception includes Futures and Options trading as well. </a:t>
            </a:r>
          </a:p>
          <a:p>
            <a:pPr marL="292608" lvl="1" indent="0" algn="just">
              <a:lnSpc>
                <a:spcPct val="150000"/>
              </a:lnSpc>
              <a:buNone/>
            </a:pPr>
            <a:endParaRPr lang="en-IN" dirty="0"/>
          </a:p>
          <a:p>
            <a:pPr marL="578358" lvl="1" indent="-285750" algn="just">
              <a:lnSpc>
                <a:spcPct val="150000"/>
              </a:lnSpc>
            </a:pPr>
            <a:endParaRPr lang="en-IN" dirty="0"/>
          </a:p>
        </p:txBody>
      </p:sp>
      <p:sp>
        <p:nvSpPr>
          <p:cNvPr id="5" name="Footer Placeholder 4">
            <a:extLst>
              <a:ext uri="{FF2B5EF4-FFF2-40B4-BE49-F238E27FC236}">
                <a16:creationId xmlns:a16="http://schemas.microsoft.com/office/drawing/2014/main" id="{AFD78793-C331-6709-07C1-7D4C934E3409}"/>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09D552CD-AC46-E77A-AA39-9C906229CE90}"/>
              </a:ext>
            </a:extLst>
          </p:cNvPr>
          <p:cNvSpPr>
            <a:spLocks noGrp="1"/>
          </p:cNvSpPr>
          <p:nvPr>
            <p:ph type="sldNum" sz="quarter" idx="12"/>
          </p:nvPr>
        </p:nvSpPr>
        <p:spPr/>
        <p:txBody>
          <a:bodyPr/>
          <a:lstStyle/>
          <a:p>
            <a:fld id="{352186F1-8E06-4ED0-8456-8AD54FD6DF12}" type="slidenum">
              <a:rPr lang="en-IN" smtClean="0"/>
              <a:t>10</a:t>
            </a:fld>
            <a:endParaRPr lang="en-IN"/>
          </a:p>
        </p:txBody>
      </p:sp>
      <p:graphicFrame>
        <p:nvGraphicFramePr>
          <p:cNvPr id="6" name="Diagram 5">
            <a:extLst>
              <a:ext uri="{FF2B5EF4-FFF2-40B4-BE49-F238E27FC236}">
                <a16:creationId xmlns:a16="http://schemas.microsoft.com/office/drawing/2014/main" id="{27C055B4-05A7-4B17-CC1C-9E13D4EF2F29}"/>
              </a:ext>
            </a:extLst>
          </p:cNvPr>
          <p:cNvGraphicFramePr/>
          <p:nvPr/>
        </p:nvGraphicFramePr>
        <p:xfrm>
          <a:off x="1097279" y="3429000"/>
          <a:ext cx="4998721" cy="232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9BD6F524-BC71-1733-4F06-17CD5B1AAFB1}"/>
              </a:ext>
            </a:extLst>
          </p:cNvPr>
          <p:cNvGraphicFramePr/>
          <p:nvPr/>
        </p:nvGraphicFramePr>
        <p:xfrm>
          <a:off x="6213762" y="3429000"/>
          <a:ext cx="4998721" cy="23283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8803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9F608-32AC-E559-55AF-10107861E6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1DEB3-60DD-B6A2-828B-2FCBD21B0DFE}"/>
              </a:ext>
            </a:extLst>
          </p:cNvPr>
          <p:cNvSpPr>
            <a:spLocks noGrp="1"/>
          </p:cNvSpPr>
          <p:nvPr>
            <p:ph type="title"/>
          </p:nvPr>
        </p:nvSpPr>
        <p:spPr/>
        <p:txBody>
          <a:bodyPr/>
          <a:lstStyle/>
          <a:p>
            <a:pPr marL="342900" indent="-342900"/>
            <a:r>
              <a:rPr lang="en-US" dirty="0"/>
              <a:t>Speculative v. Non-Speculative</a:t>
            </a:r>
          </a:p>
        </p:txBody>
      </p:sp>
      <p:sp>
        <p:nvSpPr>
          <p:cNvPr id="5" name="Footer Placeholder 4">
            <a:extLst>
              <a:ext uri="{FF2B5EF4-FFF2-40B4-BE49-F238E27FC236}">
                <a16:creationId xmlns:a16="http://schemas.microsoft.com/office/drawing/2014/main" id="{CF18BCD5-A518-3160-DB19-D0927B0E6727}"/>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B82E04D4-310E-EAC5-2BC6-297043B52B74}"/>
              </a:ext>
            </a:extLst>
          </p:cNvPr>
          <p:cNvSpPr>
            <a:spLocks noGrp="1"/>
          </p:cNvSpPr>
          <p:nvPr>
            <p:ph type="sldNum" sz="quarter" idx="12"/>
          </p:nvPr>
        </p:nvSpPr>
        <p:spPr/>
        <p:txBody>
          <a:bodyPr/>
          <a:lstStyle/>
          <a:p>
            <a:fld id="{352186F1-8E06-4ED0-8456-8AD54FD6DF12}" type="slidenum">
              <a:rPr lang="en-IN" smtClean="0"/>
              <a:t>11</a:t>
            </a:fld>
            <a:endParaRPr lang="en-IN"/>
          </a:p>
        </p:txBody>
      </p:sp>
      <p:graphicFrame>
        <p:nvGraphicFramePr>
          <p:cNvPr id="13" name="Content Placeholder 12">
            <a:extLst>
              <a:ext uri="{FF2B5EF4-FFF2-40B4-BE49-F238E27FC236}">
                <a16:creationId xmlns:a16="http://schemas.microsoft.com/office/drawing/2014/main" id="{E4E5EBDB-411F-1BE4-122A-52052CBAB34D}"/>
              </a:ext>
            </a:extLst>
          </p:cNvPr>
          <p:cNvGraphicFramePr>
            <a:graphicFrameLocks noGrp="1"/>
          </p:cNvGraphicFramePr>
          <p:nvPr>
            <p:ph idx="1"/>
          </p:nvPr>
        </p:nvGraphicFramePr>
        <p:xfrm>
          <a:off x="1096963" y="1846263"/>
          <a:ext cx="10058400" cy="3124835"/>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052911666"/>
                    </a:ext>
                  </a:extLst>
                </a:gridCol>
                <a:gridCol w="5029200">
                  <a:extLst>
                    <a:ext uri="{9D8B030D-6E8A-4147-A177-3AD203B41FA5}">
                      <a16:colId xmlns:a16="http://schemas.microsoft.com/office/drawing/2014/main" val="684597747"/>
                    </a:ext>
                  </a:extLst>
                </a:gridCol>
              </a:tblGrid>
              <a:tr h="370840">
                <a:tc>
                  <a:txBody>
                    <a:bodyPr/>
                    <a:lstStyle/>
                    <a:p>
                      <a:pPr algn="ctr">
                        <a:lnSpc>
                          <a:spcPct val="150000"/>
                        </a:lnSpc>
                      </a:pPr>
                      <a:r>
                        <a:rPr lang="en-US" b="1" dirty="0"/>
                        <a:t>Speculative Transactions</a:t>
                      </a:r>
                      <a:endParaRPr lang="en-IN" b="1" dirty="0"/>
                    </a:p>
                  </a:txBody>
                  <a:tcPr/>
                </a:tc>
                <a:tc>
                  <a:txBody>
                    <a:bodyPr/>
                    <a:lstStyle/>
                    <a:p>
                      <a:pPr algn="ctr">
                        <a:lnSpc>
                          <a:spcPct val="150000"/>
                        </a:lnSpc>
                      </a:pPr>
                      <a:r>
                        <a:rPr lang="en-US" dirty="0"/>
                        <a:t>Non-Speculative Transactions</a:t>
                      </a:r>
                      <a:endParaRPr lang="en-IN" dirty="0"/>
                    </a:p>
                  </a:txBody>
                  <a:tcPr/>
                </a:tc>
                <a:extLst>
                  <a:ext uri="{0D108BD9-81ED-4DB2-BD59-A6C34878D82A}">
                    <a16:rowId xmlns:a16="http://schemas.microsoft.com/office/drawing/2014/main" val="1292084611"/>
                  </a:ext>
                </a:extLst>
              </a:tr>
              <a:tr h="370840">
                <a:tc>
                  <a:txBody>
                    <a:bodyPr/>
                    <a:lstStyle/>
                    <a:p>
                      <a:pPr algn="just">
                        <a:lnSpc>
                          <a:spcPct val="150000"/>
                        </a:lnSpc>
                      </a:pPr>
                      <a:r>
                        <a:rPr lang="en-US" dirty="0"/>
                        <a:t>Only Intra-day trading of shares without actual delivery is considered as Speculative Transactions.</a:t>
                      </a:r>
                      <a:endParaRPr lang="en-IN" dirty="0"/>
                    </a:p>
                  </a:txBody>
                  <a:tcPr/>
                </a:tc>
                <a:tc>
                  <a:txBody>
                    <a:bodyPr/>
                    <a:lstStyle/>
                    <a:p>
                      <a:pPr algn="just">
                        <a:lnSpc>
                          <a:spcPct val="150000"/>
                        </a:lnSpc>
                      </a:pPr>
                      <a:r>
                        <a:rPr lang="en-US" dirty="0"/>
                        <a:t>All other transactions are considered as Non-speculative transactions.</a:t>
                      </a:r>
                      <a:endParaRPr lang="en-IN" dirty="0"/>
                    </a:p>
                  </a:txBody>
                  <a:tcPr/>
                </a:tc>
                <a:extLst>
                  <a:ext uri="{0D108BD9-81ED-4DB2-BD59-A6C34878D82A}">
                    <a16:rowId xmlns:a16="http://schemas.microsoft.com/office/drawing/2014/main" val="1828581170"/>
                  </a:ext>
                </a:extLst>
              </a:tr>
              <a:tr h="370840">
                <a:tc>
                  <a:txBody>
                    <a:bodyPr/>
                    <a:lstStyle/>
                    <a:p>
                      <a:pPr algn="just">
                        <a:lnSpc>
                          <a:spcPct val="150000"/>
                        </a:lnSpc>
                      </a:pPr>
                      <a:r>
                        <a:rPr lang="en-US" dirty="0"/>
                        <a:t>Taxable under “PGBP” only.</a:t>
                      </a:r>
                      <a:endParaRPr lang="en-IN" dirty="0"/>
                    </a:p>
                  </a:txBody>
                  <a:tcPr/>
                </a:tc>
                <a:tc>
                  <a:txBody>
                    <a:bodyPr/>
                    <a:lstStyle/>
                    <a:p>
                      <a:pPr algn="just">
                        <a:lnSpc>
                          <a:spcPct val="150000"/>
                        </a:lnSpc>
                      </a:pPr>
                      <a:r>
                        <a:rPr lang="en-US" dirty="0"/>
                        <a:t>Taxable under “Capital Gains” or “PGBP”.</a:t>
                      </a:r>
                      <a:endParaRPr lang="en-IN" dirty="0"/>
                    </a:p>
                  </a:txBody>
                  <a:tcPr/>
                </a:tc>
                <a:extLst>
                  <a:ext uri="{0D108BD9-81ED-4DB2-BD59-A6C34878D82A}">
                    <a16:rowId xmlns:a16="http://schemas.microsoft.com/office/drawing/2014/main" val="3672803561"/>
                  </a:ext>
                </a:extLst>
              </a:tr>
              <a:tr h="370840">
                <a:tc>
                  <a:txBody>
                    <a:bodyPr/>
                    <a:lstStyle/>
                    <a:p>
                      <a:pPr algn="just">
                        <a:lnSpc>
                          <a:spcPct val="150000"/>
                        </a:lnSpc>
                      </a:pPr>
                      <a:r>
                        <a:rPr lang="en-US" dirty="0"/>
                        <a:t>Speculative Loss can be set-off only against speculative gain.</a:t>
                      </a:r>
                      <a:endParaRPr lang="en-IN" dirty="0"/>
                    </a:p>
                  </a:txBody>
                  <a:tcPr/>
                </a:tc>
                <a:tc>
                  <a:txBody>
                    <a:bodyPr/>
                    <a:lstStyle/>
                    <a:p>
                      <a:pPr algn="just">
                        <a:lnSpc>
                          <a:spcPct val="150000"/>
                        </a:lnSpc>
                      </a:pPr>
                      <a:r>
                        <a:rPr lang="en-US" dirty="0"/>
                        <a:t>If shown under PGBP, loss can be set-off against gain in any head other than Salary</a:t>
                      </a:r>
                      <a:endParaRPr lang="en-IN" dirty="0"/>
                    </a:p>
                  </a:txBody>
                  <a:tcPr/>
                </a:tc>
                <a:extLst>
                  <a:ext uri="{0D108BD9-81ED-4DB2-BD59-A6C34878D82A}">
                    <a16:rowId xmlns:a16="http://schemas.microsoft.com/office/drawing/2014/main" val="2637625708"/>
                  </a:ext>
                </a:extLst>
              </a:tr>
              <a:tr h="370840">
                <a:tc>
                  <a:txBody>
                    <a:bodyPr/>
                    <a:lstStyle/>
                    <a:p>
                      <a:pPr algn="just">
                        <a:lnSpc>
                          <a:spcPct val="150000"/>
                        </a:lnSpc>
                      </a:pPr>
                      <a:r>
                        <a:rPr lang="en-US" dirty="0"/>
                        <a:t>Carry forward of loss only for 4 years.</a:t>
                      </a:r>
                      <a:endParaRPr lang="en-IN" dirty="0"/>
                    </a:p>
                  </a:txBody>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t>Carry forward of loss for 8 years.</a:t>
                      </a:r>
                      <a:endParaRPr lang="en-IN" dirty="0"/>
                    </a:p>
                  </a:txBody>
                  <a:tcPr/>
                </a:tc>
                <a:extLst>
                  <a:ext uri="{0D108BD9-81ED-4DB2-BD59-A6C34878D82A}">
                    <a16:rowId xmlns:a16="http://schemas.microsoft.com/office/drawing/2014/main" val="2377106531"/>
                  </a:ext>
                </a:extLst>
              </a:tr>
            </a:tbl>
          </a:graphicData>
        </a:graphic>
      </p:graphicFrame>
    </p:spTree>
    <p:extLst>
      <p:ext uri="{BB962C8B-B14F-4D97-AF65-F5344CB8AC3E}">
        <p14:creationId xmlns:p14="http://schemas.microsoft.com/office/powerpoint/2010/main" val="162083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643B1-2340-A51D-B6E9-9EB450A0A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15C63-527D-FA92-BD48-B2B1449CBD06}"/>
              </a:ext>
            </a:extLst>
          </p:cNvPr>
          <p:cNvSpPr>
            <a:spLocks noGrp="1"/>
          </p:cNvSpPr>
          <p:nvPr>
            <p:ph type="title"/>
          </p:nvPr>
        </p:nvSpPr>
        <p:spPr/>
        <p:txBody>
          <a:bodyPr/>
          <a:lstStyle/>
          <a:p>
            <a:pPr marL="342900" indent="-342900"/>
            <a:r>
              <a:rPr lang="en-US" dirty="0"/>
              <a:t>Taxability of Futures &amp; Options</a:t>
            </a:r>
          </a:p>
        </p:txBody>
      </p:sp>
      <p:sp>
        <p:nvSpPr>
          <p:cNvPr id="3" name="Content Placeholder 2">
            <a:extLst>
              <a:ext uri="{FF2B5EF4-FFF2-40B4-BE49-F238E27FC236}">
                <a16:creationId xmlns:a16="http://schemas.microsoft.com/office/drawing/2014/main" id="{91FE43C3-8817-0E38-3AFA-7AFF5CAA11CF}"/>
              </a:ext>
            </a:extLst>
          </p:cNvPr>
          <p:cNvSpPr>
            <a:spLocks noGrp="1"/>
          </p:cNvSpPr>
          <p:nvPr>
            <p:ph idx="1"/>
          </p:nvPr>
        </p:nvSpPr>
        <p:spPr/>
        <p:txBody>
          <a:bodyPr/>
          <a:lstStyle/>
          <a:p>
            <a:pPr marL="578358" lvl="1" indent="-285750" algn="just">
              <a:lnSpc>
                <a:spcPct val="150000"/>
              </a:lnSpc>
            </a:pPr>
            <a:r>
              <a:rPr lang="en-IN" b="1" u="sng" dirty="0"/>
              <a:t>Capital Gains</a:t>
            </a:r>
            <a:r>
              <a:rPr lang="en-IN" dirty="0"/>
              <a:t>: If the derivative is held as investment, sale proceeds do not form a part of turnover for business [</a:t>
            </a:r>
            <a:r>
              <a:rPr lang="en-IN" i="1" dirty="0"/>
              <a:t>Ref Para 5.7 of </a:t>
            </a:r>
            <a:r>
              <a:rPr lang="en-US" i="1" dirty="0"/>
              <a:t>Guidance Note on Tax Audit under Section 44AB of the Income-tax Act, 1961 (Revised 2023)</a:t>
            </a:r>
            <a:r>
              <a:rPr lang="en-US" dirty="0"/>
              <a:t>]</a:t>
            </a:r>
          </a:p>
          <a:p>
            <a:pPr marL="578358" lvl="1" indent="-285750" algn="just">
              <a:lnSpc>
                <a:spcPct val="150000"/>
              </a:lnSpc>
            </a:pPr>
            <a:r>
              <a:rPr lang="en-IN" dirty="0"/>
              <a:t>If the derivative is held as an investment, income from such transactions may be offered for taxation under Capital Gains.</a:t>
            </a:r>
          </a:p>
          <a:p>
            <a:pPr marL="578358" lvl="1" indent="-285750" algn="just">
              <a:lnSpc>
                <a:spcPct val="150000"/>
              </a:lnSpc>
            </a:pPr>
            <a:r>
              <a:rPr lang="en-IN" dirty="0"/>
              <a:t>However, Section 111A/112A is not attracted in this case.</a:t>
            </a:r>
          </a:p>
        </p:txBody>
      </p:sp>
      <p:sp>
        <p:nvSpPr>
          <p:cNvPr id="5" name="Footer Placeholder 4">
            <a:extLst>
              <a:ext uri="{FF2B5EF4-FFF2-40B4-BE49-F238E27FC236}">
                <a16:creationId xmlns:a16="http://schemas.microsoft.com/office/drawing/2014/main" id="{946BDFE5-7039-E434-A811-C6E47807E9FD}"/>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7A28B539-B11C-E60C-FD3E-F90701CDBAB3}"/>
              </a:ext>
            </a:extLst>
          </p:cNvPr>
          <p:cNvSpPr>
            <a:spLocks noGrp="1"/>
          </p:cNvSpPr>
          <p:nvPr>
            <p:ph type="sldNum" sz="quarter" idx="12"/>
          </p:nvPr>
        </p:nvSpPr>
        <p:spPr/>
        <p:txBody>
          <a:bodyPr/>
          <a:lstStyle/>
          <a:p>
            <a:fld id="{352186F1-8E06-4ED0-8456-8AD54FD6DF12}" type="slidenum">
              <a:rPr lang="en-IN" smtClean="0"/>
              <a:t>12</a:t>
            </a:fld>
            <a:endParaRPr lang="en-IN"/>
          </a:p>
        </p:txBody>
      </p:sp>
    </p:spTree>
    <p:extLst>
      <p:ext uri="{BB962C8B-B14F-4D97-AF65-F5344CB8AC3E}">
        <p14:creationId xmlns:p14="http://schemas.microsoft.com/office/powerpoint/2010/main" val="1083605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789A5-050F-D461-23CE-2AEFA0AE8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6595C-FEE4-6D27-2ED4-F7D92E0CB6AE}"/>
              </a:ext>
            </a:extLst>
          </p:cNvPr>
          <p:cNvSpPr>
            <a:spLocks noGrp="1"/>
          </p:cNvSpPr>
          <p:nvPr>
            <p:ph type="title"/>
          </p:nvPr>
        </p:nvSpPr>
        <p:spPr/>
        <p:txBody>
          <a:bodyPr/>
          <a:lstStyle/>
          <a:p>
            <a:pPr marL="342900" indent="-342900"/>
            <a:r>
              <a:rPr lang="en-US" dirty="0"/>
              <a:t>Taxability of Futures &amp; Options</a:t>
            </a:r>
          </a:p>
        </p:txBody>
      </p:sp>
      <p:sp>
        <p:nvSpPr>
          <p:cNvPr id="3" name="Content Placeholder 2">
            <a:extLst>
              <a:ext uri="{FF2B5EF4-FFF2-40B4-BE49-F238E27FC236}">
                <a16:creationId xmlns:a16="http://schemas.microsoft.com/office/drawing/2014/main" id="{2E1C4108-2833-2C4F-3131-57FE4F7885D0}"/>
              </a:ext>
            </a:extLst>
          </p:cNvPr>
          <p:cNvSpPr>
            <a:spLocks noGrp="1"/>
          </p:cNvSpPr>
          <p:nvPr>
            <p:ph idx="1"/>
          </p:nvPr>
        </p:nvSpPr>
        <p:spPr/>
        <p:txBody>
          <a:bodyPr/>
          <a:lstStyle/>
          <a:p>
            <a:pPr marL="578358" lvl="1" indent="-285750" algn="just">
              <a:lnSpc>
                <a:spcPct val="150000"/>
              </a:lnSpc>
            </a:pPr>
            <a:r>
              <a:rPr lang="en-IN" b="1" u="sng" dirty="0"/>
              <a:t>Business Income</a:t>
            </a:r>
            <a:r>
              <a:rPr lang="en-IN" dirty="0"/>
              <a:t>: If the derivative is held as stock-in-trade, sale proceeds form a part of turnover for business [</a:t>
            </a:r>
            <a:r>
              <a:rPr lang="en-IN" i="1" dirty="0"/>
              <a:t>Ref Para 5.7 of </a:t>
            </a:r>
            <a:r>
              <a:rPr lang="en-US" i="1" dirty="0"/>
              <a:t>Guidance Note on Tax Audit under Section 44AB of the Income-tax Act, 1961 (Revised 2023)</a:t>
            </a:r>
            <a:r>
              <a:rPr lang="en-US" dirty="0"/>
              <a:t>]</a:t>
            </a:r>
          </a:p>
          <a:p>
            <a:pPr marL="578358" lvl="1" indent="-285750" algn="just">
              <a:lnSpc>
                <a:spcPct val="150000"/>
              </a:lnSpc>
            </a:pPr>
            <a:r>
              <a:rPr lang="en-IN" dirty="0"/>
              <a:t>If the derivative is held as an stock-in-trade, income from such transactions may be offered for taxation under PGBP.</a:t>
            </a:r>
          </a:p>
        </p:txBody>
      </p:sp>
      <p:sp>
        <p:nvSpPr>
          <p:cNvPr id="5" name="Footer Placeholder 4">
            <a:extLst>
              <a:ext uri="{FF2B5EF4-FFF2-40B4-BE49-F238E27FC236}">
                <a16:creationId xmlns:a16="http://schemas.microsoft.com/office/drawing/2014/main" id="{9B14F491-4F01-5207-289A-12E4F8402625}"/>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040F2B52-53F9-B5CE-78BC-8347B71EC689}"/>
              </a:ext>
            </a:extLst>
          </p:cNvPr>
          <p:cNvSpPr>
            <a:spLocks noGrp="1"/>
          </p:cNvSpPr>
          <p:nvPr>
            <p:ph type="sldNum" sz="quarter" idx="12"/>
          </p:nvPr>
        </p:nvSpPr>
        <p:spPr/>
        <p:txBody>
          <a:bodyPr/>
          <a:lstStyle/>
          <a:p>
            <a:fld id="{352186F1-8E06-4ED0-8456-8AD54FD6DF12}" type="slidenum">
              <a:rPr lang="en-IN" smtClean="0"/>
              <a:t>13</a:t>
            </a:fld>
            <a:endParaRPr lang="en-IN"/>
          </a:p>
        </p:txBody>
      </p:sp>
    </p:spTree>
    <p:extLst>
      <p:ext uri="{BB962C8B-B14F-4D97-AF65-F5344CB8AC3E}">
        <p14:creationId xmlns:p14="http://schemas.microsoft.com/office/powerpoint/2010/main" val="80594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E604B-B2CA-04C5-1886-6AB418AA6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00D0C-C759-0516-DB85-5A76C98FB994}"/>
              </a:ext>
            </a:extLst>
          </p:cNvPr>
          <p:cNvSpPr>
            <a:spLocks noGrp="1"/>
          </p:cNvSpPr>
          <p:nvPr>
            <p:ph type="title"/>
          </p:nvPr>
        </p:nvSpPr>
        <p:spPr/>
        <p:txBody>
          <a:bodyPr/>
          <a:lstStyle/>
          <a:p>
            <a:pPr marL="342900" indent="-342900"/>
            <a:r>
              <a:rPr lang="en-US" dirty="0"/>
              <a:t>Capital Gains v. PGBP</a:t>
            </a:r>
          </a:p>
        </p:txBody>
      </p:sp>
      <p:sp>
        <p:nvSpPr>
          <p:cNvPr id="3" name="Content Placeholder 2">
            <a:extLst>
              <a:ext uri="{FF2B5EF4-FFF2-40B4-BE49-F238E27FC236}">
                <a16:creationId xmlns:a16="http://schemas.microsoft.com/office/drawing/2014/main" id="{21A340C0-2CBE-3E99-EE29-E838264DBB5F}"/>
              </a:ext>
            </a:extLst>
          </p:cNvPr>
          <p:cNvSpPr>
            <a:spLocks noGrp="1"/>
          </p:cNvSpPr>
          <p:nvPr>
            <p:ph idx="1"/>
          </p:nvPr>
        </p:nvSpPr>
        <p:spPr/>
        <p:txBody>
          <a:bodyPr/>
          <a:lstStyle/>
          <a:p>
            <a:pPr marL="292608" lvl="1" indent="0" algn="just">
              <a:lnSpc>
                <a:spcPct val="150000"/>
              </a:lnSpc>
              <a:buNone/>
            </a:pPr>
            <a:r>
              <a:rPr lang="en-IN" b="1" u="sng" dirty="0"/>
              <a:t>Benefits of PGBP</a:t>
            </a:r>
            <a:r>
              <a:rPr lang="en-IN" dirty="0"/>
              <a:t>: </a:t>
            </a:r>
          </a:p>
          <a:p>
            <a:pPr marL="578358" lvl="1" indent="-285750" algn="just">
              <a:lnSpc>
                <a:spcPct val="150000"/>
              </a:lnSpc>
            </a:pPr>
            <a:r>
              <a:rPr lang="en-IN" dirty="0"/>
              <a:t>Easier set-off provisions</a:t>
            </a:r>
          </a:p>
          <a:p>
            <a:pPr marL="578358" lvl="1" indent="-285750" algn="just">
              <a:lnSpc>
                <a:spcPct val="150000"/>
              </a:lnSpc>
            </a:pPr>
            <a:r>
              <a:rPr lang="en-IN" dirty="0"/>
              <a:t>Lesser Litigations</a:t>
            </a:r>
          </a:p>
          <a:p>
            <a:pPr marL="578358" lvl="1" indent="-285750" algn="just">
              <a:lnSpc>
                <a:spcPct val="150000"/>
              </a:lnSpc>
            </a:pPr>
            <a:r>
              <a:rPr lang="en-IN" dirty="0"/>
              <a:t>Lower taxes</a:t>
            </a:r>
          </a:p>
          <a:p>
            <a:pPr marL="292608" lvl="1" indent="0" algn="just">
              <a:lnSpc>
                <a:spcPct val="150000"/>
              </a:lnSpc>
              <a:buNone/>
            </a:pPr>
            <a:r>
              <a:rPr lang="en-IN" b="1" u="sng" dirty="0"/>
              <a:t>Circulars for Reference</a:t>
            </a:r>
            <a:r>
              <a:rPr lang="en-IN" dirty="0"/>
              <a:t>: </a:t>
            </a:r>
          </a:p>
          <a:p>
            <a:pPr marL="578358" lvl="1" indent="-285750" algn="just">
              <a:lnSpc>
                <a:spcPct val="150000"/>
              </a:lnSpc>
            </a:pPr>
            <a:r>
              <a:rPr lang="pt-BR" dirty="0"/>
              <a:t>Instruction No. 1827 dated 31-08-1989</a:t>
            </a:r>
          </a:p>
          <a:p>
            <a:pPr marL="578358" lvl="1" indent="-285750" algn="just">
              <a:lnSpc>
                <a:spcPct val="150000"/>
              </a:lnSpc>
            </a:pPr>
            <a:r>
              <a:rPr lang="pt-BR" dirty="0"/>
              <a:t>Circular No. 4/2007 dated 15-06-2007</a:t>
            </a:r>
          </a:p>
          <a:p>
            <a:pPr marL="578358" lvl="1" indent="-285750" algn="just">
              <a:lnSpc>
                <a:spcPct val="150000"/>
              </a:lnSpc>
            </a:pPr>
            <a:r>
              <a:rPr lang="pt-BR" dirty="0"/>
              <a:t>Circular No. 6/2016 dated 29-02-2016</a:t>
            </a:r>
          </a:p>
          <a:p>
            <a:pPr marL="578358" lvl="1" indent="-285750" algn="just">
              <a:lnSpc>
                <a:spcPct val="150000"/>
              </a:lnSpc>
            </a:pPr>
            <a:endParaRPr lang="en-IN" dirty="0"/>
          </a:p>
          <a:p>
            <a:pPr marL="578358" lvl="1" indent="-285750" algn="just">
              <a:lnSpc>
                <a:spcPct val="150000"/>
              </a:lnSpc>
            </a:pPr>
            <a:endParaRPr lang="en-IN" dirty="0"/>
          </a:p>
        </p:txBody>
      </p:sp>
      <p:sp>
        <p:nvSpPr>
          <p:cNvPr id="5" name="Footer Placeholder 4">
            <a:extLst>
              <a:ext uri="{FF2B5EF4-FFF2-40B4-BE49-F238E27FC236}">
                <a16:creationId xmlns:a16="http://schemas.microsoft.com/office/drawing/2014/main" id="{7095F585-59BC-C148-05A4-8C3DE81C0C9A}"/>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40D873B0-B666-9B69-393C-8A81B1D8A17B}"/>
              </a:ext>
            </a:extLst>
          </p:cNvPr>
          <p:cNvSpPr>
            <a:spLocks noGrp="1"/>
          </p:cNvSpPr>
          <p:nvPr>
            <p:ph type="sldNum" sz="quarter" idx="12"/>
          </p:nvPr>
        </p:nvSpPr>
        <p:spPr/>
        <p:txBody>
          <a:bodyPr/>
          <a:lstStyle/>
          <a:p>
            <a:fld id="{352186F1-8E06-4ED0-8456-8AD54FD6DF12}" type="slidenum">
              <a:rPr lang="en-IN" smtClean="0"/>
              <a:t>14</a:t>
            </a:fld>
            <a:endParaRPr lang="en-IN"/>
          </a:p>
        </p:txBody>
      </p:sp>
    </p:spTree>
    <p:extLst>
      <p:ext uri="{BB962C8B-B14F-4D97-AF65-F5344CB8AC3E}">
        <p14:creationId xmlns:p14="http://schemas.microsoft.com/office/powerpoint/2010/main" val="4206022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E2170-798B-C797-F268-8D9D91DF8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B513B-8F92-05FE-3A1C-1485138478E0}"/>
              </a:ext>
            </a:extLst>
          </p:cNvPr>
          <p:cNvSpPr>
            <a:spLocks noGrp="1"/>
          </p:cNvSpPr>
          <p:nvPr>
            <p:ph type="title"/>
          </p:nvPr>
        </p:nvSpPr>
        <p:spPr/>
        <p:txBody>
          <a:bodyPr/>
          <a:lstStyle/>
          <a:p>
            <a:pPr marL="342900" indent="-342900"/>
            <a:r>
              <a:rPr lang="en-US" dirty="0"/>
              <a:t>Capital Gains v. PGBP</a:t>
            </a:r>
          </a:p>
        </p:txBody>
      </p:sp>
      <p:sp>
        <p:nvSpPr>
          <p:cNvPr id="5" name="Footer Placeholder 4">
            <a:extLst>
              <a:ext uri="{FF2B5EF4-FFF2-40B4-BE49-F238E27FC236}">
                <a16:creationId xmlns:a16="http://schemas.microsoft.com/office/drawing/2014/main" id="{A31F0CAF-237F-FD31-6DBB-F5339236D30E}"/>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6ED15BD8-6D89-D868-C116-E2747B2B34CF}"/>
              </a:ext>
            </a:extLst>
          </p:cNvPr>
          <p:cNvSpPr>
            <a:spLocks noGrp="1"/>
          </p:cNvSpPr>
          <p:nvPr>
            <p:ph type="sldNum" sz="quarter" idx="12"/>
          </p:nvPr>
        </p:nvSpPr>
        <p:spPr/>
        <p:txBody>
          <a:bodyPr/>
          <a:lstStyle/>
          <a:p>
            <a:fld id="{352186F1-8E06-4ED0-8456-8AD54FD6DF12}" type="slidenum">
              <a:rPr lang="en-IN" smtClean="0"/>
              <a:t>15</a:t>
            </a:fld>
            <a:endParaRPr lang="en-IN"/>
          </a:p>
        </p:txBody>
      </p:sp>
      <p:graphicFrame>
        <p:nvGraphicFramePr>
          <p:cNvPr id="7" name="Content Placeholder 6">
            <a:extLst>
              <a:ext uri="{FF2B5EF4-FFF2-40B4-BE49-F238E27FC236}">
                <a16:creationId xmlns:a16="http://schemas.microsoft.com/office/drawing/2014/main" id="{8963B81B-98BF-9C46-AE28-BBA78796B273}"/>
              </a:ext>
            </a:extLst>
          </p:cNvPr>
          <p:cNvGraphicFramePr>
            <a:graphicFrameLocks noGrp="1"/>
          </p:cNvGraphicFramePr>
          <p:nvPr>
            <p:ph idx="1"/>
            <p:extLst>
              <p:ext uri="{D42A27DB-BD31-4B8C-83A1-F6EECF244321}">
                <p14:modId xmlns:p14="http://schemas.microsoft.com/office/powerpoint/2010/main" val="1417789384"/>
              </p:ext>
            </p:extLst>
          </p:nvPr>
        </p:nvGraphicFramePr>
        <p:xfrm>
          <a:off x="1105927" y="1846263"/>
          <a:ext cx="10058399" cy="3809365"/>
        </p:xfrm>
        <a:graphic>
          <a:graphicData uri="http://schemas.openxmlformats.org/drawingml/2006/table">
            <a:tbl>
              <a:tblPr firstRow="1" bandRow="1">
                <a:tableStyleId>{5C22544A-7EE6-4342-B048-85BDC9FD1C3A}</a:tableStyleId>
              </a:tblPr>
              <a:tblGrid>
                <a:gridCol w="2032318">
                  <a:extLst>
                    <a:ext uri="{9D8B030D-6E8A-4147-A177-3AD203B41FA5}">
                      <a16:colId xmlns:a16="http://schemas.microsoft.com/office/drawing/2014/main" val="3382362874"/>
                    </a:ext>
                  </a:extLst>
                </a:gridCol>
                <a:gridCol w="8026081">
                  <a:extLst>
                    <a:ext uri="{9D8B030D-6E8A-4147-A177-3AD203B41FA5}">
                      <a16:colId xmlns:a16="http://schemas.microsoft.com/office/drawing/2014/main" val="349669654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Reference No.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t>Key Content &amp; Purpose</a:t>
                      </a:r>
                    </a:p>
                  </a:txBody>
                  <a:tcPr/>
                </a:tc>
                <a:extLst>
                  <a:ext uri="{0D108BD9-81ED-4DB2-BD59-A6C34878D82A}">
                    <a16:rowId xmlns:a16="http://schemas.microsoft.com/office/drawing/2014/main" val="3051425954"/>
                  </a:ext>
                </a:extLst>
              </a:tr>
              <a:tr h="370840">
                <a:tc>
                  <a:txBody>
                    <a:bodyPr/>
                    <a:lstStyle/>
                    <a:p>
                      <a:pPr algn="just">
                        <a:lnSpc>
                          <a:spcPct val="150000"/>
                        </a:lnSpc>
                      </a:pPr>
                      <a:r>
                        <a:rPr lang="en-IN" dirty="0"/>
                        <a:t>Instruction No. 1827</a:t>
                      </a:r>
                    </a:p>
                  </a:txBody>
                  <a:tcPr/>
                </a:tc>
                <a:tc>
                  <a:txBody>
                    <a:bodyPr/>
                    <a:lstStyle/>
                    <a:p>
                      <a:pPr algn="just">
                        <a:lnSpc>
                          <a:spcPct val="150000"/>
                        </a:lnSpc>
                      </a:pPr>
                      <a:r>
                        <a:rPr lang="en-US" dirty="0"/>
                        <a:t>Clarified distinction between shares held as </a:t>
                      </a:r>
                      <a:r>
                        <a:rPr lang="en-US" b="1" dirty="0"/>
                        <a:t>stock-in-trade (business income)</a:t>
                      </a:r>
                      <a:r>
                        <a:rPr lang="en-US" dirty="0"/>
                        <a:t> and </a:t>
                      </a:r>
                      <a:r>
                        <a:rPr lang="en-US" b="1" dirty="0"/>
                        <a:t>shares held as investment (capital gains)</a:t>
                      </a:r>
                      <a:r>
                        <a:rPr lang="en-US" dirty="0"/>
                        <a:t>. Field officers should consider multiple factors jointly to determine classification </a:t>
                      </a:r>
                      <a:endParaRPr lang="en-IN" dirty="0"/>
                    </a:p>
                  </a:txBody>
                  <a:tcPr/>
                </a:tc>
                <a:extLst>
                  <a:ext uri="{0D108BD9-81ED-4DB2-BD59-A6C34878D82A}">
                    <a16:rowId xmlns:a16="http://schemas.microsoft.com/office/drawing/2014/main" val="3880023490"/>
                  </a:ext>
                </a:extLst>
              </a:tr>
              <a:tr h="370840">
                <a:tc>
                  <a:txBody>
                    <a:bodyPr/>
                    <a:lstStyle/>
                    <a:p>
                      <a:pPr algn="just">
                        <a:lnSpc>
                          <a:spcPct val="150000"/>
                        </a:lnSpc>
                      </a:pPr>
                      <a:r>
                        <a:rPr lang="en-IN" dirty="0"/>
                        <a:t>CBDT Circular No. 4/2007</a:t>
                      </a:r>
                    </a:p>
                  </a:txBody>
                  <a:tcPr/>
                </a:tc>
                <a:tc>
                  <a:txBody>
                    <a:bodyPr/>
                    <a:lstStyle/>
                    <a:p>
                      <a:pPr algn="just">
                        <a:lnSpc>
                          <a:spcPct val="150000"/>
                        </a:lnSpc>
                      </a:pPr>
                      <a:r>
                        <a:rPr lang="en-US" dirty="0"/>
                        <a:t>Reiterated and updated the principles of Instruction 1827. Included Supreme Court decisions like </a:t>
                      </a:r>
                      <a:r>
                        <a:rPr lang="en-US" i="1" dirty="0"/>
                        <a:t>Associated Industrial Development Co. Ltd.</a:t>
                      </a:r>
                      <a:r>
                        <a:rPr lang="en-US" dirty="0"/>
                        <a:t> and </a:t>
                      </a:r>
                      <a:r>
                        <a:rPr lang="en-US" i="1" dirty="0"/>
                        <a:t>H. Holck Larsen</a:t>
                      </a:r>
                      <a:r>
                        <a:rPr lang="en-US" dirty="0"/>
                        <a:t> as guiding precedents for AO’s evaluation</a:t>
                      </a:r>
                      <a:endParaRPr lang="en-IN" dirty="0"/>
                    </a:p>
                  </a:txBody>
                  <a:tcPr/>
                </a:tc>
                <a:extLst>
                  <a:ext uri="{0D108BD9-81ED-4DB2-BD59-A6C34878D82A}">
                    <a16:rowId xmlns:a16="http://schemas.microsoft.com/office/drawing/2014/main" val="4228332840"/>
                  </a:ext>
                </a:extLst>
              </a:tr>
              <a:tr h="370840">
                <a:tc>
                  <a:txBody>
                    <a:bodyPr/>
                    <a:lstStyle/>
                    <a:p>
                      <a:pPr algn="just">
                        <a:lnSpc>
                          <a:spcPct val="150000"/>
                        </a:lnSpc>
                      </a:pPr>
                      <a:r>
                        <a:rPr lang="en-IN" dirty="0"/>
                        <a:t>CBDT Circular No. 6/2016</a:t>
                      </a:r>
                    </a:p>
                  </a:txBody>
                  <a:tcPr/>
                </a:tc>
                <a:tc>
                  <a:txBody>
                    <a:bodyPr/>
                    <a:lstStyle/>
                    <a:p>
                      <a:pPr algn="just">
                        <a:lnSpc>
                          <a:spcPct val="150000"/>
                        </a:lnSpc>
                      </a:pPr>
                      <a:r>
                        <a:rPr lang="en-US" dirty="0"/>
                        <a:t>Introduced clarity to reduce litigation specifically for </a:t>
                      </a:r>
                      <a:r>
                        <a:rPr lang="en-US" b="1" dirty="0"/>
                        <a:t>listed shares/securities</a:t>
                      </a:r>
                      <a:r>
                        <a:rPr lang="en-US" dirty="0"/>
                        <a:t>. Allowed assessors to accept certain taxpayer-designated treatments without dispute</a:t>
                      </a:r>
                      <a:endParaRPr lang="en-IN" dirty="0"/>
                    </a:p>
                  </a:txBody>
                  <a:tcPr/>
                </a:tc>
                <a:extLst>
                  <a:ext uri="{0D108BD9-81ED-4DB2-BD59-A6C34878D82A}">
                    <a16:rowId xmlns:a16="http://schemas.microsoft.com/office/drawing/2014/main" val="1600101724"/>
                  </a:ext>
                </a:extLst>
              </a:tr>
            </a:tbl>
          </a:graphicData>
        </a:graphic>
      </p:graphicFrame>
    </p:spTree>
    <p:extLst>
      <p:ext uri="{BB962C8B-B14F-4D97-AF65-F5344CB8AC3E}">
        <p14:creationId xmlns:p14="http://schemas.microsoft.com/office/powerpoint/2010/main" val="3541947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BB83A-204A-3D20-C7EA-50C6DA2C9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C6081-CDBF-4A54-6B17-6467776DF3AA}"/>
              </a:ext>
            </a:extLst>
          </p:cNvPr>
          <p:cNvSpPr>
            <a:spLocks noGrp="1"/>
          </p:cNvSpPr>
          <p:nvPr>
            <p:ph type="title"/>
          </p:nvPr>
        </p:nvSpPr>
        <p:spPr/>
        <p:txBody>
          <a:bodyPr/>
          <a:lstStyle/>
          <a:p>
            <a:pPr marL="342900" indent="-342900"/>
            <a:r>
              <a:rPr lang="en-US" dirty="0"/>
              <a:t>Capital Gains v. PGBP</a:t>
            </a:r>
          </a:p>
        </p:txBody>
      </p:sp>
      <p:sp>
        <p:nvSpPr>
          <p:cNvPr id="3" name="Content Placeholder 2">
            <a:extLst>
              <a:ext uri="{FF2B5EF4-FFF2-40B4-BE49-F238E27FC236}">
                <a16:creationId xmlns:a16="http://schemas.microsoft.com/office/drawing/2014/main" id="{B29CB9DC-E45F-C534-15B5-7C495031183C}"/>
              </a:ext>
            </a:extLst>
          </p:cNvPr>
          <p:cNvSpPr>
            <a:spLocks noGrp="1"/>
          </p:cNvSpPr>
          <p:nvPr>
            <p:ph idx="1"/>
          </p:nvPr>
        </p:nvSpPr>
        <p:spPr/>
        <p:txBody>
          <a:bodyPr>
            <a:normAutofit lnSpcReduction="10000"/>
          </a:bodyPr>
          <a:lstStyle/>
          <a:p>
            <a:pPr marL="0" lvl="3" indent="0" algn="just">
              <a:lnSpc>
                <a:spcPct val="150000"/>
              </a:lnSpc>
              <a:buNone/>
            </a:pPr>
            <a:r>
              <a:rPr lang="en-US" sz="1800" dirty="0"/>
              <a:t>Further, an issue may arise whether such transactions of purchase or sale of stocks and shares undertaken by the assessee are in the course of business or as investment. The answer to this issue will depend on the facts and circumstances of each case taking into consideration the nature of the transaction, frequency and volume of transactions etc. For this, attention is invited to the following judgments where this issue has been considered.</a:t>
            </a:r>
          </a:p>
          <a:p>
            <a:pPr marL="285750" lvl="3" indent="-285750" algn="just">
              <a:lnSpc>
                <a:spcPct val="150000"/>
              </a:lnSpc>
            </a:pPr>
            <a:r>
              <a:rPr lang="en-US" sz="1800" dirty="0"/>
              <a:t>CIT v. P.K.N. and Co Ltd (1966) 60 ITR 65 (SC)</a:t>
            </a:r>
          </a:p>
          <a:p>
            <a:pPr marL="285750" lvl="3" indent="-285750" algn="just">
              <a:lnSpc>
                <a:spcPct val="150000"/>
              </a:lnSpc>
            </a:pPr>
            <a:r>
              <a:rPr lang="en-IN" sz="1800" dirty="0"/>
              <a:t>Saroj Kumar Mazumdar v. CIT (1959) 37 ITR 242 (SC)</a:t>
            </a:r>
          </a:p>
          <a:p>
            <a:pPr marL="285750" lvl="3" indent="-285750" algn="just">
              <a:lnSpc>
                <a:spcPct val="150000"/>
              </a:lnSpc>
            </a:pPr>
            <a:r>
              <a:rPr lang="en-US" sz="1800" dirty="0"/>
              <a:t>CIT v. Sutlej Cotton Mills Supply Agency Ltd. (1975) 100 ITR 706 (SC)</a:t>
            </a:r>
          </a:p>
          <a:p>
            <a:pPr marL="285750" lvl="3" indent="-285750" algn="just">
              <a:lnSpc>
                <a:spcPct val="150000"/>
              </a:lnSpc>
            </a:pPr>
            <a:r>
              <a:rPr lang="pl-PL" sz="1800" dirty="0"/>
              <a:t>G. Venkataswami Naidu &amp; Co. v. CIT (1959) 35</a:t>
            </a:r>
            <a:r>
              <a:rPr lang="en-US" sz="1800" dirty="0"/>
              <a:t> I</a:t>
            </a:r>
            <a:r>
              <a:rPr lang="pl-PL" sz="1800" dirty="0"/>
              <a:t>TR 594 (SC)</a:t>
            </a:r>
            <a:endParaRPr lang="en-IN" sz="1800" dirty="0"/>
          </a:p>
        </p:txBody>
      </p:sp>
      <p:sp>
        <p:nvSpPr>
          <p:cNvPr id="5" name="Footer Placeholder 4">
            <a:extLst>
              <a:ext uri="{FF2B5EF4-FFF2-40B4-BE49-F238E27FC236}">
                <a16:creationId xmlns:a16="http://schemas.microsoft.com/office/drawing/2014/main" id="{567DA672-EF95-E0D4-0A92-377E2203823C}"/>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83C98A32-2372-0D42-271A-2F0F659EB093}"/>
              </a:ext>
            </a:extLst>
          </p:cNvPr>
          <p:cNvSpPr>
            <a:spLocks noGrp="1"/>
          </p:cNvSpPr>
          <p:nvPr>
            <p:ph type="sldNum" sz="quarter" idx="12"/>
          </p:nvPr>
        </p:nvSpPr>
        <p:spPr/>
        <p:txBody>
          <a:bodyPr/>
          <a:lstStyle/>
          <a:p>
            <a:fld id="{352186F1-8E06-4ED0-8456-8AD54FD6DF12}" type="slidenum">
              <a:rPr lang="en-IN" smtClean="0"/>
              <a:t>16</a:t>
            </a:fld>
            <a:endParaRPr lang="en-IN"/>
          </a:p>
        </p:txBody>
      </p:sp>
    </p:spTree>
    <p:extLst>
      <p:ext uri="{BB962C8B-B14F-4D97-AF65-F5344CB8AC3E}">
        <p14:creationId xmlns:p14="http://schemas.microsoft.com/office/powerpoint/2010/main" val="346973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5105-4F29-B80E-9D23-448283520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AAD8E-F8F8-75AC-7FCA-F93B6534C495}"/>
              </a:ext>
            </a:extLst>
          </p:cNvPr>
          <p:cNvSpPr>
            <a:spLocks noGrp="1"/>
          </p:cNvSpPr>
          <p:nvPr>
            <p:ph type="title"/>
          </p:nvPr>
        </p:nvSpPr>
        <p:spPr/>
        <p:txBody>
          <a:bodyPr/>
          <a:lstStyle/>
          <a:p>
            <a:pPr marL="342900" indent="-342900"/>
            <a:r>
              <a:rPr lang="en-US" dirty="0"/>
              <a:t>Section 44AD</a:t>
            </a:r>
          </a:p>
        </p:txBody>
      </p:sp>
      <p:sp>
        <p:nvSpPr>
          <p:cNvPr id="3" name="Content Placeholder 2">
            <a:extLst>
              <a:ext uri="{FF2B5EF4-FFF2-40B4-BE49-F238E27FC236}">
                <a16:creationId xmlns:a16="http://schemas.microsoft.com/office/drawing/2014/main" id="{9BEC1EF7-1198-34D2-3E16-418DF2DE6658}"/>
              </a:ext>
            </a:extLst>
          </p:cNvPr>
          <p:cNvSpPr>
            <a:spLocks noGrp="1"/>
          </p:cNvSpPr>
          <p:nvPr>
            <p:ph idx="1"/>
          </p:nvPr>
        </p:nvSpPr>
        <p:spPr/>
        <p:txBody>
          <a:bodyPr>
            <a:normAutofit/>
          </a:bodyPr>
          <a:lstStyle/>
          <a:p>
            <a:pPr marL="0" lvl="3" indent="0" algn="just">
              <a:lnSpc>
                <a:spcPct val="150000"/>
              </a:lnSpc>
              <a:buNone/>
            </a:pPr>
            <a:r>
              <a:rPr lang="en-US" sz="1800" b="1" u="sng" dirty="0"/>
              <a:t>Special provision for computing profits and gains of business on presumptive basis.</a:t>
            </a:r>
          </a:p>
          <a:p>
            <a:pPr marL="0" lvl="3" indent="0" algn="just">
              <a:lnSpc>
                <a:spcPct val="150000"/>
              </a:lnSpc>
              <a:buNone/>
            </a:pPr>
            <a:r>
              <a:rPr lang="en-US" sz="1800" dirty="0"/>
              <a:t>44AD. (1) Notwithstanding anything to the contrary contained in sections 28 to 43C, in the case of an eligible assessee engaged in an </a:t>
            </a:r>
            <a:r>
              <a:rPr lang="en-US" sz="1800" b="1" u="sng" dirty="0"/>
              <a:t>eligible business</a:t>
            </a:r>
            <a:r>
              <a:rPr lang="en-US" sz="1800" dirty="0"/>
              <a:t>, a sum equal to eight per cent of the total turnover or gross receipts of the assessee in the previous year on account of such business or, as the case may be, a sum higher than the aforesaid sum claimed to have been earned by the eligible assessee, shall be deemed to be the profits and gains of such business chargeable to tax under the head "Profits and gains of business or profession" :</a:t>
            </a:r>
          </a:p>
        </p:txBody>
      </p:sp>
      <p:sp>
        <p:nvSpPr>
          <p:cNvPr id="5" name="Footer Placeholder 4">
            <a:extLst>
              <a:ext uri="{FF2B5EF4-FFF2-40B4-BE49-F238E27FC236}">
                <a16:creationId xmlns:a16="http://schemas.microsoft.com/office/drawing/2014/main" id="{E276389D-E5E3-7B50-2790-85A93C2129FE}"/>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1DB6494E-5743-FF27-9E24-1ECDE23D1604}"/>
              </a:ext>
            </a:extLst>
          </p:cNvPr>
          <p:cNvSpPr>
            <a:spLocks noGrp="1"/>
          </p:cNvSpPr>
          <p:nvPr>
            <p:ph type="sldNum" sz="quarter" idx="12"/>
          </p:nvPr>
        </p:nvSpPr>
        <p:spPr/>
        <p:txBody>
          <a:bodyPr/>
          <a:lstStyle/>
          <a:p>
            <a:fld id="{352186F1-8E06-4ED0-8456-8AD54FD6DF12}" type="slidenum">
              <a:rPr lang="en-IN" smtClean="0"/>
              <a:t>17</a:t>
            </a:fld>
            <a:endParaRPr lang="en-IN"/>
          </a:p>
        </p:txBody>
      </p:sp>
    </p:spTree>
    <p:extLst>
      <p:ext uri="{BB962C8B-B14F-4D97-AF65-F5344CB8AC3E}">
        <p14:creationId xmlns:p14="http://schemas.microsoft.com/office/powerpoint/2010/main" val="122645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4D603-07FD-AEA2-C63D-3DA5EE0C8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AC7A09-4411-F7ED-5637-A7BFE6FE200C}"/>
              </a:ext>
            </a:extLst>
          </p:cNvPr>
          <p:cNvSpPr>
            <a:spLocks noGrp="1"/>
          </p:cNvSpPr>
          <p:nvPr>
            <p:ph type="title"/>
          </p:nvPr>
        </p:nvSpPr>
        <p:spPr/>
        <p:txBody>
          <a:bodyPr/>
          <a:lstStyle/>
          <a:p>
            <a:pPr marL="342900" indent="-342900"/>
            <a:r>
              <a:rPr lang="en-US" dirty="0"/>
              <a:t>Section 44AD</a:t>
            </a:r>
          </a:p>
        </p:txBody>
      </p:sp>
      <p:sp>
        <p:nvSpPr>
          <p:cNvPr id="3" name="Content Placeholder 2">
            <a:extLst>
              <a:ext uri="{FF2B5EF4-FFF2-40B4-BE49-F238E27FC236}">
                <a16:creationId xmlns:a16="http://schemas.microsoft.com/office/drawing/2014/main" id="{439071E2-9401-3A3C-899D-BD4F583E7DE7}"/>
              </a:ext>
            </a:extLst>
          </p:cNvPr>
          <p:cNvSpPr>
            <a:spLocks noGrp="1"/>
          </p:cNvSpPr>
          <p:nvPr>
            <p:ph idx="1"/>
          </p:nvPr>
        </p:nvSpPr>
        <p:spPr/>
        <p:txBody>
          <a:bodyPr>
            <a:normAutofit/>
          </a:bodyPr>
          <a:lstStyle/>
          <a:p>
            <a:pPr marL="0" lvl="3" indent="0" algn="just">
              <a:lnSpc>
                <a:spcPct val="150000"/>
              </a:lnSpc>
              <a:buNone/>
            </a:pPr>
            <a:r>
              <a:rPr lang="en-US" sz="1800" b="1" i="1" dirty="0"/>
              <a:t>Explanation</a:t>
            </a:r>
            <a:r>
              <a:rPr lang="en-US" sz="1800" b="1" dirty="0"/>
              <a:t>.—For the purposes of this section,—</a:t>
            </a:r>
          </a:p>
          <a:p>
            <a:pPr marL="0" lvl="3" indent="0" algn="just">
              <a:lnSpc>
                <a:spcPct val="150000"/>
              </a:lnSpc>
              <a:buNone/>
            </a:pPr>
            <a:r>
              <a:rPr lang="en-US" sz="1800" dirty="0"/>
              <a:t>(a) "</a:t>
            </a:r>
            <a:r>
              <a:rPr lang="en-US" sz="1800" b="1" u="sng" dirty="0"/>
              <a:t>eligible assessee</a:t>
            </a:r>
            <a:r>
              <a:rPr lang="en-US" sz="1800" dirty="0"/>
              <a:t>" means,—</a:t>
            </a:r>
          </a:p>
          <a:p>
            <a:pPr marL="0" lvl="3" indent="0" algn="just">
              <a:lnSpc>
                <a:spcPct val="150000"/>
              </a:lnSpc>
              <a:buNone/>
            </a:pPr>
            <a:r>
              <a:rPr lang="en-US" sz="1800" dirty="0"/>
              <a:t>(</a:t>
            </a:r>
            <a:r>
              <a:rPr lang="en-US" sz="1800" dirty="0" err="1"/>
              <a:t>i</a:t>
            </a:r>
            <a:r>
              <a:rPr lang="en-US" sz="1800" dirty="0"/>
              <a:t>) an individual, Hindu undivided family or a partnership firm, who is a resident, but not a limited liability partnership firm as defined under clause (n) of sub-section (1) of section 2 of the Limited Liability Partnership Act, 2008 (6 of 2009); and</a:t>
            </a:r>
          </a:p>
          <a:p>
            <a:pPr marL="0" lvl="3" indent="0" algn="just">
              <a:lnSpc>
                <a:spcPct val="150000"/>
              </a:lnSpc>
              <a:buNone/>
            </a:pPr>
            <a:r>
              <a:rPr lang="en-US" sz="1800" dirty="0"/>
              <a:t>(ii) who has not claimed deduction under any of the sections 10A, 10AA, 10B, 10BA or deduction under any provisions of Chapter VIA under the heading "C.—Deductions in respect of certain incomes" in the relevant assessment year;</a:t>
            </a:r>
          </a:p>
        </p:txBody>
      </p:sp>
      <p:sp>
        <p:nvSpPr>
          <p:cNvPr id="5" name="Footer Placeholder 4">
            <a:extLst>
              <a:ext uri="{FF2B5EF4-FFF2-40B4-BE49-F238E27FC236}">
                <a16:creationId xmlns:a16="http://schemas.microsoft.com/office/drawing/2014/main" id="{4F5FD8B4-8E5D-A709-3481-14A2934451CD}"/>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EAAF5BD7-E992-697E-BFD5-2B68C5CB53A6}"/>
              </a:ext>
            </a:extLst>
          </p:cNvPr>
          <p:cNvSpPr>
            <a:spLocks noGrp="1"/>
          </p:cNvSpPr>
          <p:nvPr>
            <p:ph type="sldNum" sz="quarter" idx="12"/>
          </p:nvPr>
        </p:nvSpPr>
        <p:spPr/>
        <p:txBody>
          <a:bodyPr/>
          <a:lstStyle/>
          <a:p>
            <a:fld id="{352186F1-8E06-4ED0-8456-8AD54FD6DF12}" type="slidenum">
              <a:rPr lang="en-IN" smtClean="0"/>
              <a:t>18</a:t>
            </a:fld>
            <a:endParaRPr lang="en-IN"/>
          </a:p>
        </p:txBody>
      </p:sp>
    </p:spTree>
    <p:extLst>
      <p:ext uri="{BB962C8B-B14F-4D97-AF65-F5344CB8AC3E}">
        <p14:creationId xmlns:p14="http://schemas.microsoft.com/office/powerpoint/2010/main" val="9944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E9FA-702E-2A7B-5289-89C5993369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1957A-2CE7-2546-7AF5-9F8076E49967}"/>
              </a:ext>
            </a:extLst>
          </p:cNvPr>
          <p:cNvSpPr>
            <a:spLocks noGrp="1"/>
          </p:cNvSpPr>
          <p:nvPr>
            <p:ph type="title"/>
          </p:nvPr>
        </p:nvSpPr>
        <p:spPr/>
        <p:txBody>
          <a:bodyPr/>
          <a:lstStyle/>
          <a:p>
            <a:pPr marL="342900" indent="-342900"/>
            <a:r>
              <a:rPr lang="en-US" dirty="0"/>
              <a:t>Section 44AD</a:t>
            </a:r>
          </a:p>
        </p:txBody>
      </p:sp>
      <p:sp>
        <p:nvSpPr>
          <p:cNvPr id="3" name="Content Placeholder 2">
            <a:extLst>
              <a:ext uri="{FF2B5EF4-FFF2-40B4-BE49-F238E27FC236}">
                <a16:creationId xmlns:a16="http://schemas.microsoft.com/office/drawing/2014/main" id="{736A5014-4925-7B89-8B1F-44D00D56CF4E}"/>
              </a:ext>
            </a:extLst>
          </p:cNvPr>
          <p:cNvSpPr>
            <a:spLocks noGrp="1"/>
          </p:cNvSpPr>
          <p:nvPr>
            <p:ph idx="1"/>
          </p:nvPr>
        </p:nvSpPr>
        <p:spPr/>
        <p:txBody>
          <a:bodyPr>
            <a:normAutofit/>
          </a:bodyPr>
          <a:lstStyle/>
          <a:p>
            <a:pPr marL="0" lvl="3" indent="0" algn="just">
              <a:lnSpc>
                <a:spcPct val="150000"/>
              </a:lnSpc>
              <a:buNone/>
            </a:pPr>
            <a:r>
              <a:rPr lang="en-US" sz="1800" dirty="0"/>
              <a:t>(b) "</a:t>
            </a:r>
            <a:r>
              <a:rPr lang="en-US" sz="1800" b="1" u="sng" dirty="0"/>
              <a:t>eligible business</a:t>
            </a:r>
            <a:r>
              <a:rPr lang="en-US" sz="1800" dirty="0"/>
              <a:t>" means,—</a:t>
            </a:r>
          </a:p>
          <a:p>
            <a:pPr marL="0" lvl="3" indent="0" algn="just">
              <a:lnSpc>
                <a:spcPct val="150000"/>
              </a:lnSpc>
              <a:buNone/>
            </a:pPr>
            <a:r>
              <a:rPr lang="en-US" sz="1800" dirty="0"/>
              <a:t>(</a:t>
            </a:r>
            <a:r>
              <a:rPr lang="en-US" sz="1800" dirty="0" err="1"/>
              <a:t>i</a:t>
            </a:r>
            <a:r>
              <a:rPr lang="en-US" sz="1800" dirty="0"/>
              <a:t>) any business except the business of plying, hiring or leasing goods carriages referred to in section 44AE; and</a:t>
            </a:r>
          </a:p>
          <a:p>
            <a:pPr marL="0" lvl="3" indent="0" algn="just">
              <a:lnSpc>
                <a:spcPct val="150000"/>
              </a:lnSpc>
              <a:buNone/>
            </a:pPr>
            <a:r>
              <a:rPr lang="en-US" sz="1800" dirty="0"/>
              <a:t>(ii) whose total turnover or gross receipts in the previous year does not exceed an amount of two crore rupees.</a:t>
            </a:r>
          </a:p>
          <a:p>
            <a:pPr marL="0" lvl="3" indent="0" algn="just">
              <a:lnSpc>
                <a:spcPct val="150000"/>
              </a:lnSpc>
              <a:buNone/>
            </a:pPr>
            <a:r>
              <a:rPr lang="en-US" sz="1800" dirty="0"/>
              <a:t>Provided that where the amount or </a:t>
            </a:r>
            <a:r>
              <a:rPr lang="en-US" sz="1800" b="1" dirty="0"/>
              <a:t>aggregate of the amounts received </a:t>
            </a:r>
            <a:r>
              <a:rPr lang="en-US" sz="1800" dirty="0"/>
              <a:t>during the previous year, in cash, does not exceed five per cent of the total turnover or gross receipts of such previous year, this sub-clause shall have effect as if for the words "two crore rupees", the words "</a:t>
            </a:r>
            <a:r>
              <a:rPr lang="en-US" sz="1800" b="1" u="sng" dirty="0"/>
              <a:t>three crore rupees</a:t>
            </a:r>
            <a:r>
              <a:rPr lang="en-US" sz="1800" dirty="0"/>
              <a:t>" had been substituted:</a:t>
            </a:r>
          </a:p>
        </p:txBody>
      </p:sp>
      <p:sp>
        <p:nvSpPr>
          <p:cNvPr id="5" name="Footer Placeholder 4">
            <a:extLst>
              <a:ext uri="{FF2B5EF4-FFF2-40B4-BE49-F238E27FC236}">
                <a16:creationId xmlns:a16="http://schemas.microsoft.com/office/drawing/2014/main" id="{BD59D92A-A021-31F5-8930-AB6523588EEF}"/>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DECDBA79-B959-D11B-7BAC-C5C2C58E70F6}"/>
              </a:ext>
            </a:extLst>
          </p:cNvPr>
          <p:cNvSpPr>
            <a:spLocks noGrp="1"/>
          </p:cNvSpPr>
          <p:nvPr>
            <p:ph type="sldNum" sz="quarter" idx="12"/>
          </p:nvPr>
        </p:nvSpPr>
        <p:spPr/>
        <p:txBody>
          <a:bodyPr/>
          <a:lstStyle/>
          <a:p>
            <a:fld id="{352186F1-8E06-4ED0-8456-8AD54FD6DF12}" type="slidenum">
              <a:rPr lang="en-IN" smtClean="0"/>
              <a:t>19</a:t>
            </a:fld>
            <a:endParaRPr lang="en-IN"/>
          </a:p>
        </p:txBody>
      </p:sp>
    </p:spTree>
    <p:extLst>
      <p:ext uri="{BB962C8B-B14F-4D97-AF65-F5344CB8AC3E}">
        <p14:creationId xmlns:p14="http://schemas.microsoft.com/office/powerpoint/2010/main" val="76139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64FA3-BFF0-9596-3048-315DA6541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BDB54-5958-C7F1-A9F2-1FBB75899FE3}"/>
              </a:ext>
            </a:extLst>
          </p:cNvPr>
          <p:cNvSpPr>
            <a:spLocks noGrp="1"/>
          </p:cNvSpPr>
          <p:nvPr>
            <p:ph type="title"/>
          </p:nvPr>
        </p:nvSpPr>
        <p:spPr/>
        <p:txBody>
          <a:bodyPr/>
          <a:lstStyle/>
          <a:p>
            <a:pPr marL="342900" indent="-342900"/>
            <a:r>
              <a:rPr lang="en-US" dirty="0"/>
              <a:t>Index-Session Agenda</a:t>
            </a:r>
          </a:p>
        </p:txBody>
      </p:sp>
      <p:graphicFrame>
        <p:nvGraphicFramePr>
          <p:cNvPr id="6" name="Content Placeholder 5">
            <a:extLst>
              <a:ext uri="{FF2B5EF4-FFF2-40B4-BE49-F238E27FC236}">
                <a16:creationId xmlns:a16="http://schemas.microsoft.com/office/drawing/2014/main" id="{5E9DE51C-213A-6AB4-AC28-82E9E1B241A7}"/>
              </a:ext>
            </a:extLst>
          </p:cNvPr>
          <p:cNvGraphicFramePr>
            <a:graphicFrameLocks noGrp="1"/>
          </p:cNvGraphicFramePr>
          <p:nvPr>
            <p:ph idx="1"/>
            <p:extLst>
              <p:ext uri="{D42A27DB-BD31-4B8C-83A1-F6EECF244321}">
                <p14:modId xmlns:p14="http://schemas.microsoft.com/office/powerpoint/2010/main" val="619060842"/>
              </p:ext>
            </p:extLst>
          </p:nvPr>
        </p:nvGraphicFramePr>
        <p:xfrm>
          <a:off x="1096963" y="1846263"/>
          <a:ext cx="10058400" cy="4450080"/>
        </p:xfrm>
        <a:graphic>
          <a:graphicData uri="http://schemas.openxmlformats.org/drawingml/2006/table">
            <a:tbl>
              <a:tblPr firstRow="1" bandRow="1">
                <a:tableStyleId>{5C22544A-7EE6-4342-B048-85BDC9FD1C3A}</a:tableStyleId>
              </a:tblPr>
              <a:tblGrid>
                <a:gridCol w="776661">
                  <a:extLst>
                    <a:ext uri="{9D8B030D-6E8A-4147-A177-3AD203B41FA5}">
                      <a16:colId xmlns:a16="http://schemas.microsoft.com/office/drawing/2014/main" val="3238845918"/>
                    </a:ext>
                  </a:extLst>
                </a:gridCol>
                <a:gridCol w="4252539">
                  <a:extLst>
                    <a:ext uri="{9D8B030D-6E8A-4147-A177-3AD203B41FA5}">
                      <a16:colId xmlns:a16="http://schemas.microsoft.com/office/drawing/2014/main" val="365503823"/>
                    </a:ext>
                  </a:extLst>
                </a:gridCol>
                <a:gridCol w="884237">
                  <a:extLst>
                    <a:ext uri="{9D8B030D-6E8A-4147-A177-3AD203B41FA5}">
                      <a16:colId xmlns:a16="http://schemas.microsoft.com/office/drawing/2014/main" val="2463579317"/>
                    </a:ext>
                  </a:extLst>
                </a:gridCol>
                <a:gridCol w="4144963">
                  <a:extLst>
                    <a:ext uri="{9D8B030D-6E8A-4147-A177-3AD203B41FA5}">
                      <a16:colId xmlns:a16="http://schemas.microsoft.com/office/drawing/2014/main" val="2539363922"/>
                    </a:ext>
                  </a:extLst>
                </a:gridCol>
              </a:tblGrid>
              <a:tr h="370840">
                <a:tc>
                  <a:txBody>
                    <a:bodyPr/>
                    <a:lstStyle/>
                    <a:p>
                      <a:pPr algn="ctr"/>
                      <a:r>
                        <a:rPr lang="en-US" b="0" dirty="0"/>
                        <a:t>Sl. No.</a:t>
                      </a:r>
                      <a:endParaRPr lang="en-IN" b="0" dirty="0"/>
                    </a:p>
                  </a:txBody>
                  <a:tcPr/>
                </a:tc>
                <a:tc>
                  <a:txBody>
                    <a:bodyPr/>
                    <a:lstStyle/>
                    <a:p>
                      <a:pPr algn="ctr"/>
                      <a:r>
                        <a:rPr lang="en-US" b="0" dirty="0"/>
                        <a:t>Topic</a:t>
                      </a:r>
                      <a:endParaRPr lang="en-IN" b="0" dirty="0"/>
                    </a:p>
                  </a:txBody>
                  <a:tcPr/>
                </a:tc>
                <a:tc>
                  <a:txBody>
                    <a:bodyPr/>
                    <a:lstStyle/>
                    <a:p>
                      <a:pPr algn="ctr"/>
                      <a:r>
                        <a:rPr lang="en-US" b="0" dirty="0"/>
                        <a:t>Sl. No.</a:t>
                      </a:r>
                      <a:endParaRPr lang="en-IN" b="0" dirty="0"/>
                    </a:p>
                  </a:txBody>
                  <a:tcPr/>
                </a:tc>
                <a:tc>
                  <a:txBody>
                    <a:bodyPr/>
                    <a:lstStyle/>
                    <a:p>
                      <a:pPr algn="ctr"/>
                      <a:r>
                        <a:rPr lang="en-US" b="0" dirty="0"/>
                        <a:t>Topic</a:t>
                      </a:r>
                      <a:endParaRPr lang="en-IN" b="0" dirty="0"/>
                    </a:p>
                  </a:txBody>
                  <a:tcPr/>
                </a:tc>
                <a:extLst>
                  <a:ext uri="{0D108BD9-81ED-4DB2-BD59-A6C34878D82A}">
                    <a16:rowId xmlns:a16="http://schemas.microsoft.com/office/drawing/2014/main" val="3588981942"/>
                  </a:ext>
                </a:extLst>
              </a:tr>
              <a:tr h="370840">
                <a:tc>
                  <a:txBody>
                    <a:bodyPr/>
                    <a:lstStyle/>
                    <a:p>
                      <a:pPr algn="ctr"/>
                      <a:r>
                        <a:rPr lang="en-US" dirty="0"/>
                        <a:t>1</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Derivative Transactions</a:t>
                      </a:r>
                      <a:endParaRPr lang="en-IN" sz="1800" kern="1200" dirty="0">
                        <a:solidFill>
                          <a:schemeClr val="dk1"/>
                        </a:solidFill>
                        <a:effectLst/>
                        <a:latin typeface="+mn-lt"/>
                        <a:ea typeface="+mn-ea"/>
                        <a:cs typeface="+mn-cs"/>
                      </a:endParaRPr>
                    </a:p>
                  </a:txBody>
                  <a:tcPr/>
                </a:tc>
                <a:tc>
                  <a:txBody>
                    <a:bodyPr/>
                    <a:lstStyle/>
                    <a:p>
                      <a:pPr algn="ctr"/>
                      <a:r>
                        <a:rPr lang="en-US" dirty="0"/>
                        <a:t>12</a:t>
                      </a:r>
                      <a:endParaRPr lang="en-IN" dirty="0"/>
                    </a:p>
                  </a:txBody>
                  <a:tcPr/>
                </a:tc>
                <a:tc>
                  <a:txBody>
                    <a:bodyPr/>
                    <a:lstStyle/>
                    <a:p>
                      <a:r>
                        <a:rPr lang="en-US" sz="1800" kern="1200" dirty="0">
                          <a:solidFill>
                            <a:schemeClr val="dk1"/>
                          </a:solidFill>
                          <a:effectLst/>
                          <a:latin typeface="+mn-lt"/>
                          <a:ea typeface="+mn-ea"/>
                          <a:cs typeface="+mn-cs"/>
                        </a:rPr>
                        <a:t>Salary and F&amp;O</a:t>
                      </a:r>
                      <a:endParaRPr lang="en-IN" dirty="0"/>
                    </a:p>
                  </a:txBody>
                  <a:tcPr/>
                </a:tc>
                <a:extLst>
                  <a:ext uri="{0D108BD9-81ED-4DB2-BD59-A6C34878D82A}">
                    <a16:rowId xmlns:a16="http://schemas.microsoft.com/office/drawing/2014/main" val="500320161"/>
                  </a:ext>
                </a:extLst>
              </a:tr>
              <a:tr h="370840">
                <a:tc>
                  <a:txBody>
                    <a:bodyPr/>
                    <a:lstStyle/>
                    <a:p>
                      <a:pPr algn="ctr"/>
                      <a:r>
                        <a:rPr lang="en-US" dirty="0"/>
                        <a:t>2</a:t>
                      </a:r>
                      <a:endParaRPr lang="en-IN" dirty="0"/>
                    </a:p>
                  </a:txBody>
                  <a:tcPr/>
                </a:tc>
                <a:tc>
                  <a:txBody>
                    <a:bodyPr/>
                    <a:lstStyle/>
                    <a:p>
                      <a:r>
                        <a:rPr lang="en-US" sz="1800" kern="1200" dirty="0">
                          <a:solidFill>
                            <a:schemeClr val="dk1"/>
                          </a:solidFill>
                          <a:effectLst/>
                          <a:latin typeface="+mn-lt"/>
                          <a:ea typeface="+mn-ea"/>
                          <a:cs typeface="+mn-cs"/>
                        </a:rPr>
                        <a:t>Examples of Derivative transactions</a:t>
                      </a:r>
                      <a:endParaRPr lang="en-IN" dirty="0"/>
                    </a:p>
                  </a:txBody>
                  <a:tcPr/>
                </a:tc>
                <a:tc>
                  <a:txBody>
                    <a:bodyPr/>
                    <a:lstStyle/>
                    <a:p>
                      <a:pPr algn="ctr"/>
                      <a:r>
                        <a:rPr lang="en-US" dirty="0"/>
                        <a:t>13</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How to Prepare Financial Statements?</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2843192653"/>
                  </a:ext>
                </a:extLst>
              </a:tr>
              <a:tr h="370840">
                <a:tc>
                  <a:txBody>
                    <a:bodyPr/>
                    <a:lstStyle/>
                    <a:p>
                      <a:pPr algn="ctr"/>
                      <a:r>
                        <a:rPr lang="en-US" dirty="0"/>
                        <a:t>3</a:t>
                      </a:r>
                      <a:endParaRPr lang="en-IN" dirty="0"/>
                    </a:p>
                  </a:txBody>
                  <a:tcPr/>
                </a:tc>
                <a:tc>
                  <a:txBody>
                    <a:bodyPr/>
                    <a:lstStyle/>
                    <a:p>
                      <a:r>
                        <a:rPr lang="en-US" sz="1800" kern="1200" dirty="0">
                          <a:solidFill>
                            <a:schemeClr val="dk1"/>
                          </a:solidFill>
                          <a:effectLst/>
                          <a:latin typeface="+mn-lt"/>
                          <a:ea typeface="+mn-ea"/>
                          <a:cs typeface="+mn-cs"/>
                        </a:rPr>
                        <a:t>Classification of Derivative Transactions</a:t>
                      </a:r>
                      <a:endParaRPr lang="en-IN" dirty="0"/>
                    </a:p>
                  </a:txBody>
                  <a:tcPr/>
                </a:tc>
                <a:tc>
                  <a:txBody>
                    <a:bodyPr/>
                    <a:lstStyle/>
                    <a:p>
                      <a:pPr algn="ctr"/>
                      <a:r>
                        <a:rPr lang="en-US" dirty="0"/>
                        <a:t>14</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Books of Accounts u/s 44AA</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621520016"/>
                  </a:ext>
                </a:extLst>
              </a:tr>
              <a:tr h="370840">
                <a:tc>
                  <a:txBody>
                    <a:bodyPr/>
                    <a:lstStyle/>
                    <a:p>
                      <a:pPr algn="ctr"/>
                      <a:r>
                        <a:rPr lang="en-US" dirty="0"/>
                        <a:t>4</a:t>
                      </a:r>
                      <a:endParaRPr lang="en-IN" dirty="0"/>
                    </a:p>
                  </a:txBody>
                  <a:tcPr/>
                </a:tc>
                <a:tc>
                  <a:txBody>
                    <a:bodyPr/>
                    <a:lstStyle/>
                    <a:p>
                      <a:r>
                        <a:rPr lang="en-US" sz="1800" kern="1200" dirty="0">
                          <a:solidFill>
                            <a:schemeClr val="dk1"/>
                          </a:solidFill>
                          <a:effectLst/>
                          <a:latin typeface="+mn-lt"/>
                          <a:ea typeface="+mn-ea"/>
                          <a:cs typeface="+mn-cs"/>
                        </a:rPr>
                        <a:t>Types of Financial Derivative Transactions</a:t>
                      </a:r>
                      <a:endParaRPr lang="en-IN" dirty="0"/>
                    </a:p>
                  </a:txBody>
                  <a:tcPr/>
                </a:tc>
                <a:tc>
                  <a:txBody>
                    <a:bodyPr/>
                    <a:lstStyle/>
                    <a:p>
                      <a:pPr algn="ctr"/>
                      <a:r>
                        <a:rPr lang="en-US" dirty="0"/>
                        <a:t>15</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Expenses that can be claimed</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2887500702"/>
                  </a:ext>
                </a:extLst>
              </a:tr>
              <a:tr h="370840">
                <a:tc>
                  <a:txBody>
                    <a:bodyPr/>
                    <a:lstStyle/>
                    <a:p>
                      <a:pPr algn="ctr"/>
                      <a:r>
                        <a:rPr lang="en-US" dirty="0"/>
                        <a:t>5</a:t>
                      </a:r>
                      <a:endParaRPr lang="en-IN" dirty="0"/>
                    </a:p>
                  </a:txBody>
                  <a:tcPr/>
                </a:tc>
                <a:tc>
                  <a:txBody>
                    <a:bodyPr/>
                    <a:lstStyle/>
                    <a:p>
                      <a:r>
                        <a:rPr lang="en-US" sz="1800" kern="1200" dirty="0">
                          <a:solidFill>
                            <a:schemeClr val="dk1"/>
                          </a:solidFill>
                          <a:effectLst/>
                          <a:latin typeface="+mn-lt"/>
                          <a:ea typeface="+mn-ea"/>
                          <a:cs typeface="+mn-cs"/>
                        </a:rPr>
                        <a:t>Speculative v. Non-speculative</a:t>
                      </a:r>
                      <a:endParaRPr lang="en-IN" dirty="0"/>
                    </a:p>
                  </a:txBody>
                  <a:tcPr/>
                </a:tc>
                <a:tc>
                  <a:txBody>
                    <a:bodyPr/>
                    <a:lstStyle/>
                    <a:p>
                      <a:pPr algn="ctr"/>
                      <a:r>
                        <a:rPr lang="en-US" dirty="0"/>
                        <a:t>16</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Special Case: Multiple Businesses</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35056389"/>
                  </a:ext>
                </a:extLst>
              </a:tr>
              <a:tr h="370840">
                <a:tc>
                  <a:txBody>
                    <a:bodyPr/>
                    <a:lstStyle/>
                    <a:p>
                      <a:pPr algn="ctr"/>
                      <a:r>
                        <a:rPr lang="en-US" dirty="0"/>
                        <a:t>6</a:t>
                      </a:r>
                      <a:endParaRPr lang="en-IN" dirty="0"/>
                    </a:p>
                  </a:txBody>
                  <a:tcPr/>
                </a:tc>
                <a:tc>
                  <a:txBody>
                    <a:bodyPr/>
                    <a:lstStyle/>
                    <a:p>
                      <a:r>
                        <a:rPr lang="en-US" sz="1800" kern="1200" dirty="0">
                          <a:solidFill>
                            <a:schemeClr val="dk1"/>
                          </a:solidFill>
                          <a:effectLst/>
                          <a:latin typeface="+mn-lt"/>
                          <a:ea typeface="+mn-ea"/>
                          <a:cs typeface="+mn-cs"/>
                        </a:rPr>
                        <a:t>Taxability of Futures &amp; Options</a:t>
                      </a:r>
                      <a:endParaRPr lang="en-IN" dirty="0"/>
                    </a:p>
                  </a:txBody>
                  <a:tcPr/>
                </a:tc>
                <a:tc>
                  <a:txBody>
                    <a:bodyPr/>
                    <a:lstStyle/>
                    <a:p>
                      <a:pPr algn="ctr"/>
                      <a:r>
                        <a:rPr lang="en-US" dirty="0"/>
                        <a:t>17</a:t>
                      </a:r>
                      <a:endParaRPr lang="en-IN" dirty="0"/>
                    </a:p>
                  </a:txBody>
                  <a:tcPr/>
                </a:tc>
                <a:tc>
                  <a:txBody>
                    <a:bodyPr/>
                    <a:lstStyle/>
                    <a:p>
                      <a:r>
                        <a:rPr lang="en-US" sz="1800" kern="1200" dirty="0">
                          <a:solidFill>
                            <a:schemeClr val="dk1"/>
                          </a:solidFill>
                          <a:effectLst/>
                          <a:latin typeface="+mn-lt"/>
                          <a:ea typeface="+mn-ea"/>
                          <a:cs typeface="+mn-cs"/>
                        </a:rPr>
                        <a:t>One business audited &amp; other u/s 44AD?</a:t>
                      </a:r>
                      <a:endParaRPr lang="en-IN" dirty="0"/>
                    </a:p>
                  </a:txBody>
                  <a:tcPr/>
                </a:tc>
                <a:extLst>
                  <a:ext uri="{0D108BD9-81ED-4DB2-BD59-A6C34878D82A}">
                    <a16:rowId xmlns:a16="http://schemas.microsoft.com/office/drawing/2014/main" val="3070772788"/>
                  </a:ext>
                </a:extLst>
              </a:tr>
              <a:tr h="370840">
                <a:tc>
                  <a:txBody>
                    <a:bodyPr/>
                    <a:lstStyle/>
                    <a:p>
                      <a:pPr algn="ctr"/>
                      <a:r>
                        <a:rPr lang="en-US" dirty="0"/>
                        <a:t>7</a:t>
                      </a:r>
                      <a:endParaRPr lang="en-IN" dirty="0"/>
                    </a:p>
                  </a:txBody>
                  <a:tcPr/>
                </a:tc>
                <a:tc>
                  <a:txBody>
                    <a:bodyPr/>
                    <a:lstStyle/>
                    <a:p>
                      <a:r>
                        <a:rPr lang="en-US" sz="1800" kern="1200" dirty="0">
                          <a:solidFill>
                            <a:schemeClr val="dk1"/>
                          </a:solidFill>
                          <a:effectLst/>
                          <a:latin typeface="+mn-lt"/>
                          <a:ea typeface="+mn-ea"/>
                          <a:cs typeface="+mn-cs"/>
                        </a:rPr>
                        <a:t>Capital Gains v. PGBP</a:t>
                      </a:r>
                      <a:endParaRPr lang="en-IN" dirty="0"/>
                    </a:p>
                  </a:txBody>
                  <a:tcPr/>
                </a:tc>
                <a:tc>
                  <a:txBody>
                    <a:bodyPr/>
                    <a:lstStyle/>
                    <a:p>
                      <a:pPr algn="ctr"/>
                      <a:r>
                        <a:rPr lang="en-US" dirty="0"/>
                        <a:t>18</a:t>
                      </a:r>
                      <a:endParaRPr lang="en-IN" dirty="0"/>
                    </a:p>
                  </a:txBody>
                  <a:tcPr/>
                </a:tc>
                <a:tc>
                  <a:txBody>
                    <a:bodyPr/>
                    <a:lstStyle/>
                    <a:p>
                      <a:r>
                        <a:rPr lang="en-US" sz="1800" kern="1200" dirty="0">
                          <a:solidFill>
                            <a:schemeClr val="dk1"/>
                          </a:solidFill>
                          <a:effectLst/>
                          <a:latin typeface="+mn-lt"/>
                          <a:ea typeface="+mn-ea"/>
                          <a:cs typeface="+mn-cs"/>
                        </a:rPr>
                        <a:t>Income below taxable limit</a:t>
                      </a:r>
                      <a:endParaRPr lang="en-IN" dirty="0"/>
                    </a:p>
                  </a:txBody>
                  <a:tcPr/>
                </a:tc>
                <a:extLst>
                  <a:ext uri="{0D108BD9-81ED-4DB2-BD59-A6C34878D82A}">
                    <a16:rowId xmlns:a16="http://schemas.microsoft.com/office/drawing/2014/main" val="4178414710"/>
                  </a:ext>
                </a:extLst>
              </a:tr>
              <a:tr h="370840">
                <a:tc>
                  <a:txBody>
                    <a:bodyPr/>
                    <a:lstStyle/>
                    <a:p>
                      <a:pPr algn="ctr"/>
                      <a:r>
                        <a:rPr lang="en-US" dirty="0"/>
                        <a:t>8</a:t>
                      </a:r>
                      <a:endParaRPr lang="en-IN" dirty="0"/>
                    </a:p>
                  </a:txBody>
                  <a:tcPr/>
                </a:tc>
                <a:tc>
                  <a:txBody>
                    <a:bodyPr/>
                    <a:lstStyle/>
                    <a:p>
                      <a:r>
                        <a:rPr lang="en-US" dirty="0"/>
                        <a:t>Section 44AD</a:t>
                      </a:r>
                      <a:endParaRPr lang="en-IN" dirty="0"/>
                    </a:p>
                  </a:txBody>
                  <a:tcPr/>
                </a:tc>
                <a:tc>
                  <a:txBody>
                    <a:bodyPr/>
                    <a:lstStyle/>
                    <a:p>
                      <a:pPr algn="ctr"/>
                      <a:r>
                        <a:rPr lang="en-US" dirty="0"/>
                        <a:t>19</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F&amp;O Businesses for Practicing CAs</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1880293123"/>
                  </a:ext>
                </a:extLst>
              </a:tr>
              <a:tr h="370840">
                <a:tc>
                  <a:txBody>
                    <a:bodyPr/>
                    <a:lstStyle/>
                    <a:p>
                      <a:pPr algn="ctr"/>
                      <a:r>
                        <a:rPr lang="en-US" dirty="0"/>
                        <a:t>9</a:t>
                      </a:r>
                      <a:endParaRPr lang="en-IN" dirty="0"/>
                    </a:p>
                  </a:txBody>
                  <a:tcPr/>
                </a:tc>
                <a:tc>
                  <a:txBody>
                    <a:bodyPr/>
                    <a:lstStyle/>
                    <a:p>
                      <a:r>
                        <a:rPr lang="en-US" sz="1800" kern="1200" dirty="0">
                          <a:solidFill>
                            <a:schemeClr val="dk1"/>
                          </a:solidFill>
                          <a:effectLst/>
                          <a:latin typeface="+mn-lt"/>
                          <a:ea typeface="+mn-ea"/>
                          <a:cs typeface="+mn-cs"/>
                        </a:rPr>
                        <a:t>Audit Requirement for F &amp; O</a:t>
                      </a:r>
                      <a:endParaRPr lang="en-IN" dirty="0"/>
                    </a:p>
                  </a:txBody>
                  <a:tcPr/>
                </a:tc>
                <a:tc>
                  <a:txBody>
                    <a:bodyPr/>
                    <a:lstStyle/>
                    <a:p>
                      <a:pPr algn="ctr"/>
                      <a:r>
                        <a:rPr lang="en-US" dirty="0"/>
                        <a:t>20</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Securities Transaction Tax</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1324972814"/>
                  </a:ext>
                </a:extLst>
              </a:tr>
              <a:tr h="370840">
                <a:tc>
                  <a:txBody>
                    <a:bodyPr/>
                    <a:lstStyle/>
                    <a:p>
                      <a:pPr algn="ctr"/>
                      <a:r>
                        <a:rPr lang="en-US" dirty="0"/>
                        <a:t>10</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Determination of Turnover</a:t>
                      </a:r>
                      <a:endParaRPr lang="en-IN" sz="1800" kern="1200" dirty="0">
                        <a:solidFill>
                          <a:schemeClr val="dk1"/>
                        </a:solidFill>
                        <a:effectLst/>
                        <a:latin typeface="+mn-lt"/>
                        <a:ea typeface="+mn-ea"/>
                        <a:cs typeface="+mn-cs"/>
                      </a:endParaRPr>
                    </a:p>
                  </a:txBody>
                  <a:tcPr/>
                </a:tc>
                <a:tc>
                  <a:txBody>
                    <a:bodyPr/>
                    <a:lstStyle/>
                    <a:p>
                      <a:pPr algn="ctr"/>
                      <a:r>
                        <a:rPr lang="en-US" dirty="0"/>
                        <a:t>21</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Securities Transaction Tax-Taxability</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3493136705"/>
                  </a:ext>
                </a:extLst>
              </a:tr>
              <a:tr h="370840">
                <a:tc>
                  <a:txBody>
                    <a:bodyPr/>
                    <a:lstStyle/>
                    <a:p>
                      <a:pPr algn="ctr"/>
                      <a:r>
                        <a:rPr lang="en-US" dirty="0"/>
                        <a:t>11</a:t>
                      </a:r>
                      <a:endParaRPr lang="en-IN" dirty="0"/>
                    </a:p>
                  </a:txBody>
                  <a:tcPr/>
                </a:tc>
                <a:tc>
                  <a:txBody>
                    <a:bodyPr/>
                    <a:lstStyle/>
                    <a:p>
                      <a:r>
                        <a:rPr lang="en-US" sz="1800" kern="1200" dirty="0">
                          <a:solidFill>
                            <a:schemeClr val="dk1"/>
                          </a:solidFill>
                          <a:effectLst/>
                          <a:latin typeface="+mn-lt"/>
                          <a:ea typeface="+mn-ea"/>
                          <a:cs typeface="+mn-cs"/>
                        </a:rPr>
                        <a:t>Example of Turnover Determination</a:t>
                      </a:r>
                      <a:endParaRPr lang="en-IN" dirty="0"/>
                    </a:p>
                  </a:txBody>
                  <a:tcPr/>
                </a:tc>
                <a:tc>
                  <a:txBody>
                    <a:bodyPr/>
                    <a:lstStyle/>
                    <a:p>
                      <a:pPr algn="ctr"/>
                      <a:r>
                        <a:rPr lang="en-US" dirty="0"/>
                        <a:t>22</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Virtual Digital Asset-Taxability</a:t>
                      </a:r>
                      <a:endParaRPr lang="en-IN" sz="1800" kern="1200" dirty="0">
                        <a:solidFill>
                          <a:schemeClr val="dk1"/>
                        </a:solidFill>
                        <a:effectLst/>
                        <a:latin typeface="+mn-lt"/>
                        <a:ea typeface="+mn-ea"/>
                        <a:cs typeface="+mn-cs"/>
                      </a:endParaRPr>
                    </a:p>
                  </a:txBody>
                  <a:tcPr/>
                </a:tc>
                <a:extLst>
                  <a:ext uri="{0D108BD9-81ED-4DB2-BD59-A6C34878D82A}">
                    <a16:rowId xmlns:a16="http://schemas.microsoft.com/office/drawing/2014/main" val="3895515367"/>
                  </a:ext>
                </a:extLst>
              </a:tr>
            </a:tbl>
          </a:graphicData>
        </a:graphic>
      </p:graphicFrame>
      <p:sp>
        <p:nvSpPr>
          <p:cNvPr id="5" name="Footer Placeholder 4">
            <a:extLst>
              <a:ext uri="{FF2B5EF4-FFF2-40B4-BE49-F238E27FC236}">
                <a16:creationId xmlns:a16="http://schemas.microsoft.com/office/drawing/2014/main" id="{9A21054D-3881-4ADC-9BBB-BF0775AE5FFB}"/>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C400D320-3A53-4A87-1CD3-31722E27AAF8}"/>
              </a:ext>
            </a:extLst>
          </p:cNvPr>
          <p:cNvSpPr>
            <a:spLocks noGrp="1"/>
          </p:cNvSpPr>
          <p:nvPr>
            <p:ph type="sldNum" sz="quarter" idx="12"/>
          </p:nvPr>
        </p:nvSpPr>
        <p:spPr/>
        <p:txBody>
          <a:bodyPr/>
          <a:lstStyle/>
          <a:p>
            <a:fld id="{352186F1-8E06-4ED0-8456-8AD54FD6DF12}" type="slidenum">
              <a:rPr lang="en-IN" smtClean="0"/>
              <a:t>2</a:t>
            </a:fld>
            <a:endParaRPr lang="en-IN"/>
          </a:p>
        </p:txBody>
      </p:sp>
    </p:spTree>
    <p:extLst>
      <p:ext uri="{BB962C8B-B14F-4D97-AF65-F5344CB8AC3E}">
        <p14:creationId xmlns:p14="http://schemas.microsoft.com/office/powerpoint/2010/main" val="156673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3E47-4589-C270-EFA2-CBD615007E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BFC5A-ECDB-0309-09FE-C11D248B6D3D}"/>
              </a:ext>
            </a:extLst>
          </p:cNvPr>
          <p:cNvSpPr>
            <a:spLocks noGrp="1"/>
          </p:cNvSpPr>
          <p:nvPr>
            <p:ph type="title"/>
          </p:nvPr>
        </p:nvSpPr>
        <p:spPr/>
        <p:txBody>
          <a:bodyPr/>
          <a:lstStyle/>
          <a:p>
            <a:pPr marL="342900" indent="-342900"/>
            <a:r>
              <a:rPr lang="en-US" dirty="0"/>
              <a:t>Audit Requirement for F&amp;O</a:t>
            </a:r>
          </a:p>
        </p:txBody>
      </p:sp>
      <p:sp>
        <p:nvSpPr>
          <p:cNvPr id="3" name="Content Placeholder 2">
            <a:extLst>
              <a:ext uri="{FF2B5EF4-FFF2-40B4-BE49-F238E27FC236}">
                <a16:creationId xmlns:a16="http://schemas.microsoft.com/office/drawing/2014/main" id="{32FE4AEF-89A2-B588-B7EB-E2D2427734C6}"/>
              </a:ext>
            </a:extLst>
          </p:cNvPr>
          <p:cNvSpPr>
            <a:spLocks noGrp="1"/>
          </p:cNvSpPr>
          <p:nvPr>
            <p:ph idx="1"/>
          </p:nvPr>
        </p:nvSpPr>
        <p:spPr/>
        <p:txBody>
          <a:bodyPr>
            <a:normAutofit/>
          </a:bodyPr>
          <a:lstStyle/>
          <a:p>
            <a:pPr marL="0" lvl="3" indent="0" algn="just">
              <a:lnSpc>
                <a:spcPct val="150000"/>
              </a:lnSpc>
              <a:buNone/>
            </a:pPr>
            <a:r>
              <a:rPr lang="en-US" sz="1800" b="1" dirty="0"/>
              <a:t>44AB</a:t>
            </a:r>
            <a:r>
              <a:rPr lang="en-US" sz="1800" dirty="0"/>
              <a:t>. Every person-</a:t>
            </a:r>
          </a:p>
          <a:p>
            <a:pPr marL="0" lvl="3" indent="0" algn="just">
              <a:lnSpc>
                <a:spcPct val="150000"/>
              </a:lnSpc>
              <a:buNone/>
            </a:pPr>
            <a:r>
              <a:rPr lang="en-US" sz="1800" dirty="0"/>
              <a:t>(a) carrying on business shall, if his total sales, turnover or gross receipts, as the case may be, in business exceed or exceeds </a:t>
            </a:r>
            <a:r>
              <a:rPr lang="en-US" sz="1800" b="1" dirty="0"/>
              <a:t>one crore rupees </a:t>
            </a:r>
            <a:r>
              <a:rPr lang="en-US" sz="1800" dirty="0"/>
              <a:t>in any previous year;</a:t>
            </a:r>
          </a:p>
          <a:p>
            <a:pPr marL="0" lvl="3" indent="0" algn="just">
              <a:lnSpc>
                <a:spcPct val="150000"/>
              </a:lnSpc>
              <a:buNone/>
            </a:pPr>
            <a:r>
              <a:rPr lang="en-US" sz="1800" dirty="0"/>
              <a:t>Provided that in the case of a person whose—</a:t>
            </a:r>
          </a:p>
          <a:p>
            <a:pPr marL="0" lvl="3" indent="0" algn="just">
              <a:lnSpc>
                <a:spcPct val="150000"/>
              </a:lnSpc>
              <a:buNone/>
            </a:pPr>
            <a:r>
              <a:rPr lang="en-US" sz="1800" dirty="0"/>
              <a:t>(a) </a:t>
            </a:r>
            <a:r>
              <a:rPr lang="en-US" sz="1800" b="1" dirty="0"/>
              <a:t>aggregate of all amounts received </a:t>
            </a:r>
            <a:r>
              <a:rPr lang="en-US" sz="1800" dirty="0"/>
              <a:t>including amount received for sales, turnover or gross receipts during the previous year, in cash, does not exceed five per cent of the said amount; </a:t>
            </a:r>
            <a:r>
              <a:rPr lang="en-US" sz="1800" b="1" dirty="0"/>
              <a:t>and</a:t>
            </a:r>
          </a:p>
          <a:p>
            <a:pPr marL="0" lvl="3" indent="0" algn="just">
              <a:lnSpc>
                <a:spcPct val="150000"/>
              </a:lnSpc>
              <a:buNone/>
            </a:pPr>
            <a:r>
              <a:rPr lang="en-US" sz="1800" dirty="0"/>
              <a:t>(b) </a:t>
            </a:r>
            <a:r>
              <a:rPr lang="en-US" sz="1800" b="1" dirty="0"/>
              <a:t>aggregate of all payments made</a:t>
            </a:r>
            <a:r>
              <a:rPr lang="en-US" sz="1800" dirty="0"/>
              <a:t> including amount incurred for expenditure, in cash, during the previous year does not exceed five per cent of the said payment:</a:t>
            </a:r>
          </a:p>
        </p:txBody>
      </p:sp>
      <p:sp>
        <p:nvSpPr>
          <p:cNvPr id="5" name="Footer Placeholder 4">
            <a:extLst>
              <a:ext uri="{FF2B5EF4-FFF2-40B4-BE49-F238E27FC236}">
                <a16:creationId xmlns:a16="http://schemas.microsoft.com/office/drawing/2014/main" id="{844A81F4-1ABB-9F98-ED08-EAE5B6B7C292}"/>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D92E676A-0239-7517-083C-1DE6AB2B6A34}"/>
              </a:ext>
            </a:extLst>
          </p:cNvPr>
          <p:cNvSpPr>
            <a:spLocks noGrp="1"/>
          </p:cNvSpPr>
          <p:nvPr>
            <p:ph type="sldNum" sz="quarter" idx="12"/>
          </p:nvPr>
        </p:nvSpPr>
        <p:spPr/>
        <p:txBody>
          <a:bodyPr/>
          <a:lstStyle/>
          <a:p>
            <a:fld id="{352186F1-8E06-4ED0-8456-8AD54FD6DF12}" type="slidenum">
              <a:rPr lang="en-IN" smtClean="0"/>
              <a:t>20</a:t>
            </a:fld>
            <a:endParaRPr lang="en-IN"/>
          </a:p>
        </p:txBody>
      </p:sp>
    </p:spTree>
    <p:extLst>
      <p:ext uri="{BB962C8B-B14F-4D97-AF65-F5344CB8AC3E}">
        <p14:creationId xmlns:p14="http://schemas.microsoft.com/office/powerpoint/2010/main" val="538501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88ACD-7D17-4335-03F1-A58652FC4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E6D6F-4A79-4F82-EB97-E15B08A80599}"/>
              </a:ext>
            </a:extLst>
          </p:cNvPr>
          <p:cNvSpPr>
            <a:spLocks noGrp="1"/>
          </p:cNvSpPr>
          <p:nvPr>
            <p:ph type="title"/>
          </p:nvPr>
        </p:nvSpPr>
        <p:spPr/>
        <p:txBody>
          <a:bodyPr/>
          <a:lstStyle/>
          <a:p>
            <a:pPr marL="342900" indent="-342900"/>
            <a:r>
              <a:rPr lang="en-US" dirty="0"/>
              <a:t>Audit Requirement for F&amp;O</a:t>
            </a:r>
          </a:p>
        </p:txBody>
      </p:sp>
      <p:sp>
        <p:nvSpPr>
          <p:cNvPr id="3" name="Content Placeholder 2">
            <a:extLst>
              <a:ext uri="{FF2B5EF4-FFF2-40B4-BE49-F238E27FC236}">
                <a16:creationId xmlns:a16="http://schemas.microsoft.com/office/drawing/2014/main" id="{E1F1636E-26D3-0242-249B-118684B181AE}"/>
              </a:ext>
            </a:extLst>
          </p:cNvPr>
          <p:cNvSpPr>
            <a:spLocks noGrp="1"/>
          </p:cNvSpPr>
          <p:nvPr>
            <p:ph idx="1"/>
          </p:nvPr>
        </p:nvSpPr>
        <p:spPr/>
        <p:txBody>
          <a:bodyPr>
            <a:normAutofit/>
          </a:bodyPr>
          <a:lstStyle/>
          <a:p>
            <a:pPr marL="0" lvl="3" indent="0" algn="just">
              <a:lnSpc>
                <a:spcPct val="150000"/>
              </a:lnSpc>
              <a:buNone/>
            </a:pPr>
            <a:r>
              <a:rPr lang="en-US" sz="1800" dirty="0"/>
              <a:t>this clause shall have effect as if for the words "one crore rupees", the words "</a:t>
            </a:r>
            <a:r>
              <a:rPr lang="en-US" sz="1800" b="1" dirty="0"/>
              <a:t>ten crore rupees</a:t>
            </a:r>
            <a:r>
              <a:rPr lang="en-US" sz="1800" dirty="0"/>
              <a:t>" had been substituted;</a:t>
            </a:r>
          </a:p>
          <a:p>
            <a:pPr marL="0" lvl="3" indent="0" algn="just">
              <a:lnSpc>
                <a:spcPct val="150000"/>
              </a:lnSpc>
              <a:buNone/>
            </a:pPr>
            <a:r>
              <a:rPr lang="en-US" sz="1800" dirty="0"/>
              <a:t>Provided further that for the purposes of this clause, the payment or receipt, as the case may be, by a cheque drawn on a bank or by a bank draft, which is not account payee, shall be deemed to be the payment or receipt, as the case may be, in cash;</a:t>
            </a:r>
          </a:p>
        </p:txBody>
      </p:sp>
      <p:sp>
        <p:nvSpPr>
          <p:cNvPr id="5" name="Footer Placeholder 4">
            <a:extLst>
              <a:ext uri="{FF2B5EF4-FFF2-40B4-BE49-F238E27FC236}">
                <a16:creationId xmlns:a16="http://schemas.microsoft.com/office/drawing/2014/main" id="{655E9554-E03E-2F90-69FD-B4A12DF99C7D}"/>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B8B154B1-7153-45F9-5B2E-8664EB26378E}"/>
              </a:ext>
            </a:extLst>
          </p:cNvPr>
          <p:cNvSpPr>
            <a:spLocks noGrp="1"/>
          </p:cNvSpPr>
          <p:nvPr>
            <p:ph type="sldNum" sz="quarter" idx="12"/>
          </p:nvPr>
        </p:nvSpPr>
        <p:spPr/>
        <p:txBody>
          <a:bodyPr/>
          <a:lstStyle/>
          <a:p>
            <a:fld id="{352186F1-8E06-4ED0-8456-8AD54FD6DF12}" type="slidenum">
              <a:rPr lang="en-IN" smtClean="0"/>
              <a:t>21</a:t>
            </a:fld>
            <a:endParaRPr lang="en-IN"/>
          </a:p>
        </p:txBody>
      </p:sp>
    </p:spTree>
    <p:extLst>
      <p:ext uri="{BB962C8B-B14F-4D97-AF65-F5344CB8AC3E}">
        <p14:creationId xmlns:p14="http://schemas.microsoft.com/office/powerpoint/2010/main" val="267597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EDC2-E8CD-207E-7C8B-59407B1D8CAE}"/>
              </a:ext>
            </a:extLst>
          </p:cNvPr>
          <p:cNvSpPr>
            <a:spLocks noGrp="1"/>
          </p:cNvSpPr>
          <p:nvPr>
            <p:ph type="title"/>
          </p:nvPr>
        </p:nvSpPr>
        <p:spPr/>
        <p:txBody>
          <a:bodyPr/>
          <a:lstStyle/>
          <a:p>
            <a:pPr marL="342900" indent="-342900"/>
            <a:r>
              <a:rPr lang="en-US" dirty="0"/>
              <a:t>Determination of Turnover</a:t>
            </a:r>
          </a:p>
        </p:txBody>
      </p:sp>
      <p:sp>
        <p:nvSpPr>
          <p:cNvPr id="3" name="Content Placeholder 2">
            <a:extLst>
              <a:ext uri="{FF2B5EF4-FFF2-40B4-BE49-F238E27FC236}">
                <a16:creationId xmlns:a16="http://schemas.microsoft.com/office/drawing/2014/main" id="{A37AE29C-A989-6C5E-3BD2-F00275F23A49}"/>
              </a:ext>
            </a:extLst>
          </p:cNvPr>
          <p:cNvSpPr>
            <a:spLocks noGrp="1"/>
          </p:cNvSpPr>
          <p:nvPr>
            <p:ph idx="1"/>
          </p:nvPr>
        </p:nvSpPr>
        <p:spPr/>
        <p:txBody>
          <a:bodyPr>
            <a:normAutofit/>
          </a:bodyPr>
          <a:lstStyle/>
          <a:p>
            <a:pPr marL="0" lvl="3" indent="0" algn="just">
              <a:lnSpc>
                <a:spcPct val="150000"/>
              </a:lnSpc>
              <a:buNone/>
            </a:pPr>
            <a:r>
              <a:rPr lang="en-IN" sz="1800" dirty="0"/>
              <a:t>The turnover in such types of transactions is to be determined as follows (This is only and only for the purpose of computing ‘turnover’ for tax audit):</a:t>
            </a:r>
          </a:p>
          <a:p>
            <a:pPr marL="457200" indent="-457200" algn="just">
              <a:lnSpc>
                <a:spcPct val="150000"/>
              </a:lnSpc>
              <a:buFont typeface="+mj-lt"/>
              <a:buAutoNum type="arabicPeriod"/>
            </a:pPr>
            <a:r>
              <a:rPr lang="en-IN" sz="1800" dirty="0"/>
              <a:t>The total of favourable and unfavourable differences in case of squared off transactions shall be taken as turnover.</a:t>
            </a:r>
          </a:p>
          <a:p>
            <a:pPr marL="457200" indent="-457200" algn="just">
              <a:lnSpc>
                <a:spcPct val="150000"/>
              </a:lnSpc>
              <a:buFont typeface="+mj-lt"/>
              <a:buAutoNum type="arabicPeriod"/>
            </a:pPr>
            <a:r>
              <a:rPr lang="en-IN" sz="1800" dirty="0"/>
              <a:t>Premium </a:t>
            </a:r>
            <a:r>
              <a:rPr lang="en-IN" sz="1800" b="1" dirty="0"/>
              <a:t>received </a:t>
            </a:r>
            <a:r>
              <a:rPr lang="en-IN" sz="1800" dirty="0"/>
              <a:t>on sale of options is also to be included in turnover. </a:t>
            </a:r>
            <a:r>
              <a:rPr lang="en-IN" sz="1800" u="sng" dirty="0"/>
              <a:t>However, where the premium received is included for determining net profit for transactions, then such net profit  should not be separately included.</a:t>
            </a:r>
          </a:p>
          <a:p>
            <a:pPr marL="457200" indent="-457200" algn="just">
              <a:lnSpc>
                <a:spcPct val="150000"/>
              </a:lnSpc>
              <a:buFont typeface="+mj-lt"/>
              <a:buAutoNum type="arabicPeriod"/>
            </a:pPr>
            <a:r>
              <a:rPr lang="en-US" sz="1800" dirty="0"/>
              <a:t>In respect of any reverse trades entered, the difference thereon should also form part of the turnover.</a:t>
            </a:r>
          </a:p>
        </p:txBody>
      </p:sp>
      <p:sp>
        <p:nvSpPr>
          <p:cNvPr id="5" name="Footer Placeholder 4"/>
          <p:cNvSpPr>
            <a:spLocks noGrp="1"/>
          </p:cNvSpPr>
          <p:nvPr>
            <p:ph type="ftr" sz="quarter" idx="11"/>
          </p:nvPr>
        </p:nvSpPr>
        <p:spPr/>
        <p:txBody>
          <a:bodyPr/>
          <a:lstStyle/>
          <a:p>
            <a:r>
              <a:rPr lang="en-IN" dirty="0"/>
              <a:t>CA. AVIJIT DUTTA</a:t>
            </a:r>
          </a:p>
        </p:txBody>
      </p:sp>
      <p:sp>
        <p:nvSpPr>
          <p:cNvPr id="4" name="Slide Number Placeholder 3"/>
          <p:cNvSpPr>
            <a:spLocks noGrp="1"/>
          </p:cNvSpPr>
          <p:nvPr>
            <p:ph type="sldNum" sz="quarter" idx="12"/>
          </p:nvPr>
        </p:nvSpPr>
        <p:spPr/>
        <p:txBody>
          <a:bodyPr/>
          <a:lstStyle/>
          <a:p>
            <a:fld id="{352186F1-8E06-4ED0-8456-8AD54FD6DF12}" type="slidenum">
              <a:rPr lang="en-IN" smtClean="0"/>
              <a:t>22</a:t>
            </a:fld>
            <a:endParaRPr lang="en-IN"/>
          </a:p>
        </p:txBody>
      </p:sp>
    </p:spTree>
    <p:extLst>
      <p:ext uri="{BB962C8B-B14F-4D97-AF65-F5344CB8AC3E}">
        <p14:creationId xmlns:p14="http://schemas.microsoft.com/office/powerpoint/2010/main" val="343965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BCA83-40DB-322A-E4CD-4F39C07E7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56663-274F-687B-D6C5-37EA7E71931D}"/>
              </a:ext>
            </a:extLst>
          </p:cNvPr>
          <p:cNvSpPr>
            <a:spLocks noGrp="1"/>
          </p:cNvSpPr>
          <p:nvPr>
            <p:ph type="title"/>
          </p:nvPr>
        </p:nvSpPr>
        <p:spPr/>
        <p:txBody>
          <a:bodyPr/>
          <a:lstStyle/>
          <a:p>
            <a:pPr marL="342900" indent="-342900"/>
            <a:r>
              <a:rPr lang="en-US" dirty="0"/>
              <a:t>Determination of Turnover</a:t>
            </a:r>
          </a:p>
        </p:txBody>
      </p:sp>
      <p:sp>
        <p:nvSpPr>
          <p:cNvPr id="3" name="Content Placeholder 2">
            <a:extLst>
              <a:ext uri="{FF2B5EF4-FFF2-40B4-BE49-F238E27FC236}">
                <a16:creationId xmlns:a16="http://schemas.microsoft.com/office/drawing/2014/main" id="{B858F76E-6BB8-A22D-8533-107317DDC772}"/>
              </a:ext>
            </a:extLst>
          </p:cNvPr>
          <p:cNvSpPr>
            <a:spLocks noGrp="1"/>
          </p:cNvSpPr>
          <p:nvPr>
            <p:ph idx="1"/>
          </p:nvPr>
        </p:nvSpPr>
        <p:spPr/>
        <p:txBody>
          <a:bodyPr>
            <a:normAutofit/>
          </a:bodyPr>
          <a:lstStyle/>
          <a:p>
            <a:pPr marL="342900" lvl="3" indent="-342900" algn="just">
              <a:lnSpc>
                <a:spcPct val="150000"/>
              </a:lnSpc>
              <a:buFont typeface="+mj-lt"/>
              <a:buAutoNum type="arabicPeriod" startAt="4"/>
            </a:pPr>
            <a:r>
              <a:rPr lang="en-IN" sz="1800" dirty="0"/>
              <a:t>In case of an open position as at the end of the financial year (i.e., trades which are not squared off during the same financial year), the turnover arising from the said transaction should be considered in the financial year when the transaction has been actually squared off. </a:t>
            </a:r>
          </a:p>
          <a:p>
            <a:pPr marL="342900" lvl="3" indent="-342900" algn="just">
              <a:lnSpc>
                <a:spcPct val="150000"/>
              </a:lnSpc>
              <a:buFont typeface="+mj-lt"/>
              <a:buAutoNum type="arabicPeriod" startAt="4"/>
            </a:pPr>
            <a:r>
              <a:rPr lang="en-US" sz="1800" dirty="0"/>
              <a:t>In case of delivery-based settlement in a derivatives transaction, the difference between the trade price and the settlement price shall be considered as turnover. Further, in the hands of the transferor of the underlying asset, the entire sale value shall also be considered as business turnover where the underlying asset is held as stock in trade.</a:t>
            </a:r>
          </a:p>
          <a:p>
            <a:pPr marL="0" lvl="3" indent="0" algn="just">
              <a:lnSpc>
                <a:spcPct val="150000"/>
              </a:lnSpc>
              <a:buNone/>
            </a:pPr>
            <a:endParaRPr lang="en-IN" sz="1800" dirty="0"/>
          </a:p>
        </p:txBody>
      </p:sp>
      <p:sp>
        <p:nvSpPr>
          <p:cNvPr id="5" name="Footer Placeholder 4">
            <a:extLst>
              <a:ext uri="{FF2B5EF4-FFF2-40B4-BE49-F238E27FC236}">
                <a16:creationId xmlns:a16="http://schemas.microsoft.com/office/drawing/2014/main" id="{1863F58E-D214-0C82-95DC-A7EC7C143F9E}"/>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266755B9-0516-F2F7-B823-2ABD02115903}"/>
              </a:ext>
            </a:extLst>
          </p:cNvPr>
          <p:cNvSpPr>
            <a:spLocks noGrp="1"/>
          </p:cNvSpPr>
          <p:nvPr>
            <p:ph type="sldNum" sz="quarter" idx="12"/>
          </p:nvPr>
        </p:nvSpPr>
        <p:spPr/>
        <p:txBody>
          <a:bodyPr/>
          <a:lstStyle/>
          <a:p>
            <a:fld id="{352186F1-8E06-4ED0-8456-8AD54FD6DF12}" type="slidenum">
              <a:rPr lang="en-IN" smtClean="0"/>
              <a:t>23</a:t>
            </a:fld>
            <a:endParaRPr lang="en-IN"/>
          </a:p>
        </p:txBody>
      </p:sp>
    </p:spTree>
    <p:extLst>
      <p:ext uri="{BB962C8B-B14F-4D97-AF65-F5344CB8AC3E}">
        <p14:creationId xmlns:p14="http://schemas.microsoft.com/office/powerpoint/2010/main" val="2578548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BEB57-758F-E561-1412-B955965A52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7B1D3-745F-84E3-D73F-1F642B8153F1}"/>
              </a:ext>
            </a:extLst>
          </p:cNvPr>
          <p:cNvSpPr>
            <a:spLocks noGrp="1"/>
          </p:cNvSpPr>
          <p:nvPr>
            <p:ph type="title"/>
          </p:nvPr>
        </p:nvSpPr>
        <p:spPr/>
        <p:txBody>
          <a:bodyPr/>
          <a:lstStyle/>
          <a:p>
            <a:pPr marL="342900" indent="-342900"/>
            <a:r>
              <a:rPr lang="en-US" dirty="0"/>
              <a:t>Examples of Turnover Determination</a:t>
            </a:r>
          </a:p>
        </p:txBody>
      </p:sp>
      <p:graphicFrame>
        <p:nvGraphicFramePr>
          <p:cNvPr id="6" name="Content Placeholder 5">
            <a:extLst>
              <a:ext uri="{FF2B5EF4-FFF2-40B4-BE49-F238E27FC236}">
                <a16:creationId xmlns:a16="http://schemas.microsoft.com/office/drawing/2014/main" id="{8E24D304-7024-3819-B5E6-EE7C8DC051FB}"/>
              </a:ext>
            </a:extLst>
          </p:cNvPr>
          <p:cNvGraphicFramePr>
            <a:graphicFrameLocks noGrp="1"/>
          </p:cNvGraphicFramePr>
          <p:nvPr>
            <p:ph idx="1"/>
            <p:extLst>
              <p:ext uri="{D42A27DB-BD31-4B8C-83A1-F6EECF244321}">
                <p14:modId xmlns:p14="http://schemas.microsoft.com/office/powerpoint/2010/main" val="3646335084"/>
              </p:ext>
            </p:extLst>
          </p:nvPr>
        </p:nvGraphicFramePr>
        <p:xfrm>
          <a:off x="1096963" y="1846263"/>
          <a:ext cx="10058400" cy="3881120"/>
        </p:xfrm>
        <a:graphic>
          <a:graphicData uri="http://schemas.openxmlformats.org/drawingml/2006/table">
            <a:tbl>
              <a:tblPr firstRow="1" bandRow="1">
                <a:tableStyleId>{5C22544A-7EE6-4342-B048-85BDC9FD1C3A}</a:tableStyleId>
              </a:tblPr>
              <a:tblGrid>
                <a:gridCol w="1067117">
                  <a:extLst>
                    <a:ext uri="{9D8B030D-6E8A-4147-A177-3AD203B41FA5}">
                      <a16:colId xmlns:a16="http://schemas.microsoft.com/office/drawing/2014/main" val="2570393950"/>
                    </a:ext>
                  </a:extLst>
                </a:gridCol>
                <a:gridCol w="1107440">
                  <a:extLst>
                    <a:ext uri="{9D8B030D-6E8A-4147-A177-3AD203B41FA5}">
                      <a16:colId xmlns:a16="http://schemas.microsoft.com/office/drawing/2014/main" val="3648472586"/>
                    </a:ext>
                  </a:extLst>
                </a:gridCol>
                <a:gridCol w="782320">
                  <a:extLst>
                    <a:ext uri="{9D8B030D-6E8A-4147-A177-3AD203B41FA5}">
                      <a16:colId xmlns:a16="http://schemas.microsoft.com/office/drawing/2014/main" val="2438277421"/>
                    </a:ext>
                  </a:extLst>
                </a:gridCol>
                <a:gridCol w="1056640">
                  <a:extLst>
                    <a:ext uri="{9D8B030D-6E8A-4147-A177-3AD203B41FA5}">
                      <a16:colId xmlns:a16="http://schemas.microsoft.com/office/drawing/2014/main" val="2995424656"/>
                    </a:ext>
                  </a:extLst>
                </a:gridCol>
                <a:gridCol w="1148080">
                  <a:extLst>
                    <a:ext uri="{9D8B030D-6E8A-4147-A177-3AD203B41FA5}">
                      <a16:colId xmlns:a16="http://schemas.microsoft.com/office/drawing/2014/main" val="1297058261"/>
                    </a:ext>
                  </a:extLst>
                </a:gridCol>
                <a:gridCol w="751840">
                  <a:extLst>
                    <a:ext uri="{9D8B030D-6E8A-4147-A177-3AD203B41FA5}">
                      <a16:colId xmlns:a16="http://schemas.microsoft.com/office/drawing/2014/main" val="167993025"/>
                    </a:ext>
                  </a:extLst>
                </a:gridCol>
                <a:gridCol w="1036320">
                  <a:extLst>
                    <a:ext uri="{9D8B030D-6E8A-4147-A177-3AD203B41FA5}">
                      <a16:colId xmlns:a16="http://schemas.microsoft.com/office/drawing/2014/main" val="167110751"/>
                    </a:ext>
                  </a:extLst>
                </a:gridCol>
                <a:gridCol w="955040">
                  <a:extLst>
                    <a:ext uri="{9D8B030D-6E8A-4147-A177-3AD203B41FA5}">
                      <a16:colId xmlns:a16="http://schemas.microsoft.com/office/drawing/2014/main" val="3976734719"/>
                    </a:ext>
                  </a:extLst>
                </a:gridCol>
                <a:gridCol w="2153603">
                  <a:extLst>
                    <a:ext uri="{9D8B030D-6E8A-4147-A177-3AD203B41FA5}">
                      <a16:colId xmlns:a16="http://schemas.microsoft.com/office/drawing/2014/main" val="3471298142"/>
                    </a:ext>
                  </a:extLst>
                </a:gridCol>
              </a:tblGrid>
              <a:tr h="370840">
                <a:tc>
                  <a:txBody>
                    <a:bodyPr/>
                    <a:lstStyle/>
                    <a:p>
                      <a:pPr algn="ctr"/>
                      <a:r>
                        <a:rPr lang="en-IN" dirty="0"/>
                        <a:t>Security name</a:t>
                      </a:r>
                    </a:p>
                  </a:txBody>
                  <a:tcPr/>
                </a:tc>
                <a:tc>
                  <a:txBody>
                    <a:bodyPr/>
                    <a:lstStyle/>
                    <a:p>
                      <a:pPr algn="ctr"/>
                      <a:r>
                        <a:rPr lang="en-IN" sz="1800" b="1" i="0" kern="1200" dirty="0">
                          <a:solidFill>
                            <a:schemeClr val="lt1"/>
                          </a:solidFill>
                          <a:effectLst/>
                          <a:latin typeface="+mn-lt"/>
                          <a:ea typeface="+mn-ea"/>
                          <a:cs typeface="+mn-cs"/>
                        </a:rPr>
                        <a:t>Type</a:t>
                      </a:r>
                      <a:endParaRPr lang="en-IN" dirty="0"/>
                    </a:p>
                  </a:txBody>
                  <a:tcPr/>
                </a:tc>
                <a:tc>
                  <a:txBody>
                    <a:bodyPr/>
                    <a:lstStyle/>
                    <a:p>
                      <a:pPr algn="ctr"/>
                      <a:r>
                        <a:rPr lang="en-IN" sz="1800" b="1" i="0" kern="1200" dirty="0">
                          <a:solidFill>
                            <a:schemeClr val="lt1"/>
                          </a:solidFill>
                          <a:effectLst/>
                          <a:latin typeface="+mn-lt"/>
                          <a:ea typeface="+mn-ea"/>
                          <a:cs typeface="+mn-cs"/>
                        </a:rPr>
                        <a:t>Qty</a:t>
                      </a:r>
                      <a:endParaRPr lang="en-IN" dirty="0"/>
                    </a:p>
                  </a:txBody>
                  <a:tcPr/>
                </a:tc>
                <a:tc>
                  <a:txBody>
                    <a:bodyPr/>
                    <a:lstStyle/>
                    <a:p>
                      <a:pPr algn="ctr"/>
                      <a:r>
                        <a:rPr lang="en-IN" sz="1800" b="1" i="0" kern="1200" dirty="0">
                          <a:solidFill>
                            <a:schemeClr val="lt1"/>
                          </a:solidFill>
                          <a:effectLst/>
                          <a:latin typeface="+mn-lt"/>
                          <a:ea typeface="+mn-ea"/>
                          <a:cs typeface="+mn-cs"/>
                        </a:rPr>
                        <a:t>Option Premium Paid</a:t>
                      </a:r>
                      <a:endParaRPr lang="en-IN" dirty="0"/>
                    </a:p>
                  </a:txBody>
                  <a:tcPr/>
                </a:tc>
                <a:tc>
                  <a:txBody>
                    <a:bodyPr/>
                    <a:lstStyle/>
                    <a:p>
                      <a:pPr algn="ctr"/>
                      <a:r>
                        <a:rPr lang="en-IN" sz="1800" b="1" i="0" kern="1200" dirty="0">
                          <a:solidFill>
                            <a:schemeClr val="lt1"/>
                          </a:solidFill>
                          <a:effectLst/>
                          <a:latin typeface="+mn-lt"/>
                          <a:ea typeface="+mn-ea"/>
                          <a:cs typeface="+mn-cs"/>
                        </a:rPr>
                        <a:t>Option Premium Received</a:t>
                      </a:r>
                      <a:endParaRPr lang="en-IN" dirty="0"/>
                    </a:p>
                  </a:txBody>
                  <a:tcPr/>
                </a:tc>
                <a:tc>
                  <a:txBody>
                    <a:bodyPr/>
                    <a:lstStyle/>
                    <a:p>
                      <a:pPr algn="ctr"/>
                      <a:r>
                        <a:rPr lang="en-IN" sz="1800" b="1" i="0" kern="1200" dirty="0">
                          <a:solidFill>
                            <a:schemeClr val="lt1"/>
                          </a:solidFill>
                          <a:effectLst/>
                          <a:latin typeface="+mn-lt"/>
                          <a:ea typeface="+mn-ea"/>
                          <a:cs typeface="+mn-cs"/>
                        </a:rPr>
                        <a:t>Strike price</a:t>
                      </a:r>
                      <a:endParaRPr lang="en-IN" dirty="0"/>
                    </a:p>
                  </a:txBody>
                  <a:tcPr/>
                </a:tc>
                <a:tc>
                  <a:txBody>
                    <a:bodyPr/>
                    <a:lstStyle/>
                    <a:p>
                      <a:pPr algn="ctr"/>
                      <a:r>
                        <a:rPr lang="en-IN" sz="1800" b="1" i="0" kern="1200" dirty="0">
                          <a:solidFill>
                            <a:schemeClr val="lt1"/>
                          </a:solidFill>
                          <a:effectLst/>
                          <a:latin typeface="+mn-lt"/>
                          <a:ea typeface="+mn-ea"/>
                          <a:cs typeface="+mn-cs"/>
                        </a:rPr>
                        <a:t>Spot/ Settlement price</a:t>
                      </a:r>
                      <a:endParaRPr lang="en-IN" dirty="0"/>
                    </a:p>
                  </a:txBody>
                  <a:tcPr/>
                </a:tc>
                <a:tc>
                  <a:txBody>
                    <a:bodyPr/>
                    <a:lstStyle/>
                    <a:p>
                      <a:pPr algn="ctr"/>
                      <a:r>
                        <a:rPr lang="en-IN" sz="1800" b="1" i="0" kern="1200" dirty="0">
                          <a:solidFill>
                            <a:schemeClr val="lt1"/>
                          </a:solidFill>
                          <a:effectLst/>
                          <a:latin typeface="+mn-lt"/>
                          <a:ea typeface="+mn-ea"/>
                          <a:cs typeface="+mn-cs"/>
                        </a:rPr>
                        <a:t>Profit/ (Loss)</a:t>
                      </a:r>
                      <a:endParaRPr lang="en-IN" dirty="0"/>
                    </a:p>
                  </a:txBody>
                  <a:tcPr/>
                </a:tc>
                <a:tc>
                  <a:txBody>
                    <a:bodyPr/>
                    <a:lstStyle/>
                    <a:p>
                      <a:pPr algn="ctr"/>
                      <a:r>
                        <a:rPr lang="en-IN" sz="1800" b="1" i="0" kern="1200" dirty="0">
                          <a:solidFill>
                            <a:schemeClr val="lt1"/>
                          </a:solidFill>
                          <a:effectLst/>
                          <a:latin typeface="+mn-lt"/>
                          <a:ea typeface="+mn-ea"/>
                          <a:cs typeface="+mn-cs"/>
                        </a:rPr>
                        <a:t>Remarks</a:t>
                      </a:r>
                      <a:endParaRPr lang="en-IN" dirty="0"/>
                    </a:p>
                  </a:txBody>
                  <a:tcPr/>
                </a:tc>
                <a:extLst>
                  <a:ext uri="{0D108BD9-81ED-4DB2-BD59-A6C34878D82A}">
                    <a16:rowId xmlns:a16="http://schemas.microsoft.com/office/drawing/2014/main" val="2881211556"/>
                  </a:ext>
                </a:extLst>
              </a:tr>
              <a:tr h="370840">
                <a:tc>
                  <a:txBody>
                    <a:bodyPr/>
                    <a:lstStyle/>
                    <a:p>
                      <a:pPr algn="ctr"/>
                      <a:r>
                        <a:rPr lang="en-IN" sz="1800" b="0" i="0" kern="1200" dirty="0">
                          <a:solidFill>
                            <a:schemeClr val="dk1"/>
                          </a:solidFill>
                          <a:effectLst/>
                          <a:latin typeface="+mn-lt"/>
                          <a:ea typeface="+mn-ea"/>
                          <a:cs typeface="+mn-cs"/>
                        </a:rPr>
                        <a:t>Cipla</a:t>
                      </a:r>
                      <a:endParaRPr lang="en-IN" dirty="0"/>
                    </a:p>
                  </a:txBody>
                  <a:tcPr/>
                </a:tc>
                <a:tc>
                  <a:txBody>
                    <a:bodyPr/>
                    <a:lstStyle/>
                    <a:p>
                      <a:pPr algn="ctr"/>
                      <a:r>
                        <a:rPr lang="en-IN" sz="1800" b="0" i="0" kern="1200" dirty="0">
                          <a:solidFill>
                            <a:schemeClr val="dk1"/>
                          </a:solidFill>
                          <a:effectLst/>
                          <a:latin typeface="+mn-lt"/>
                          <a:ea typeface="+mn-ea"/>
                          <a:cs typeface="+mn-cs"/>
                        </a:rPr>
                        <a:t>Futures</a:t>
                      </a:r>
                      <a:endParaRPr lang="en-IN" dirty="0"/>
                    </a:p>
                  </a:txBody>
                  <a:tcPr/>
                </a:tc>
                <a:tc>
                  <a:txBody>
                    <a:bodyPr/>
                    <a:lstStyle/>
                    <a:p>
                      <a:pPr algn="ctr"/>
                      <a:r>
                        <a:rPr lang="en-IN" dirty="0"/>
                        <a:t>500</a:t>
                      </a:r>
                    </a:p>
                  </a:txBody>
                  <a:tcPr/>
                </a:tc>
                <a:tc>
                  <a:txBody>
                    <a:bodyPr/>
                    <a:lstStyle/>
                    <a:p>
                      <a:pPr algn="ctr"/>
                      <a:endParaRPr lang="en-IN" dirty="0"/>
                    </a:p>
                  </a:txBody>
                  <a:tcPr/>
                </a:tc>
                <a:tc>
                  <a:txBody>
                    <a:bodyPr/>
                    <a:lstStyle/>
                    <a:p>
                      <a:pPr algn="ctr"/>
                      <a:endParaRPr lang="en-IN"/>
                    </a:p>
                  </a:txBody>
                  <a:tcPr/>
                </a:tc>
                <a:tc>
                  <a:txBody>
                    <a:bodyPr/>
                    <a:lstStyle/>
                    <a:p>
                      <a:pPr algn="ctr"/>
                      <a:r>
                        <a:rPr lang="en-IN" dirty="0"/>
                        <a:t>1495</a:t>
                      </a:r>
                    </a:p>
                  </a:txBody>
                  <a:tcPr/>
                </a:tc>
                <a:tc>
                  <a:txBody>
                    <a:bodyPr/>
                    <a:lstStyle/>
                    <a:p>
                      <a:pPr algn="ctr"/>
                      <a:r>
                        <a:rPr lang="en-IN" dirty="0"/>
                        <a:t>1610</a:t>
                      </a:r>
                    </a:p>
                  </a:txBody>
                  <a:tcPr/>
                </a:tc>
                <a:tc>
                  <a:txBody>
                    <a:bodyPr/>
                    <a:lstStyle/>
                    <a:p>
                      <a:pPr algn="ctr"/>
                      <a:r>
                        <a:rPr lang="en-IN" dirty="0"/>
                        <a:t>57,500</a:t>
                      </a:r>
                    </a:p>
                  </a:txBody>
                  <a:tcPr/>
                </a:tc>
                <a:tc>
                  <a:txBody>
                    <a:bodyPr/>
                    <a:lstStyle/>
                    <a:p>
                      <a:pPr algn="ctr"/>
                      <a:r>
                        <a:rPr lang="en-IN" dirty="0"/>
                        <a:t>Squared Off</a:t>
                      </a:r>
                    </a:p>
                  </a:txBody>
                  <a:tcPr/>
                </a:tc>
                <a:extLst>
                  <a:ext uri="{0D108BD9-81ED-4DB2-BD59-A6C34878D82A}">
                    <a16:rowId xmlns:a16="http://schemas.microsoft.com/office/drawing/2014/main" val="1193182429"/>
                  </a:ext>
                </a:extLst>
              </a:tr>
              <a:tr h="370840">
                <a:tc>
                  <a:txBody>
                    <a:bodyPr/>
                    <a:lstStyle/>
                    <a:p>
                      <a:pPr algn="ctr"/>
                      <a:r>
                        <a:rPr lang="en-IN" sz="1800" b="0" i="0" kern="1200" dirty="0">
                          <a:solidFill>
                            <a:schemeClr val="dk1"/>
                          </a:solidFill>
                          <a:effectLst/>
                          <a:latin typeface="+mn-lt"/>
                          <a:ea typeface="+mn-ea"/>
                          <a:cs typeface="+mn-cs"/>
                        </a:rPr>
                        <a:t>BHEL</a:t>
                      </a:r>
                      <a:endParaRPr lang="en-IN" dirty="0"/>
                    </a:p>
                  </a:txBody>
                  <a:tcPr/>
                </a:tc>
                <a:tc>
                  <a:txBody>
                    <a:bodyPr/>
                    <a:lstStyle/>
                    <a:p>
                      <a:pPr algn="ctr"/>
                      <a:r>
                        <a:rPr lang="en-IN" sz="1800" b="0" i="0" kern="1200" dirty="0">
                          <a:solidFill>
                            <a:schemeClr val="dk1"/>
                          </a:solidFill>
                          <a:effectLst/>
                          <a:latin typeface="+mn-lt"/>
                          <a:ea typeface="+mn-ea"/>
                          <a:cs typeface="+mn-cs"/>
                        </a:rPr>
                        <a:t>Futures</a:t>
                      </a:r>
                      <a:endParaRPr lang="en-IN" dirty="0"/>
                    </a:p>
                  </a:txBody>
                  <a:tcPr/>
                </a:tc>
                <a:tc>
                  <a:txBody>
                    <a:bodyPr/>
                    <a:lstStyle/>
                    <a:p>
                      <a:pPr algn="ctr"/>
                      <a:r>
                        <a:rPr lang="en-IN" dirty="0"/>
                        <a:t>200</a:t>
                      </a:r>
                    </a:p>
                  </a:txBody>
                  <a:tcPr/>
                </a:tc>
                <a:tc>
                  <a:txBody>
                    <a:bodyPr/>
                    <a:lstStyle/>
                    <a:p>
                      <a:pPr algn="ctr"/>
                      <a:endParaRPr lang="en-IN"/>
                    </a:p>
                  </a:txBody>
                  <a:tcPr/>
                </a:tc>
                <a:tc>
                  <a:txBody>
                    <a:bodyPr/>
                    <a:lstStyle/>
                    <a:p>
                      <a:pPr algn="ctr"/>
                      <a:endParaRPr lang="en-IN" dirty="0"/>
                    </a:p>
                  </a:txBody>
                  <a:tcPr/>
                </a:tc>
                <a:tc>
                  <a:txBody>
                    <a:bodyPr/>
                    <a:lstStyle/>
                    <a:p>
                      <a:pPr algn="ctr"/>
                      <a:r>
                        <a:rPr lang="en-IN" dirty="0"/>
                        <a:t>208</a:t>
                      </a:r>
                    </a:p>
                  </a:txBody>
                  <a:tcPr/>
                </a:tc>
                <a:tc>
                  <a:txBody>
                    <a:bodyPr/>
                    <a:lstStyle/>
                    <a:p>
                      <a:pPr algn="ctr"/>
                      <a:r>
                        <a:rPr lang="en-IN" dirty="0"/>
                        <a:t>104</a:t>
                      </a:r>
                    </a:p>
                  </a:txBody>
                  <a:tcPr/>
                </a:tc>
                <a:tc>
                  <a:txBody>
                    <a:bodyPr/>
                    <a:lstStyle/>
                    <a:p>
                      <a:pPr algn="ctr"/>
                      <a:r>
                        <a:rPr lang="en-IN" dirty="0"/>
                        <a:t>-20,800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Squared Off</a:t>
                      </a:r>
                    </a:p>
                  </a:txBody>
                  <a:tcPr/>
                </a:tc>
                <a:extLst>
                  <a:ext uri="{0D108BD9-81ED-4DB2-BD59-A6C34878D82A}">
                    <a16:rowId xmlns:a16="http://schemas.microsoft.com/office/drawing/2014/main" val="317194221"/>
                  </a:ext>
                </a:extLst>
              </a:tr>
              <a:tr h="370840">
                <a:tc>
                  <a:txBody>
                    <a:bodyPr/>
                    <a:lstStyle/>
                    <a:p>
                      <a:pPr algn="ctr"/>
                      <a:r>
                        <a:rPr lang="en-IN" sz="1800" b="0" i="0" kern="1200" dirty="0">
                          <a:solidFill>
                            <a:schemeClr val="dk1"/>
                          </a:solidFill>
                          <a:effectLst/>
                          <a:latin typeface="+mn-lt"/>
                          <a:ea typeface="+mn-ea"/>
                          <a:cs typeface="+mn-cs"/>
                        </a:rPr>
                        <a:t>IOC</a:t>
                      </a:r>
                      <a:endParaRPr lang="en-IN" dirty="0"/>
                    </a:p>
                  </a:txBody>
                  <a:tcPr/>
                </a:tc>
                <a:tc>
                  <a:txBody>
                    <a:bodyPr/>
                    <a:lstStyle/>
                    <a:p>
                      <a:pPr algn="ctr"/>
                      <a:r>
                        <a:rPr lang="en-IN" sz="1800" b="0" i="0" kern="1200" dirty="0">
                          <a:solidFill>
                            <a:schemeClr val="dk1"/>
                          </a:solidFill>
                          <a:effectLst/>
                          <a:latin typeface="+mn-lt"/>
                          <a:ea typeface="+mn-ea"/>
                          <a:cs typeface="+mn-cs"/>
                        </a:rPr>
                        <a:t>Put (Sell)</a:t>
                      </a:r>
                      <a:endParaRPr lang="en-IN" dirty="0"/>
                    </a:p>
                  </a:txBody>
                  <a:tcPr/>
                </a:tc>
                <a:tc>
                  <a:txBody>
                    <a:bodyPr/>
                    <a:lstStyle/>
                    <a:p>
                      <a:pPr algn="ctr"/>
                      <a:r>
                        <a:rPr lang="en-IN" dirty="0"/>
                        <a:t>100</a:t>
                      </a:r>
                    </a:p>
                  </a:txBody>
                  <a:tcPr/>
                </a:tc>
                <a:tc>
                  <a:txBody>
                    <a:bodyPr/>
                    <a:lstStyle/>
                    <a:p>
                      <a:pPr algn="ctr"/>
                      <a:endParaRPr lang="en-IN" dirty="0"/>
                    </a:p>
                  </a:txBody>
                  <a:tcPr/>
                </a:tc>
                <a:tc>
                  <a:txBody>
                    <a:bodyPr/>
                    <a:lstStyle/>
                    <a:p>
                      <a:pPr algn="ctr"/>
                      <a:r>
                        <a:rPr lang="en-IN" dirty="0"/>
                        <a:t>5</a:t>
                      </a:r>
                    </a:p>
                  </a:txBody>
                  <a:tcPr/>
                </a:tc>
                <a:tc>
                  <a:txBody>
                    <a:bodyPr/>
                    <a:lstStyle/>
                    <a:p>
                      <a:pPr algn="ctr"/>
                      <a:r>
                        <a:rPr lang="en-IN" dirty="0"/>
                        <a:t>50</a:t>
                      </a:r>
                    </a:p>
                  </a:txBody>
                  <a:tcPr/>
                </a:tc>
                <a:tc>
                  <a:txBody>
                    <a:bodyPr/>
                    <a:lstStyle/>
                    <a:p>
                      <a:pPr algn="ctr"/>
                      <a:endParaRPr lang="en-IN" dirty="0"/>
                    </a:p>
                  </a:txBody>
                  <a:tcPr/>
                </a:tc>
                <a:tc>
                  <a:txBody>
                    <a:bodyPr/>
                    <a:lstStyle/>
                    <a:p>
                      <a:pPr algn="ctr"/>
                      <a:r>
                        <a:rPr lang="en-IN" dirty="0"/>
                        <a:t>-</a:t>
                      </a:r>
                    </a:p>
                  </a:txBody>
                  <a:tcPr/>
                </a:tc>
                <a:tc>
                  <a:txBody>
                    <a:bodyPr/>
                    <a:lstStyle/>
                    <a:p>
                      <a:pPr algn="ctr"/>
                      <a:r>
                        <a:rPr lang="en-IN" dirty="0"/>
                        <a:t>Open (Note 1)</a:t>
                      </a:r>
                    </a:p>
                  </a:txBody>
                  <a:tcPr/>
                </a:tc>
                <a:extLst>
                  <a:ext uri="{0D108BD9-81ED-4DB2-BD59-A6C34878D82A}">
                    <a16:rowId xmlns:a16="http://schemas.microsoft.com/office/drawing/2014/main" val="3718294217"/>
                  </a:ext>
                </a:extLst>
              </a:tr>
              <a:tr h="370840">
                <a:tc>
                  <a:txBody>
                    <a:bodyPr/>
                    <a:lstStyle/>
                    <a:p>
                      <a:pPr algn="ctr"/>
                      <a:r>
                        <a:rPr lang="en-IN" sz="1800" b="0" i="0" kern="1200" dirty="0">
                          <a:solidFill>
                            <a:schemeClr val="dk1"/>
                          </a:solidFill>
                          <a:effectLst/>
                          <a:latin typeface="+mn-lt"/>
                          <a:ea typeface="+mn-ea"/>
                          <a:cs typeface="+mn-cs"/>
                        </a:rPr>
                        <a:t>ITC</a:t>
                      </a:r>
                      <a:endParaRPr lang="en-IN" dirty="0"/>
                    </a:p>
                  </a:txBody>
                  <a:tcPr/>
                </a:tc>
                <a:tc>
                  <a:txBody>
                    <a:bodyPr/>
                    <a:lstStyle/>
                    <a:p>
                      <a:pPr algn="ctr"/>
                      <a:r>
                        <a:rPr lang="en-IN" sz="1800" b="0" i="0" kern="1200" dirty="0">
                          <a:solidFill>
                            <a:schemeClr val="dk1"/>
                          </a:solidFill>
                          <a:effectLst/>
                          <a:latin typeface="+mn-lt"/>
                          <a:ea typeface="+mn-ea"/>
                          <a:cs typeface="+mn-cs"/>
                        </a:rPr>
                        <a:t>Put (Sell)</a:t>
                      </a:r>
                      <a:endParaRPr lang="en-IN" dirty="0"/>
                    </a:p>
                  </a:txBody>
                  <a:tcPr/>
                </a:tc>
                <a:tc>
                  <a:txBody>
                    <a:bodyPr/>
                    <a:lstStyle/>
                    <a:p>
                      <a:pPr algn="ctr"/>
                      <a:r>
                        <a:rPr lang="en-IN" dirty="0"/>
                        <a:t>100</a:t>
                      </a:r>
                    </a:p>
                  </a:txBody>
                  <a:tcPr/>
                </a:tc>
                <a:tc>
                  <a:txBody>
                    <a:bodyPr/>
                    <a:lstStyle/>
                    <a:p>
                      <a:pPr algn="ctr"/>
                      <a:r>
                        <a:rPr lang="en-IN" dirty="0"/>
                        <a:t>40</a:t>
                      </a:r>
                    </a:p>
                  </a:txBody>
                  <a:tcPr/>
                </a:tc>
                <a:tc>
                  <a:txBody>
                    <a:bodyPr/>
                    <a:lstStyle/>
                    <a:p>
                      <a:pPr algn="ctr"/>
                      <a:r>
                        <a:rPr lang="en-IN" dirty="0"/>
                        <a:t>10</a:t>
                      </a:r>
                    </a:p>
                  </a:txBody>
                  <a:tcPr/>
                </a:tc>
                <a:tc>
                  <a:txBody>
                    <a:bodyPr/>
                    <a:lstStyle/>
                    <a:p>
                      <a:pPr algn="ctr"/>
                      <a:endParaRPr lang="en-IN" dirty="0"/>
                    </a:p>
                  </a:txBody>
                  <a:tcPr/>
                </a:tc>
                <a:tc>
                  <a:txBody>
                    <a:bodyPr/>
                    <a:lstStyle/>
                    <a:p>
                      <a:pPr algn="ctr"/>
                      <a:endParaRPr lang="en-IN" dirty="0"/>
                    </a:p>
                  </a:txBody>
                  <a:tcPr/>
                </a:tc>
                <a:tc>
                  <a:txBody>
                    <a:bodyPr/>
                    <a:lstStyle/>
                    <a:p>
                      <a:pPr algn="ctr"/>
                      <a:r>
                        <a:rPr lang="en-IN" dirty="0"/>
                        <a:t>-3,000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Squared Off</a:t>
                      </a:r>
                    </a:p>
                  </a:txBody>
                  <a:tcPr/>
                </a:tc>
                <a:extLst>
                  <a:ext uri="{0D108BD9-81ED-4DB2-BD59-A6C34878D82A}">
                    <a16:rowId xmlns:a16="http://schemas.microsoft.com/office/drawing/2014/main" val="490108258"/>
                  </a:ext>
                </a:extLst>
              </a:tr>
              <a:tr h="370840">
                <a:tc>
                  <a:txBody>
                    <a:bodyPr/>
                    <a:lstStyle/>
                    <a:p>
                      <a:pPr algn="ctr"/>
                      <a:r>
                        <a:rPr lang="en-IN" sz="1800" b="0" i="0" kern="1200" dirty="0">
                          <a:solidFill>
                            <a:schemeClr val="dk1"/>
                          </a:solidFill>
                          <a:effectLst/>
                          <a:latin typeface="+mn-lt"/>
                          <a:ea typeface="+mn-ea"/>
                          <a:cs typeface="+mn-cs"/>
                        </a:rPr>
                        <a:t>Axis Bank</a:t>
                      </a:r>
                      <a:endParaRPr lang="en-IN" dirty="0"/>
                    </a:p>
                  </a:txBody>
                  <a:tcPr/>
                </a:tc>
                <a:tc>
                  <a:txBody>
                    <a:bodyPr/>
                    <a:lstStyle/>
                    <a:p>
                      <a:pPr algn="ctr"/>
                      <a:r>
                        <a:rPr lang="en-IN" sz="1800" b="0" i="0" kern="1200" dirty="0">
                          <a:solidFill>
                            <a:schemeClr val="dk1"/>
                          </a:solidFill>
                          <a:effectLst/>
                          <a:latin typeface="+mn-lt"/>
                          <a:ea typeface="+mn-ea"/>
                          <a:cs typeface="+mn-cs"/>
                        </a:rPr>
                        <a:t>Futures</a:t>
                      </a:r>
                      <a:endParaRPr lang="en-IN" dirty="0"/>
                    </a:p>
                  </a:txBody>
                  <a:tcPr/>
                </a:tc>
                <a:tc>
                  <a:txBody>
                    <a:bodyPr/>
                    <a:lstStyle/>
                    <a:p>
                      <a:pPr algn="ctr"/>
                      <a:r>
                        <a:rPr lang="en-IN" dirty="0"/>
                        <a:t>200</a:t>
                      </a:r>
                    </a:p>
                  </a:txBody>
                  <a:tcPr/>
                </a:tc>
                <a:tc>
                  <a:txBody>
                    <a:bodyPr/>
                    <a:lstStyle/>
                    <a:p>
                      <a:pPr algn="ctr"/>
                      <a:endParaRPr lang="en-IN" dirty="0"/>
                    </a:p>
                  </a:txBody>
                  <a:tcPr/>
                </a:tc>
                <a:tc>
                  <a:txBody>
                    <a:bodyPr/>
                    <a:lstStyle/>
                    <a:p>
                      <a:pPr algn="ctr"/>
                      <a:endParaRPr lang="en-IN" dirty="0"/>
                    </a:p>
                  </a:txBody>
                  <a:tcPr/>
                </a:tc>
                <a:tc>
                  <a:txBody>
                    <a:bodyPr/>
                    <a:lstStyle/>
                    <a:p>
                      <a:pPr algn="ctr"/>
                      <a:r>
                        <a:rPr lang="en-IN" dirty="0"/>
                        <a:t>1229</a:t>
                      </a:r>
                    </a:p>
                  </a:txBody>
                  <a:tcPr/>
                </a:tc>
                <a:tc>
                  <a:txBody>
                    <a:bodyPr/>
                    <a:lstStyle/>
                    <a:p>
                      <a:pPr algn="ctr"/>
                      <a:endParaRPr lang="en-IN" dirty="0"/>
                    </a:p>
                  </a:txBody>
                  <a:tcPr/>
                </a:tc>
                <a:tc>
                  <a:txBody>
                    <a:bodyPr/>
                    <a:lstStyle/>
                    <a:p>
                      <a:pPr algn="ctr"/>
                      <a:r>
                        <a:rPr lang="en-IN" dirty="0"/>
                        <a:t>-</a:t>
                      </a:r>
                    </a:p>
                  </a:txBody>
                  <a:tcPr/>
                </a:tc>
                <a:tc>
                  <a:txBody>
                    <a:bodyPr/>
                    <a:lstStyle/>
                    <a:p>
                      <a:pPr algn="ctr"/>
                      <a:r>
                        <a:rPr lang="en-IN" dirty="0"/>
                        <a:t>Open (Note 1)</a:t>
                      </a:r>
                    </a:p>
                  </a:txBody>
                  <a:tcPr/>
                </a:tc>
                <a:extLst>
                  <a:ext uri="{0D108BD9-81ED-4DB2-BD59-A6C34878D82A}">
                    <a16:rowId xmlns:a16="http://schemas.microsoft.com/office/drawing/2014/main" val="3050893033"/>
                  </a:ext>
                </a:extLst>
              </a:tr>
              <a:tr h="370840">
                <a:tc>
                  <a:txBody>
                    <a:bodyPr/>
                    <a:lstStyle/>
                    <a:p>
                      <a:pPr algn="ctr"/>
                      <a:r>
                        <a:rPr lang="en-IN" sz="1800" b="0" i="0" kern="1200" dirty="0">
                          <a:solidFill>
                            <a:schemeClr val="dk1"/>
                          </a:solidFill>
                          <a:effectLst/>
                          <a:latin typeface="+mn-lt"/>
                          <a:ea typeface="+mn-ea"/>
                          <a:cs typeface="+mn-cs"/>
                        </a:rPr>
                        <a:t>TCS</a:t>
                      </a:r>
                      <a:endParaRPr lang="en-IN" dirty="0"/>
                    </a:p>
                  </a:txBody>
                  <a:tcPr/>
                </a:tc>
                <a:tc>
                  <a:txBody>
                    <a:bodyPr/>
                    <a:lstStyle/>
                    <a:p>
                      <a:pPr algn="ctr"/>
                      <a:r>
                        <a:rPr lang="en-IN" sz="1800" b="0" i="0" kern="1200" dirty="0">
                          <a:solidFill>
                            <a:schemeClr val="dk1"/>
                          </a:solidFill>
                          <a:effectLst/>
                          <a:latin typeface="+mn-lt"/>
                          <a:ea typeface="+mn-ea"/>
                          <a:cs typeface="+mn-cs"/>
                        </a:rPr>
                        <a:t>Call (Buy)</a:t>
                      </a:r>
                      <a:endParaRPr lang="en-IN" dirty="0"/>
                    </a:p>
                  </a:txBody>
                  <a:tcPr/>
                </a:tc>
                <a:tc>
                  <a:txBody>
                    <a:bodyPr/>
                    <a:lstStyle/>
                    <a:p>
                      <a:pPr algn="ctr"/>
                      <a:r>
                        <a:rPr lang="en-IN" dirty="0"/>
                        <a:t>100</a:t>
                      </a:r>
                    </a:p>
                  </a:txBody>
                  <a:tcPr/>
                </a:tc>
                <a:tc>
                  <a:txBody>
                    <a:bodyPr/>
                    <a:lstStyle/>
                    <a:p>
                      <a:pPr algn="ctr"/>
                      <a:r>
                        <a:rPr lang="en-IN" dirty="0"/>
                        <a:t>20</a:t>
                      </a:r>
                    </a:p>
                  </a:txBody>
                  <a:tcPr/>
                </a:tc>
                <a:tc>
                  <a:txBody>
                    <a:bodyPr/>
                    <a:lstStyle/>
                    <a:p>
                      <a:pPr algn="ctr"/>
                      <a:endParaRPr lang="en-IN"/>
                    </a:p>
                  </a:txBody>
                  <a:tcPr/>
                </a:tc>
                <a:tc>
                  <a:txBody>
                    <a:bodyPr/>
                    <a:lstStyle/>
                    <a:p>
                      <a:pPr algn="ctr"/>
                      <a:r>
                        <a:rPr lang="en-IN" dirty="0"/>
                        <a:t>1500</a:t>
                      </a:r>
                    </a:p>
                  </a:txBody>
                  <a:tcPr/>
                </a:tc>
                <a:tc>
                  <a:txBody>
                    <a:bodyPr/>
                    <a:lstStyle/>
                    <a:p>
                      <a:pPr algn="ctr"/>
                      <a:r>
                        <a:rPr lang="en-IN" dirty="0"/>
                        <a:t>1600</a:t>
                      </a:r>
                    </a:p>
                  </a:txBody>
                  <a:tcPr/>
                </a:tc>
                <a:tc>
                  <a:txBody>
                    <a:bodyPr/>
                    <a:lstStyle/>
                    <a:p>
                      <a:pPr algn="ctr"/>
                      <a:r>
                        <a:rPr lang="en-IN" dirty="0"/>
                        <a:t>8,000</a:t>
                      </a:r>
                    </a:p>
                  </a:txBody>
                  <a:tcPr/>
                </a:tc>
                <a:tc>
                  <a:txBody>
                    <a:bodyPr/>
                    <a:lstStyle/>
                    <a:p>
                      <a:pPr algn="ctr"/>
                      <a:r>
                        <a:rPr lang="en-IN" dirty="0"/>
                        <a:t>Delivery Settlement</a:t>
                      </a:r>
                    </a:p>
                  </a:txBody>
                  <a:tcPr/>
                </a:tc>
                <a:extLst>
                  <a:ext uri="{0D108BD9-81ED-4DB2-BD59-A6C34878D82A}">
                    <a16:rowId xmlns:a16="http://schemas.microsoft.com/office/drawing/2014/main" val="3091904518"/>
                  </a:ext>
                </a:extLst>
              </a:tr>
              <a:tr h="370840">
                <a:tc>
                  <a:txBody>
                    <a:bodyPr/>
                    <a:lstStyle/>
                    <a:p>
                      <a:pPr algn="ctr"/>
                      <a:r>
                        <a:rPr lang="en-IN" sz="1800" b="0" i="0" kern="1200" dirty="0">
                          <a:solidFill>
                            <a:schemeClr val="dk1"/>
                          </a:solidFill>
                          <a:effectLst/>
                          <a:latin typeface="+mn-lt"/>
                          <a:ea typeface="+mn-ea"/>
                          <a:cs typeface="+mn-cs"/>
                        </a:rPr>
                        <a:t>Infosys</a:t>
                      </a:r>
                      <a:endParaRPr lang="en-IN" dirty="0"/>
                    </a:p>
                  </a:txBody>
                  <a:tcPr/>
                </a:tc>
                <a:tc>
                  <a:txBody>
                    <a:bodyPr/>
                    <a:lstStyle/>
                    <a:p>
                      <a:pPr algn="ctr"/>
                      <a:r>
                        <a:rPr lang="en-IN" sz="1800" b="0" i="0" kern="1200" dirty="0">
                          <a:solidFill>
                            <a:schemeClr val="dk1"/>
                          </a:solidFill>
                          <a:effectLst/>
                          <a:latin typeface="+mn-lt"/>
                          <a:ea typeface="+mn-ea"/>
                          <a:cs typeface="+mn-cs"/>
                        </a:rPr>
                        <a:t>Call (Buy)</a:t>
                      </a:r>
                      <a:endParaRPr lang="en-IN" dirty="0"/>
                    </a:p>
                  </a:txBody>
                  <a:tcPr/>
                </a:tc>
                <a:tc>
                  <a:txBody>
                    <a:bodyPr/>
                    <a:lstStyle/>
                    <a:p>
                      <a:pPr algn="ctr"/>
                      <a:r>
                        <a:rPr lang="en-IN" dirty="0"/>
                        <a:t>100</a:t>
                      </a:r>
                    </a:p>
                  </a:txBody>
                  <a:tcPr/>
                </a:tc>
                <a:tc>
                  <a:txBody>
                    <a:bodyPr/>
                    <a:lstStyle/>
                    <a:p>
                      <a:pPr algn="ctr"/>
                      <a:r>
                        <a:rPr lang="en-IN" dirty="0"/>
                        <a:t>10</a:t>
                      </a:r>
                    </a:p>
                  </a:txBody>
                  <a:tcPr/>
                </a:tc>
                <a:tc>
                  <a:txBody>
                    <a:bodyPr/>
                    <a:lstStyle/>
                    <a:p>
                      <a:pPr algn="ctr"/>
                      <a:endParaRPr lang="en-IN"/>
                    </a:p>
                  </a:txBody>
                  <a:tcPr/>
                </a:tc>
                <a:tc>
                  <a:txBody>
                    <a:bodyPr/>
                    <a:lstStyle/>
                    <a:p>
                      <a:pPr algn="ctr"/>
                      <a:r>
                        <a:rPr lang="en-IN" dirty="0"/>
                        <a:t>1000</a:t>
                      </a:r>
                    </a:p>
                  </a:txBody>
                  <a:tcPr/>
                </a:tc>
                <a:tc>
                  <a:txBody>
                    <a:bodyPr/>
                    <a:lstStyle/>
                    <a:p>
                      <a:pPr algn="ctr"/>
                      <a:r>
                        <a:rPr lang="en-IN" dirty="0"/>
                        <a:t>950</a:t>
                      </a:r>
                    </a:p>
                  </a:txBody>
                  <a:tcPr/>
                </a:tc>
                <a:tc>
                  <a:txBody>
                    <a:bodyPr/>
                    <a:lstStyle/>
                    <a:p>
                      <a:pPr algn="ctr"/>
                      <a:r>
                        <a:rPr lang="en-IN" dirty="0"/>
                        <a:t>-1,000</a:t>
                      </a:r>
                    </a:p>
                  </a:txBody>
                  <a:tcPr/>
                </a:tc>
                <a:tc>
                  <a:txBody>
                    <a:bodyPr/>
                    <a:lstStyle/>
                    <a:p>
                      <a:pPr algn="ctr"/>
                      <a:r>
                        <a:rPr lang="en-IN" dirty="0"/>
                        <a:t>Expired (Note 2)</a:t>
                      </a:r>
                    </a:p>
                  </a:txBody>
                  <a:tcPr/>
                </a:tc>
                <a:extLst>
                  <a:ext uri="{0D108BD9-81ED-4DB2-BD59-A6C34878D82A}">
                    <a16:rowId xmlns:a16="http://schemas.microsoft.com/office/drawing/2014/main" val="946422290"/>
                  </a:ext>
                </a:extLst>
              </a:tr>
              <a:tr h="370840">
                <a:tc>
                  <a:txBody>
                    <a:bodyPr/>
                    <a:lstStyle/>
                    <a:p>
                      <a:pPr algn="ctr"/>
                      <a:r>
                        <a:rPr lang="en-IN" sz="1800" b="0" i="0" kern="1200" dirty="0">
                          <a:solidFill>
                            <a:schemeClr val="dk1"/>
                          </a:solidFill>
                          <a:effectLst/>
                          <a:latin typeface="+mn-lt"/>
                          <a:ea typeface="+mn-ea"/>
                          <a:cs typeface="+mn-cs"/>
                        </a:rPr>
                        <a:t>GAIL</a:t>
                      </a:r>
                      <a:endParaRPr lang="en-IN" dirty="0"/>
                    </a:p>
                  </a:txBody>
                  <a:tcPr/>
                </a:tc>
                <a:tc>
                  <a:txBody>
                    <a:bodyPr/>
                    <a:lstStyle/>
                    <a:p>
                      <a:pPr algn="ctr"/>
                      <a:r>
                        <a:rPr lang="en-IN" sz="1800" b="0" i="0" kern="1200" dirty="0">
                          <a:solidFill>
                            <a:schemeClr val="dk1"/>
                          </a:solidFill>
                          <a:effectLst/>
                          <a:latin typeface="+mn-lt"/>
                          <a:ea typeface="+mn-ea"/>
                          <a:cs typeface="+mn-cs"/>
                        </a:rPr>
                        <a:t>Put (Buy)</a:t>
                      </a:r>
                      <a:endParaRPr lang="en-IN" dirty="0"/>
                    </a:p>
                  </a:txBody>
                  <a:tcPr/>
                </a:tc>
                <a:tc>
                  <a:txBody>
                    <a:bodyPr/>
                    <a:lstStyle/>
                    <a:p>
                      <a:pPr algn="ctr"/>
                      <a:r>
                        <a:rPr lang="en-IN" dirty="0"/>
                        <a:t>50</a:t>
                      </a:r>
                    </a:p>
                  </a:txBody>
                  <a:tcPr/>
                </a:tc>
                <a:tc>
                  <a:txBody>
                    <a:bodyPr/>
                    <a:lstStyle/>
                    <a:p>
                      <a:pPr algn="ctr"/>
                      <a:r>
                        <a:rPr lang="en-IN" dirty="0"/>
                        <a:t>4</a:t>
                      </a:r>
                    </a:p>
                  </a:txBody>
                  <a:tcPr/>
                </a:tc>
                <a:tc>
                  <a:txBody>
                    <a:bodyPr/>
                    <a:lstStyle/>
                    <a:p>
                      <a:pPr algn="ctr"/>
                      <a:endParaRPr lang="en-IN"/>
                    </a:p>
                  </a:txBody>
                  <a:tcPr/>
                </a:tc>
                <a:tc>
                  <a:txBody>
                    <a:bodyPr/>
                    <a:lstStyle/>
                    <a:p>
                      <a:pPr algn="ctr"/>
                      <a:r>
                        <a:rPr lang="en-IN" dirty="0"/>
                        <a:t>100</a:t>
                      </a:r>
                    </a:p>
                  </a:txBody>
                  <a:tcPr/>
                </a:tc>
                <a:tc>
                  <a:txBody>
                    <a:bodyPr/>
                    <a:lstStyle/>
                    <a:p>
                      <a:pPr algn="ctr"/>
                      <a:r>
                        <a:rPr lang="en-IN" dirty="0"/>
                        <a:t>90</a:t>
                      </a:r>
                    </a:p>
                  </a:txBody>
                  <a:tcPr/>
                </a:tc>
                <a:tc>
                  <a:txBody>
                    <a:bodyPr/>
                    <a:lstStyle/>
                    <a:p>
                      <a:pPr algn="ctr"/>
                      <a:r>
                        <a:rPr lang="en-IN" dirty="0"/>
                        <a:t>300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Delivery Settlement</a:t>
                      </a:r>
                    </a:p>
                  </a:txBody>
                  <a:tcPr/>
                </a:tc>
                <a:extLst>
                  <a:ext uri="{0D108BD9-81ED-4DB2-BD59-A6C34878D82A}">
                    <a16:rowId xmlns:a16="http://schemas.microsoft.com/office/drawing/2014/main" val="3783539056"/>
                  </a:ext>
                </a:extLst>
              </a:tr>
            </a:tbl>
          </a:graphicData>
        </a:graphic>
      </p:graphicFrame>
      <p:sp>
        <p:nvSpPr>
          <p:cNvPr id="5" name="Footer Placeholder 4">
            <a:extLst>
              <a:ext uri="{FF2B5EF4-FFF2-40B4-BE49-F238E27FC236}">
                <a16:creationId xmlns:a16="http://schemas.microsoft.com/office/drawing/2014/main" id="{5A1CF47F-524D-7B08-D7B9-710F76087FCC}"/>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CCE71499-678F-18EC-F4B4-AB12A9305326}"/>
              </a:ext>
            </a:extLst>
          </p:cNvPr>
          <p:cNvSpPr>
            <a:spLocks noGrp="1"/>
          </p:cNvSpPr>
          <p:nvPr>
            <p:ph type="sldNum" sz="quarter" idx="12"/>
          </p:nvPr>
        </p:nvSpPr>
        <p:spPr/>
        <p:txBody>
          <a:bodyPr/>
          <a:lstStyle/>
          <a:p>
            <a:fld id="{352186F1-8E06-4ED0-8456-8AD54FD6DF12}" type="slidenum">
              <a:rPr lang="en-IN" smtClean="0"/>
              <a:t>24</a:t>
            </a:fld>
            <a:endParaRPr lang="en-IN"/>
          </a:p>
        </p:txBody>
      </p:sp>
    </p:spTree>
    <p:extLst>
      <p:ext uri="{BB962C8B-B14F-4D97-AF65-F5344CB8AC3E}">
        <p14:creationId xmlns:p14="http://schemas.microsoft.com/office/powerpoint/2010/main" val="33767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3C80E-513B-468D-B793-24112DDDE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71F830-9784-E0A6-E762-D0C3A2516B31}"/>
              </a:ext>
            </a:extLst>
          </p:cNvPr>
          <p:cNvSpPr>
            <a:spLocks noGrp="1"/>
          </p:cNvSpPr>
          <p:nvPr>
            <p:ph type="title"/>
          </p:nvPr>
        </p:nvSpPr>
        <p:spPr/>
        <p:txBody>
          <a:bodyPr/>
          <a:lstStyle/>
          <a:p>
            <a:pPr marL="342900" indent="-342900"/>
            <a:r>
              <a:rPr lang="en-US" dirty="0"/>
              <a:t>Examples of Turnover Determination</a:t>
            </a:r>
          </a:p>
        </p:txBody>
      </p:sp>
      <p:sp>
        <p:nvSpPr>
          <p:cNvPr id="5" name="Footer Placeholder 4">
            <a:extLst>
              <a:ext uri="{FF2B5EF4-FFF2-40B4-BE49-F238E27FC236}">
                <a16:creationId xmlns:a16="http://schemas.microsoft.com/office/drawing/2014/main" id="{4090A190-1E46-5C1E-CF16-AB38122DA47C}"/>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20D59470-90BC-C06C-3603-7096081953D2}"/>
              </a:ext>
            </a:extLst>
          </p:cNvPr>
          <p:cNvSpPr>
            <a:spLocks noGrp="1"/>
          </p:cNvSpPr>
          <p:nvPr>
            <p:ph type="sldNum" sz="quarter" idx="12"/>
          </p:nvPr>
        </p:nvSpPr>
        <p:spPr/>
        <p:txBody>
          <a:bodyPr/>
          <a:lstStyle/>
          <a:p>
            <a:fld id="{352186F1-8E06-4ED0-8456-8AD54FD6DF12}" type="slidenum">
              <a:rPr lang="en-IN" smtClean="0"/>
              <a:t>25</a:t>
            </a:fld>
            <a:endParaRPr lang="en-IN"/>
          </a:p>
        </p:txBody>
      </p:sp>
      <p:sp>
        <p:nvSpPr>
          <p:cNvPr id="7" name="Content Placeholder 6">
            <a:extLst>
              <a:ext uri="{FF2B5EF4-FFF2-40B4-BE49-F238E27FC236}">
                <a16:creationId xmlns:a16="http://schemas.microsoft.com/office/drawing/2014/main" id="{E3F63781-B734-B1DF-0723-639435B292F7}"/>
              </a:ext>
            </a:extLst>
          </p:cNvPr>
          <p:cNvSpPr>
            <a:spLocks noGrp="1"/>
          </p:cNvSpPr>
          <p:nvPr>
            <p:ph idx="1"/>
          </p:nvPr>
        </p:nvSpPr>
        <p:spPr/>
        <p:txBody>
          <a:bodyPr/>
          <a:lstStyle/>
          <a:p>
            <a:pPr>
              <a:lnSpc>
                <a:spcPct val="150000"/>
              </a:lnSpc>
            </a:pPr>
            <a:r>
              <a:rPr lang="en-US" b="1" dirty="0"/>
              <a:t>Note 1</a:t>
            </a:r>
            <a:r>
              <a:rPr lang="en-US" dirty="0"/>
              <a:t> – Mr. A has an open position in underlying put option as on 31st March 2025. Thus, the turnover from such options shall be computed in the financial year in which the transaction is squared off or settled for delivery.</a:t>
            </a:r>
          </a:p>
          <a:p>
            <a:pPr>
              <a:lnSpc>
                <a:spcPct val="150000"/>
              </a:lnSpc>
            </a:pPr>
            <a:r>
              <a:rPr lang="en-US" b="1" dirty="0"/>
              <a:t>Note 2</a:t>
            </a:r>
            <a:r>
              <a:rPr lang="en-US" dirty="0"/>
              <a:t> – Delivery-based settlement in a Call (Long) option transaction can be made only if the option is “in the money”, which means the market price (settlement price) is above the strike price (trade price). However, if there is a profit/loss in the option premium amount, then it shall be considered in the calculation of turnover.</a:t>
            </a:r>
            <a:endParaRPr lang="en-IN" dirty="0"/>
          </a:p>
        </p:txBody>
      </p:sp>
    </p:spTree>
    <p:extLst>
      <p:ext uri="{BB962C8B-B14F-4D97-AF65-F5344CB8AC3E}">
        <p14:creationId xmlns:p14="http://schemas.microsoft.com/office/powerpoint/2010/main" val="375843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1FFD6-47D0-5B51-7B70-49A2900BD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F9426-5DF3-CB25-78CC-41539A2740F3}"/>
              </a:ext>
            </a:extLst>
          </p:cNvPr>
          <p:cNvSpPr>
            <a:spLocks noGrp="1"/>
          </p:cNvSpPr>
          <p:nvPr>
            <p:ph type="title"/>
          </p:nvPr>
        </p:nvSpPr>
        <p:spPr/>
        <p:txBody>
          <a:bodyPr/>
          <a:lstStyle/>
          <a:p>
            <a:pPr marL="342900" indent="-342900"/>
            <a:r>
              <a:rPr lang="en-US" dirty="0"/>
              <a:t>Examples of Turnover Determination</a:t>
            </a:r>
          </a:p>
        </p:txBody>
      </p:sp>
      <p:sp>
        <p:nvSpPr>
          <p:cNvPr id="5" name="Footer Placeholder 4">
            <a:extLst>
              <a:ext uri="{FF2B5EF4-FFF2-40B4-BE49-F238E27FC236}">
                <a16:creationId xmlns:a16="http://schemas.microsoft.com/office/drawing/2014/main" id="{3E6C79F7-D11C-E9BE-BC8D-3E383AF1498B}"/>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BD878810-0BC3-4DAE-E6C8-BA84CC7B7D63}"/>
              </a:ext>
            </a:extLst>
          </p:cNvPr>
          <p:cNvSpPr>
            <a:spLocks noGrp="1"/>
          </p:cNvSpPr>
          <p:nvPr>
            <p:ph type="sldNum" sz="quarter" idx="12"/>
          </p:nvPr>
        </p:nvSpPr>
        <p:spPr/>
        <p:txBody>
          <a:bodyPr/>
          <a:lstStyle/>
          <a:p>
            <a:fld id="{352186F1-8E06-4ED0-8456-8AD54FD6DF12}" type="slidenum">
              <a:rPr lang="en-IN" smtClean="0"/>
              <a:t>26</a:t>
            </a:fld>
            <a:endParaRPr lang="en-IN"/>
          </a:p>
        </p:txBody>
      </p:sp>
      <p:graphicFrame>
        <p:nvGraphicFramePr>
          <p:cNvPr id="3" name="Content Placeholder 2">
            <a:extLst>
              <a:ext uri="{FF2B5EF4-FFF2-40B4-BE49-F238E27FC236}">
                <a16:creationId xmlns:a16="http://schemas.microsoft.com/office/drawing/2014/main" id="{5FF291A5-BB3F-9E31-0CDD-609C4CCAFF86}"/>
              </a:ext>
            </a:extLst>
          </p:cNvPr>
          <p:cNvGraphicFramePr>
            <a:graphicFrameLocks noGrp="1"/>
          </p:cNvGraphicFramePr>
          <p:nvPr>
            <p:ph idx="1"/>
            <p:extLst>
              <p:ext uri="{D42A27DB-BD31-4B8C-83A1-F6EECF244321}">
                <p14:modId xmlns:p14="http://schemas.microsoft.com/office/powerpoint/2010/main" val="237062256"/>
              </p:ext>
            </p:extLst>
          </p:nvPr>
        </p:nvGraphicFramePr>
        <p:xfrm>
          <a:off x="1096963" y="1846263"/>
          <a:ext cx="10058400" cy="43484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249036157"/>
                    </a:ext>
                  </a:extLst>
                </a:gridCol>
                <a:gridCol w="5029200">
                  <a:extLst>
                    <a:ext uri="{9D8B030D-6E8A-4147-A177-3AD203B41FA5}">
                      <a16:colId xmlns:a16="http://schemas.microsoft.com/office/drawing/2014/main" val="3610215113"/>
                    </a:ext>
                  </a:extLst>
                </a:gridCol>
              </a:tblGrid>
              <a:tr h="370840">
                <a:tc>
                  <a:txBody>
                    <a:bodyPr/>
                    <a:lstStyle/>
                    <a:p>
                      <a:pPr algn="ctr"/>
                      <a:r>
                        <a:rPr lang="en-IN" dirty="0"/>
                        <a:t>Security Name</a:t>
                      </a:r>
                    </a:p>
                  </a:txBody>
                  <a:tcPr/>
                </a:tc>
                <a:tc>
                  <a:txBody>
                    <a:bodyPr/>
                    <a:lstStyle/>
                    <a:p>
                      <a:pPr algn="ctr"/>
                      <a:r>
                        <a:rPr lang="en-US" dirty="0"/>
                        <a:t>T</a:t>
                      </a:r>
                      <a:r>
                        <a:rPr lang="en-IN" dirty="0" err="1"/>
                        <a:t>urnover</a:t>
                      </a:r>
                      <a:endParaRPr lang="en-IN" dirty="0"/>
                    </a:p>
                  </a:txBody>
                  <a:tcPr/>
                </a:tc>
                <a:extLst>
                  <a:ext uri="{0D108BD9-81ED-4DB2-BD59-A6C34878D82A}">
                    <a16:rowId xmlns:a16="http://schemas.microsoft.com/office/drawing/2014/main" val="663287407"/>
                  </a:ext>
                </a:extLst>
              </a:tr>
              <a:tr h="370840">
                <a:tc>
                  <a:txBody>
                    <a:bodyPr/>
                    <a:lstStyle/>
                    <a:p>
                      <a:pPr algn="ctr"/>
                      <a:r>
                        <a:rPr lang="en-IN" sz="1800" b="0" i="0" kern="1200" dirty="0">
                          <a:solidFill>
                            <a:schemeClr val="dk1"/>
                          </a:solidFill>
                          <a:effectLst/>
                          <a:latin typeface="+mn-lt"/>
                          <a:ea typeface="+mn-ea"/>
                          <a:cs typeface="+mn-cs"/>
                        </a:rPr>
                        <a:t>Cipla</a:t>
                      </a:r>
                      <a:endParaRPr lang="en-IN" dirty="0"/>
                    </a:p>
                  </a:txBody>
                  <a:tcPr/>
                </a:tc>
                <a:tc>
                  <a:txBody>
                    <a:bodyPr/>
                    <a:lstStyle/>
                    <a:p>
                      <a:pPr algn="ctr"/>
                      <a:r>
                        <a:rPr lang="en-IN" dirty="0"/>
                        <a:t>57,500</a:t>
                      </a:r>
                    </a:p>
                  </a:txBody>
                  <a:tcPr/>
                </a:tc>
                <a:extLst>
                  <a:ext uri="{0D108BD9-81ED-4DB2-BD59-A6C34878D82A}">
                    <a16:rowId xmlns:a16="http://schemas.microsoft.com/office/drawing/2014/main" val="4102572460"/>
                  </a:ext>
                </a:extLst>
              </a:tr>
              <a:tr h="370840">
                <a:tc>
                  <a:txBody>
                    <a:bodyPr/>
                    <a:lstStyle/>
                    <a:p>
                      <a:pPr algn="ctr"/>
                      <a:r>
                        <a:rPr lang="en-IN" sz="1800" b="0" i="0" kern="1200" dirty="0">
                          <a:solidFill>
                            <a:schemeClr val="dk1"/>
                          </a:solidFill>
                          <a:effectLst/>
                          <a:latin typeface="+mn-lt"/>
                          <a:ea typeface="+mn-ea"/>
                          <a:cs typeface="+mn-cs"/>
                        </a:rPr>
                        <a:t>BHEL</a:t>
                      </a:r>
                      <a:endParaRPr lang="en-IN" dirty="0"/>
                    </a:p>
                  </a:txBody>
                  <a:tcPr/>
                </a:tc>
                <a:tc>
                  <a:txBody>
                    <a:bodyPr/>
                    <a:lstStyle/>
                    <a:p>
                      <a:pPr algn="ctr"/>
                      <a:r>
                        <a:rPr lang="en-IN" dirty="0"/>
                        <a:t>-20,800</a:t>
                      </a:r>
                    </a:p>
                  </a:txBody>
                  <a:tcPr/>
                </a:tc>
                <a:extLst>
                  <a:ext uri="{0D108BD9-81ED-4DB2-BD59-A6C34878D82A}">
                    <a16:rowId xmlns:a16="http://schemas.microsoft.com/office/drawing/2014/main" val="3497412371"/>
                  </a:ext>
                </a:extLst>
              </a:tr>
              <a:tr h="370840">
                <a:tc>
                  <a:txBody>
                    <a:bodyPr/>
                    <a:lstStyle/>
                    <a:p>
                      <a:pPr algn="ctr"/>
                      <a:r>
                        <a:rPr lang="en-IN" sz="1800" b="0" i="0" kern="1200" dirty="0">
                          <a:solidFill>
                            <a:schemeClr val="dk1"/>
                          </a:solidFill>
                          <a:effectLst/>
                          <a:latin typeface="+mn-lt"/>
                          <a:ea typeface="+mn-ea"/>
                          <a:cs typeface="+mn-cs"/>
                        </a:rPr>
                        <a:t>IOC</a:t>
                      </a:r>
                      <a:endParaRPr lang="en-IN" dirty="0"/>
                    </a:p>
                  </a:txBody>
                  <a:tcPr/>
                </a:tc>
                <a:tc>
                  <a:txBody>
                    <a:bodyPr/>
                    <a:lstStyle/>
                    <a:p>
                      <a:pPr algn="ctr"/>
                      <a:r>
                        <a:rPr lang="en-IN" dirty="0"/>
                        <a:t>-</a:t>
                      </a:r>
                    </a:p>
                  </a:txBody>
                  <a:tcPr/>
                </a:tc>
                <a:extLst>
                  <a:ext uri="{0D108BD9-81ED-4DB2-BD59-A6C34878D82A}">
                    <a16:rowId xmlns:a16="http://schemas.microsoft.com/office/drawing/2014/main" val="630795423"/>
                  </a:ext>
                </a:extLst>
              </a:tr>
              <a:tr h="370840">
                <a:tc>
                  <a:txBody>
                    <a:bodyPr/>
                    <a:lstStyle/>
                    <a:p>
                      <a:pPr algn="ctr"/>
                      <a:r>
                        <a:rPr lang="en-IN" sz="1800" b="0" i="0" kern="1200" dirty="0">
                          <a:solidFill>
                            <a:schemeClr val="dk1"/>
                          </a:solidFill>
                          <a:effectLst/>
                          <a:latin typeface="+mn-lt"/>
                          <a:ea typeface="+mn-ea"/>
                          <a:cs typeface="+mn-cs"/>
                        </a:rPr>
                        <a:t>ITC</a:t>
                      </a:r>
                      <a:endParaRPr lang="en-IN" dirty="0"/>
                    </a:p>
                  </a:txBody>
                  <a:tcPr/>
                </a:tc>
                <a:tc>
                  <a:txBody>
                    <a:bodyPr/>
                    <a:lstStyle/>
                    <a:p>
                      <a:pPr algn="ctr"/>
                      <a:r>
                        <a:rPr lang="en-IN" dirty="0"/>
                        <a:t>-3,000</a:t>
                      </a:r>
                    </a:p>
                  </a:txBody>
                  <a:tcPr/>
                </a:tc>
                <a:extLst>
                  <a:ext uri="{0D108BD9-81ED-4DB2-BD59-A6C34878D82A}">
                    <a16:rowId xmlns:a16="http://schemas.microsoft.com/office/drawing/2014/main" val="1252075237"/>
                  </a:ext>
                </a:extLst>
              </a:tr>
              <a:tr h="370840">
                <a:tc>
                  <a:txBody>
                    <a:bodyPr/>
                    <a:lstStyle/>
                    <a:p>
                      <a:pPr algn="ctr"/>
                      <a:r>
                        <a:rPr lang="en-IN" sz="1800" b="0" i="0" kern="1200" dirty="0">
                          <a:solidFill>
                            <a:schemeClr val="dk1"/>
                          </a:solidFill>
                          <a:effectLst/>
                          <a:latin typeface="+mn-lt"/>
                          <a:ea typeface="+mn-ea"/>
                          <a:cs typeface="+mn-cs"/>
                        </a:rPr>
                        <a:t>Axis Bank</a:t>
                      </a:r>
                      <a:endParaRPr lang="en-IN" dirty="0"/>
                    </a:p>
                  </a:txBody>
                  <a:tcPr/>
                </a:tc>
                <a:tc>
                  <a:txBody>
                    <a:bodyPr/>
                    <a:lstStyle/>
                    <a:p>
                      <a:pPr algn="ctr"/>
                      <a:r>
                        <a:rPr lang="en-IN" dirty="0"/>
                        <a:t>-</a:t>
                      </a:r>
                    </a:p>
                  </a:txBody>
                  <a:tcPr/>
                </a:tc>
                <a:extLst>
                  <a:ext uri="{0D108BD9-81ED-4DB2-BD59-A6C34878D82A}">
                    <a16:rowId xmlns:a16="http://schemas.microsoft.com/office/drawing/2014/main" val="370533335"/>
                  </a:ext>
                </a:extLst>
              </a:tr>
              <a:tr h="370840">
                <a:tc>
                  <a:txBody>
                    <a:bodyPr/>
                    <a:lstStyle/>
                    <a:p>
                      <a:pPr algn="ctr"/>
                      <a:r>
                        <a:rPr lang="en-IN" sz="1800" b="0" i="0" kern="1200" dirty="0">
                          <a:solidFill>
                            <a:schemeClr val="dk1"/>
                          </a:solidFill>
                          <a:effectLst/>
                          <a:latin typeface="+mn-lt"/>
                          <a:ea typeface="+mn-ea"/>
                          <a:cs typeface="+mn-cs"/>
                        </a:rPr>
                        <a:t>TCS*</a:t>
                      </a:r>
                      <a:endParaRPr lang="en-IN" dirty="0"/>
                    </a:p>
                  </a:txBody>
                  <a:tcPr/>
                </a:tc>
                <a:tc>
                  <a:txBody>
                    <a:bodyPr/>
                    <a:lstStyle/>
                    <a:p>
                      <a:pPr algn="ctr"/>
                      <a:r>
                        <a:rPr lang="en-IN" dirty="0">
                          <a:solidFill>
                            <a:srgbClr val="FF0000"/>
                          </a:solidFill>
                        </a:rPr>
                        <a:t>10,000</a:t>
                      </a:r>
                    </a:p>
                  </a:txBody>
                  <a:tcPr/>
                </a:tc>
                <a:extLst>
                  <a:ext uri="{0D108BD9-81ED-4DB2-BD59-A6C34878D82A}">
                    <a16:rowId xmlns:a16="http://schemas.microsoft.com/office/drawing/2014/main" val="860560776"/>
                  </a:ext>
                </a:extLst>
              </a:tr>
              <a:tr h="370840">
                <a:tc>
                  <a:txBody>
                    <a:bodyPr/>
                    <a:lstStyle/>
                    <a:p>
                      <a:pPr algn="ctr"/>
                      <a:r>
                        <a:rPr lang="en-IN" sz="1800" b="0" i="0" kern="1200" dirty="0">
                          <a:solidFill>
                            <a:schemeClr val="dk1"/>
                          </a:solidFill>
                          <a:effectLst/>
                          <a:latin typeface="+mn-lt"/>
                          <a:ea typeface="+mn-ea"/>
                          <a:cs typeface="+mn-cs"/>
                        </a:rPr>
                        <a:t>Infosys</a:t>
                      </a:r>
                      <a:endParaRPr lang="en-IN" dirty="0"/>
                    </a:p>
                  </a:txBody>
                  <a:tcPr/>
                </a:tc>
                <a:tc>
                  <a:txBody>
                    <a:bodyPr/>
                    <a:lstStyle/>
                    <a:p>
                      <a:pPr algn="ctr"/>
                      <a:r>
                        <a:rPr lang="en-IN" dirty="0"/>
                        <a:t>-1,000</a:t>
                      </a:r>
                    </a:p>
                  </a:txBody>
                  <a:tcPr/>
                </a:tc>
                <a:extLst>
                  <a:ext uri="{0D108BD9-81ED-4DB2-BD59-A6C34878D82A}">
                    <a16:rowId xmlns:a16="http://schemas.microsoft.com/office/drawing/2014/main" val="1027300898"/>
                  </a:ext>
                </a:extLst>
              </a:tr>
              <a:tr h="370840">
                <a:tc>
                  <a:txBody>
                    <a:bodyPr/>
                    <a:lstStyle/>
                    <a:p>
                      <a:pPr algn="ctr"/>
                      <a:r>
                        <a:rPr lang="en-IN" sz="1800" b="0" i="0" kern="1200" dirty="0">
                          <a:solidFill>
                            <a:schemeClr val="dk1"/>
                          </a:solidFill>
                          <a:effectLst/>
                          <a:latin typeface="+mn-lt"/>
                          <a:ea typeface="+mn-ea"/>
                          <a:cs typeface="+mn-cs"/>
                        </a:rPr>
                        <a:t>GAIL*</a:t>
                      </a:r>
                      <a:endParaRPr lang="en-IN" dirty="0"/>
                    </a:p>
                  </a:txBody>
                  <a:tcPr/>
                </a:tc>
                <a:tc>
                  <a:txBody>
                    <a:bodyPr/>
                    <a:lstStyle/>
                    <a:p>
                      <a:pPr algn="ctr"/>
                      <a:r>
                        <a:rPr lang="en-IN" dirty="0">
                          <a:solidFill>
                            <a:srgbClr val="FF0000"/>
                          </a:solidFill>
                        </a:rPr>
                        <a:t>500</a:t>
                      </a:r>
                    </a:p>
                  </a:txBody>
                  <a:tcPr/>
                </a:tc>
                <a:extLst>
                  <a:ext uri="{0D108BD9-81ED-4DB2-BD59-A6C34878D82A}">
                    <a16:rowId xmlns:a16="http://schemas.microsoft.com/office/drawing/2014/main" val="2713789648"/>
                  </a:ext>
                </a:extLst>
              </a:tr>
              <a:tr h="370840">
                <a:tc>
                  <a:txBody>
                    <a:bodyPr/>
                    <a:lstStyle/>
                    <a:p>
                      <a:pPr algn="ctr"/>
                      <a:r>
                        <a:rPr lang="en-IN" b="1" dirty="0"/>
                        <a:t>Total Turnover</a:t>
                      </a:r>
                    </a:p>
                  </a:txBody>
                  <a:tcPr/>
                </a:tc>
                <a:tc>
                  <a:txBody>
                    <a:bodyPr/>
                    <a:lstStyle/>
                    <a:p>
                      <a:pPr algn="ctr"/>
                      <a:r>
                        <a:rPr lang="en-IN" b="1" dirty="0"/>
                        <a:t>92,800</a:t>
                      </a:r>
                    </a:p>
                  </a:txBody>
                  <a:tcPr/>
                </a:tc>
                <a:extLst>
                  <a:ext uri="{0D108BD9-81ED-4DB2-BD59-A6C34878D82A}">
                    <a16:rowId xmlns:a16="http://schemas.microsoft.com/office/drawing/2014/main" val="646186674"/>
                  </a:ext>
                </a:extLst>
              </a:tr>
              <a:tr h="370840">
                <a:tc gridSpan="2">
                  <a:txBody>
                    <a:bodyPr/>
                    <a:lstStyle/>
                    <a:p>
                      <a:pPr algn="just"/>
                      <a:r>
                        <a:rPr lang="en-US" sz="1800" b="0" i="0" kern="1200" dirty="0">
                          <a:solidFill>
                            <a:schemeClr val="dk1"/>
                          </a:solidFill>
                          <a:effectLst/>
                          <a:latin typeface="+mn-lt"/>
                          <a:ea typeface="+mn-ea"/>
                          <a:cs typeface="+mn-cs"/>
                        </a:rPr>
                        <a:t>*As the amount of premium received is already considered for computing the profit or loss from the transaction, it is not included again while computing the turnover</a:t>
                      </a:r>
                      <a:endParaRPr lang="en-IN" b="1" dirty="0"/>
                    </a:p>
                  </a:txBody>
                  <a:tcPr/>
                </a:tc>
                <a:tc hMerge="1">
                  <a:txBody>
                    <a:bodyPr/>
                    <a:lstStyle/>
                    <a:p>
                      <a:pPr algn="ctr"/>
                      <a:endParaRPr lang="en-IN" b="1" dirty="0"/>
                    </a:p>
                  </a:txBody>
                  <a:tcPr/>
                </a:tc>
                <a:extLst>
                  <a:ext uri="{0D108BD9-81ED-4DB2-BD59-A6C34878D82A}">
                    <a16:rowId xmlns:a16="http://schemas.microsoft.com/office/drawing/2014/main" val="1505627141"/>
                  </a:ext>
                </a:extLst>
              </a:tr>
            </a:tbl>
          </a:graphicData>
        </a:graphic>
      </p:graphicFrame>
    </p:spTree>
    <p:extLst>
      <p:ext uri="{BB962C8B-B14F-4D97-AF65-F5344CB8AC3E}">
        <p14:creationId xmlns:p14="http://schemas.microsoft.com/office/powerpoint/2010/main" val="301836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D09A-86F6-EC68-43BD-678DAADF0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5FF72-30C0-C823-12AF-6302104A5BE4}"/>
              </a:ext>
            </a:extLst>
          </p:cNvPr>
          <p:cNvSpPr>
            <a:spLocks noGrp="1"/>
          </p:cNvSpPr>
          <p:nvPr>
            <p:ph type="title"/>
          </p:nvPr>
        </p:nvSpPr>
        <p:spPr/>
        <p:txBody>
          <a:bodyPr/>
          <a:lstStyle/>
          <a:p>
            <a:pPr marL="342900" indent="-342900"/>
            <a:r>
              <a:rPr lang="en-US" dirty="0"/>
              <a:t>Salary and F&amp;O</a:t>
            </a:r>
          </a:p>
        </p:txBody>
      </p:sp>
      <p:sp>
        <p:nvSpPr>
          <p:cNvPr id="5" name="Footer Placeholder 4">
            <a:extLst>
              <a:ext uri="{FF2B5EF4-FFF2-40B4-BE49-F238E27FC236}">
                <a16:creationId xmlns:a16="http://schemas.microsoft.com/office/drawing/2014/main" id="{ACEEDDD8-E032-097D-A0AD-AC82FEF391B5}"/>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BA1C10D9-2888-57E1-8682-3814B1141BC8}"/>
              </a:ext>
            </a:extLst>
          </p:cNvPr>
          <p:cNvSpPr>
            <a:spLocks noGrp="1"/>
          </p:cNvSpPr>
          <p:nvPr>
            <p:ph type="sldNum" sz="quarter" idx="12"/>
          </p:nvPr>
        </p:nvSpPr>
        <p:spPr/>
        <p:txBody>
          <a:bodyPr/>
          <a:lstStyle/>
          <a:p>
            <a:fld id="{352186F1-8E06-4ED0-8456-8AD54FD6DF12}" type="slidenum">
              <a:rPr lang="en-IN" smtClean="0"/>
              <a:t>27</a:t>
            </a:fld>
            <a:endParaRPr lang="en-IN"/>
          </a:p>
        </p:txBody>
      </p:sp>
      <p:sp>
        <p:nvSpPr>
          <p:cNvPr id="7" name="Content Placeholder 6">
            <a:extLst>
              <a:ext uri="{FF2B5EF4-FFF2-40B4-BE49-F238E27FC236}">
                <a16:creationId xmlns:a16="http://schemas.microsoft.com/office/drawing/2014/main" id="{7993EAB8-DF9A-1E7C-2C16-3DDF1250ABF2}"/>
              </a:ext>
            </a:extLst>
          </p:cNvPr>
          <p:cNvSpPr>
            <a:spLocks noGrp="1"/>
          </p:cNvSpPr>
          <p:nvPr>
            <p:ph idx="1"/>
          </p:nvPr>
        </p:nvSpPr>
        <p:spPr/>
        <p:txBody>
          <a:bodyPr/>
          <a:lstStyle/>
          <a:p>
            <a:pPr>
              <a:lnSpc>
                <a:spcPct val="150000"/>
              </a:lnSpc>
            </a:pPr>
            <a:r>
              <a:rPr lang="en-US" dirty="0"/>
              <a:t>For example, during the year, Mr. A has earned salary income and incurred losses from trading in futures and options (F&amp;O). The details of his transactions are as follows:</a:t>
            </a:r>
          </a:p>
          <a:p>
            <a:pPr>
              <a:lnSpc>
                <a:spcPct val="150000"/>
              </a:lnSpc>
            </a:pPr>
            <a:endParaRPr lang="en-US" dirty="0"/>
          </a:p>
        </p:txBody>
      </p:sp>
      <p:graphicFrame>
        <p:nvGraphicFramePr>
          <p:cNvPr id="8" name="Table 7">
            <a:extLst>
              <a:ext uri="{FF2B5EF4-FFF2-40B4-BE49-F238E27FC236}">
                <a16:creationId xmlns:a16="http://schemas.microsoft.com/office/drawing/2014/main" id="{2FB52F55-7DE0-3C6A-A4CE-BBFA8DBE1922}"/>
              </a:ext>
            </a:extLst>
          </p:cNvPr>
          <p:cNvGraphicFramePr>
            <a:graphicFrameLocks noGrp="1"/>
          </p:cNvGraphicFramePr>
          <p:nvPr>
            <p:extLst>
              <p:ext uri="{D42A27DB-BD31-4B8C-83A1-F6EECF244321}">
                <p14:modId xmlns:p14="http://schemas.microsoft.com/office/powerpoint/2010/main" val="1365702924"/>
              </p:ext>
            </p:extLst>
          </p:nvPr>
        </p:nvGraphicFramePr>
        <p:xfrm>
          <a:off x="1097280" y="2944706"/>
          <a:ext cx="10058400" cy="320040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3107122611"/>
                    </a:ext>
                  </a:extLst>
                </a:gridCol>
                <a:gridCol w="2011680">
                  <a:extLst>
                    <a:ext uri="{9D8B030D-6E8A-4147-A177-3AD203B41FA5}">
                      <a16:colId xmlns:a16="http://schemas.microsoft.com/office/drawing/2014/main" val="1103928137"/>
                    </a:ext>
                  </a:extLst>
                </a:gridCol>
                <a:gridCol w="2011680">
                  <a:extLst>
                    <a:ext uri="{9D8B030D-6E8A-4147-A177-3AD203B41FA5}">
                      <a16:colId xmlns:a16="http://schemas.microsoft.com/office/drawing/2014/main" val="3590651578"/>
                    </a:ext>
                  </a:extLst>
                </a:gridCol>
                <a:gridCol w="2011680">
                  <a:extLst>
                    <a:ext uri="{9D8B030D-6E8A-4147-A177-3AD203B41FA5}">
                      <a16:colId xmlns:a16="http://schemas.microsoft.com/office/drawing/2014/main" val="2115452000"/>
                    </a:ext>
                  </a:extLst>
                </a:gridCol>
                <a:gridCol w="2011680">
                  <a:extLst>
                    <a:ext uri="{9D8B030D-6E8A-4147-A177-3AD203B41FA5}">
                      <a16:colId xmlns:a16="http://schemas.microsoft.com/office/drawing/2014/main" val="2813504053"/>
                    </a:ext>
                  </a:extLst>
                </a:gridCol>
              </a:tblGrid>
              <a:tr h="370840">
                <a:tc>
                  <a:txBody>
                    <a:bodyPr/>
                    <a:lstStyle/>
                    <a:p>
                      <a:pPr algn="ctr"/>
                      <a:r>
                        <a:rPr lang="en-IN" dirty="0"/>
                        <a:t>Transaction</a:t>
                      </a:r>
                    </a:p>
                  </a:txBody>
                  <a:tcPr/>
                </a:tc>
                <a:tc>
                  <a:txBody>
                    <a:bodyPr/>
                    <a:lstStyle/>
                    <a:p>
                      <a:pPr algn="ctr"/>
                      <a:r>
                        <a:rPr lang="en-IN" dirty="0"/>
                        <a:t>Buy Value</a:t>
                      </a:r>
                    </a:p>
                  </a:txBody>
                  <a:tcPr/>
                </a:tc>
                <a:tc>
                  <a:txBody>
                    <a:bodyPr/>
                    <a:lstStyle/>
                    <a:p>
                      <a:pPr algn="ctr"/>
                      <a:r>
                        <a:rPr lang="en-IN" dirty="0"/>
                        <a:t>Sell Value</a:t>
                      </a:r>
                    </a:p>
                  </a:txBody>
                  <a:tcPr/>
                </a:tc>
                <a:tc>
                  <a:txBody>
                    <a:bodyPr/>
                    <a:lstStyle/>
                    <a:p>
                      <a:pPr algn="ctr"/>
                      <a:r>
                        <a:rPr lang="en-IN" dirty="0"/>
                        <a:t>Realised P &amp; L</a:t>
                      </a:r>
                    </a:p>
                  </a:txBody>
                  <a:tcPr/>
                </a:tc>
                <a:tc>
                  <a:txBody>
                    <a:bodyPr/>
                    <a:lstStyle/>
                    <a:p>
                      <a:pPr algn="ctr"/>
                      <a:r>
                        <a:rPr lang="en-IN" dirty="0"/>
                        <a:t>Computation of Turnover</a:t>
                      </a:r>
                    </a:p>
                  </a:txBody>
                  <a:tcPr/>
                </a:tc>
                <a:extLst>
                  <a:ext uri="{0D108BD9-81ED-4DB2-BD59-A6C34878D82A}">
                    <a16:rowId xmlns:a16="http://schemas.microsoft.com/office/drawing/2014/main" val="1840090269"/>
                  </a:ext>
                </a:extLst>
              </a:tr>
              <a:tr h="370840">
                <a:tc>
                  <a:txBody>
                    <a:bodyPr/>
                    <a:lstStyle/>
                    <a:p>
                      <a:pPr algn="ctr" fontAlgn="t" latinLnBrk="1">
                        <a:buNone/>
                      </a:pPr>
                      <a:r>
                        <a:rPr lang="en-IN">
                          <a:effectLst/>
                        </a:rPr>
                        <a:t>Transaction 1</a:t>
                      </a:r>
                    </a:p>
                  </a:txBody>
                  <a:tcPr marL="76200" marR="76200" marT="76200" marB="76200"/>
                </a:tc>
                <a:tc>
                  <a:txBody>
                    <a:bodyPr/>
                    <a:lstStyle/>
                    <a:p>
                      <a:pPr algn="ctr" fontAlgn="t" latinLnBrk="1">
                        <a:buNone/>
                      </a:pPr>
                      <a:r>
                        <a:rPr lang="en-IN">
                          <a:effectLst/>
                        </a:rPr>
                        <a:t>40,00,000</a:t>
                      </a:r>
                    </a:p>
                  </a:txBody>
                  <a:tcPr marL="76200" marR="76200" marT="76200" marB="76200"/>
                </a:tc>
                <a:tc>
                  <a:txBody>
                    <a:bodyPr/>
                    <a:lstStyle/>
                    <a:p>
                      <a:pPr algn="ctr" fontAlgn="t" latinLnBrk="1">
                        <a:buNone/>
                      </a:pPr>
                      <a:r>
                        <a:rPr lang="en-IN">
                          <a:effectLst/>
                        </a:rPr>
                        <a:t>50,00,000</a:t>
                      </a:r>
                    </a:p>
                  </a:txBody>
                  <a:tcPr marL="76200" marR="76200" marT="76200" marB="76200"/>
                </a:tc>
                <a:tc>
                  <a:txBody>
                    <a:bodyPr/>
                    <a:lstStyle/>
                    <a:p>
                      <a:pPr algn="ctr" fontAlgn="t" latinLnBrk="1">
                        <a:buNone/>
                      </a:pPr>
                      <a:r>
                        <a:rPr lang="en-IN">
                          <a:effectLst/>
                        </a:rPr>
                        <a:t>10,00,000</a:t>
                      </a:r>
                    </a:p>
                  </a:txBody>
                  <a:tcPr marL="76200" marR="76200" marT="76200" marB="76200"/>
                </a:tc>
                <a:tc>
                  <a:txBody>
                    <a:bodyPr/>
                    <a:lstStyle/>
                    <a:p>
                      <a:pPr algn="ctr" fontAlgn="t" latinLnBrk="1">
                        <a:buNone/>
                      </a:pPr>
                      <a:r>
                        <a:rPr lang="en-IN">
                          <a:effectLst/>
                        </a:rPr>
                        <a:t>10,00,000</a:t>
                      </a:r>
                    </a:p>
                  </a:txBody>
                  <a:tcPr marL="76200" marR="76200" marT="76200" marB="76200"/>
                </a:tc>
                <a:extLst>
                  <a:ext uri="{0D108BD9-81ED-4DB2-BD59-A6C34878D82A}">
                    <a16:rowId xmlns:a16="http://schemas.microsoft.com/office/drawing/2014/main" val="3493316066"/>
                  </a:ext>
                </a:extLst>
              </a:tr>
              <a:tr h="370840">
                <a:tc>
                  <a:txBody>
                    <a:bodyPr/>
                    <a:lstStyle/>
                    <a:p>
                      <a:pPr algn="ctr" fontAlgn="t" latinLnBrk="1">
                        <a:buNone/>
                      </a:pPr>
                      <a:r>
                        <a:rPr lang="en-IN">
                          <a:effectLst/>
                        </a:rPr>
                        <a:t>Transaction 2</a:t>
                      </a:r>
                    </a:p>
                  </a:txBody>
                  <a:tcPr marL="76200" marR="76200" marT="76200" marB="76200"/>
                </a:tc>
                <a:tc>
                  <a:txBody>
                    <a:bodyPr/>
                    <a:lstStyle/>
                    <a:p>
                      <a:pPr algn="ctr" fontAlgn="t" latinLnBrk="1">
                        <a:buNone/>
                      </a:pPr>
                      <a:r>
                        <a:rPr lang="en-IN">
                          <a:effectLst/>
                        </a:rPr>
                        <a:t>60,00,000</a:t>
                      </a:r>
                    </a:p>
                  </a:txBody>
                  <a:tcPr marL="76200" marR="76200" marT="76200" marB="76200"/>
                </a:tc>
                <a:tc>
                  <a:txBody>
                    <a:bodyPr/>
                    <a:lstStyle/>
                    <a:p>
                      <a:pPr algn="ctr" fontAlgn="t" latinLnBrk="1">
                        <a:buNone/>
                      </a:pPr>
                      <a:r>
                        <a:rPr lang="en-IN">
                          <a:effectLst/>
                        </a:rPr>
                        <a:t>30,00,000</a:t>
                      </a:r>
                    </a:p>
                  </a:txBody>
                  <a:tcPr marL="76200" marR="76200" marT="76200" marB="76200"/>
                </a:tc>
                <a:tc>
                  <a:txBody>
                    <a:bodyPr/>
                    <a:lstStyle/>
                    <a:p>
                      <a:pPr algn="ctr" fontAlgn="t" latinLnBrk="1">
                        <a:buNone/>
                      </a:pPr>
                      <a:r>
                        <a:rPr lang="en-IN">
                          <a:effectLst/>
                        </a:rPr>
                        <a:t>(30,00,000)</a:t>
                      </a:r>
                    </a:p>
                  </a:txBody>
                  <a:tcPr marL="76200" marR="76200" marT="76200" marB="76200"/>
                </a:tc>
                <a:tc>
                  <a:txBody>
                    <a:bodyPr/>
                    <a:lstStyle/>
                    <a:p>
                      <a:pPr algn="ctr" fontAlgn="t" latinLnBrk="1">
                        <a:buNone/>
                      </a:pPr>
                      <a:r>
                        <a:rPr lang="en-IN">
                          <a:effectLst/>
                        </a:rPr>
                        <a:t>30,00,000</a:t>
                      </a:r>
                    </a:p>
                  </a:txBody>
                  <a:tcPr marL="76200" marR="76200" marT="76200" marB="76200"/>
                </a:tc>
                <a:extLst>
                  <a:ext uri="{0D108BD9-81ED-4DB2-BD59-A6C34878D82A}">
                    <a16:rowId xmlns:a16="http://schemas.microsoft.com/office/drawing/2014/main" val="2598077091"/>
                  </a:ext>
                </a:extLst>
              </a:tr>
              <a:tr h="370840">
                <a:tc>
                  <a:txBody>
                    <a:bodyPr/>
                    <a:lstStyle/>
                    <a:p>
                      <a:pPr algn="ctr" fontAlgn="t" latinLnBrk="1">
                        <a:buNone/>
                      </a:pPr>
                      <a:r>
                        <a:rPr lang="en-IN">
                          <a:effectLst/>
                        </a:rPr>
                        <a:t>Transaction 3</a:t>
                      </a:r>
                    </a:p>
                  </a:txBody>
                  <a:tcPr marL="76200" marR="76200" marT="76200" marB="76200"/>
                </a:tc>
                <a:tc>
                  <a:txBody>
                    <a:bodyPr/>
                    <a:lstStyle/>
                    <a:p>
                      <a:pPr algn="ctr" fontAlgn="t" latinLnBrk="1">
                        <a:buNone/>
                      </a:pPr>
                      <a:r>
                        <a:rPr lang="en-IN">
                          <a:effectLst/>
                        </a:rPr>
                        <a:t>75,00,000</a:t>
                      </a:r>
                    </a:p>
                  </a:txBody>
                  <a:tcPr marL="76200" marR="76200" marT="76200" marB="76200"/>
                </a:tc>
                <a:tc>
                  <a:txBody>
                    <a:bodyPr/>
                    <a:lstStyle/>
                    <a:p>
                      <a:pPr algn="ctr" fontAlgn="t" latinLnBrk="1">
                        <a:buNone/>
                      </a:pPr>
                      <a:r>
                        <a:rPr lang="en-IN">
                          <a:effectLst/>
                        </a:rPr>
                        <a:t>60,00,000</a:t>
                      </a:r>
                    </a:p>
                  </a:txBody>
                  <a:tcPr marL="76200" marR="76200" marT="76200" marB="76200"/>
                </a:tc>
                <a:tc>
                  <a:txBody>
                    <a:bodyPr/>
                    <a:lstStyle/>
                    <a:p>
                      <a:pPr algn="ctr" fontAlgn="t" latinLnBrk="1">
                        <a:buNone/>
                      </a:pPr>
                      <a:r>
                        <a:rPr lang="en-IN">
                          <a:effectLst/>
                        </a:rPr>
                        <a:t>(15,00,000)</a:t>
                      </a:r>
                    </a:p>
                  </a:txBody>
                  <a:tcPr marL="76200" marR="76200" marT="76200" marB="76200"/>
                </a:tc>
                <a:tc>
                  <a:txBody>
                    <a:bodyPr/>
                    <a:lstStyle/>
                    <a:p>
                      <a:pPr algn="ctr" fontAlgn="t" latinLnBrk="1">
                        <a:buNone/>
                      </a:pPr>
                      <a:r>
                        <a:rPr lang="en-IN">
                          <a:effectLst/>
                        </a:rPr>
                        <a:t>15,00,000</a:t>
                      </a:r>
                    </a:p>
                  </a:txBody>
                  <a:tcPr marL="76200" marR="76200" marT="76200" marB="76200"/>
                </a:tc>
                <a:extLst>
                  <a:ext uri="{0D108BD9-81ED-4DB2-BD59-A6C34878D82A}">
                    <a16:rowId xmlns:a16="http://schemas.microsoft.com/office/drawing/2014/main" val="3551151306"/>
                  </a:ext>
                </a:extLst>
              </a:tr>
              <a:tr h="370840">
                <a:tc>
                  <a:txBody>
                    <a:bodyPr/>
                    <a:lstStyle/>
                    <a:p>
                      <a:pPr algn="ctr" fontAlgn="t" latinLnBrk="1">
                        <a:buNone/>
                      </a:pPr>
                      <a:r>
                        <a:rPr lang="en-IN">
                          <a:effectLst/>
                        </a:rPr>
                        <a:t>Transaction 4</a:t>
                      </a:r>
                    </a:p>
                  </a:txBody>
                  <a:tcPr marL="76200" marR="76200" marT="76200" marB="76200"/>
                </a:tc>
                <a:tc>
                  <a:txBody>
                    <a:bodyPr/>
                    <a:lstStyle/>
                    <a:p>
                      <a:pPr algn="ctr" fontAlgn="t" latinLnBrk="1">
                        <a:buNone/>
                      </a:pPr>
                      <a:r>
                        <a:rPr lang="en-IN">
                          <a:effectLst/>
                        </a:rPr>
                        <a:t>3,20,00,000</a:t>
                      </a:r>
                    </a:p>
                  </a:txBody>
                  <a:tcPr marL="76200" marR="76200" marT="76200" marB="76200"/>
                </a:tc>
                <a:tc>
                  <a:txBody>
                    <a:bodyPr/>
                    <a:lstStyle/>
                    <a:p>
                      <a:pPr algn="ctr" fontAlgn="t" latinLnBrk="1">
                        <a:buNone/>
                      </a:pPr>
                      <a:r>
                        <a:rPr lang="en-IN">
                          <a:effectLst/>
                        </a:rPr>
                        <a:t>2,00,00,000</a:t>
                      </a:r>
                    </a:p>
                  </a:txBody>
                  <a:tcPr marL="76200" marR="76200" marT="76200" marB="76200"/>
                </a:tc>
                <a:tc>
                  <a:txBody>
                    <a:bodyPr/>
                    <a:lstStyle/>
                    <a:p>
                      <a:pPr algn="ctr" fontAlgn="t" latinLnBrk="1">
                        <a:buNone/>
                      </a:pPr>
                      <a:r>
                        <a:rPr lang="en-IN">
                          <a:effectLst/>
                        </a:rPr>
                        <a:t>(1,20,00,000)</a:t>
                      </a:r>
                    </a:p>
                  </a:txBody>
                  <a:tcPr marL="76200" marR="76200" marT="76200" marB="76200"/>
                </a:tc>
                <a:tc>
                  <a:txBody>
                    <a:bodyPr/>
                    <a:lstStyle/>
                    <a:p>
                      <a:pPr algn="ctr" fontAlgn="t" latinLnBrk="1">
                        <a:buNone/>
                      </a:pPr>
                      <a:r>
                        <a:rPr lang="en-IN">
                          <a:effectLst/>
                        </a:rPr>
                        <a:t>1,20,00,000</a:t>
                      </a:r>
                    </a:p>
                  </a:txBody>
                  <a:tcPr marL="76200" marR="76200" marT="76200" marB="76200"/>
                </a:tc>
                <a:extLst>
                  <a:ext uri="{0D108BD9-81ED-4DB2-BD59-A6C34878D82A}">
                    <a16:rowId xmlns:a16="http://schemas.microsoft.com/office/drawing/2014/main" val="3387876941"/>
                  </a:ext>
                </a:extLst>
              </a:tr>
              <a:tr h="370840">
                <a:tc>
                  <a:txBody>
                    <a:bodyPr/>
                    <a:lstStyle/>
                    <a:p>
                      <a:pPr algn="ctr" fontAlgn="t" latinLnBrk="1">
                        <a:buNone/>
                      </a:pPr>
                      <a:r>
                        <a:rPr lang="en-IN">
                          <a:effectLst/>
                        </a:rPr>
                        <a:t>Transaction 5</a:t>
                      </a:r>
                    </a:p>
                  </a:txBody>
                  <a:tcPr marL="76200" marR="76200" marT="76200" marB="76200"/>
                </a:tc>
                <a:tc>
                  <a:txBody>
                    <a:bodyPr/>
                    <a:lstStyle/>
                    <a:p>
                      <a:pPr algn="ctr" fontAlgn="t" latinLnBrk="1">
                        <a:buNone/>
                      </a:pPr>
                      <a:r>
                        <a:rPr lang="en-IN">
                          <a:effectLst/>
                        </a:rPr>
                        <a:t>2,30,00,000</a:t>
                      </a:r>
                    </a:p>
                  </a:txBody>
                  <a:tcPr marL="76200" marR="76200" marT="76200" marB="76200"/>
                </a:tc>
                <a:tc>
                  <a:txBody>
                    <a:bodyPr/>
                    <a:lstStyle/>
                    <a:p>
                      <a:pPr algn="ctr" fontAlgn="t" latinLnBrk="1">
                        <a:buNone/>
                      </a:pPr>
                      <a:r>
                        <a:rPr lang="en-IN">
                          <a:effectLst/>
                        </a:rPr>
                        <a:t>1,30,00,000</a:t>
                      </a:r>
                    </a:p>
                  </a:txBody>
                  <a:tcPr marL="76200" marR="76200" marT="76200" marB="76200"/>
                </a:tc>
                <a:tc>
                  <a:txBody>
                    <a:bodyPr/>
                    <a:lstStyle/>
                    <a:p>
                      <a:pPr algn="ctr" fontAlgn="t" latinLnBrk="1">
                        <a:buNone/>
                      </a:pPr>
                      <a:r>
                        <a:rPr lang="en-IN">
                          <a:effectLst/>
                        </a:rPr>
                        <a:t>1,00,00,000</a:t>
                      </a:r>
                    </a:p>
                  </a:txBody>
                  <a:tcPr marL="76200" marR="76200" marT="76200" marB="76200"/>
                </a:tc>
                <a:tc>
                  <a:txBody>
                    <a:bodyPr/>
                    <a:lstStyle/>
                    <a:p>
                      <a:pPr algn="ctr" fontAlgn="t" latinLnBrk="1">
                        <a:buNone/>
                      </a:pPr>
                      <a:r>
                        <a:rPr lang="en-IN">
                          <a:effectLst/>
                        </a:rPr>
                        <a:t>1,00,00,000</a:t>
                      </a:r>
                    </a:p>
                  </a:txBody>
                  <a:tcPr marL="76200" marR="76200" marT="76200" marB="76200"/>
                </a:tc>
                <a:extLst>
                  <a:ext uri="{0D108BD9-81ED-4DB2-BD59-A6C34878D82A}">
                    <a16:rowId xmlns:a16="http://schemas.microsoft.com/office/drawing/2014/main" val="207997648"/>
                  </a:ext>
                </a:extLst>
              </a:tr>
              <a:tr h="370840">
                <a:tc>
                  <a:txBody>
                    <a:bodyPr/>
                    <a:lstStyle/>
                    <a:p>
                      <a:pPr algn="ctr" fontAlgn="t" latinLnBrk="1">
                        <a:buNone/>
                      </a:pPr>
                      <a:r>
                        <a:rPr lang="en-IN" b="1">
                          <a:effectLst/>
                          <a:latin typeface="Faustina"/>
                        </a:rPr>
                        <a:t>Total</a:t>
                      </a:r>
                      <a:endParaRPr lang="en-IN">
                        <a:effectLst/>
                      </a:endParaRPr>
                    </a:p>
                  </a:txBody>
                  <a:tcPr marL="76200" marR="76200" marT="76200" marB="76200"/>
                </a:tc>
                <a:tc>
                  <a:txBody>
                    <a:bodyPr/>
                    <a:lstStyle/>
                    <a:p>
                      <a:pPr algn="ctr" fontAlgn="t" latinLnBrk="1">
                        <a:buNone/>
                      </a:pPr>
                      <a:r>
                        <a:rPr lang="en-IN" b="1">
                          <a:effectLst/>
                          <a:latin typeface="Faustina"/>
                        </a:rPr>
                        <a:t>7,25,00,000</a:t>
                      </a:r>
                      <a:endParaRPr lang="en-IN">
                        <a:effectLst/>
                      </a:endParaRPr>
                    </a:p>
                  </a:txBody>
                  <a:tcPr marL="76200" marR="76200" marT="76200" marB="76200"/>
                </a:tc>
                <a:tc>
                  <a:txBody>
                    <a:bodyPr/>
                    <a:lstStyle/>
                    <a:p>
                      <a:pPr algn="ctr" fontAlgn="t" latinLnBrk="1">
                        <a:buNone/>
                      </a:pPr>
                      <a:r>
                        <a:rPr lang="en-IN" b="1">
                          <a:effectLst/>
                          <a:latin typeface="Faustina"/>
                        </a:rPr>
                        <a:t>4,70,00,000</a:t>
                      </a:r>
                      <a:endParaRPr lang="en-IN">
                        <a:effectLst/>
                      </a:endParaRPr>
                    </a:p>
                  </a:txBody>
                  <a:tcPr marL="76200" marR="76200" marT="76200" marB="76200"/>
                </a:tc>
                <a:tc>
                  <a:txBody>
                    <a:bodyPr/>
                    <a:lstStyle/>
                    <a:p>
                      <a:pPr algn="ctr" fontAlgn="t" latinLnBrk="1">
                        <a:buNone/>
                      </a:pPr>
                      <a:r>
                        <a:rPr lang="en-IN" b="1">
                          <a:effectLst/>
                          <a:latin typeface="Faustina"/>
                        </a:rPr>
                        <a:t>(55,00,000)</a:t>
                      </a:r>
                      <a:endParaRPr lang="en-IN">
                        <a:effectLst/>
                      </a:endParaRPr>
                    </a:p>
                  </a:txBody>
                  <a:tcPr marL="76200" marR="76200" marT="76200" marB="76200"/>
                </a:tc>
                <a:tc>
                  <a:txBody>
                    <a:bodyPr/>
                    <a:lstStyle/>
                    <a:p>
                      <a:pPr algn="ctr" fontAlgn="t" latinLnBrk="1">
                        <a:buNone/>
                      </a:pPr>
                      <a:r>
                        <a:rPr lang="en-IN" b="1" dirty="0">
                          <a:effectLst/>
                          <a:latin typeface="Faustina"/>
                        </a:rPr>
                        <a:t>2,75,00,000</a:t>
                      </a:r>
                      <a:endParaRPr lang="en-IN" dirty="0">
                        <a:effectLst/>
                      </a:endParaRPr>
                    </a:p>
                  </a:txBody>
                  <a:tcPr marL="76200" marR="76200" marT="76200" marB="76200"/>
                </a:tc>
                <a:extLst>
                  <a:ext uri="{0D108BD9-81ED-4DB2-BD59-A6C34878D82A}">
                    <a16:rowId xmlns:a16="http://schemas.microsoft.com/office/drawing/2014/main" val="456516484"/>
                  </a:ext>
                </a:extLst>
              </a:tr>
            </a:tbl>
          </a:graphicData>
        </a:graphic>
      </p:graphicFrame>
    </p:spTree>
    <p:extLst>
      <p:ext uri="{BB962C8B-B14F-4D97-AF65-F5344CB8AC3E}">
        <p14:creationId xmlns:p14="http://schemas.microsoft.com/office/powerpoint/2010/main" val="3202831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96329-9FA2-D7FF-DC9C-07D0B9786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4D4724-971F-B2A8-8C10-11B710832489}"/>
              </a:ext>
            </a:extLst>
          </p:cNvPr>
          <p:cNvSpPr>
            <a:spLocks noGrp="1"/>
          </p:cNvSpPr>
          <p:nvPr>
            <p:ph type="title"/>
          </p:nvPr>
        </p:nvSpPr>
        <p:spPr/>
        <p:txBody>
          <a:bodyPr/>
          <a:lstStyle/>
          <a:p>
            <a:pPr marL="342900" indent="-342900"/>
            <a:r>
              <a:rPr lang="en-US" dirty="0"/>
              <a:t>Salary and F&amp;O</a:t>
            </a:r>
          </a:p>
        </p:txBody>
      </p:sp>
      <p:sp>
        <p:nvSpPr>
          <p:cNvPr id="5" name="Footer Placeholder 4">
            <a:extLst>
              <a:ext uri="{FF2B5EF4-FFF2-40B4-BE49-F238E27FC236}">
                <a16:creationId xmlns:a16="http://schemas.microsoft.com/office/drawing/2014/main" id="{C87DFC74-5C73-C81A-865B-5C5896D60491}"/>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28F4A762-8227-4586-7C28-5285842317C4}"/>
              </a:ext>
            </a:extLst>
          </p:cNvPr>
          <p:cNvSpPr>
            <a:spLocks noGrp="1"/>
          </p:cNvSpPr>
          <p:nvPr>
            <p:ph type="sldNum" sz="quarter" idx="12"/>
          </p:nvPr>
        </p:nvSpPr>
        <p:spPr/>
        <p:txBody>
          <a:bodyPr/>
          <a:lstStyle/>
          <a:p>
            <a:fld id="{352186F1-8E06-4ED0-8456-8AD54FD6DF12}" type="slidenum">
              <a:rPr lang="en-IN" smtClean="0"/>
              <a:t>28</a:t>
            </a:fld>
            <a:endParaRPr lang="en-IN"/>
          </a:p>
        </p:txBody>
      </p:sp>
      <p:sp>
        <p:nvSpPr>
          <p:cNvPr id="7" name="Content Placeholder 6">
            <a:extLst>
              <a:ext uri="{FF2B5EF4-FFF2-40B4-BE49-F238E27FC236}">
                <a16:creationId xmlns:a16="http://schemas.microsoft.com/office/drawing/2014/main" id="{4638079C-6B51-D1CD-70A4-466AB8475A80}"/>
              </a:ext>
            </a:extLst>
          </p:cNvPr>
          <p:cNvSpPr>
            <a:spLocks noGrp="1"/>
          </p:cNvSpPr>
          <p:nvPr>
            <p:ph idx="1"/>
          </p:nvPr>
        </p:nvSpPr>
        <p:spPr/>
        <p:txBody>
          <a:bodyPr/>
          <a:lstStyle/>
          <a:p>
            <a:pPr algn="just">
              <a:lnSpc>
                <a:spcPct val="150000"/>
              </a:lnSpc>
            </a:pPr>
            <a:r>
              <a:rPr lang="en-US" dirty="0"/>
              <a:t>The turnover, in this case, shall be Rs. 2,75,00,000, and the loss from F&amp;O shall be Rs. 55,00,000. The tax audit requirement arises if the business turnover from F&amp;O exceeds Rs. 1 crore. </a:t>
            </a:r>
            <a:r>
              <a:rPr lang="en-US" b="1" u="sng" dirty="0"/>
              <a:t>However, the tax audit shall not be required if more than 95% of business transactions are done through banking channels and turnover is less than Rs. 10 crores.</a:t>
            </a:r>
            <a:r>
              <a:rPr lang="en-US" dirty="0"/>
              <a:t> </a:t>
            </a:r>
          </a:p>
          <a:p>
            <a:pPr algn="just">
              <a:lnSpc>
                <a:spcPct val="150000"/>
              </a:lnSpc>
            </a:pPr>
            <a:r>
              <a:rPr lang="en-US" dirty="0"/>
              <a:t>Since in F&amp;O transactions, the trading shall be through digital means only, the enhanced limit of Rs. 10 crores shall apply to determine the applicability of tax audit. Thus, the tax audit shall not be required in this case.</a:t>
            </a:r>
          </a:p>
        </p:txBody>
      </p:sp>
    </p:spTree>
    <p:extLst>
      <p:ext uri="{BB962C8B-B14F-4D97-AF65-F5344CB8AC3E}">
        <p14:creationId xmlns:p14="http://schemas.microsoft.com/office/powerpoint/2010/main" val="2421483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6F80-3BB1-88FD-AD76-8DD610A45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46093-BDD1-FF4F-7E9F-745800B0EEB0}"/>
              </a:ext>
            </a:extLst>
          </p:cNvPr>
          <p:cNvSpPr>
            <a:spLocks noGrp="1"/>
          </p:cNvSpPr>
          <p:nvPr>
            <p:ph type="title"/>
          </p:nvPr>
        </p:nvSpPr>
        <p:spPr/>
        <p:txBody>
          <a:bodyPr/>
          <a:lstStyle/>
          <a:p>
            <a:pPr marL="342900" indent="-342900"/>
            <a:r>
              <a:rPr lang="en-US" dirty="0"/>
              <a:t>How to Prepare Financial Statements?</a:t>
            </a:r>
          </a:p>
        </p:txBody>
      </p:sp>
      <p:sp>
        <p:nvSpPr>
          <p:cNvPr id="5" name="Footer Placeholder 4">
            <a:extLst>
              <a:ext uri="{FF2B5EF4-FFF2-40B4-BE49-F238E27FC236}">
                <a16:creationId xmlns:a16="http://schemas.microsoft.com/office/drawing/2014/main" id="{37346AB0-714C-60E4-204B-E078538527D4}"/>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6C6ACC0B-D178-FBC8-190D-68417E9DB030}"/>
              </a:ext>
            </a:extLst>
          </p:cNvPr>
          <p:cNvSpPr>
            <a:spLocks noGrp="1"/>
          </p:cNvSpPr>
          <p:nvPr>
            <p:ph type="sldNum" sz="quarter" idx="12"/>
          </p:nvPr>
        </p:nvSpPr>
        <p:spPr/>
        <p:txBody>
          <a:bodyPr/>
          <a:lstStyle/>
          <a:p>
            <a:fld id="{352186F1-8E06-4ED0-8456-8AD54FD6DF12}" type="slidenum">
              <a:rPr lang="en-IN" smtClean="0"/>
              <a:t>29</a:t>
            </a:fld>
            <a:endParaRPr lang="en-IN"/>
          </a:p>
        </p:txBody>
      </p:sp>
      <p:pic>
        <p:nvPicPr>
          <p:cNvPr id="16" name="Content Placeholder 8" descr="A close-up of a report&#10;&#10;Description automatically generated">
            <a:extLst>
              <a:ext uri="{FF2B5EF4-FFF2-40B4-BE49-F238E27FC236}">
                <a16:creationId xmlns:a16="http://schemas.microsoft.com/office/drawing/2014/main" id="{52005E59-5B20-CBC6-02D1-BA4DA33F2A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083" y="2430405"/>
            <a:ext cx="10058400" cy="2690236"/>
          </a:xfrm>
        </p:spPr>
      </p:pic>
    </p:spTree>
    <p:extLst>
      <p:ext uri="{BB962C8B-B14F-4D97-AF65-F5344CB8AC3E}">
        <p14:creationId xmlns:p14="http://schemas.microsoft.com/office/powerpoint/2010/main" val="78287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A158A-70EC-F209-9507-43D0929FA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96BA9-7E01-7929-1079-518296A7D21E}"/>
              </a:ext>
            </a:extLst>
          </p:cNvPr>
          <p:cNvSpPr>
            <a:spLocks noGrp="1"/>
          </p:cNvSpPr>
          <p:nvPr>
            <p:ph type="title"/>
          </p:nvPr>
        </p:nvSpPr>
        <p:spPr/>
        <p:txBody>
          <a:bodyPr/>
          <a:lstStyle/>
          <a:p>
            <a:pPr marL="342900" indent="-342900"/>
            <a:r>
              <a:rPr lang="en-US" dirty="0"/>
              <a:t>Derivative Transactions</a:t>
            </a:r>
          </a:p>
        </p:txBody>
      </p:sp>
      <p:sp>
        <p:nvSpPr>
          <p:cNvPr id="3" name="Content Placeholder 2">
            <a:extLst>
              <a:ext uri="{FF2B5EF4-FFF2-40B4-BE49-F238E27FC236}">
                <a16:creationId xmlns:a16="http://schemas.microsoft.com/office/drawing/2014/main" id="{6102CAC3-74AA-C366-0E2D-45F2D1A2D906}"/>
              </a:ext>
            </a:extLst>
          </p:cNvPr>
          <p:cNvSpPr>
            <a:spLocks noGrp="1"/>
          </p:cNvSpPr>
          <p:nvPr>
            <p:ph idx="1"/>
          </p:nvPr>
        </p:nvSpPr>
        <p:spPr/>
        <p:txBody>
          <a:bodyPr/>
          <a:lstStyle/>
          <a:p>
            <a:pPr marL="292608" lvl="1" indent="0" algn="just">
              <a:lnSpc>
                <a:spcPct val="150000"/>
              </a:lnSpc>
              <a:buNone/>
            </a:pPr>
            <a:r>
              <a:rPr lang="en-US" dirty="0"/>
              <a:t>Section 2(ac) of Securities Contracts (Regulation) Act, 1956 defines derivative as under:</a:t>
            </a:r>
          </a:p>
          <a:p>
            <a:pPr marL="292608" lvl="1" indent="0" algn="just">
              <a:lnSpc>
                <a:spcPct val="150000"/>
              </a:lnSpc>
              <a:buNone/>
            </a:pPr>
            <a:r>
              <a:rPr lang="en-US" i="1" dirty="0"/>
              <a:t>“Derivative” includes—</a:t>
            </a:r>
          </a:p>
          <a:p>
            <a:pPr marL="292608" lvl="1" indent="0" algn="just">
              <a:lnSpc>
                <a:spcPct val="150000"/>
              </a:lnSpc>
              <a:buNone/>
            </a:pPr>
            <a:r>
              <a:rPr lang="en-US" i="1" dirty="0"/>
              <a:t>(A) a security derived from a debt instrument, share, loan, whether secured or unsecured, risk instrument or contract for differences or any other form of security,</a:t>
            </a:r>
          </a:p>
          <a:p>
            <a:pPr marL="292608" lvl="1" indent="0" algn="just">
              <a:lnSpc>
                <a:spcPct val="150000"/>
              </a:lnSpc>
              <a:buNone/>
            </a:pPr>
            <a:r>
              <a:rPr lang="en-US" i="1" dirty="0"/>
              <a:t>(B) a contract which derives its value from the prices, or index of prices, of underlying securities.</a:t>
            </a:r>
          </a:p>
        </p:txBody>
      </p:sp>
      <p:sp>
        <p:nvSpPr>
          <p:cNvPr id="5" name="Footer Placeholder 4">
            <a:extLst>
              <a:ext uri="{FF2B5EF4-FFF2-40B4-BE49-F238E27FC236}">
                <a16:creationId xmlns:a16="http://schemas.microsoft.com/office/drawing/2014/main" id="{4F9D7ED3-7357-2B07-4363-DB4C006AEB9A}"/>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FC483613-CB9A-C85A-6253-58D16A5D8121}"/>
              </a:ext>
            </a:extLst>
          </p:cNvPr>
          <p:cNvSpPr>
            <a:spLocks noGrp="1"/>
          </p:cNvSpPr>
          <p:nvPr>
            <p:ph type="sldNum" sz="quarter" idx="12"/>
          </p:nvPr>
        </p:nvSpPr>
        <p:spPr/>
        <p:txBody>
          <a:bodyPr/>
          <a:lstStyle/>
          <a:p>
            <a:fld id="{352186F1-8E06-4ED0-8456-8AD54FD6DF12}" type="slidenum">
              <a:rPr lang="en-IN" smtClean="0"/>
              <a:t>3</a:t>
            </a:fld>
            <a:endParaRPr lang="en-IN"/>
          </a:p>
        </p:txBody>
      </p:sp>
    </p:spTree>
    <p:extLst>
      <p:ext uri="{BB962C8B-B14F-4D97-AF65-F5344CB8AC3E}">
        <p14:creationId xmlns:p14="http://schemas.microsoft.com/office/powerpoint/2010/main" val="23054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367C1-C380-C27D-F965-D7E1E2BCD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3E235-2D58-78BD-0B03-7DBAB28905C1}"/>
              </a:ext>
            </a:extLst>
          </p:cNvPr>
          <p:cNvSpPr>
            <a:spLocks noGrp="1"/>
          </p:cNvSpPr>
          <p:nvPr>
            <p:ph type="title"/>
          </p:nvPr>
        </p:nvSpPr>
        <p:spPr/>
        <p:txBody>
          <a:bodyPr/>
          <a:lstStyle/>
          <a:p>
            <a:pPr marL="342900" indent="-342900"/>
            <a:r>
              <a:rPr lang="en-US" dirty="0"/>
              <a:t>How to Prepare Financial Statements?</a:t>
            </a:r>
          </a:p>
        </p:txBody>
      </p:sp>
      <p:sp>
        <p:nvSpPr>
          <p:cNvPr id="5" name="Footer Placeholder 4">
            <a:extLst>
              <a:ext uri="{FF2B5EF4-FFF2-40B4-BE49-F238E27FC236}">
                <a16:creationId xmlns:a16="http://schemas.microsoft.com/office/drawing/2014/main" id="{85557D6B-B8F7-434B-BB25-F779F84DE974}"/>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7660D24B-6911-6904-B24C-EDB1E6DC3453}"/>
              </a:ext>
            </a:extLst>
          </p:cNvPr>
          <p:cNvSpPr>
            <a:spLocks noGrp="1"/>
          </p:cNvSpPr>
          <p:nvPr>
            <p:ph type="sldNum" sz="quarter" idx="12"/>
          </p:nvPr>
        </p:nvSpPr>
        <p:spPr/>
        <p:txBody>
          <a:bodyPr/>
          <a:lstStyle/>
          <a:p>
            <a:fld id="{352186F1-8E06-4ED0-8456-8AD54FD6DF12}" type="slidenum">
              <a:rPr lang="en-IN" smtClean="0"/>
              <a:t>30</a:t>
            </a:fld>
            <a:endParaRPr lang="en-IN"/>
          </a:p>
        </p:txBody>
      </p:sp>
      <p:pic>
        <p:nvPicPr>
          <p:cNvPr id="12" name="Content Placeholder 4" descr="A close-up of a balance sheet">
            <a:extLst>
              <a:ext uri="{FF2B5EF4-FFF2-40B4-BE49-F238E27FC236}">
                <a16:creationId xmlns:a16="http://schemas.microsoft.com/office/drawing/2014/main" id="{EE297F45-F1E7-705C-153C-8C80CFE1C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94" y="2126427"/>
            <a:ext cx="9956611" cy="3086692"/>
          </a:xfrm>
          <a:prstGeom prst="rect">
            <a:avLst/>
          </a:prstGeom>
        </p:spPr>
      </p:pic>
    </p:spTree>
    <p:extLst>
      <p:ext uri="{BB962C8B-B14F-4D97-AF65-F5344CB8AC3E}">
        <p14:creationId xmlns:p14="http://schemas.microsoft.com/office/powerpoint/2010/main" val="3030051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22E8-B8E8-C529-9841-DDE89599279C}"/>
              </a:ext>
            </a:extLst>
          </p:cNvPr>
          <p:cNvSpPr>
            <a:spLocks noGrp="1"/>
          </p:cNvSpPr>
          <p:nvPr>
            <p:ph type="title"/>
          </p:nvPr>
        </p:nvSpPr>
        <p:spPr/>
        <p:txBody>
          <a:bodyPr/>
          <a:lstStyle/>
          <a:p>
            <a:r>
              <a:rPr lang="en-US" dirty="0"/>
              <a:t>Books of Accounts u/s 44AA</a:t>
            </a:r>
            <a:endParaRPr lang="en-IN" dirty="0"/>
          </a:p>
        </p:txBody>
      </p:sp>
      <p:sp>
        <p:nvSpPr>
          <p:cNvPr id="3" name="Content Placeholder 2">
            <a:extLst>
              <a:ext uri="{FF2B5EF4-FFF2-40B4-BE49-F238E27FC236}">
                <a16:creationId xmlns:a16="http://schemas.microsoft.com/office/drawing/2014/main" id="{1AFF1B5E-BBC6-ACDF-02A8-0BDED1950DD4}"/>
              </a:ext>
            </a:extLst>
          </p:cNvPr>
          <p:cNvSpPr>
            <a:spLocks noGrp="1"/>
          </p:cNvSpPr>
          <p:nvPr>
            <p:ph idx="1"/>
          </p:nvPr>
        </p:nvSpPr>
        <p:spPr/>
        <p:txBody>
          <a:bodyPr>
            <a:normAutofit fontScale="92500" lnSpcReduction="20000"/>
          </a:bodyPr>
          <a:lstStyle/>
          <a:p>
            <a:pPr marL="0" indent="0" algn="just">
              <a:lnSpc>
                <a:spcPct val="150000"/>
              </a:lnSpc>
              <a:buNone/>
            </a:pPr>
            <a:r>
              <a:rPr lang="en-US" b="1" dirty="0"/>
              <a:t>44AA (2) </a:t>
            </a:r>
            <a:r>
              <a:rPr lang="en-US" dirty="0"/>
              <a:t>Every person carrying on business or profession [not being a profession referred to in sub-section (1)] shall,—</a:t>
            </a:r>
          </a:p>
          <a:p>
            <a:pPr marL="0" indent="0" algn="just">
              <a:lnSpc>
                <a:spcPct val="150000"/>
              </a:lnSpc>
              <a:buNone/>
            </a:pPr>
            <a:r>
              <a:rPr lang="en-US" dirty="0"/>
              <a:t>(</a:t>
            </a:r>
            <a:r>
              <a:rPr lang="en-US" dirty="0" err="1"/>
              <a:t>i</a:t>
            </a:r>
            <a:r>
              <a:rPr lang="en-US" dirty="0"/>
              <a:t>) if his </a:t>
            </a:r>
            <a:r>
              <a:rPr lang="en-US" b="1" dirty="0"/>
              <a:t>income</a:t>
            </a:r>
            <a:r>
              <a:rPr lang="en-US" dirty="0"/>
              <a:t> from business or profession </a:t>
            </a:r>
            <a:r>
              <a:rPr lang="en-US" u="sng" dirty="0"/>
              <a:t>exceeds one lakh twenty thousand rupees </a:t>
            </a:r>
            <a:r>
              <a:rPr lang="en-US" b="1" u="sng" dirty="0"/>
              <a:t>or</a:t>
            </a:r>
            <a:r>
              <a:rPr lang="en-US" u="sng" dirty="0"/>
              <a:t> his </a:t>
            </a:r>
            <a:r>
              <a:rPr lang="en-US" b="1" dirty="0"/>
              <a:t>total sales, turnover or gross receipts</a:t>
            </a:r>
            <a:r>
              <a:rPr lang="en-US" dirty="0"/>
              <a:t>, as the case may be, in business or profession exceed or </a:t>
            </a:r>
            <a:r>
              <a:rPr lang="en-US" u="sng" dirty="0"/>
              <a:t>exceeds ten lakh rupees </a:t>
            </a:r>
            <a:r>
              <a:rPr lang="en-US" dirty="0"/>
              <a:t>in any one of the three years immediately preceding the previous year; or</a:t>
            </a:r>
          </a:p>
          <a:p>
            <a:pPr marL="0" indent="0" algn="just">
              <a:lnSpc>
                <a:spcPct val="150000"/>
              </a:lnSpc>
              <a:buNone/>
            </a:pPr>
            <a:r>
              <a:rPr lang="en-US" dirty="0"/>
              <a:t>(ii) where the business or profession is newly set up in any previous year, if his income from business or profession is likely to exceed one lakh twenty thousand rupees or his total sales, turnover or gross receipts, as the case may be, in business or profession are or is likely to exceed ten lakh rupees, during such previous year; or</a:t>
            </a:r>
          </a:p>
        </p:txBody>
      </p:sp>
      <p:sp>
        <p:nvSpPr>
          <p:cNvPr id="5" name="Footer Placeholder 4"/>
          <p:cNvSpPr>
            <a:spLocks noGrp="1"/>
          </p:cNvSpPr>
          <p:nvPr>
            <p:ph type="ftr" sz="quarter" idx="11"/>
          </p:nvPr>
        </p:nvSpPr>
        <p:spPr/>
        <p:txBody>
          <a:bodyPr/>
          <a:lstStyle/>
          <a:p>
            <a:r>
              <a:rPr lang="en-IN" dirty="0"/>
              <a:t>CA. AVIJIT DUTTA</a:t>
            </a:r>
          </a:p>
        </p:txBody>
      </p:sp>
      <p:sp>
        <p:nvSpPr>
          <p:cNvPr id="4" name="Slide Number Placeholder 3"/>
          <p:cNvSpPr>
            <a:spLocks noGrp="1"/>
          </p:cNvSpPr>
          <p:nvPr>
            <p:ph type="sldNum" sz="quarter" idx="12"/>
          </p:nvPr>
        </p:nvSpPr>
        <p:spPr/>
        <p:txBody>
          <a:bodyPr/>
          <a:lstStyle/>
          <a:p>
            <a:fld id="{352186F1-8E06-4ED0-8456-8AD54FD6DF12}" type="slidenum">
              <a:rPr lang="en-IN" smtClean="0"/>
              <a:t>31</a:t>
            </a:fld>
            <a:endParaRPr lang="en-IN"/>
          </a:p>
        </p:txBody>
      </p:sp>
    </p:spTree>
    <p:extLst>
      <p:ext uri="{BB962C8B-B14F-4D97-AF65-F5344CB8AC3E}">
        <p14:creationId xmlns:p14="http://schemas.microsoft.com/office/powerpoint/2010/main" val="2130195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BBD6-7DE6-9FDF-C658-43EDB6947C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66FF9-7077-3FA9-A793-1E52C54C1975}"/>
              </a:ext>
            </a:extLst>
          </p:cNvPr>
          <p:cNvSpPr>
            <a:spLocks noGrp="1"/>
          </p:cNvSpPr>
          <p:nvPr>
            <p:ph type="title"/>
          </p:nvPr>
        </p:nvSpPr>
        <p:spPr/>
        <p:txBody>
          <a:bodyPr/>
          <a:lstStyle/>
          <a:p>
            <a:r>
              <a:rPr lang="en-US" dirty="0"/>
              <a:t>Books of Accounts u/s 44AA</a:t>
            </a:r>
            <a:endParaRPr lang="en-IN" dirty="0"/>
          </a:p>
        </p:txBody>
      </p:sp>
      <p:sp>
        <p:nvSpPr>
          <p:cNvPr id="3" name="Content Placeholder 2">
            <a:extLst>
              <a:ext uri="{FF2B5EF4-FFF2-40B4-BE49-F238E27FC236}">
                <a16:creationId xmlns:a16="http://schemas.microsoft.com/office/drawing/2014/main" id="{908BE0D5-6CBB-400C-DE5E-C0ECAC2CDADF}"/>
              </a:ext>
            </a:extLst>
          </p:cNvPr>
          <p:cNvSpPr>
            <a:spLocks noGrp="1"/>
          </p:cNvSpPr>
          <p:nvPr>
            <p:ph idx="1"/>
          </p:nvPr>
        </p:nvSpPr>
        <p:spPr/>
        <p:txBody>
          <a:bodyPr>
            <a:normAutofit fontScale="92500"/>
          </a:bodyPr>
          <a:lstStyle/>
          <a:p>
            <a:pPr marL="0" indent="0" algn="just">
              <a:lnSpc>
                <a:spcPct val="150000"/>
              </a:lnSpc>
              <a:buNone/>
            </a:pPr>
            <a:r>
              <a:rPr lang="en-US" dirty="0"/>
              <a:t>(iii) where the profits and gains from the business are deemed to be the profits and gains of the assessee under section 44AE or section 44BB or section 44BBB, as the case may be, and the assessee has claimed his income to be lower than the profits or gains so deemed to be the profits and gains of his business, as the case may be, during such previous year; or</a:t>
            </a:r>
          </a:p>
          <a:p>
            <a:pPr marL="0" indent="0" algn="just">
              <a:lnSpc>
                <a:spcPct val="150000"/>
              </a:lnSpc>
              <a:buNone/>
            </a:pPr>
            <a:r>
              <a:rPr lang="en-US" dirty="0"/>
              <a:t>(iv) where the provisions of sub-section (4) of section 44AD are applicable in his case and his income exceeds the maximum amount which is not chargeable to income-tax in any previous year,</a:t>
            </a:r>
          </a:p>
          <a:p>
            <a:pPr marL="0" indent="0" algn="just">
              <a:lnSpc>
                <a:spcPct val="150000"/>
              </a:lnSpc>
              <a:buNone/>
            </a:pPr>
            <a:r>
              <a:rPr lang="en-US" dirty="0"/>
              <a:t>keep and maintain such books of account and other documents as may enable the AO to compute his total income in accordance with provisions of this Act.</a:t>
            </a:r>
          </a:p>
        </p:txBody>
      </p:sp>
      <p:sp>
        <p:nvSpPr>
          <p:cNvPr id="5" name="Footer Placeholder 4">
            <a:extLst>
              <a:ext uri="{FF2B5EF4-FFF2-40B4-BE49-F238E27FC236}">
                <a16:creationId xmlns:a16="http://schemas.microsoft.com/office/drawing/2014/main" id="{852D9547-F438-426C-787D-A668423344A6}"/>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9D167C3C-8FCC-181A-721E-C5625E2A898C}"/>
              </a:ext>
            </a:extLst>
          </p:cNvPr>
          <p:cNvSpPr>
            <a:spLocks noGrp="1"/>
          </p:cNvSpPr>
          <p:nvPr>
            <p:ph type="sldNum" sz="quarter" idx="12"/>
          </p:nvPr>
        </p:nvSpPr>
        <p:spPr/>
        <p:txBody>
          <a:bodyPr/>
          <a:lstStyle/>
          <a:p>
            <a:fld id="{352186F1-8E06-4ED0-8456-8AD54FD6DF12}" type="slidenum">
              <a:rPr lang="en-IN" smtClean="0"/>
              <a:t>32</a:t>
            </a:fld>
            <a:endParaRPr lang="en-IN"/>
          </a:p>
        </p:txBody>
      </p:sp>
    </p:spTree>
    <p:extLst>
      <p:ext uri="{BB962C8B-B14F-4D97-AF65-F5344CB8AC3E}">
        <p14:creationId xmlns:p14="http://schemas.microsoft.com/office/powerpoint/2010/main" val="3834168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9D68-80E3-470A-7CD0-EF6DD3714C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85EB6-C64C-51FB-1DFC-4B58336B24AB}"/>
              </a:ext>
            </a:extLst>
          </p:cNvPr>
          <p:cNvSpPr>
            <a:spLocks noGrp="1"/>
          </p:cNvSpPr>
          <p:nvPr>
            <p:ph type="title"/>
          </p:nvPr>
        </p:nvSpPr>
        <p:spPr/>
        <p:txBody>
          <a:bodyPr/>
          <a:lstStyle/>
          <a:p>
            <a:r>
              <a:rPr lang="en-US" dirty="0"/>
              <a:t>Books of Accounts u/s 44AA</a:t>
            </a:r>
            <a:endParaRPr lang="en-IN" dirty="0"/>
          </a:p>
        </p:txBody>
      </p:sp>
      <p:sp>
        <p:nvSpPr>
          <p:cNvPr id="3" name="Content Placeholder 2">
            <a:extLst>
              <a:ext uri="{FF2B5EF4-FFF2-40B4-BE49-F238E27FC236}">
                <a16:creationId xmlns:a16="http://schemas.microsoft.com/office/drawing/2014/main" id="{C5A063E9-AAA9-02D3-38FF-10A263EC0F0A}"/>
              </a:ext>
            </a:extLst>
          </p:cNvPr>
          <p:cNvSpPr>
            <a:spLocks noGrp="1"/>
          </p:cNvSpPr>
          <p:nvPr>
            <p:ph idx="1"/>
          </p:nvPr>
        </p:nvSpPr>
        <p:spPr/>
        <p:txBody>
          <a:bodyPr>
            <a:normAutofit/>
          </a:bodyPr>
          <a:lstStyle/>
          <a:p>
            <a:pPr marL="0" indent="0" algn="just">
              <a:lnSpc>
                <a:spcPct val="150000"/>
              </a:lnSpc>
              <a:buNone/>
            </a:pPr>
            <a:r>
              <a:rPr lang="en-US" b="1" u="sng" dirty="0"/>
              <a:t>keep and maintain such books of account and other documents as may enable the Assessing Officer to compute his total income in accordance with the provisions of this Act:</a:t>
            </a:r>
          </a:p>
          <a:p>
            <a:pPr marL="457200" indent="-457200" algn="just">
              <a:lnSpc>
                <a:spcPct val="150000"/>
              </a:lnSpc>
              <a:buFont typeface="+mj-lt"/>
              <a:buAutoNum type="arabicPeriod"/>
            </a:pPr>
            <a:r>
              <a:rPr lang="en-US" dirty="0"/>
              <a:t>Broker Ledger</a:t>
            </a:r>
          </a:p>
          <a:p>
            <a:pPr marL="457200" indent="-457200" algn="just">
              <a:lnSpc>
                <a:spcPct val="150000"/>
              </a:lnSpc>
              <a:buFont typeface="+mj-lt"/>
              <a:buAutoNum type="arabicPeriod"/>
            </a:pPr>
            <a:r>
              <a:rPr lang="en-US" dirty="0"/>
              <a:t>Bank Statements</a:t>
            </a:r>
          </a:p>
          <a:p>
            <a:pPr marL="457200" indent="-457200" algn="just">
              <a:lnSpc>
                <a:spcPct val="150000"/>
              </a:lnSpc>
              <a:buFont typeface="+mj-lt"/>
              <a:buAutoNum type="arabicPeriod"/>
            </a:pPr>
            <a:r>
              <a:rPr lang="en-US" dirty="0"/>
              <a:t>Contract Notes</a:t>
            </a:r>
          </a:p>
          <a:p>
            <a:pPr marL="457200" indent="-457200" algn="just">
              <a:lnSpc>
                <a:spcPct val="150000"/>
              </a:lnSpc>
              <a:buFont typeface="+mj-lt"/>
              <a:buAutoNum type="arabicPeriod"/>
            </a:pPr>
            <a:r>
              <a:rPr lang="en-US" dirty="0"/>
              <a:t>Details of Charges Deducted, etc.</a:t>
            </a:r>
          </a:p>
        </p:txBody>
      </p:sp>
      <p:sp>
        <p:nvSpPr>
          <p:cNvPr id="5" name="Footer Placeholder 4">
            <a:extLst>
              <a:ext uri="{FF2B5EF4-FFF2-40B4-BE49-F238E27FC236}">
                <a16:creationId xmlns:a16="http://schemas.microsoft.com/office/drawing/2014/main" id="{F34C0308-4539-9658-6FAE-DD8C4DFBF3F0}"/>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D0F7034B-8321-6CD5-3247-7F0E8341C047}"/>
              </a:ext>
            </a:extLst>
          </p:cNvPr>
          <p:cNvSpPr>
            <a:spLocks noGrp="1"/>
          </p:cNvSpPr>
          <p:nvPr>
            <p:ph type="sldNum" sz="quarter" idx="12"/>
          </p:nvPr>
        </p:nvSpPr>
        <p:spPr/>
        <p:txBody>
          <a:bodyPr/>
          <a:lstStyle/>
          <a:p>
            <a:fld id="{352186F1-8E06-4ED0-8456-8AD54FD6DF12}" type="slidenum">
              <a:rPr lang="en-IN" smtClean="0"/>
              <a:t>33</a:t>
            </a:fld>
            <a:endParaRPr lang="en-IN"/>
          </a:p>
        </p:txBody>
      </p:sp>
    </p:spTree>
    <p:extLst>
      <p:ext uri="{BB962C8B-B14F-4D97-AF65-F5344CB8AC3E}">
        <p14:creationId xmlns:p14="http://schemas.microsoft.com/office/powerpoint/2010/main" val="2169169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DE0A2-4FDC-C0FB-4BCC-2DDE2804A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79FF6-660B-65A5-7094-C6E0419B2FC8}"/>
              </a:ext>
            </a:extLst>
          </p:cNvPr>
          <p:cNvSpPr>
            <a:spLocks noGrp="1"/>
          </p:cNvSpPr>
          <p:nvPr>
            <p:ph type="title"/>
          </p:nvPr>
        </p:nvSpPr>
        <p:spPr/>
        <p:txBody>
          <a:bodyPr/>
          <a:lstStyle/>
          <a:p>
            <a:r>
              <a:rPr lang="en-US" dirty="0"/>
              <a:t>Expenses that can be claimed</a:t>
            </a:r>
            <a:endParaRPr lang="en-IN" dirty="0"/>
          </a:p>
        </p:txBody>
      </p:sp>
      <p:sp>
        <p:nvSpPr>
          <p:cNvPr id="3" name="Content Placeholder 2">
            <a:extLst>
              <a:ext uri="{FF2B5EF4-FFF2-40B4-BE49-F238E27FC236}">
                <a16:creationId xmlns:a16="http://schemas.microsoft.com/office/drawing/2014/main" id="{242BBE3D-8301-F050-9BCF-F7CA1A4ED1CD}"/>
              </a:ext>
            </a:extLst>
          </p:cNvPr>
          <p:cNvSpPr>
            <a:spLocks noGrp="1"/>
          </p:cNvSpPr>
          <p:nvPr>
            <p:ph idx="1"/>
          </p:nvPr>
        </p:nvSpPr>
        <p:spPr/>
        <p:txBody>
          <a:bodyPr numCol="2">
            <a:normAutofit/>
          </a:bodyPr>
          <a:lstStyle/>
          <a:p>
            <a:pPr marL="457200" indent="-457200" algn="just">
              <a:lnSpc>
                <a:spcPct val="150000"/>
              </a:lnSpc>
              <a:buFont typeface="+mj-lt"/>
              <a:buAutoNum type="arabicPeriod"/>
            </a:pPr>
            <a:r>
              <a:rPr lang="en-US" dirty="0"/>
              <a:t>Brokerage</a:t>
            </a:r>
          </a:p>
          <a:p>
            <a:pPr marL="457200" indent="-457200" algn="just">
              <a:lnSpc>
                <a:spcPct val="150000"/>
              </a:lnSpc>
              <a:buFont typeface="+mj-lt"/>
              <a:buAutoNum type="arabicPeriod"/>
            </a:pPr>
            <a:r>
              <a:rPr lang="en-US" dirty="0"/>
              <a:t>GST on Brokerage</a:t>
            </a:r>
          </a:p>
          <a:p>
            <a:pPr marL="457200" indent="-457200" algn="just">
              <a:lnSpc>
                <a:spcPct val="150000"/>
              </a:lnSpc>
              <a:buFont typeface="+mj-lt"/>
              <a:buAutoNum type="arabicPeriod"/>
            </a:pPr>
            <a:r>
              <a:rPr lang="en-US" dirty="0"/>
              <a:t>Stamp Duty</a:t>
            </a:r>
          </a:p>
          <a:p>
            <a:pPr marL="457200" indent="-457200" algn="just">
              <a:lnSpc>
                <a:spcPct val="150000"/>
              </a:lnSpc>
              <a:buFont typeface="+mj-lt"/>
              <a:buAutoNum type="arabicPeriod"/>
            </a:pPr>
            <a:r>
              <a:rPr lang="en-US" dirty="0"/>
              <a:t>Securities Transaction Tax (sale/purchase)</a:t>
            </a:r>
          </a:p>
          <a:p>
            <a:pPr marL="457200" indent="-457200" algn="just">
              <a:lnSpc>
                <a:spcPct val="150000"/>
              </a:lnSpc>
              <a:buFont typeface="+mj-lt"/>
              <a:buAutoNum type="arabicPeriod"/>
            </a:pPr>
            <a:r>
              <a:rPr lang="en-US" dirty="0"/>
              <a:t>Interest Incurred</a:t>
            </a:r>
          </a:p>
          <a:p>
            <a:pPr marL="457200" indent="-457200" algn="just">
              <a:lnSpc>
                <a:spcPct val="150000"/>
              </a:lnSpc>
              <a:buFont typeface="+mj-lt"/>
              <a:buAutoNum type="arabicPeriod"/>
            </a:pPr>
            <a:r>
              <a:rPr lang="en-US" dirty="0"/>
              <a:t>Consultancy Fees</a:t>
            </a:r>
          </a:p>
          <a:p>
            <a:pPr marL="457200" indent="-457200" algn="just">
              <a:lnSpc>
                <a:spcPct val="150000"/>
              </a:lnSpc>
              <a:buFont typeface="+mj-lt"/>
              <a:buAutoNum type="arabicPeriod"/>
            </a:pPr>
            <a:r>
              <a:rPr lang="en-US" dirty="0"/>
              <a:t>Profit Sharing</a:t>
            </a:r>
          </a:p>
          <a:p>
            <a:pPr marL="457200" indent="-457200" algn="just">
              <a:lnSpc>
                <a:spcPct val="150000"/>
              </a:lnSpc>
              <a:buFont typeface="+mj-lt"/>
              <a:buAutoNum type="arabicPeriod"/>
            </a:pPr>
            <a:r>
              <a:rPr lang="en-US" dirty="0"/>
              <a:t>Office Rent/Expenses</a:t>
            </a:r>
          </a:p>
          <a:p>
            <a:pPr marL="457200" indent="-457200" algn="just">
              <a:lnSpc>
                <a:spcPct val="150000"/>
              </a:lnSpc>
              <a:buFont typeface="+mj-lt"/>
              <a:buAutoNum type="arabicPeriod"/>
            </a:pPr>
            <a:r>
              <a:rPr lang="en-US" dirty="0"/>
              <a:t>Staff Salary</a:t>
            </a:r>
          </a:p>
          <a:p>
            <a:pPr marL="457200" indent="-457200" algn="just">
              <a:lnSpc>
                <a:spcPct val="150000"/>
              </a:lnSpc>
              <a:buFont typeface="+mj-lt"/>
              <a:buAutoNum type="arabicPeriod"/>
            </a:pPr>
            <a:r>
              <a:rPr lang="en-US" dirty="0"/>
              <a:t>Depreciation</a:t>
            </a:r>
          </a:p>
          <a:p>
            <a:pPr marL="457200" indent="-457200" algn="just">
              <a:lnSpc>
                <a:spcPct val="150000"/>
              </a:lnSpc>
              <a:buFont typeface="+mj-lt"/>
              <a:buAutoNum type="arabicPeriod"/>
            </a:pPr>
            <a:r>
              <a:rPr lang="en-US" dirty="0"/>
              <a:t>Electricity</a:t>
            </a:r>
          </a:p>
          <a:p>
            <a:pPr marL="457200" indent="-457200" algn="just">
              <a:lnSpc>
                <a:spcPct val="150000"/>
              </a:lnSpc>
              <a:buFont typeface="+mj-lt"/>
              <a:buAutoNum type="arabicPeriod"/>
            </a:pPr>
            <a:r>
              <a:rPr lang="en-US" dirty="0"/>
              <a:t>Printing &amp; Stationery, etc.</a:t>
            </a:r>
          </a:p>
        </p:txBody>
      </p:sp>
      <p:sp>
        <p:nvSpPr>
          <p:cNvPr id="5" name="Footer Placeholder 4">
            <a:extLst>
              <a:ext uri="{FF2B5EF4-FFF2-40B4-BE49-F238E27FC236}">
                <a16:creationId xmlns:a16="http://schemas.microsoft.com/office/drawing/2014/main" id="{7309CEAD-0EB6-14DA-6BA0-8A83461F6946}"/>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19473B9E-36D4-184B-BC9A-6ABB15DAA3B6}"/>
              </a:ext>
            </a:extLst>
          </p:cNvPr>
          <p:cNvSpPr>
            <a:spLocks noGrp="1"/>
          </p:cNvSpPr>
          <p:nvPr>
            <p:ph type="sldNum" sz="quarter" idx="12"/>
          </p:nvPr>
        </p:nvSpPr>
        <p:spPr/>
        <p:txBody>
          <a:bodyPr/>
          <a:lstStyle/>
          <a:p>
            <a:fld id="{352186F1-8E06-4ED0-8456-8AD54FD6DF12}" type="slidenum">
              <a:rPr lang="en-IN" smtClean="0"/>
              <a:t>34</a:t>
            </a:fld>
            <a:endParaRPr lang="en-IN"/>
          </a:p>
        </p:txBody>
      </p:sp>
    </p:spTree>
    <p:extLst>
      <p:ext uri="{BB962C8B-B14F-4D97-AF65-F5344CB8AC3E}">
        <p14:creationId xmlns:p14="http://schemas.microsoft.com/office/powerpoint/2010/main" val="1680612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C4824-C322-24CA-A83B-0873E9FE6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FD621-1BDB-8F7C-5008-EB3CC3AD1E51}"/>
              </a:ext>
            </a:extLst>
          </p:cNvPr>
          <p:cNvSpPr>
            <a:spLocks noGrp="1"/>
          </p:cNvSpPr>
          <p:nvPr>
            <p:ph type="title"/>
          </p:nvPr>
        </p:nvSpPr>
        <p:spPr/>
        <p:txBody>
          <a:bodyPr/>
          <a:lstStyle/>
          <a:p>
            <a:r>
              <a:rPr lang="en-US" dirty="0"/>
              <a:t>Special Case: Multiple Businesses</a:t>
            </a:r>
            <a:endParaRPr lang="en-IN" dirty="0"/>
          </a:p>
        </p:txBody>
      </p:sp>
      <p:sp>
        <p:nvSpPr>
          <p:cNvPr id="3" name="Content Placeholder 2">
            <a:extLst>
              <a:ext uri="{FF2B5EF4-FFF2-40B4-BE49-F238E27FC236}">
                <a16:creationId xmlns:a16="http://schemas.microsoft.com/office/drawing/2014/main" id="{E2497EC4-85D1-D1D3-7643-420AE030EC4F}"/>
              </a:ext>
            </a:extLst>
          </p:cNvPr>
          <p:cNvSpPr>
            <a:spLocks noGrp="1"/>
          </p:cNvSpPr>
          <p:nvPr>
            <p:ph idx="1"/>
          </p:nvPr>
        </p:nvSpPr>
        <p:spPr/>
        <p:txBody>
          <a:bodyPr numCol="1">
            <a:normAutofit lnSpcReduction="10000"/>
          </a:bodyPr>
          <a:lstStyle/>
          <a:p>
            <a:pPr marL="0" indent="0" algn="just">
              <a:lnSpc>
                <a:spcPct val="150000"/>
              </a:lnSpc>
              <a:buNone/>
            </a:pPr>
            <a:r>
              <a:rPr lang="en-IN" dirty="0"/>
              <a:t>[</a:t>
            </a:r>
            <a:r>
              <a:rPr lang="en-IN" i="1" dirty="0"/>
              <a:t>Ref Para 5.16 &amp; 5.17 of </a:t>
            </a:r>
            <a:r>
              <a:rPr lang="en-US" i="1" dirty="0"/>
              <a:t>Guidance Note on Tax Audit under Section 44AB of the Income-tax Act, 1961 (Revised 2023)</a:t>
            </a:r>
            <a:r>
              <a:rPr lang="en-US" dirty="0"/>
              <a:t>]</a:t>
            </a:r>
          </a:p>
          <a:p>
            <a:pPr marL="0" indent="0" algn="just">
              <a:lnSpc>
                <a:spcPct val="150000"/>
              </a:lnSpc>
              <a:buNone/>
            </a:pPr>
            <a:r>
              <a:rPr lang="en-US" dirty="0"/>
              <a:t>It may, however, be noted that in cases where the assessee carries on more than one business activity, the results of all business activities should be clubbed together. A question may arise in the case of an assessee carrying on business and at the same time engaged in a profession as to what are the limits applicable to him under section 44AB for getting the accounts audited.</a:t>
            </a:r>
          </a:p>
          <a:p>
            <a:pPr marL="0" indent="0" algn="just">
              <a:lnSpc>
                <a:spcPct val="150000"/>
              </a:lnSpc>
              <a:buNone/>
            </a:pPr>
            <a:r>
              <a:rPr lang="en-US" dirty="0"/>
              <a:t>In such a case, it is essential to check individual limits for business and profession. Even if a single limit is breached, both the business and profession will be liable for audit.</a:t>
            </a:r>
          </a:p>
        </p:txBody>
      </p:sp>
      <p:sp>
        <p:nvSpPr>
          <p:cNvPr id="5" name="Footer Placeholder 4">
            <a:extLst>
              <a:ext uri="{FF2B5EF4-FFF2-40B4-BE49-F238E27FC236}">
                <a16:creationId xmlns:a16="http://schemas.microsoft.com/office/drawing/2014/main" id="{3468EDB0-9CE9-6B35-A01F-3D657F3281FC}"/>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482D0C61-8DE2-7666-67FD-2EABF7A55DE0}"/>
              </a:ext>
            </a:extLst>
          </p:cNvPr>
          <p:cNvSpPr>
            <a:spLocks noGrp="1"/>
          </p:cNvSpPr>
          <p:nvPr>
            <p:ph type="sldNum" sz="quarter" idx="12"/>
          </p:nvPr>
        </p:nvSpPr>
        <p:spPr/>
        <p:txBody>
          <a:bodyPr/>
          <a:lstStyle/>
          <a:p>
            <a:fld id="{352186F1-8E06-4ED0-8456-8AD54FD6DF12}" type="slidenum">
              <a:rPr lang="en-IN" smtClean="0"/>
              <a:t>35</a:t>
            </a:fld>
            <a:endParaRPr lang="en-IN"/>
          </a:p>
        </p:txBody>
      </p:sp>
    </p:spTree>
    <p:extLst>
      <p:ext uri="{BB962C8B-B14F-4D97-AF65-F5344CB8AC3E}">
        <p14:creationId xmlns:p14="http://schemas.microsoft.com/office/powerpoint/2010/main" val="1188078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AD8A-FA76-6B3F-F3A3-F71BAE17B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5E2EF-0CD4-59B5-246A-FCC5D5CA1BD1}"/>
              </a:ext>
            </a:extLst>
          </p:cNvPr>
          <p:cNvSpPr>
            <a:spLocks noGrp="1"/>
          </p:cNvSpPr>
          <p:nvPr>
            <p:ph type="title"/>
          </p:nvPr>
        </p:nvSpPr>
        <p:spPr/>
        <p:txBody>
          <a:bodyPr/>
          <a:lstStyle/>
          <a:p>
            <a:r>
              <a:rPr lang="en-US" dirty="0"/>
              <a:t>Special Case: Multiple Businesses</a:t>
            </a:r>
            <a:endParaRPr lang="en-IN" dirty="0"/>
          </a:p>
        </p:txBody>
      </p:sp>
      <p:sp>
        <p:nvSpPr>
          <p:cNvPr id="5" name="Footer Placeholder 4">
            <a:extLst>
              <a:ext uri="{FF2B5EF4-FFF2-40B4-BE49-F238E27FC236}">
                <a16:creationId xmlns:a16="http://schemas.microsoft.com/office/drawing/2014/main" id="{781FFB8B-A7AA-B5EB-9DE6-B1ADF6AC3CD9}"/>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BD97FE35-28CA-113A-0988-4F111A0CBC23}"/>
              </a:ext>
            </a:extLst>
          </p:cNvPr>
          <p:cNvSpPr>
            <a:spLocks noGrp="1"/>
          </p:cNvSpPr>
          <p:nvPr>
            <p:ph type="sldNum" sz="quarter" idx="12"/>
          </p:nvPr>
        </p:nvSpPr>
        <p:spPr/>
        <p:txBody>
          <a:bodyPr/>
          <a:lstStyle/>
          <a:p>
            <a:fld id="{352186F1-8E06-4ED0-8456-8AD54FD6DF12}" type="slidenum">
              <a:rPr lang="en-IN" smtClean="0"/>
              <a:t>36</a:t>
            </a:fld>
            <a:endParaRPr lang="en-IN"/>
          </a:p>
        </p:txBody>
      </p:sp>
      <p:graphicFrame>
        <p:nvGraphicFramePr>
          <p:cNvPr id="8" name="Content Placeholder 7">
            <a:extLst>
              <a:ext uri="{FF2B5EF4-FFF2-40B4-BE49-F238E27FC236}">
                <a16:creationId xmlns:a16="http://schemas.microsoft.com/office/drawing/2014/main" id="{86C81667-236C-BF1F-831C-AAED40371BC4}"/>
              </a:ext>
            </a:extLst>
          </p:cNvPr>
          <p:cNvGraphicFramePr>
            <a:graphicFrameLocks noGrp="1"/>
          </p:cNvGraphicFramePr>
          <p:nvPr>
            <p:ph idx="1"/>
            <p:extLst>
              <p:ext uri="{D42A27DB-BD31-4B8C-83A1-F6EECF244321}">
                <p14:modId xmlns:p14="http://schemas.microsoft.com/office/powerpoint/2010/main" val="4161450954"/>
              </p:ext>
            </p:extLst>
          </p:nvPr>
        </p:nvGraphicFramePr>
        <p:xfrm>
          <a:off x="1096963" y="1846263"/>
          <a:ext cx="10058398" cy="3591560"/>
        </p:xfrm>
        <a:graphic>
          <a:graphicData uri="http://schemas.openxmlformats.org/drawingml/2006/table">
            <a:tbl>
              <a:tblPr firstRow="1" bandRow="1">
                <a:tableStyleId>{5C22544A-7EE6-4342-B048-85BDC9FD1C3A}</a:tableStyleId>
              </a:tblPr>
              <a:tblGrid>
                <a:gridCol w="1436914">
                  <a:extLst>
                    <a:ext uri="{9D8B030D-6E8A-4147-A177-3AD203B41FA5}">
                      <a16:colId xmlns:a16="http://schemas.microsoft.com/office/drawing/2014/main" val="1453788454"/>
                    </a:ext>
                  </a:extLst>
                </a:gridCol>
                <a:gridCol w="1436914">
                  <a:extLst>
                    <a:ext uri="{9D8B030D-6E8A-4147-A177-3AD203B41FA5}">
                      <a16:colId xmlns:a16="http://schemas.microsoft.com/office/drawing/2014/main" val="615201425"/>
                    </a:ext>
                  </a:extLst>
                </a:gridCol>
                <a:gridCol w="1436914">
                  <a:extLst>
                    <a:ext uri="{9D8B030D-6E8A-4147-A177-3AD203B41FA5}">
                      <a16:colId xmlns:a16="http://schemas.microsoft.com/office/drawing/2014/main" val="3226526607"/>
                    </a:ext>
                  </a:extLst>
                </a:gridCol>
                <a:gridCol w="1436914">
                  <a:extLst>
                    <a:ext uri="{9D8B030D-6E8A-4147-A177-3AD203B41FA5}">
                      <a16:colId xmlns:a16="http://schemas.microsoft.com/office/drawing/2014/main" val="1233581818"/>
                    </a:ext>
                  </a:extLst>
                </a:gridCol>
                <a:gridCol w="1436914">
                  <a:extLst>
                    <a:ext uri="{9D8B030D-6E8A-4147-A177-3AD203B41FA5}">
                      <a16:colId xmlns:a16="http://schemas.microsoft.com/office/drawing/2014/main" val="3670741814"/>
                    </a:ext>
                  </a:extLst>
                </a:gridCol>
                <a:gridCol w="1436914">
                  <a:extLst>
                    <a:ext uri="{9D8B030D-6E8A-4147-A177-3AD203B41FA5}">
                      <a16:colId xmlns:a16="http://schemas.microsoft.com/office/drawing/2014/main" val="1703578032"/>
                    </a:ext>
                  </a:extLst>
                </a:gridCol>
                <a:gridCol w="1436914">
                  <a:extLst>
                    <a:ext uri="{9D8B030D-6E8A-4147-A177-3AD203B41FA5}">
                      <a16:colId xmlns:a16="http://schemas.microsoft.com/office/drawing/2014/main" val="3310921627"/>
                    </a:ext>
                  </a:extLst>
                </a:gridCol>
              </a:tblGrid>
              <a:tr h="370840">
                <a:tc>
                  <a:txBody>
                    <a:bodyPr/>
                    <a:lstStyle/>
                    <a:p>
                      <a:pPr algn="ctr"/>
                      <a:r>
                        <a:rPr lang="en-IN" dirty="0"/>
                        <a:t>Turnover from F&amp;O</a:t>
                      </a:r>
                    </a:p>
                  </a:txBody>
                  <a:tcPr/>
                </a:tc>
                <a:tc>
                  <a:txBody>
                    <a:bodyPr/>
                    <a:lstStyle/>
                    <a:p>
                      <a:pPr algn="ctr"/>
                      <a:r>
                        <a:rPr lang="en-IN" dirty="0"/>
                        <a:t>Turnover from Other Business</a:t>
                      </a:r>
                    </a:p>
                  </a:txBody>
                  <a:tcPr/>
                </a:tc>
                <a:tc>
                  <a:txBody>
                    <a:bodyPr/>
                    <a:lstStyle/>
                    <a:p>
                      <a:pPr algn="ctr"/>
                      <a:r>
                        <a:rPr lang="en-IN" dirty="0"/>
                        <a:t>Total Turnover from Business</a:t>
                      </a:r>
                    </a:p>
                  </a:txBody>
                  <a:tcPr/>
                </a:tc>
                <a:tc>
                  <a:txBody>
                    <a:bodyPr/>
                    <a:lstStyle/>
                    <a:p>
                      <a:pPr algn="ctr"/>
                      <a:r>
                        <a:rPr lang="en-IN" dirty="0"/>
                        <a:t>On Individual Analysis, is Tax Audit of Business required?</a:t>
                      </a:r>
                    </a:p>
                  </a:txBody>
                  <a:tcPr/>
                </a:tc>
                <a:tc>
                  <a:txBody>
                    <a:bodyPr/>
                    <a:lstStyle/>
                    <a:p>
                      <a:pPr algn="ctr"/>
                      <a:r>
                        <a:rPr lang="en-IN" dirty="0"/>
                        <a:t>Gross Receipts of Profession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On Individual Analysis, is Tax Audit of Profession required?</a:t>
                      </a:r>
                    </a:p>
                  </a:txBody>
                  <a:tcPr/>
                </a:tc>
                <a:tc>
                  <a:txBody>
                    <a:bodyPr/>
                    <a:lstStyle/>
                    <a:p>
                      <a:pPr algn="ctr"/>
                      <a:r>
                        <a:rPr lang="en-IN" dirty="0"/>
                        <a:t>Is Tax Audit Applicable as a whole?</a:t>
                      </a:r>
                    </a:p>
                  </a:txBody>
                  <a:tcPr/>
                </a:tc>
                <a:extLst>
                  <a:ext uri="{0D108BD9-81ED-4DB2-BD59-A6C34878D82A}">
                    <a16:rowId xmlns:a16="http://schemas.microsoft.com/office/drawing/2014/main" val="1748107929"/>
                  </a:ext>
                </a:extLst>
              </a:tr>
              <a:tr h="370840">
                <a:tc>
                  <a:txBody>
                    <a:bodyPr/>
                    <a:lstStyle/>
                    <a:p>
                      <a:pPr algn="ctr"/>
                      <a:r>
                        <a:rPr lang="en-IN" dirty="0"/>
                        <a:t>72 Lakhs</a:t>
                      </a:r>
                    </a:p>
                  </a:txBody>
                  <a:tcPr/>
                </a:tc>
                <a:tc>
                  <a:txBody>
                    <a:bodyPr/>
                    <a:lstStyle/>
                    <a:p>
                      <a:pPr algn="ctr"/>
                      <a:r>
                        <a:rPr lang="en-IN" dirty="0"/>
                        <a:t>0</a:t>
                      </a:r>
                    </a:p>
                  </a:txBody>
                  <a:tcPr/>
                </a:tc>
                <a:tc>
                  <a:txBody>
                    <a:bodyPr/>
                    <a:lstStyle/>
                    <a:p>
                      <a:pPr algn="ctr"/>
                      <a:r>
                        <a:rPr lang="en-IN" dirty="0"/>
                        <a:t>72 Lakhs</a:t>
                      </a:r>
                    </a:p>
                  </a:txBody>
                  <a:tcPr/>
                </a:tc>
                <a:tc>
                  <a:txBody>
                    <a:bodyPr/>
                    <a:lstStyle/>
                    <a:p>
                      <a:pPr algn="ctr"/>
                      <a:r>
                        <a:rPr lang="en-IN" dirty="0"/>
                        <a:t>No</a:t>
                      </a:r>
                    </a:p>
                  </a:txBody>
                  <a:tcPr/>
                </a:tc>
                <a:tc>
                  <a:txBody>
                    <a:bodyPr/>
                    <a:lstStyle/>
                    <a:p>
                      <a:pPr algn="ctr"/>
                      <a:r>
                        <a:rPr lang="en-IN" dirty="0"/>
                        <a:t>54 Lakhs</a:t>
                      </a:r>
                    </a:p>
                  </a:txBody>
                  <a:tcPr/>
                </a:tc>
                <a:tc>
                  <a:txBody>
                    <a:bodyPr/>
                    <a:lstStyle/>
                    <a:p>
                      <a:pPr algn="ctr"/>
                      <a:r>
                        <a:rPr lang="en-IN" dirty="0"/>
                        <a:t>Yes</a:t>
                      </a:r>
                    </a:p>
                  </a:txBody>
                  <a:tcPr/>
                </a:tc>
                <a:tc>
                  <a:txBody>
                    <a:bodyPr/>
                    <a:lstStyle/>
                    <a:p>
                      <a:pPr algn="ctr"/>
                      <a:r>
                        <a:rPr lang="en-IN" dirty="0"/>
                        <a:t>Yes</a:t>
                      </a:r>
                    </a:p>
                  </a:txBody>
                  <a:tcPr/>
                </a:tc>
                <a:extLst>
                  <a:ext uri="{0D108BD9-81ED-4DB2-BD59-A6C34878D82A}">
                    <a16:rowId xmlns:a16="http://schemas.microsoft.com/office/drawing/2014/main" val="2018896341"/>
                  </a:ext>
                </a:extLst>
              </a:tr>
              <a:tr h="370840">
                <a:tc>
                  <a:txBody>
                    <a:bodyPr/>
                    <a:lstStyle/>
                    <a:p>
                      <a:pPr algn="ctr"/>
                      <a:r>
                        <a:rPr lang="en-IN" dirty="0"/>
                        <a:t>72 Lakhs</a:t>
                      </a:r>
                    </a:p>
                  </a:txBody>
                  <a:tcPr/>
                </a:tc>
                <a:tc>
                  <a:txBody>
                    <a:bodyPr/>
                    <a:lstStyle/>
                    <a:p>
                      <a:pPr algn="ctr"/>
                      <a:r>
                        <a:rPr lang="en-IN" dirty="0"/>
                        <a:t>0</a:t>
                      </a:r>
                    </a:p>
                  </a:txBody>
                  <a:tcPr/>
                </a:tc>
                <a:tc>
                  <a:txBody>
                    <a:bodyPr/>
                    <a:lstStyle/>
                    <a:p>
                      <a:pPr algn="ctr"/>
                      <a:r>
                        <a:rPr lang="en-IN" dirty="0"/>
                        <a:t>72 Lakhs</a:t>
                      </a:r>
                    </a:p>
                  </a:txBody>
                  <a:tcPr/>
                </a:tc>
                <a:tc>
                  <a:txBody>
                    <a:bodyPr/>
                    <a:lstStyle/>
                    <a:p>
                      <a:pPr algn="ctr"/>
                      <a:r>
                        <a:rPr lang="en-IN" dirty="0"/>
                        <a:t>No</a:t>
                      </a:r>
                    </a:p>
                  </a:txBody>
                  <a:tcPr/>
                </a:tc>
                <a:tc>
                  <a:txBody>
                    <a:bodyPr/>
                    <a:lstStyle/>
                    <a:p>
                      <a:pPr algn="ctr"/>
                      <a:r>
                        <a:rPr lang="en-IN" dirty="0"/>
                        <a:t>42 Lakhs</a:t>
                      </a:r>
                    </a:p>
                  </a:txBody>
                  <a:tcPr/>
                </a:tc>
                <a:tc>
                  <a:txBody>
                    <a:bodyPr/>
                    <a:lstStyle/>
                    <a:p>
                      <a:pPr algn="ctr"/>
                      <a:r>
                        <a:rPr lang="en-IN" dirty="0"/>
                        <a:t>No</a:t>
                      </a:r>
                    </a:p>
                  </a:txBody>
                  <a:tcPr/>
                </a:tc>
                <a:tc>
                  <a:txBody>
                    <a:bodyPr/>
                    <a:lstStyle/>
                    <a:p>
                      <a:pPr algn="ctr"/>
                      <a:r>
                        <a:rPr lang="en-IN" dirty="0"/>
                        <a:t>No</a:t>
                      </a:r>
                    </a:p>
                  </a:txBody>
                  <a:tcPr/>
                </a:tc>
                <a:extLst>
                  <a:ext uri="{0D108BD9-81ED-4DB2-BD59-A6C34878D82A}">
                    <a16:rowId xmlns:a16="http://schemas.microsoft.com/office/drawing/2014/main" val="1430117274"/>
                  </a:ext>
                </a:extLst>
              </a:tr>
              <a:tr h="370840">
                <a:tc>
                  <a:txBody>
                    <a:bodyPr/>
                    <a:lstStyle/>
                    <a:p>
                      <a:pPr algn="ctr"/>
                      <a:r>
                        <a:rPr lang="en-IN" dirty="0"/>
                        <a:t>72 Lakhs</a:t>
                      </a:r>
                    </a:p>
                  </a:txBody>
                  <a:tcPr/>
                </a:tc>
                <a:tc>
                  <a:txBody>
                    <a:bodyPr/>
                    <a:lstStyle/>
                    <a:p>
                      <a:pPr algn="ctr"/>
                      <a:r>
                        <a:rPr lang="en-IN" dirty="0"/>
                        <a:t>250 Lakhs</a:t>
                      </a:r>
                    </a:p>
                  </a:txBody>
                  <a:tcPr/>
                </a:tc>
                <a:tc>
                  <a:txBody>
                    <a:bodyPr/>
                    <a:lstStyle/>
                    <a:p>
                      <a:pPr algn="ctr"/>
                      <a:r>
                        <a:rPr lang="en-IN" dirty="0"/>
                        <a:t>322 Lakhs</a:t>
                      </a:r>
                    </a:p>
                  </a:txBody>
                  <a:tcPr/>
                </a:tc>
                <a:tc>
                  <a:txBody>
                    <a:bodyPr/>
                    <a:lstStyle/>
                    <a:p>
                      <a:pPr algn="ctr"/>
                      <a:r>
                        <a:rPr lang="en-IN" dirty="0"/>
                        <a:t>Yes</a:t>
                      </a:r>
                    </a:p>
                  </a:txBody>
                  <a:tcPr/>
                </a:tc>
                <a:tc>
                  <a:txBody>
                    <a:bodyPr/>
                    <a:lstStyle/>
                    <a:p>
                      <a:pPr algn="ctr"/>
                      <a:r>
                        <a:rPr lang="en-IN" dirty="0"/>
                        <a:t>0</a:t>
                      </a:r>
                    </a:p>
                  </a:txBody>
                  <a:tcPr/>
                </a:tc>
                <a:tc>
                  <a:txBody>
                    <a:bodyPr/>
                    <a:lstStyle/>
                    <a:p>
                      <a:pPr algn="ctr"/>
                      <a:r>
                        <a:rPr lang="en-IN" dirty="0"/>
                        <a:t>No</a:t>
                      </a:r>
                    </a:p>
                  </a:txBody>
                  <a:tcPr/>
                </a:tc>
                <a:tc>
                  <a:txBody>
                    <a:bodyPr/>
                    <a:lstStyle/>
                    <a:p>
                      <a:pPr algn="ctr"/>
                      <a:r>
                        <a:rPr lang="en-IN" dirty="0"/>
                        <a:t>Yes</a:t>
                      </a:r>
                    </a:p>
                  </a:txBody>
                  <a:tcPr/>
                </a:tc>
                <a:extLst>
                  <a:ext uri="{0D108BD9-81ED-4DB2-BD59-A6C34878D82A}">
                    <a16:rowId xmlns:a16="http://schemas.microsoft.com/office/drawing/2014/main" val="3109877444"/>
                  </a:ext>
                </a:extLst>
              </a:tr>
              <a:tr h="370840">
                <a:tc>
                  <a:txBody>
                    <a:bodyPr/>
                    <a:lstStyle/>
                    <a:p>
                      <a:pPr algn="ctr"/>
                      <a:r>
                        <a:rPr lang="en-IN" dirty="0"/>
                        <a:t>72 Lakhs</a:t>
                      </a:r>
                    </a:p>
                  </a:txBody>
                  <a:tcPr/>
                </a:tc>
                <a:tc>
                  <a:txBody>
                    <a:bodyPr/>
                    <a:lstStyle/>
                    <a:p>
                      <a:pPr algn="ctr"/>
                      <a:r>
                        <a:rPr lang="en-IN" dirty="0"/>
                        <a:t>250 Lakhs</a:t>
                      </a:r>
                    </a:p>
                  </a:txBody>
                  <a:tcPr/>
                </a:tc>
                <a:tc>
                  <a:txBody>
                    <a:bodyPr/>
                    <a:lstStyle/>
                    <a:p>
                      <a:pPr algn="ctr"/>
                      <a:r>
                        <a:rPr lang="en-IN" dirty="0"/>
                        <a:t>322 Lakhs</a:t>
                      </a:r>
                    </a:p>
                  </a:txBody>
                  <a:tcPr/>
                </a:tc>
                <a:tc>
                  <a:txBody>
                    <a:bodyPr/>
                    <a:lstStyle/>
                    <a:p>
                      <a:pPr algn="ctr"/>
                      <a:r>
                        <a:rPr lang="en-IN" dirty="0"/>
                        <a:t>Yes</a:t>
                      </a:r>
                    </a:p>
                  </a:txBody>
                  <a:tcPr/>
                </a:tc>
                <a:tc>
                  <a:txBody>
                    <a:bodyPr/>
                    <a:lstStyle/>
                    <a:p>
                      <a:pPr algn="ctr"/>
                      <a:r>
                        <a:rPr lang="en-IN"/>
                        <a:t>42 Lakhs</a:t>
                      </a:r>
                      <a:endParaRPr lang="en-IN" dirty="0"/>
                    </a:p>
                  </a:txBody>
                  <a:tcPr/>
                </a:tc>
                <a:tc>
                  <a:txBody>
                    <a:bodyPr/>
                    <a:lstStyle/>
                    <a:p>
                      <a:pPr algn="ctr"/>
                      <a:r>
                        <a:rPr lang="en-IN" dirty="0"/>
                        <a:t>No</a:t>
                      </a:r>
                    </a:p>
                  </a:txBody>
                  <a:tcPr/>
                </a:tc>
                <a:tc>
                  <a:txBody>
                    <a:bodyPr/>
                    <a:lstStyle/>
                    <a:p>
                      <a:pPr algn="ctr"/>
                      <a:r>
                        <a:rPr lang="en-IN" dirty="0"/>
                        <a:t>Yes</a:t>
                      </a:r>
                    </a:p>
                  </a:txBody>
                  <a:tcPr/>
                </a:tc>
                <a:extLst>
                  <a:ext uri="{0D108BD9-81ED-4DB2-BD59-A6C34878D82A}">
                    <a16:rowId xmlns:a16="http://schemas.microsoft.com/office/drawing/2014/main" val="1094341208"/>
                  </a:ext>
                </a:extLst>
              </a:tr>
              <a:tr h="370840">
                <a:tc>
                  <a:txBody>
                    <a:bodyPr/>
                    <a:lstStyle/>
                    <a:p>
                      <a:pPr algn="ctr"/>
                      <a:r>
                        <a:rPr lang="en-IN" dirty="0"/>
                        <a:t>850 Lakhs</a:t>
                      </a:r>
                    </a:p>
                  </a:txBody>
                  <a:tcPr/>
                </a:tc>
                <a:tc>
                  <a:txBody>
                    <a:bodyPr/>
                    <a:lstStyle/>
                    <a:p>
                      <a:pPr algn="ctr"/>
                      <a:r>
                        <a:rPr lang="en-IN" dirty="0"/>
                        <a:t>0</a:t>
                      </a:r>
                    </a:p>
                  </a:txBody>
                  <a:tcPr/>
                </a:tc>
                <a:tc>
                  <a:txBody>
                    <a:bodyPr/>
                    <a:lstStyle/>
                    <a:p>
                      <a:pPr algn="ctr"/>
                      <a:r>
                        <a:rPr lang="en-IN" dirty="0"/>
                        <a:t>850 Lakhs</a:t>
                      </a:r>
                    </a:p>
                  </a:txBody>
                  <a:tcPr/>
                </a:tc>
                <a:tc>
                  <a:txBody>
                    <a:bodyPr/>
                    <a:lstStyle/>
                    <a:p>
                      <a:pPr algn="ctr"/>
                      <a:r>
                        <a:rPr lang="en-IN" dirty="0"/>
                        <a:t>No</a:t>
                      </a:r>
                    </a:p>
                  </a:txBody>
                  <a:tcPr/>
                </a:tc>
                <a:tc>
                  <a:txBody>
                    <a:bodyPr/>
                    <a:lstStyle/>
                    <a:p>
                      <a:pPr algn="ctr"/>
                      <a:r>
                        <a:rPr lang="en-IN" dirty="0"/>
                        <a:t>0</a:t>
                      </a:r>
                    </a:p>
                  </a:txBody>
                  <a:tcPr/>
                </a:tc>
                <a:tc>
                  <a:txBody>
                    <a:bodyPr/>
                    <a:lstStyle/>
                    <a:p>
                      <a:pPr algn="ctr"/>
                      <a:r>
                        <a:rPr lang="en-IN" dirty="0"/>
                        <a:t>No</a:t>
                      </a:r>
                    </a:p>
                  </a:txBody>
                  <a:tcPr/>
                </a:tc>
                <a:tc>
                  <a:txBody>
                    <a:bodyPr/>
                    <a:lstStyle/>
                    <a:p>
                      <a:pPr algn="ctr"/>
                      <a:r>
                        <a:rPr lang="en-IN" dirty="0"/>
                        <a:t>No</a:t>
                      </a:r>
                    </a:p>
                  </a:txBody>
                  <a:tcPr/>
                </a:tc>
                <a:extLst>
                  <a:ext uri="{0D108BD9-81ED-4DB2-BD59-A6C34878D82A}">
                    <a16:rowId xmlns:a16="http://schemas.microsoft.com/office/drawing/2014/main" val="393580921"/>
                  </a:ext>
                </a:extLst>
              </a:tr>
            </a:tbl>
          </a:graphicData>
        </a:graphic>
      </p:graphicFrame>
    </p:spTree>
    <p:extLst>
      <p:ext uri="{BB962C8B-B14F-4D97-AF65-F5344CB8AC3E}">
        <p14:creationId xmlns:p14="http://schemas.microsoft.com/office/powerpoint/2010/main" val="2426001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AA5F0-AF6A-2191-D986-5CA27368E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03E9FC-0F29-C6FD-BD42-E5AE41352683}"/>
              </a:ext>
            </a:extLst>
          </p:cNvPr>
          <p:cNvSpPr>
            <a:spLocks noGrp="1"/>
          </p:cNvSpPr>
          <p:nvPr>
            <p:ph type="title"/>
          </p:nvPr>
        </p:nvSpPr>
        <p:spPr/>
        <p:txBody>
          <a:bodyPr/>
          <a:lstStyle/>
          <a:p>
            <a:r>
              <a:rPr lang="en-US" dirty="0"/>
              <a:t>Special Case: Can one business be audited &amp; other be declared in 44AD?</a:t>
            </a:r>
            <a:endParaRPr lang="en-IN" dirty="0"/>
          </a:p>
        </p:txBody>
      </p:sp>
      <p:sp>
        <p:nvSpPr>
          <p:cNvPr id="3" name="Content Placeholder 2">
            <a:extLst>
              <a:ext uri="{FF2B5EF4-FFF2-40B4-BE49-F238E27FC236}">
                <a16:creationId xmlns:a16="http://schemas.microsoft.com/office/drawing/2014/main" id="{D914D884-D2B4-A1B1-11EE-A397E24367F7}"/>
              </a:ext>
            </a:extLst>
          </p:cNvPr>
          <p:cNvSpPr>
            <a:spLocks noGrp="1"/>
          </p:cNvSpPr>
          <p:nvPr>
            <p:ph idx="1"/>
          </p:nvPr>
        </p:nvSpPr>
        <p:spPr/>
        <p:txBody>
          <a:bodyPr numCol="1">
            <a:normAutofit/>
          </a:bodyPr>
          <a:lstStyle/>
          <a:p>
            <a:pPr marL="0" indent="0" algn="just">
              <a:lnSpc>
                <a:spcPct val="150000"/>
              </a:lnSpc>
              <a:buNone/>
            </a:pPr>
            <a:r>
              <a:rPr lang="en-IN" dirty="0"/>
              <a:t>[</a:t>
            </a:r>
            <a:r>
              <a:rPr lang="en-IN" i="1" dirty="0"/>
              <a:t>Ref Para 5.17 of </a:t>
            </a:r>
            <a:r>
              <a:rPr lang="en-US" i="1" dirty="0"/>
              <a:t>Guidance Note on Tax Audit under Section 44AB of the Income-tax Act, 1961 (Revised 2023)</a:t>
            </a:r>
            <a:r>
              <a:rPr lang="en-US" dirty="0"/>
              <a:t>]</a:t>
            </a:r>
          </a:p>
          <a:p>
            <a:pPr marL="0" indent="0" algn="just">
              <a:lnSpc>
                <a:spcPct val="150000"/>
              </a:lnSpc>
              <a:buNone/>
            </a:pPr>
            <a:r>
              <a:rPr lang="en-US" dirty="0"/>
              <a:t>Where the business is covered by section 44B or 44BBA, </a:t>
            </a:r>
            <a:r>
              <a:rPr lang="en-US" b="1" dirty="0"/>
              <a:t>turnover of such business shall be excluded</a:t>
            </a:r>
            <a:r>
              <a:rPr lang="en-US" dirty="0"/>
              <a:t>. Similarly, where the business or profession is covered by section 44AD or 44ADA or 44AE or 44BB or 44BBB and the assessee opts to be assessed under the respective sections on presumptive basis, </a:t>
            </a:r>
            <a:r>
              <a:rPr lang="en-US" b="1" dirty="0"/>
              <a:t>the turnover thereof </a:t>
            </a:r>
            <a:r>
              <a:rPr lang="en-IN" b="1" dirty="0"/>
              <a:t>shall be excluded</a:t>
            </a:r>
            <a:r>
              <a:rPr lang="en-IN" dirty="0"/>
              <a:t>.</a:t>
            </a:r>
          </a:p>
          <a:p>
            <a:pPr marL="0" indent="0" algn="just">
              <a:lnSpc>
                <a:spcPct val="150000"/>
              </a:lnSpc>
              <a:buNone/>
            </a:pPr>
            <a:r>
              <a:rPr lang="en-IN" dirty="0"/>
              <a:t>Hence, the question is answered!</a:t>
            </a:r>
            <a:endParaRPr lang="en-US" dirty="0"/>
          </a:p>
        </p:txBody>
      </p:sp>
      <p:sp>
        <p:nvSpPr>
          <p:cNvPr id="5" name="Footer Placeholder 4">
            <a:extLst>
              <a:ext uri="{FF2B5EF4-FFF2-40B4-BE49-F238E27FC236}">
                <a16:creationId xmlns:a16="http://schemas.microsoft.com/office/drawing/2014/main" id="{842CFF57-188C-B1DA-0C0F-5898F47F471D}"/>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7E7C8315-BA32-29CB-7A5D-E2DF7A807975}"/>
              </a:ext>
            </a:extLst>
          </p:cNvPr>
          <p:cNvSpPr>
            <a:spLocks noGrp="1"/>
          </p:cNvSpPr>
          <p:nvPr>
            <p:ph type="sldNum" sz="quarter" idx="12"/>
          </p:nvPr>
        </p:nvSpPr>
        <p:spPr/>
        <p:txBody>
          <a:bodyPr/>
          <a:lstStyle/>
          <a:p>
            <a:fld id="{352186F1-8E06-4ED0-8456-8AD54FD6DF12}" type="slidenum">
              <a:rPr lang="en-IN" smtClean="0"/>
              <a:t>37</a:t>
            </a:fld>
            <a:endParaRPr lang="en-IN"/>
          </a:p>
        </p:txBody>
      </p:sp>
    </p:spTree>
    <p:extLst>
      <p:ext uri="{BB962C8B-B14F-4D97-AF65-F5344CB8AC3E}">
        <p14:creationId xmlns:p14="http://schemas.microsoft.com/office/powerpoint/2010/main" val="3616320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B9D1B-38DD-E56A-3A54-C476ADC49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422C5-71F9-FAFC-AB58-F02E7232B150}"/>
              </a:ext>
            </a:extLst>
          </p:cNvPr>
          <p:cNvSpPr>
            <a:spLocks noGrp="1"/>
          </p:cNvSpPr>
          <p:nvPr>
            <p:ph type="title"/>
          </p:nvPr>
        </p:nvSpPr>
        <p:spPr/>
        <p:txBody>
          <a:bodyPr/>
          <a:lstStyle/>
          <a:p>
            <a:r>
              <a:rPr lang="en-US" dirty="0"/>
              <a:t>Special Case: Exempt Income &amp; Income below taxable limit</a:t>
            </a:r>
            <a:endParaRPr lang="en-IN" dirty="0"/>
          </a:p>
        </p:txBody>
      </p:sp>
      <p:sp>
        <p:nvSpPr>
          <p:cNvPr id="3" name="Content Placeholder 2">
            <a:extLst>
              <a:ext uri="{FF2B5EF4-FFF2-40B4-BE49-F238E27FC236}">
                <a16:creationId xmlns:a16="http://schemas.microsoft.com/office/drawing/2014/main" id="{9D1DB99D-F608-C207-0CF5-804266B093F4}"/>
              </a:ext>
            </a:extLst>
          </p:cNvPr>
          <p:cNvSpPr>
            <a:spLocks noGrp="1"/>
          </p:cNvSpPr>
          <p:nvPr>
            <p:ph idx="1"/>
          </p:nvPr>
        </p:nvSpPr>
        <p:spPr/>
        <p:txBody>
          <a:bodyPr numCol="1">
            <a:normAutofit/>
          </a:bodyPr>
          <a:lstStyle/>
          <a:p>
            <a:pPr marL="0" indent="0" algn="just">
              <a:lnSpc>
                <a:spcPct val="150000"/>
              </a:lnSpc>
              <a:buNone/>
            </a:pPr>
            <a:r>
              <a:rPr lang="en-IN" dirty="0"/>
              <a:t>[</a:t>
            </a:r>
            <a:r>
              <a:rPr lang="en-IN" i="1" dirty="0"/>
              <a:t>Ref Para 6.1, 6.2 &amp; 6.3 of </a:t>
            </a:r>
            <a:r>
              <a:rPr lang="en-US" i="1" dirty="0"/>
              <a:t>Guidance Note on Tax Audit under Section 44AB of the Income-tax Act, 1961 (Revised 2023)</a:t>
            </a:r>
            <a:r>
              <a:rPr lang="en-US" dirty="0"/>
              <a:t>]</a:t>
            </a:r>
          </a:p>
          <a:p>
            <a:pPr marL="0" indent="0" algn="just">
              <a:lnSpc>
                <a:spcPct val="150000"/>
              </a:lnSpc>
              <a:buNone/>
            </a:pPr>
            <a:r>
              <a:rPr lang="en-US" dirty="0"/>
              <a:t>It may be appreciated that the object of audit under section 44AB is only to assist the Assessing Officer in computing the total income of an assessee in accordance with different provisions of the Act.</a:t>
            </a:r>
          </a:p>
          <a:p>
            <a:pPr marL="0" indent="0" algn="just">
              <a:lnSpc>
                <a:spcPct val="150000"/>
              </a:lnSpc>
              <a:buNone/>
            </a:pPr>
            <a:r>
              <a:rPr lang="en-US" dirty="0"/>
              <a:t>It appears that neither section 44AB nor any other provisions of the Act stipulate exemption from the compulsory tax audit to any person whose income is exempt from tax.</a:t>
            </a:r>
          </a:p>
        </p:txBody>
      </p:sp>
      <p:sp>
        <p:nvSpPr>
          <p:cNvPr id="5" name="Footer Placeholder 4">
            <a:extLst>
              <a:ext uri="{FF2B5EF4-FFF2-40B4-BE49-F238E27FC236}">
                <a16:creationId xmlns:a16="http://schemas.microsoft.com/office/drawing/2014/main" id="{CA050EAC-98F4-5BA5-BA99-01E86E64FE90}"/>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370738BD-80A6-640A-F803-8BC8DC9B4DF3}"/>
              </a:ext>
            </a:extLst>
          </p:cNvPr>
          <p:cNvSpPr>
            <a:spLocks noGrp="1"/>
          </p:cNvSpPr>
          <p:nvPr>
            <p:ph type="sldNum" sz="quarter" idx="12"/>
          </p:nvPr>
        </p:nvSpPr>
        <p:spPr/>
        <p:txBody>
          <a:bodyPr/>
          <a:lstStyle/>
          <a:p>
            <a:fld id="{352186F1-8E06-4ED0-8456-8AD54FD6DF12}" type="slidenum">
              <a:rPr lang="en-IN" smtClean="0"/>
              <a:t>38</a:t>
            </a:fld>
            <a:endParaRPr lang="en-IN"/>
          </a:p>
        </p:txBody>
      </p:sp>
    </p:spTree>
    <p:extLst>
      <p:ext uri="{BB962C8B-B14F-4D97-AF65-F5344CB8AC3E}">
        <p14:creationId xmlns:p14="http://schemas.microsoft.com/office/powerpoint/2010/main" val="940870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1B8C9-7CEA-46FB-1FEB-FAFF3E718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7F1F2-B3E5-5FD0-C817-41DA25221070}"/>
              </a:ext>
            </a:extLst>
          </p:cNvPr>
          <p:cNvSpPr>
            <a:spLocks noGrp="1"/>
          </p:cNvSpPr>
          <p:nvPr>
            <p:ph type="title"/>
          </p:nvPr>
        </p:nvSpPr>
        <p:spPr/>
        <p:txBody>
          <a:bodyPr/>
          <a:lstStyle/>
          <a:p>
            <a:r>
              <a:rPr lang="en-US" dirty="0"/>
              <a:t>Special Case: Exempt Income &amp; Income below taxable limit</a:t>
            </a:r>
            <a:endParaRPr lang="en-IN" dirty="0"/>
          </a:p>
        </p:txBody>
      </p:sp>
      <p:sp>
        <p:nvSpPr>
          <p:cNvPr id="3" name="Content Placeholder 2">
            <a:extLst>
              <a:ext uri="{FF2B5EF4-FFF2-40B4-BE49-F238E27FC236}">
                <a16:creationId xmlns:a16="http://schemas.microsoft.com/office/drawing/2014/main" id="{12364959-D537-A38A-E133-5A84A9253373}"/>
              </a:ext>
            </a:extLst>
          </p:cNvPr>
          <p:cNvSpPr>
            <a:spLocks noGrp="1"/>
          </p:cNvSpPr>
          <p:nvPr>
            <p:ph idx="1"/>
          </p:nvPr>
        </p:nvSpPr>
        <p:spPr/>
        <p:txBody>
          <a:bodyPr numCol="1">
            <a:normAutofit/>
          </a:bodyPr>
          <a:lstStyle/>
          <a:p>
            <a:pPr marL="0" indent="0" algn="just">
              <a:lnSpc>
                <a:spcPct val="150000"/>
              </a:lnSpc>
              <a:buNone/>
            </a:pPr>
            <a:r>
              <a:rPr lang="en-US" dirty="0"/>
              <a:t>This section makes it mandatory for every person carrying on any business or profession to get his accounts audited where conditions laid down in the section are satisfied and to furnish the report of such audit in the prescribed form.</a:t>
            </a:r>
          </a:p>
          <a:p>
            <a:pPr marL="0" indent="0" algn="just">
              <a:lnSpc>
                <a:spcPct val="150000"/>
              </a:lnSpc>
              <a:buNone/>
            </a:pPr>
            <a:r>
              <a:rPr lang="en-US" dirty="0"/>
              <a:t>Section 44AB does not make any distinction between a resident or non-resident. Therefore, a non-resident assessee is also required to get his accounts audited and to furnish such report under section 44AB if his turnover/sales/gross receipts exceed the prescribed limits. However, it would be confined only to the Indian operations carried out by the non-resident assessee.</a:t>
            </a:r>
          </a:p>
        </p:txBody>
      </p:sp>
      <p:sp>
        <p:nvSpPr>
          <p:cNvPr id="5" name="Footer Placeholder 4">
            <a:extLst>
              <a:ext uri="{FF2B5EF4-FFF2-40B4-BE49-F238E27FC236}">
                <a16:creationId xmlns:a16="http://schemas.microsoft.com/office/drawing/2014/main" id="{3AAE5C6C-730F-48FD-935B-0FDDC17F1974}"/>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1F2A0B7E-49F9-7D01-7AF1-75E39303D316}"/>
              </a:ext>
            </a:extLst>
          </p:cNvPr>
          <p:cNvSpPr>
            <a:spLocks noGrp="1"/>
          </p:cNvSpPr>
          <p:nvPr>
            <p:ph type="sldNum" sz="quarter" idx="12"/>
          </p:nvPr>
        </p:nvSpPr>
        <p:spPr/>
        <p:txBody>
          <a:bodyPr/>
          <a:lstStyle/>
          <a:p>
            <a:fld id="{352186F1-8E06-4ED0-8456-8AD54FD6DF12}" type="slidenum">
              <a:rPr lang="en-IN" smtClean="0"/>
              <a:t>39</a:t>
            </a:fld>
            <a:endParaRPr lang="en-IN"/>
          </a:p>
        </p:txBody>
      </p:sp>
    </p:spTree>
    <p:extLst>
      <p:ext uri="{BB962C8B-B14F-4D97-AF65-F5344CB8AC3E}">
        <p14:creationId xmlns:p14="http://schemas.microsoft.com/office/powerpoint/2010/main" val="428716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383F-02F2-4DAD-F046-9726B597B44F}"/>
              </a:ext>
            </a:extLst>
          </p:cNvPr>
          <p:cNvSpPr>
            <a:spLocks noGrp="1"/>
          </p:cNvSpPr>
          <p:nvPr>
            <p:ph type="title"/>
          </p:nvPr>
        </p:nvSpPr>
        <p:spPr/>
        <p:txBody>
          <a:bodyPr/>
          <a:lstStyle/>
          <a:p>
            <a:pPr marL="342900" indent="-342900"/>
            <a:r>
              <a:rPr lang="en-US" dirty="0"/>
              <a:t>Derivative Transactions</a:t>
            </a:r>
          </a:p>
        </p:txBody>
      </p:sp>
      <p:sp>
        <p:nvSpPr>
          <p:cNvPr id="3" name="Content Placeholder 2">
            <a:extLst>
              <a:ext uri="{FF2B5EF4-FFF2-40B4-BE49-F238E27FC236}">
                <a16:creationId xmlns:a16="http://schemas.microsoft.com/office/drawing/2014/main" id="{914A001A-E64A-69C7-39AA-E2A63446215F}"/>
              </a:ext>
            </a:extLst>
          </p:cNvPr>
          <p:cNvSpPr>
            <a:spLocks noGrp="1"/>
          </p:cNvSpPr>
          <p:nvPr>
            <p:ph idx="1"/>
          </p:nvPr>
        </p:nvSpPr>
        <p:spPr/>
        <p:txBody>
          <a:bodyPr/>
          <a:lstStyle/>
          <a:p>
            <a:pPr marL="292608" lvl="1" indent="0" algn="just">
              <a:lnSpc>
                <a:spcPct val="150000"/>
              </a:lnSpc>
              <a:buNone/>
            </a:pPr>
            <a:r>
              <a:rPr lang="en-US" dirty="0"/>
              <a:t>Derivatives are </a:t>
            </a:r>
          </a:p>
          <a:p>
            <a:pPr marL="578358" lvl="1" indent="-285750" algn="just">
              <a:lnSpc>
                <a:spcPct val="150000"/>
              </a:lnSpc>
            </a:pPr>
            <a:r>
              <a:rPr lang="en-US" dirty="0"/>
              <a:t>financial instruments. </a:t>
            </a:r>
          </a:p>
          <a:p>
            <a:pPr marL="578358" lvl="1" indent="-285750" algn="just">
              <a:lnSpc>
                <a:spcPct val="150000"/>
              </a:lnSpc>
            </a:pPr>
            <a:r>
              <a:rPr lang="en-US" dirty="0"/>
              <a:t>does not have its own physical existence. </a:t>
            </a:r>
          </a:p>
          <a:p>
            <a:pPr marL="578358" lvl="1" indent="-285750" algn="just">
              <a:lnSpc>
                <a:spcPct val="150000"/>
              </a:lnSpc>
            </a:pPr>
            <a:r>
              <a:rPr lang="en-US" dirty="0"/>
              <a:t>emerges out of the contract between the buyer and seller of the derivative instrument. </a:t>
            </a:r>
          </a:p>
          <a:p>
            <a:pPr marL="578358" lvl="1" indent="-285750" algn="just">
              <a:lnSpc>
                <a:spcPct val="150000"/>
              </a:lnSpc>
            </a:pPr>
            <a:r>
              <a:rPr lang="en-US" dirty="0"/>
              <a:t>value depends upon the value of the underlying asset.</a:t>
            </a:r>
          </a:p>
          <a:p>
            <a:pPr marL="292608" lvl="1" indent="0" algn="just">
              <a:lnSpc>
                <a:spcPct val="150000"/>
              </a:lnSpc>
              <a:buNone/>
            </a:pPr>
            <a:r>
              <a:rPr lang="en-US" dirty="0"/>
              <a:t>The underlying assets can be real assets such as commodities, gold etc. or financial assets such as index, interest rate etc.</a:t>
            </a:r>
          </a:p>
        </p:txBody>
      </p:sp>
      <p:sp>
        <p:nvSpPr>
          <p:cNvPr id="5" name="Footer Placeholder 4"/>
          <p:cNvSpPr>
            <a:spLocks noGrp="1"/>
          </p:cNvSpPr>
          <p:nvPr>
            <p:ph type="ftr" sz="quarter" idx="11"/>
          </p:nvPr>
        </p:nvSpPr>
        <p:spPr/>
        <p:txBody>
          <a:bodyPr/>
          <a:lstStyle/>
          <a:p>
            <a:r>
              <a:rPr lang="en-IN" dirty="0"/>
              <a:t>CA. AVIJIT DUTTA</a:t>
            </a:r>
          </a:p>
        </p:txBody>
      </p:sp>
      <p:sp>
        <p:nvSpPr>
          <p:cNvPr id="4" name="Slide Number Placeholder 3"/>
          <p:cNvSpPr>
            <a:spLocks noGrp="1"/>
          </p:cNvSpPr>
          <p:nvPr>
            <p:ph type="sldNum" sz="quarter" idx="12"/>
          </p:nvPr>
        </p:nvSpPr>
        <p:spPr/>
        <p:txBody>
          <a:bodyPr/>
          <a:lstStyle/>
          <a:p>
            <a:fld id="{352186F1-8E06-4ED0-8456-8AD54FD6DF12}" type="slidenum">
              <a:rPr lang="en-IN" smtClean="0"/>
              <a:t>4</a:t>
            </a:fld>
            <a:endParaRPr lang="en-IN"/>
          </a:p>
        </p:txBody>
      </p:sp>
    </p:spTree>
    <p:extLst>
      <p:ext uri="{BB962C8B-B14F-4D97-AF65-F5344CB8AC3E}">
        <p14:creationId xmlns:p14="http://schemas.microsoft.com/office/powerpoint/2010/main" val="373888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92AC-426A-E021-7BDD-BC45EAB55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28AC5F-582E-0EAF-252B-C86003DCF40A}"/>
              </a:ext>
            </a:extLst>
          </p:cNvPr>
          <p:cNvSpPr>
            <a:spLocks noGrp="1"/>
          </p:cNvSpPr>
          <p:nvPr>
            <p:ph type="title"/>
          </p:nvPr>
        </p:nvSpPr>
        <p:spPr/>
        <p:txBody>
          <a:bodyPr/>
          <a:lstStyle/>
          <a:p>
            <a:r>
              <a:rPr lang="en-US" dirty="0"/>
              <a:t>F&amp;O Businesses for Practicing CAs</a:t>
            </a:r>
            <a:endParaRPr lang="en-IN" dirty="0"/>
          </a:p>
        </p:txBody>
      </p:sp>
      <p:sp>
        <p:nvSpPr>
          <p:cNvPr id="3" name="Content Placeholder 2">
            <a:extLst>
              <a:ext uri="{FF2B5EF4-FFF2-40B4-BE49-F238E27FC236}">
                <a16:creationId xmlns:a16="http://schemas.microsoft.com/office/drawing/2014/main" id="{9B36D7A9-EF19-2E57-3877-003A9D5146C9}"/>
              </a:ext>
            </a:extLst>
          </p:cNvPr>
          <p:cNvSpPr>
            <a:spLocks noGrp="1"/>
          </p:cNvSpPr>
          <p:nvPr>
            <p:ph idx="1"/>
          </p:nvPr>
        </p:nvSpPr>
        <p:spPr/>
        <p:txBody>
          <a:bodyPr numCol="1">
            <a:normAutofit/>
          </a:bodyPr>
          <a:lstStyle/>
          <a:p>
            <a:pPr marL="0" indent="0" algn="just">
              <a:lnSpc>
                <a:spcPct val="150000"/>
              </a:lnSpc>
              <a:buNone/>
            </a:pPr>
            <a:r>
              <a:rPr lang="en-US" b="1" u="sng" dirty="0"/>
              <a:t>Clause 11 of Part 1 of the First Schedule</a:t>
            </a:r>
            <a:r>
              <a:rPr lang="en-US" dirty="0"/>
              <a:t>: A Chartered Accountant in Practice shall be deemed to be guilty of professional misconduct if he engaged in any business or occupation other than profession of Chartered Accountant unless permitted by Council so to engage.</a:t>
            </a:r>
          </a:p>
          <a:p>
            <a:pPr marL="0" indent="0" algn="just">
              <a:lnSpc>
                <a:spcPct val="150000"/>
              </a:lnSpc>
              <a:buNone/>
            </a:pPr>
            <a:r>
              <a:rPr lang="en-US" dirty="0"/>
              <a:t>According to </a:t>
            </a:r>
            <a:r>
              <a:rPr lang="en-US" b="1" dirty="0"/>
              <a:t>ethical standard board of ICAI</a:t>
            </a:r>
            <a:r>
              <a:rPr lang="en-US" dirty="0"/>
              <a:t>,</a:t>
            </a:r>
            <a:r>
              <a:rPr lang="en-US" b="1" dirty="0"/>
              <a:t> </a:t>
            </a:r>
            <a:r>
              <a:rPr lang="en-US" dirty="0"/>
              <a:t>derivatives transactions are considered in the nature of business or occupation other than the profession of chartered accountant, not in the nature of investment. it simply means that trading of future and options are not to be considered as an investment.</a:t>
            </a:r>
          </a:p>
        </p:txBody>
      </p:sp>
      <p:sp>
        <p:nvSpPr>
          <p:cNvPr id="5" name="Footer Placeholder 4">
            <a:extLst>
              <a:ext uri="{FF2B5EF4-FFF2-40B4-BE49-F238E27FC236}">
                <a16:creationId xmlns:a16="http://schemas.microsoft.com/office/drawing/2014/main" id="{683508CD-DC52-960D-7527-698CEED94239}"/>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30CE884C-3EDC-F614-9F51-4BD42A8AC5A1}"/>
              </a:ext>
            </a:extLst>
          </p:cNvPr>
          <p:cNvSpPr>
            <a:spLocks noGrp="1"/>
          </p:cNvSpPr>
          <p:nvPr>
            <p:ph type="sldNum" sz="quarter" idx="12"/>
          </p:nvPr>
        </p:nvSpPr>
        <p:spPr/>
        <p:txBody>
          <a:bodyPr/>
          <a:lstStyle/>
          <a:p>
            <a:fld id="{352186F1-8E06-4ED0-8456-8AD54FD6DF12}" type="slidenum">
              <a:rPr lang="en-IN" smtClean="0"/>
              <a:t>40</a:t>
            </a:fld>
            <a:endParaRPr lang="en-IN"/>
          </a:p>
        </p:txBody>
      </p:sp>
    </p:spTree>
    <p:extLst>
      <p:ext uri="{BB962C8B-B14F-4D97-AF65-F5344CB8AC3E}">
        <p14:creationId xmlns:p14="http://schemas.microsoft.com/office/powerpoint/2010/main" val="1603512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B7285-B05B-EAE8-EFCB-AD31EF107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F8862-ACAD-E0E1-D6B8-A690608EF2D6}"/>
              </a:ext>
            </a:extLst>
          </p:cNvPr>
          <p:cNvSpPr>
            <a:spLocks noGrp="1"/>
          </p:cNvSpPr>
          <p:nvPr>
            <p:ph type="title"/>
          </p:nvPr>
        </p:nvSpPr>
        <p:spPr/>
        <p:txBody>
          <a:bodyPr/>
          <a:lstStyle/>
          <a:p>
            <a:r>
              <a:rPr lang="en-US" dirty="0"/>
              <a:t>F&amp;O Businesses for Practicing CAs</a:t>
            </a:r>
            <a:endParaRPr lang="en-IN" dirty="0"/>
          </a:p>
        </p:txBody>
      </p:sp>
      <p:sp>
        <p:nvSpPr>
          <p:cNvPr id="3" name="Content Placeholder 2">
            <a:extLst>
              <a:ext uri="{FF2B5EF4-FFF2-40B4-BE49-F238E27FC236}">
                <a16:creationId xmlns:a16="http://schemas.microsoft.com/office/drawing/2014/main" id="{9B0D7678-28BB-7E7D-4475-77343A4373F4}"/>
              </a:ext>
            </a:extLst>
          </p:cNvPr>
          <p:cNvSpPr>
            <a:spLocks noGrp="1"/>
          </p:cNvSpPr>
          <p:nvPr>
            <p:ph idx="1"/>
          </p:nvPr>
        </p:nvSpPr>
        <p:spPr/>
        <p:txBody>
          <a:bodyPr numCol="1">
            <a:normAutofit/>
          </a:bodyPr>
          <a:lstStyle/>
          <a:p>
            <a:pPr marL="0" indent="0" algn="just">
              <a:lnSpc>
                <a:spcPct val="150000"/>
              </a:lnSpc>
              <a:buNone/>
            </a:pPr>
            <a:r>
              <a:rPr lang="en-US" dirty="0"/>
              <a:t>Hence, practicing CAs don’t have the option to declare income from Futures &amp; Options under capital gains. But the question remains – Can a Practicing CA be engaged in the business of Futures &amp; Options?</a:t>
            </a:r>
          </a:p>
          <a:p>
            <a:pPr marL="0" indent="0" algn="just">
              <a:lnSpc>
                <a:spcPct val="150000"/>
              </a:lnSpc>
              <a:buNone/>
            </a:pPr>
            <a:r>
              <a:rPr lang="en-US" dirty="0"/>
              <a:t>Also, we need to understand that the same is not covered in the list of </a:t>
            </a:r>
            <a:r>
              <a:rPr lang="en-US" b="1" dirty="0"/>
              <a:t>General Permissions Granted </a:t>
            </a:r>
            <a:r>
              <a:rPr lang="en-US" dirty="0"/>
              <a:t>under regulation 190A of the CA Regulations, 1988, as amended from time to time.</a:t>
            </a:r>
          </a:p>
        </p:txBody>
      </p:sp>
      <p:sp>
        <p:nvSpPr>
          <p:cNvPr id="5" name="Footer Placeholder 4">
            <a:extLst>
              <a:ext uri="{FF2B5EF4-FFF2-40B4-BE49-F238E27FC236}">
                <a16:creationId xmlns:a16="http://schemas.microsoft.com/office/drawing/2014/main" id="{71592F92-7FEF-4AE1-1F54-29F71D403968}"/>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6BE19B3F-F380-1504-2E6E-7D1D606EE8A6}"/>
              </a:ext>
            </a:extLst>
          </p:cNvPr>
          <p:cNvSpPr>
            <a:spLocks noGrp="1"/>
          </p:cNvSpPr>
          <p:nvPr>
            <p:ph type="sldNum" sz="quarter" idx="12"/>
          </p:nvPr>
        </p:nvSpPr>
        <p:spPr/>
        <p:txBody>
          <a:bodyPr/>
          <a:lstStyle/>
          <a:p>
            <a:fld id="{352186F1-8E06-4ED0-8456-8AD54FD6DF12}" type="slidenum">
              <a:rPr lang="en-IN" smtClean="0"/>
              <a:t>41</a:t>
            </a:fld>
            <a:endParaRPr lang="en-IN"/>
          </a:p>
        </p:txBody>
      </p:sp>
    </p:spTree>
    <p:extLst>
      <p:ext uri="{BB962C8B-B14F-4D97-AF65-F5344CB8AC3E}">
        <p14:creationId xmlns:p14="http://schemas.microsoft.com/office/powerpoint/2010/main" val="2844430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06554-E498-1C2E-9E8B-83BC14B71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C1EC1F-1480-D43A-2CE5-8A43CC41C38C}"/>
              </a:ext>
            </a:extLst>
          </p:cNvPr>
          <p:cNvSpPr>
            <a:spLocks noGrp="1"/>
          </p:cNvSpPr>
          <p:nvPr>
            <p:ph type="title"/>
          </p:nvPr>
        </p:nvSpPr>
        <p:spPr/>
        <p:txBody>
          <a:bodyPr/>
          <a:lstStyle/>
          <a:p>
            <a:r>
              <a:rPr lang="en-US" dirty="0"/>
              <a:t>F&amp;O Businesses for Practicing CAs</a:t>
            </a:r>
            <a:endParaRPr lang="en-IN" dirty="0"/>
          </a:p>
        </p:txBody>
      </p:sp>
      <p:sp>
        <p:nvSpPr>
          <p:cNvPr id="3" name="Content Placeholder 2">
            <a:extLst>
              <a:ext uri="{FF2B5EF4-FFF2-40B4-BE49-F238E27FC236}">
                <a16:creationId xmlns:a16="http://schemas.microsoft.com/office/drawing/2014/main" id="{B2B92E0A-94FE-385A-BA4F-86D6F3F7F921}"/>
              </a:ext>
            </a:extLst>
          </p:cNvPr>
          <p:cNvSpPr>
            <a:spLocks noGrp="1"/>
          </p:cNvSpPr>
          <p:nvPr>
            <p:ph idx="1"/>
          </p:nvPr>
        </p:nvSpPr>
        <p:spPr/>
        <p:txBody>
          <a:bodyPr numCol="1">
            <a:normAutofit/>
          </a:bodyPr>
          <a:lstStyle/>
          <a:p>
            <a:pPr marL="0" indent="0" algn="just">
              <a:lnSpc>
                <a:spcPct val="150000"/>
              </a:lnSpc>
              <a:buNone/>
            </a:pPr>
            <a:r>
              <a:rPr lang="en-US" dirty="0"/>
              <a:t>However, the </a:t>
            </a:r>
            <a:r>
              <a:rPr lang="en-US" b="1" dirty="0"/>
              <a:t>Ethical Standards Board</a:t>
            </a:r>
            <a:r>
              <a:rPr lang="en-US" dirty="0"/>
              <a:t> vide notification dated 04-08-2021 has declared that-</a:t>
            </a:r>
          </a:p>
          <a:p>
            <a:pPr marL="0" indent="0" algn="just">
              <a:lnSpc>
                <a:spcPct val="150000"/>
              </a:lnSpc>
              <a:buNone/>
            </a:pPr>
            <a:r>
              <a:rPr lang="en-US" dirty="0"/>
              <a:t>It is permissible for a member in practice to engage in derivative transactions in his personal capacity, but not in professional capacity i.e., for clients. </a:t>
            </a:r>
            <a:r>
              <a:rPr lang="en-US" b="1" u="sng" dirty="0"/>
              <a:t>Such engagement in derivatives would not be violative of provisions of Clause (11) of Part-I of First Schedule to The Chartered Accountants Act, 1949.</a:t>
            </a:r>
          </a:p>
        </p:txBody>
      </p:sp>
      <p:sp>
        <p:nvSpPr>
          <p:cNvPr id="5" name="Footer Placeholder 4">
            <a:extLst>
              <a:ext uri="{FF2B5EF4-FFF2-40B4-BE49-F238E27FC236}">
                <a16:creationId xmlns:a16="http://schemas.microsoft.com/office/drawing/2014/main" id="{C82DD321-2904-04B7-187D-FA8B70EE483D}"/>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1895F00F-285C-7D58-6F80-680E29809B17}"/>
              </a:ext>
            </a:extLst>
          </p:cNvPr>
          <p:cNvSpPr>
            <a:spLocks noGrp="1"/>
          </p:cNvSpPr>
          <p:nvPr>
            <p:ph type="sldNum" sz="quarter" idx="12"/>
          </p:nvPr>
        </p:nvSpPr>
        <p:spPr/>
        <p:txBody>
          <a:bodyPr/>
          <a:lstStyle/>
          <a:p>
            <a:fld id="{352186F1-8E06-4ED0-8456-8AD54FD6DF12}" type="slidenum">
              <a:rPr lang="en-IN" smtClean="0"/>
              <a:t>42</a:t>
            </a:fld>
            <a:endParaRPr lang="en-IN"/>
          </a:p>
        </p:txBody>
      </p:sp>
    </p:spTree>
    <p:extLst>
      <p:ext uri="{BB962C8B-B14F-4D97-AF65-F5344CB8AC3E}">
        <p14:creationId xmlns:p14="http://schemas.microsoft.com/office/powerpoint/2010/main" val="3712691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557D1-D092-0AE1-9911-4652AE4A4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9B43-C5EE-0FC4-8CA7-FFE3CDBC5F08}"/>
              </a:ext>
            </a:extLst>
          </p:cNvPr>
          <p:cNvSpPr>
            <a:spLocks noGrp="1"/>
          </p:cNvSpPr>
          <p:nvPr>
            <p:ph type="title"/>
          </p:nvPr>
        </p:nvSpPr>
        <p:spPr/>
        <p:txBody>
          <a:bodyPr/>
          <a:lstStyle/>
          <a:p>
            <a:r>
              <a:rPr lang="en-US" dirty="0"/>
              <a:t>F&amp;O Businesses for Practicing CAs</a:t>
            </a:r>
            <a:endParaRPr lang="en-IN" dirty="0"/>
          </a:p>
        </p:txBody>
      </p:sp>
      <p:sp>
        <p:nvSpPr>
          <p:cNvPr id="5" name="Footer Placeholder 4">
            <a:extLst>
              <a:ext uri="{FF2B5EF4-FFF2-40B4-BE49-F238E27FC236}">
                <a16:creationId xmlns:a16="http://schemas.microsoft.com/office/drawing/2014/main" id="{79387360-715F-00A5-D0FA-3FF3437A3BDC}"/>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FFF445CC-26A4-8261-2D7B-99F8060C1408}"/>
              </a:ext>
            </a:extLst>
          </p:cNvPr>
          <p:cNvSpPr>
            <a:spLocks noGrp="1"/>
          </p:cNvSpPr>
          <p:nvPr>
            <p:ph type="sldNum" sz="quarter" idx="12"/>
          </p:nvPr>
        </p:nvSpPr>
        <p:spPr/>
        <p:txBody>
          <a:bodyPr/>
          <a:lstStyle/>
          <a:p>
            <a:fld id="{352186F1-8E06-4ED0-8456-8AD54FD6DF12}" type="slidenum">
              <a:rPr lang="en-IN" smtClean="0"/>
              <a:t>43</a:t>
            </a:fld>
            <a:endParaRPr lang="en-IN"/>
          </a:p>
        </p:txBody>
      </p:sp>
      <p:graphicFrame>
        <p:nvGraphicFramePr>
          <p:cNvPr id="8" name="Content Placeholder 7">
            <a:extLst>
              <a:ext uri="{FF2B5EF4-FFF2-40B4-BE49-F238E27FC236}">
                <a16:creationId xmlns:a16="http://schemas.microsoft.com/office/drawing/2014/main" id="{FD5AAB4D-D11A-9D8B-A079-88A7AAD84E03}"/>
              </a:ext>
            </a:extLst>
          </p:cNvPr>
          <p:cNvGraphicFramePr>
            <a:graphicFrameLocks noGrp="1"/>
          </p:cNvGraphicFramePr>
          <p:nvPr>
            <p:ph idx="1"/>
            <p:extLst>
              <p:ext uri="{D42A27DB-BD31-4B8C-83A1-F6EECF244321}">
                <p14:modId xmlns:p14="http://schemas.microsoft.com/office/powerpoint/2010/main" val="204666280"/>
              </p:ext>
            </p:extLst>
          </p:nvPr>
        </p:nvGraphicFramePr>
        <p:xfrm>
          <a:off x="1096963" y="1846263"/>
          <a:ext cx="10058400" cy="4310380"/>
        </p:xfrm>
        <a:graphic>
          <a:graphicData uri="http://schemas.openxmlformats.org/drawingml/2006/table">
            <a:tbl>
              <a:tblPr firstRow="1" bandRow="1">
                <a:tableStyleId>{5C22544A-7EE6-4342-B048-85BDC9FD1C3A}</a:tableStyleId>
              </a:tblPr>
              <a:tblGrid>
                <a:gridCol w="4074477">
                  <a:extLst>
                    <a:ext uri="{9D8B030D-6E8A-4147-A177-3AD203B41FA5}">
                      <a16:colId xmlns:a16="http://schemas.microsoft.com/office/drawing/2014/main" val="1403633044"/>
                    </a:ext>
                  </a:extLst>
                </a:gridCol>
                <a:gridCol w="5983923">
                  <a:extLst>
                    <a:ext uri="{9D8B030D-6E8A-4147-A177-3AD203B41FA5}">
                      <a16:colId xmlns:a16="http://schemas.microsoft.com/office/drawing/2014/main" val="717430102"/>
                    </a:ext>
                  </a:extLst>
                </a:gridCol>
              </a:tblGrid>
              <a:tr h="370840">
                <a:tc>
                  <a:txBody>
                    <a:bodyPr/>
                    <a:lstStyle/>
                    <a:p>
                      <a:pPr algn="ctr">
                        <a:lnSpc>
                          <a:spcPct val="150000"/>
                        </a:lnSpc>
                      </a:pPr>
                      <a:r>
                        <a:rPr lang="en-US" dirty="0"/>
                        <a:t>Question</a:t>
                      </a:r>
                      <a:endParaRPr lang="en-IN" dirty="0"/>
                    </a:p>
                  </a:txBody>
                  <a:tcPr/>
                </a:tc>
                <a:tc>
                  <a:txBody>
                    <a:bodyPr/>
                    <a:lstStyle/>
                    <a:p>
                      <a:pPr algn="ctr">
                        <a:lnSpc>
                          <a:spcPct val="150000"/>
                        </a:lnSpc>
                      </a:pPr>
                      <a:r>
                        <a:rPr lang="en-US" dirty="0"/>
                        <a:t>Answer</a:t>
                      </a:r>
                      <a:endParaRPr lang="en-IN" dirty="0"/>
                    </a:p>
                  </a:txBody>
                  <a:tcPr/>
                </a:tc>
                <a:extLst>
                  <a:ext uri="{0D108BD9-81ED-4DB2-BD59-A6C34878D82A}">
                    <a16:rowId xmlns:a16="http://schemas.microsoft.com/office/drawing/2014/main" val="1335992507"/>
                  </a:ext>
                </a:extLst>
              </a:tr>
              <a:tr h="370840">
                <a:tc>
                  <a:txBody>
                    <a:bodyPr/>
                    <a:lstStyle/>
                    <a:p>
                      <a:pPr algn="just">
                        <a:lnSpc>
                          <a:spcPct val="150000"/>
                        </a:lnSpc>
                      </a:pPr>
                      <a:r>
                        <a:rPr lang="en-US" dirty="0"/>
                        <a:t>Whether a member in practice can transact in derivatives’ transactions?</a:t>
                      </a:r>
                      <a:endParaRPr lang="en-IN" dirty="0"/>
                    </a:p>
                  </a:txBody>
                  <a:tcPr/>
                </a:tc>
                <a:tc>
                  <a:txBody>
                    <a:bodyPr/>
                    <a:lstStyle/>
                    <a:p>
                      <a:pPr algn="just">
                        <a:lnSpc>
                          <a:spcPct val="150000"/>
                        </a:lnSpc>
                      </a:pPr>
                      <a:r>
                        <a:rPr lang="en-US" dirty="0"/>
                        <a:t>Yes. It is permissible for a member in practice to transact in derivatives in his individual capacity (and not for clients or any other person).</a:t>
                      </a:r>
                      <a:endParaRPr lang="en-IN" dirty="0"/>
                    </a:p>
                  </a:txBody>
                  <a:tcPr/>
                </a:tc>
                <a:extLst>
                  <a:ext uri="{0D108BD9-81ED-4DB2-BD59-A6C34878D82A}">
                    <a16:rowId xmlns:a16="http://schemas.microsoft.com/office/drawing/2014/main" val="1525344258"/>
                  </a:ext>
                </a:extLst>
              </a:tr>
              <a:tr h="370840">
                <a:tc>
                  <a:txBody>
                    <a:bodyPr/>
                    <a:lstStyle/>
                    <a:p>
                      <a:pPr algn="just">
                        <a:lnSpc>
                          <a:spcPct val="150000"/>
                        </a:lnSpc>
                      </a:pPr>
                      <a:r>
                        <a:rPr lang="en-US" dirty="0"/>
                        <a:t>What are the types of derivative instruments allowed to be transacted in by members in practice? </a:t>
                      </a:r>
                      <a:endParaRPr lang="en-IN" dirty="0"/>
                    </a:p>
                  </a:txBody>
                  <a:tcPr/>
                </a:tc>
                <a:tc>
                  <a:txBody>
                    <a:bodyPr/>
                    <a:lstStyle/>
                    <a:p>
                      <a:pPr algn="just">
                        <a:lnSpc>
                          <a:spcPct val="150000"/>
                        </a:lnSpc>
                      </a:pPr>
                      <a:r>
                        <a:rPr lang="en-US" dirty="0"/>
                        <a:t>Members in practice are allowed to transact only in future and options derivatives.</a:t>
                      </a:r>
                    </a:p>
                  </a:txBody>
                  <a:tcPr/>
                </a:tc>
                <a:extLst>
                  <a:ext uri="{0D108BD9-81ED-4DB2-BD59-A6C34878D82A}">
                    <a16:rowId xmlns:a16="http://schemas.microsoft.com/office/drawing/2014/main" val="3214305146"/>
                  </a:ext>
                </a:extLst>
              </a:tr>
              <a:tr h="370840">
                <a:tc>
                  <a:txBody>
                    <a:bodyPr/>
                    <a:lstStyle/>
                    <a:p>
                      <a:pPr algn="just">
                        <a:lnSpc>
                          <a:spcPct val="150000"/>
                        </a:lnSpc>
                      </a:pPr>
                      <a:r>
                        <a:rPr lang="en-US" dirty="0"/>
                        <a:t>Which products of derivatives are permissible to be transacted by members in practice?</a:t>
                      </a:r>
                      <a:endParaRPr lang="en-IN" dirty="0"/>
                    </a:p>
                  </a:txBody>
                  <a:tcPr/>
                </a:tc>
                <a:tc>
                  <a:txBody>
                    <a:bodyPr/>
                    <a:lstStyle/>
                    <a:p>
                      <a:pPr algn="just">
                        <a:lnSpc>
                          <a:spcPct val="150000"/>
                        </a:lnSpc>
                      </a:pPr>
                      <a:r>
                        <a:rPr lang="en-US" dirty="0"/>
                        <a:t>Members in practice are allowed to transact in equity and currency derivatives.</a:t>
                      </a:r>
                    </a:p>
                    <a:p>
                      <a:pPr algn="just">
                        <a:lnSpc>
                          <a:spcPct val="150000"/>
                        </a:lnSpc>
                      </a:pPr>
                      <a:endParaRPr lang="en-IN" dirty="0"/>
                    </a:p>
                  </a:txBody>
                  <a:tcPr/>
                </a:tc>
                <a:extLst>
                  <a:ext uri="{0D108BD9-81ED-4DB2-BD59-A6C34878D82A}">
                    <a16:rowId xmlns:a16="http://schemas.microsoft.com/office/drawing/2014/main" val="2191348854"/>
                  </a:ext>
                </a:extLst>
              </a:tr>
            </a:tbl>
          </a:graphicData>
        </a:graphic>
      </p:graphicFrame>
    </p:spTree>
    <p:extLst>
      <p:ext uri="{BB962C8B-B14F-4D97-AF65-F5344CB8AC3E}">
        <p14:creationId xmlns:p14="http://schemas.microsoft.com/office/powerpoint/2010/main" val="3215557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B82D-B774-81B0-80B1-5E26D78A4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7BE6D-8943-8F5A-53FA-6F4298622CA8}"/>
              </a:ext>
            </a:extLst>
          </p:cNvPr>
          <p:cNvSpPr>
            <a:spLocks noGrp="1"/>
          </p:cNvSpPr>
          <p:nvPr>
            <p:ph type="title"/>
          </p:nvPr>
        </p:nvSpPr>
        <p:spPr/>
        <p:txBody>
          <a:bodyPr/>
          <a:lstStyle/>
          <a:p>
            <a:r>
              <a:rPr lang="en-US" dirty="0"/>
              <a:t>F&amp;O Businesses for Practicing CAs</a:t>
            </a:r>
            <a:endParaRPr lang="en-IN" dirty="0"/>
          </a:p>
        </p:txBody>
      </p:sp>
      <p:sp>
        <p:nvSpPr>
          <p:cNvPr id="5" name="Footer Placeholder 4">
            <a:extLst>
              <a:ext uri="{FF2B5EF4-FFF2-40B4-BE49-F238E27FC236}">
                <a16:creationId xmlns:a16="http://schemas.microsoft.com/office/drawing/2014/main" id="{BDF234C8-BC99-73F2-C9C4-1DC47F0CF043}"/>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0E15DAEE-BC15-7295-392C-4DA36A251BD9}"/>
              </a:ext>
            </a:extLst>
          </p:cNvPr>
          <p:cNvSpPr>
            <a:spLocks noGrp="1"/>
          </p:cNvSpPr>
          <p:nvPr>
            <p:ph type="sldNum" sz="quarter" idx="12"/>
          </p:nvPr>
        </p:nvSpPr>
        <p:spPr/>
        <p:txBody>
          <a:bodyPr/>
          <a:lstStyle/>
          <a:p>
            <a:fld id="{352186F1-8E06-4ED0-8456-8AD54FD6DF12}" type="slidenum">
              <a:rPr lang="en-IN" smtClean="0"/>
              <a:t>44</a:t>
            </a:fld>
            <a:endParaRPr lang="en-IN"/>
          </a:p>
        </p:txBody>
      </p:sp>
      <p:graphicFrame>
        <p:nvGraphicFramePr>
          <p:cNvPr id="8" name="Content Placeholder 7">
            <a:extLst>
              <a:ext uri="{FF2B5EF4-FFF2-40B4-BE49-F238E27FC236}">
                <a16:creationId xmlns:a16="http://schemas.microsoft.com/office/drawing/2014/main" id="{7460B959-3E4A-06A1-8B2A-6236C78F9AC2}"/>
              </a:ext>
            </a:extLst>
          </p:cNvPr>
          <p:cNvGraphicFramePr>
            <a:graphicFrameLocks noGrp="1"/>
          </p:cNvGraphicFramePr>
          <p:nvPr>
            <p:ph idx="1"/>
            <p:extLst>
              <p:ext uri="{D42A27DB-BD31-4B8C-83A1-F6EECF244321}">
                <p14:modId xmlns:p14="http://schemas.microsoft.com/office/powerpoint/2010/main" val="3745055802"/>
              </p:ext>
            </p:extLst>
          </p:nvPr>
        </p:nvGraphicFramePr>
        <p:xfrm>
          <a:off x="1096963" y="1846263"/>
          <a:ext cx="10058400" cy="3438525"/>
        </p:xfrm>
        <a:graphic>
          <a:graphicData uri="http://schemas.openxmlformats.org/drawingml/2006/table">
            <a:tbl>
              <a:tblPr firstRow="1" bandRow="1">
                <a:tableStyleId>{5C22544A-7EE6-4342-B048-85BDC9FD1C3A}</a:tableStyleId>
              </a:tblPr>
              <a:tblGrid>
                <a:gridCol w="4074477">
                  <a:extLst>
                    <a:ext uri="{9D8B030D-6E8A-4147-A177-3AD203B41FA5}">
                      <a16:colId xmlns:a16="http://schemas.microsoft.com/office/drawing/2014/main" val="1403633044"/>
                    </a:ext>
                  </a:extLst>
                </a:gridCol>
                <a:gridCol w="5983923">
                  <a:extLst>
                    <a:ext uri="{9D8B030D-6E8A-4147-A177-3AD203B41FA5}">
                      <a16:colId xmlns:a16="http://schemas.microsoft.com/office/drawing/2014/main" val="717430102"/>
                    </a:ext>
                  </a:extLst>
                </a:gridCol>
              </a:tblGrid>
              <a:tr h="370840">
                <a:tc>
                  <a:txBody>
                    <a:bodyPr/>
                    <a:lstStyle/>
                    <a:p>
                      <a:pPr algn="ctr">
                        <a:lnSpc>
                          <a:spcPct val="150000"/>
                        </a:lnSpc>
                      </a:pPr>
                      <a:r>
                        <a:rPr lang="en-US" dirty="0"/>
                        <a:t>Question</a:t>
                      </a:r>
                      <a:endParaRPr lang="en-IN" dirty="0"/>
                    </a:p>
                  </a:txBody>
                  <a:tcPr/>
                </a:tc>
                <a:tc>
                  <a:txBody>
                    <a:bodyPr/>
                    <a:lstStyle/>
                    <a:p>
                      <a:pPr algn="ctr">
                        <a:lnSpc>
                          <a:spcPct val="150000"/>
                        </a:lnSpc>
                      </a:pPr>
                      <a:r>
                        <a:rPr lang="en-US" dirty="0"/>
                        <a:t>Answer</a:t>
                      </a:r>
                      <a:endParaRPr lang="en-IN" dirty="0"/>
                    </a:p>
                  </a:txBody>
                  <a:tcPr/>
                </a:tc>
                <a:extLst>
                  <a:ext uri="{0D108BD9-81ED-4DB2-BD59-A6C34878D82A}">
                    <a16:rowId xmlns:a16="http://schemas.microsoft.com/office/drawing/2014/main" val="1335992507"/>
                  </a:ext>
                </a:extLst>
              </a:tr>
              <a:tr h="370840">
                <a:tc>
                  <a:txBody>
                    <a:bodyPr/>
                    <a:lstStyle/>
                    <a:p>
                      <a:pPr algn="just">
                        <a:lnSpc>
                          <a:spcPct val="150000"/>
                        </a:lnSpc>
                      </a:pPr>
                      <a:r>
                        <a:rPr lang="en-US" dirty="0"/>
                        <a:t>Whether members in practice are allowed to transact in commodity derivatives?</a:t>
                      </a:r>
                    </a:p>
                  </a:txBody>
                  <a:tcPr/>
                </a:tc>
                <a:tc>
                  <a:txBody>
                    <a:bodyPr/>
                    <a:lstStyle/>
                    <a:p>
                      <a:pPr algn="just">
                        <a:lnSpc>
                          <a:spcPct val="150000"/>
                        </a:lnSpc>
                      </a:pPr>
                      <a:r>
                        <a:rPr lang="en-US" dirty="0"/>
                        <a:t>No. It is not permissible for members in practice to transact in commodity derivative transactions.</a:t>
                      </a:r>
                    </a:p>
                  </a:txBody>
                  <a:tcPr/>
                </a:tc>
                <a:extLst>
                  <a:ext uri="{0D108BD9-81ED-4DB2-BD59-A6C34878D82A}">
                    <a16:rowId xmlns:a16="http://schemas.microsoft.com/office/drawing/2014/main" val="1525344258"/>
                  </a:ext>
                </a:extLst>
              </a:tr>
              <a:tr h="370840">
                <a:tc>
                  <a:txBody>
                    <a:bodyPr/>
                    <a:lstStyle/>
                    <a:p>
                      <a:pPr algn="just">
                        <a:lnSpc>
                          <a:spcPct val="150000"/>
                        </a:lnSpc>
                      </a:pPr>
                      <a:r>
                        <a:rPr lang="en-US" dirty="0"/>
                        <a:t>Whether members in practice are allowed to transact in derivatives’ transactions in the name of his proprietary firm or partnership firm ?</a:t>
                      </a:r>
                    </a:p>
                  </a:txBody>
                  <a:tcPr/>
                </a:tc>
                <a:tc>
                  <a:txBody>
                    <a:bodyPr/>
                    <a:lstStyle/>
                    <a:p>
                      <a:pPr algn="just">
                        <a:lnSpc>
                          <a:spcPct val="150000"/>
                        </a:lnSpc>
                      </a:pPr>
                      <a:r>
                        <a:rPr lang="en-US" dirty="0"/>
                        <a:t>No. Members in practice are not allowed to transact in derivatives in the name of his proprietary firm or partnership firm.</a:t>
                      </a:r>
                    </a:p>
                  </a:txBody>
                  <a:tcPr/>
                </a:tc>
                <a:extLst>
                  <a:ext uri="{0D108BD9-81ED-4DB2-BD59-A6C34878D82A}">
                    <a16:rowId xmlns:a16="http://schemas.microsoft.com/office/drawing/2014/main" val="3214305146"/>
                  </a:ext>
                </a:extLst>
              </a:tr>
            </a:tbl>
          </a:graphicData>
        </a:graphic>
      </p:graphicFrame>
    </p:spTree>
    <p:extLst>
      <p:ext uri="{BB962C8B-B14F-4D97-AF65-F5344CB8AC3E}">
        <p14:creationId xmlns:p14="http://schemas.microsoft.com/office/powerpoint/2010/main" val="3563064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58FF5-5990-2146-E0E1-C3E302AA6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CF5575-A80D-CFA3-9537-5C7275748D1F}"/>
              </a:ext>
            </a:extLst>
          </p:cNvPr>
          <p:cNvSpPr>
            <a:spLocks noGrp="1"/>
          </p:cNvSpPr>
          <p:nvPr>
            <p:ph type="title"/>
          </p:nvPr>
        </p:nvSpPr>
        <p:spPr/>
        <p:txBody>
          <a:bodyPr/>
          <a:lstStyle/>
          <a:p>
            <a:r>
              <a:rPr lang="en-US" dirty="0"/>
              <a:t>F&amp;O Businesses for Practicing CAs</a:t>
            </a:r>
            <a:endParaRPr lang="en-IN" dirty="0"/>
          </a:p>
        </p:txBody>
      </p:sp>
      <p:sp>
        <p:nvSpPr>
          <p:cNvPr id="5" name="Footer Placeholder 4">
            <a:extLst>
              <a:ext uri="{FF2B5EF4-FFF2-40B4-BE49-F238E27FC236}">
                <a16:creationId xmlns:a16="http://schemas.microsoft.com/office/drawing/2014/main" id="{2260440E-6F40-1302-607E-190CB96EAF90}"/>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4BA62291-04B3-D676-D1A5-62BBAED63FBA}"/>
              </a:ext>
            </a:extLst>
          </p:cNvPr>
          <p:cNvSpPr>
            <a:spLocks noGrp="1"/>
          </p:cNvSpPr>
          <p:nvPr>
            <p:ph type="sldNum" sz="quarter" idx="12"/>
          </p:nvPr>
        </p:nvSpPr>
        <p:spPr/>
        <p:txBody>
          <a:bodyPr/>
          <a:lstStyle/>
          <a:p>
            <a:fld id="{352186F1-8E06-4ED0-8456-8AD54FD6DF12}" type="slidenum">
              <a:rPr lang="en-IN" smtClean="0"/>
              <a:t>45</a:t>
            </a:fld>
            <a:endParaRPr lang="en-IN"/>
          </a:p>
        </p:txBody>
      </p:sp>
      <p:graphicFrame>
        <p:nvGraphicFramePr>
          <p:cNvPr id="8" name="Content Placeholder 7">
            <a:extLst>
              <a:ext uri="{FF2B5EF4-FFF2-40B4-BE49-F238E27FC236}">
                <a16:creationId xmlns:a16="http://schemas.microsoft.com/office/drawing/2014/main" id="{6AE5DEB5-9136-0508-6795-95B716297ECE}"/>
              </a:ext>
            </a:extLst>
          </p:cNvPr>
          <p:cNvGraphicFramePr>
            <a:graphicFrameLocks noGrp="1"/>
          </p:cNvGraphicFramePr>
          <p:nvPr>
            <p:ph idx="1"/>
            <p:extLst>
              <p:ext uri="{D42A27DB-BD31-4B8C-83A1-F6EECF244321}">
                <p14:modId xmlns:p14="http://schemas.microsoft.com/office/powerpoint/2010/main" val="1521731046"/>
              </p:ext>
            </p:extLst>
          </p:nvPr>
        </p:nvGraphicFramePr>
        <p:xfrm>
          <a:off x="1096963" y="1846263"/>
          <a:ext cx="10058400" cy="4310380"/>
        </p:xfrm>
        <a:graphic>
          <a:graphicData uri="http://schemas.openxmlformats.org/drawingml/2006/table">
            <a:tbl>
              <a:tblPr firstRow="1" bandRow="1">
                <a:tableStyleId>{5C22544A-7EE6-4342-B048-85BDC9FD1C3A}</a:tableStyleId>
              </a:tblPr>
              <a:tblGrid>
                <a:gridCol w="4074477">
                  <a:extLst>
                    <a:ext uri="{9D8B030D-6E8A-4147-A177-3AD203B41FA5}">
                      <a16:colId xmlns:a16="http://schemas.microsoft.com/office/drawing/2014/main" val="1403633044"/>
                    </a:ext>
                  </a:extLst>
                </a:gridCol>
                <a:gridCol w="5983923">
                  <a:extLst>
                    <a:ext uri="{9D8B030D-6E8A-4147-A177-3AD203B41FA5}">
                      <a16:colId xmlns:a16="http://schemas.microsoft.com/office/drawing/2014/main" val="717430102"/>
                    </a:ext>
                  </a:extLst>
                </a:gridCol>
              </a:tblGrid>
              <a:tr h="370840">
                <a:tc>
                  <a:txBody>
                    <a:bodyPr/>
                    <a:lstStyle/>
                    <a:p>
                      <a:pPr algn="ctr">
                        <a:lnSpc>
                          <a:spcPct val="150000"/>
                        </a:lnSpc>
                      </a:pPr>
                      <a:r>
                        <a:rPr lang="en-US" dirty="0"/>
                        <a:t>Question</a:t>
                      </a:r>
                      <a:endParaRPr lang="en-IN" dirty="0"/>
                    </a:p>
                  </a:txBody>
                  <a:tcPr/>
                </a:tc>
                <a:tc>
                  <a:txBody>
                    <a:bodyPr/>
                    <a:lstStyle/>
                    <a:p>
                      <a:pPr algn="ctr">
                        <a:lnSpc>
                          <a:spcPct val="150000"/>
                        </a:lnSpc>
                      </a:pPr>
                      <a:r>
                        <a:rPr lang="en-US" dirty="0"/>
                        <a:t>Answer</a:t>
                      </a:r>
                      <a:endParaRPr lang="en-IN" dirty="0"/>
                    </a:p>
                  </a:txBody>
                  <a:tcPr/>
                </a:tc>
                <a:extLst>
                  <a:ext uri="{0D108BD9-81ED-4DB2-BD59-A6C34878D82A}">
                    <a16:rowId xmlns:a16="http://schemas.microsoft.com/office/drawing/2014/main" val="1335992507"/>
                  </a:ext>
                </a:extLst>
              </a:tr>
              <a:tr h="370840">
                <a:tc>
                  <a:txBody>
                    <a:bodyPr/>
                    <a:lstStyle/>
                    <a:p>
                      <a:pPr algn="just">
                        <a:lnSpc>
                          <a:spcPct val="150000"/>
                        </a:lnSpc>
                      </a:pPr>
                      <a:r>
                        <a:rPr lang="en-US" dirty="0"/>
                        <a:t>Whether members in practice allowed to transact in Index derivatives?</a:t>
                      </a:r>
                    </a:p>
                  </a:txBody>
                  <a:tcPr/>
                </a:tc>
                <a:tc>
                  <a:txBody>
                    <a:bodyPr/>
                    <a:lstStyle/>
                    <a:p>
                      <a:pPr algn="just">
                        <a:lnSpc>
                          <a:spcPct val="150000"/>
                        </a:lnSpc>
                      </a:pPr>
                      <a:r>
                        <a:rPr lang="en-US" dirty="0"/>
                        <a:t>Members in practice are allowed to transact in Index derivatives with respect to equity and currency.</a:t>
                      </a:r>
                    </a:p>
                  </a:txBody>
                  <a:tcPr/>
                </a:tc>
                <a:extLst>
                  <a:ext uri="{0D108BD9-81ED-4DB2-BD59-A6C34878D82A}">
                    <a16:rowId xmlns:a16="http://schemas.microsoft.com/office/drawing/2014/main" val="1525344258"/>
                  </a:ext>
                </a:extLst>
              </a:tr>
              <a:tr h="370840">
                <a:tc>
                  <a:txBody>
                    <a:bodyPr/>
                    <a:lstStyle/>
                    <a:p>
                      <a:pPr algn="just">
                        <a:lnSpc>
                          <a:spcPct val="150000"/>
                        </a:lnSpc>
                      </a:pPr>
                      <a:r>
                        <a:rPr lang="en-US" dirty="0"/>
                        <a:t>Whether members in practice are required to seek permission from the council to transact in derivative transactions?</a:t>
                      </a:r>
                    </a:p>
                  </a:txBody>
                  <a:tcPr/>
                </a:tc>
                <a:tc>
                  <a:txBody>
                    <a:bodyPr/>
                    <a:lstStyle/>
                    <a:p>
                      <a:pPr algn="just">
                        <a:lnSpc>
                          <a:spcPct val="150000"/>
                        </a:lnSpc>
                      </a:pPr>
                      <a:r>
                        <a:rPr lang="en-US" dirty="0"/>
                        <a:t>No, there is no requirement to take permission from the Council.</a:t>
                      </a:r>
                    </a:p>
                  </a:txBody>
                  <a:tcPr/>
                </a:tc>
                <a:extLst>
                  <a:ext uri="{0D108BD9-81ED-4DB2-BD59-A6C34878D82A}">
                    <a16:rowId xmlns:a16="http://schemas.microsoft.com/office/drawing/2014/main" val="3214305146"/>
                  </a:ext>
                </a:extLst>
              </a:tr>
              <a:tr h="370840">
                <a:tc>
                  <a:txBody>
                    <a:bodyPr/>
                    <a:lstStyle/>
                    <a:p>
                      <a:pPr algn="just">
                        <a:lnSpc>
                          <a:spcPct val="150000"/>
                        </a:lnSpc>
                      </a:pPr>
                      <a:r>
                        <a:rPr lang="en-US" dirty="0"/>
                        <a:t>Whether member not holding Certificate of Practice can transact in Derivative Transaction on behalf of others?</a:t>
                      </a:r>
                    </a:p>
                  </a:txBody>
                  <a:tcPr/>
                </a:tc>
                <a:tc>
                  <a:txBody>
                    <a:bodyPr/>
                    <a:lstStyle/>
                    <a:p>
                      <a:pPr algn="just">
                        <a:lnSpc>
                          <a:spcPct val="150000"/>
                        </a:lnSpc>
                      </a:pPr>
                      <a:r>
                        <a:rPr lang="en-US" dirty="0"/>
                        <a:t>There is no restriction for members not holding Certificate of Practice to transact in Derivatives transaction on his own account or on behalf of others. </a:t>
                      </a:r>
                    </a:p>
                  </a:txBody>
                  <a:tcPr/>
                </a:tc>
                <a:extLst>
                  <a:ext uri="{0D108BD9-81ED-4DB2-BD59-A6C34878D82A}">
                    <a16:rowId xmlns:a16="http://schemas.microsoft.com/office/drawing/2014/main" val="2631294377"/>
                  </a:ext>
                </a:extLst>
              </a:tr>
            </a:tbl>
          </a:graphicData>
        </a:graphic>
      </p:graphicFrame>
    </p:spTree>
    <p:extLst>
      <p:ext uri="{BB962C8B-B14F-4D97-AF65-F5344CB8AC3E}">
        <p14:creationId xmlns:p14="http://schemas.microsoft.com/office/powerpoint/2010/main" val="759258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E15A2-5F12-9914-A057-53DC6A0C4D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D58D3-AD75-FE1B-0405-7DAC4FCCA013}"/>
              </a:ext>
            </a:extLst>
          </p:cNvPr>
          <p:cNvSpPr>
            <a:spLocks noGrp="1"/>
          </p:cNvSpPr>
          <p:nvPr>
            <p:ph type="title"/>
          </p:nvPr>
        </p:nvSpPr>
        <p:spPr/>
        <p:txBody>
          <a:bodyPr/>
          <a:lstStyle/>
          <a:p>
            <a:r>
              <a:rPr lang="en-US" dirty="0"/>
              <a:t>F&amp;O Businesses for Practicing CAs</a:t>
            </a:r>
            <a:endParaRPr lang="en-IN" dirty="0"/>
          </a:p>
        </p:txBody>
      </p:sp>
      <p:sp>
        <p:nvSpPr>
          <p:cNvPr id="5" name="Footer Placeholder 4">
            <a:extLst>
              <a:ext uri="{FF2B5EF4-FFF2-40B4-BE49-F238E27FC236}">
                <a16:creationId xmlns:a16="http://schemas.microsoft.com/office/drawing/2014/main" id="{92C4C772-89A8-E39D-6483-F70616857392}"/>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8E988066-5126-3919-1AC9-E6B50E93BA2C}"/>
              </a:ext>
            </a:extLst>
          </p:cNvPr>
          <p:cNvSpPr>
            <a:spLocks noGrp="1"/>
          </p:cNvSpPr>
          <p:nvPr>
            <p:ph type="sldNum" sz="quarter" idx="12"/>
          </p:nvPr>
        </p:nvSpPr>
        <p:spPr/>
        <p:txBody>
          <a:bodyPr/>
          <a:lstStyle/>
          <a:p>
            <a:fld id="{352186F1-8E06-4ED0-8456-8AD54FD6DF12}" type="slidenum">
              <a:rPr lang="en-IN" smtClean="0"/>
              <a:t>46</a:t>
            </a:fld>
            <a:endParaRPr lang="en-IN"/>
          </a:p>
        </p:txBody>
      </p:sp>
      <p:graphicFrame>
        <p:nvGraphicFramePr>
          <p:cNvPr id="8" name="Content Placeholder 7">
            <a:extLst>
              <a:ext uri="{FF2B5EF4-FFF2-40B4-BE49-F238E27FC236}">
                <a16:creationId xmlns:a16="http://schemas.microsoft.com/office/drawing/2014/main" id="{103012E5-A6AA-0764-97BC-3C96877A2F92}"/>
              </a:ext>
            </a:extLst>
          </p:cNvPr>
          <p:cNvGraphicFramePr>
            <a:graphicFrameLocks noGrp="1"/>
          </p:cNvGraphicFramePr>
          <p:nvPr>
            <p:ph idx="1"/>
            <p:extLst>
              <p:ext uri="{D42A27DB-BD31-4B8C-83A1-F6EECF244321}">
                <p14:modId xmlns:p14="http://schemas.microsoft.com/office/powerpoint/2010/main" val="495905363"/>
              </p:ext>
            </p:extLst>
          </p:nvPr>
        </p:nvGraphicFramePr>
        <p:xfrm>
          <a:off x="1096963" y="1846263"/>
          <a:ext cx="10058400" cy="3801110"/>
        </p:xfrm>
        <a:graphic>
          <a:graphicData uri="http://schemas.openxmlformats.org/drawingml/2006/table">
            <a:tbl>
              <a:tblPr firstRow="1" bandRow="1">
                <a:tableStyleId>{5C22544A-7EE6-4342-B048-85BDC9FD1C3A}</a:tableStyleId>
              </a:tblPr>
              <a:tblGrid>
                <a:gridCol w="4074477">
                  <a:extLst>
                    <a:ext uri="{9D8B030D-6E8A-4147-A177-3AD203B41FA5}">
                      <a16:colId xmlns:a16="http://schemas.microsoft.com/office/drawing/2014/main" val="1403633044"/>
                    </a:ext>
                  </a:extLst>
                </a:gridCol>
                <a:gridCol w="5983923">
                  <a:extLst>
                    <a:ext uri="{9D8B030D-6E8A-4147-A177-3AD203B41FA5}">
                      <a16:colId xmlns:a16="http://schemas.microsoft.com/office/drawing/2014/main" val="717430102"/>
                    </a:ext>
                  </a:extLst>
                </a:gridCol>
              </a:tblGrid>
              <a:tr h="370840">
                <a:tc>
                  <a:txBody>
                    <a:bodyPr/>
                    <a:lstStyle/>
                    <a:p>
                      <a:pPr algn="ctr">
                        <a:lnSpc>
                          <a:spcPct val="150000"/>
                        </a:lnSpc>
                      </a:pPr>
                      <a:r>
                        <a:rPr lang="en-US" dirty="0"/>
                        <a:t>Question</a:t>
                      </a:r>
                      <a:endParaRPr lang="en-IN" dirty="0"/>
                    </a:p>
                  </a:txBody>
                  <a:tcPr/>
                </a:tc>
                <a:tc>
                  <a:txBody>
                    <a:bodyPr/>
                    <a:lstStyle/>
                    <a:p>
                      <a:pPr algn="ctr">
                        <a:lnSpc>
                          <a:spcPct val="150000"/>
                        </a:lnSpc>
                      </a:pPr>
                      <a:r>
                        <a:rPr lang="en-US" dirty="0"/>
                        <a:t>Answer</a:t>
                      </a:r>
                      <a:endParaRPr lang="en-IN" dirty="0"/>
                    </a:p>
                  </a:txBody>
                  <a:tcPr/>
                </a:tc>
                <a:extLst>
                  <a:ext uri="{0D108BD9-81ED-4DB2-BD59-A6C34878D82A}">
                    <a16:rowId xmlns:a16="http://schemas.microsoft.com/office/drawing/2014/main" val="1335992507"/>
                  </a:ext>
                </a:extLst>
              </a:tr>
              <a:tr h="370840">
                <a:tc>
                  <a:txBody>
                    <a:bodyPr/>
                    <a:lstStyle/>
                    <a:p>
                      <a:pPr algn="just">
                        <a:lnSpc>
                          <a:spcPct val="150000"/>
                        </a:lnSpc>
                      </a:pPr>
                      <a:r>
                        <a:rPr lang="en-US" dirty="0"/>
                        <a:t>Can members in practice advice their clients on investment in securities or other financial instrument?</a:t>
                      </a:r>
                    </a:p>
                  </a:txBody>
                  <a:tcPr/>
                </a:tc>
                <a:tc>
                  <a:txBody>
                    <a:bodyPr/>
                    <a:lstStyle/>
                    <a:p>
                      <a:pPr algn="just">
                        <a:lnSpc>
                          <a:spcPct val="150000"/>
                        </a:lnSpc>
                      </a:pPr>
                      <a:r>
                        <a:rPr lang="en-US" dirty="0"/>
                        <a:t>Yes, in view of the entry number (xx) of Management Consultancy and other Services u/s 2(2)(iv) of Chartered Accountants Act, 1949, member in practice is generally permitted to provide Investment counseling in respect of securities [as defined in the Securities Contracts (Regulation) Act, 1956 and other financial instruments. ] </a:t>
                      </a:r>
                    </a:p>
                    <a:p>
                      <a:pPr algn="just">
                        <a:lnSpc>
                          <a:spcPct val="150000"/>
                        </a:lnSpc>
                      </a:pPr>
                      <a:endParaRPr lang="en-US" dirty="0"/>
                    </a:p>
                    <a:p>
                      <a:pPr algn="just">
                        <a:lnSpc>
                          <a:spcPct val="150000"/>
                        </a:lnSpc>
                      </a:pPr>
                      <a:r>
                        <a:rPr lang="en-US" b="1" u="sng" dirty="0"/>
                        <a:t>These services can only be advisory in nature.</a:t>
                      </a:r>
                    </a:p>
                  </a:txBody>
                  <a:tcPr/>
                </a:tc>
                <a:extLst>
                  <a:ext uri="{0D108BD9-81ED-4DB2-BD59-A6C34878D82A}">
                    <a16:rowId xmlns:a16="http://schemas.microsoft.com/office/drawing/2014/main" val="1525344258"/>
                  </a:ext>
                </a:extLst>
              </a:tr>
            </a:tbl>
          </a:graphicData>
        </a:graphic>
      </p:graphicFrame>
    </p:spTree>
    <p:extLst>
      <p:ext uri="{BB962C8B-B14F-4D97-AF65-F5344CB8AC3E}">
        <p14:creationId xmlns:p14="http://schemas.microsoft.com/office/powerpoint/2010/main" val="263474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4405D-A955-7692-E7EA-0B00E6EFAC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DED22-02EF-AD31-2688-8FD56EC154B0}"/>
              </a:ext>
            </a:extLst>
          </p:cNvPr>
          <p:cNvSpPr>
            <a:spLocks noGrp="1"/>
          </p:cNvSpPr>
          <p:nvPr>
            <p:ph type="title"/>
          </p:nvPr>
        </p:nvSpPr>
        <p:spPr/>
        <p:txBody>
          <a:bodyPr/>
          <a:lstStyle/>
          <a:p>
            <a:r>
              <a:rPr lang="en-US" dirty="0"/>
              <a:t>Securities Transaction Tax</a:t>
            </a:r>
            <a:endParaRPr lang="en-IN" dirty="0"/>
          </a:p>
        </p:txBody>
      </p:sp>
      <p:sp>
        <p:nvSpPr>
          <p:cNvPr id="3" name="Content Placeholder 2">
            <a:extLst>
              <a:ext uri="{FF2B5EF4-FFF2-40B4-BE49-F238E27FC236}">
                <a16:creationId xmlns:a16="http://schemas.microsoft.com/office/drawing/2014/main" id="{4CE91D82-D107-AA20-1A9E-BB11A0A30294}"/>
              </a:ext>
            </a:extLst>
          </p:cNvPr>
          <p:cNvSpPr>
            <a:spLocks noGrp="1"/>
          </p:cNvSpPr>
          <p:nvPr>
            <p:ph idx="1"/>
          </p:nvPr>
        </p:nvSpPr>
        <p:spPr/>
        <p:txBody>
          <a:bodyPr numCol="1">
            <a:normAutofit/>
          </a:bodyPr>
          <a:lstStyle/>
          <a:p>
            <a:pPr marL="457200" indent="-457200" algn="just">
              <a:lnSpc>
                <a:spcPct val="150000"/>
              </a:lnSpc>
              <a:buFont typeface="+mj-lt"/>
              <a:buAutoNum type="arabicPeriod"/>
            </a:pPr>
            <a:r>
              <a:rPr lang="en-US" dirty="0"/>
              <a:t>Tax levied on the value of securities traded through a recognized stock exchange;</a:t>
            </a:r>
          </a:p>
          <a:p>
            <a:pPr marL="457200" indent="-457200" algn="just">
              <a:lnSpc>
                <a:spcPct val="150000"/>
              </a:lnSpc>
              <a:buFont typeface="+mj-lt"/>
              <a:buAutoNum type="arabicPeriod"/>
            </a:pPr>
            <a:r>
              <a:rPr lang="en-US" dirty="0"/>
              <a:t>Similar to TCS;</a:t>
            </a:r>
          </a:p>
          <a:p>
            <a:pPr marL="457200" indent="-457200" algn="just">
              <a:lnSpc>
                <a:spcPct val="150000"/>
              </a:lnSpc>
              <a:buFont typeface="+mj-lt"/>
              <a:buAutoNum type="arabicPeriod"/>
            </a:pPr>
            <a:r>
              <a:rPr lang="en-US" dirty="0"/>
              <a:t>Leviable on taxable securities including equity, derivatives, and unit of equity-oriented mutual fund;</a:t>
            </a:r>
          </a:p>
          <a:p>
            <a:pPr marL="457200" indent="-457200" algn="just">
              <a:lnSpc>
                <a:spcPct val="150000"/>
              </a:lnSpc>
              <a:buFont typeface="+mj-lt"/>
              <a:buAutoNum type="arabicPeriod"/>
            </a:pPr>
            <a:r>
              <a:rPr lang="en-US" dirty="0"/>
              <a:t>Also includes unlisted shares sold under an offer for sale to the public included in IPO and where such shares are subsequently listed in stock exchanges;</a:t>
            </a:r>
          </a:p>
          <a:p>
            <a:pPr marL="457200" indent="-457200" algn="just">
              <a:lnSpc>
                <a:spcPct val="150000"/>
              </a:lnSpc>
              <a:buFont typeface="+mj-lt"/>
              <a:buAutoNum type="arabicPeriod"/>
            </a:pPr>
            <a:r>
              <a:rPr lang="en-US" dirty="0"/>
              <a:t>Payable to the government on or before the 7</a:t>
            </a:r>
            <a:r>
              <a:rPr lang="en-US" baseline="30000" dirty="0"/>
              <a:t>th</a:t>
            </a:r>
            <a:r>
              <a:rPr lang="en-US" dirty="0"/>
              <a:t> of next month;</a:t>
            </a:r>
          </a:p>
        </p:txBody>
      </p:sp>
      <p:sp>
        <p:nvSpPr>
          <p:cNvPr id="5" name="Footer Placeholder 4">
            <a:extLst>
              <a:ext uri="{FF2B5EF4-FFF2-40B4-BE49-F238E27FC236}">
                <a16:creationId xmlns:a16="http://schemas.microsoft.com/office/drawing/2014/main" id="{1B555858-C7D2-479A-8FF5-7E39B977F378}"/>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1E461669-A362-2986-1D55-8835C2CF275B}"/>
              </a:ext>
            </a:extLst>
          </p:cNvPr>
          <p:cNvSpPr>
            <a:spLocks noGrp="1"/>
          </p:cNvSpPr>
          <p:nvPr>
            <p:ph type="sldNum" sz="quarter" idx="12"/>
          </p:nvPr>
        </p:nvSpPr>
        <p:spPr/>
        <p:txBody>
          <a:bodyPr/>
          <a:lstStyle/>
          <a:p>
            <a:fld id="{352186F1-8E06-4ED0-8456-8AD54FD6DF12}" type="slidenum">
              <a:rPr lang="en-IN" smtClean="0"/>
              <a:t>47</a:t>
            </a:fld>
            <a:endParaRPr lang="en-IN"/>
          </a:p>
        </p:txBody>
      </p:sp>
    </p:spTree>
    <p:extLst>
      <p:ext uri="{BB962C8B-B14F-4D97-AF65-F5344CB8AC3E}">
        <p14:creationId xmlns:p14="http://schemas.microsoft.com/office/powerpoint/2010/main" val="3189078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23462-27C5-2B91-7FB3-D51599C53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CAB82-4763-18CB-925E-312360D62441}"/>
              </a:ext>
            </a:extLst>
          </p:cNvPr>
          <p:cNvSpPr>
            <a:spLocks noGrp="1"/>
          </p:cNvSpPr>
          <p:nvPr>
            <p:ph type="title"/>
          </p:nvPr>
        </p:nvSpPr>
        <p:spPr/>
        <p:txBody>
          <a:bodyPr/>
          <a:lstStyle/>
          <a:p>
            <a:r>
              <a:rPr lang="en-US" dirty="0"/>
              <a:t>Securities Transaction Tax</a:t>
            </a:r>
            <a:endParaRPr lang="en-IN" dirty="0"/>
          </a:p>
        </p:txBody>
      </p:sp>
      <p:graphicFrame>
        <p:nvGraphicFramePr>
          <p:cNvPr id="6" name="Content Placeholder 5">
            <a:extLst>
              <a:ext uri="{FF2B5EF4-FFF2-40B4-BE49-F238E27FC236}">
                <a16:creationId xmlns:a16="http://schemas.microsoft.com/office/drawing/2014/main" id="{5901E722-2CBF-2188-6E6D-7AEA2764ECBC}"/>
              </a:ext>
            </a:extLst>
          </p:cNvPr>
          <p:cNvGraphicFramePr>
            <a:graphicFrameLocks noGrp="1"/>
          </p:cNvGraphicFramePr>
          <p:nvPr>
            <p:ph idx="1"/>
            <p:extLst>
              <p:ext uri="{D42A27DB-BD31-4B8C-83A1-F6EECF244321}">
                <p14:modId xmlns:p14="http://schemas.microsoft.com/office/powerpoint/2010/main" val="3764472687"/>
              </p:ext>
            </p:extLst>
          </p:nvPr>
        </p:nvGraphicFramePr>
        <p:xfrm>
          <a:off x="1096962" y="1846263"/>
          <a:ext cx="10058400" cy="4048760"/>
        </p:xfrm>
        <a:graphic>
          <a:graphicData uri="http://schemas.openxmlformats.org/drawingml/2006/table">
            <a:tbl>
              <a:tblPr firstRow="1" bandRow="1">
                <a:tableStyleId>{5C22544A-7EE6-4342-B048-85BDC9FD1C3A}</a:tableStyleId>
              </a:tblPr>
              <a:tblGrid>
                <a:gridCol w="5761038">
                  <a:extLst>
                    <a:ext uri="{9D8B030D-6E8A-4147-A177-3AD203B41FA5}">
                      <a16:colId xmlns:a16="http://schemas.microsoft.com/office/drawing/2014/main" val="2160813382"/>
                    </a:ext>
                  </a:extLst>
                </a:gridCol>
                <a:gridCol w="924560">
                  <a:extLst>
                    <a:ext uri="{9D8B030D-6E8A-4147-A177-3AD203B41FA5}">
                      <a16:colId xmlns:a16="http://schemas.microsoft.com/office/drawing/2014/main" val="3116277586"/>
                    </a:ext>
                  </a:extLst>
                </a:gridCol>
                <a:gridCol w="3372802">
                  <a:extLst>
                    <a:ext uri="{9D8B030D-6E8A-4147-A177-3AD203B41FA5}">
                      <a16:colId xmlns:a16="http://schemas.microsoft.com/office/drawing/2014/main" val="76849739"/>
                    </a:ext>
                  </a:extLst>
                </a:gridCol>
              </a:tblGrid>
              <a:tr h="370840">
                <a:tc>
                  <a:txBody>
                    <a:bodyPr/>
                    <a:lstStyle/>
                    <a:p>
                      <a:pPr algn="ctr"/>
                      <a:r>
                        <a:rPr lang="en-IN" sz="1800" b="1" i="0" kern="1200" dirty="0">
                          <a:solidFill>
                            <a:schemeClr val="lt1"/>
                          </a:solidFill>
                          <a:effectLst/>
                          <a:latin typeface="+mn-lt"/>
                          <a:ea typeface="+mn-ea"/>
                          <a:cs typeface="+mn-cs"/>
                        </a:rPr>
                        <a:t>Taxable securities transaction</a:t>
                      </a:r>
                      <a:endParaRPr lang="en-IN" dirty="0"/>
                    </a:p>
                  </a:txBody>
                  <a:tcPr/>
                </a:tc>
                <a:tc>
                  <a:txBody>
                    <a:bodyPr/>
                    <a:lstStyle/>
                    <a:p>
                      <a:pPr algn="ctr"/>
                      <a:r>
                        <a:rPr lang="en-US" dirty="0"/>
                        <a:t>Rate</a:t>
                      </a:r>
                      <a:endParaRPr lang="en-IN" dirty="0"/>
                    </a:p>
                  </a:txBody>
                  <a:tcPr/>
                </a:tc>
                <a:tc>
                  <a:txBody>
                    <a:bodyPr/>
                    <a:lstStyle/>
                    <a:p>
                      <a:pPr algn="ctr"/>
                      <a:r>
                        <a:rPr lang="en-US" sz="1800" b="1" i="0" kern="1200" dirty="0">
                          <a:solidFill>
                            <a:schemeClr val="lt1"/>
                          </a:solidFill>
                          <a:effectLst/>
                          <a:latin typeface="+mn-lt"/>
                          <a:ea typeface="+mn-ea"/>
                          <a:cs typeface="+mn-cs"/>
                        </a:rPr>
                        <a:t>Value on which STT is calculated</a:t>
                      </a:r>
                      <a:endParaRPr lang="en-IN" dirty="0"/>
                    </a:p>
                  </a:txBody>
                  <a:tcPr/>
                </a:tc>
                <a:extLst>
                  <a:ext uri="{0D108BD9-81ED-4DB2-BD59-A6C34878D82A}">
                    <a16:rowId xmlns:a16="http://schemas.microsoft.com/office/drawing/2014/main" val="1369474048"/>
                  </a:ext>
                </a:extLst>
              </a:tr>
              <a:tr h="370840">
                <a:tc>
                  <a:txBody>
                    <a:bodyPr/>
                    <a:lstStyle/>
                    <a:p>
                      <a:pPr algn="just"/>
                      <a:r>
                        <a:rPr lang="en-US" sz="1800" b="0" i="0" kern="1200" dirty="0">
                          <a:solidFill>
                            <a:schemeClr val="dk1"/>
                          </a:solidFill>
                          <a:effectLst/>
                          <a:latin typeface="+mn-lt"/>
                          <a:ea typeface="+mn-ea"/>
                          <a:cs typeface="+mn-cs"/>
                        </a:rPr>
                        <a:t>Delivery-based purchase of equity share</a:t>
                      </a:r>
                      <a:endParaRPr lang="en-IN" dirty="0"/>
                    </a:p>
                  </a:txBody>
                  <a:tcPr/>
                </a:tc>
                <a:tc>
                  <a:txBody>
                    <a:bodyPr/>
                    <a:lstStyle/>
                    <a:p>
                      <a:pPr algn="ctr"/>
                      <a:r>
                        <a:rPr lang="en-US" dirty="0"/>
                        <a:t>0.1%</a:t>
                      </a:r>
                      <a:endParaRPr lang="en-IN" dirty="0"/>
                    </a:p>
                  </a:txBody>
                  <a:tcPr/>
                </a:tc>
                <a:tc>
                  <a:txBody>
                    <a:bodyPr/>
                    <a:lstStyle/>
                    <a:p>
                      <a:pPr algn="just"/>
                      <a:r>
                        <a:rPr lang="en-US" sz="1800" b="0" i="0" kern="1200" dirty="0">
                          <a:solidFill>
                            <a:schemeClr val="dk1"/>
                          </a:solidFill>
                          <a:effectLst/>
                          <a:latin typeface="+mn-lt"/>
                          <a:ea typeface="+mn-ea"/>
                          <a:cs typeface="+mn-cs"/>
                        </a:rPr>
                        <a:t>Price at which share is purchased</a:t>
                      </a:r>
                      <a:endParaRPr lang="en-IN" dirty="0"/>
                    </a:p>
                  </a:txBody>
                  <a:tcPr/>
                </a:tc>
                <a:extLst>
                  <a:ext uri="{0D108BD9-81ED-4DB2-BD59-A6C34878D82A}">
                    <a16:rowId xmlns:a16="http://schemas.microsoft.com/office/drawing/2014/main" val="2587566686"/>
                  </a:ext>
                </a:extLst>
              </a:tr>
              <a:tr h="370840">
                <a:tc>
                  <a:txBody>
                    <a:bodyPr/>
                    <a:lstStyle/>
                    <a:p>
                      <a:pPr algn="just"/>
                      <a:r>
                        <a:rPr lang="en-US" sz="1800" b="0" i="0" kern="1200" dirty="0">
                          <a:solidFill>
                            <a:schemeClr val="dk1"/>
                          </a:solidFill>
                          <a:effectLst/>
                          <a:latin typeface="+mn-lt"/>
                          <a:ea typeface="+mn-ea"/>
                          <a:cs typeface="+mn-cs"/>
                        </a:rPr>
                        <a:t>Delivery-based sale of an equity share</a:t>
                      </a:r>
                      <a:endParaRPr lang="en-IN" dirty="0"/>
                    </a:p>
                  </a:txBody>
                  <a:tcPr/>
                </a:tc>
                <a:tc>
                  <a:txBody>
                    <a:bodyPr/>
                    <a:lstStyle/>
                    <a:p>
                      <a:pPr algn="ctr"/>
                      <a:r>
                        <a:rPr lang="en-US" dirty="0"/>
                        <a:t>0.1%</a:t>
                      </a:r>
                      <a:endParaRPr lang="en-IN" dirty="0"/>
                    </a:p>
                  </a:txBody>
                  <a:tcPr/>
                </a:tc>
                <a:tc>
                  <a:txBody>
                    <a:bodyPr/>
                    <a:lstStyle/>
                    <a:p>
                      <a:pPr algn="just"/>
                      <a:r>
                        <a:rPr lang="en-US" sz="1800" b="0" i="0" kern="1200" dirty="0">
                          <a:solidFill>
                            <a:schemeClr val="dk1"/>
                          </a:solidFill>
                          <a:effectLst/>
                          <a:latin typeface="+mn-lt"/>
                          <a:ea typeface="+mn-ea"/>
                          <a:cs typeface="+mn-cs"/>
                        </a:rPr>
                        <a:t>Price at which share is sold</a:t>
                      </a:r>
                      <a:endParaRPr lang="en-IN" dirty="0"/>
                    </a:p>
                  </a:txBody>
                  <a:tcPr/>
                </a:tc>
                <a:extLst>
                  <a:ext uri="{0D108BD9-81ED-4DB2-BD59-A6C34878D82A}">
                    <a16:rowId xmlns:a16="http://schemas.microsoft.com/office/drawing/2014/main" val="1720897384"/>
                  </a:ext>
                </a:extLst>
              </a:tr>
              <a:tr h="370840">
                <a:tc>
                  <a:txBody>
                    <a:bodyPr/>
                    <a:lstStyle/>
                    <a:p>
                      <a:pPr algn="just"/>
                      <a:r>
                        <a:rPr lang="en-US" sz="1800" b="0" i="0" kern="1200" dirty="0">
                          <a:solidFill>
                            <a:schemeClr val="dk1"/>
                          </a:solidFill>
                          <a:effectLst/>
                          <a:latin typeface="+mn-lt"/>
                          <a:ea typeface="+mn-ea"/>
                          <a:cs typeface="+mn-cs"/>
                        </a:rPr>
                        <a:t>Delivery-based sale of a unit of oriented mutual fund</a:t>
                      </a:r>
                      <a:endParaRPr lang="en-IN" dirty="0"/>
                    </a:p>
                  </a:txBody>
                  <a:tcPr/>
                </a:tc>
                <a:tc>
                  <a:txBody>
                    <a:bodyPr/>
                    <a:lstStyle/>
                    <a:p>
                      <a:pPr algn="ctr"/>
                      <a:r>
                        <a:rPr lang="en-US" dirty="0"/>
                        <a:t>0.001%</a:t>
                      </a:r>
                      <a:endParaRPr lang="en-IN" dirty="0"/>
                    </a:p>
                  </a:txBody>
                  <a:tcPr/>
                </a:tc>
                <a:tc>
                  <a:txBody>
                    <a:bodyPr/>
                    <a:lstStyle/>
                    <a:p>
                      <a:pPr algn="just"/>
                      <a:r>
                        <a:rPr lang="en-US" sz="1800" b="0" i="0" kern="1200" dirty="0">
                          <a:solidFill>
                            <a:schemeClr val="dk1"/>
                          </a:solidFill>
                          <a:effectLst/>
                          <a:latin typeface="+mn-lt"/>
                          <a:ea typeface="+mn-ea"/>
                          <a:cs typeface="+mn-cs"/>
                        </a:rPr>
                        <a:t>Price at which unit is sold</a:t>
                      </a:r>
                      <a:endParaRPr lang="en-IN" dirty="0"/>
                    </a:p>
                  </a:txBody>
                  <a:tcPr/>
                </a:tc>
                <a:extLst>
                  <a:ext uri="{0D108BD9-81ED-4DB2-BD59-A6C34878D82A}">
                    <a16:rowId xmlns:a16="http://schemas.microsoft.com/office/drawing/2014/main" val="3482203469"/>
                  </a:ext>
                </a:extLst>
              </a:tr>
              <a:tr h="370840">
                <a:tc>
                  <a:txBody>
                    <a:bodyPr/>
                    <a:lstStyle/>
                    <a:p>
                      <a:pPr algn="just"/>
                      <a:r>
                        <a:rPr lang="en-US" sz="1800" b="0" i="0" kern="1200" dirty="0">
                          <a:solidFill>
                            <a:schemeClr val="dk1"/>
                          </a:solidFill>
                          <a:effectLst/>
                          <a:latin typeface="+mn-lt"/>
                          <a:ea typeface="+mn-ea"/>
                          <a:cs typeface="+mn-cs"/>
                        </a:rPr>
                        <a:t>Sale of equity share or unit of equity-oriented mutual fund in a recognized stock exchange otherwise than by actual delivery or transfer and intra day traded shares</a:t>
                      </a:r>
                      <a:endParaRPr lang="en-IN" dirty="0"/>
                    </a:p>
                  </a:txBody>
                  <a:tcPr/>
                </a:tc>
                <a:tc>
                  <a:txBody>
                    <a:bodyPr/>
                    <a:lstStyle/>
                    <a:p>
                      <a:pPr algn="ctr"/>
                      <a:r>
                        <a:rPr lang="en-US" dirty="0"/>
                        <a:t>0.025%</a:t>
                      </a:r>
                      <a:endParaRPr lang="en-IN" dirty="0"/>
                    </a:p>
                  </a:txBody>
                  <a:tcPr/>
                </a:tc>
                <a:tc>
                  <a:txBody>
                    <a:bodyPr/>
                    <a:lstStyle/>
                    <a:p>
                      <a:pPr algn="just"/>
                      <a:r>
                        <a:rPr lang="en-US" sz="1800" b="0" i="0" kern="1200" dirty="0">
                          <a:solidFill>
                            <a:schemeClr val="dk1"/>
                          </a:solidFill>
                          <a:effectLst/>
                          <a:latin typeface="+mn-lt"/>
                          <a:ea typeface="+mn-ea"/>
                          <a:cs typeface="+mn-cs"/>
                        </a:rPr>
                        <a:t>Price at which share or unit is sold</a:t>
                      </a:r>
                      <a:endParaRPr lang="en-IN" dirty="0"/>
                    </a:p>
                  </a:txBody>
                  <a:tcPr/>
                </a:tc>
                <a:extLst>
                  <a:ext uri="{0D108BD9-81ED-4DB2-BD59-A6C34878D82A}">
                    <a16:rowId xmlns:a16="http://schemas.microsoft.com/office/drawing/2014/main" val="281881055"/>
                  </a:ext>
                </a:extLst>
              </a:tr>
              <a:tr h="370840">
                <a:tc>
                  <a:txBody>
                    <a:bodyPr/>
                    <a:lstStyle/>
                    <a:p>
                      <a:pPr algn="just"/>
                      <a:r>
                        <a:rPr lang="en-US" sz="1800" b="0" i="0" kern="1200" dirty="0">
                          <a:solidFill>
                            <a:schemeClr val="dk1"/>
                          </a:solidFill>
                          <a:effectLst/>
                          <a:latin typeface="+mn-lt"/>
                          <a:ea typeface="+mn-ea"/>
                          <a:cs typeface="+mn-cs"/>
                        </a:rPr>
                        <a:t>Derivative – Sale of an option in securities.</a:t>
                      </a:r>
                      <a:endParaRPr lang="en-IN" dirty="0"/>
                    </a:p>
                  </a:txBody>
                  <a:tcPr/>
                </a:tc>
                <a:tc>
                  <a:txBody>
                    <a:bodyPr/>
                    <a:lstStyle/>
                    <a:p>
                      <a:pPr algn="ctr"/>
                      <a:r>
                        <a:rPr lang="en-US" dirty="0"/>
                        <a:t>0.1%</a:t>
                      </a:r>
                      <a:endParaRPr lang="en-IN" dirty="0"/>
                    </a:p>
                  </a:txBody>
                  <a:tcPr/>
                </a:tc>
                <a:tc>
                  <a:txBody>
                    <a:bodyPr/>
                    <a:lstStyle/>
                    <a:p>
                      <a:pPr algn="just"/>
                      <a:r>
                        <a:rPr lang="en-IN" sz="1800" b="0" i="0" kern="1200" dirty="0">
                          <a:solidFill>
                            <a:schemeClr val="dk1"/>
                          </a:solidFill>
                          <a:effectLst/>
                          <a:latin typeface="+mn-lt"/>
                          <a:ea typeface="+mn-ea"/>
                          <a:cs typeface="+mn-cs"/>
                        </a:rPr>
                        <a:t>Option premium</a:t>
                      </a:r>
                      <a:endParaRPr lang="en-IN" dirty="0"/>
                    </a:p>
                  </a:txBody>
                  <a:tcPr/>
                </a:tc>
                <a:extLst>
                  <a:ext uri="{0D108BD9-81ED-4DB2-BD59-A6C34878D82A}">
                    <a16:rowId xmlns:a16="http://schemas.microsoft.com/office/drawing/2014/main" val="597171580"/>
                  </a:ext>
                </a:extLst>
              </a:tr>
              <a:tr h="370840">
                <a:tc>
                  <a:txBody>
                    <a:bodyPr/>
                    <a:lstStyle/>
                    <a:p>
                      <a:pPr algn="just"/>
                      <a:r>
                        <a:rPr lang="en-US" sz="1800" b="0" i="0" kern="1200" dirty="0">
                          <a:solidFill>
                            <a:schemeClr val="dk1"/>
                          </a:solidFill>
                          <a:effectLst/>
                          <a:latin typeface="+mn-lt"/>
                          <a:ea typeface="+mn-ea"/>
                          <a:cs typeface="+mn-cs"/>
                        </a:rPr>
                        <a:t>Derivative – Sale of an option in securities where the option is exercised</a:t>
                      </a:r>
                      <a:endParaRPr lang="en-IN" dirty="0"/>
                    </a:p>
                  </a:txBody>
                  <a:tcPr/>
                </a:tc>
                <a:tc>
                  <a:txBody>
                    <a:bodyPr/>
                    <a:lstStyle/>
                    <a:p>
                      <a:pPr algn="ctr"/>
                      <a:r>
                        <a:rPr lang="en-US" dirty="0"/>
                        <a:t>0.125%</a:t>
                      </a:r>
                      <a:endParaRPr lang="en-IN" dirty="0"/>
                    </a:p>
                  </a:txBody>
                  <a:tcPr/>
                </a:tc>
                <a:tc>
                  <a:txBody>
                    <a:bodyPr/>
                    <a:lstStyle/>
                    <a:p>
                      <a:pPr algn="just"/>
                      <a:r>
                        <a:rPr lang="en-IN" sz="1800" b="0" i="0" kern="1200" dirty="0">
                          <a:solidFill>
                            <a:schemeClr val="dk1"/>
                          </a:solidFill>
                          <a:effectLst/>
                          <a:latin typeface="+mn-lt"/>
                          <a:ea typeface="+mn-ea"/>
                          <a:cs typeface="+mn-cs"/>
                        </a:rPr>
                        <a:t>Settlement price</a:t>
                      </a:r>
                      <a:endParaRPr lang="en-IN" dirty="0"/>
                    </a:p>
                  </a:txBody>
                  <a:tcPr/>
                </a:tc>
                <a:extLst>
                  <a:ext uri="{0D108BD9-81ED-4DB2-BD59-A6C34878D82A}">
                    <a16:rowId xmlns:a16="http://schemas.microsoft.com/office/drawing/2014/main" val="214821227"/>
                  </a:ext>
                </a:extLst>
              </a:tr>
              <a:tr h="370840">
                <a:tc>
                  <a:txBody>
                    <a:bodyPr/>
                    <a:lstStyle/>
                    <a:p>
                      <a:pPr algn="just"/>
                      <a:r>
                        <a:rPr lang="en-US" sz="1800" b="0" i="0" kern="1200" dirty="0">
                          <a:solidFill>
                            <a:schemeClr val="dk1"/>
                          </a:solidFill>
                          <a:effectLst/>
                          <a:latin typeface="+mn-lt"/>
                          <a:ea typeface="+mn-ea"/>
                          <a:cs typeface="+mn-cs"/>
                        </a:rPr>
                        <a:t>Derivative – Sale of futures in securities.</a:t>
                      </a:r>
                      <a:endParaRPr lang="en-IN" dirty="0"/>
                    </a:p>
                  </a:txBody>
                  <a:tcPr/>
                </a:tc>
                <a:tc>
                  <a:txBody>
                    <a:bodyPr/>
                    <a:lstStyle/>
                    <a:p>
                      <a:pPr algn="ctr"/>
                      <a:r>
                        <a:rPr lang="en-US" dirty="0"/>
                        <a:t>0.02%</a:t>
                      </a:r>
                      <a:endParaRPr lang="en-IN" dirty="0"/>
                    </a:p>
                  </a:txBody>
                  <a:tcPr/>
                </a:tc>
                <a:tc>
                  <a:txBody>
                    <a:bodyPr/>
                    <a:lstStyle/>
                    <a:p>
                      <a:pPr algn="just"/>
                      <a:r>
                        <a:rPr lang="en-US" sz="1800" b="0" i="0" kern="1200" dirty="0">
                          <a:solidFill>
                            <a:schemeClr val="dk1"/>
                          </a:solidFill>
                          <a:effectLst/>
                          <a:latin typeface="+mn-lt"/>
                          <a:ea typeface="+mn-ea"/>
                          <a:cs typeface="+mn-cs"/>
                        </a:rPr>
                        <a:t>The price at which such futures are traded</a:t>
                      </a:r>
                      <a:endParaRPr lang="en-IN" dirty="0"/>
                    </a:p>
                  </a:txBody>
                  <a:tcPr/>
                </a:tc>
                <a:extLst>
                  <a:ext uri="{0D108BD9-81ED-4DB2-BD59-A6C34878D82A}">
                    <a16:rowId xmlns:a16="http://schemas.microsoft.com/office/drawing/2014/main" val="2414833244"/>
                  </a:ext>
                </a:extLst>
              </a:tr>
            </a:tbl>
          </a:graphicData>
        </a:graphic>
      </p:graphicFrame>
      <p:sp>
        <p:nvSpPr>
          <p:cNvPr id="5" name="Footer Placeholder 4">
            <a:extLst>
              <a:ext uri="{FF2B5EF4-FFF2-40B4-BE49-F238E27FC236}">
                <a16:creationId xmlns:a16="http://schemas.microsoft.com/office/drawing/2014/main" id="{52A5A13E-4EE6-6E0D-4EF3-6794A6F1986B}"/>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0DBED1B0-8E6C-22B0-6ED2-63ADEB55AEE9}"/>
              </a:ext>
            </a:extLst>
          </p:cNvPr>
          <p:cNvSpPr>
            <a:spLocks noGrp="1"/>
          </p:cNvSpPr>
          <p:nvPr>
            <p:ph type="sldNum" sz="quarter" idx="12"/>
          </p:nvPr>
        </p:nvSpPr>
        <p:spPr/>
        <p:txBody>
          <a:bodyPr/>
          <a:lstStyle/>
          <a:p>
            <a:fld id="{352186F1-8E06-4ED0-8456-8AD54FD6DF12}" type="slidenum">
              <a:rPr lang="en-IN" smtClean="0"/>
              <a:t>48</a:t>
            </a:fld>
            <a:endParaRPr lang="en-IN"/>
          </a:p>
        </p:txBody>
      </p:sp>
    </p:spTree>
    <p:extLst>
      <p:ext uri="{BB962C8B-B14F-4D97-AF65-F5344CB8AC3E}">
        <p14:creationId xmlns:p14="http://schemas.microsoft.com/office/powerpoint/2010/main" val="369727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18BBC-F376-2988-688C-54AA82FCF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CC05B-AC5B-6BF9-9A9C-5E924891516E}"/>
              </a:ext>
            </a:extLst>
          </p:cNvPr>
          <p:cNvSpPr>
            <a:spLocks noGrp="1"/>
          </p:cNvSpPr>
          <p:nvPr>
            <p:ph type="title"/>
          </p:nvPr>
        </p:nvSpPr>
        <p:spPr/>
        <p:txBody>
          <a:bodyPr/>
          <a:lstStyle/>
          <a:p>
            <a:r>
              <a:rPr lang="en-US" dirty="0"/>
              <a:t>Securities Transaction Tax-Taxability</a:t>
            </a:r>
            <a:endParaRPr lang="en-IN" dirty="0"/>
          </a:p>
        </p:txBody>
      </p:sp>
      <p:sp>
        <p:nvSpPr>
          <p:cNvPr id="3" name="Content Placeholder 2">
            <a:extLst>
              <a:ext uri="{FF2B5EF4-FFF2-40B4-BE49-F238E27FC236}">
                <a16:creationId xmlns:a16="http://schemas.microsoft.com/office/drawing/2014/main" id="{F83620C9-38AA-5583-947D-84FFAD851AB8}"/>
              </a:ext>
            </a:extLst>
          </p:cNvPr>
          <p:cNvSpPr>
            <a:spLocks noGrp="1"/>
          </p:cNvSpPr>
          <p:nvPr>
            <p:ph idx="1"/>
          </p:nvPr>
        </p:nvSpPr>
        <p:spPr/>
        <p:txBody>
          <a:bodyPr numCol="1">
            <a:normAutofit/>
          </a:bodyPr>
          <a:lstStyle/>
          <a:p>
            <a:pPr marL="0" indent="0" algn="just">
              <a:lnSpc>
                <a:spcPct val="150000"/>
              </a:lnSpc>
              <a:buNone/>
            </a:pPr>
            <a:r>
              <a:rPr lang="en-US" b="1" u="sng" dirty="0"/>
              <a:t>7</a:t>
            </a:r>
            <a:r>
              <a:rPr lang="en-US" b="1" u="sng" baseline="30000" dirty="0"/>
              <a:t>th</a:t>
            </a:r>
            <a:r>
              <a:rPr lang="en-US" b="1" u="sng" dirty="0"/>
              <a:t> Proviso to Section 48</a:t>
            </a:r>
            <a:r>
              <a:rPr lang="en-US" dirty="0"/>
              <a:t>: Provided also that </a:t>
            </a:r>
            <a:r>
              <a:rPr lang="en-US" b="1" u="sng" dirty="0"/>
              <a:t>no deduction</a:t>
            </a:r>
            <a:r>
              <a:rPr lang="en-US" dirty="0"/>
              <a:t> shall be allowed in computing the income chargeable under the head "Capital gains" in respect of any sum paid on account of securities transaction tax under Chapter VII of the Finance (No. 2) Act, 2004.</a:t>
            </a:r>
          </a:p>
          <a:p>
            <a:pPr marL="457200" indent="-457200" algn="just">
              <a:lnSpc>
                <a:spcPct val="150000"/>
              </a:lnSpc>
              <a:buFont typeface="+mj-lt"/>
              <a:buAutoNum type="arabicPeriod"/>
            </a:pPr>
            <a:r>
              <a:rPr lang="en-US" dirty="0"/>
              <a:t>STT not allowed for capital gains;</a:t>
            </a:r>
          </a:p>
          <a:p>
            <a:pPr marL="457200" indent="-457200" algn="just">
              <a:lnSpc>
                <a:spcPct val="150000"/>
              </a:lnSpc>
              <a:buFont typeface="+mj-lt"/>
              <a:buAutoNum type="arabicPeriod"/>
            </a:pPr>
            <a:r>
              <a:rPr lang="en-US" dirty="0"/>
              <a:t>STT allowed for PGBP transactions.</a:t>
            </a:r>
          </a:p>
        </p:txBody>
      </p:sp>
      <p:sp>
        <p:nvSpPr>
          <p:cNvPr id="5" name="Footer Placeholder 4">
            <a:extLst>
              <a:ext uri="{FF2B5EF4-FFF2-40B4-BE49-F238E27FC236}">
                <a16:creationId xmlns:a16="http://schemas.microsoft.com/office/drawing/2014/main" id="{5C0F75B2-80C7-2E09-2286-5D67F79AC315}"/>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90A7836C-AE13-4876-935A-CE0065633334}"/>
              </a:ext>
            </a:extLst>
          </p:cNvPr>
          <p:cNvSpPr>
            <a:spLocks noGrp="1"/>
          </p:cNvSpPr>
          <p:nvPr>
            <p:ph type="sldNum" sz="quarter" idx="12"/>
          </p:nvPr>
        </p:nvSpPr>
        <p:spPr/>
        <p:txBody>
          <a:bodyPr/>
          <a:lstStyle/>
          <a:p>
            <a:fld id="{352186F1-8E06-4ED0-8456-8AD54FD6DF12}" type="slidenum">
              <a:rPr lang="en-IN" smtClean="0"/>
              <a:t>49</a:t>
            </a:fld>
            <a:endParaRPr lang="en-IN"/>
          </a:p>
        </p:txBody>
      </p:sp>
    </p:spTree>
    <p:extLst>
      <p:ext uri="{BB962C8B-B14F-4D97-AF65-F5344CB8AC3E}">
        <p14:creationId xmlns:p14="http://schemas.microsoft.com/office/powerpoint/2010/main" val="70745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34DCE-BDB4-E9E5-43F4-DED6B0DDA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F329A-234B-DD2E-7EAA-599757FD8FB8}"/>
              </a:ext>
            </a:extLst>
          </p:cNvPr>
          <p:cNvSpPr>
            <a:spLocks noGrp="1"/>
          </p:cNvSpPr>
          <p:nvPr>
            <p:ph type="title"/>
          </p:nvPr>
        </p:nvSpPr>
        <p:spPr/>
        <p:txBody>
          <a:bodyPr/>
          <a:lstStyle/>
          <a:p>
            <a:pPr marL="342900" indent="-342900"/>
            <a:r>
              <a:rPr lang="en-US" dirty="0"/>
              <a:t>Examples of Derivative Transactions</a:t>
            </a:r>
          </a:p>
        </p:txBody>
      </p:sp>
      <p:sp>
        <p:nvSpPr>
          <p:cNvPr id="3" name="Content Placeholder 2">
            <a:extLst>
              <a:ext uri="{FF2B5EF4-FFF2-40B4-BE49-F238E27FC236}">
                <a16:creationId xmlns:a16="http://schemas.microsoft.com/office/drawing/2014/main" id="{EEB30256-F028-1591-8BBA-D2A0E7A1C265}"/>
              </a:ext>
            </a:extLst>
          </p:cNvPr>
          <p:cNvSpPr>
            <a:spLocks noGrp="1"/>
          </p:cNvSpPr>
          <p:nvPr>
            <p:ph idx="1"/>
          </p:nvPr>
        </p:nvSpPr>
        <p:spPr/>
        <p:txBody>
          <a:bodyPr/>
          <a:lstStyle/>
          <a:p>
            <a:pPr marL="292608" lvl="1" indent="0" algn="just">
              <a:lnSpc>
                <a:spcPct val="150000"/>
              </a:lnSpc>
              <a:buNone/>
            </a:pPr>
            <a:r>
              <a:rPr lang="en-US" dirty="0"/>
              <a:t>We know that the value of assets keeps fluctuating in response to market dynamics. Derivative contracts allow investors to speculate on the price movement of the assets and benefit from it.</a:t>
            </a:r>
          </a:p>
        </p:txBody>
      </p:sp>
      <p:sp>
        <p:nvSpPr>
          <p:cNvPr id="5" name="Footer Placeholder 4">
            <a:extLst>
              <a:ext uri="{FF2B5EF4-FFF2-40B4-BE49-F238E27FC236}">
                <a16:creationId xmlns:a16="http://schemas.microsoft.com/office/drawing/2014/main" id="{B30FF8C7-541F-4416-85CA-07F4FF35821C}"/>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31B022D4-5625-C257-6C36-E7773D9103D3}"/>
              </a:ext>
            </a:extLst>
          </p:cNvPr>
          <p:cNvSpPr>
            <a:spLocks noGrp="1"/>
          </p:cNvSpPr>
          <p:nvPr>
            <p:ph type="sldNum" sz="quarter" idx="12"/>
          </p:nvPr>
        </p:nvSpPr>
        <p:spPr/>
        <p:txBody>
          <a:bodyPr/>
          <a:lstStyle/>
          <a:p>
            <a:fld id="{352186F1-8E06-4ED0-8456-8AD54FD6DF12}" type="slidenum">
              <a:rPr lang="en-IN" smtClean="0"/>
              <a:t>5</a:t>
            </a:fld>
            <a:endParaRPr lang="en-IN"/>
          </a:p>
        </p:txBody>
      </p:sp>
      <p:pic>
        <p:nvPicPr>
          <p:cNvPr id="7" name="Picture 6">
            <a:extLst>
              <a:ext uri="{FF2B5EF4-FFF2-40B4-BE49-F238E27FC236}">
                <a16:creationId xmlns:a16="http://schemas.microsoft.com/office/drawing/2014/main" id="{45D30DBD-A711-72DA-785E-BC5B2EF19C63}"/>
              </a:ext>
            </a:extLst>
          </p:cNvPr>
          <p:cNvPicPr>
            <a:picLocks noChangeAspect="1"/>
          </p:cNvPicPr>
          <p:nvPr/>
        </p:nvPicPr>
        <p:blipFill>
          <a:blip r:embed="rId2"/>
          <a:srcRect l="6490"/>
          <a:stretch>
            <a:fillRect/>
          </a:stretch>
        </p:blipFill>
        <p:spPr>
          <a:xfrm>
            <a:off x="1097280" y="2842120"/>
            <a:ext cx="4245821" cy="3026974"/>
          </a:xfrm>
          <a:prstGeom prst="rect">
            <a:avLst/>
          </a:prstGeom>
          <a:ln>
            <a:solidFill>
              <a:schemeClr val="bg1"/>
            </a:solidFill>
          </a:ln>
        </p:spPr>
      </p:pic>
      <p:sp>
        <p:nvSpPr>
          <p:cNvPr id="8" name="Rectangle 7">
            <a:extLst>
              <a:ext uri="{FF2B5EF4-FFF2-40B4-BE49-F238E27FC236}">
                <a16:creationId xmlns:a16="http://schemas.microsoft.com/office/drawing/2014/main" id="{F6764386-1632-691A-78FA-7E73DA5BA42D}"/>
              </a:ext>
            </a:extLst>
          </p:cNvPr>
          <p:cNvSpPr/>
          <p:nvPr/>
        </p:nvSpPr>
        <p:spPr>
          <a:xfrm>
            <a:off x="3938016" y="3694176"/>
            <a:ext cx="950976" cy="2011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pic>
        <p:nvPicPr>
          <p:cNvPr id="10" name="Picture 9">
            <a:extLst>
              <a:ext uri="{FF2B5EF4-FFF2-40B4-BE49-F238E27FC236}">
                <a16:creationId xmlns:a16="http://schemas.microsoft.com/office/drawing/2014/main" id="{6599F70D-B7F5-32A5-8DEF-B2F1BD4E2198}"/>
              </a:ext>
            </a:extLst>
          </p:cNvPr>
          <p:cNvPicPr>
            <a:picLocks noChangeAspect="1"/>
          </p:cNvPicPr>
          <p:nvPr/>
        </p:nvPicPr>
        <p:blipFill>
          <a:blip r:embed="rId3"/>
          <a:srcRect l="7827"/>
          <a:stretch>
            <a:fillRect/>
          </a:stretch>
        </p:blipFill>
        <p:spPr>
          <a:xfrm>
            <a:off x="6848901" y="2842121"/>
            <a:ext cx="4185070" cy="3026973"/>
          </a:xfrm>
          <a:prstGeom prst="rect">
            <a:avLst/>
          </a:prstGeom>
        </p:spPr>
      </p:pic>
    </p:spTree>
    <p:extLst>
      <p:ext uri="{BB962C8B-B14F-4D97-AF65-F5344CB8AC3E}">
        <p14:creationId xmlns:p14="http://schemas.microsoft.com/office/powerpoint/2010/main" val="1221954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0730-C748-6182-E7F5-CA708C07B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A697C-F2D6-AED3-92E1-05DB9BAF40FD}"/>
              </a:ext>
            </a:extLst>
          </p:cNvPr>
          <p:cNvSpPr>
            <a:spLocks noGrp="1"/>
          </p:cNvSpPr>
          <p:nvPr>
            <p:ph type="title"/>
          </p:nvPr>
        </p:nvSpPr>
        <p:spPr/>
        <p:txBody>
          <a:bodyPr/>
          <a:lstStyle/>
          <a:p>
            <a:r>
              <a:rPr lang="en-US" dirty="0"/>
              <a:t>Virtual Digital Asset-Taxability</a:t>
            </a:r>
            <a:endParaRPr lang="en-IN" dirty="0"/>
          </a:p>
        </p:txBody>
      </p:sp>
      <p:sp>
        <p:nvSpPr>
          <p:cNvPr id="3" name="Content Placeholder 2">
            <a:extLst>
              <a:ext uri="{FF2B5EF4-FFF2-40B4-BE49-F238E27FC236}">
                <a16:creationId xmlns:a16="http://schemas.microsoft.com/office/drawing/2014/main" id="{48F01844-0B6A-040F-0427-532963733568}"/>
              </a:ext>
            </a:extLst>
          </p:cNvPr>
          <p:cNvSpPr>
            <a:spLocks noGrp="1"/>
          </p:cNvSpPr>
          <p:nvPr>
            <p:ph idx="1"/>
          </p:nvPr>
        </p:nvSpPr>
        <p:spPr/>
        <p:txBody>
          <a:bodyPr numCol="1">
            <a:normAutofit fontScale="92500"/>
          </a:bodyPr>
          <a:lstStyle/>
          <a:p>
            <a:pPr marL="0" indent="0" algn="just">
              <a:lnSpc>
                <a:spcPct val="120000"/>
              </a:lnSpc>
              <a:buNone/>
            </a:pPr>
            <a:r>
              <a:rPr lang="en-US" sz="1600" b="1" u="sng" dirty="0"/>
              <a:t>Section 115BBH</a:t>
            </a:r>
            <a:r>
              <a:rPr lang="en-US" sz="1600" dirty="0"/>
              <a:t>: (1) Where the total income of an assessee includes any income from the transfer of any virtual digital asset, notwithstanding anything contained in any other provision of this Act, the income-tax payable shall be the aggregate of,—</a:t>
            </a:r>
          </a:p>
          <a:p>
            <a:pPr marL="0" indent="0" algn="just">
              <a:lnSpc>
                <a:spcPct val="120000"/>
              </a:lnSpc>
              <a:buNone/>
            </a:pPr>
            <a:r>
              <a:rPr lang="en-US" sz="1600" dirty="0"/>
              <a:t>(a) the amount of income-tax calculated on the income from transfer of such virtual digital asset at the rate of thirty per cent; and</a:t>
            </a:r>
          </a:p>
          <a:p>
            <a:pPr marL="0" indent="0" algn="just">
              <a:lnSpc>
                <a:spcPct val="120000"/>
              </a:lnSpc>
              <a:buNone/>
            </a:pPr>
            <a:r>
              <a:rPr lang="en-US" sz="1600" dirty="0"/>
              <a:t>(b) the amount of income-tax with which the assessee would have been chargeable, had the total income of the assessee been reduced by the income referred to in clause (a).</a:t>
            </a:r>
          </a:p>
          <a:p>
            <a:pPr marL="0" indent="0" algn="just">
              <a:lnSpc>
                <a:spcPct val="120000"/>
              </a:lnSpc>
              <a:buNone/>
            </a:pPr>
            <a:r>
              <a:rPr lang="en-US" sz="1600" dirty="0"/>
              <a:t>(2) Notwithstanding anything contained in any other provision of this Act,—</a:t>
            </a:r>
          </a:p>
          <a:p>
            <a:pPr marL="0" indent="0" algn="just">
              <a:lnSpc>
                <a:spcPct val="120000"/>
              </a:lnSpc>
              <a:buNone/>
            </a:pPr>
            <a:r>
              <a:rPr lang="en-US" sz="1600" dirty="0"/>
              <a:t>(a) no deduction in respect of any expenditure (other than cost of acquisition, if any) or allowance or set off of any loss shall be allowed to the assessee under any provision of this Act in computing the income referred to in clause (a) of sub-section (1); and</a:t>
            </a:r>
          </a:p>
          <a:p>
            <a:pPr marL="0" indent="0" algn="just">
              <a:lnSpc>
                <a:spcPct val="120000"/>
              </a:lnSpc>
              <a:buNone/>
            </a:pPr>
            <a:r>
              <a:rPr lang="en-US" sz="1600" dirty="0"/>
              <a:t>(b) no set off of loss from transfer of the virtual digital asset computed under clause (a) of sub-section (1) shall be allowed against income computed under any provision of this Act to the assessee and such loss shall not be allowed to be carried forward to succeeding assessment years.</a:t>
            </a:r>
          </a:p>
        </p:txBody>
      </p:sp>
      <p:sp>
        <p:nvSpPr>
          <p:cNvPr id="5" name="Footer Placeholder 4">
            <a:extLst>
              <a:ext uri="{FF2B5EF4-FFF2-40B4-BE49-F238E27FC236}">
                <a16:creationId xmlns:a16="http://schemas.microsoft.com/office/drawing/2014/main" id="{E2985F25-F78E-5EB9-938D-001A2A547036}"/>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533CA47D-B0A6-F5F7-6A9F-414A990A8CAE}"/>
              </a:ext>
            </a:extLst>
          </p:cNvPr>
          <p:cNvSpPr>
            <a:spLocks noGrp="1"/>
          </p:cNvSpPr>
          <p:nvPr>
            <p:ph type="sldNum" sz="quarter" idx="12"/>
          </p:nvPr>
        </p:nvSpPr>
        <p:spPr/>
        <p:txBody>
          <a:bodyPr/>
          <a:lstStyle/>
          <a:p>
            <a:fld id="{352186F1-8E06-4ED0-8456-8AD54FD6DF12}" type="slidenum">
              <a:rPr lang="en-IN" smtClean="0"/>
              <a:t>50</a:t>
            </a:fld>
            <a:endParaRPr lang="en-IN"/>
          </a:p>
        </p:txBody>
      </p:sp>
    </p:spTree>
    <p:extLst>
      <p:ext uri="{BB962C8B-B14F-4D97-AF65-F5344CB8AC3E}">
        <p14:creationId xmlns:p14="http://schemas.microsoft.com/office/powerpoint/2010/main" val="3476071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F1AE9-E860-9870-AB59-7CF1CDA1E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38A1F-1216-9D8F-67A8-FA9BEB7D8019}"/>
              </a:ext>
            </a:extLst>
          </p:cNvPr>
          <p:cNvSpPr>
            <a:spLocks noGrp="1"/>
          </p:cNvSpPr>
          <p:nvPr>
            <p:ph type="title"/>
          </p:nvPr>
        </p:nvSpPr>
        <p:spPr/>
        <p:txBody>
          <a:bodyPr/>
          <a:lstStyle/>
          <a:p>
            <a:r>
              <a:rPr lang="en-US" dirty="0"/>
              <a:t>Virtual Digital Asset-Taxability</a:t>
            </a:r>
            <a:endParaRPr lang="en-IN" dirty="0"/>
          </a:p>
        </p:txBody>
      </p:sp>
      <p:sp>
        <p:nvSpPr>
          <p:cNvPr id="3" name="Content Placeholder 2">
            <a:extLst>
              <a:ext uri="{FF2B5EF4-FFF2-40B4-BE49-F238E27FC236}">
                <a16:creationId xmlns:a16="http://schemas.microsoft.com/office/drawing/2014/main" id="{421E0EF0-CDE5-A97D-DA3F-B3E2C775D801}"/>
              </a:ext>
            </a:extLst>
          </p:cNvPr>
          <p:cNvSpPr>
            <a:spLocks noGrp="1"/>
          </p:cNvSpPr>
          <p:nvPr>
            <p:ph idx="1"/>
          </p:nvPr>
        </p:nvSpPr>
        <p:spPr/>
        <p:txBody>
          <a:bodyPr numCol="1">
            <a:normAutofit/>
          </a:bodyPr>
          <a:lstStyle/>
          <a:p>
            <a:pPr marL="457200" indent="-457200" algn="just">
              <a:lnSpc>
                <a:spcPct val="150000"/>
              </a:lnSpc>
              <a:buFont typeface="+mj-lt"/>
              <a:buAutoNum type="arabicPeriod"/>
            </a:pPr>
            <a:r>
              <a:rPr lang="en-US" dirty="0"/>
              <a:t>Gain on transfer taxable @ 30% (plus surcharge and </a:t>
            </a:r>
            <a:r>
              <a:rPr lang="en-US" dirty="0" err="1"/>
              <a:t>cess</a:t>
            </a:r>
            <a:r>
              <a:rPr lang="en-US" dirty="0"/>
              <a:t>) u/s 115BBH</a:t>
            </a:r>
          </a:p>
          <a:p>
            <a:pPr marL="457200" indent="-457200" algn="just">
              <a:lnSpc>
                <a:spcPct val="150000"/>
              </a:lnSpc>
              <a:buFont typeface="+mj-lt"/>
              <a:buAutoNum type="arabicPeriod"/>
            </a:pPr>
            <a:r>
              <a:rPr lang="en-US" dirty="0"/>
              <a:t>Intra-head loss allowed to be set-off against gain from VDA only;</a:t>
            </a:r>
          </a:p>
          <a:p>
            <a:pPr marL="457200" indent="-457200" algn="just">
              <a:lnSpc>
                <a:spcPct val="150000"/>
              </a:lnSpc>
              <a:buFont typeface="+mj-lt"/>
              <a:buAutoNum type="arabicPeriod"/>
            </a:pPr>
            <a:r>
              <a:rPr lang="en-US" dirty="0"/>
              <a:t>No carry forward of losses for successive assessment years;</a:t>
            </a:r>
          </a:p>
          <a:p>
            <a:pPr marL="457200" indent="-457200" algn="just">
              <a:lnSpc>
                <a:spcPct val="150000"/>
              </a:lnSpc>
              <a:buFont typeface="+mj-lt"/>
              <a:buAutoNum type="arabicPeriod"/>
            </a:pPr>
            <a:r>
              <a:rPr lang="en-US" dirty="0"/>
              <a:t>TDS @ 1% on value of transfer u/s 194S</a:t>
            </a:r>
          </a:p>
          <a:p>
            <a:pPr marL="457200" indent="-457200" algn="just">
              <a:lnSpc>
                <a:spcPct val="150000"/>
              </a:lnSpc>
              <a:buFont typeface="+mj-lt"/>
              <a:buAutoNum type="arabicPeriod"/>
            </a:pPr>
            <a:r>
              <a:rPr lang="en-US" dirty="0"/>
              <a:t>Can be shown under PGBP or Capital gains depending on whether investment or stock</a:t>
            </a:r>
          </a:p>
          <a:p>
            <a:pPr marL="457200" indent="-457200" algn="just">
              <a:lnSpc>
                <a:spcPct val="150000"/>
              </a:lnSpc>
              <a:buFont typeface="+mj-lt"/>
              <a:buAutoNum type="arabicPeriod"/>
            </a:pPr>
            <a:r>
              <a:rPr lang="en-US" dirty="0"/>
              <a:t>Taxable under IFOS if received as gift and value more than ₹50,000/- (</a:t>
            </a:r>
            <a:r>
              <a:rPr lang="en-US" b="1" dirty="0"/>
              <a:t>Section 56(2)(x)</a:t>
            </a:r>
            <a:r>
              <a:rPr lang="en-US" dirty="0"/>
              <a:t>)</a:t>
            </a:r>
          </a:p>
        </p:txBody>
      </p:sp>
      <p:sp>
        <p:nvSpPr>
          <p:cNvPr id="5" name="Footer Placeholder 4">
            <a:extLst>
              <a:ext uri="{FF2B5EF4-FFF2-40B4-BE49-F238E27FC236}">
                <a16:creationId xmlns:a16="http://schemas.microsoft.com/office/drawing/2014/main" id="{AA4252D8-EE16-030B-3269-03A3AE0BADDB}"/>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8338FB97-05CC-9213-26FA-4ED871CFD445}"/>
              </a:ext>
            </a:extLst>
          </p:cNvPr>
          <p:cNvSpPr>
            <a:spLocks noGrp="1"/>
          </p:cNvSpPr>
          <p:nvPr>
            <p:ph type="sldNum" sz="quarter" idx="12"/>
          </p:nvPr>
        </p:nvSpPr>
        <p:spPr/>
        <p:txBody>
          <a:bodyPr/>
          <a:lstStyle/>
          <a:p>
            <a:fld id="{352186F1-8E06-4ED0-8456-8AD54FD6DF12}" type="slidenum">
              <a:rPr lang="en-IN" smtClean="0"/>
              <a:t>51</a:t>
            </a:fld>
            <a:endParaRPr lang="en-IN"/>
          </a:p>
        </p:txBody>
      </p:sp>
    </p:spTree>
    <p:extLst>
      <p:ext uri="{BB962C8B-B14F-4D97-AF65-F5344CB8AC3E}">
        <p14:creationId xmlns:p14="http://schemas.microsoft.com/office/powerpoint/2010/main" val="421604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53C3-F823-B1F6-A314-471D21509213}"/>
              </a:ext>
            </a:extLst>
          </p:cNvPr>
          <p:cNvSpPr>
            <a:spLocks noGrp="1"/>
          </p:cNvSpPr>
          <p:nvPr>
            <p:ph type="title"/>
          </p:nvPr>
        </p:nvSpPr>
        <p:spPr/>
        <p:txBody>
          <a:bodyPr/>
          <a:lstStyle/>
          <a:p>
            <a:r>
              <a:rPr lang="en-US" dirty="0"/>
              <a:t>Floor is now Open for Knowledge Sharing!</a:t>
            </a:r>
            <a:endParaRPr lang="en-IN" dirty="0"/>
          </a:p>
        </p:txBody>
      </p:sp>
      <p:pic>
        <p:nvPicPr>
          <p:cNvPr id="11" name="Picture 10">
            <a:extLst>
              <a:ext uri="{FF2B5EF4-FFF2-40B4-BE49-F238E27FC236}">
                <a16:creationId xmlns:a16="http://schemas.microsoft.com/office/drawing/2014/main" id="{7745848E-C798-D64B-490E-2F3F5E553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6040" y="960120"/>
            <a:ext cx="6979920" cy="3489960"/>
          </a:xfrm>
          <a:prstGeom prst="rect">
            <a:avLst/>
          </a:prstGeom>
        </p:spPr>
      </p:pic>
      <p:sp>
        <p:nvSpPr>
          <p:cNvPr id="3" name="Footer Placeholder 2"/>
          <p:cNvSpPr>
            <a:spLocks noGrp="1"/>
          </p:cNvSpPr>
          <p:nvPr>
            <p:ph type="ftr" sz="quarter" idx="11"/>
          </p:nvPr>
        </p:nvSpPr>
        <p:spPr/>
        <p:txBody>
          <a:bodyPr/>
          <a:lstStyle/>
          <a:p>
            <a:r>
              <a:rPr lang="en-IN" dirty="0"/>
              <a:t>CA. AVIJIT DUTTA</a:t>
            </a:r>
          </a:p>
        </p:txBody>
      </p:sp>
      <p:sp>
        <p:nvSpPr>
          <p:cNvPr id="4" name="Slide Number Placeholder 3"/>
          <p:cNvSpPr>
            <a:spLocks noGrp="1"/>
          </p:cNvSpPr>
          <p:nvPr>
            <p:ph type="sldNum" sz="quarter" idx="12"/>
          </p:nvPr>
        </p:nvSpPr>
        <p:spPr/>
        <p:txBody>
          <a:bodyPr/>
          <a:lstStyle/>
          <a:p>
            <a:fld id="{352186F1-8E06-4ED0-8456-8AD54FD6DF12}" type="slidenum">
              <a:rPr lang="en-IN" smtClean="0"/>
              <a:t>52</a:t>
            </a:fld>
            <a:endParaRPr lang="en-IN"/>
          </a:p>
        </p:txBody>
      </p:sp>
    </p:spTree>
    <p:extLst>
      <p:ext uri="{BB962C8B-B14F-4D97-AF65-F5344CB8AC3E}">
        <p14:creationId xmlns:p14="http://schemas.microsoft.com/office/powerpoint/2010/main" val="98309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7DC63-64F7-F8F5-0DCE-2A769D6BA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44B98-4A75-4B25-F098-1D0E478CEE2E}"/>
              </a:ext>
            </a:extLst>
          </p:cNvPr>
          <p:cNvSpPr>
            <a:spLocks noGrp="1"/>
          </p:cNvSpPr>
          <p:nvPr>
            <p:ph type="title"/>
          </p:nvPr>
        </p:nvSpPr>
        <p:spPr/>
        <p:txBody>
          <a:bodyPr/>
          <a:lstStyle/>
          <a:p>
            <a:pPr marL="342900" indent="-342900"/>
            <a:r>
              <a:rPr lang="en-US" dirty="0"/>
              <a:t>Classification of Derivative Transactions</a:t>
            </a:r>
          </a:p>
        </p:txBody>
      </p:sp>
      <p:graphicFrame>
        <p:nvGraphicFramePr>
          <p:cNvPr id="8" name="Content Placeholder 7">
            <a:extLst>
              <a:ext uri="{FF2B5EF4-FFF2-40B4-BE49-F238E27FC236}">
                <a16:creationId xmlns:a16="http://schemas.microsoft.com/office/drawing/2014/main" id="{B69F2FBC-2AA7-4686-0419-99511F006B50}"/>
              </a:ext>
            </a:extLst>
          </p:cNvPr>
          <p:cNvGraphicFramePr>
            <a:graphicFrameLocks noGrp="1"/>
          </p:cNvGraphicFramePr>
          <p:nvPr>
            <p:ph idx="1"/>
            <p:extLst>
              <p:ext uri="{D42A27DB-BD31-4B8C-83A1-F6EECF244321}">
                <p14:modId xmlns:p14="http://schemas.microsoft.com/office/powerpoint/2010/main" val="3074059937"/>
              </p:ext>
            </p:extLst>
          </p:nvPr>
        </p:nvGraphicFramePr>
        <p:xfrm>
          <a:off x="1096963" y="2448560"/>
          <a:ext cx="10058400" cy="3420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15067AFF-8DA9-1587-67DB-3C7DCDCBEB46}"/>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6D132946-6EA0-E05B-6F15-072018255C35}"/>
              </a:ext>
            </a:extLst>
          </p:cNvPr>
          <p:cNvSpPr>
            <a:spLocks noGrp="1"/>
          </p:cNvSpPr>
          <p:nvPr>
            <p:ph type="sldNum" sz="quarter" idx="12"/>
          </p:nvPr>
        </p:nvSpPr>
        <p:spPr/>
        <p:txBody>
          <a:bodyPr/>
          <a:lstStyle/>
          <a:p>
            <a:fld id="{352186F1-8E06-4ED0-8456-8AD54FD6DF12}" type="slidenum">
              <a:rPr lang="en-IN" smtClean="0"/>
              <a:t>6</a:t>
            </a:fld>
            <a:endParaRPr lang="en-IN"/>
          </a:p>
        </p:txBody>
      </p:sp>
      <p:sp>
        <p:nvSpPr>
          <p:cNvPr id="3" name="TextBox 2">
            <a:extLst>
              <a:ext uri="{FF2B5EF4-FFF2-40B4-BE49-F238E27FC236}">
                <a16:creationId xmlns:a16="http://schemas.microsoft.com/office/drawing/2014/main" id="{2385414D-584C-3354-AEA0-A091BB3837FF}"/>
              </a:ext>
            </a:extLst>
          </p:cNvPr>
          <p:cNvSpPr txBox="1"/>
          <p:nvPr/>
        </p:nvSpPr>
        <p:spPr>
          <a:xfrm>
            <a:off x="1096963" y="2004991"/>
            <a:ext cx="9168023" cy="646331"/>
          </a:xfrm>
          <a:prstGeom prst="rect">
            <a:avLst/>
          </a:prstGeom>
          <a:noFill/>
        </p:spPr>
        <p:txBody>
          <a:bodyPr wrap="none" rtlCol="0">
            <a:spAutoFit/>
          </a:bodyPr>
          <a:lstStyle/>
          <a:p>
            <a:r>
              <a:rPr lang="en-US" dirty="0"/>
              <a:t>Derivatives can be classified into broad categories depending upon the type of underlying asset.</a:t>
            </a:r>
          </a:p>
          <a:p>
            <a:endParaRPr lang="en-IN" dirty="0"/>
          </a:p>
        </p:txBody>
      </p:sp>
    </p:spTree>
    <p:extLst>
      <p:ext uri="{BB962C8B-B14F-4D97-AF65-F5344CB8AC3E}">
        <p14:creationId xmlns:p14="http://schemas.microsoft.com/office/powerpoint/2010/main" val="117051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C1F46-F0E7-E62D-1233-828857DE9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915BE-983B-DB42-03BC-6EDFFB19B699}"/>
              </a:ext>
            </a:extLst>
          </p:cNvPr>
          <p:cNvSpPr>
            <a:spLocks noGrp="1"/>
          </p:cNvSpPr>
          <p:nvPr>
            <p:ph type="title"/>
          </p:nvPr>
        </p:nvSpPr>
        <p:spPr/>
        <p:txBody>
          <a:bodyPr/>
          <a:lstStyle/>
          <a:p>
            <a:pPr marL="342900" indent="-342900"/>
            <a:r>
              <a:rPr lang="en-US" dirty="0"/>
              <a:t>Type of Financial Derivative Transactions</a:t>
            </a:r>
          </a:p>
        </p:txBody>
      </p:sp>
      <p:graphicFrame>
        <p:nvGraphicFramePr>
          <p:cNvPr id="6" name="Content Placeholder 5">
            <a:extLst>
              <a:ext uri="{FF2B5EF4-FFF2-40B4-BE49-F238E27FC236}">
                <a16:creationId xmlns:a16="http://schemas.microsoft.com/office/drawing/2014/main" id="{6A612336-E4B7-A8A7-4D5D-F8ACF72E867D}"/>
              </a:ext>
            </a:extLst>
          </p:cNvPr>
          <p:cNvGraphicFramePr>
            <a:graphicFrameLocks noGrp="1"/>
          </p:cNvGraphicFramePr>
          <p:nvPr>
            <p:ph idx="1"/>
            <p:extLst>
              <p:ext uri="{D42A27DB-BD31-4B8C-83A1-F6EECF244321}">
                <p14:modId xmlns:p14="http://schemas.microsoft.com/office/powerpoint/2010/main" val="102873671"/>
              </p:ext>
            </p:extLst>
          </p:nvPr>
        </p:nvGraphicFramePr>
        <p:xfrm>
          <a:off x="1096963" y="1846263"/>
          <a:ext cx="10058400" cy="3850005"/>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478533699"/>
                    </a:ext>
                  </a:extLst>
                </a:gridCol>
                <a:gridCol w="5029200">
                  <a:extLst>
                    <a:ext uri="{9D8B030D-6E8A-4147-A177-3AD203B41FA5}">
                      <a16:colId xmlns:a16="http://schemas.microsoft.com/office/drawing/2014/main" val="378759655"/>
                    </a:ext>
                  </a:extLst>
                </a:gridCol>
              </a:tblGrid>
              <a:tr h="370840">
                <a:tc>
                  <a:txBody>
                    <a:bodyPr/>
                    <a:lstStyle/>
                    <a:p>
                      <a:pPr algn="ctr">
                        <a:lnSpc>
                          <a:spcPct val="150000"/>
                        </a:lnSpc>
                      </a:pPr>
                      <a:r>
                        <a:rPr lang="en-IN" dirty="0"/>
                        <a:t>Futures</a:t>
                      </a:r>
                    </a:p>
                  </a:txBody>
                  <a:tcPr/>
                </a:tc>
                <a:tc>
                  <a:txBody>
                    <a:bodyPr/>
                    <a:lstStyle/>
                    <a:p>
                      <a:pPr algn="ctr">
                        <a:lnSpc>
                          <a:spcPct val="150000"/>
                        </a:lnSpc>
                      </a:pPr>
                      <a:r>
                        <a:rPr lang="en-IN" dirty="0"/>
                        <a:t>Options</a:t>
                      </a:r>
                    </a:p>
                  </a:txBody>
                  <a:tcPr/>
                </a:tc>
                <a:extLst>
                  <a:ext uri="{0D108BD9-81ED-4DB2-BD59-A6C34878D82A}">
                    <a16:rowId xmlns:a16="http://schemas.microsoft.com/office/drawing/2014/main" val="2105862159"/>
                  </a:ext>
                </a:extLst>
              </a:tr>
              <a:tr h="370840">
                <a:tc>
                  <a:txBody>
                    <a:bodyPr/>
                    <a:lstStyle/>
                    <a:p>
                      <a:pPr algn="just">
                        <a:lnSpc>
                          <a:spcPct val="150000"/>
                        </a:lnSpc>
                      </a:pPr>
                      <a:r>
                        <a:rPr lang="en-US" dirty="0"/>
                        <a:t>A futures contract is a contract to buy or sell a specified asset (physical or financial asset) at a specified price </a:t>
                      </a:r>
                      <a:r>
                        <a:rPr lang="en-US" b="1" dirty="0"/>
                        <a:t>on a specified future date.</a:t>
                      </a:r>
                      <a:endParaRPr lang="en-IN" b="1" dirty="0"/>
                    </a:p>
                  </a:txBody>
                  <a:tcPr/>
                </a:tc>
                <a:tc>
                  <a:txBody>
                    <a:bodyPr/>
                    <a:lstStyle/>
                    <a:p>
                      <a:pPr algn="just">
                        <a:lnSpc>
                          <a:spcPct val="150000"/>
                        </a:lnSpc>
                      </a:pPr>
                      <a:r>
                        <a:rPr lang="en-IN" dirty="0"/>
                        <a:t>A </a:t>
                      </a:r>
                      <a:r>
                        <a:rPr lang="en-US" dirty="0"/>
                        <a:t>contract that gives its buyer (holder) a right (but not obligation) to buy or sell a specified asset at a specified price (exercise price) </a:t>
                      </a:r>
                      <a:r>
                        <a:rPr lang="en-US" b="1" dirty="0"/>
                        <a:t>on or before a specified future date</a:t>
                      </a:r>
                      <a:r>
                        <a:rPr lang="en-US" dirty="0"/>
                        <a:t>.</a:t>
                      </a:r>
                      <a:r>
                        <a:rPr lang="en-IN" dirty="0"/>
                        <a:t> </a:t>
                      </a:r>
                    </a:p>
                  </a:txBody>
                  <a:tcPr/>
                </a:tc>
                <a:extLst>
                  <a:ext uri="{0D108BD9-81ED-4DB2-BD59-A6C34878D82A}">
                    <a16:rowId xmlns:a16="http://schemas.microsoft.com/office/drawing/2014/main" val="589105598"/>
                  </a:ext>
                </a:extLst>
              </a:tr>
              <a:tr h="370840">
                <a:tc>
                  <a:txBody>
                    <a:bodyPr/>
                    <a:lstStyle/>
                    <a:p>
                      <a:pPr algn="just">
                        <a:lnSpc>
                          <a:spcPct val="150000"/>
                        </a:lnSpc>
                      </a:pPr>
                      <a:r>
                        <a:rPr lang="en-US" dirty="0"/>
                        <a:t>Futures contracts are generally traded on an exchange which sets the basic standardized rules for trading in the futures contracts.</a:t>
                      </a:r>
                    </a:p>
                  </a:txBody>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t>The holder of the options can exercise the option at specified price or may allow it to lapse. The specified price is also termed as strike price or exercise price.</a:t>
                      </a:r>
                      <a:endParaRPr lang="en-IN" dirty="0"/>
                    </a:p>
                  </a:txBody>
                  <a:tcPr/>
                </a:tc>
                <a:extLst>
                  <a:ext uri="{0D108BD9-81ED-4DB2-BD59-A6C34878D82A}">
                    <a16:rowId xmlns:a16="http://schemas.microsoft.com/office/drawing/2014/main" val="3450660002"/>
                  </a:ext>
                </a:extLst>
              </a:tr>
            </a:tbl>
          </a:graphicData>
        </a:graphic>
      </p:graphicFrame>
      <p:sp>
        <p:nvSpPr>
          <p:cNvPr id="5" name="Footer Placeholder 4">
            <a:extLst>
              <a:ext uri="{FF2B5EF4-FFF2-40B4-BE49-F238E27FC236}">
                <a16:creationId xmlns:a16="http://schemas.microsoft.com/office/drawing/2014/main" id="{73946ACD-265E-F4AA-2C0B-C0246B2B5E01}"/>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42673AC2-B9A8-843B-3FE2-50404D7FFEA6}"/>
              </a:ext>
            </a:extLst>
          </p:cNvPr>
          <p:cNvSpPr>
            <a:spLocks noGrp="1"/>
          </p:cNvSpPr>
          <p:nvPr>
            <p:ph type="sldNum" sz="quarter" idx="12"/>
          </p:nvPr>
        </p:nvSpPr>
        <p:spPr/>
        <p:txBody>
          <a:bodyPr/>
          <a:lstStyle/>
          <a:p>
            <a:fld id="{352186F1-8E06-4ED0-8456-8AD54FD6DF12}" type="slidenum">
              <a:rPr lang="en-IN" smtClean="0"/>
              <a:t>7</a:t>
            </a:fld>
            <a:endParaRPr lang="en-IN"/>
          </a:p>
        </p:txBody>
      </p:sp>
    </p:spTree>
    <p:extLst>
      <p:ext uri="{BB962C8B-B14F-4D97-AF65-F5344CB8AC3E}">
        <p14:creationId xmlns:p14="http://schemas.microsoft.com/office/powerpoint/2010/main" val="404359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72D25-B1F2-261B-0BB6-3DD9BE6AB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25E96-3C54-AD4E-754E-A43BC1B48493}"/>
              </a:ext>
            </a:extLst>
          </p:cNvPr>
          <p:cNvSpPr>
            <a:spLocks noGrp="1"/>
          </p:cNvSpPr>
          <p:nvPr>
            <p:ph type="title"/>
          </p:nvPr>
        </p:nvSpPr>
        <p:spPr/>
        <p:txBody>
          <a:bodyPr/>
          <a:lstStyle/>
          <a:p>
            <a:pPr marL="342900" indent="-342900"/>
            <a:r>
              <a:rPr lang="en-US" dirty="0"/>
              <a:t>Speculative v. Non-Speculative</a:t>
            </a:r>
          </a:p>
        </p:txBody>
      </p:sp>
      <p:sp>
        <p:nvSpPr>
          <p:cNvPr id="3" name="Content Placeholder 2">
            <a:extLst>
              <a:ext uri="{FF2B5EF4-FFF2-40B4-BE49-F238E27FC236}">
                <a16:creationId xmlns:a16="http://schemas.microsoft.com/office/drawing/2014/main" id="{2B1585FE-B3B6-B996-F0F4-4FF6011C2310}"/>
              </a:ext>
            </a:extLst>
          </p:cNvPr>
          <p:cNvSpPr>
            <a:spLocks noGrp="1"/>
          </p:cNvSpPr>
          <p:nvPr>
            <p:ph idx="1"/>
          </p:nvPr>
        </p:nvSpPr>
        <p:spPr/>
        <p:txBody>
          <a:bodyPr>
            <a:normAutofit lnSpcReduction="10000"/>
          </a:bodyPr>
          <a:lstStyle/>
          <a:p>
            <a:pPr marL="292608" lvl="1" indent="0" algn="just">
              <a:lnSpc>
                <a:spcPct val="150000"/>
              </a:lnSpc>
              <a:buNone/>
            </a:pPr>
            <a:r>
              <a:rPr lang="en-IN" u="sng" dirty="0"/>
              <a:t>Section 43(5)</a:t>
            </a:r>
            <a:r>
              <a:rPr lang="en-IN" dirty="0"/>
              <a:t>: </a:t>
            </a:r>
            <a:r>
              <a:rPr lang="en-US" dirty="0"/>
              <a:t>"speculative transaction" means a transaction in which a contract for the purchase or sale of any commodity, including stocks and shares, is periodically or ultimately settled otherwise than by the actual delivery or transfer of the commodity or scrips:</a:t>
            </a:r>
          </a:p>
          <a:p>
            <a:pPr marL="292608" lvl="1" indent="0" algn="just">
              <a:lnSpc>
                <a:spcPct val="150000"/>
              </a:lnSpc>
              <a:buNone/>
            </a:pPr>
            <a:r>
              <a:rPr lang="en-US" b="1" dirty="0"/>
              <a:t>Provided</a:t>
            </a:r>
            <a:r>
              <a:rPr lang="en-US" dirty="0"/>
              <a:t> that for the purposes of this clause—</a:t>
            </a:r>
          </a:p>
          <a:p>
            <a:pPr marL="292608" lvl="1" indent="0" algn="just">
              <a:lnSpc>
                <a:spcPct val="150000"/>
              </a:lnSpc>
              <a:buNone/>
            </a:pPr>
            <a:r>
              <a:rPr lang="en-US" dirty="0"/>
              <a:t>(a) a contract in respect of raw materials or merchandise entered into by a person in the course of his manufacturing or merchanting business to guard against loss through future price fluctuations in respect of his contracts for actual delivery of goods manufactured by him or merchandise sold by him; or</a:t>
            </a:r>
          </a:p>
          <a:p>
            <a:pPr marL="292608" lvl="1" indent="0" algn="just">
              <a:lnSpc>
                <a:spcPct val="150000"/>
              </a:lnSpc>
              <a:buNone/>
            </a:pPr>
            <a:r>
              <a:rPr lang="en-US" dirty="0"/>
              <a:t>(b) a contract in respect of stocks and shares entered into by a dealer or investor therein to guard against loss in his holdings of stocks and shares through price fluctuations; or</a:t>
            </a:r>
          </a:p>
          <a:p>
            <a:pPr marL="292608" lvl="1" indent="0" algn="just">
              <a:lnSpc>
                <a:spcPct val="150000"/>
              </a:lnSpc>
              <a:buNone/>
            </a:pPr>
            <a:endParaRPr lang="en-IN" dirty="0"/>
          </a:p>
          <a:p>
            <a:pPr marL="578358" lvl="1" indent="-285750" algn="just">
              <a:lnSpc>
                <a:spcPct val="150000"/>
              </a:lnSpc>
            </a:pPr>
            <a:endParaRPr lang="en-IN" dirty="0"/>
          </a:p>
        </p:txBody>
      </p:sp>
      <p:sp>
        <p:nvSpPr>
          <p:cNvPr id="5" name="Footer Placeholder 4">
            <a:extLst>
              <a:ext uri="{FF2B5EF4-FFF2-40B4-BE49-F238E27FC236}">
                <a16:creationId xmlns:a16="http://schemas.microsoft.com/office/drawing/2014/main" id="{3169EAF7-EA3C-E8E0-0DF6-A03260BF7048}"/>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1CF09C79-1EC1-A7E9-77DC-613202656544}"/>
              </a:ext>
            </a:extLst>
          </p:cNvPr>
          <p:cNvSpPr>
            <a:spLocks noGrp="1"/>
          </p:cNvSpPr>
          <p:nvPr>
            <p:ph type="sldNum" sz="quarter" idx="12"/>
          </p:nvPr>
        </p:nvSpPr>
        <p:spPr/>
        <p:txBody>
          <a:bodyPr/>
          <a:lstStyle/>
          <a:p>
            <a:fld id="{352186F1-8E06-4ED0-8456-8AD54FD6DF12}" type="slidenum">
              <a:rPr lang="en-IN" smtClean="0"/>
              <a:t>8</a:t>
            </a:fld>
            <a:endParaRPr lang="en-IN"/>
          </a:p>
        </p:txBody>
      </p:sp>
    </p:spTree>
    <p:extLst>
      <p:ext uri="{BB962C8B-B14F-4D97-AF65-F5344CB8AC3E}">
        <p14:creationId xmlns:p14="http://schemas.microsoft.com/office/powerpoint/2010/main" val="78773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C1E74-2B8D-DF93-4901-A6E10678D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F3AE9-7500-3BD5-F960-EA14679CAB99}"/>
              </a:ext>
            </a:extLst>
          </p:cNvPr>
          <p:cNvSpPr>
            <a:spLocks noGrp="1"/>
          </p:cNvSpPr>
          <p:nvPr>
            <p:ph type="title"/>
          </p:nvPr>
        </p:nvSpPr>
        <p:spPr/>
        <p:txBody>
          <a:bodyPr/>
          <a:lstStyle/>
          <a:p>
            <a:pPr marL="342900" indent="-342900"/>
            <a:r>
              <a:rPr lang="en-US" dirty="0"/>
              <a:t>Speculative v. Non-Speculative</a:t>
            </a:r>
          </a:p>
        </p:txBody>
      </p:sp>
      <p:sp>
        <p:nvSpPr>
          <p:cNvPr id="3" name="Content Placeholder 2">
            <a:extLst>
              <a:ext uri="{FF2B5EF4-FFF2-40B4-BE49-F238E27FC236}">
                <a16:creationId xmlns:a16="http://schemas.microsoft.com/office/drawing/2014/main" id="{8FB2825A-4E83-B0F1-290D-427C132CE4DD}"/>
              </a:ext>
            </a:extLst>
          </p:cNvPr>
          <p:cNvSpPr>
            <a:spLocks noGrp="1"/>
          </p:cNvSpPr>
          <p:nvPr>
            <p:ph idx="1"/>
          </p:nvPr>
        </p:nvSpPr>
        <p:spPr/>
        <p:txBody>
          <a:bodyPr>
            <a:normAutofit fontScale="92500"/>
          </a:bodyPr>
          <a:lstStyle/>
          <a:p>
            <a:pPr marL="292608" lvl="1" indent="0" algn="just">
              <a:lnSpc>
                <a:spcPct val="150000"/>
              </a:lnSpc>
              <a:buNone/>
            </a:pPr>
            <a:r>
              <a:rPr lang="en-US" dirty="0"/>
              <a:t>(c) a contract entered into by a member of a forward market or a stock exchange in the course of any transaction in the nature of jobbing or arbitrage to guard against loss which may arise in the ordinary course of his business as such member; or</a:t>
            </a:r>
          </a:p>
          <a:p>
            <a:pPr marL="292608" lvl="1" indent="0" algn="just">
              <a:lnSpc>
                <a:spcPct val="150000"/>
              </a:lnSpc>
              <a:buNone/>
            </a:pPr>
            <a:r>
              <a:rPr lang="en-US" b="1" dirty="0"/>
              <a:t>(d) an eligible transaction in respect of trading in derivatives referred to in clause (ac) of section 2 of the Securities Contracts (Regulation) Act, 1956 (42 of 1956) carried out in a </a:t>
            </a:r>
            <a:r>
              <a:rPr lang="en-US" b="1" dirty="0" err="1"/>
              <a:t>recognised</a:t>
            </a:r>
            <a:r>
              <a:rPr lang="en-US" b="1" dirty="0"/>
              <a:t> stock exchange; or</a:t>
            </a:r>
          </a:p>
          <a:p>
            <a:pPr marL="292608" lvl="1" indent="0" algn="just">
              <a:lnSpc>
                <a:spcPct val="150000"/>
              </a:lnSpc>
              <a:buNone/>
            </a:pPr>
            <a:r>
              <a:rPr lang="en-US" b="1" dirty="0"/>
              <a:t>(e) an eligible transaction in respect of trading in commodity derivatives carried out in a </a:t>
            </a:r>
            <a:r>
              <a:rPr lang="en-US" b="1" dirty="0" err="1"/>
              <a:t>recognised</a:t>
            </a:r>
            <a:r>
              <a:rPr lang="en-US" b="1" dirty="0"/>
              <a:t> stock exchange, which is chargeable to commodities transaction tax under Chapter VII of the Finance Act, 2013 (17 of 2013),</a:t>
            </a:r>
          </a:p>
          <a:p>
            <a:pPr marL="292608" lvl="1" indent="0" algn="just">
              <a:lnSpc>
                <a:spcPct val="150000"/>
              </a:lnSpc>
              <a:buNone/>
            </a:pPr>
            <a:r>
              <a:rPr lang="en-US" dirty="0"/>
              <a:t>shall not be deemed to be a speculative transaction:</a:t>
            </a:r>
          </a:p>
        </p:txBody>
      </p:sp>
      <p:sp>
        <p:nvSpPr>
          <p:cNvPr id="5" name="Footer Placeholder 4">
            <a:extLst>
              <a:ext uri="{FF2B5EF4-FFF2-40B4-BE49-F238E27FC236}">
                <a16:creationId xmlns:a16="http://schemas.microsoft.com/office/drawing/2014/main" id="{5FCA6B1E-7C1C-56E8-9A06-07FBC3B3165E}"/>
              </a:ext>
            </a:extLst>
          </p:cNvPr>
          <p:cNvSpPr>
            <a:spLocks noGrp="1"/>
          </p:cNvSpPr>
          <p:nvPr>
            <p:ph type="ftr" sz="quarter" idx="11"/>
          </p:nvPr>
        </p:nvSpPr>
        <p:spPr/>
        <p:txBody>
          <a:bodyPr/>
          <a:lstStyle/>
          <a:p>
            <a:r>
              <a:rPr lang="en-IN" dirty="0"/>
              <a:t>CA. AVIJIT DUTTA</a:t>
            </a:r>
          </a:p>
        </p:txBody>
      </p:sp>
      <p:sp>
        <p:nvSpPr>
          <p:cNvPr id="4" name="Slide Number Placeholder 3">
            <a:extLst>
              <a:ext uri="{FF2B5EF4-FFF2-40B4-BE49-F238E27FC236}">
                <a16:creationId xmlns:a16="http://schemas.microsoft.com/office/drawing/2014/main" id="{9FC7A8F1-2F37-D4C7-2024-2744AA31252C}"/>
              </a:ext>
            </a:extLst>
          </p:cNvPr>
          <p:cNvSpPr>
            <a:spLocks noGrp="1"/>
          </p:cNvSpPr>
          <p:nvPr>
            <p:ph type="sldNum" sz="quarter" idx="12"/>
          </p:nvPr>
        </p:nvSpPr>
        <p:spPr/>
        <p:txBody>
          <a:bodyPr/>
          <a:lstStyle/>
          <a:p>
            <a:fld id="{352186F1-8E06-4ED0-8456-8AD54FD6DF12}" type="slidenum">
              <a:rPr lang="en-IN" smtClean="0"/>
              <a:t>9</a:t>
            </a:fld>
            <a:endParaRPr lang="en-IN"/>
          </a:p>
        </p:txBody>
      </p:sp>
    </p:spTree>
    <p:extLst>
      <p:ext uri="{BB962C8B-B14F-4D97-AF65-F5344CB8AC3E}">
        <p14:creationId xmlns:p14="http://schemas.microsoft.com/office/powerpoint/2010/main" val="186177798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TotalTime>
  <Words>5331</Words>
  <Application>Microsoft Office PowerPoint</Application>
  <PresentationFormat>Widescreen</PresentationFormat>
  <Paragraphs>586</Paragraphs>
  <Slides>52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Calibri</vt:lpstr>
      <vt:lpstr>Calibri Light</vt:lpstr>
      <vt:lpstr>Faustina</vt:lpstr>
      <vt:lpstr>Retrospect</vt:lpstr>
      <vt:lpstr>Presentation on F&amp;O, STT and VDA</vt:lpstr>
      <vt:lpstr>Index-Session Agenda</vt:lpstr>
      <vt:lpstr>Derivative Transactions</vt:lpstr>
      <vt:lpstr>Derivative Transactions</vt:lpstr>
      <vt:lpstr>Examples of Derivative Transactions</vt:lpstr>
      <vt:lpstr>Classification of Derivative Transactions</vt:lpstr>
      <vt:lpstr>Type of Financial Derivative Transactions</vt:lpstr>
      <vt:lpstr>Speculative v. Non-Speculative</vt:lpstr>
      <vt:lpstr>Speculative v. Non-Speculative</vt:lpstr>
      <vt:lpstr>Speculative v. Non-Speculative</vt:lpstr>
      <vt:lpstr>Speculative v. Non-Speculative</vt:lpstr>
      <vt:lpstr>Taxability of Futures &amp; Options</vt:lpstr>
      <vt:lpstr>Taxability of Futures &amp; Options</vt:lpstr>
      <vt:lpstr>Capital Gains v. PGBP</vt:lpstr>
      <vt:lpstr>Capital Gains v. PGBP</vt:lpstr>
      <vt:lpstr>Capital Gains v. PGBP</vt:lpstr>
      <vt:lpstr>Section 44AD</vt:lpstr>
      <vt:lpstr>Section 44AD</vt:lpstr>
      <vt:lpstr>Section 44AD</vt:lpstr>
      <vt:lpstr>Audit Requirement for F&amp;O</vt:lpstr>
      <vt:lpstr>Audit Requirement for F&amp;O</vt:lpstr>
      <vt:lpstr>Determination of Turnover</vt:lpstr>
      <vt:lpstr>Determination of Turnover</vt:lpstr>
      <vt:lpstr>Examples of Turnover Determination</vt:lpstr>
      <vt:lpstr>Examples of Turnover Determination</vt:lpstr>
      <vt:lpstr>Examples of Turnover Determination</vt:lpstr>
      <vt:lpstr>Salary and F&amp;O</vt:lpstr>
      <vt:lpstr>Salary and F&amp;O</vt:lpstr>
      <vt:lpstr>How to Prepare Financial Statements?</vt:lpstr>
      <vt:lpstr>How to Prepare Financial Statements?</vt:lpstr>
      <vt:lpstr>Books of Accounts u/s 44AA</vt:lpstr>
      <vt:lpstr>Books of Accounts u/s 44AA</vt:lpstr>
      <vt:lpstr>Books of Accounts u/s 44AA</vt:lpstr>
      <vt:lpstr>Expenses that can be claimed</vt:lpstr>
      <vt:lpstr>Special Case: Multiple Businesses</vt:lpstr>
      <vt:lpstr>Special Case: Multiple Businesses</vt:lpstr>
      <vt:lpstr>Special Case: Can one business be audited &amp; other be declared in 44AD?</vt:lpstr>
      <vt:lpstr>Special Case: Exempt Income &amp; Income below taxable limit</vt:lpstr>
      <vt:lpstr>Special Case: Exempt Income &amp; Income below taxable limit</vt:lpstr>
      <vt:lpstr>F&amp;O Businesses for Practicing CAs</vt:lpstr>
      <vt:lpstr>F&amp;O Businesses for Practicing CAs</vt:lpstr>
      <vt:lpstr>F&amp;O Businesses for Practicing CAs</vt:lpstr>
      <vt:lpstr>F&amp;O Businesses for Practicing CAs</vt:lpstr>
      <vt:lpstr>F&amp;O Businesses for Practicing CAs</vt:lpstr>
      <vt:lpstr>F&amp;O Businesses for Practicing CAs</vt:lpstr>
      <vt:lpstr>F&amp;O Businesses for Practicing CAs</vt:lpstr>
      <vt:lpstr>Securities Transaction Tax</vt:lpstr>
      <vt:lpstr>Securities Transaction Tax</vt:lpstr>
      <vt:lpstr>Securities Transaction Tax-Taxability</vt:lpstr>
      <vt:lpstr>Virtual Digital Asset-Taxability</vt:lpstr>
      <vt:lpstr>Virtual Digital Asset-Taxability</vt:lpstr>
      <vt:lpstr>Floor is now Open for Knowledge Sharing!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Ayush Singhal</dc:creator>
  <cp:lastModifiedBy>EIRC Website</cp:lastModifiedBy>
  <cp:revision>34</cp:revision>
  <dcterms:created xsi:type="dcterms:W3CDTF">2024-05-14T10:02:30Z</dcterms:created>
  <dcterms:modified xsi:type="dcterms:W3CDTF">2025-09-01T11:12:23Z</dcterms:modified>
</cp:coreProperties>
</file>