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1" r:id="rId44"/>
    <p:sldId id="302" r:id="rId45"/>
    <p:sldId id="303" r:id="rId46"/>
    <p:sldId id="298" r:id="rId47"/>
    <p:sldId id="299" r:id="rId48"/>
    <p:sldId id="304" r:id="rId49"/>
    <p:sldId id="305" r:id="rId50"/>
    <p:sldId id="306" r:id="rId51"/>
    <p:sldId id="300" r:id="rId5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DCB"/>
          </a:solidFill>
        </a:fill>
      </a:tcStyle>
    </a:wholeTbl>
    <a:band2H>
      <a:tcTxStyle/>
      <a:tcStyle>
        <a:tcBdr/>
        <a:fill>
          <a:solidFill>
            <a:srgbClr val="ECEF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DE"/>
          </a:solidFill>
        </a:fill>
      </a:tcStyle>
    </a:wholeTbl>
    <a:band2H>
      <a:tcTxStyle/>
      <a:tcStyle>
        <a:tcBdr/>
        <a:fill>
          <a:solidFill>
            <a:srgbClr val="E8EB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4CD"/>
          </a:solidFill>
        </a:fill>
      </a:tcStyle>
    </a:wholeTbl>
    <a:band2H>
      <a:tcTxStyle/>
      <a:tcStyle>
        <a:tcBdr/>
        <a:fill>
          <a:solidFill>
            <a:srgbClr val="F9F2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Garamond"/>
      </a:defRPr>
    </a:lvl1pPr>
    <a:lvl2pPr indent="228600" latinLnBrk="0">
      <a:defRPr sz="1200">
        <a:latin typeface="+mn-lt"/>
        <a:ea typeface="+mn-ea"/>
        <a:cs typeface="+mn-cs"/>
        <a:sym typeface="Garamond"/>
      </a:defRPr>
    </a:lvl2pPr>
    <a:lvl3pPr indent="457200" latinLnBrk="0">
      <a:defRPr sz="1200">
        <a:latin typeface="+mn-lt"/>
        <a:ea typeface="+mn-ea"/>
        <a:cs typeface="+mn-cs"/>
        <a:sym typeface="Garamond"/>
      </a:defRPr>
    </a:lvl3pPr>
    <a:lvl4pPr indent="685800" latinLnBrk="0">
      <a:defRPr sz="1200">
        <a:latin typeface="+mn-lt"/>
        <a:ea typeface="+mn-ea"/>
        <a:cs typeface="+mn-cs"/>
        <a:sym typeface="Garamond"/>
      </a:defRPr>
    </a:lvl4pPr>
    <a:lvl5pPr indent="914400" latinLnBrk="0">
      <a:defRPr sz="1200">
        <a:latin typeface="+mn-lt"/>
        <a:ea typeface="+mn-ea"/>
        <a:cs typeface="+mn-cs"/>
        <a:sym typeface="Garamond"/>
      </a:defRPr>
    </a:lvl5pPr>
    <a:lvl6pPr indent="1143000" latinLnBrk="0">
      <a:defRPr sz="1200">
        <a:latin typeface="+mn-lt"/>
        <a:ea typeface="+mn-ea"/>
        <a:cs typeface="+mn-cs"/>
        <a:sym typeface="Garamond"/>
      </a:defRPr>
    </a:lvl6pPr>
    <a:lvl7pPr indent="1371600" latinLnBrk="0">
      <a:defRPr sz="1200">
        <a:latin typeface="+mn-lt"/>
        <a:ea typeface="+mn-ea"/>
        <a:cs typeface="+mn-cs"/>
        <a:sym typeface="Garamond"/>
      </a:defRPr>
    </a:lvl7pPr>
    <a:lvl8pPr indent="1600200" latinLnBrk="0">
      <a:defRPr sz="1200">
        <a:latin typeface="+mn-lt"/>
        <a:ea typeface="+mn-ea"/>
        <a:cs typeface="+mn-cs"/>
        <a:sym typeface="Garamond"/>
      </a:defRPr>
    </a:lvl8pPr>
    <a:lvl9pPr indent="1828800" latinLnBrk="0">
      <a:defRPr sz="1200">
        <a:latin typeface="+mn-lt"/>
        <a:ea typeface="+mn-ea"/>
        <a:cs typeface="+mn-cs"/>
        <a:sym typeface="Garamond"/>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66534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6"/>
          <p:cNvGrpSpPr/>
          <p:nvPr/>
        </p:nvGrpSpPr>
        <p:grpSpPr>
          <a:xfrm>
            <a:off x="-16935" y="0"/>
            <a:ext cx="12231162" cy="6856215"/>
            <a:chOff x="0" y="0"/>
            <a:chExt cx="12231160" cy="6856214"/>
          </a:xfrm>
        </p:grpSpPr>
        <p:pic>
          <p:nvPicPr>
            <p:cNvPr id="16" name="Picture 15" descr="Picture 15"/>
            <p:cNvPicPr>
              <a:picLocks noChangeAspect="1"/>
            </p:cNvPicPr>
            <p:nvPr/>
          </p:nvPicPr>
          <p:blipFill>
            <a:blip r:embed="rId2"/>
            <a:stretch>
              <a:fillRect/>
            </a:stretch>
          </p:blipFill>
          <p:spPr>
            <a:xfrm>
              <a:off x="16933" y="0"/>
              <a:ext cx="12188826" cy="6856215"/>
            </a:xfrm>
            <a:prstGeom prst="rect">
              <a:avLst/>
            </a:prstGeom>
            <a:ln w="12700" cap="flat">
              <a:noFill/>
              <a:miter lim="400000"/>
            </a:ln>
            <a:effectLst/>
          </p:spPr>
        </p:pic>
        <p:sp>
          <p:nvSpPr>
            <p:cNvPr id="17" name="Rectangle 25"/>
            <p:cNvSpPr/>
            <p:nvPr/>
          </p:nvSpPr>
          <p:spPr>
            <a:xfrm>
              <a:off x="2345265" y="1540930"/>
              <a:ext cx="7543803" cy="3835403"/>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18" name="Picture 16" descr="Picture 16"/>
            <p:cNvPicPr>
              <a:picLocks noChangeAspect="1"/>
            </p:cNvPicPr>
            <p:nvPr/>
          </p:nvPicPr>
          <p:blipFill>
            <a:blip r:embed="rId3"/>
            <a:stretch>
              <a:fillRect/>
            </a:stretch>
          </p:blipFill>
          <p:spPr>
            <a:xfrm>
              <a:off x="-1" y="3147609"/>
              <a:ext cx="2478025" cy="612649"/>
            </a:xfrm>
            <a:prstGeom prst="rect">
              <a:avLst/>
            </a:prstGeom>
            <a:ln w="12700" cap="flat">
              <a:noFill/>
              <a:miter lim="400000"/>
            </a:ln>
            <a:effectLst/>
          </p:spPr>
        </p:pic>
        <p:pic>
          <p:nvPicPr>
            <p:cNvPr id="19" name="Picture 19" descr="Picture 19"/>
            <p:cNvPicPr>
              <a:picLocks noChangeAspect="1"/>
            </p:cNvPicPr>
            <p:nvPr/>
          </p:nvPicPr>
          <p:blipFill>
            <a:blip r:embed="rId3"/>
            <a:stretch>
              <a:fillRect/>
            </a:stretch>
          </p:blipFill>
          <p:spPr>
            <a:xfrm>
              <a:off x="9753135" y="3147609"/>
              <a:ext cx="2478025" cy="612649"/>
            </a:xfrm>
            <a:prstGeom prst="rect">
              <a:avLst/>
            </a:prstGeom>
            <a:ln w="12700" cap="flat">
              <a:noFill/>
              <a:miter lim="400000"/>
            </a:ln>
            <a:effectLst/>
          </p:spPr>
        </p:pic>
      </p:grpSp>
      <p:sp>
        <p:nvSpPr>
          <p:cNvPr id="21" name="Title Text"/>
          <p:cNvSpPr txBox="1">
            <a:spLocks noGrp="1"/>
          </p:cNvSpPr>
          <p:nvPr>
            <p:ph type="title"/>
          </p:nvPr>
        </p:nvSpPr>
        <p:spPr>
          <a:xfrm>
            <a:off x="2692398" y="1871130"/>
            <a:ext cx="6815670" cy="1515534"/>
          </a:xfrm>
          <a:prstGeom prst="rect">
            <a:avLst/>
          </a:prstGeom>
        </p:spPr>
        <p:txBody>
          <a:bodyPr anchor="b"/>
          <a:lstStyle>
            <a:lvl1pPr>
              <a:defRPr sz="5400"/>
            </a:lvl1pPr>
          </a:lstStyle>
          <a:p>
            <a:r>
              <a:t>Title Text</a:t>
            </a:r>
          </a:p>
        </p:txBody>
      </p:sp>
      <p:sp>
        <p:nvSpPr>
          <p:cNvPr id="22" name="Body Level One…"/>
          <p:cNvSpPr txBox="1">
            <a:spLocks noGrp="1"/>
          </p:cNvSpPr>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14"/>
          <p:cNvSpPr/>
          <p:nvPr/>
        </p:nvSpPr>
        <p:spPr>
          <a:xfrm>
            <a:off x="2692399" y="3522131"/>
            <a:ext cx="6815668" cy="1"/>
          </a:xfrm>
          <a:prstGeom prst="line">
            <a:avLst/>
          </a:prstGeom>
          <a:ln w="15875">
            <a:solidFill>
              <a:schemeClr val="accent1"/>
            </a:solidFill>
          </a:ln>
        </p:spPr>
        <p:txBody>
          <a:bodyPr lIns="45719" rIns="45719"/>
          <a:lstStyle/>
          <a:p>
            <a:endParaRPr/>
          </a:p>
        </p:txBody>
      </p:sp>
      <p:sp>
        <p:nvSpPr>
          <p:cNvPr id="24" name="Slide Number"/>
          <p:cNvSpPr txBox="1">
            <a:spLocks noGrp="1"/>
          </p:cNvSpPr>
          <p:nvPr>
            <p:ph type="sldNum" sz="quarter" idx="2"/>
          </p:nvPr>
        </p:nvSpPr>
        <p:spPr>
          <a:xfrm>
            <a:off x="9284864" y="5055443"/>
            <a:ext cx="2232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1295400" y="4815414"/>
            <a:ext cx="9609668" cy="566739"/>
          </a:xfrm>
          <a:prstGeom prst="rect">
            <a:avLst/>
          </a:prstGeom>
        </p:spPr>
        <p:txBody>
          <a:bodyPr anchor="b"/>
          <a:lstStyle>
            <a:lvl1pPr>
              <a:defRPr sz="2400"/>
            </a:lvl1pPr>
          </a:lstStyle>
          <a:p>
            <a:r>
              <a:t>Title Text</a:t>
            </a:r>
          </a:p>
        </p:txBody>
      </p:sp>
      <p:sp>
        <p:nvSpPr>
          <p:cNvPr id="115" name="Picture Placeholder 2"/>
          <p:cNvSpPr>
            <a:spLocks noGrp="1"/>
          </p:cNvSpPr>
          <p:nvPr>
            <p:ph type="pic" idx="21"/>
          </p:nvPr>
        </p:nvSpPr>
        <p:spPr>
          <a:xfrm>
            <a:off x="1041426" y="1041398"/>
            <a:ext cx="10105974" cy="3335870"/>
          </a:xfrm>
          <a:prstGeom prst="rect">
            <a:avLst/>
          </a:prstGeom>
          <a:ln w="57150">
            <a:solidFill>
              <a:srgbClr val="808080"/>
            </a:solidFill>
            <a:miter lim="800000"/>
          </a:ln>
        </p:spPr>
        <p:txBody>
          <a:bodyPr lIns="91439" rIns="91439">
            <a:noAutofit/>
          </a:bodyPr>
          <a:lstStyle/>
          <a:p>
            <a:endParaRPr/>
          </a:p>
        </p:txBody>
      </p:sp>
      <p:sp>
        <p:nvSpPr>
          <p:cNvPr id="116" name="Body Level One…"/>
          <p:cNvSpPr txBox="1">
            <a:spLocks noGrp="1"/>
          </p:cNvSpPr>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1303867" y="982132"/>
            <a:ext cx="9592734" cy="2954869"/>
          </a:xfrm>
          <a:prstGeom prst="rect">
            <a:avLst/>
          </a:prstGeom>
        </p:spPr>
        <p:txBody>
          <a:bodyPr/>
          <a:lstStyle>
            <a:lvl1pPr>
              <a:defRPr sz="3200"/>
            </a:lvl1pPr>
          </a:lstStyle>
          <a:p>
            <a:r>
              <a:t>Title Text</a:t>
            </a:r>
          </a:p>
        </p:txBody>
      </p:sp>
      <p:sp>
        <p:nvSpPr>
          <p:cNvPr id="125" name="Body Level One…"/>
          <p:cNvSpPr txBox="1">
            <a:spLocks noGrp="1"/>
          </p:cNvSpPr>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6" name="Straight Connector 14"/>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446212" y="982132"/>
            <a:ext cx="9296399" cy="2370669"/>
          </a:xfrm>
          <a:prstGeom prst="rect">
            <a:avLst/>
          </a:prstGeom>
        </p:spPr>
        <p:txBody>
          <a:bodyPr/>
          <a:lstStyle>
            <a:lvl1pPr>
              <a:defRPr sz="3200">
                <a:solidFill>
                  <a:srgbClr val="000000"/>
                </a:solidFill>
              </a:defRPr>
            </a:lvl1pPr>
          </a:lstStyle>
          <a:p>
            <a:r>
              <a:t>Title Text</a:t>
            </a:r>
          </a:p>
        </p:txBody>
      </p:sp>
      <p:sp>
        <p:nvSpPr>
          <p:cNvPr id="135" name="Body Level One…"/>
          <p:cNvSpPr txBox="1">
            <a:spLocks noGrp="1"/>
          </p:cNvSpPr>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6" name="Text Placeholder 2"/>
          <p:cNvSpPr>
            <a:spLocks noGrp="1"/>
          </p:cNvSpPr>
          <p:nvPr>
            <p:ph type="body" sz="quarter" idx="21"/>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endParaRPr/>
          </a:p>
        </p:txBody>
      </p:sp>
      <p:sp>
        <p:nvSpPr>
          <p:cNvPr id="137" name="TextBox 13"/>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lvl1pPr>
          </a:lstStyle>
          <a:p>
            <a:r>
              <a:t>“</a:t>
            </a:r>
          </a:p>
        </p:txBody>
      </p:sp>
      <p:sp>
        <p:nvSpPr>
          <p:cNvPr id="138" name="TextBox 14"/>
          <p:cNvSpPr txBox="1"/>
          <p:nvPr/>
        </p:nvSpPr>
        <p:spPr>
          <a:xfrm>
            <a:off x="10645986" y="2503038"/>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a:lvl1pPr>
          </a:lstStyle>
          <a:p>
            <a:r>
              <a:t>”</a:t>
            </a:r>
          </a:p>
        </p:txBody>
      </p:sp>
      <p:sp>
        <p:nvSpPr>
          <p:cNvPr id="139" name="Straight Connector 18"/>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1295402" y="3308580"/>
            <a:ext cx="9609668" cy="1468801"/>
          </a:xfrm>
          <a:prstGeom prst="rect">
            <a:avLst/>
          </a:prstGeom>
        </p:spPr>
        <p:txBody>
          <a:bodyPr anchor="b"/>
          <a:lstStyle>
            <a:lvl1pPr algn="l">
              <a:defRPr sz="3200"/>
            </a:lvl1pPr>
          </a:lstStyle>
          <a:p>
            <a:r>
              <a:t>Title Text</a:t>
            </a:r>
          </a:p>
        </p:txBody>
      </p:sp>
      <p:sp>
        <p:nvSpPr>
          <p:cNvPr id="148" name="Body Level One…"/>
          <p:cNvSpPr txBox="1">
            <a:spLocks noGrp="1"/>
          </p:cNvSpPr>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1446212" y="982132"/>
            <a:ext cx="9296399" cy="2243669"/>
          </a:xfrm>
          <a:prstGeom prst="rect">
            <a:avLst/>
          </a:prstGeom>
        </p:spPr>
        <p:txBody>
          <a:bodyPr/>
          <a:lstStyle>
            <a:lvl1pPr>
              <a:defRPr sz="3200">
                <a:solidFill>
                  <a:srgbClr val="000000"/>
                </a:solidFill>
              </a:defRPr>
            </a:lvl1pPr>
          </a:lstStyle>
          <a:p>
            <a:r>
              <a:t>Title Text</a:t>
            </a:r>
          </a:p>
        </p:txBody>
      </p:sp>
      <p:sp>
        <p:nvSpPr>
          <p:cNvPr id="157" name="Body Level One…"/>
          <p:cNvSpPr txBox="1">
            <a:spLocks noGrp="1"/>
          </p:cNvSpPr>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21"/>
          </p:nvPr>
        </p:nvSpPr>
        <p:spPr>
          <a:xfrm>
            <a:off x="1295400" y="4529666"/>
            <a:ext cx="9609670" cy="1346201"/>
          </a:xfrm>
          <a:prstGeom prst="rect">
            <a:avLst/>
          </a:prstGeom>
        </p:spPr>
        <p:txBody>
          <a:bodyPr/>
          <a:lstStyle/>
          <a:p>
            <a:pPr marL="0" indent="0">
              <a:buClrTx/>
              <a:buSzTx/>
              <a:buFontTx/>
              <a:buNone/>
              <a:defRPr sz="1800">
                <a:solidFill>
                  <a:srgbClr val="000000"/>
                </a:solidFill>
              </a:defRPr>
            </a:pPr>
            <a:endParaRPr/>
          </a:p>
        </p:txBody>
      </p:sp>
      <p:sp>
        <p:nvSpPr>
          <p:cNvPr id="159" name="TextBox 11"/>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lvl1pPr>
          </a:lstStyle>
          <a:p>
            <a:r>
              <a:t>“</a:t>
            </a:r>
          </a:p>
        </p:txBody>
      </p:sp>
      <p:sp>
        <p:nvSpPr>
          <p:cNvPr id="160" name="TextBox 12"/>
          <p:cNvSpPr txBox="1"/>
          <p:nvPr/>
        </p:nvSpPr>
        <p:spPr>
          <a:xfrm>
            <a:off x="10645986" y="2274428"/>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a:lvl1pPr>
          </a:lstStyle>
          <a:p>
            <a:r>
              <a:t>”</a:t>
            </a:r>
          </a:p>
        </p:txBody>
      </p:sp>
      <p:sp>
        <p:nvSpPr>
          <p:cNvPr id="161" name="Straight Connector 25"/>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1295400" y="982132"/>
            <a:ext cx="9609668" cy="2243669"/>
          </a:xfrm>
          <a:prstGeom prst="rect">
            <a:avLst/>
          </a:prstGeom>
        </p:spPr>
        <p:txBody>
          <a:bodyPr/>
          <a:lstStyle/>
          <a:p>
            <a:r>
              <a:t>Title Text</a:t>
            </a:r>
          </a:p>
        </p:txBody>
      </p:sp>
      <p:sp>
        <p:nvSpPr>
          <p:cNvPr id="170" name="Body Level One…"/>
          <p:cNvSpPr txBox="1">
            <a:spLocks noGrp="1"/>
          </p:cNvSpPr>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1" name="Text Placeholder 2"/>
          <p:cNvSpPr>
            <a:spLocks noGrp="1"/>
          </p:cNvSpPr>
          <p:nvPr>
            <p:ph type="body" sz="quarter" idx="21"/>
          </p:nvPr>
        </p:nvSpPr>
        <p:spPr>
          <a:xfrm>
            <a:off x="1295399" y="4470398"/>
            <a:ext cx="9609672" cy="1405468"/>
          </a:xfrm>
          <a:prstGeom prst="rect">
            <a:avLst/>
          </a:prstGeom>
        </p:spPr>
        <p:txBody>
          <a:bodyPr/>
          <a:lstStyle/>
          <a:p>
            <a:pPr marL="0" indent="0">
              <a:buClrTx/>
              <a:buSzTx/>
              <a:buFontTx/>
              <a:buNone/>
              <a:defRPr sz="1800">
                <a:solidFill>
                  <a:srgbClr val="000000"/>
                </a:solidFill>
              </a:defRPr>
            </a:pPr>
            <a:endParaRPr/>
          </a:p>
        </p:txBody>
      </p:sp>
      <p:sp>
        <p:nvSpPr>
          <p:cNvPr id="172" name="Straight Connector 14"/>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5" name="Group 6"/>
          <p:cNvGrpSpPr/>
          <p:nvPr/>
        </p:nvGrpSpPr>
        <p:grpSpPr>
          <a:xfrm>
            <a:off x="-15737" y="0"/>
            <a:ext cx="12229964" cy="6856215"/>
            <a:chOff x="0" y="0"/>
            <a:chExt cx="12229962" cy="6856214"/>
          </a:xfrm>
        </p:grpSpPr>
        <p:pic>
          <p:nvPicPr>
            <p:cNvPr id="31" name="Picture 7" descr="Picture 7"/>
            <p:cNvPicPr>
              <a:picLocks noChangeAspect="1"/>
            </p:cNvPicPr>
            <p:nvPr/>
          </p:nvPicPr>
          <p:blipFill>
            <a:blip r:embed="rId2"/>
            <a:stretch>
              <a:fillRect/>
            </a:stretch>
          </p:blipFill>
          <p:spPr>
            <a:xfrm>
              <a:off x="15736" y="0"/>
              <a:ext cx="12188826" cy="6856215"/>
            </a:xfrm>
            <a:prstGeom prst="rect">
              <a:avLst/>
            </a:prstGeom>
            <a:ln w="12700" cap="flat">
              <a:noFill/>
              <a:miter lim="400000"/>
            </a:ln>
            <a:effectLst/>
          </p:spPr>
        </p:pic>
        <p:sp>
          <p:nvSpPr>
            <p:cNvPr id="32" name="Rectangle 8"/>
            <p:cNvSpPr/>
            <p:nvPr/>
          </p:nvSpPr>
          <p:spPr>
            <a:xfrm>
              <a:off x="623748" y="609600"/>
              <a:ext cx="10972801" cy="5638801"/>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33" name="Picture 9" descr="Picture 9"/>
            <p:cNvPicPr>
              <a:picLocks noChangeAspect="1"/>
            </p:cNvPicPr>
            <p:nvPr/>
          </p:nvPicPr>
          <p:blipFill>
            <a:blip r:embed="rId3"/>
            <a:stretch>
              <a:fillRect/>
            </a:stretch>
          </p:blipFill>
          <p:spPr>
            <a:xfrm>
              <a:off x="-1" y="3153832"/>
              <a:ext cx="777241" cy="606426"/>
            </a:xfrm>
            <a:prstGeom prst="rect">
              <a:avLst/>
            </a:prstGeom>
            <a:ln w="12700" cap="flat">
              <a:noFill/>
              <a:miter lim="400000"/>
            </a:ln>
            <a:effectLst/>
          </p:spPr>
        </p:pic>
        <p:pic>
          <p:nvPicPr>
            <p:cNvPr id="34" name="Picture 10" descr="Picture 10"/>
            <p:cNvPicPr>
              <a:picLocks noChangeAspect="1"/>
            </p:cNvPicPr>
            <p:nvPr/>
          </p:nvPicPr>
          <p:blipFill>
            <a:blip r:embed="rId3"/>
            <a:stretch>
              <a:fillRect/>
            </a:stretch>
          </p:blipFill>
          <p:spPr>
            <a:xfrm>
              <a:off x="11452722" y="3153832"/>
              <a:ext cx="777241" cy="606426"/>
            </a:xfrm>
            <a:prstGeom prst="rect">
              <a:avLst/>
            </a:prstGeom>
            <a:ln w="12700" cap="flat">
              <a:noFill/>
              <a:miter lim="400000"/>
            </a:ln>
            <a:effectLst/>
          </p:spPr>
        </p:pic>
      </p:grpSp>
      <p:sp>
        <p:nvSpPr>
          <p:cNvPr id="36" name="Straight Connector 6"/>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37"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38" name="Body Level One…"/>
          <p:cNvSpPr txBox="1">
            <a:spLocks noGrp="1"/>
          </p:cNvSpPr>
          <p:nvPr>
            <p:ph type="body" sz="half" idx="1"/>
          </p:nvPr>
        </p:nvSpPr>
        <p:spPr>
          <a:xfrm>
            <a:off x="1295400" y="2556931"/>
            <a:ext cx="9601198" cy="33189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6" name="Title Text"/>
          <p:cNvSpPr txBox="1">
            <a:spLocks noGrp="1"/>
          </p:cNvSpPr>
          <p:nvPr>
            <p:ph type="title"/>
          </p:nvPr>
        </p:nvSpPr>
        <p:spPr>
          <a:xfrm>
            <a:off x="2015069" y="1752606"/>
            <a:ext cx="8158689" cy="1822514"/>
          </a:xfrm>
          <a:prstGeom prst="rect">
            <a:avLst/>
          </a:prstGeom>
        </p:spPr>
        <p:txBody>
          <a:bodyPr anchor="b"/>
          <a:lstStyle/>
          <a:p>
            <a:r>
              <a:t>Title Text</a:t>
            </a:r>
          </a:p>
        </p:txBody>
      </p:sp>
      <p:sp>
        <p:nvSpPr>
          <p:cNvPr id="47" name="Body Level One…"/>
          <p:cNvSpPr txBox="1">
            <a:spLocks noGrp="1"/>
          </p:cNvSpPr>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8" name="Straight Connector 15"/>
          <p:cNvSpPr/>
          <p:nvPr/>
        </p:nvSpPr>
        <p:spPr>
          <a:xfrm>
            <a:off x="2012723" y="3710585"/>
            <a:ext cx="8163381" cy="1"/>
          </a:xfrm>
          <a:prstGeom prst="line">
            <a:avLst/>
          </a:prstGeom>
          <a:ln w="15875">
            <a:solidFill>
              <a:schemeClr val="accent1"/>
            </a:solidFill>
          </a:ln>
        </p:spPr>
        <p:txBody>
          <a:bodyPr lIns="45719" rIns="45719"/>
          <a:lstStyle/>
          <a:p>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6" name="Straight Connector 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57"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58" name="Body Level One…"/>
          <p:cNvSpPr txBox="1">
            <a:spLocks noGrp="1"/>
          </p:cNvSpPr>
          <p:nvPr>
            <p:ph type="body" sz="quarter" idx="1"/>
          </p:nvPr>
        </p:nvSpPr>
        <p:spPr>
          <a:xfrm>
            <a:off x="1298447" y="2560320"/>
            <a:ext cx="4718305" cy="33101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6"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67" name="Body Level One…"/>
          <p:cNvSpPr txBox="1">
            <a:spLocks noGrp="1"/>
          </p:cNvSpPr>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68" name="Text Placeholder 4"/>
          <p:cNvSpPr>
            <a:spLocks noGrp="1"/>
          </p:cNvSpPr>
          <p:nvPr>
            <p:ph type="body" sz="quarter" idx="21"/>
          </p:nvPr>
        </p:nvSpPr>
        <p:spPr>
          <a:xfrm>
            <a:off x="6180669" y="2658533"/>
            <a:ext cx="4718306" cy="576263"/>
          </a:xfrm>
          <a:prstGeom prst="rect">
            <a:avLst/>
          </a:prstGeom>
        </p:spPr>
        <p:txBody>
          <a:bodyPr anchor="b"/>
          <a:lstStyle/>
          <a:p>
            <a:pPr marL="0" indent="0">
              <a:buClrTx/>
              <a:buSzTx/>
              <a:buFontTx/>
              <a:buNone/>
              <a:defRPr sz="2800">
                <a:solidFill>
                  <a:schemeClr val="accent1"/>
                </a:solidFill>
              </a:defRPr>
            </a:pPr>
            <a:endParaRPr/>
          </a:p>
        </p:txBody>
      </p:sp>
      <p:sp>
        <p:nvSpPr>
          <p:cNvPr id="69" name="Straight Connector 1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78" name="Straight Connector 13"/>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293811" y="1388534"/>
            <a:ext cx="3718455" cy="1371601"/>
          </a:xfrm>
          <a:prstGeom prst="rect">
            <a:avLst/>
          </a:prstGeom>
        </p:spPr>
        <p:txBody>
          <a:bodyPr anchor="b"/>
          <a:lstStyle>
            <a:lvl1pPr>
              <a:defRPr sz="2400"/>
            </a:lvl1pPr>
          </a:lstStyle>
          <a:p>
            <a:r>
              <a:t>Title Text</a:t>
            </a:r>
          </a:p>
        </p:txBody>
      </p:sp>
      <p:sp>
        <p:nvSpPr>
          <p:cNvPr id="94" name="Body Level One…"/>
          <p:cNvSpPr txBox="1">
            <a:spLocks noGrp="1"/>
          </p:cNvSpPr>
          <p:nvPr>
            <p:ph type="body" sz="half" idx="1"/>
          </p:nvPr>
        </p:nvSpPr>
        <p:spPr>
          <a:xfrm>
            <a:off x="5418668" y="982131"/>
            <a:ext cx="5469467" cy="4893736"/>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5" name="Text Placeholder 3"/>
          <p:cNvSpPr>
            <a:spLocks noGrp="1"/>
          </p:cNvSpPr>
          <p:nvPr>
            <p:ph type="body" sz="quarter" idx="21"/>
          </p:nvPr>
        </p:nvSpPr>
        <p:spPr>
          <a:xfrm>
            <a:off x="1293811" y="3031064"/>
            <a:ext cx="3718455" cy="2438406"/>
          </a:xfrm>
          <a:prstGeom prst="rect">
            <a:avLst/>
          </a:prstGeom>
        </p:spPr>
        <p:txBody>
          <a:bodyPr/>
          <a:lstStyle/>
          <a:p>
            <a:pPr marL="0" indent="0" algn="ctr">
              <a:buClrTx/>
              <a:buSzTx/>
              <a:buFontTx/>
              <a:buNone/>
              <a:defRPr sz="1600"/>
            </a:pPr>
            <a:endParaRPr/>
          </a:p>
        </p:txBody>
      </p:sp>
      <p:sp>
        <p:nvSpPr>
          <p:cNvPr id="96" name="Straight Connector 15"/>
          <p:cNvSpPr/>
          <p:nvPr/>
        </p:nvSpPr>
        <p:spPr>
          <a:xfrm>
            <a:off x="1396169" y="2912533"/>
            <a:ext cx="3514498" cy="1"/>
          </a:xfrm>
          <a:prstGeom prst="line">
            <a:avLst/>
          </a:prstGeom>
          <a:ln w="15875">
            <a:solidFill>
              <a:schemeClr val="accent1"/>
            </a:solidFill>
          </a:ln>
        </p:spPr>
        <p:txBody>
          <a:bodyPr lIns="45719" rIns="45719"/>
          <a:lstStyle/>
          <a:p>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1295399" y="1883831"/>
            <a:ext cx="6241816" cy="1371601"/>
          </a:xfrm>
          <a:prstGeom prst="rect">
            <a:avLst/>
          </a:prstGeom>
        </p:spPr>
        <p:txBody>
          <a:bodyPr anchor="b"/>
          <a:lstStyle>
            <a:lvl1pPr>
              <a:defRPr sz="2800"/>
            </a:lvl1pPr>
          </a:lstStyle>
          <a:p>
            <a:r>
              <a:t>Title Text</a:t>
            </a:r>
          </a:p>
        </p:txBody>
      </p:sp>
      <p:sp>
        <p:nvSpPr>
          <p:cNvPr id="105" name="Picture Placeholder 2"/>
          <p:cNvSpPr>
            <a:spLocks noGrp="1"/>
          </p:cNvSpPr>
          <p:nvPr>
            <p:ph type="pic" sz="quarter" idx="21"/>
          </p:nvPr>
        </p:nvSpPr>
        <p:spPr>
          <a:xfrm>
            <a:off x="8094830" y="1041400"/>
            <a:ext cx="3063348" cy="4775200"/>
          </a:xfrm>
          <a:prstGeom prst="rect">
            <a:avLst/>
          </a:prstGeom>
          <a:ln w="57150">
            <a:solidFill>
              <a:srgbClr val="808080"/>
            </a:solidFill>
            <a:miter lim="800000"/>
          </a:ln>
        </p:spPr>
        <p:txBody>
          <a:bodyPr lIns="91439" rIns="91439">
            <a:noAutofit/>
          </a:bodyPr>
          <a:lstStyle/>
          <a:p>
            <a:endParaRPr/>
          </a:p>
        </p:txBody>
      </p:sp>
      <p:sp>
        <p:nvSpPr>
          <p:cNvPr id="106" name="Body Level One…"/>
          <p:cNvSpPr txBox="1">
            <a:spLocks noGrp="1"/>
          </p:cNvSpPr>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grpSp>
        <p:nvGrpSpPr>
          <p:cNvPr id="6" name="Group 6"/>
          <p:cNvGrpSpPr/>
          <p:nvPr/>
        </p:nvGrpSpPr>
        <p:grpSpPr>
          <a:xfrm>
            <a:off x="-15737" y="0"/>
            <a:ext cx="12229964" cy="6856215"/>
            <a:chOff x="0" y="0"/>
            <a:chExt cx="12229962" cy="6856214"/>
          </a:xfrm>
        </p:grpSpPr>
        <p:pic>
          <p:nvPicPr>
            <p:cNvPr id="2" name="Picture 7" descr="Picture 7"/>
            <p:cNvPicPr>
              <a:picLocks noChangeAspect="1"/>
            </p:cNvPicPr>
            <p:nvPr/>
          </p:nvPicPr>
          <p:blipFill>
            <a:blip r:embed="rId18"/>
            <a:stretch>
              <a:fillRect/>
            </a:stretch>
          </p:blipFill>
          <p:spPr>
            <a:xfrm>
              <a:off x="15736" y="0"/>
              <a:ext cx="12188826" cy="6856215"/>
            </a:xfrm>
            <a:prstGeom prst="rect">
              <a:avLst/>
            </a:prstGeom>
            <a:ln w="12700" cap="flat">
              <a:noFill/>
              <a:miter lim="400000"/>
            </a:ln>
            <a:effectLst/>
          </p:spPr>
        </p:pic>
        <p:sp>
          <p:nvSpPr>
            <p:cNvPr id="3" name="Rectangle 8"/>
            <p:cNvSpPr/>
            <p:nvPr/>
          </p:nvSpPr>
          <p:spPr>
            <a:xfrm>
              <a:off x="623748" y="609600"/>
              <a:ext cx="10972801" cy="5638801"/>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4" name="Picture 9" descr="Picture 9"/>
            <p:cNvPicPr>
              <a:picLocks noChangeAspect="1"/>
            </p:cNvPicPr>
            <p:nvPr/>
          </p:nvPicPr>
          <p:blipFill>
            <a:blip r:embed="rId19"/>
            <a:stretch>
              <a:fillRect/>
            </a:stretch>
          </p:blipFill>
          <p:spPr>
            <a:xfrm>
              <a:off x="-1" y="3153832"/>
              <a:ext cx="777241" cy="606426"/>
            </a:xfrm>
            <a:prstGeom prst="rect">
              <a:avLst/>
            </a:prstGeom>
            <a:ln w="12700" cap="flat">
              <a:noFill/>
              <a:miter lim="400000"/>
            </a:ln>
            <a:effectLst/>
          </p:spPr>
        </p:pic>
        <p:pic>
          <p:nvPicPr>
            <p:cNvPr id="5" name="Picture 10" descr="Picture 10"/>
            <p:cNvPicPr>
              <a:picLocks noChangeAspect="1"/>
            </p:cNvPicPr>
            <p:nvPr/>
          </p:nvPicPr>
          <p:blipFill>
            <a:blip r:embed="rId19"/>
            <a:stretch>
              <a:fillRect/>
            </a:stretch>
          </p:blipFill>
          <p:spPr>
            <a:xfrm>
              <a:off x="11452722" y="3153832"/>
              <a:ext cx="777241" cy="606426"/>
            </a:xfrm>
            <a:prstGeom prst="rect">
              <a:avLst/>
            </a:prstGeom>
            <a:ln w="12700" cap="flat">
              <a:noFill/>
              <a:miter lim="400000"/>
            </a:ln>
            <a:effectLst/>
          </p:spPr>
        </p:pic>
      </p:grpSp>
      <p:sp>
        <p:nvSpPr>
          <p:cNvPr id="7"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0673395" y="5986779"/>
            <a:ext cx="223204" cy="243841"/>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
          <p:cNvSpPr txBox="1">
            <a:spLocks noGrp="1"/>
          </p:cNvSpPr>
          <p:nvPr>
            <p:ph type="ctrTitle"/>
          </p:nvPr>
        </p:nvSpPr>
        <p:spPr>
          <a:xfrm>
            <a:off x="2692398" y="1871130"/>
            <a:ext cx="6815669" cy="1515534"/>
          </a:xfrm>
          <a:prstGeom prst="rect">
            <a:avLst/>
          </a:prstGeom>
        </p:spPr>
        <p:txBody>
          <a:bodyPr/>
          <a:lstStyle>
            <a:lvl1pPr defTabSz="384047">
              <a:defRPr sz="3024" b="1">
                <a:solidFill>
                  <a:srgbClr val="FF0000"/>
                </a:solidFill>
                <a:latin typeface="Century Gothic"/>
                <a:ea typeface="Century Gothic"/>
                <a:cs typeface="Century Gothic"/>
                <a:sym typeface="Century Gothic"/>
              </a:defRPr>
            </a:lvl1pPr>
          </a:lstStyle>
          <a:p>
            <a:r>
              <a:t>ICAI’S GN ON FINANCIAL STATEMENTS OF NON-CORPORATE ENTITIES</a:t>
            </a:r>
          </a:p>
        </p:txBody>
      </p:sp>
      <p:sp>
        <p:nvSpPr>
          <p:cNvPr id="183" name="Subtitle 2"/>
          <p:cNvSpPr txBox="1">
            <a:spLocks noGrp="1"/>
          </p:cNvSpPr>
          <p:nvPr>
            <p:ph type="subTitle" sz="quarter" idx="1"/>
          </p:nvPr>
        </p:nvSpPr>
        <p:spPr>
          <a:xfrm>
            <a:off x="2692398" y="3657596"/>
            <a:ext cx="6815669" cy="1320803"/>
          </a:xfrm>
          <a:prstGeom prst="rect">
            <a:avLst/>
          </a:prstGeom>
        </p:spPr>
        <p:txBody>
          <a:bodyPr/>
          <a:lstStyle/>
          <a:p>
            <a:pPr>
              <a:lnSpc>
                <a:spcPct val="80000"/>
              </a:lnSpc>
              <a:defRPr sz="1700"/>
            </a:pPr>
            <a:endParaRPr/>
          </a:p>
          <a:p>
            <a:pPr>
              <a:lnSpc>
                <a:spcPct val="80000"/>
              </a:lnSpc>
              <a:spcBef>
                <a:spcPts val="800"/>
              </a:spcBef>
              <a:defRPr sz="3700" b="1">
                <a:solidFill>
                  <a:srgbClr val="0070C0"/>
                </a:solidFill>
              </a:defRPr>
            </a:pPr>
            <a:r>
              <a:t>CA Sandip Dey</a:t>
            </a:r>
            <a:endParaRPr sz="1700"/>
          </a:p>
          <a:p>
            <a:pPr>
              <a:lnSpc>
                <a:spcPct val="80000"/>
              </a:lnSpc>
              <a:defRPr sz="1700"/>
            </a:pPr>
            <a:r>
              <a:t>FCA, DISA, Social Auditor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Level – III</a:t>
            </a:r>
          </a:p>
        </p:txBody>
      </p:sp>
      <p:sp>
        <p:nvSpPr>
          <p:cNvPr id="210" name="Content Placeholder 2"/>
          <p:cNvSpPr txBox="1">
            <a:spLocks noGrp="1"/>
          </p:cNvSpPr>
          <p:nvPr>
            <p:ph type="body" sz="half" idx="1"/>
          </p:nvPr>
        </p:nvSpPr>
        <p:spPr>
          <a:xfrm>
            <a:off x="1295400" y="2556931"/>
            <a:ext cx="9601198" cy="3318937"/>
          </a:xfrm>
          <a:prstGeom prst="rect">
            <a:avLst/>
          </a:prstGeom>
        </p:spPr>
        <p:txBody>
          <a:bodyPr/>
          <a:lstStyle/>
          <a:p>
            <a:pPr>
              <a:defRPr b="1">
                <a:solidFill>
                  <a:srgbClr val="00B0F0"/>
                </a:solidFill>
              </a:defRPr>
            </a:pPr>
            <a:r>
              <a:t>TO&gt;10 upto 50 crore in PFY</a:t>
            </a:r>
          </a:p>
          <a:p>
            <a:pPr>
              <a:defRPr b="1">
                <a:solidFill>
                  <a:srgbClr val="00B0F0"/>
                </a:solidFill>
              </a:defRPr>
            </a:pPr>
            <a:endParaRPr/>
          </a:p>
          <a:p>
            <a:pPr>
              <a:defRPr b="1">
                <a:solidFill>
                  <a:srgbClr val="00B0F0"/>
                </a:solidFill>
              </a:defRPr>
            </a:pPr>
            <a:r>
              <a:t>Loan&gt;2  upto 10 creore crore any time in the PFY</a:t>
            </a:r>
          </a:p>
          <a:p>
            <a:pPr>
              <a:defRPr b="1">
                <a:solidFill>
                  <a:srgbClr val="00B0F0"/>
                </a:solidFill>
              </a:defRPr>
            </a:pPr>
            <a:endParaRPr/>
          </a:p>
          <a:p>
            <a:pPr>
              <a:defRPr b="1">
                <a:solidFill>
                  <a:srgbClr val="00B0F0"/>
                </a:solidFill>
              </a:defRPr>
            </a:pPr>
            <a:r>
              <a:t>Holding subsidiary of above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Level -IV</a:t>
            </a:r>
          </a:p>
        </p:txBody>
      </p:sp>
      <p:sp>
        <p:nvSpPr>
          <p:cNvPr id="213" name="Content Placeholder 2"/>
          <p:cNvSpPr txBox="1">
            <a:spLocks noGrp="1"/>
          </p:cNvSpPr>
          <p:nvPr>
            <p:ph type="body" sz="half" idx="1"/>
          </p:nvPr>
        </p:nvSpPr>
        <p:spPr>
          <a:xfrm>
            <a:off x="1295400" y="2556931"/>
            <a:ext cx="9601198" cy="3318937"/>
          </a:xfrm>
          <a:prstGeom prst="rect">
            <a:avLst/>
          </a:prstGeom>
        </p:spPr>
        <p:txBody>
          <a:bodyPr/>
          <a:lstStyle/>
          <a:p>
            <a:endParaRPr/>
          </a:p>
          <a:p>
            <a:endParaRPr/>
          </a:p>
          <a:p>
            <a:pPr>
              <a:defRPr b="1">
                <a:solidFill>
                  <a:srgbClr val="62731F"/>
                </a:solidFill>
              </a:defRPr>
            </a:pPr>
            <a:r>
              <a:t>All other entities not covering in I,II &amp; III</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1295401" y="982131"/>
            <a:ext cx="9601198" cy="1303869"/>
          </a:xfrm>
          <a:prstGeom prst="rect">
            <a:avLst/>
          </a:prstGeom>
        </p:spPr>
        <p:txBody>
          <a:bodyPr/>
          <a:lstStyle>
            <a:lvl1pPr>
              <a:defRPr sz="3900" b="1">
                <a:solidFill>
                  <a:srgbClr val="FF0000"/>
                </a:solidFill>
                <a:latin typeface="Century Gothic"/>
                <a:ea typeface="Century Gothic"/>
                <a:cs typeface="Century Gothic"/>
                <a:sym typeface="Century Gothic"/>
              </a:defRPr>
            </a:lvl1pPr>
          </a:lstStyle>
          <a:p>
            <a:r>
              <a:t>Upgradation and Down-gradation of Levels</a:t>
            </a:r>
          </a:p>
        </p:txBody>
      </p:sp>
      <p:sp>
        <p:nvSpPr>
          <p:cNvPr id="216" name="Content Placeholder 2"/>
          <p:cNvSpPr txBox="1">
            <a:spLocks noGrp="1"/>
          </p:cNvSpPr>
          <p:nvPr>
            <p:ph type="body" sz="half" idx="1"/>
          </p:nvPr>
        </p:nvSpPr>
        <p:spPr>
          <a:xfrm>
            <a:off x="1295400" y="2556931"/>
            <a:ext cx="9601198" cy="3318937"/>
          </a:xfrm>
          <a:prstGeom prst="rect">
            <a:avLst/>
          </a:prstGeom>
        </p:spPr>
        <p:txBody>
          <a:bodyPr/>
          <a:lstStyle/>
          <a:p>
            <a:endParaRPr/>
          </a:p>
          <a:p>
            <a:r>
              <a:t>MSME to Large &gt; in current FY</a:t>
            </a:r>
          </a:p>
          <a:p>
            <a:endParaRPr/>
          </a:p>
          <a:p>
            <a:r>
              <a:t>Large to MSME &gt; in current FY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CASE STUDY</a:t>
            </a:r>
          </a:p>
        </p:txBody>
      </p:sp>
      <p:sp>
        <p:nvSpPr>
          <p:cNvPr id="219"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a:solidFill>
                  <a:srgbClr val="62731F"/>
                </a:solidFill>
              </a:defRPr>
            </a:pPr>
            <a:r>
              <a:t>Business A: Partnership </a:t>
            </a:r>
          </a:p>
          <a:p>
            <a:endParaRPr/>
          </a:p>
          <a:p>
            <a:pPr marL="0" indent="0">
              <a:buSzTx/>
              <a:buNone/>
              <a:defRPr b="1"/>
            </a:pPr>
            <a:r>
              <a:t>Turnover of FY 2023-24: Rs.240 crores &amp; FY 2024-25: Rs. 280 Crores</a:t>
            </a:r>
          </a:p>
          <a:p>
            <a:pPr marL="0" indent="0">
              <a:buSzTx/>
              <a:buNone/>
              <a:defRPr b="1"/>
            </a:pPr>
            <a:endParaRPr/>
          </a:p>
          <a:p>
            <a:pPr marL="0" indent="0">
              <a:buSzTx/>
              <a:buNone/>
              <a:defRPr b="1"/>
            </a:pPr>
            <a:r>
              <a:t>Which sets of FS to maintain???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CASE STUDY</a:t>
            </a:r>
          </a:p>
        </p:txBody>
      </p:sp>
      <p:sp>
        <p:nvSpPr>
          <p:cNvPr id="222"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a:solidFill>
                  <a:srgbClr val="62731F"/>
                </a:solidFill>
              </a:defRPr>
            </a:pPr>
            <a:r>
              <a:t>Business B: Proprietorship</a:t>
            </a:r>
          </a:p>
          <a:p>
            <a:endParaRPr/>
          </a:p>
          <a:p>
            <a:pPr marL="0" indent="0">
              <a:buSzTx/>
              <a:buNone/>
              <a:defRPr b="1"/>
            </a:pPr>
            <a:r>
              <a:t>Turnover of FY 2023-24: Rs. 265 Crores &amp; FY 2024-25: 220 Crores</a:t>
            </a:r>
          </a:p>
          <a:p>
            <a:pPr marL="0" indent="0">
              <a:buSzTx/>
              <a:buNone/>
              <a:defRPr b="1"/>
            </a:pPr>
            <a:endParaRPr/>
          </a:p>
          <a:p>
            <a:pPr marL="0" indent="0">
              <a:buSzTx/>
              <a:buNone/>
              <a:defRPr b="1"/>
            </a:pPr>
            <a:r>
              <a:t>Which sets of FS to maintain??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CASE STUDY </a:t>
            </a:r>
          </a:p>
        </p:txBody>
      </p:sp>
      <p:sp>
        <p:nvSpPr>
          <p:cNvPr id="228" name="Content Placeholder 2"/>
          <p:cNvSpPr txBox="1">
            <a:spLocks noGrp="1"/>
          </p:cNvSpPr>
          <p:nvPr>
            <p:ph type="body" sz="half" idx="1"/>
          </p:nvPr>
        </p:nvSpPr>
        <p:spPr>
          <a:xfrm>
            <a:off x="1295400" y="2556931"/>
            <a:ext cx="9601198" cy="3318937"/>
          </a:xfrm>
          <a:prstGeom prst="rect">
            <a:avLst/>
          </a:prstGeom>
        </p:spPr>
        <p:txBody>
          <a:bodyPr/>
          <a:lstStyle/>
          <a:p>
            <a:pPr>
              <a:lnSpc>
                <a:spcPct val="90000"/>
              </a:lnSpc>
            </a:pPr>
            <a:endParaRPr/>
          </a:p>
          <a:p>
            <a:pPr>
              <a:lnSpc>
                <a:spcPct val="90000"/>
              </a:lnSpc>
              <a:defRPr b="1">
                <a:solidFill>
                  <a:srgbClr val="62731F"/>
                </a:solidFill>
              </a:defRPr>
            </a:pPr>
            <a:r>
              <a:t>Business D: </a:t>
            </a:r>
          </a:p>
          <a:p>
            <a:pPr>
              <a:lnSpc>
                <a:spcPct val="90000"/>
              </a:lnSpc>
            </a:pPr>
            <a:endParaRPr/>
          </a:p>
          <a:p>
            <a:pPr marL="0" indent="0">
              <a:lnSpc>
                <a:spcPct val="90000"/>
              </a:lnSpc>
              <a:buSzTx/>
              <a:buNone/>
            </a:pPr>
            <a:r>
              <a:t>Revenue from operation in FY 2023-24: 12 crores</a:t>
            </a:r>
          </a:p>
          <a:p>
            <a:pPr marL="0" indent="0">
              <a:lnSpc>
                <a:spcPct val="90000"/>
              </a:lnSpc>
              <a:buSzTx/>
              <a:buNone/>
            </a:pPr>
            <a:r>
              <a:t>Revenue from operation in FY 2024-25 : 25 crores</a:t>
            </a:r>
          </a:p>
          <a:p>
            <a:pPr marL="0" indent="0">
              <a:lnSpc>
                <a:spcPct val="90000"/>
              </a:lnSpc>
              <a:buSzTx/>
              <a:buNone/>
            </a:pPr>
            <a:r>
              <a:t>Loan taken in FY 2023-24: Rs. 30 crores &amp; repaid before 31</a:t>
            </a:r>
            <a:r>
              <a:rPr baseline="30000"/>
              <a:t>st</a:t>
            </a:r>
            <a:r>
              <a:t> March 24</a:t>
            </a:r>
          </a:p>
          <a:p>
            <a:pPr marL="0" indent="0">
              <a:lnSpc>
                <a:spcPct val="90000"/>
              </a:lnSpc>
              <a:buSzTx/>
              <a:buNone/>
            </a:pPr>
            <a:r>
              <a:t>Loan taken in FY 2024-25: Rs. NIL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Answer..</a:t>
            </a:r>
          </a:p>
        </p:txBody>
      </p:sp>
      <p:sp>
        <p:nvSpPr>
          <p:cNvPr id="231" name="Content Placeholder 2"/>
          <p:cNvSpPr txBox="1">
            <a:spLocks noGrp="1"/>
          </p:cNvSpPr>
          <p:nvPr>
            <p:ph type="body" sz="half" idx="1"/>
          </p:nvPr>
        </p:nvSpPr>
        <p:spPr>
          <a:xfrm>
            <a:off x="1295400" y="2556931"/>
            <a:ext cx="9601198" cy="3318937"/>
          </a:xfrm>
          <a:prstGeom prst="rect">
            <a:avLst/>
          </a:prstGeom>
        </p:spPr>
        <p:txBody>
          <a:bodyPr/>
          <a:lstStyle/>
          <a:p>
            <a:endParaRPr/>
          </a:p>
          <a:p>
            <a:r>
              <a:t>Relevant TO: FY 23-24 – greater than 10 cr &amp; up tp 50 Cr (Level III)</a:t>
            </a:r>
          </a:p>
          <a:p>
            <a:endParaRPr/>
          </a:p>
          <a:p>
            <a:r>
              <a:t>Relevant Loan in FY 23-24 – greater than 10 cr &amp; up to 50 cr (Lev II)</a:t>
            </a:r>
          </a:p>
          <a:p>
            <a:endParaRPr/>
          </a:p>
          <a:p>
            <a:pPr marL="0" indent="0">
              <a:buSzTx/>
              <a:buNone/>
            </a:pPr>
            <a:r>
              <a:t>Now what???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Applicability on Trusts:</a:t>
            </a:r>
          </a:p>
        </p:txBody>
      </p:sp>
      <p:sp>
        <p:nvSpPr>
          <p:cNvPr id="234" name="Content Placeholder 2"/>
          <p:cNvSpPr txBox="1">
            <a:spLocks noGrp="1"/>
          </p:cNvSpPr>
          <p:nvPr>
            <p:ph type="body" sz="half" idx="1"/>
          </p:nvPr>
        </p:nvSpPr>
        <p:spPr>
          <a:xfrm>
            <a:off x="1295400" y="2556931"/>
            <a:ext cx="9601198" cy="3318937"/>
          </a:xfrm>
          <a:prstGeom prst="rect">
            <a:avLst/>
          </a:prstGeom>
        </p:spPr>
        <p:txBody>
          <a:bodyPr/>
          <a:lstStyle/>
          <a:p>
            <a:endParaRPr/>
          </a:p>
          <a:p>
            <a:endParaRPr/>
          </a:p>
          <a:p>
            <a:endParaRPr/>
          </a:p>
          <a:p>
            <a:pPr>
              <a:defRPr b="1">
                <a:solidFill>
                  <a:srgbClr val="62731F"/>
                </a:solidFill>
              </a:defRPr>
            </a:pPr>
            <a:r>
              <a:t>Is a Trust Body Corporate or a NCE??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Rounding off rules</a:t>
            </a:r>
          </a:p>
        </p:txBody>
      </p:sp>
      <p:sp>
        <p:nvSpPr>
          <p:cNvPr id="237" name="Content Placeholder 2"/>
          <p:cNvSpPr txBox="1">
            <a:spLocks noGrp="1"/>
          </p:cNvSpPr>
          <p:nvPr>
            <p:ph type="body" sz="half" idx="1"/>
          </p:nvPr>
        </p:nvSpPr>
        <p:spPr>
          <a:xfrm>
            <a:off x="1295400" y="2556931"/>
            <a:ext cx="9601198" cy="3318937"/>
          </a:xfrm>
          <a:prstGeom prst="rect">
            <a:avLst/>
          </a:prstGeom>
        </p:spPr>
        <p:txBody>
          <a:bodyPr/>
          <a:lstStyle/>
          <a:p>
            <a:pPr algn="ctr">
              <a:defRPr b="1">
                <a:solidFill>
                  <a:srgbClr val="62731F"/>
                </a:solidFill>
              </a:defRPr>
            </a:pPr>
            <a:r>
              <a:rPr dirty="0"/>
              <a:t>Not Mandatory</a:t>
            </a:r>
          </a:p>
        </p:txBody>
      </p:sp>
      <p:graphicFrame>
        <p:nvGraphicFramePr>
          <p:cNvPr id="238" name="Table 3"/>
          <p:cNvGraphicFramePr/>
          <p:nvPr>
            <p:extLst>
              <p:ext uri="{D42A27DB-BD31-4B8C-83A1-F6EECF244321}">
                <p14:modId xmlns:p14="http://schemas.microsoft.com/office/powerpoint/2010/main" val="3288868163"/>
              </p:ext>
            </p:extLst>
          </p:nvPr>
        </p:nvGraphicFramePr>
        <p:xfrm>
          <a:off x="1295400" y="2949744"/>
          <a:ext cx="8744284" cy="2926124"/>
        </p:xfrm>
        <a:graphic>
          <a:graphicData uri="http://schemas.openxmlformats.org/drawingml/2006/table">
            <a:tbl>
              <a:tblPr firstRow="1" bandRow="1">
                <a:tableStyleId>{4C3C2611-4C71-4FC5-86AE-919BDF0F9419}</a:tableStyleId>
              </a:tblPr>
              <a:tblGrid>
                <a:gridCol w="4372142">
                  <a:extLst>
                    <a:ext uri="{9D8B030D-6E8A-4147-A177-3AD203B41FA5}">
                      <a16:colId xmlns:a16="http://schemas.microsoft.com/office/drawing/2014/main" val="20000"/>
                    </a:ext>
                  </a:extLst>
                </a:gridCol>
                <a:gridCol w="4372142">
                  <a:extLst>
                    <a:ext uri="{9D8B030D-6E8A-4147-A177-3AD203B41FA5}">
                      <a16:colId xmlns:a16="http://schemas.microsoft.com/office/drawing/2014/main" val="20001"/>
                    </a:ext>
                  </a:extLst>
                </a:gridCol>
              </a:tblGrid>
              <a:tr h="820598">
                <a:tc>
                  <a:txBody>
                    <a:bodyPr/>
                    <a:lstStyle/>
                    <a:p>
                      <a:pPr algn="ctr" defTabSz="457200">
                        <a:defRPr sz="1800" b="0">
                          <a:solidFill>
                            <a:srgbClr val="000000"/>
                          </a:solidFill>
                        </a:defRPr>
                      </a:pPr>
                      <a:r>
                        <a:rPr b="1" dirty="0">
                          <a:solidFill>
                            <a:srgbClr val="FFFFFF"/>
                          </a:solidFill>
                        </a:rPr>
                        <a:t>Total Income less than 100 Cr</a:t>
                      </a:r>
                    </a:p>
                  </a:txBody>
                  <a:tcPr marL="45720" marR="45720" horzOverflow="overflow"/>
                </a:tc>
                <a:tc>
                  <a:txBody>
                    <a:bodyPr/>
                    <a:lstStyle/>
                    <a:p>
                      <a:pPr algn="ctr" defTabSz="457200">
                        <a:defRPr sz="1800" b="0">
                          <a:solidFill>
                            <a:srgbClr val="000000"/>
                          </a:solidFill>
                        </a:defRPr>
                      </a:pPr>
                      <a:r>
                        <a:rPr b="1">
                          <a:solidFill>
                            <a:srgbClr val="FFFFFF"/>
                          </a:solidFill>
                        </a:rPr>
                        <a:t>Total Income 100 cr and more</a:t>
                      </a:r>
                    </a:p>
                  </a:txBody>
                  <a:tcPr marL="45720" marR="45720" horzOverflow="overflow"/>
                </a:tc>
                <a:extLst>
                  <a:ext uri="{0D108BD9-81ED-4DB2-BD59-A6C34878D82A}">
                    <a16:rowId xmlns:a16="http://schemas.microsoft.com/office/drawing/2014/main" val="10000"/>
                  </a:ext>
                </a:extLst>
              </a:tr>
              <a:tr h="1284928">
                <a:tc>
                  <a:txBody>
                    <a:bodyPr/>
                    <a:lstStyle/>
                    <a:p>
                      <a:pPr algn="ctr" defTabSz="457200">
                        <a:defRPr sz="1800"/>
                      </a:pPr>
                      <a:r>
                        <a:rPr sz="2600" b="1" dirty="0"/>
                        <a:t>Nearest ‘00 – ‘000 – Lakh – </a:t>
                      </a:r>
                      <a:r>
                        <a:rPr sz="2600" b="1" dirty="0" err="1"/>
                        <a:t>Mn</a:t>
                      </a:r>
                      <a:r>
                        <a:rPr sz="2600" b="1" dirty="0"/>
                        <a:t> </a:t>
                      </a:r>
                    </a:p>
                  </a:txBody>
                  <a:tcPr marL="45720" marR="45720" horzOverflow="overflow"/>
                </a:tc>
                <a:tc>
                  <a:txBody>
                    <a:bodyPr/>
                    <a:lstStyle/>
                    <a:p>
                      <a:pPr algn="ctr" defTabSz="457200">
                        <a:defRPr sz="1800"/>
                      </a:pPr>
                      <a:r>
                        <a:rPr sz="2600" b="1"/>
                        <a:t>Nearest Lakh – Mn - Crores</a:t>
                      </a:r>
                    </a:p>
                  </a:txBody>
                  <a:tcPr marL="45720" marR="45720" horzOverflow="overflow"/>
                </a:tc>
                <a:extLst>
                  <a:ext uri="{0D108BD9-81ED-4DB2-BD59-A6C34878D82A}">
                    <a16:rowId xmlns:a16="http://schemas.microsoft.com/office/drawing/2014/main" val="10001"/>
                  </a:ext>
                </a:extLst>
              </a:tr>
              <a:tr h="820598">
                <a:tc>
                  <a:txBody>
                    <a:bodyPr/>
                    <a:lstStyle/>
                    <a:p>
                      <a:pPr algn="l" defTabSz="457200">
                        <a:defRPr sz="1800"/>
                      </a:pPr>
                      <a:endParaRPr dirty="0"/>
                    </a:p>
                  </a:txBody>
                  <a:tcPr marL="45720" marR="45720" horzOverflow="overflow"/>
                </a:tc>
                <a:tc>
                  <a:txBody>
                    <a:bodyPr/>
                    <a:lstStyle/>
                    <a:p>
                      <a:pPr algn="l" defTabSz="457200">
                        <a:defRPr sz="1800"/>
                      </a:pPr>
                      <a:endParaRPr dirty="0"/>
                    </a:p>
                  </a:txBody>
                  <a:tcPr marL="45720" marR="4572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MSME Disclosures: Mandatory</a:t>
            </a:r>
          </a:p>
        </p:txBody>
      </p:sp>
      <p:sp>
        <p:nvSpPr>
          <p:cNvPr id="241"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a:pPr>
            <a:r>
              <a:t>The Entity is a MSME as per ICAI’s announcement and has complied with the Accounting Standards as applicable to the MSMEs”</a:t>
            </a:r>
          </a:p>
          <a:p>
            <a:pPr>
              <a:defRPr b="1"/>
            </a:pPr>
            <a:endParaRPr/>
          </a:p>
          <a:p>
            <a:pPr>
              <a:defRPr b="1"/>
            </a:pPr>
            <a:r>
              <a:t>Two years’ wait period if converted from Large to MSME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Guidance Note: </a:t>
            </a:r>
          </a:p>
        </p:txBody>
      </p:sp>
      <p:sp>
        <p:nvSpPr>
          <p:cNvPr id="186" name="Content Placeholder 2"/>
          <p:cNvSpPr txBox="1">
            <a:spLocks noGrp="1"/>
          </p:cNvSpPr>
          <p:nvPr>
            <p:ph type="body" sz="half" idx="1"/>
          </p:nvPr>
        </p:nvSpPr>
        <p:spPr>
          <a:xfrm>
            <a:off x="1295400" y="2556931"/>
            <a:ext cx="9601198" cy="3318937"/>
          </a:xfrm>
          <a:prstGeom prst="rect">
            <a:avLst/>
          </a:prstGeom>
        </p:spPr>
        <p:txBody>
          <a:bodyPr/>
          <a:lstStyle/>
          <a:p>
            <a:endParaRPr/>
          </a:p>
          <a:p>
            <a:endParaRPr/>
          </a:p>
          <a:p>
            <a:pPr>
              <a:spcBef>
                <a:spcPts val="800"/>
              </a:spcBef>
              <a:defRPr sz="3600" b="1">
                <a:solidFill>
                  <a:srgbClr val="62731F"/>
                </a:solidFill>
              </a:defRPr>
            </a:pPr>
            <a:r>
              <a:t>Mandatory ?? </a:t>
            </a:r>
          </a:p>
          <a:p>
            <a:pPr>
              <a:defRPr sz="3600" b="1">
                <a:solidFill>
                  <a:srgbClr val="62731F"/>
                </a:solidFill>
              </a:defRPr>
            </a:pPr>
            <a:endParaRPr/>
          </a:p>
          <a:p>
            <a:pPr>
              <a:spcBef>
                <a:spcPts val="800"/>
              </a:spcBef>
              <a:defRPr sz="3600" b="1">
                <a:solidFill>
                  <a:srgbClr val="62731F"/>
                </a:solidFill>
              </a:defRPr>
            </a:pPr>
            <a:r>
              <a:t>Not Mandatory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1295401" y="982131"/>
            <a:ext cx="9601198" cy="1303869"/>
          </a:xfrm>
          <a:prstGeom prst="rect">
            <a:avLst/>
          </a:prstGeom>
        </p:spPr>
        <p:txBody>
          <a:bodyPr/>
          <a:lstStyle>
            <a:lvl1pPr>
              <a:defRPr sz="4800" b="1">
                <a:solidFill>
                  <a:srgbClr val="FF0000"/>
                </a:solidFill>
                <a:latin typeface="Century Gothic"/>
                <a:ea typeface="Century Gothic"/>
                <a:cs typeface="Century Gothic"/>
                <a:sym typeface="Century Gothic"/>
              </a:defRPr>
            </a:lvl1pPr>
          </a:lstStyle>
          <a:p>
            <a:r>
              <a:t>Applicability of AS to NCE</a:t>
            </a:r>
          </a:p>
        </p:txBody>
      </p:sp>
      <p:sp>
        <p:nvSpPr>
          <p:cNvPr id="244" name="Content Placeholder 2"/>
          <p:cNvSpPr txBox="1">
            <a:spLocks noGrp="1"/>
          </p:cNvSpPr>
          <p:nvPr>
            <p:ph type="body" sz="half" idx="1"/>
          </p:nvPr>
        </p:nvSpPr>
        <p:spPr>
          <a:xfrm>
            <a:off x="1544217" y="2556932"/>
            <a:ext cx="9601197" cy="3318938"/>
          </a:xfrm>
          <a:prstGeom prst="rect">
            <a:avLst/>
          </a:prstGeom>
        </p:spPr>
        <p:txBody>
          <a:bodyPr/>
          <a:lstStyle/>
          <a:p>
            <a:endParaRPr/>
          </a:p>
          <a:p>
            <a:pPr>
              <a:defRPr b="1"/>
            </a:pPr>
            <a:r>
              <a:t>As Issued by the ICAI</a:t>
            </a:r>
          </a:p>
          <a:p>
            <a:pPr>
              <a:defRPr b="1"/>
            </a:pPr>
            <a:endParaRPr/>
          </a:p>
          <a:p>
            <a:pPr>
              <a:defRPr b="1"/>
            </a:pPr>
            <a:r>
              <a:t>27 Standards</a:t>
            </a:r>
          </a:p>
          <a:p>
            <a:pPr>
              <a:defRPr b="1"/>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rPr lang="en-US" dirty="0"/>
              <a:t>Exemptions to MSMEs</a:t>
            </a:r>
            <a:endParaRPr dirty="0"/>
          </a:p>
        </p:txBody>
      </p:sp>
      <p:sp>
        <p:nvSpPr>
          <p:cNvPr id="225" name="Content Placeholder 2"/>
          <p:cNvSpPr txBox="1">
            <a:spLocks noGrp="1"/>
          </p:cNvSpPr>
          <p:nvPr>
            <p:ph type="body" sz="half" idx="1"/>
          </p:nvPr>
        </p:nvSpPr>
        <p:spPr>
          <a:xfrm>
            <a:off x="1295400" y="2556931"/>
            <a:ext cx="9601198" cy="3318937"/>
          </a:xfrm>
          <a:prstGeom prst="rect">
            <a:avLst/>
          </a:prstGeom>
        </p:spPr>
        <p:txBody>
          <a:bodyPr/>
          <a:lstStyle/>
          <a:p>
            <a:pPr>
              <a:lnSpc>
                <a:spcPct val="90000"/>
              </a:lnSpc>
            </a:pPr>
            <a:endParaRPr lang="en-US" b="1" dirty="0"/>
          </a:p>
          <a:p>
            <a:pPr>
              <a:lnSpc>
                <a:spcPct val="90000"/>
              </a:lnSpc>
            </a:pPr>
            <a:r>
              <a:rPr lang="en-US" b="1" dirty="0"/>
              <a:t>AS 3 (Cash Flow Statement) – Full Exemption</a:t>
            </a:r>
          </a:p>
          <a:p>
            <a:pPr>
              <a:lnSpc>
                <a:spcPct val="90000"/>
              </a:lnSpc>
            </a:pPr>
            <a:endParaRPr lang="en-US" b="1" dirty="0"/>
          </a:p>
          <a:p>
            <a:pPr>
              <a:lnSpc>
                <a:spcPct val="90000"/>
              </a:lnSpc>
            </a:pPr>
            <a:r>
              <a:rPr lang="en-US" b="1" dirty="0"/>
              <a:t>AS 17 (Segment Reporting) – Full Exemption</a:t>
            </a:r>
          </a:p>
          <a:p>
            <a:pPr>
              <a:lnSpc>
                <a:spcPct val="90000"/>
              </a:lnSpc>
            </a:pPr>
            <a:endParaRPr lang="en-US" b="1" dirty="0"/>
          </a:p>
          <a:p>
            <a:pPr>
              <a:lnSpc>
                <a:spcPct val="90000"/>
              </a:lnSpc>
            </a:pPr>
            <a:r>
              <a:rPr lang="en-US" b="1" dirty="0"/>
              <a:t>AS 18 (Related Party Disclosures) – Exempt to Level III and IV</a:t>
            </a:r>
          </a:p>
          <a:p>
            <a:pPr>
              <a:lnSpc>
                <a:spcPct val="90000"/>
              </a:lnSpc>
            </a:pPr>
            <a:endParaRPr lang="en-US" b="1" dirty="0"/>
          </a:p>
          <a:p>
            <a:pPr>
              <a:lnSpc>
                <a:spcPct val="90000"/>
              </a:lnSpc>
            </a:pPr>
            <a:r>
              <a:rPr lang="en-US" b="1" dirty="0"/>
              <a:t>AS 20 (EPS) – </a:t>
            </a:r>
            <a:r>
              <a:rPr lang="en-US" b="1"/>
              <a:t>Full Exemption</a:t>
            </a:r>
            <a:endParaRPr b="1"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S - Applicability"/>
          <p:cNvSpPr txBox="1">
            <a:spLocks noGrp="1"/>
          </p:cNvSpPr>
          <p:nvPr>
            <p:ph type="title"/>
          </p:nvPr>
        </p:nvSpPr>
        <p:spPr>
          <a:xfrm>
            <a:off x="1733129" y="807292"/>
            <a:ext cx="9601197" cy="1303868"/>
          </a:xfrm>
          <a:prstGeom prst="rect">
            <a:avLst/>
          </a:prstGeom>
        </p:spPr>
        <p:txBody>
          <a:bodyPr/>
          <a:lstStyle>
            <a:lvl1pPr>
              <a:defRPr b="1">
                <a:solidFill>
                  <a:srgbClr val="F42626"/>
                </a:solidFill>
              </a:defRPr>
            </a:lvl1pPr>
          </a:lstStyle>
          <a:p>
            <a:r>
              <a:t>AS - Applicability</a:t>
            </a:r>
          </a:p>
        </p:txBody>
      </p:sp>
      <p:graphicFrame>
        <p:nvGraphicFramePr>
          <p:cNvPr id="247" name="Table 1"/>
          <p:cNvGraphicFramePr/>
          <p:nvPr/>
        </p:nvGraphicFramePr>
        <p:xfrm>
          <a:off x="2533631" y="2150685"/>
          <a:ext cx="7356474" cy="3982722"/>
        </p:xfrm>
        <a:graphic>
          <a:graphicData uri="http://schemas.openxmlformats.org/drawingml/2006/table">
            <a:tbl>
              <a:tblPr bandRow="1">
                <a:tableStyleId>{4C3C2611-4C71-4FC5-86AE-919BDF0F9419}</a:tableStyleId>
              </a:tblPr>
              <a:tblGrid>
                <a:gridCol w="2452158">
                  <a:extLst>
                    <a:ext uri="{9D8B030D-6E8A-4147-A177-3AD203B41FA5}">
                      <a16:colId xmlns:a16="http://schemas.microsoft.com/office/drawing/2014/main" val="20000"/>
                    </a:ext>
                  </a:extLst>
                </a:gridCol>
                <a:gridCol w="2452158">
                  <a:extLst>
                    <a:ext uri="{9D8B030D-6E8A-4147-A177-3AD203B41FA5}">
                      <a16:colId xmlns:a16="http://schemas.microsoft.com/office/drawing/2014/main" val="20001"/>
                    </a:ext>
                  </a:extLst>
                </a:gridCol>
                <a:gridCol w="2452158">
                  <a:extLst>
                    <a:ext uri="{9D8B030D-6E8A-4147-A177-3AD203B41FA5}">
                      <a16:colId xmlns:a16="http://schemas.microsoft.com/office/drawing/2014/main" val="20002"/>
                    </a:ext>
                  </a:extLst>
                </a:gridCol>
              </a:tblGrid>
              <a:tr h="663787">
                <a:tc>
                  <a:txBody>
                    <a:bodyPr/>
                    <a:lstStyle/>
                    <a:p>
                      <a:pPr algn="l" defTabSz="457200">
                        <a:defRPr sz="1800"/>
                      </a:pPr>
                      <a:r>
                        <a:t>Acc Std</a:t>
                      </a:r>
                    </a:p>
                  </a:txBody>
                  <a:tcPr marL="0" marR="0" marT="0" marB="0" horzOverflow="overflow"/>
                </a:tc>
                <a:tc>
                  <a:txBody>
                    <a:bodyPr/>
                    <a:lstStyle/>
                    <a:p>
                      <a:pPr algn="l" defTabSz="457200">
                        <a:defRPr sz="1800"/>
                      </a:pPr>
                      <a:r>
                        <a:t>Large Entities</a:t>
                      </a:r>
                    </a:p>
                  </a:txBody>
                  <a:tcPr marL="0" marR="0" marT="0" marB="0" horzOverflow="overflow"/>
                </a:tc>
                <a:tc>
                  <a:txBody>
                    <a:bodyPr/>
                    <a:lstStyle/>
                    <a:p>
                      <a:pPr algn="l" defTabSz="457200">
                        <a:defRPr sz="1800"/>
                      </a:pPr>
                      <a:r>
                        <a:t>MSME</a:t>
                      </a:r>
                    </a:p>
                  </a:txBody>
                  <a:tcPr marL="0" marR="0" marT="0" marB="0" horzOverflow="overflow"/>
                </a:tc>
                <a:extLst>
                  <a:ext uri="{0D108BD9-81ED-4DB2-BD59-A6C34878D82A}">
                    <a16:rowId xmlns:a16="http://schemas.microsoft.com/office/drawing/2014/main" val="10000"/>
                  </a:ext>
                </a:extLst>
              </a:tr>
              <a:tr h="663787">
                <a:tc>
                  <a:txBody>
                    <a:bodyPr/>
                    <a:lstStyle/>
                    <a:p>
                      <a:pPr algn="l" defTabSz="457200">
                        <a:defRPr sz="1800"/>
                      </a:pPr>
                      <a:r>
                        <a:t>Cash Flow</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1"/>
                  </a:ext>
                </a:extLst>
              </a:tr>
              <a:tr h="663787">
                <a:tc>
                  <a:txBody>
                    <a:bodyPr/>
                    <a:lstStyle/>
                    <a:p>
                      <a:pPr algn="l" defTabSz="457200">
                        <a:defRPr sz="1800"/>
                      </a:pPr>
                      <a:r>
                        <a:t>Amalgamation</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2"/>
                  </a:ext>
                </a:extLst>
              </a:tr>
              <a:tr h="663787">
                <a:tc>
                  <a:txBody>
                    <a:bodyPr/>
                    <a:lstStyle/>
                    <a:p>
                      <a:pPr algn="l" defTabSz="457200">
                        <a:defRPr sz="1800"/>
                      </a:pPr>
                      <a:r>
                        <a:t>Foreign Exchange Rates</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Partly</a:t>
                      </a:r>
                    </a:p>
                  </a:txBody>
                  <a:tcPr marL="0" marR="0" marT="0" marB="0" horzOverflow="overflow"/>
                </a:tc>
                <a:extLst>
                  <a:ext uri="{0D108BD9-81ED-4DB2-BD59-A6C34878D82A}">
                    <a16:rowId xmlns:a16="http://schemas.microsoft.com/office/drawing/2014/main" val="10003"/>
                  </a:ext>
                </a:extLst>
              </a:tr>
              <a:tr h="663787">
                <a:tc>
                  <a:txBody>
                    <a:bodyPr/>
                    <a:lstStyle/>
                    <a:p>
                      <a:pPr algn="l" defTabSz="457200">
                        <a:defRPr sz="1800"/>
                      </a:pPr>
                      <a:r>
                        <a:t>Employee Benefits</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Partly</a:t>
                      </a:r>
                    </a:p>
                  </a:txBody>
                  <a:tcPr marL="0" marR="0" marT="0" marB="0" horzOverflow="overflow"/>
                </a:tc>
                <a:extLst>
                  <a:ext uri="{0D108BD9-81ED-4DB2-BD59-A6C34878D82A}">
                    <a16:rowId xmlns:a16="http://schemas.microsoft.com/office/drawing/2014/main" val="10004"/>
                  </a:ext>
                </a:extLst>
              </a:tr>
              <a:tr h="663787">
                <a:tc>
                  <a:txBody>
                    <a:bodyPr/>
                    <a:lstStyle/>
                    <a:p>
                      <a:pPr algn="l" defTabSz="457200">
                        <a:defRPr sz="1800"/>
                      </a:pPr>
                      <a:r>
                        <a:t>PPE</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Partly</a:t>
                      </a:r>
                    </a:p>
                  </a:txBody>
                  <a:tcPr marL="0" marR="0" marT="0" marB="0" horzOverflow="overflow"/>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ontd…"/>
          <p:cNvSpPr txBox="1">
            <a:spLocks noGrp="1"/>
          </p:cNvSpPr>
          <p:nvPr>
            <p:ph type="title"/>
          </p:nvPr>
        </p:nvSpPr>
        <p:spPr>
          <a:prstGeom prst="rect">
            <a:avLst/>
          </a:prstGeom>
        </p:spPr>
        <p:txBody>
          <a:bodyPr/>
          <a:lstStyle/>
          <a:p>
            <a:r>
              <a:t>Contd…</a:t>
            </a:r>
          </a:p>
        </p:txBody>
      </p:sp>
      <p:sp>
        <p:nvSpPr>
          <p:cNvPr id="250" name="Double-click to edit"/>
          <p:cNvSpPr txBox="1">
            <a:spLocks noGrp="1"/>
          </p:cNvSpPr>
          <p:nvPr>
            <p:ph type="body" sz="half" idx="1"/>
          </p:nvPr>
        </p:nvSpPr>
        <p:spPr>
          <a:prstGeom prst="rect">
            <a:avLst/>
          </a:prstGeom>
        </p:spPr>
        <p:txBody>
          <a:bodyPr/>
          <a:lstStyle/>
          <a:p>
            <a:endParaRPr/>
          </a:p>
        </p:txBody>
      </p:sp>
      <p:graphicFrame>
        <p:nvGraphicFramePr>
          <p:cNvPr id="251" name="Table 1"/>
          <p:cNvGraphicFramePr/>
          <p:nvPr/>
        </p:nvGraphicFramePr>
        <p:xfrm>
          <a:off x="2949117" y="889000"/>
          <a:ext cx="7356474" cy="6080760"/>
        </p:xfrm>
        <a:graphic>
          <a:graphicData uri="http://schemas.openxmlformats.org/drawingml/2006/table">
            <a:tbl>
              <a:tblPr bandRow="1">
                <a:tableStyleId>{4C3C2611-4C71-4FC5-86AE-919BDF0F9419}</a:tableStyleId>
              </a:tblPr>
              <a:tblGrid>
                <a:gridCol w="2452158">
                  <a:extLst>
                    <a:ext uri="{9D8B030D-6E8A-4147-A177-3AD203B41FA5}">
                      <a16:colId xmlns:a16="http://schemas.microsoft.com/office/drawing/2014/main" val="20000"/>
                    </a:ext>
                  </a:extLst>
                </a:gridCol>
                <a:gridCol w="2452158">
                  <a:extLst>
                    <a:ext uri="{9D8B030D-6E8A-4147-A177-3AD203B41FA5}">
                      <a16:colId xmlns:a16="http://schemas.microsoft.com/office/drawing/2014/main" val="20001"/>
                    </a:ext>
                  </a:extLst>
                </a:gridCol>
                <a:gridCol w="2452158">
                  <a:extLst>
                    <a:ext uri="{9D8B030D-6E8A-4147-A177-3AD203B41FA5}">
                      <a16:colId xmlns:a16="http://schemas.microsoft.com/office/drawing/2014/main" val="20002"/>
                    </a:ext>
                  </a:extLst>
                </a:gridCol>
              </a:tblGrid>
              <a:tr h="1013460">
                <a:tc>
                  <a:txBody>
                    <a:bodyPr/>
                    <a:lstStyle/>
                    <a:p>
                      <a:pPr algn="l" defTabSz="457200">
                        <a:defRPr sz="1800"/>
                      </a:pPr>
                      <a:r>
                        <a:t>Segment Reporting</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0"/>
                  </a:ext>
                </a:extLst>
              </a:tr>
              <a:tr h="1013460">
                <a:tc>
                  <a:txBody>
                    <a:bodyPr/>
                    <a:lstStyle/>
                    <a:p>
                      <a:pPr algn="l" defTabSz="457200">
                        <a:defRPr sz="1800"/>
                      </a:pPr>
                      <a:r>
                        <a:t>EPS</a:t>
                      </a:r>
                    </a:p>
                  </a:txBody>
                  <a:tcPr marL="0" marR="0" marT="0" marB="0" horzOverflow="overflow"/>
                </a:tc>
                <a:tc>
                  <a:txBody>
                    <a:bodyPr/>
                    <a:lstStyle/>
                    <a:p>
                      <a:pPr algn="l" defTabSz="457200">
                        <a:defRPr sz="1800"/>
                      </a:pPr>
                      <a:r>
                        <a:t>No</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1"/>
                  </a:ext>
                </a:extLst>
              </a:tr>
              <a:tr h="1013460">
                <a:tc>
                  <a:txBody>
                    <a:bodyPr/>
                    <a:lstStyle/>
                    <a:p>
                      <a:pPr algn="l" defTabSz="457200">
                        <a:defRPr sz="1800"/>
                      </a:pPr>
                      <a:r>
                        <a:t>Consolidation</a:t>
                      </a:r>
                    </a:p>
                  </a:txBody>
                  <a:tcPr marL="0" marR="0" marT="0" marB="0" horzOverflow="overflow"/>
                </a:tc>
                <a:tc>
                  <a:txBody>
                    <a:bodyPr/>
                    <a:lstStyle/>
                    <a:p>
                      <a:pPr algn="l" defTabSz="457200">
                        <a:defRPr sz="1800"/>
                      </a:pPr>
                      <a:r>
                        <a:t>Yes - if listed</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2"/>
                  </a:ext>
                </a:extLst>
              </a:tr>
              <a:tr h="1013460">
                <a:tc>
                  <a:txBody>
                    <a:bodyPr/>
                    <a:lstStyle/>
                    <a:p>
                      <a:pPr algn="l" defTabSz="457200">
                        <a:defRPr sz="1800"/>
                      </a:pPr>
                      <a:r>
                        <a:t>Impairment of Assets</a:t>
                      </a:r>
                    </a:p>
                  </a:txBody>
                  <a:tcPr marL="0" marR="0" marT="0" marB="0" horzOverflow="overflow"/>
                </a:tc>
                <a:tc>
                  <a:txBody>
                    <a:bodyPr/>
                    <a:lstStyle/>
                    <a:p>
                      <a:pPr algn="l" defTabSz="457200">
                        <a:defRPr sz="1800"/>
                      </a:pPr>
                      <a:r>
                        <a:t>Yes</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3"/>
                  </a:ext>
                </a:extLst>
              </a:tr>
              <a:tr h="1013460">
                <a:tc>
                  <a:txBody>
                    <a:bodyPr/>
                    <a:lstStyle/>
                    <a:p>
                      <a:pPr algn="l" defTabSz="457200">
                        <a:defRPr sz="1800"/>
                      </a:pPr>
                      <a:r>
                        <a:t>Interim Financial Reporting</a:t>
                      </a:r>
                    </a:p>
                  </a:txBody>
                  <a:tcPr marL="0" marR="0" marT="0" marB="0" horzOverflow="overflow"/>
                </a:tc>
                <a:tc>
                  <a:txBody>
                    <a:bodyPr/>
                    <a:lstStyle/>
                    <a:p>
                      <a:pPr algn="l" defTabSz="457200">
                        <a:defRPr sz="1800"/>
                      </a:pPr>
                      <a:r>
                        <a:t>No</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4"/>
                  </a:ext>
                </a:extLst>
              </a:tr>
              <a:tr h="1013460">
                <a:tc>
                  <a:txBody>
                    <a:bodyPr/>
                    <a:lstStyle/>
                    <a:p>
                      <a:pPr algn="l" defTabSz="457200">
                        <a:defRPr sz="1800"/>
                      </a:pPr>
                      <a:r>
                        <a:t>Interest in JV &amp; Associates</a:t>
                      </a:r>
                    </a:p>
                  </a:txBody>
                  <a:tcPr marL="0" marR="0" marT="0" marB="0" horzOverflow="overflow"/>
                </a:tc>
                <a:tc>
                  <a:txBody>
                    <a:bodyPr/>
                    <a:lstStyle/>
                    <a:p>
                      <a:pPr algn="l" defTabSz="457200">
                        <a:defRPr sz="1800"/>
                      </a:pPr>
                      <a:r>
                        <a:t>Yes - if Listed</a:t>
                      </a:r>
                    </a:p>
                  </a:txBody>
                  <a:tcPr marL="0" marR="0" marT="0" marB="0" horzOverflow="overflow"/>
                </a:tc>
                <a:tc>
                  <a:txBody>
                    <a:bodyPr/>
                    <a:lstStyle/>
                    <a:p>
                      <a:pPr algn="l" defTabSz="457200">
                        <a:defRPr sz="1800"/>
                      </a:pPr>
                      <a:r>
                        <a:t>No</a:t>
                      </a:r>
                    </a:p>
                  </a:txBody>
                  <a:tcPr marL="0" marR="0" marT="0" marB="0" horzOverflow="overflow"/>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Property Plant &amp; Equipment (PPE)</a:t>
            </a:r>
          </a:p>
        </p:txBody>
      </p:sp>
      <p:sp>
        <p:nvSpPr>
          <p:cNvPr id="254"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1800"/>
            </a:pPr>
            <a:endParaRPr/>
          </a:p>
          <a:p>
            <a:pPr>
              <a:lnSpc>
                <a:spcPct val="80000"/>
              </a:lnSpc>
              <a:defRPr sz="2300" b="1">
                <a:solidFill>
                  <a:srgbClr val="0070C0"/>
                </a:solidFill>
              </a:defRPr>
            </a:pPr>
            <a:r>
              <a:t>Gross Block – Net Block : is must</a:t>
            </a:r>
            <a:endParaRPr sz="1800"/>
          </a:p>
          <a:p>
            <a:pPr>
              <a:lnSpc>
                <a:spcPct val="80000"/>
              </a:lnSpc>
              <a:defRPr sz="3000" b="1">
                <a:solidFill>
                  <a:srgbClr val="0070C0"/>
                </a:solidFill>
              </a:defRPr>
            </a:pPr>
            <a:endParaRPr sz="1800"/>
          </a:p>
          <a:p>
            <a:pPr>
              <a:lnSpc>
                <a:spcPct val="80000"/>
              </a:lnSpc>
              <a:defRPr sz="2300" b="1">
                <a:solidFill>
                  <a:srgbClr val="0070C0"/>
                </a:solidFill>
              </a:defRPr>
            </a:pPr>
            <a:r>
              <a:t>Tangible &amp; Intangible : Separately to show </a:t>
            </a:r>
            <a:endParaRPr sz="1800"/>
          </a:p>
          <a:p>
            <a:pPr>
              <a:lnSpc>
                <a:spcPct val="80000"/>
              </a:lnSpc>
              <a:defRPr sz="3000" b="1">
                <a:solidFill>
                  <a:srgbClr val="0070C0"/>
                </a:solidFill>
              </a:defRPr>
            </a:pPr>
            <a:endParaRPr sz="1800"/>
          </a:p>
          <a:p>
            <a:pPr>
              <a:lnSpc>
                <a:spcPct val="80000"/>
              </a:lnSpc>
              <a:defRPr sz="2300" b="1">
                <a:solidFill>
                  <a:srgbClr val="0070C0"/>
                </a:solidFill>
              </a:defRPr>
            </a:pPr>
            <a:r>
              <a:t>Leasehold Assets : Separately to show</a:t>
            </a:r>
            <a:endParaRPr sz="1800"/>
          </a:p>
          <a:p>
            <a:pPr>
              <a:lnSpc>
                <a:spcPct val="80000"/>
              </a:lnSpc>
              <a:defRPr sz="3000" b="1">
                <a:solidFill>
                  <a:srgbClr val="0070C0"/>
                </a:solidFill>
              </a:defRPr>
            </a:pPr>
            <a:endParaRPr sz="1800"/>
          </a:p>
          <a:p>
            <a:pPr>
              <a:lnSpc>
                <a:spcPct val="80000"/>
              </a:lnSpc>
              <a:defRPr sz="2300" b="1">
                <a:solidFill>
                  <a:srgbClr val="0070C0"/>
                </a:solidFill>
              </a:defRPr>
            </a:pPr>
            <a:r>
              <a:t>Assets under development : Separately to show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Trade Receivables</a:t>
            </a:r>
          </a:p>
        </p:txBody>
      </p:sp>
      <p:sp>
        <p:nvSpPr>
          <p:cNvPr id="257" name="Content Placeholder 2"/>
          <p:cNvSpPr txBox="1">
            <a:spLocks noGrp="1"/>
          </p:cNvSpPr>
          <p:nvPr>
            <p:ph type="body" sz="half" idx="1"/>
          </p:nvPr>
        </p:nvSpPr>
        <p:spPr>
          <a:xfrm>
            <a:off x="1295400" y="2556931"/>
            <a:ext cx="9601198" cy="3318937"/>
          </a:xfrm>
          <a:prstGeom prst="rect">
            <a:avLst/>
          </a:prstGeom>
        </p:spPr>
        <p:txBody>
          <a:bodyPr/>
          <a:lstStyle/>
          <a:p>
            <a:pPr>
              <a:lnSpc>
                <a:spcPct val="90000"/>
              </a:lnSpc>
              <a:defRPr b="1">
                <a:solidFill>
                  <a:srgbClr val="62731F"/>
                </a:solidFill>
              </a:defRPr>
            </a:pPr>
            <a:r>
              <a:t>o/s for less than 6 months from the date they are due for receipt</a:t>
            </a:r>
          </a:p>
          <a:p>
            <a:pPr>
              <a:lnSpc>
                <a:spcPct val="90000"/>
              </a:lnSpc>
              <a:defRPr b="1">
                <a:solidFill>
                  <a:srgbClr val="62731F"/>
                </a:solidFill>
              </a:defRPr>
            </a:pPr>
            <a:r>
              <a:t>o/s for 6 months or more from the date they are due for receipt</a:t>
            </a:r>
          </a:p>
          <a:p>
            <a:pPr>
              <a:lnSpc>
                <a:spcPct val="90000"/>
              </a:lnSpc>
              <a:defRPr b="1">
                <a:solidFill>
                  <a:srgbClr val="62731F"/>
                </a:solidFill>
              </a:defRPr>
            </a:pPr>
            <a:endParaRPr/>
          </a:p>
          <a:p>
            <a:pPr>
              <a:lnSpc>
                <a:spcPct val="90000"/>
              </a:lnSpc>
              <a:defRPr b="1">
                <a:solidFill>
                  <a:srgbClr val="C00000"/>
                </a:solidFill>
              </a:defRPr>
            </a:pPr>
            <a:r>
              <a:t>Secured Considered good</a:t>
            </a:r>
          </a:p>
          <a:p>
            <a:pPr>
              <a:lnSpc>
                <a:spcPct val="90000"/>
              </a:lnSpc>
              <a:defRPr b="1">
                <a:solidFill>
                  <a:srgbClr val="C00000"/>
                </a:solidFill>
              </a:defRPr>
            </a:pPr>
            <a:r>
              <a:t>Unsecured Considered good</a:t>
            </a:r>
          </a:p>
          <a:p>
            <a:pPr>
              <a:lnSpc>
                <a:spcPct val="90000"/>
              </a:lnSpc>
              <a:defRPr b="1">
                <a:solidFill>
                  <a:srgbClr val="C00000"/>
                </a:solidFill>
              </a:defRPr>
            </a:pPr>
            <a:r>
              <a:t>Doubtful (Less) Provision thereon</a:t>
            </a:r>
          </a:p>
          <a:p>
            <a:pPr>
              <a:lnSpc>
                <a:spcPct val="90000"/>
              </a:lnSpc>
              <a:defRPr b="1">
                <a:solidFill>
                  <a:srgbClr val="C00000"/>
                </a:solidFill>
              </a:defRPr>
            </a:pPr>
            <a:r>
              <a:t>Un-billed Receivables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Trade Payables</a:t>
            </a:r>
          </a:p>
        </p:txBody>
      </p:sp>
      <p:sp>
        <p:nvSpPr>
          <p:cNvPr id="260"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2200"/>
            </a:pPr>
            <a:endParaRPr/>
          </a:p>
          <a:p>
            <a:pPr>
              <a:lnSpc>
                <a:spcPct val="80000"/>
              </a:lnSpc>
              <a:defRPr sz="2200" b="1">
                <a:solidFill>
                  <a:srgbClr val="62731F"/>
                </a:solidFill>
              </a:defRPr>
            </a:pPr>
            <a:r>
              <a:t>Due to MSMEs (under MSMED Act)</a:t>
            </a:r>
          </a:p>
          <a:p>
            <a:pPr>
              <a:lnSpc>
                <a:spcPct val="80000"/>
              </a:lnSpc>
              <a:defRPr sz="2200" b="1">
                <a:solidFill>
                  <a:srgbClr val="62731F"/>
                </a:solidFill>
              </a:defRPr>
            </a:pPr>
            <a:endParaRPr/>
          </a:p>
          <a:p>
            <a:pPr>
              <a:lnSpc>
                <a:spcPct val="80000"/>
              </a:lnSpc>
              <a:defRPr sz="2200" b="1">
                <a:solidFill>
                  <a:srgbClr val="62731F"/>
                </a:solidFill>
              </a:defRPr>
            </a:pPr>
            <a:r>
              <a:t>Due to Others</a:t>
            </a:r>
          </a:p>
          <a:p>
            <a:pPr>
              <a:lnSpc>
                <a:spcPct val="80000"/>
              </a:lnSpc>
              <a:defRPr sz="2200" b="1">
                <a:solidFill>
                  <a:srgbClr val="62731F"/>
                </a:solidFill>
              </a:defRPr>
            </a:pPr>
            <a:endParaRPr/>
          </a:p>
          <a:p>
            <a:pPr marL="0" indent="0">
              <a:lnSpc>
                <a:spcPct val="80000"/>
              </a:lnSpc>
              <a:buSzTx/>
              <a:buNone/>
              <a:defRPr sz="2200" b="1">
                <a:solidFill>
                  <a:srgbClr val="62731F"/>
                </a:solidFill>
              </a:defRPr>
            </a:pPr>
            <a:endParaRPr/>
          </a:p>
          <a:p>
            <a:pPr marL="0" indent="0">
              <a:lnSpc>
                <a:spcPct val="80000"/>
              </a:lnSpc>
              <a:buSzTx/>
              <a:buNone/>
              <a:defRPr sz="2900" b="1" i="1">
                <a:solidFill>
                  <a:srgbClr val="C00000"/>
                </a:solidFill>
              </a:defRPr>
            </a:pPr>
            <a:r>
              <a:t>(Separate disclosures – for dues to MSMEs (Principal + Int. u/s 16 of MSMED Act)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Cash and Bank Balances: </a:t>
            </a:r>
          </a:p>
        </p:txBody>
      </p:sp>
      <p:sp>
        <p:nvSpPr>
          <p:cNvPr id="263"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i="1">
                <a:solidFill>
                  <a:srgbClr val="62731F"/>
                </a:solidFill>
              </a:defRPr>
            </a:pPr>
            <a:r>
              <a:t>Part A: Cash &amp; Cash Equivalents – Clean </a:t>
            </a:r>
          </a:p>
          <a:p>
            <a:pPr>
              <a:defRPr b="1" i="1">
                <a:solidFill>
                  <a:srgbClr val="62731F"/>
                </a:solidFill>
              </a:defRPr>
            </a:pPr>
            <a:endParaRPr/>
          </a:p>
          <a:p>
            <a:pPr>
              <a:defRPr b="1" i="1">
                <a:solidFill>
                  <a:srgbClr val="62731F"/>
                </a:solidFill>
              </a:defRPr>
            </a:pPr>
            <a:r>
              <a:t>Part B: Other Bank Balances – lien and attached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Investments</a:t>
            </a:r>
          </a:p>
        </p:txBody>
      </p:sp>
      <p:sp>
        <p:nvSpPr>
          <p:cNvPr id="266"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80000"/>
              </a:lnSpc>
              <a:buSzTx/>
              <a:buNone/>
              <a:defRPr b="1" u="sng">
                <a:solidFill>
                  <a:srgbClr val="511E19"/>
                </a:solidFill>
              </a:defRPr>
            </a:pPr>
            <a:r>
              <a:t>Major Heads: </a:t>
            </a:r>
            <a:endParaRPr sz="1800"/>
          </a:p>
          <a:p>
            <a:pPr marL="514350" indent="-514350">
              <a:lnSpc>
                <a:spcPct val="80000"/>
              </a:lnSpc>
              <a:buFontTx/>
              <a:buAutoNum type="alphaLcParenR"/>
              <a:defRPr b="1">
                <a:solidFill>
                  <a:srgbClr val="62731F"/>
                </a:solidFill>
              </a:defRPr>
            </a:pPr>
            <a:r>
              <a:t>Current (valuation at lower of Cost &amp; MV)</a:t>
            </a:r>
            <a:endParaRPr sz="1800"/>
          </a:p>
          <a:p>
            <a:pPr marL="514350" indent="-514350">
              <a:lnSpc>
                <a:spcPct val="80000"/>
              </a:lnSpc>
              <a:buFontTx/>
              <a:buAutoNum type="alphaLcParenR"/>
              <a:defRPr b="1">
                <a:solidFill>
                  <a:srgbClr val="62731F"/>
                </a:solidFill>
              </a:defRPr>
            </a:pPr>
            <a:r>
              <a:t>Non Current (valuation at Cost)</a:t>
            </a:r>
            <a:endParaRPr sz="1800"/>
          </a:p>
          <a:p>
            <a:pPr marL="0" indent="0">
              <a:lnSpc>
                <a:spcPct val="80000"/>
              </a:lnSpc>
              <a:buSzTx/>
              <a:buNone/>
              <a:defRPr sz="3200" b="1">
                <a:solidFill>
                  <a:srgbClr val="62731F"/>
                </a:solidFill>
              </a:defRPr>
            </a:pPr>
            <a:endParaRPr sz="1800"/>
          </a:p>
          <a:p>
            <a:pPr marL="0" indent="0">
              <a:lnSpc>
                <a:spcPct val="80000"/>
              </a:lnSpc>
              <a:buSzTx/>
              <a:buNone/>
              <a:defRPr b="1" u="sng">
                <a:solidFill>
                  <a:srgbClr val="511E19"/>
                </a:solidFill>
              </a:defRPr>
            </a:pPr>
            <a:r>
              <a:t>Minor Heads</a:t>
            </a:r>
            <a:r>
              <a:rPr u="none">
                <a:solidFill>
                  <a:srgbClr val="62731F"/>
                </a:solidFill>
              </a:rPr>
              <a:t>: </a:t>
            </a:r>
            <a:endParaRPr sz="1800"/>
          </a:p>
          <a:p>
            <a:pPr marL="0" indent="0">
              <a:lnSpc>
                <a:spcPct val="80000"/>
              </a:lnSpc>
              <a:buSzTx/>
              <a:buNone/>
              <a:defRPr b="1">
                <a:solidFill>
                  <a:srgbClr val="62731F"/>
                </a:solidFill>
              </a:defRPr>
            </a:pPr>
            <a:r>
              <a:t>Trade (in other entities)</a:t>
            </a:r>
            <a:endParaRPr sz="1800"/>
          </a:p>
          <a:p>
            <a:pPr marL="0" indent="0">
              <a:lnSpc>
                <a:spcPct val="80000"/>
              </a:lnSpc>
              <a:buSzTx/>
              <a:buNone/>
              <a:defRPr b="1">
                <a:solidFill>
                  <a:srgbClr val="62731F"/>
                </a:solidFill>
              </a:defRPr>
            </a:pPr>
            <a:r>
              <a:t>Others (equity &amp; pref. shares, debentures, MF etc)</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CASE STUDY:</a:t>
            </a:r>
          </a:p>
        </p:txBody>
      </p:sp>
      <p:sp>
        <p:nvSpPr>
          <p:cNvPr id="269"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90000"/>
              </a:lnSpc>
              <a:buSzTx/>
              <a:buNone/>
            </a:pPr>
            <a:endParaRPr/>
          </a:p>
          <a:p>
            <a:pPr marL="0" indent="0">
              <a:lnSpc>
                <a:spcPct val="90000"/>
              </a:lnSpc>
              <a:buSzTx/>
              <a:buNone/>
              <a:defRPr b="1"/>
            </a:pPr>
            <a:r>
              <a:t>Mr. Rocky is a partner in Motion Pictures &amp; Co (a Firm). He has 20% profit share in that firm. Mr. Rocky is running a proprietorship business also. His investments in the Firm is Rs.400,000 in capital account and 1,25,000 in current account as on 31</a:t>
            </a:r>
            <a:r>
              <a:rPr baseline="30000"/>
              <a:t>st</a:t>
            </a:r>
            <a:r>
              <a:t> March 2025. </a:t>
            </a:r>
          </a:p>
          <a:p>
            <a:pPr marL="0" indent="0">
              <a:lnSpc>
                <a:spcPct val="90000"/>
              </a:lnSpc>
              <a:buSzTx/>
              <a:buNone/>
              <a:defRPr b="1"/>
            </a:pPr>
            <a:endParaRPr/>
          </a:p>
          <a:p>
            <a:pPr marL="0" indent="0">
              <a:lnSpc>
                <a:spcPct val="90000"/>
              </a:lnSpc>
              <a:buSzTx/>
              <a:buNone/>
              <a:defRPr b="1">
                <a:solidFill>
                  <a:srgbClr val="A45A1D"/>
                </a:solidFill>
              </a:defRPr>
            </a:pPr>
            <a:r>
              <a:t>How to disclose this in the Balance sheet of Mr. Rocky as on 31</a:t>
            </a:r>
            <a:r>
              <a:rPr baseline="30000"/>
              <a:t>st</a:t>
            </a:r>
            <a:r>
              <a:t> March 2025?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noGrp="1"/>
          </p:cNvSpPr>
          <p:nvPr>
            <p:ph type="title"/>
          </p:nvPr>
        </p:nvSpPr>
        <p:spPr>
          <a:xfrm>
            <a:off x="1295401" y="982131"/>
            <a:ext cx="9601198" cy="1303869"/>
          </a:xfrm>
          <a:prstGeom prst="rect">
            <a:avLst/>
          </a:prstGeom>
        </p:spPr>
        <p:txBody>
          <a:bodyPr/>
          <a:lstStyle>
            <a:lvl1pPr>
              <a:defRPr sz="3600" b="1">
                <a:solidFill>
                  <a:srgbClr val="FF0000"/>
                </a:solidFill>
                <a:latin typeface="Century Gothic"/>
                <a:ea typeface="Century Gothic"/>
                <a:cs typeface="Century Gothic"/>
                <a:sym typeface="Century Gothic"/>
              </a:defRPr>
            </a:lvl1pPr>
          </a:lstStyle>
          <a:p>
            <a:r>
              <a:t>Non Compliance to GN – Punishable???</a:t>
            </a:r>
          </a:p>
        </p:txBody>
      </p:sp>
      <p:sp>
        <p:nvSpPr>
          <p:cNvPr id="189" name="Content Placeholder 2"/>
          <p:cNvSpPr txBox="1">
            <a:spLocks noGrp="1"/>
          </p:cNvSpPr>
          <p:nvPr>
            <p:ph type="body" sz="half" idx="1"/>
          </p:nvPr>
        </p:nvSpPr>
        <p:spPr>
          <a:xfrm>
            <a:off x="1295400" y="2556931"/>
            <a:ext cx="9601198" cy="3318937"/>
          </a:xfrm>
          <a:prstGeom prst="rect">
            <a:avLst/>
          </a:prstGeom>
        </p:spPr>
        <p:txBody>
          <a:bodyPr/>
          <a:lstStyle/>
          <a:p>
            <a:pPr>
              <a:lnSpc>
                <a:spcPct val="90000"/>
              </a:lnSpc>
              <a:defRPr sz="2200"/>
            </a:pPr>
            <a:endParaRPr/>
          </a:p>
          <a:p>
            <a:pPr>
              <a:lnSpc>
                <a:spcPct val="90000"/>
              </a:lnSpc>
              <a:defRPr sz="2900" b="1">
                <a:solidFill>
                  <a:srgbClr val="62731F"/>
                </a:solidFill>
              </a:defRPr>
            </a:pPr>
            <a:r>
              <a:t>Yes</a:t>
            </a:r>
            <a:endParaRPr sz="2200"/>
          </a:p>
          <a:p>
            <a:pPr>
              <a:lnSpc>
                <a:spcPct val="90000"/>
              </a:lnSpc>
              <a:defRPr sz="3200" b="1">
                <a:solidFill>
                  <a:srgbClr val="62731F"/>
                </a:solidFill>
              </a:defRPr>
            </a:pPr>
            <a:endParaRPr sz="2200"/>
          </a:p>
          <a:p>
            <a:pPr>
              <a:lnSpc>
                <a:spcPct val="90000"/>
              </a:lnSpc>
              <a:defRPr sz="2900" b="1">
                <a:solidFill>
                  <a:srgbClr val="62731F"/>
                </a:solidFill>
              </a:defRPr>
            </a:pPr>
            <a:r>
              <a:t>No</a:t>
            </a:r>
            <a:endParaRPr sz="2200"/>
          </a:p>
          <a:p>
            <a:pPr>
              <a:lnSpc>
                <a:spcPct val="90000"/>
              </a:lnSpc>
              <a:defRPr sz="3200" b="1">
                <a:solidFill>
                  <a:srgbClr val="62731F"/>
                </a:solidFill>
              </a:defRPr>
            </a:pPr>
            <a:endParaRPr sz="2200"/>
          </a:p>
          <a:p>
            <a:pPr>
              <a:lnSpc>
                <a:spcPct val="90000"/>
              </a:lnSpc>
              <a:defRPr sz="2900" b="1">
                <a:solidFill>
                  <a:srgbClr val="62731F"/>
                </a:solidFill>
              </a:defRPr>
            </a:pPr>
            <a:r>
              <a:t>Sometimes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title"/>
          </p:nvPr>
        </p:nvSpPr>
        <p:spPr>
          <a:xfrm>
            <a:off x="1295401" y="982131"/>
            <a:ext cx="9601198" cy="1303869"/>
          </a:xfrm>
          <a:prstGeom prst="rect">
            <a:avLst/>
          </a:prstGeom>
        </p:spPr>
        <p:txBody>
          <a:bodyPr/>
          <a:lstStyle>
            <a:lvl1pPr>
              <a:defRPr sz="3600" b="1">
                <a:solidFill>
                  <a:srgbClr val="FF0000"/>
                </a:solidFill>
                <a:latin typeface="Century Gothic"/>
                <a:ea typeface="Century Gothic"/>
                <a:cs typeface="Century Gothic"/>
                <a:sym typeface="Century Gothic"/>
              </a:defRPr>
            </a:lvl1pPr>
          </a:lstStyle>
          <a:p>
            <a:r>
              <a:t>Balance Sheet of Mr. Rocky as on 31.03.2025</a:t>
            </a:r>
          </a:p>
        </p:txBody>
      </p:sp>
      <p:sp>
        <p:nvSpPr>
          <p:cNvPr id="272"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90000"/>
              </a:lnSpc>
              <a:buSzTx/>
              <a:buNone/>
              <a:defRPr sz="2200"/>
            </a:pPr>
            <a:endParaRPr/>
          </a:p>
          <a:p>
            <a:pPr marL="0" indent="0">
              <a:lnSpc>
                <a:spcPct val="90000"/>
              </a:lnSpc>
              <a:buSzTx/>
              <a:buNone/>
              <a:defRPr sz="2200" b="1" u="sng">
                <a:solidFill>
                  <a:srgbClr val="62731F"/>
                </a:solidFill>
              </a:defRPr>
            </a:pPr>
            <a:r>
              <a:t>ASSETS SIDE: </a:t>
            </a:r>
          </a:p>
          <a:p>
            <a:pPr marL="0" indent="0">
              <a:lnSpc>
                <a:spcPct val="90000"/>
              </a:lnSpc>
              <a:buSzTx/>
              <a:buNone/>
              <a:defRPr sz="2200"/>
            </a:pPr>
            <a:endParaRPr/>
          </a:p>
          <a:p>
            <a:pPr marL="0" indent="0">
              <a:lnSpc>
                <a:spcPct val="90000"/>
              </a:lnSpc>
              <a:buSzTx/>
              <a:buNone/>
              <a:defRPr sz="2200" b="1" u="sng">
                <a:solidFill>
                  <a:srgbClr val="B78E20"/>
                </a:solidFill>
              </a:defRPr>
            </a:pPr>
            <a:r>
              <a:t>Non Current Assets: </a:t>
            </a:r>
          </a:p>
          <a:p>
            <a:pPr marL="514350" indent="-514350">
              <a:lnSpc>
                <a:spcPct val="90000"/>
              </a:lnSpc>
              <a:buFontTx/>
              <a:buAutoNum type="alphaLcParenR"/>
              <a:defRPr sz="2200"/>
            </a:pPr>
            <a:r>
              <a:t>Trade Investment (unquoted)</a:t>
            </a:r>
          </a:p>
          <a:p>
            <a:pPr marL="0" indent="0">
              <a:lnSpc>
                <a:spcPct val="90000"/>
              </a:lnSpc>
              <a:buSzTx/>
              <a:buNone/>
              <a:defRPr sz="2200"/>
            </a:pPr>
            <a:r>
              <a:t>	Capital in Motion Pictures &amp; Co (Firm)	Rs. 400,000</a:t>
            </a:r>
          </a:p>
          <a:p>
            <a:pPr marL="0" indent="0">
              <a:lnSpc>
                <a:spcPct val="90000"/>
              </a:lnSpc>
              <a:buSzTx/>
              <a:buNone/>
              <a:defRPr sz="2200"/>
            </a:pPr>
            <a:r>
              <a:t>	(having 20% share in Profits)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Cont….. BS of Mr. Rocky</a:t>
            </a:r>
          </a:p>
        </p:txBody>
      </p:sp>
      <p:sp>
        <p:nvSpPr>
          <p:cNvPr id="275"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u="sng">
                <a:solidFill>
                  <a:srgbClr val="B78E20"/>
                </a:solidFill>
              </a:defRPr>
            </a:pPr>
            <a:r>
              <a:t>Current Assets:</a:t>
            </a:r>
          </a:p>
          <a:p>
            <a:pPr marL="0" indent="0">
              <a:buSzTx/>
              <a:buNone/>
              <a:defRPr b="1">
                <a:solidFill>
                  <a:srgbClr val="B78E20"/>
                </a:solidFill>
              </a:defRPr>
            </a:pPr>
            <a:r>
              <a:t>	</a:t>
            </a:r>
            <a:r>
              <a:rPr u="sng">
                <a:solidFill>
                  <a:srgbClr val="262626"/>
                </a:solidFill>
              </a:rPr>
              <a:t>Trade Investment (Unquoted)</a:t>
            </a:r>
          </a:p>
          <a:p>
            <a:pPr marL="0" indent="0">
              <a:buSzTx/>
              <a:buNone/>
            </a:pPr>
            <a:r>
              <a:t>	Current A/c in Motion Pictures &amp; Co (Firm)	Rs. 125,000</a:t>
            </a:r>
          </a:p>
          <a:p>
            <a:pPr marL="0" indent="0">
              <a:buSzTx/>
              <a:buNone/>
            </a:pPr>
            <a:r>
              <a:t>	(having 20% share in Profits)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CASE STUDY:</a:t>
            </a:r>
          </a:p>
        </p:txBody>
      </p:sp>
      <p:sp>
        <p:nvSpPr>
          <p:cNvPr id="278"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90000"/>
              </a:lnSpc>
              <a:buSzTx/>
              <a:buNone/>
              <a:defRPr sz="2200"/>
            </a:pPr>
            <a:r>
              <a:rPr dirty="0"/>
              <a:t>M/s CASANOVA &amp; Associates (a Firm) wishes to make following investments during the year 2024-25:</a:t>
            </a:r>
          </a:p>
          <a:p>
            <a:pPr marL="0" indent="0">
              <a:lnSpc>
                <a:spcPct val="90000"/>
              </a:lnSpc>
              <a:buNone/>
              <a:defRPr sz="2200"/>
            </a:pPr>
            <a:endParaRPr dirty="0"/>
          </a:p>
          <a:p>
            <a:pPr marL="0" indent="0">
              <a:lnSpc>
                <a:spcPct val="90000"/>
              </a:lnSpc>
              <a:buNone/>
              <a:defRPr sz="2200"/>
            </a:pPr>
            <a:endParaRPr dirty="0"/>
          </a:p>
          <a:p>
            <a:pPr>
              <a:lnSpc>
                <a:spcPct val="90000"/>
              </a:lnSpc>
              <a:buFontTx/>
              <a:buChar char="➢"/>
              <a:defRPr sz="2200"/>
            </a:pPr>
            <a:r>
              <a:rPr dirty="0"/>
              <a:t> 3000, 8% NCD of a listed company at </a:t>
            </a:r>
            <a:r>
              <a:rPr dirty="0" err="1"/>
              <a:t>Rs</a:t>
            </a:r>
            <a:r>
              <a:rPr dirty="0"/>
              <a:t>. 250 per debentures at MV (Debentures are listed in nature) – maturity time 60 months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itle 1"/>
          <p:cNvSpPr txBox="1">
            <a:spLocks noGrp="1"/>
          </p:cNvSpPr>
          <p:nvPr>
            <p:ph type="title"/>
          </p:nvPr>
        </p:nvSpPr>
        <p:spPr>
          <a:xfrm>
            <a:off x="1295401" y="982131"/>
            <a:ext cx="9601198" cy="1303869"/>
          </a:xfrm>
          <a:prstGeom prst="rect">
            <a:avLst/>
          </a:prstGeom>
        </p:spPr>
        <p:txBody>
          <a:bodyPr/>
          <a:lstStyle>
            <a:lvl1pPr>
              <a:defRPr sz="3900" b="1">
                <a:solidFill>
                  <a:srgbClr val="FF0000"/>
                </a:solidFill>
                <a:latin typeface="Century Gothic"/>
                <a:ea typeface="Century Gothic"/>
                <a:cs typeface="Century Gothic"/>
                <a:sym typeface="Century Gothic"/>
              </a:defRPr>
            </a:lvl1pPr>
          </a:lstStyle>
          <a:p>
            <a:r>
              <a:t>BS of M/s CASANOVA &amp; Associates </a:t>
            </a:r>
          </a:p>
        </p:txBody>
      </p:sp>
      <p:sp>
        <p:nvSpPr>
          <p:cNvPr id="281"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80000"/>
              </a:lnSpc>
              <a:buSzTx/>
              <a:buNone/>
              <a:defRPr sz="2200" b="1"/>
            </a:pPr>
            <a:r>
              <a:t>Assets Side: </a:t>
            </a:r>
          </a:p>
          <a:p>
            <a:pPr marL="0" indent="0">
              <a:lnSpc>
                <a:spcPct val="80000"/>
              </a:lnSpc>
              <a:buSzTx/>
              <a:buNone/>
              <a:defRPr sz="2200" b="1"/>
            </a:pPr>
            <a:endParaRPr/>
          </a:p>
          <a:p>
            <a:pPr marL="0" indent="0">
              <a:lnSpc>
                <a:spcPct val="80000"/>
              </a:lnSpc>
              <a:buSzTx/>
              <a:buNone/>
              <a:defRPr sz="2200" b="1" u="sng">
                <a:solidFill>
                  <a:srgbClr val="0070C0"/>
                </a:solidFill>
              </a:defRPr>
            </a:pPr>
            <a:r>
              <a:t>Non current Assets: </a:t>
            </a:r>
          </a:p>
          <a:p>
            <a:pPr marL="0" indent="0">
              <a:lnSpc>
                <a:spcPct val="80000"/>
              </a:lnSpc>
              <a:buSzTx/>
              <a:buNone/>
              <a:defRPr sz="2200" b="1"/>
            </a:pPr>
            <a:r>
              <a:t>a)Traded Investments						Nil</a:t>
            </a:r>
          </a:p>
          <a:p>
            <a:pPr marL="0" indent="0">
              <a:lnSpc>
                <a:spcPct val="80000"/>
              </a:lnSpc>
              <a:buSzTx/>
              <a:buNone/>
              <a:defRPr sz="2200" b="1"/>
            </a:pPr>
            <a:r>
              <a:t>b) </a:t>
            </a:r>
            <a:r>
              <a:rPr u="sng"/>
              <a:t>Other Investments</a:t>
            </a:r>
            <a:r>
              <a:t>: (Quoted)</a:t>
            </a:r>
          </a:p>
          <a:p>
            <a:pPr marL="0" indent="0">
              <a:lnSpc>
                <a:spcPct val="80000"/>
              </a:lnSpc>
              <a:buSzTx/>
              <a:buNone/>
              <a:defRPr sz="2200"/>
            </a:pPr>
            <a:r>
              <a:t>3000, 8% NCDs of XXXX @Rs. 250 each			7,50,000</a:t>
            </a:r>
          </a:p>
          <a:p>
            <a:pPr marL="0" indent="0">
              <a:lnSpc>
                <a:spcPct val="80000"/>
              </a:lnSpc>
              <a:buSzTx/>
              <a:buNone/>
              <a:defRPr sz="2200"/>
            </a:pPr>
            <a:r>
              <a:t>(Valued at Cost of Purchase)</a:t>
            </a:r>
          </a:p>
          <a:p>
            <a:pPr marL="0" indent="0">
              <a:lnSpc>
                <a:spcPct val="80000"/>
              </a:lnSpc>
              <a:buSzTx/>
              <a:buNone/>
              <a:defRPr sz="2200"/>
            </a:pPr>
            <a:r>
              <a:t>Maturity period 60 months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Other Points: </a:t>
            </a:r>
          </a:p>
        </p:txBody>
      </p:sp>
      <p:sp>
        <p:nvSpPr>
          <p:cNvPr id="284" name="Content Placeholder 2"/>
          <p:cNvSpPr txBox="1">
            <a:spLocks noGrp="1"/>
          </p:cNvSpPr>
          <p:nvPr>
            <p:ph type="body" sz="half" idx="1"/>
          </p:nvPr>
        </p:nvSpPr>
        <p:spPr>
          <a:xfrm>
            <a:off x="1295400" y="2556931"/>
            <a:ext cx="9601198" cy="3318937"/>
          </a:xfrm>
          <a:prstGeom prst="rect">
            <a:avLst/>
          </a:prstGeom>
        </p:spPr>
        <p:txBody>
          <a:bodyPr/>
          <a:lstStyle/>
          <a:p>
            <a:pPr>
              <a:defRPr sz="2200"/>
            </a:pPr>
            <a:endParaRPr/>
          </a:p>
          <a:p>
            <a:pPr>
              <a:defRPr sz="2200" b="1"/>
            </a:pPr>
            <a:r>
              <a:t>Payment to Contractual Labour:</a:t>
            </a:r>
            <a:r>
              <a:rPr b="0"/>
              <a:t> to be shown under Employee Benefit Expenses.</a:t>
            </a:r>
          </a:p>
          <a:p>
            <a:pPr>
              <a:defRPr sz="2200" b="1"/>
            </a:pPr>
            <a:r>
              <a:t>Interest on Partners’ Capital:</a:t>
            </a:r>
            <a:r>
              <a:rPr b="0"/>
              <a:t> To be shown under Finance Cost</a:t>
            </a:r>
          </a:p>
          <a:p>
            <a:pPr>
              <a:defRPr sz="2200" b="1"/>
            </a:pPr>
            <a:r>
              <a:t>Provision for Bad / Doubtful Debts :</a:t>
            </a:r>
            <a:r>
              <a:rPr b="0"/>
              <a:t> Other Expenses</a:t>
            </a:r>
          </a:p>
          <a:p>
            <a:pPr>
              <a:defRPr sz="2200" b="1"/>
            </a:pPr>
            <a:r>
              <a:t>Provision for diminution in Investment Value: </a:t>
            </a:r>
            <a:r>
              <a:rPr b="0"/>
              <a:t>Other Expenses</a:t>
            </a:r>
          </a:p>
          <a:p>
            <a:pPr>
              <a:defRPr sz="2200"/>
            </a:pPr>
            <a:r>
              <a:t>Foreign currency transactions and translation – </a:t>
            </a:r>
            <a:r>
              <a:rPr b="1"/>
              <a:t>Part of Finance Cost or Other Expenses – based on its nature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Other Points……</a:t>
            </a:r>
          </a:p>
        </p:txBody>
      </p:sp>
      <p:sp>
        <p:nvSpPr>
          <p:cNvPr id="287" name="Content Placeholder 2"/>
          <p:cNvSpPr txBox="1">
            <a:spLocks noGrp="1"/>
          </p:cNvSpPr>
          <p:nvPr>
            <p:ph type="body" sz="half" idx="1"/>
          </p:nvPr>
        </p:nvSpPr>
        <p:spPr>
          <a:xfrm>
            <a:off x="1295400" y="2556931"/>
            <a:ext cx="9601198" cy="3318937"/>
          </a:xfrm>
          <a:prstGeom prst="rect">
            <a:avLst/>
          </a:prstGeom>
        </p:spPr>
        <p:txBody>
          <a:bodyPr/>
          <a:lstStyle/>
          <a:p>
            <a:endParaRPr/>
          </a:p>
          <a:p>
            <a:r>
              <a:t>GST ITC balance – Loans and Advances</a:t>
            </a:r>
          </a:p>
          <a:p>
            <a:r>
              <a:t>Prepaid Expenses – Loans and Advances</a:t>
            </a:r>
          </a:p>
          <a:p>
            <a:r>
              <a:t>Security Deposits – Loans and Advances</a:t>
            </a:r>
          </a:p>
          <a:p>
            <a:r>
              <a:t>TDS Credit – Loans and Advances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1"/>
          <p:cNvSpPr txBox="1">
            <a:spLocks noGrp="1"/>
          </p:cNvSpPr>
          <p:nvPr>
            <p:ph type="title"/>
          </p:nvPr>
        </p:nvSpPr>
        <p:spPr>
          <a:xfrm>
            <a:off x="1295401" y="982131"/>
            <a:ext cx="9601198" cy="1303869"/>
          </a:xfrm>
          <a:prstGeom prst="rect">
            <a:avLst/>
          </a:prstGeom>
        </p:spPr>
        <p:txBody>
          <a:bodyPr/>
          <a:lstStyle>
            <a:lvl1pPr>
              <a:defRPr sz="3600" b="1">
                <a:solidFill>
                  <a:srgbClr val="FF0000"/>
                </a:solidFill>
                <a:latin typeface="Century Gothic"/>
                <a:ea typeface="Century Gothic"/>
                <a:cs typeface="Century Gothic"/>
                <a:sym typeface="Century Gothic"/>
              </a:defRPr>
            </a:lvl1pPr>
          </a:lstStyle>
          <a:p>
            <a:r>
              <a:t>How to Disclose Partners Remuneration in PL</a:t>
            </a:r>
          </a:p>
        </p:txBody>
      </p:sp>
      <p:sp>
        <p:nvSpPr>
          <p:cNvPr id="290"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80000"/>
              </a:lnSpc>
              <a:buSzTx/>
              <a:buNone/>
              <a:defRPr sz="2200"/>
            </a:pPr>
            <a:r>
              <a:t>Revenue											XX</a:t>
            </a:r>
          </a:p>
          <a:p>
            <a:pPr marL="0" indent="0">
              <a:lnSpc>
                <a:spcPct val="80000"/>
              </a:lnSpc>
              <a:buSzTx/>
              <a:buNone/>
              <a:defRPr sz="2200"/>
            </a:pPr>
            <a:r>
              <a:t>Less: Expenses										XX</a:t>
            </a:r>
          </a:p>
          <a:p>
            <a:pPr marL="0" indent="0">
              <a:lnSpc>
                <a:spcPct val="80000"/>
              </a:lnSpc>
              <a:buSzTx/>
              <a:buNone/>
              <a:defRPr sz="2200" b="1">
                <a:solidFill>
                  <a:srgbClr val="0070C0"/>
                </a:solidFill>
              </a:defRPr>
            </a:pPr>
            <a:r>
              <a:t>Profit before exceptional, extraordinary items</a:t>
            </a:r>
          </a:p>
          <a:p>
            <a:pPr marL="0" indent="0">
              <a:lnSpc>
                <a:spcPct val="80000"/>
              </a:lnSpc>
              <a:buSzTx/>
              <a:buNone/>
              <a:defRPr sz="2200" b="1">
                <a:solidFill>
                  <a:srgbClr val="0070C0"/>
                </a:solidFill>
              </a:defRPr>
            </a:pPr>
            <a:r>
              <a:t>&amp; Partners Remuneration							XX</a:t>
            </a:r>
          </a:p>
          <a:p>
            <a:pPr marL="0" indent="0">
              <a:lnSpc>
                <a:spcPct val="80000"/>
              </a:lnSpc>
              <a:buSzTx/>
              <a:buNone/>
              <a:defRPr sz="2200"/>
            </a:pPr>
            <a:r>
              <a:t>Less: Exceptional and Extraordinary items			XX</a:t>
            </a:r>
          </a:p>
          <a:p>
            <a:pPr marL="0" indent="0">
              <a:lnSpc>
                <a:spcPct val="80000"/>
              </a:lnSpc>
              <a:buSzTx/>
              <a:buNone/>
              <a:defRPr sz="2200" b="1">
                <a:solidFill>
                  <a:srgbClr val="0070C0"/>
                </a:solidFill>
              </a:defRPr>
            </a:pPr>
            <a:r>
              <a:t>Profit before Partners Remuneration				XX</a:t>
            </a:r>
          </a:p>
          <a:p>
            <a:pPr marL="0" indent="0">
              <a:lnSpc>
                <a:spcPct val="80000"/>
              </a:lnSpc>
              <a:buSzTx/>
              <a:buNone/>
              <a:defRPr sz="2200"/>
            </a:pPr>
            <a:r>
              <a:t>Less: Partners Remuneration							XX</a:t>
            </a:r>
          </a:p>
          <a:p>
            <a:pPr marL="0" indent="0">
              <a:lnSpc>
                <a:spcPct val="80000"/>
              </a:lnSpc>
              <a:buSzTx/>
              <a:buNone/>
              <a:defRPr sz="2200" b="1">
                <a:solidFill>
                  <a:srgbClr val="0070C0"/>
                </a:solidFill>
              </a:defRPr>
            </a:pPr>
            <a:r>
              <a:t>Profit Before Tax (PBT)							XX</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itle 1"/>
          <p:cNvSpPr txBox="1">
            <a:spLocks noGrp="1"/>
          </p:cNvSpPr>
          <p:nvPr>
            <p:ph type="title"/>
          </p:nvPr>
        </p:nvSpPr>
        <p:spPr>
          <a:xfrm>
            <a:off x="1295401" y="982131"/>
            <a:ext cx="9601198" cy="1303869"/>
          </a:xfrm>
          <a:prstGeom prst="rect">
            <a:avLst/>
          </a:prstGeom>
        </p:spPr>
        <p:txBody>
          <a:bodyPr/>
          <a:lstStyle>
            <a:lvl1pPr>
              <a:defRPr sz="3600" b="1">
                <a:solidFill>
                  <a:srgbClr val="FF0000"/>
                </a:solidFill>
                <a:latin typeface="Century Gothic"/>
                <a:ea typeface="Century Gothic"/>
                <a:cs typeface="Century Gothic"/>
                <a:sym typeface="Century Gothic"/>
              </a:defRPr>
            </a:lvl1pPr>
          </a:lstStyle>
          <a:p>
            <a:r>
              <a:t>How to Disclose total Profit/Loss of the year</a:t>
            </a:r>
          </a:p>
        </p:txBody>
      </p:sp>
      <p:sp>
        <p:nvSpPr>
          <p:cNvPr id="293"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80000"/>
              </a:lnSpc>
              <a:buSzTx/>
              <a:buNone/>
              <a:defRPr sz="2200" b="1">
                <a:solidFill>
                  <a:srgbClr val="62731F"/>
                </a:solidFill>
              </a:defRPr>
            </a:pPr>
            <a:r>
              <a:t>PBT													XX</a:t>
            </a:r>
          </a:p>
          <a:p>
            <a:pPr marL="0" indent="0">
              <a:lnSpc>
                <a:spcPct val="80000"/>
              </a:lnSpc>
              <a:buSzTx/>
              <a:buNone/>
              <a:defRPr sz="2200"/>
            </a:pPr>
            <a:r>
              <a:t>Less: Tax Expenses: (Current / Deferred / Past)			XX</a:t>
            </a:r>
          </a:p>
          <a:p>
            <a:pPr marL="0" indent="0">
              <a:lnSpc>
                <a:spcPct val="80000"/>
              </a:lnSpc>
              <a:buSzTx/>
              <a:buNone/>
              <a:defRPr sz="2200" b="1">
                <a:solidFill>
                  <a:srgbClr val="62731F"/>
                </a:solidFill>
              </a:defRPr>
            </a:pPr>
            <a:r>
              <a:t>PAT from the Continuing Operations					XX (A)</a:t>
            </a:r>
          </a:p>
          <a:p>
            <a:pPr marL="0" indent="0">
              <a:lnSpc>
                <a:spcPct val="80000"/>
              </a:lnSpc>
              <a:buSzTx/>
              <a:buNone/>
              <a:defRPr sz="2200"/>
            </a:pPr>
            <a:r>
              <a:t>Profit from Discontinuing Operation (pre-tax)				XX</a:t>
            </a:r>
          </a:p>
          <a:p>
            <a:pPr marL="0" indent="0">
              <a:lnSpc>
                <a:spcPct val="80000"/>
              </a:lnSpc>
              <a:buSzTx/>
              <a:buNone/>
              <a:defRPr sz="2200"/>
            </a:pPr>
            <a:r>
              <a:t>Tax Expense on Discontinuing Operation					XX</a:t>
            </a:r>
          </a:p>
          <a:p>
            <a:pPr marL="0" indent="0">
              <a:lnSpc>
                <a:spcPct val="80000"/>
              </a:lnSpc>
              <a:buSzTx/>
              <a:buNone/>
              <a:defRPr sz="2200" b="1">
                <a:solidFill>
                  <a:srgbClr val="62731F"/>
                </a:solidFill>
              </a:defRPr>
            </a:pPr>
            <a:r>
              <a:t>Profit from Discontinuing Operation (net of Tax)		XX (B)	</a:t>
            </a:r>
          </a:p>
          <a:p>
            <a:pPr marL="0" indent="0">
              <a:lnSpc>
                <a:spcPct val="80000"/>
              </a:lnSpc>
              <a:buSzTx/>
              <a:buNone/>
              <a:defRPr sz="2200" b="1">
                <a:solidFill>
                  <a:srgbClr val="62731F"/>
                </a:solidFill>
              </a:defRPr>
            </a:pPr>
            <a:endParaRPr/>
          </a:p>
          <a:p>
            <a:pPr marL="0" indent="0">
              <a:lnSpc>
                <a:spcPct val="80000"/>
              </a:lnSpc>
              <a:buSzTx/>
              <a:buNone/>
              <a:defRPr sz="2200" b="1">
                <a:solidFill>
                  <a:srgbClr val="62731F"/>
                </a:solidFill>
              </a:defRPr>
            </a:pPr>
            <a:r>
              <a:t>Profit for the year (A+B)								XX</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Challenges – how to handle</a:t>
            </a:r>
          </a:p>
        </p:txBody>
      </p:sp>
      <p:sp>
        <p:nvSpPr>
          <p:cNvPr id="296" name="Content Placeholder 2"/>
          <p:cNvSpPr txBox="1">
            <a:spLocks noGrp="1"/>
          </p:cNvSpPr>
          <p:nvPr>
            <p:ph type="body" sz="half" idx="1"/>
          </p:nvPr>
        </p:nvSpPr>
        <p:spPr>
          <a:xfrm>
            <a:off x="1295400" y="2556931"/>
            <a:ext cx="9601198" cy="3318937"/>
          </a:xfrm>
          <a:prstGeom prst="rect">
            <a:avLst/>
          </a:prstGeom>
        </p:spPr>
        <p:txBody>
          <a:bodyPr/>
          <a:lstStyle/>
          <a:p>
            <a:pPr>
              <a:defRPr b="1">
                <a:solidFill>
                  <a:srgbClr val="335476"/>
                </a:solidFill>
              </a:defRPr>
            </a:pPr>
            <a:r>
              <a:t>Showing the PPE as Gross Block – Net Block : Earlier it was not there</a:t>
            </a:r>
          </a:p>
          <a:p>
            <a:pPr>
              <a:defRPr b="1">
                <a:solidFill>
                  <a:srgbClr val="335476"/>
                </a:solidFill>
              </a:defRPr>
            </a:pPr>
            <a:endParaRPr/>
          </a:p>
          <a:p>
            <a:pPr>
              <a:defRPr b="1">
                <a:solidFill>
                  <a:srgbClr val="335476"/>
                </a:solidFill>
              </a:defRPr>
            </a:pPr>
            <a:r>
              <a:t>Segregating Trade Receivables into age wise classification – earlier it was not</a:t>
            </a:r>
          </a:p>
          <a:p>
            <a:pPr>
              <a:defRPr b="1">
                <a:solidFill>
                  <a:srgbClr val="335476"/>
                </a:solidFill>
              </a:defRPr>
            </a:pPr>
            <a:endParaRPr/>
          </a:p>
          <a:p>
            <a:pPr>
              <a:defRPr b="1">
                <a:solidFill>
                  <a:srgbClr val="335476"/>
                </a:solidFill>
              </a:defRPr>
            </a:pPr>
            <a:r>
              <a:t>Segregating Trade Payables into MSMEs and NonMSMEs – earlier it was not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1295401" y="982131"/>
            <a:ext cx="9601198" cy="1303869"/>
          </a:xfrm>
          <a:prstGeom prst="rect">
            <a:avLst/>
          </a:prstGeom>
        </p:spPr>
        <p:txBody>
          <a:bodyPr/>
          <a:lstStyle>
            <a:lvl1pPr>
              <a:defRPr sz="3900" b="1">
                <a:solidFill>
                  <a:srgbClr val="FF0000"/>
                </a:solidFill>
                <a:latin typeface="Century Gothic"/>
                <a:ea typeface="Century Gothic"/>
                <a:cs typeface="Century Gothic"/>
                <a:sym typeface="Century Gothic"/>
              </a:defRPr>
            </a:lvl1pPr>
          </a:lstStyle>
          <a:p>
            <a:r>
              <a:t>Items Specifically Excluded for Proprietorship</a:t>
            </a:r>
          </a:p>
        </p:txBody>
      </p:sp>
      <p:sp>
        <p:nvSpPr>
          <p:cNvPr id="299" name="Content Placeholder 2"/>
          <p:cNvSpPr txBox="1">
            <a:spLocks noGrp="1"/>
          </p:cNvSpPr>
          <p:nvPr>
            <p:ph type="body" sz="half" idx="1"/>
          </p:nvPr>
        </p:nvSpPr>
        <p:spPr>
          <a:xfrm>
            <a:off x="1295400" y="2556931"/>
            <a:ext cx="9601198" cy="3318937"/>
          </a:xfrm>
          <a:prstGeom prst="rect">
            <a:avLst/>
          </a:prstGeom>
        </p:spPr>
        <p:txBody>
          <a:bodyPr/>
          <a:lstStyle/>
          <a:p>
            <a:pPr>
              <a:defRPr sz="2200" b="1"/>
            </a:pPr>
            <a:r>
              <a:t>Undistributed Surplus (under R/S)</a:t>
            </a:r>
          </a:p>
          <a:p>
            <a:pPr>
              <a:defRPr sz="2200" b="1"/>
            </a:pPr>
            <a:endParaRPr/>
          </a:p>
          <a:p>
            <a:pPr>
              <a:defRPr sz="2200" b="1"/>
            </a:pPr>
            <a:r>
              <a:t>Revaluation Reserve</a:t>
            </a:r>
          </a:p>
          <a:p>
            <a:pPr>
              <a:defRPr sz="2200" b="1"/>
            </a:pPr>
            <a:endParaRPr/>
          </a:p>
          <a:p>
            <a:pPr>
              <a:defRPr sz="2200" b="1"/>
            </a:pPr>
            <a:r>
              <a:t>Current Year’s Tax Provision</a:t>
            </a:r>
          </a:p>
          <a:p>
            <a:pPr>
              <a:defRPr sz="2200" b="1"/>
            </a:pPr>
            <a:endParaRPr/>
          </a:p>
          <a:p>
            <a:pPr>
              <a:defRPr sz="2200" b="1"/>
            </a:pPr>
            <a:r>
              <a:t>Deferred Tax Calculations (AS -22 is not applicable to Sole Proprietorships)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1295401" y="982131"/>
            <a:ext cx="9601198" cy="1303869"/>
          </a:xfrm>
          <a:prstGeom prst="rect">
            <a:avLst/>
          </a:prstGeom>
        </p:spPr>
        <p:txBody>
          <a:bodyPr/>
          <a:lstStyle>
            <a:lvl1pPr>
              <a:defRPr sz="3600" b="1">
                <a:solidFill>
                  <a:srgbClr val="FF0000"/>
                </a:solidFill>
                <a:latin typeface="Century Gothic"/>
                <a:ea typeface="Century Gothic"/>
                <a:cs typeface="Century Gothic"/>
                <a:sym typeface="Century Gothic"/>
              </a:defRPr>
            </a:lvl1pPr>
          </a:lstStyle>
          <a:p>
            <a:r>
              <a:t>Non Compliance to GN by the members:</a:t>
            </a:r>
          </a:p>
        </p:txBody>
      </p:sp>
      <p:sp>
        <p:nvSpPr>
          <p:cNvPr id="192"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a:solidFill>
                  <a:srgbClr val="424D15"/>
                </a:solidFill>
              </a:defRPr>
            </a:pPr>
            <a:r>
              <a:t>Negligence and ignorance of Council’s decision</a:t>
            </a:r>
          </a:p>
          <a:p>
            <a:pPr>
              <a:defRPr b="1">
                <a:solidFill>
                  <a:srgbClr val="424D15"/>
                </a:solidFill>
              </a:defRPr>
            </a:pPr>
            <a:endParaRPr/>
          </a:p>
          <a:p>
            <a:pPr>
              <a:defRPr b="1">
                <a:solidFill>
                  <a:srgbClr val="424D15"/>
                </a:solidFill>
              </a:defRPr>
            </a:pPr>
            <a:r>
              <a:t>Deemed professional misconduct</a:t>
            </a:r>
          </a:p>
          <a:p>
            <a:pPr>
              <a:defRPr b="1">
                <a:solidFill>
                  <a:srgbClr val="424D15"/>
                </a:solidFill>
              </a:defRPr>
            </a:pPr>
            <a:endParaRPr/>
          </a:p>
          <a:p>
            <a:pPr>
              <a:defRPr b="1">
                <a:solidFill>
                  <a:srgbClr val="424D15"/>
                </a:solidFill>
              </a:defRPr>
            </a:pPr>
            <a:r>
              <a:t>Consequence under Clause (1) of Part II of Second Sch. of the CA Act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1"/>
          <p:cNvSpPr txBox="1">
            <a:spLocks noGrp="1"/>
          </p:cNvSpPr>
          <p:nvPr>
            <p:ph type="title"/>
          </p:nvPr>
        </p:nvSpPr>
        <p:spPr>
          <a:xfrm>
            <a:off x="1295401" y="982131"/>
            <a:ext cx="9601198" cy="1303869"/>
          </a:xfrm>
          <a:prstGeom prst="rect">
            <a:avLst/>
          </a:prstGeom>
        </p:spPr>
        <p:txBody>
          <a:bodyPr/>
          <a:lstStyle/>
          <a:p>
            <a:r>
              <a:t>Then and Now….</a:t>
            </a:r>
          </a:p>
        </p:txBody>
      </p:sp>
      <p:graphicFrame>
        <p:nvGraphicFramePr>
          <p:cNvPr id="302" name="Content Placeholder 3"/>
          <p:cNvGraphicFramePr/>
          <p:nvPr/>
        </p:nvGraphicFramePr>
        <p:xfrm>
          <a:off x="1295402" y="1852861"/>
          <a:ext cx="9601198" cy="4348011"/>
        </p:xfrm>
        <a:graphic>
          <a:graphicData uri="http://schemas.openxmlformats.org/drawingml/2006/table">
            <a:tbl>
              <a:tblPr firstRow="1" bandRow="1">
                <a:tableStyleId>{4C3C2611-4C71-4FC5-86AE-919BDF0F9419}</a:tableStyleId>
              </a:tblPr>
              <a:tblGrid>
                <a:gridCol w="4800599">
                  <a:extLst>
                    <a:ext uri="{9D8B030D-6E8A-4147-A177-3AD203B41FA5}">
                      <a16:colId xmlns:a16="http://schemas.microsoft.com/office/drawing/2014/main" val="20000"/>
                    </a:ext>
                  </a:extLst>
                </a:gridCol>
                <a:gridCol w="4800599">
                  <a:extLst>
                    <a:ext uri="{9D8B030D-6E8A-4147-A177-3AD203B41FA5}">
                      <a16:colId xmlns:a16="http://schemas.microsoft.com/office/drawing/2014/main" val="20001"/>
                    </a:ext>
                  </a:extLst>
                </a:gridCol>
              </a:tblGrid>
              <a:tr h="538413">
                <a:tc>
                  <a:txBody>
                    <a:bodyPr/>
                    <a:lstStyle/>
                    <a:p>
                      <a:pPr algn="ctr" defTabSz="457200">
                        <a:defRPr sz="1800" b="0">
                          <a:solidFill>
                            <a:srgbClr val="000000"/>
                          </a:solidFill>
                        </a:defRPr>
                      </a:pPr>
                      <a:r>
                        <a:rPr sz="2000" b="1">
                          <a:solidFill>
                            <a:srgbClr val="F2F2F2"/>
                          </a:solidFill>
                        </a:rPr>
                        <a:t>Then (Unlearn)</a:t>
                      </a:r>
                    </a:p>
                  </a:txBody>
                  <a:tcPr marL="45720" marR="45720" horzOverflow="overflow"/>
                </a:tc>
                <a:tc>
                  <a:txBody>
                    <a:bodyPr/>
                    <a:lstStyle/>
                    <a:p>
                      <a:pPr algn="ctr" defTabSz="457200">
                        <a:defRPr sz="1800" b="0">
                          <a:solidFill>
                            <a:srgbClr val="000000"/>
                          </a:solidFill>
                        </a:defRPr>
                      </a:pPr>
                      <a:r>
                        <a:rPr sz="3200" b="1">
                          <a:solidFill>
                            <a:srgbClr val="F2F2F2"/>
                          </a:solidFill>
                        </a:rPr>
                        <a:t>Now (Learn)</a:t>
                      </a:r>
                    </a:p>
                  </a:txBody>
                  <a:tcPr marL="45720" marR="45720" horzOverflow="overflow"/>
                </a:tc>
                <a:extLst>
                  <a:ext uri="{0D108BD9-81ED-4DB2-BD59-A6C34878D82A}">
                    <a16:rowId xmlns:a16="http://schemas.microsoft.com/office/drawing/2014/main" val="10000"/>
                  </a:ext>
                </a:extLst>
              </a:tr>
              <a:tr h="538413">
                <a:tc>
                  <a:txBody>
                    <a:bodyPr/>
                    <a:lstStyle/>
                    <a:p>
                      <a:pPr algn="ctr" defTabSz="457200">
                        <a:defRPr sz="1800"/>
                      </a:pPr>
                      <a:r>
                        <a:rPr sz="2000"/>
                        <a:t>Horizontal Format</a:t>
                      </a:r>
                    </a:p>
                  </a:txBody>
                  <a:tcPr marL="45720" marR="45720" horzOverflow="overflow"/>
                </a:tc>
                <a:tc>
                  <a:txBody>
                    <a:bodyPr/>
                    <a:lstStyle/>
                    <a:p>
                      <a:pPr algn="ctr" defTabSz="457200">
                        <a:defRPr sz="1800"/>
                      </a:pPr>
                      <a:r>
                        <a:rPr sz="2000"/>
                        <a:t>Vertical Format</a:t>
                      </a:r>
                    </a:p>
                  </a:txBody>
                  <a:tcPr marL="45720" marR="45720" horzOverflow="overflow"/>
                </a:tc>
                <a:extLst>
                  <a:ext uri="{0D108BD9-81ED-4DB2-BD59-A6C34878D82A}">
                    <a16:rowId xmlns:a16="http://schemas.microsoft.com/office/drawing/2014/main" val="10001"/>
                  </a:ext>
                </a:extLst>
              </a:tr>
              <a:tr h="538413">
                <a:tc>
                  <a:txBody>
                    <a:bodyPr/>
                    <a:lstStyle/>
                    <a:p>
                      <a:pPr algn="ctr" defTabSz="457200">
                        <a:defRPr sz="1800"/>
                      </a:pPr>
                      <a:r>
                        <a:rPr sz="2000"/>
                        <a:t>Fixed Assets</a:t>
                      </a:r>
                    </a:p>
                  </a:txBody>
                  <a:tcPr marL="45720" marR="45720" horzOverflow="overflow"/>
                </a:tc>
                <a:tc>
                  <a:txBody>
                    <a:bodyPr/>
                    <a:lstStyle/>
                    <a:p>
                      <a:pPr algn="ctr" defTabSz="457200">
                        <a:defRPr sz="1800"/>
                      </a:pPr>
                      <a:r>
                        <a:rPr sz="2000"/>
                        <a:t>PPE &amp; Intangible Assets</a:t>
                      </a:r>
                    </a:p>
                  </a:txBody>
                  <a:tcPr marL="45720" marR="45720" horzOverflow="overflow"/>
                </a:tc>
                <a:extLst>
                  <a:ext uri="{0D108BD9-81ED-4DB2-BD59-A6C34878D82A}">
                    <a16:rowId xmlns:a16="http://schemas.microsoft.com/office/drawing/2014/main" val="10002"/>
                  </a:ext>
                </a:extLst>
              </a:tr>
              <a:tr h="538413">
                <a:tc>
                  <a:txBody>
                    <a:bodyPr/>
                    <a:lstStyle/>
                    <a:p>
                      <a:pPr algn="ctr" defTabSz="457200">
                        <a:defRPr sz="1800"/>
                      </a:pPr>
                      <a:r>
                        <a:rPr sz="2000"/>
                        <a:t>Debtors / Creditors</a:t>
                      </a:r>
                    </a:p>
                  </a:txBody>
                  <a:tcPr marL="45720" marR="45720" horzOverflow="overflow"/>
                </a:tc>
                <a:tc>
                  <a:txBody>
                    <a:bodyPr/>
                    <a:lstStyle/>
                    <a:p>
                      <a:pPr algn="ctr" defTabSz="457200">
                        <a:defRPr sz="1800"/>
                      </a:pPr>
                      <a:r>
                        <a:rPr sz="2000"/>
                        <a:t>TR &amp; TP</a:t>
                      </a:r>
                    </a:p>
                  </a:txBody>
                  <a:tcPr marL="45720" marR="45720" horzOverflow="overflow"/>
                </a:tc>
                <a:extLst>
                  <a:ext uri="{0D108BD9-81ED-4DB2-BD59-A6C34878D82A}">
                    <a16:rowId xmlns:a16="http://schemas.microsoft.com/office/drawing/2014/main" val="10003"/>
                  </a:ext>
                </a:extLst>
              </a:tr>
              <a:tr h="538413">
                <a:tc>
                  <a:txBody>
                    <a:bodyPr/>
                    <a:lstStyle/>
                    <a:p>
                      <a:pPr algn="ctr" defTabSz="457200">
                        <a:defRPr sz="1800"/>
                      </a:pPr>
                      <a:r>
                        <a:rPr sz="2000"/>
                        <a:t>Capital</a:t>
                      </a:r>
                    </a:p>
                  </a:txBody>
                  <a:tcPr marL="45720" marR="45720" horzOverflow="overflow"/>
                </a:tc>
                <a:tc>
                  <a:txBody>
                    <a:bodyPr/>
                    <a:lstStyle/>
                    <a:p>
                      <a:pPr algn="ctr" defTabSz="457200">
                        <a:defRPr sz="1800"/>
                      </a:pPr>
                      <a:r>
                        <a:rPr sz="2000"/>
                        <a:t>Owner’s Fund</a:t>
                      </a:r>
                    </a:p>
                  </a:txBody>
                  <a:tcPr marL="45720" marR="45720" horzOverflow="overflow"/>
                </a:tc>
                <a:extLst>
                  <a:ext uri="{0D108BD9-81ED-4DB2-BD59-A6C34878D82A}">
                    <a16:rowId xmlns:a16="http://schemas.microsoft.com/office/drawing/2014/main" val="10004"/>
                  </a:ext>
                </a:extLst>
              </a:tr>
              <a:tr h="538413">
                <a:tc>
                  <a:txBody>
                    <a:bodyPr/>
                    <a:lstStyle/>
                    <a:p>
                      <a:pPr algn="ctr" defTabSz="457200">
                        <a:defRPr sz="1800"/>
                      </a:pPr>
                      <a:r>
                        <a:rPr sz="2000"/>
                        <a:t>Provision for Tax</a:t>
                      </a:r>
                    </a:p>
                  </a:txBody>
                  <a:tcPr marL="45720" marR="45720" horzOverflow="overflow"/>
                </a:tc>
                <a:tc>
                  <a:txBody>
                    <a:bodyPr/>
                    <a:lstStyle/>
                    <a:p>
                      <a:pPr algn="ctr" defTabSz="457200">
                        <a:defRPr sz="1800"/>
                      </a:pPr>
                      <a:r>
                        <a:rPr sz="2000"/>
                        <a:t>Tax Expense</a:t>
                      </a:r>
                    </a:p>
                  </a:txBody>
                  <a:tcPr marL="45720" marR="45720" horzOverflow="overflow"/>
                </a:tc>
                <a:extLst>
                  <a:ext uri="{0D108BD9-81ED-4DB2-BD59-A6C34878D82A}">
                    <a16:rowId xmlns:a16="http://schemas.microsoft.com/office/drawing/2014/main" val="10005"/>
                  </a:ext>
                </a:extLst>
              </a:tr>
              <a:tr h="538413">
                <a:tc>
                  <a:txBody>
                    <a:bodyPr/>
                    <a:lstStyle/>
                    <a:p>
                      <a:pPr algn="ctr" defTabSz="457200">
                        <a:defRPr sz="1800"/>
                      </a:pPr>
                      <a:r>
                        <a:rPr sz="2000"/>
                        <a:t>P/L Account</a:t>
                      </a:r>
                    </a:p>
                  </a:txBody>
                  <a:tcPr marL="45720" marR="45720" horzOverflow="overflow"/>
                </a:tc>
                <a:tc>
                  <a:txBody>
                    <a:bodyPr/>
                    <a:lstStyle/>
                    <a:p>
                      <a:pPr algn="ctr" defTabSz="457200">
                        <a:defRPr sz="1800"/>
                      </a:pPr>
                      <a:r>
                        <a:rPr sz="2000"/>
                        <a:t>Statement of P&amp;L</a:t>
                      </a:r>
                    </a:p>
                  </a:txBody>
                  <a:tcPr marL="45720" marR="45720" horzOverflow="overflow"/>
                </a:tc>
                <a:extLst>
                  <a:ext uri="{0D108BD9-81ED-4DB2-BD59-A6C34878D82A}">
                    <a16:rowId xmlns:a16="http://schemas.microsoft.com/office/drawing/2014/main" val="10006"/>
                  </a:ext>
                </a:extLst>
              </a:tr>
              <a:tr h="538413">
                <a:tc>
                  <a:txBody>
                    <a:bodyPr/>
                    <a:lstStyle/>
                    <a:p>
                      <a:pPr algn="ctr" defTabSz="457200">
                        <a:defRPr sz="1800"/>
                      </a:pPr>
                      <a:r>
                        <a:rPr sz="2000"/>
                        <a:t>Rent</a:t>
                      </a:r>
                    </a:p>
                  </a:txBody>
                  <a:tcPr marL="45720" marR="45720" horzOverflow="overflow"/>
                </a:tc>
                <a:tc>
                  <a:txBody>
                    <a:bodyPr/>
                    <a:lstStyle/>
                    <a:p>
                      <a:pPr algn="ctr" defTabSz="457200">
                        <a:defRPr sz="1800"/>
                      </a:pPr>
                      <a:r>
                        <a:rPr sz="2000"/>
                        <a:t>Lease</a:t>
                      </a:r>
                    </a:p>
                  </a:txBody>
                  <a:tcPr marL="45720" marR="45720" horzOverflow="overflow"/>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1295401" y="982131"/>
            <a:ext cx="9601198" cy="1303869"/>
          </a:xfrm>
          <a:prstGeom prst="rect">
            <a:avLst/>
          </a:prstGeom>
        </p:spPr>
        <p:txBody>
          <a:bodyPr/>
          <a:lstStyle/>
          <a:p>
            <a:pPr>
              <a:defRPr sz="3900" b="1" u="sng">
                <a:solidFill>
                  <a:srgbClr val="FF0000"/>
                </a:solidFill>
                <a:latin typeface="Century Gothic"/>
                <a:ea typeface="Century Gothic"/>
                <a:cs typeface="Century Gothic"/>
                <a:sym typeface="Century Gothic"/>
              </a:defRPr>
            </a:pPr>
            <a:r>
              <a:t>Relevant SAs: (Stress Point)</a:t>
            </a:r>
            <a:br/>
            <a:endParaRPr/>
          </a:p>
        </p:txBody>
      </p:sp>
      <p:sp>
        <p:nvSpPr>
          <p:cNvPr id="305" name="Content Placeholder 2"/>
          <p:cNvSpPr txBox="1">
            <a:spLocks noGrp="1"/>
          </p:cNvSpPr>
          <p:nvPr>
            <p:ph type="body" sz="half" idx="1"/>
          </p:nvPr>
        </p:nvSpPr>
        <p:spPr>
          <a:xfrm>
            <a:off x="1295400" y="2556931"/>
            <a:ext cx="9601198" cy="3318937"/>
          </a:xfrm>
          <a:prstGeom prst="rect">
            <a:avLst/>
          </a:prstGeom>
        </p:spPr>
        <p:txBody>
          <a:bodyPr/>
          <a:lstStyle/>
          <a:p>
            <a:pPr marL="0" indent="0">
              <a:lnSpc>
                <a:spcPct val="80000"/>
              </a:lnSpc>
              <a:buSzTx/>
              <a:buNone/>
              <a:defRPr sz="2200" b="1">
                <a:solidFill>
                  <a:srgbClr val="62731F"/>
                </a:solidFill>
              </a:defRPr>
            </a:pPr>
            <a:r>
              <a:t>SA 210: 	Agreeing the terms of audit engagement</a:t>
            </a:r>
          </a:p>
          <a:p>
            <a:pPr marL="0" indent="0">
              <a:lnSpc>
                <a:spcPct val="80000"/>
              </a:lnSpc>
              <a:buSzTx/>
              <a:buNone/>
              <a:defRPr sz="2200" b="1">
                <a:solidFill>
                  <a:srgbClr val="62731F"/>
                </a:solidFill>
              </a:defRPr>
            </a:pPr>
            <a:r>
              <a:t>SA 230: 	Documentation</a:t>
            </a:r>
          </a:p>
          <a:p>
            <a:pPr marL="0" indent="0">
              <a:lnSpc>
                <a:spcPct val="80000"/>
              </a:lnSpc>
              <a:buSzTx/>
              <a:buNone/>
              <a:defRPr sz="2200" b="1">
                <a:solidFill>
                  <a:srgbClr val="62731F"/>
                </a:solidFill>
              </a:defRPr>
            </a:pPr>
            <a:r>
              <a:t>SA 260: 	Communication with TCWG / Management</a:t>
            </a:r>
          </a:p>
          <a:p>
            <a:pPr marL="0" indent="0">
              <a:lnSpc>
                <a:spcPct val="80000"/>
              </a:lnSpc>
              <a:buSzTx/>
              <a:buNone/>
              <a:defRPr sz="2200" b="1">
                <a:solidFill>
                  <a:srgbClr val="62731F"/>
                </a:solidFill>
              </a:defRPr>
            </a:pPr>
            <a:r>
              <a:t>SA 500: 	Audit Evidence</a:t>
            </a:r>
          </a:p>
          <a:p>
            <a:pPr marL="0" indent="0">
              <a:lnSpc>
                <a:spcPct val="80000"/>
              </a:lnSpc>
              <a:buSzTx/>
              <a:buNone/>
              <a:defRPr sz="2200" b="1">
                <a:solidFill>
                  <a:srgbClr val="62731F"/>
                </a:solidFill>
              </a:defRPr>
            </a:pPr>
            <a:r>
              <a:t>SA 505: 	External Confirmation</a:t>
            </a:r>
          </a:p>
          <a:p>
            <a:pPr marL="0" indent="0">
              <a:lnSpc>
                <a:spcPct val="80000"/>
              </a:lnSpc>
              <a:buSzTx/>
              <a:buNone/>
              <a:defRPr sz="2200" b="1">
                <a:solidFill>
                  <a:srgbClr val="62731F"/>
                </a:solidFill>
              </a:defRPr>
            </a:pPr>
            <a:r>
              <a:t>SA 510:	Opening Balances</a:t>
            </a:r>
          </a:p>
          <a:p>
            <a:pPr marL="0" indent="0">
              <a:lnSpc>
                <a:spcPct val="80000"/>
              </a:lnSpc>
              <a:buSzTx/>
              <a:buNone/>
              <a:defRPr sz="2200" b="1">
                <a:solidFill>
                  <a:srgbClr val="62731F"/>
                </a:solidFill>
              </a:defRPr>
            </a:pPr>
            <a:r>
              <a:t>SA 580: 	Written Representation</a:t>
            </a:r>
          </a:p>
          <a:p>
            <a:pPr marL="0" indent="0">
              <a:lnSpc>
                <a:spcPct val="80000"/>
              </a:lnSpc>
              <a:buSzTx/>
              <a:buNone/>
              <a:defRPr sz="2200" b="1">
                <a:solidFill>
                  <a:srgbClr val="62731F"/>
                </a:solidFill>
              </a:defRPr>
            </a:pPr>
            <a:r>
              <a:t>SA 710: 	Comparative Information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Keep in mind……"/>
          <p:cNvSpPr txBox="1">
            <a:spLocks noGrp="1"/>
          </p:cNvSpPr>
          <p:nvPr>
            <p:ph type="title"/>
          </p:nvPr>
        </p:nvSpPr>
        <p:spPr>
          <a:prstGeom prst="rect">
            <a:avLst/>
          </a:prstGeom>
        </p:spPr>
        <p:txBody>
          <a:bodyPr/>
          <a:lstStyle>
            <a:lvl1pPr>
              <a:defRPr sz="5200" b="1">
                <a:solidFill>
                  <a:srgbClr val="F62626"/>
                </a:solidFill>
              </a:defRPr>
            </a:lvl1pPr>
          </a:lstStyle>
          <a:p>
            <a:r>
              <a:t>Keep in mind……</a:t>
            </a:r>
          </a:p>
        </p:txBody>
      </p:sp>
      <p:sp>
        <p:nvSpPr>
          <p:cNvPr id="308" name="Rounding off is not mandatory…"/>
          <p:cNvSpPr txBox="1">
            <a:spLocks noGrp="1"/>
          </p:cNvSpPr>
          <p:nvPr>
            <p:ph type="body" sz="half" idx="1"/>
          </p:nvPr>
        </p:nvSpPr>
        <p:spPr>
          <a:prstGeom prst="rect">
            <a:avLst/>
          </a:prstGeom>
        </p:spPr>
        <p:txBody>
          <a:bodyPr/>
          <a:lstStyle/>
          <a:p>
            <a:r>
              <a:t>Rounding off is not mandatory</a:t>
            </a:r>
          </a:p>
          <a:p>
            <a:r>
              <a:t>Offset of income with expense - not permitted</a:t>
            </a:r>
          </a:p>
          <a:p>
            <a:r>
              <a:t>Offset between assets and liabilities - not permitted</a:t>
            </a:r>
          </a:p>
          <a:p>
            <a:r>
              <a:t>Contingent Liabilities - have to disclose</a:t>
            </a:r>
          </a:p>
          <a:p>
            <a:r>
              <a:t>Items that are not relevant - skip</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Century Gothic" panose="020B0502020202020204" pitchFamily="34" charset="0"/>
              </a:rPr>
              <a:t>Auditor’s Role:</a:t>
            </a:r>
            <a:endParaRPr lang="en-IN" b="1" dirty="0">
              <a:solidFill>
                <a:srgbClr val="FF0000"/>
              </a:solidFill>
              <a:latin typeface="Century Gothic" panose="020B0502020202020204" pitchFamily="34" charset="0"/>
            </a:endParaRPr>
          </a:p>
        </p:txBody>
      </p:sp>
      <p:sp>
        <p:nvSpPr>
          <p:cNvPr id="3" name="Text Placeholder 2"/>
          <p:cNvSpPr>
            <a:spLocks noGrp="1"/>
          </p:cNvSpPr>
          <p:nvPr>
            <p:ph type="body" sz="half" idx="1"/>
          </p:nvPr>
        </p:nvSpPr>
        <p:spPr/>
        <p:txBody>
          <a:bodyPr/>
          <a:lstStyle/>
          <a:p>
            <a:endParaRPr lang="en-US" b="1" dirty="0"/>
          </a:p>
          <a:p>
            <a:r>
              <a:rPr lang="en-US" b="1" dirty="0"/>
              <a:t>Evaluate the Impact on FS if not complied</a:t>
            </a:r>
          </a:p>
          <a:p>
            <a:endParaRPr lang="en-US" b="1" dirty="0"/>
          </a:p>
          <a:p>
            <a:r>
              <a:rPr lang="en-US" b="1" dirty="0"/>
              <a:t>Evaluate the extent of “material misstatements” </a:t>
            </a:r>
          </a:p>
          <a:p>
            <a:endParaRPr lang="en-US" b="1" dirty="0"/>
          </a:p>
          <a:p>
            <a:r>
              <a:rPr lang="en-US" b="1" dirty="0"/>
              <a:t>Check if “True and Fair View” is compromised</a:t>
            </a:r>
            <a:endParaRPr lang="en-IN" b="1" dirty="0"/>
          </a:p>
        </p:txBody>
      </p:sp>
    </p:spTree>
    <p:extLst>
      <p:ext uri="{BB962C8B-B14F-4D97-AF65-F5344CB8AC3E}">
        <p14:creationId xmlns:p14="http://schemas.microsoft.com/office/powerpoint/2010/main" val="80233956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Century Gothic" panose="020B0502020202020204" pitchFamily="34" charset="0"/>
              </a:rPr>
              <a:t>Reporting Challenge…..</a:t>
            </a:r>
            <a:endParaRPr lang="en-IN" b="1" dirty="0">
              <a:solidFill>
                <a:srgbClr val="FF0000"/>
              </a:solidFill>
              <a:latin typeface="Century Gothic" panose="020B0502020202020204" pitchFamily="34" charset="0"/>
            </a:endParaRPr>
          </a:p>
        </p:txBody>
      </p:sp>
      <p:sp>
        <p:nvSpPr>
          <p:cNvPr id="3" name="Text Placeholder 2"/>
          <p:cNvSpPr>
            <a:spLocks noGrp="1"/>
          </p:cNvSpPr>
          <p:nvPr>
            <p:ph type="body" sz="half" idx="1"/>
          </p:nvPr>
        </p:nvSpPr>
        <p:spPr/>
        <p:txBody>
          <a:bodyPr>
            <a:normAutofit lnSpcReduction="10000"/>
          </a:bodyPr>
          <a:lstStyle/>
          <a:p>
            <a:endParaRPr lang="en-US" dirty="0"/>
          </a:p>
          <a:p>
            <a:r>
              <a:rPr lang="en-US" dirty="0"/>
              <a:t>Non Compliance is not material : Unmodified Report (write in OM)</a:t>
            </a:r>
          </a:p>
          <a:p>
            <a:endParaRPr lang="en-US" dirty="0"/>
          </a:p>
          <a:p>
            <a:r>
              <a:rPr lang="en-US" dirty="0"/>
              <a:t>Non Compliance is material but not pervasive : Modify thru Qualification</a:t>
            </a:r>
          </a:p>
          <a:p>
            <a:endParaRPr lang="en-US" dirty="0"/>
          </a:p>
          <a:p>
            <a:r>
              <a:rPr lang="en-US" dirty="0"/>
              <a:t>Non Compliance is material and pervasive: Modify thru Adverse Opinion</a:t>
            </a:r>
          </a:p>
          <a:p>
            <a:endParaRPr lang="en-US" dirty="0"/>
          </a:p>
          <a:p>
            <a:r>
              <a:rPr lang="en-US" dirty="0"/>
              <a:t>Unable to obtain sufficient evidence: Modify thru Disclaimer</a:t>
            </a:r>
            <a:endParaRPr lang="en-IN" dirty="0"/>
          </a:p>
        </p:txBody>
      </p:sp>
    </p:spTree>
    <p:extLst>
      <p:ext uri="{BB962C8B-B14F-4D97-AF65-F5344CB8AC3E}">
        <p14:creationId xmlns:p14="http://schemas.microsoft.com/office/powerpoint/2010/main" val="263488414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endParaRPr lang="en-IN" dirty="0"/>
          </a:p>
        </p:txBody>
      </p:sp>
      <p:sp>
        <p:nvSpPr>
          <p:cNvPr id="3" name="Text Placeholder 2"/>
          <p:cNvSpPr>
            <a:spLocks noGrp="1"/>
          </p:cNvSpPr>
          <p:nvPr>
            <p:ph type="body" sz="half" idx="1"/>
          </p:nvPr>
        </p:nvSpPr>
        <p:spPr/>
        <p:txBody>
          <a:bodyPr/>
          <a:lstStyle/>
          <a:p>
            <a:endParaRPr lang="en-US" dirty="0"/>
          </a:p>
          <a:p>
            <a:r>
              <a:rPr lang="en-US" b="1" dirty="0"/>
              <a:t>Level of Entity is not disclosed or wrongly disclosed: Mention in Other Matters or Emphasis of matter (</a:t>
            </a:r>
            <a:r>
              <a:rPr lang="en-US" b="1" dirty="0">
                <a:solidFill>
                  <a:srgbClr val="FF0000"/>
                </a:solidFill>
              </a:rPr>
              <a:t>may or may not modify the report</a:t>
            </a:r>
            <a:r>
              <a:rPr lang="en-US" b="1" dirty="0"/>
              <a:t>)</a:t>
            </a:r>
          </a:p>
          <a:p>
            <a:endParaRPr lang="en-US" b="1" dirty="0"/>
          </a:p>
          <a:p>
            <a:r>
              <a:rPr lang="en-US" b="1" dirty="0"/>
              <a:t>AS are not Complied fully or partly: Qualify the report (</a:t>
            </a:r>
            <a:r>
              <a:rPr lang="en-US" b="1" dirty="0">
                <a:solidFill>
                  <a:srgbClr val="FF0000"/>
                </a:solidFill>
              </a:rPr>
              <a:t>Quantify the impact</a:t>
            </a:r>
            <a:r>
              <a:rPr lang="en-US" b="1" dirty="0"/>
              <a:t>)</a:t>
            </a:r>
            <a:endParaRPr lang="en-IN" b="1" dirty="0"/>
          </a:p>
        </p:txBody>
      </p:sp>
    </p:spTree>
    <p:extLst>
      <p:ext uri="{BB962C8B-B14F-4D97-AF65-F5344CB8AC3E}">
        <p14:creationId xmlns:p14="http://schemas.microsoft.com/office/powerpoint/2010/main" val="175362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1295401" y="982131"/>
            <a:ext cx="9601198" cy="1303869"/>
          </a:xfrm>
          <a:prstGeom prst="rect">
            <a:avLst/>
          </a:prstGeom>
        </p:spPr>
        <p:txBody>
          <a:bodyPr/>
          <a:lstStyle>
            <a:lvl1pPr defTabSz="452627">
              <a:defRPr sz="4356" b="1">
                <a:solidFill>
                  <a:srgbClr val="F72626"/>
                </a:solidFill>
              </a:defRPr>
            </a:lvl1pPr>
          </a:lstStyle>
          <a:p>
            <a:r>
              <a:t>Cash System is followed – what to write?</a:t>
            </a:r>
          </a:p>
        </p:txBody>
      </p:sp>
      <p:sp>
        <p:nvSpPr>
          <p:cNvPr id="311" name="Content Placeholder 2"/>
          <p:cNvSpPr txBox="1">
            <a:spLocks noGrp="1"/>
          </p:cNvSpPr>
          <p:nvPr>
            <p:ph type="body" sz="half" idx="1"/>
          </p:nvPr>
        </p:nvSpPr>
        <p:spPr>
          <a:xfrm>
            <a:off x="1295400" y="2556931"/>
            <a:ext cx="9601198" cy="3318937"/>
          </a:xfrm>
          <a:prstGeom prst="rect">
            <a:avLst/>
          </a:prstGeom>
        </p:spPr>
        <p:txBody>
          <a:bodyPr/>
          <a:lstStyle/>
          <a:p>
            <a:pPr marL="0" indent="0" algn="just" defTabSz="329184">
              <a:spcBef>
                <a:spcPts val="400"/>
              </a:spcBef>
              <a:buClrTx/>
              <a:buSzTx/>
              <a:buFontTx/>
              <a:buNone/>
              <a:defRPr sz="2376" b="1"/>
            </a:pPr>
            <a:r>
              <a:t>In Audit Report (Other Matter Paragraph):</a:t>
            </a:r>
          </a:p>
          <a:p>
            <a:pPr marL="0" indent="0" algn="just" defTabSz="329184">
              <a:spcBef>
                <a:spcPts val="400"/>
              </a:spcBef>
              <a:buClrTx/>
              <a:buSzTx/>
              <a:buFontTx/>
              <a:buNone/>
              <a:defRPr sz="2376" b="1"/>
            </a:pPr>
            <a:endParaRPr/>
          </a:p>
          <a:p>
            <a:pPr marL="0" indent="0" algn="just" defTabSz="329184">
              <a:spcBef>
                <a:spcPts val="400"/>
              </a:spcBef>
              <a:buClrTx/>
              <a:buSzTx/>
              <a:buFontTx/>
              <a:buNone/>
              <a:defRPr sz="2376" b="1"/>
            </a:pPr>
            <a:r>
              <a:t>“It is the policy of the entity to prepare its FS on cash receipts and payments basis. On such basis, revenue is recognised and related assets are reflected in the FS when received rather than when earned, and expenses are recognised when paid rather than when the obligation is incurred.”</a:t>
            </a:r>
          </a:p>
          <a:p>
            <a:pPr marL="0" indent="0" algn="just" defTabSz="329184">
              <a:spcBef>
                <a:spcPts val="400"/>
              </a:spcBef>
              <a:buClrTx/>
              <a:buSzTx/>
              <a:buFontTx/>
              <a:buNone/>
              <a:defRPr sz="2376" b="1"/>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ontd……"/>
          <p:cNvSpPr txBox="1">
            <a:spLocks noGrp="1"/>
          </p:cNvSpPr>
          <p:nvPr>
            <p:ph type="title"/>
          </p:nvPr>
        </p:nvSpPr>
        <p:spPr>
          <a:prstGeom prst="rect">
            <a:avLst/>
          </a:prstGeom>
        </p:spPr>
        <p:txBody>
          <a:bodyPr/>
          <a:lstStyle>
            <a:lvl1pPr>
              <a:defRPr b="1">
                <a:solidFill>
                  <a:srgbClr val="FF2626"/>
                </a:solidFill>
              </a:defRPr>
            </a:lvl1pPr>
          </a:lstStyle>
          <a:p>
            <a:r>
              <a:t>Contd……</a:t>
            </a:r>
          </a:p>
        </p:txBody>
      </p:sp>
      <p:sp>
        <p:nvSpPr>
          <p:cNvPr id="314" name="“ In our opinion, the FS give a true and fair view of the assets and liabilities arising from cash transactions of the entity as on 31st March 2025 and of the revenues collected and expenses paid during the year then ended on the cash receipts and paymen"/>
          <p:cNvSpPr txBox="1">
            <a:spLocks noGrp="1"/>
          </p:cNvSpPr>
          <p:nvPr>
            <p:ph type="body" sz="half" idx="1"/>
          </p:nvPr>
        </p:nvSpPr>
        <p:spPr>
          <a:prstGeom prst="rect">
            <a:avLst/>
          </a:prstGeom>
        </p:spPr>
        <p:txBody>
          <a:bodyPr>
            <a:normAutofit lnSpcReduction="10000"/>
          </a:bodyPr>
          <a:lstStyle/>
          <a:p>
            <a:pPr marL="0" indent="0" algn="just">
              <a:buClrTx/>
              <a:buSzTx/>
              <a:buFontTx/>
              <a:buNone/>
              <a:defRPr b="1"/>
            </a:pPr>
            <a:endParaRPr/>
          </a:p>
          <a:p>
            <a:pPr marL="0" indent="0" algn="just">
              <a:buClrTx/>
              <a:buSzTx/>
              <a:buFontTx/>
              <a:buNone/>
              <a:defRPr sz="2800" b="1"/>
            </a:pPr>
            <a:r>
              <a:t>“ In our opinion, the FS give a true and fair view of the assets and liabilities arising from cash transactions of the entity as on 31st March 2025 and of the revenues collected and expenses paid during the year then ended on the cash receipts and payments basis as described in point No….., in the Notes to Accounts furnished by the entity’s proprietor / partners / management.”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Basis for Qualification Para: (Example)</a:t>
            </a:r>
            <a:endParaRPr lang="en-IN" b="1" dirty="0">
              <a:solidFill>
                <a:srgbClr val="FF0000"/>
              </a:solidFill>
            </a:endParaRPr>
          </a:p>
        </p:txBody>
      </p:sp>
      <p:sp>
        <p:nvSpPr>
          <p:cNvPr id="3" name="Text Placeholder 2"/>
          <p:cNvSpPr>
            <a:spLocks noGrp="1"/>
          </p:cNvSpPr>
          <p:nvPr>
            <p:ph type="body" sz="half" idx="1"/>
          </p:nvPr>
        </p:nvSpPr>
        <p:spPr/>
        <p:txBody>
          <a:bodyPr>
            <a:normAutofit fontScale="92500"/>
          </a:bodyPr>
          <a:lstStyle/>
          <a:p>
            <a:pPr algn="just"/>
            <a:r>
              <a:rPr lang="en-US" dirty="0"/>
              <a:t>The Entity has not complied with the preparation, presentation and disclosure requirements as are recommended by the Institute of Chartered Accountants of India in its Guidance Note on Financial Statements of Non Corporate Entities (effective from 1</a:t>
            </a:r>
            <a:r>
              <a:rPr lang="en-US" baseline="30000" dirty="0"/>
              <a:t>st</a:t>
            </a:r>
            <a:r>
              <a:rPr lang="en-US" dirty="0"/>
              <a:t> April 2024). Further the Entity has not classified its level as per new Classification Requirement issued by the ICAI and hence has not adhere to the applicable Accounting Standards while preparing its financial statements for the year 2024-25. We are also unable to obtain sufficient audit evidence on trade receivables and trade payables as the Entity has not provided any external confirmations of balances from the respective parties. (</a:t>
            </a:r>
            <a:r>
              <a:rPr lang="en-US" b="1" dirty="0">
                <a:solidFill>
                  <a:srgbClr val="FF0000"/>
                </a:solidFill>
              </a:rPr>
              <a:t>Add other points - if any</a:t>
            </a:r>
            <a:r>
              <a:rPr lang="en-US" dirty="0"/>
              <a:t>)</a:t>
            </a:r>
            <a:endParaRPr lang="en-IN" dirty="0"/>
          </a:p>
        </p:txBody>
      </p:sp>
    </p:spTree>
    <p:extLst>
      <p:ext uri="{BB962C8B-B14F-4D97-AF65-F5344CB8AC3E}">
        <p14:creationId xmlns:p14="http://schemas.microsoft.com/office/powerpoint/2010/main" val="31240589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OM / EOM	(Prof. Judgement to use)</a:t>
            </a:r>
            <a:endParaRPr lang="en-IN" b="1" dirty="0">
              <a:solidFill>
                <a:srgbClr val="FF0000"/>
              </a:solidFill>
            </a:endParaRPr>
          </a:p>
        </p:txBody>
      </p:sp>
      <p:sp>
        <p:nvSpPr>
          <p:cNvPr id="3" name="Text Placeholder 2"/>
          <p:cNvSpPr>
            <a:spLocks noGrp="1"/>
          </p:cNvSpPr>
          <p:nvPr>
            <p:ph type="body" sz="half" idx="1"/>
          </p:nvPr>
        </p:nvSpPr>
        <p:spPr/>
        <p:txBody>
          <a:bodyPr>
            <a:normAutofit fontScale="85000" lnSpcReduction="20000"/>
          </a:bodyPr>
          <a:lstStyle/>
          <a:p>
            <a:pPr algn="just"/>
            <a:r>
              <a:rPr lang="en-US" dirty="0"/>
              <a:t>The Entity has not </a:t>
            </a:r>
            <a:r>
              <a:rPr lang="en-US" b="1" dirty="0"/>
              <a:t>fully</a:t>
            </a:r>
            <a:r>
              <a:rPr lang="en-US" dirty="0"/>
              <a:t> complied with the recommended presentation and disclosure formats given by the Institute of Chartered Accountants of India (ICAI) through its Guidance Note on Financial Statements of Non Corporate Entities (effective from 1</a:t>
            </a:r>
            <a:r>
              <a:rPr lang="en-US" baseline="30000" dirty="0"/>
              <a:t>st</a:t>
            </a:r>
            <a:r>
              <a:rPr lang="en-US" dirty="0"/>
              <a:t> April 2024), but has furnished sufficient information and explanations that are required for the purpose of establishing our professional judgment as under: </a:t>
            </a:r>
            <a:endParaRPr lang="en-IN" dirty="0"/>
          </a:p>
          <a:p>
            <a:pPr marL="0" indent="0" algn="just">
              <a:buNone/>
            </a:pPr>
            <a:endParaRPr lang="en-IN" dirty="0"/>
          </a:p>
          <a:p>
            <a:pPr lvl="0" algn="just"/>
            <a:r>
              <a:rPr lang="en-US" dirty="0"/>
              <a:t>The Financial Statements are understandable, relevant, reliable and comparable; </a:t>
            </a:r>
            <a:endParaRPr lang="en-IN" dirty="0"/>
          </a:p>
          <a:p>
            <a:pPr lvl="0" algn="just"/>
            <a:r>
              <a:rPr lang="en-US" dirty="0"/>
              <a:t>Financial Statements are substantially free from material misstatements; and </a:t>
            </a:r>
            <a:endParaRPr lang="en-IN" dirty="0"/>
          </a:p>
          <a:p>
            <a:pPr lvl="0" algn="just"/>
            <a:r>
              <a:rPr lang="en-US" dirty="0"/>
              <a:t>The Financial Statements reflect true and fair view of the state of affairs of the entity.  </a:t>
            </a:r>
            <a:endParaRPr lang="en-IN" dirty="0"/>
          </a:p>
          <a:p>
            <a:pPr marL="0" indent="0" algn="just">
              <a:buNone/>
            </a:pPr>
            <a:endParaRPr lang="en-IN" dirty="0"/>
          </a:p>
          <a:p>
            <a:pPr marL="0" indent="0" algn="just">
              <a:buNone/>
            </a:pPr>
            <a:r>
              <a:rPr lang="en-US" b="1" dirty="0"/>
              <a:t>Hence, our opinion is not modified in respect of this matter. </a:t>
            </a:r>
            <a:endParaRPr lang="en-IN" b="1" dirty="0"/>
          </a:p>
          <a:p>
            <a:endParaRPr lang="en-IN" dirty="0"/>
          </a:p>
        </p:txBody>
      </p:sp>
    </p:spTree>
    <p:extLst>
      <p:ext uri="{BB962C8B-B14F-4D97-AF65-F5344CB8AC3E}">
        <p14:creationId xmlns:p14="http://schemas.microsoft.com/office/powerpoint/2010/main" val="21520818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Objectives of ICAI’s GN for NCE</a:t>
            </a:r>
          </a:p>
        </p:txBody>
      </p:sp>
      <p:sp>
        <p:nvSpPr>
          <p:cNvPr id="195"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1600"/>
            </a:pPr>
            <a:endParaRPr/>
          </a:p>
          <a:p>
            <a:pPr>
              <a:lnSpc>
                <a:spcPct val="80000"/>
              </a:lnSpc>
              <a:defRPr sz="2200" b="1">
                <a:solidFill>
                  <a:srgbClr val="62731F"/>
                </a:solidFill>
              </a:defRPr>
            </a:pPr>
            <a:r>
              <a:t>Standardization</a:t>
            </a:r>
            <a:endParaRPr sz="1600"/>
          </a:p>
          <a:p>
            <a:pPr>
              <a:lnSpc>
                <a:spcPct val="80000"/>
              </a:lnSpc>
              <a:defRPr sz="3200" b="1">
                <a:solidFill>
                  <a:srgbClr val="62731F"/>
                </a:solidFill>
              </a:defRPr>
            </a:pPr>
            <a:endParaRPr sz="1600"/>
          </a:p>
          <a:p>
            <a:pPr>
              <a:lnSpc>
                <a:spcPct val="80000"/>
              </a:lnSpc>
              <a:defRPr sz="2200" b="1">
                <a:solidFill>
                  <a:srgbClr val="62731F"/>
                </a:solidFill>
              </a:defRPr>
            </a:pPr>
            <a:r>
              <a:t>Comparability</a:t>
            </a:r>
            <a:endParaRPr sz="1600"/>
          </a:p>
          <a:p>
            <a:pPr>
              <a:lnSpc>
                <a:spcPct val="80000"/>
              </a:lnSpc>
              <a:defRPr sz="3200" b="1">
                <a:solidFill>
                  <a:srgbClr val="62731F"/>
                </a:solidFill>
              </a:defRPr>
            </a:pPr>
            <a:endParaRPr sz="1600"/>
          </a:p>
          <a:p>
            <a:pPr>
              <a:lnSpc>
                <a:spcPct val="80000"/>
              </a:lnSpc>
              <a:defRPr sz="2200" b="1">
                <a:solidFill>
                  <a:srgbClr val="62731F"/>
                </a:solidFill>
              </a:defRPr>
            </a:pPr>
            <a:r>
              <a:t>Understandability</a:t>
            </a:r>
            <a:endParaRPr sz="1600"/>
          </a:p>
          <a:p>
            <a:pPr>
              <a:lnSpc>
                <a:spcPct val="80000"/>
              </a:lnSpc>
              <a:defRPr sz="3200" b="1">
                <a:solidFill>
                  <a:srgbClr val="62731F"/>
                </a:solidFill>
              </a:defRPr>
            </a:pPr>
            <a:endParaRPr sz="1600"/>
          </a:p>
          <a:p>
            <a:pPr>
              <a:lnSpc>
                <a:spcPct val="80000"/>
              </a:lnSpc>
              <a:defRPr sz="2200" b="1">
                <a:solidFill>
                  <a:srgbClr val="62731F"/>
                </a:solidFill>
              </a:defRPr>
            </a:pPr>
            <a:r>
              <a:t>Quality of Financial Reporting</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points in Form 3CD:</a:t>
            </a:r>
            <a:endParaRPr lang="en-IN" dirty="0"/>
          </a:p>
        </p:txBody>
      </p:sp>
      <p:sp>
        <p:nvSpPr>
          <p:cNvPr id="3" name="Text Placeholder 2"/>
          <p:cNvSpPr>
            <a:spLocks noGrp="1"/>
          </p:cNvSpPr>
          <p:nvPr>
            <p:ph type="body" sz="half" idx="1"/>
          </p:nvPr>
        </p:nvSpPr>
        <p:spPr/>
        <p:txBody>
          <a:bodyPr/>
          <a:lstStyle/>
          <a:p>
            <a:r>
              <a:rPr lang="en-US" dirty="0"/>
              <a:t>Clause : 10 – Nature of Business or Profession</a:t>
            </a:r>
          </a:p>
          <a:p>
            <a:r>
              <a:rPr lang="en-US" dirty="0"/>
              <a:t>Clause : 13 -  Method of accounting employed</a:t>
            </a:r>
          </a:p>
          <a:p>
            <a:r>
              <a:rPr lang="en-US" dirty="0"/>
              <a:t>Clause : 14 – Valuation of Closing Stock</a:t>
            </a:r>
          </a:p>
          <a:p>
            <a:r>
              <a:rPr lang="en-US" dirty="0"/>
              <a:t>Clause : 18 – Depreciation </a:t>
            </a:r>
          </a:p>
          <a:p>
            <a:r>
              <a:rPr lang="en-US" dirty="0"/>
              <a:t>Clause : 22 – Payments to Regd. MSME Parties (Creditors) and </a:t>
            </a:r>
            <a:r>
              <a:rPr lang="en-US" dirty="0" err="1"/>
              <a:t>Intt</a:t>
            </a:r>
            <a:r>
              <a:rPr lang="en-US" dirty="0"/>
              <a:t>. Thereon</a:t>
            </a:r>
          </a:p>
          <a:p>
            <a:r>
              <a:rPr lang="en-US" dirty="0"/>
              <a:t>Clause : 34 (c) – </a:t>
            </a:r>
            <a:r>
              <a:rPr lang="en-US" dirty="0" err="1"/>
              <a:t>Int</a:t>
            </a:r>
            <a:r>
              <a:rPr lang="en-US" dirty="0"/>
              <a:t> payable u/s 201(1A) or 206C(7) for TDS and TCS default</a:t>
            </a:r>
          </a:p>
          <a:p>
            <a:r>
              <a:rPr lang="en-US" dirty="0"/>
              <a:t>Clause : 41 – Demands raised under any law other than I. Tax Act or W. </a:t>
            </a:r>
            <a:r>
              <a:rPr lang="en-US"/>
              <a:t>Tax </a:t>
            </a:r>
            <a:endParaRPr lang="en-US" dirty="0"/>
          </a:p>
          <a:p>
            <a:endParaRPr lang="en-US" dirty="0"/>
          </a:p>
          <a:p>
            <a:endParaRPr lang="en-IN" dirty="0"/>
          </a:p>
        </p:txBody>
      </p:sp>
    </p:spTree>
    <p:extLst>
      <p:ext uri="{BB962C8B-B14F-4D97-AF65-F5344CB8AC3E}">
        <p14:creationId xmlns:p14="http://schemas.microsoft.com/office/powerpoint/2010/main" val="16945995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title"/>
          </p:nvPr>
        </p:nvSpPr>
        <p:spPr>
          <a:xfrm>
            <a:off x="1295401" y="982131"/>
            <a:ext cx="9601198" cy="1303869"/>
          </a:xfrm>
          <a:prstGeom prst="rect">
            <a:avLst/>
          </a:prstGeom>
        </p:spPr>
        <p:txBody>
          <a:bodyPr/>
          <a:lstStyle/>
          <a:p>
            <a:endParaRPr/>
          </a:p>
        </p:txBody>
      </p:sp>
      <p:sp>
        <p:nvSpPr>
          <p:cNvPr id="317" name="Content Placeholder 2"/>
          <p:cNvSpPr txBox="1">
            <a:spLocks noGrp="1"/>
          </p:cNvSpPr>
          <p:nvPr>
            <p:ph type="body" sz="half" idx="1"/>
          </p:nvPr>
        </p:nvSpPr>
        <p:spPr>
          <a:xfrm>
            <a:off x="1295400" y="2556931"/>
            <a:ext cx="9601198" cy="3318937"/>
          </a:xfrm>
          <a:prstGeom prst="rect">
            <a:avLst/>
          </a:prstGeom>
        </p:spPr>
        <p:txBody>
          <a:bodyPr/>
          <a:lstStyle/>
          <a:p>
            <a:endParaRPr/>
          </a:p>
          <a:p>
            <a:endParaRPr/>
          </a:p>
          <a:p>
            <a:endParaRPr/>
          </a:p>
          <a:p>
            <a:endParaRPr/>
          </a:p>
          <a:p>
            <a:pPr marL="0" lvl="4" indent="1828800" algn="ctr">
              <a:spcBef>
                <a:spcPts val="700"/>
              </a:spcBef>
              <a:buSzTx/>
              <a:buNone/>
              <a:defRPr sz="3200">
                <a:solidFill>
                  <a:srgbClr val="FF0000"/>
                </a:solidFill>
                <a:latin typeface="Algerian"/>
                <a:ea typeface="Algerian"/>
                <a:cs typeface="Algerian"/>
                <a:sym typeface="Algerian"/>
              </a:defRPr>
            </a:pPr>
            <a:r>
              <a:t>THANK YOU……….</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Elements of Financial Statements:</a:t>
            </a:r>
          </a:p>
        </p:txBody>
      </p:sp>
      <p:sp>
        <p:nvSpPr>
          <p:cNvPr id="198"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2200"/>
            </a:pPr>
            <a:endParaRPr/>
          </a:p>
          <a:p>
            <a:pPr>
              <a:lnSpc>
                <a:spcPct val="80000"/>
              </a:lnSpc>
              <a:defRPr sz="2200"/>
            </a:pPr>
            <a:r>
              <a:t>Balance Sheet – showing Financial Position</a:t>
            </a:r>
          </a:p>
          <a:p>
            <a:pPr>
              <a:lnSpc>
                <a:spcPct val="80000"/>
              </a:lnSpc>
              <a:defRPr sz="2200"/>
            </a:pPr>
            <a:endParaRPr/>
          </a:p>
          <a:p>
            <a:pPr>
              <a:lnSpc>
                <a:spcPct val="80000"/>
              </a:lnSpc>
              <a:defRPr sz="2200"/>
            </a:pPr>
            <a:r>
              <a:t>Statement of P&amp;L – showing the Performance</a:t>
            </a:r>
          </a:p>
          <a:p>
            <a:pPr>
              <a:lnSpc>
                <a:spcPct val="80000"/>
              </a:lnSpc>
              <a:defRPr sz="2200"/>
            </a:pPr>
            <a:endParaRPr/>
          </a:p>
          <a:p>
            <a:pPr>
              <a:lnSpc>
                <a:spcPct val="80000"/>
              </a:lnSpc>
              <a:defRPr sz="2200"/>
            </a:pPr>
            <a:r>
              <a:t>Cash Flow Statement – showing the Liquidity &amp; Solvency</a:t>
            </a:r>
          </a:p>
          <a:p>
            <a:pPr>
              <a:lnSpc>
                <a:spcPct val="80000"/>
              </a:lnSpc>
              <a:defRPr sz="2200"/>
            </a:pPr>
            <a:endParaRPr/>
          </a:p>
          <a:p>
            <a:pPr>
              <a:lnSpc>
                <a:spcPct val="80000"/>
              </a:lnSpc>
              <a:defRPr sz="2200"/>
            </a:pPr>
            <a:r>
              <a:t>Notes and Schedules - disclosures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Levels of entities as per ICAI’s GN	</a:t>
            </a:r>
          </a:p>
        </p:txBody>
      </p:sp>
      <p:sp>
        <p:nvSpPr>
          <p:cNvPr id="201" name="Content Placeholder 2"/>
          <p:cNvSpPr txBox="1">
            <a:spLocks noGrp="1"/>
          </p:cNvSpPr>
          <p:nvPr>
            <p:ph type="body" sz="half" idx="1"/>
          </p:nvPr>
        </p:nvSpPr>
        <p:spPr>
          <a:xfrm>
            <a:off x="1295400" y="2556931"/>
            <a:ext cx="9601198" cy="3318937"/>
          </a:xfrm>
          <a:prstGeom prst="rect">
            <a:avLst/>
          </a:prstGeom>
        </p:spPr>
        <p:txBody>
          <a:bodyPr/>
          <a:lstStyle/>
          <a:p>
            <a:endParaRPr/>
          </a:p>
          <a:p>
            <a:pPr>
              <a:spcBef>
                <a:spcPts val="800"/>
              </a:spcBef>
              <a:defRPr sz="3600" b="1">
                <a:solidFill>
                  <a:srgbClr val="62731F"/>
                </a:solidFill>
              </a:defRPr>
            </a:pPr>
            <a:r>
              <a:t>Level – I (large entities)</a:t>
            </a:r>
          </a:p>
          <a:p>
            <a:pPr>
              <a:defRPr sz="3600" b="1">
                <a:solidFill>
                  <a:srgbClr val="62731F"/>
                </a:solidFill>
              </a:defRPr>
            </a:pPr>
            <a:endParaRPr/>
          </a:p>
          <a:p>
            <a:pPr>
              <a:spcBef>
                <a:spcPts val="800"/>
              </a:spcBef>
              <a:defRPr sz="3600" b="1">
                <a:solidFill>
                  <a:srgbClr val="62731F"/>
                </a:solidFill>
              </a:defRPr>
            </a:pPr>
            <a:r>
              <a:t>Level – II, III &amp; IV (Medium, Small and Micro entities)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Level - I</a:t>
            </a:r>
          </a:p>
        </p:txBody>
      </p:sp>
      <p:sp>
        <p:nvSpPr>
          <p:cNvPr id="204"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1600" b="1">
                <a:solidFill>
                  <a:srgbClr val="00B0F0"/>
                </a:solidFill>
              </a:defRPr>
            </a:pPr>
            <a:r>
              <a:t>Listed</a:t>
            </a:r>
          </a:p>
          <a:p>
            <a:pPr>
              <a:lnSpc>
                <a:spcPct val="80000"/>
              </a:lnSpc>
              <a:defRPr sz="1600" b="1">
                <a:solidFill>
                  <a:srgbClr val="00B0F0"/>
                </a:solidFill>
              </a:defRPr>
            </a:pPr>
            <a:endParaRPr/>
          </a:p>
          <a:p>
            <a:pPr>
              <a:lnSpc>
                <a:spcPct val="80000"/>
              </a:lnSpc>
              <a:defRPr sz="1600" b="1">
                <a:solidFill>
                  <a:srgbClr val="00B0F0"/>
                </a:solidFill>
              </a:defRPr>
            </a:pPr>
            <a:r>
              <a:t>Banks &amp; Insurance</a:t>
            </a:r>
          </a:p>
          <a:p>
            <a:pPr>
              <a:lnSpc>
                <a:spcPct val="80000"/>
              </a:lnSpc>
              <a:defRPr sz="1600" b="1">
                <a:solidFill>
                  <a:srgbClr val="00B0F0"/>
                </a:solidFill>
              </a:defRPr>
            </a:pPr>
            <a:endParaRPr/>
          </a:p>
          <a:p>
            <a:pPr>
              <a:lnSpc>
                <a:spcPct val="80000"/>
              </a:lnSpc>
              <a:defRPr sz="1600" b="1">
                <a:solidFill>
                  <a:srgbClr val="00B0F0"/>
                </a:solidFill>
              </a:defRPr>
            </a:pPr>
            <a:r>
              <a:t>TO&gt;250 crore in PFY</a:t>
            </a:r>
          </a:p>
          <a:p>
            <a:pPr>
              <a:lnSpc>
                <a:spcPct val="80000"/>
              </a:lnSpc>
              <a:defRPr sz="1600" b="1">
                <a:solidFill>
                  <a:srgbClr val="00B0F0"/>
                </a:solidFill>
              </a:defRPr>
            </a:pPr>
            <a:endParaRPr/>
          </a:p>
          <a:p>
            <a:pPr>
              <a:lnSpc>
                <a:spcPct val="80000"/>
              </a:lnSpc>
              <a:defRPr sz="1600" b="1">
                <a:solidFill>
                  <a:srgbClr val="00B0F0"/>
                </a:solidFill>
              </a:defRPr>
            </a:pPr>
            <a:r>
              <a:t>Loan&gt;50 crore any time in the PFY</a:t>
            </a:r>
          </a:p>
          <a:p>
            <a:pPr>
              <a:lnSpc>
                <a:spcPct val="80000"/>
              </a:lnSpc>
              <a:defRPr sz="1600" b="1">
                <a:solidFill>
                  <a:srgbClr val="00B0F0"/>
                </a:solidFill>
              </a:defRPr>
            </a:pPr>
            <a:endParaRPr/>
          </a:p>
          <a:p>
            <a:pPr>
              <a:lnSpc>
                <a:spcPct val="80000"/>
              </a:lnSpc>
              <a:defRPr sz="1600" b="1">
                <a:solidFill>
                  <a:srgbClr val="00B0F0"/>
                </a:solidFill>
              </a:defRPr>
            </a:pPr>
            <a:r>
              <a:t>Holding subsidiary of above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1295401" y="982131"/>
            <a:ext cx="9601198" cy="1303869"/>
          </a:xfrm>
          <a:prstGeom prst="rect">
            <a:avLst/>
          </a:prstGeom>
        </p:spPr>
        <p:txBody>
          <a:bodyPr/>
          <a:lstStyle>
            <a:lvl1pPr>
              <a:defRPr b="1">
                <a:solidFill>
                  <a:srgbClr val="FF0000"/>
                </a:solidFill>
                <a:latin typeface="Century Gothic"/>
                <a:ea typeface="Century Gothic"/>
                <a:cs typeface="Century Gothic"/>
                <a:sym typeface="Century Gothic"/>
              </a:defRPr>
            </a:lvl1pPr>
          </a:lstStyle>
          <a:p>
            <a:r>
              <a:t>Level – II</a:t>
            </a:r>
          </a:p>
        </p:txBody>
      </p:sp>
      <p:sp>
        <p:nvSpPr>
          <p:cNvPr id="207" name="Content Placeholder 2"/>
          <p:cNvSpPr txBox="1">
            <a:spLocks noGrp="1"/>
          </p:cNvSpPr>
          <p:nvPr>
            <p:ph type="body" sz="half" idx="1"/>
          </p:nvPr>
        </p:nvSpPr>
        <p:spPr>
          <a:xfrm>
            <a:off x="1295400" y="2556931"/>
            <a:ext cx="9601198" cy="3318937"/>
          </a:xfrm>
          <a:prstGeom prst="rect">
            <a:avLst/>
          </a:prstGeom>
        </p:spPr>
        <p:txBody>
          <a:bodyPr/>
          <a:lstStyle/>
          <a:p>
            <a:endParaRPr/>
          </a:p>
          <a:p>
            <a:pPr>
              <a:defRPr b="1">
                <a:solidFill>
                  <a:srgbClr val="00B0F0"/>
                </a:solidFill>
              </a:defRPr>
            </a:pPr>
            <a:r>
              <a:t>TO&gt;50 upto 250 crore in PFY</a:t>
            </a:r>
          </a:p>
          <a:p>
            <a:pPr>
              <a:defRPr b="1">
                <a:solidFill>
                  <a:srgbClr val="00B0F0"/>
                </a:solidFill>
              </a:defRPr>
            </a:pPr>
            <a:endParaRPr/>
          </a:p>
          <a:p>
            <a:pPr>
              <a:defRPr b="1">
                <a:solidFill>
                  <a:srgbClr val="00B0F0"/>
                </a:solidFill>
              </a:defRPr>
            </a:pPr>
            <a:r>
              <a:t>Loan&gt;10  upto 50 crore any time in the PFY</a:t>
            </a:r>
          </a:p>
          <a:p>
            <a:pPr>
              <a:defRPr b="1">
                <a:solidFill>
                  <a:srgbClr val="00B0F0"/>
                </a:solidFill>
              </a:defRPr>
            </a:pPr>
            <a:endParaRPr/>
          </a:p>
          <a:p>
            <a:pPr>
              <a:defRPr b="1">
                <a:solidFill>
                  <a:srgbClr val="00B0F0"/>
                </a:solidFill>
              </a:defRPr>
            </a:pPr>
            <a:r>
              <a:t>Holding subsidiary of above</a:t>
            </a:r>
          </a:p>
        </p:txBody>
      </p:sp>
    </p:spTree>
  </p:cSld>
  <p:clrMapOvr>
    <a:masterClrMapping/>
  </p:clrMapOvr>
  <p:transition spd="med"/>
</p:sld>
</file>

<file path=ppt/theme/theme1.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TotalTime>
  <Words>2214</Words>
  <Application>Microsoft Office PowerPoint</Application>
  <PresentationFormat>Widescreen</PresentationFormat>
  <Paragraphs>375</Paragraphs>
  <Slides>51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Century Gothic</vt:lpstr>
      <vt:lpstr>Garamond</vt:lpstr>
      <vt:lpstr>Organic</vt:lpstr>
      <vt:lpstr>ICAI’S GN ON FINANCIAL STATEMENTS OF NON-CORPORATE ENTITIES</vt:lpstr>
      <vt:lpstr>Guidance Note: </vt:lpstr>
      <vt:lpstr>Non Compliance to GN – Punishable???</vt:lpstr>
      <vt:lpstr>Non Compliance to GN by the members:</vt:lpstr>
      <vt:lpstr>Objectives of ICAI’s GN for NCE</vt:lpstr>
      <vt:lpstr>Elements of Financial Statements:</vt:lpstr>
      <vt:lpstr>Levels of entities as per ICAI’s GN </vt:lpstr>
      <vt:lpstr>Level - I</vt:lpstr>
      <vt:lpstr>Level – II</vt:lpstr>
      <vt:lpstr>Level – III</vt:lpstr>
      <vt:lpstr>Level -IV</vt:lpstr>
      <vt:lpstr>Upgradation and Down-gradation of Levels</vt:lpstr>
      <vt:lpstr>CASE STUDY</vt:lpstr>
      <vt:lpstr>CASE STUDY</vt:lpstr>
      <vt:lpstr>CASE STUDY </vt:lpstr>
      <vt:lpstr>Answer..</vt:lpstr>
      <vt:lpstr>Applicability on Trusts:</vt:lpstr>
      <vt:lpstr>Rounding off rules</vt:lpstr>
      <vt:lpstr>MSME Disclosures: Mandatory</vt:lpstr>
      <vt:lpstr>Applicability of AS to NCE</vt:lpstr>
      <vt:lpstr>Exemptions to MSMEs</vt:lpstr>
      <vt:lpstr>AS - Applicability</vt:lpstr>
      <vt:lpstr>Contd…</vt:lpstr>
      <vt:lpstr>Property Plant &amp; Equipment (PPE)</vt:lpstr>
      <vt:lpstr>Trade Receivables</vt:lpstr>
      <vt:lpstr>Trade Payables</vt:lpstr>
      <vt:lpstr>Cash and Bank Balances: </vt:lpstr>
      <vt:lpstr>Investments</vt:lpstr>
      <vt:lpstr>CASE STUDY:</vt:lpstr>
      <vt:lpstr>Balance Sheet of Mr. Rocky as on 31.03.2025</vt:lpstr>
      <vt:lpstr>Cont….. BS of Mr. Rocky</vt:lpstr>
      <vt:lpstr>CASE STUDY:</vt:lpstr>
      <vt:lpstr>BS of M/s CASANOVA &amp; Associates </vt:lpstr>
      <vt:lpstr>Other Points: </vt:lpstr>
      <vt:lpstr>Other Points……</vt:lpstr>
      <vt:lpstr>How to Disclose Partners Remuneration in PL</vt:lpstr>
      <vt:lpstr>How to Disclose total Profit/Loss of the year</vt:lpstr>
      <vt:lpstr>Challenges – how to handle</vt:lpstr>
      <vt:lpstr>Items Specifically Excluded for Proprietorship</vt:lpstr>
      <vt:lpstr>Then and Now….</vt:lpstr>
      <vt:lpstr>Relevant SAs: (Stress Point) </vt:lpstr>
      <vt:lpstr>Keep in mind……</vt:lpstr>
      <vt:lpstr>Auditor’s Role:</vt:lpstr>
      <vt:lpstr>Reporting Challenge…..</vt:lpstr>
      <vt:lpstr>Contd….</vt:lpstr>
      <vt:lpstr>Cash System is followed – what to write?</vt:lpstr>
      <vt:lpstr>Contd……</vt:lpstr>
      <vt:lpstr>Basis for Qualification Para: (Example)</vt:lpstr>
      <vt:lpstr>OM / EOM (Prof. Judgement to use)</vt:lpstr>
      <vt:lpstr>Focus points in Form 3CD: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ICAI’S GN ON FINANCIAL STATEMENTS OF NON-CORPORATE ENTITIES</dc:title>
  <dc:creator>eirc kolkata</dc:creator>
  <cp:lastModifiedBy>EIRC Website</cp:lastModifiedBy>
  <cp:revision>13</cp:revision>
  <dcterms:modified xsi:type="dcterms:W3CDTF">2025-09-01T11:13:55Z</dcterms:modified>
</cp:coreProperties>
</file>