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7" r:id="rId1"/>
  </p:sldMasterIdLst>
  <p:notesMasterIdLst>
    <p:notesMasterId r:id="rId29"/>
  </p:notesMasterIdLst>
  <p:sldIdLst>
    <p:sldId id="257" r:id="rId2"/>
    <p:sldId id="258" r:id="rId3"/>
    <p:sldId id="256" r:id="rId4"/>
    <p:sldId id="287" r:id="rId5"/>
    <p:sldId id="288" r:id="rId6"/>
    <p:sldId id="261" r:id="rId7"/>
    <p:sldId id="265" r:id="rId8"/>
    <p:sldId id="289" r:id="rId9"/>
    <p:sldId id="290" r:id="rId10"/>
    <p:sldId id="291" r:id="rId11"/>
    <p:sldId id="275" r:id="rId12"/>
    <p:sldId id="292" r:id="rId13"/>
    <p:sldId id="259" r:id="rId14"/>
    <p:sldId id="260" r:id="rId15"/>
    <p:sldId id="264" r:id="rId16"/>
    <p:sldId id="266" r:id="rId17"/>
    <p:sldId id="286" r:id="rId18"/>
    <p:sldId id="267" r:id="rId19"/>
    <p:sldId id="268" r:id="rId20"/>
    <p:sldId id="270" r:id="rId21"/>
    <p:sldId id="269" r:id="rId22"/>
    <p:sldId id="271" r:id="rId23"/>
    <p:sldId id="272" r:id="rId24"/>
    <p:sldId id="273" r:id="rId25"/>
    <p:sldId id="274" r:id="rId26"/>
    <p:sldId id="283" r:id="rId27"/>
    <p:sldId id="284"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4CFCE7-818A-49A7-927B-743AC74B0E43}" type="datetimeFigureOut">
              <a:rPr lang="en-US" smtClean="0"/>
              <a:t>8/1/2025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ECDA0D-F279-4A17-AFDA-CECA113C57A2}"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4CECDA0D-F279-4A17-AFDA-CECA113C57A2}" type="slidenum">
              <a:rPr lang="en-US" smtClean="0"/>
              <a:t>21</a:t>
            </a:fld>
            <a:endParaRPr lang="en-US"/>
          </a:p>
        </p:txBody>
      </p:sp>
    </p:spTree>
    <p:extLst>
      <p:ext uri="{BB962C8B-B14F-4D97-AF65-F5344CB8AC3E}">
        <p14:creationId xmlns:p14="http://schemas.microsoft.com/office/powerpoint/2010/main" val="1368736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34F5D392-EFA3-4DF6-9E88-5E21653FF9D3}" type="datetime1">
              <a:rPr lang="en-US" smtClean="0"/>
              <a:t>8/1/2025</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r>
              <a:rPr lang="en-US"/>
              <a:t>nirmalkch@gmail.com</a:t>
            </a: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C1FF6DA9-008F-8B48-92A6-B652298478BF}" type="slidenum">
              <a:rPr lang="en-US" smtClean="0"/>
              <a:pPr/>
              <a:t>‹#›</a:t>
            </a:fld>
            <a:endParaRPr lang="en-US"/>
          </a:p>
        </p:txBody>
      </p:sp>
      <p:cxnSp>
        <p:nvCxnSpPr>
          <p:cNvPr id="8" name="Straight Connector 7"/>
          <p:cNvCxnSpPr/>
          <p:nvPr/>
        </p:nvCxnSpPr>
        <p:spPr>
          <a:xfrm>
            <a:off x="1483995"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2370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5E5D6E-300F-4EC5-B24A-E2B65C0361A2}" type="datetime1">
              <a:rPr lang="en-US" smtClean="0"/>
              <a:t>8/1/2025</a:t>
            </a:fld>
            <a:endParaRPr lang="en-US"/>
          </a:p>
        </p:txBody>
      </p:sp>
      <p:sp>
        <p:nvSpPr>
          <p:cNvPr id="5" name="Footer Placeholder 4"/>
          <p:cNvSpPr>
            <a:spLocks noGrp="1"/>
          </p:cNvSpPr>
          <p:nvPr>
            <p:ph type="ftr" sz="quarter" idx="11"/>
          </p:nvPr>
        </p:nvSpPr>
        <p:spPr/>
        <p:txBody>
          <a:bodyPr/>
          <a:lstStyle/>
          <a:p>
            <a:r>
              <a:rPr lang="en-US"/>
              <a:t>nirmalkch@gmail.com</a:t>
            </a:r>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val="3659226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95C2E6-FCB2-42DD-A3FD-A7CA7ED5C755}" type="datetime1">
              <a:rPr lang="en-US" smtClean="0"/>
              <a:t>8/1/2025</a:t>
            </a:fld>
            <a:endParaRPr lang="en-US"/>
          </a:p>
        </p:txBody>
      </p:sp>
      <p:sp>
        <p:nvSpPr>
          <p:cNvPr id="5" name="Footer Placeholder 4"/>
          <p:cNvSpPr>
            <a:spLocks noGrp="1"/>
          </p:cNvSpPr>
          <p:nvPr>
            <p:ph type="ftr" sz="quarter" idx="11"/>
          </p:nvPr>
        </p:nvSpPr>
        <p:spPr/>
        <p:txBody>
          <a:bodyPr/>
          <a:lstStyle/>
          <a:p>
            <a:r>
              <a:rPr lang="en-US"/>
              <a:t>nirmalkch@gmail.com</a:t>
            </a:r>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val="2745818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CD0087-A072-491B-96CD-F2E9CAD9151A}" type="datetime1">
              <a:rPr lang="en-US" smtClean="0"/>
              <a:t>8/1/2025</a:t>
            </a:fld>
            <a:endParaRPr lang="en-US"/>
          </a:p>
        </p:txBody>
      </p:sp>
      <p:sp>
        <p:nvSpPr>
          <p:cNvPr id="5" name="Footer Placeholder 4"/>
          <p:cNvSpPr>
            <a:spLocks noGrp="1"/>
          </p:cNvSpPr>
          <p:nvPr>
            <p:ph type="ftr" sz="quarter" idx="11"/>
          </p:nvPr>
        </p:nvSpPr>
        <p:spPr/>
        <p:txBody>
          <a:bodyPr/>
          <a:lstStyle/>
          <a:p>
            <a:r>
              <a:rPr lang="en-US"/>
              <a:t>nirmalkch@gmail.com</a:t>
            </a:r>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val="3453140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BCFC50-DC5C-4891-AB6F-DF829DAC6806}" type="datetime1">
              <a:rPr lang="en-US" smtClean="0"/>
              <a:t>8/1/2025</a:t>
            </a:fld>
            <a:endParaRPr lang="en-US"/>
          </a:p>
        </p:txBody>
      </p:sp>
      <p:sp>
        <p:nvSpPr>
          <p:cNvPr id="5" name="Footer Placeholder 4"/>
          <p:cNvSpPr>
            <a:spLocks noGrp="1"/>
          </p:cNvSpPr>
          <p:nvPr>
            <p:ph type="ftr" sz="quarter" idx="11"/>
          </p:nvPr>
        </p:nvSpPr>
        <p:spPr/>
        <p:txBody>
          <a:bodyPr/>
          <a:lstStyle/>
          <a:p>
            <a:r>
              <a:rPr lang="en-US"/>
              <a:t>nirmalkch@gmail.com</a:t>
            </a:r>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2615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934638-1154-43AF-9F03-A9B4724BDC80}" type="datetime1">
              <a:rPr lang="en-US" smtClean="0"/>
              <a:t>8/1/2025</a:t>
            </a:fld>
            <a:endParaRPr lang="en-US"/>
          </a:p>
        </p:txBody>
      </p:sp>
      <p:sp>
        <p:nvSpPr>
          <p:cNvPr id="6" name="Footer Placeholder 5"/>
          <p:cNvSpPr>
            <a:spLocks noGrp="1"/>
          </p:cNvSpPr>
          <p:nvPr>
            <p:ph type="ftr" sz="quarter" idx="11"/>
          </p:nvPr>
        </p:nvSpPr>
        <p:spPr/>
        <p:txBody>
          <a:bodyPr/>
          <a:lstStyle/>
          <a:p>
            <a:r>
              <a:rPr lang="en-US"/>
              <a:t>nirmalkch@gmail.com</a:t>
            </a:r>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val="2599885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9EE8448-AA64-4988-A63F-1CEA9AA637E1}" type="datetime1">
              <a:rPr lang="en-US" smtClean="0"/>
              <a:t>8/1/2025</a:t>
            </a:fld>
            <a:endParaRPr lang="en-US"/>
          </a:p>
        </p:txBody>
      </p:sp>
      <p:sp>
        <p:nvSpPr>
          <p:cNvPr id="8" name="Footer Placeholder 7"/>
          <p:cNvSpPr>
            <a:spLocks noGrp="1"/>
          </p:cNvSpPr>
          <p:nvPr>
            <p:ph type="ftr" sz="quarter" idx="11"/>
          </p:nvPr>
        </p:nvSpPr>
        <p:spPr/>
        <p:txBody>
          <a:bodyPr/>
          <a:lstStyle/>
          <a:p>
            <a:r>
              <a:rPr lang="en-US"/>
              <a:t>nirmalkch@gmail.com</a:t>
            </a:r>
          </a:p>
        </p:txBody>
      </p:sp>
      <p:sp>
        <p:nvSpPr>
          <p:cNvPr id="9" name="Slide Number Placeholder 8"/>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val="4051253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13E6209-7020-42F4-926B-2ED962E7654D}" type="datetime1">
              <a:rPr lang="en-US" smtClean="0"/>
              <a:t>8/1/2025</a:t>
            </a:fld>
            <a:endParaRPr lang="en-US"/>
          </a:p>
        </p:txBody>
      </p:sp>
      <p:sp>
        <p:nvSpPr>
          <p:cNvPr id="4" name="Footer Placeholder 3"/>
          <p:cNvSpPr>
            <a:spLocks noGrp="1"/>
          </p:cNvSpPr>
          <p:nvPr>
            <p:ph type="ftr" sz="quarter" idx="11"/>
          </p:nvPr>
        </p:nvSpPr>
        <p:spPr/>
        <p:txBody>
          <a:bodyPr/>
          <a:lstStyle/>
          <a:p>
            <a:r>
              <a:rPr lang="en-US"/>
              <a:t>nirmalkch@gmail.com</a:t>
            </a:r>
          </a:p>
        </p:txBody>
      </p:sp>
      <p:sp>
        <p:nvSpPr>
          <p:cNvPr id="5" name="Slide Number Placeholder 4"/>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val="1783811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6D6FE2-38F2-40EC-9BE6-36A85911AD17}" type="datetime1">
              <a:rPr lang="en-US" smtClean="0"/>
              <a:t>8/1/2025</a:t>
            </a:fld>
            <a:endParaRPr lang="en-US"/>
          </a:p>
        </p:txBody>
      </p:sp>
      <p:sp>
        <p:nvSpPr>
          <p:cNvPr id="3" name="Footer Placeholder 2"/>
          <p:cNvSpPr>
            <a:spLocks noGrp="1"/>
          </p:cNvSpPr>
          <p:nvPr>
            <p:ph type="ftr" sz="quarter" idx="11"/>
          </p:nvPr>
        </p:nvSpPr>
        <p:spPr/>
        <p:txBody>
          <a:bodyPr/>
          <a:lstStyle/>
          <a:p>
            <a:r>
              <a:rPr lang="en-US"/>
              <a:t>nirmalkch@gmail.com</a:t>
            </a:r>
          </a:p>
        </p:txBody>
      </p:sp>
      <p:sp>
        <p:nvSpPr>
          <p:cNvPr id="4" name="Slide Number Placeholder 3"/>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val="1491477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54A325D3-D8EA-4770-94E9-7B3192376CEB}" type="datetime1">
              <a:rPr lang="en-US" smtClean="0"/>
              <a:t>8/1/2025</a:t>
            </a:fld>
            <a:endParaRPr lang="en-US"/>
          </a:p>
        </p:txBody>
      </p:sp>
      <p:sp>
        <p:nvSpPr>
          <p:cNvPr id="6" name="Footer Placeholder 5"/>
          <p:cNvSpPr>
            <a:spLocks noGrp="1"/>
          </p:cNvSpPr>
          <p:nvPr>
            <p:ph type="ftr" sz="quarter" idx="11"/>
          </p:nvPr>
        </p:nvSpPr>
        <p:spPr/>
        <p:txBody>
          <a:bodyPr/>
          <a:lstStyle/>
          <a:p>
            <a:r>
              <a:rPr lang="en-US"/>
              <a:t>nirmalkch@gmail.com</a:t>
            </a:r>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val="1144983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A2240C7C-B283-4236-9CC6-62BFE00995FC}" type="datetime1">
              <a:rPr lang="en-US" smtClean="0"/>
              <a:t>8/1/2025</a:t>
            </a:fld>
            <a:endParaRPr lang="en-US"/>
          </a:p>
        </p:txBody>
      </p:sp>
      <p:sp>
        <p:nvSpPr>
          <p:cNvPr id="6" name="Footer Placeholder 5"/>
          <p:cNvSpPr>
            <a:spLocks noGrp="1"/>
          </p:cNvSpPr>
          <p:nvPr>
            <p:ph type="ftr" sz="quarter" idx="11"/>
          </p:nvPr>
        </p:nvSpPr>
        <p:spPr/>
        <p:txBody>
          <a:bodyPr/>
          <a:lstStyle/>
          <a:p>
            <a:r>
              <a:rPr lang="en-US"/>
              <a:t>nirmalkch@gmail.com</a:t>
            </a:r>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val="1366841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p:nvPr/>
        </p:nvSpPr>
        <p:spPr>
          <a:xfrm>
            <a:off x="182880" y="182880"/>
            <a:ext cx="8778240" cy="64922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fld id="{A4BE9D8F-DE1C-45F4-9669-D6A729655A02}" type="datetime1">
              <a:rPr lang="en-US" smtClean="0"/>
              <a:t>8/1/2025</a:t>
            </a:fld>
            <a:endParaRPr lang="en-US"/>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r>
              <a:rPr lang="en-US"/>
              <a:t>nirmalkch@gmail.com</a:t>
            </a:r>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213174908"/>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hf hdr="0" dt="0"/>
  <p:txStyles>
    <p:title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832485" y="381000"/>
            <a:ext cx="7475220" cy="1362075"/>
          </a:xfrm>
        </p:spPr>
        <p:txBody>
          <a:bodyPr>
            <a:noAutofit/>
          </a:bodyPr>
          <a:lstStyle/>
          <a:p>
            <a:r>
              <a:rPr lang="en-US" sz="3200" dirty="0"/>
              <a:t>Governance, Risk and Compliance: Role of Chartered Accountants in Autonomous &amp; Local Bodies </a:t>
            </a:r>
          </a:p>
        </p:txBody>
      </p:sp>
      <p:sp>
        <p:nvSpPr>
          <p:cNvPr id="2" name="Subtitle 1"/>
          <p:cNvSpPr>
            <a:spLocks noGrp="1"/>
          </p:cNvSpPr>
          <p:nvPr>
            <p:ph type="subTitle" idx="1"/>
          </p:nvPr>
        </p:nvSpPr>
        <p:spPr>
          <a:xfrm>
            <a:off x="304800" y="1847848"/>
            <a:ext cx="8763000" cy="4533901"/>
          </a:xfrm>
        </p:spPr>
        <p:txBody>
          <a:bodyPr>
            <a:normAutofit/>
          </a:bodyPr>
          <a:lstStyle/>
          <a:p>
            <a:r>
              <a:rPr lang="en-US" sz="3200" b="1" dirty="0">
                <a:solidFill>
                  <a:srgbClr val="0070C0"/>
                </a:solidFill>
                <a:latin typeface="Times New Roman" panose="02020603050405020304" pitchFamily="18" charset="0"/>
                <a:cs typeface="Times New Roman" panose="02020603050405020304" pitchFamily="18" charset="0"/>
              </a:rPr>
              <a:t>Organized by : Committee on Public &amp; Government Financial Management- ICAI</a:t>
            </a:r>
          </a:p>
          <a:p>
            <a:endParaRPr lang="en-US" sz="3200" b="1" dirty="0">
              <a:solidFill>
                <a:srgbClr val="0070C0"/>
              </a:solidFill>
              <a:latin typeface="Times New Roman" panose="02020603050405020304" pitchFamily="18" charset="0"/>
              <a:cs typeface="Times New Roman" panose="02020603050405020304" pitchFamily="18" charset="0"/>
            </a:endParaRPr>
          </a:p>
          <a:p>
            <a:endParaRPr lang="en-US" sz="2000" b="1" dirty="0">
              <a:solidFill>
                <a:srgbClr val="0070C0"/>
              </a:solidFill>
              <a:latin typeface="Times New Roman" panose="02020603050405020304" pitchFamily="18" charset="0"/>
              <a:cs typeface="Times New Roman" panose="02020603050405020304" pitchFamily="18" charset="0"/>
            </a:endParaRPr>
          </a:p>
          <a:p>
            <a:r>
              <a:rPr lang="en-US" sz="3200" b="1" dirty="0">
                <a:solidFill>
                  <a:srgbClr val="0070C0"/>
                </a:solidFill>
                <a:latin typeface="Times New Roman" panose="02020603050405020304" pitchFamily="18" charset="0"/>
                <a:cs typeface="Times New Roman" panose="02020603050405020304" pitchFamily="18" charset="0"/>
              </a:rPr>
              <a:t>Hosted by :Eastern India Regional Council - ICAI </a:t>
            </a:r>
          </a:p>
          <a:p>
            <a:r>
              <a:rPr lang="en-US" sz="3200" b="1" dirty="0">
                <a:solidFill>
                  <a:schemeClr val="tx2"/>
                </a:solidFill>
              </a:rPr>
              <a:t>1</a:t>
            </a:r>
            <a:r>
              <a:rPr lang="en-US" sz="3200" b="1" baseline="30000" dirty="0">
                <a:solidFill>
                  <a:schemeClr val="tx2"/>
                </a:solidFill>
              </a:rPr>
              <a:t>st</a:t>
            </a:r>
            <a:r>
              <a:rPr lang="en-US" sz="3200" b="1" dirty="0">
                <a:solidFill>
                  <a:schemeClr val="tx2"/>
                </a:solidFill>
              </a:rPr>
              <a:t> August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65240"/>
            <a:ext cx="8229600" cy="5260924"/>
          </a:xfrm>
        </p:spPr>
        <p:txBody>
          <a:bodyPr>
            <a:normAutofit/>
          </a:bodyPr>
          <a:lstStyle/>
          <a:p>
            <a:pPr marL="0" indent="0">
              <a:buNone/>
            </a:pPr>
            <a:endParaRPr lang="en-IN" dirty="0"/>
          </a:p>
          <a:p>
            <a:pPr marL="0" indent="0">
              <a:buNone/>
            </a:pPr>
            <a:r>
              <a:rPr sz="3200" dirty="0">
                <a:solidFill>
                  <a:schemeClr val="tx1"/>
                </a:solidFill>
                <a:latin typeface="Times New Roman" panose="02020603050405020304" pitchFamily="18" charset="0"/>
                <a:cs typeface="Times New Roman" panose="02020603050405020304" pitchFamily="18" charset="0"/>
              </a:rPr>
              <a:t>One year, a grand project to build a solar-powered irrigation system was proposed by Governance. Risk cautioned about monsoon unpredictability and rising costs. Compliance pointed to gaps in environmental clearance.</a:t>
            </a:r>
            <a:endParaRPr lang="en-IN" sz="3200" dirty="0">
              <a:solidFill>
                <a:schemeClr val="tx1"/>
              </a:solidFill>
              <a:latin typeface="Times New Roman" panose="02020603050405020304" pitchFamily="18" charset="0"/>
              <a:cs typeface="Times New Roman" panose="02020603050405020304" pitchFamily="18" charset="0"/>
            </a:endParaRPr>
          </a:p>
          <a:p>
            <a:pPr marL="0" indent="0">
              <a:buNone/>
            </a:pPr>
            <a:r>
              <a:rPr lang="en-IN" sz="3200" b="1" dirty="0">
                <a:solidFill>
                  <a:schemeClr val="tx1"/>
                </a:solidFill>
                <a:latin typeface="Times New Roman" panose="02020603050405020304" pitchFamily="18" charset="0"/>
                <a:cs typeface="Times New Roman" panose="02020603050405020304" pitchFamily="18" charset="0"/>
              </a:rPr>
              <a:t>CRISES</a:t>
            </a:r>
          </a:p>
          <a:p>
            <a:pPr marL="0" indent="0">
              <a:buNone/>
            </a:pPr>
            <a:r>
              <a:rPr lang="en-US" sz="3200" dirty="0">
                <a:solidFill>
                  <a:schemeClr val="tx1"/>
                </a:solidFill>
                <a:latin typeface="Times New Roman" panose="02020603050405020304" pitchFamily="18" charset="0"/>
                <a:cs typeface="Times New Roman" panose="02020603050405020304" pitchFamily="18" charset="0"/>
              </a:rPr>
              <a:t>Governance, in his passion, overruled both, citing urgency and public demand. The project began but soon faced delays, audit queries, and protests from farmers.</a:t>
            </a:r>
          </a:p>
          <a:p>
            <a:pPr marL="0" indent="0">
              <a:buNone/>
            </a:pP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53730"/>
            <a:ext cx="8229600" cy="5172434"/>
          </a:xfrm>
        </p:spPr>
        <p:txBody>
          <a:bodyPr/>
          <a:lstStyle/>
          <a:p>
            <a:pPr marL="0" indent="0" algn="ctr">
              <a:buNone/>
            </a:pPr>
            <a:endParaRPr lang="en-IN" dirty="0"/>
          </a:p>
          <a:p>
            <a:pPr marL="0" indent="0" algn="ctr">
              <a:buNone/>
            </a:pPr>
            <a:r>
              <a:rPr sz="3200" dirty="0" err="1">
                <a:solidFill>
                  <a:schemeClr val="tx1"/>
                </a:solidFill>
                <a:latin typeface="Times New Rowman"/>
              </a:rPr>
              <a:t>অতিদার্শিত্যং</a:t>
            </a:r>
            <a:r>
              <a:rPr sz="3200" dirty="0">
                <a:solidFill>
                  <a:schemeClr val="tx1"/>
                </a:solidFill>
                <a:latin typeface="Times New Rowman"/>
              </a:rPr>
              <a:t> </a:t>
            </a:r>
            <a:r>
              <a:rPr sz="3200" dirty="0" err="1">
                <a:solidFill>
                  <a:schemeClr val="tx1"/>
                </a:solidFill>
                <a:latin typeface="Times New Rowman"/>
              </a:rPr>
              <a:t>সর্বত্র</a:t>
            </a:r>
            <a:r>
              <a:rPr sz="3200" dirty="0">
                <a:solidFill>
                  <a:schemeClr val="tx1"/>
                </a:solidFill>
                <a:latin typeface="Times New Rowman"/>
              </a:rPr>
              <a:t> ন </a:t>
            </a:r>
            <a:r>
              <a:rPr sz="3200" dirty="0" err="1">
                <a:solidFill>
                  <a:schemeClr val="tx1"/>
                </a:solidFill>
                <a:latin typeface="Times New Rowman"/>
              </a:rPr>
              <a:t>শ্রেয়ঃ</a:t>
            </a:r>
            <a:r>
              <a:rPr sz="3200" dirty="0">
                <a:solidFill>
                  <a:schemeClr val="tx1"/>
                </a:solidFill>
                <a:latin typeface="Times New Rowman"/>
              </a:rPr>
              <a:t>।</a:t>
            </a:r>
            <a:endParaRPr lang="en-IN" sz="3200" dirty="0">
              <a:solidFill>
                <a:schemeClr val="tx1"/>
              </a:solidFill>
              <a:latin typeface="Times New Rowman"/>
            </a:endParaRPr>
          </a:p>
          <a:p>
            <a:pPr marL="0" indent="0" algn="ctr">
              <a:buNone/>
            </a:pPr>
            <a:r>
              <a:rPr sz="3200" dirty="0">
                <a:solidFill>
                  <a:schemeClr val="tx1"/>
                </a:solidFill>
                <a:latin typeface="Times New Rowman"/>
              </a:rPr>
              <a:t> </a:t>
            </a:r>
            <a:r>
              <a:rPr sz="3200" dirty="0" err="1">
                <a:solidFill>
                  <a:schemeClr val="tx1"/>
                </a:solidFill>
                <a:latin typeface="Times New Rowman"/>
              </a:rPr>
              <a:t>ঋজুগাঃ</a:t>
            </a:r>
            <a:r>
              <a:rPr sz="3200" dirty="0">
                <a:solidFill>
                  <a:schemeClr val="tx1"/>
                </a:solidFill>
                <a:latin typeface="Times New Rowman"/>
              </a:rPr>
              <a:t> </a:t>
            </a:r>
            <a:r>
              <a:rPr sz="3200" dirty="0" err="1">
                <a:solidFill>
                  <a:schemeClr val="tx1"/>
                </a:solidFill>
                <a:latin typeface="Times New Rowman"/>
              </a:rPr>
              <a:t>দ্রুমাঃ</a:t>
            </a:r>
            <a:r>
              <a:rPr sz="3200" dirty="0">
                <a:solidFill>
                  <a:schemeClr val="tx1"/>
                </a:solidFill>
                <a:latin typeface="Times New Rowman"/>
              </a:rPr>
              <a:t> </a:t>
            </a:r>
            <a:r>
              <a:rPr sz="3200" dirty="0" err="1">
                <a:solidFill>
                  <a:schemeClr val="tx1"/>
                </a:solidFill>
                <a:latin typeface="Times New Rowman"/>
              </a:rPr>
              <a:t>প্রথমং</a:t>
            </a:r>
            <a:r>
              <a:rPr sz="3200" dirty="0">
                <a:solidFill>
                  <a:schemeClr val="tx1"/>
                </a:solidFill>
                <a:latin typeface="Times New Rowman"/>
              </a:rPr>
              <a:t> </a:t>
            </a:r>
            <a:r>
              <a:rPr sz="3200" dirty="0" err="1">
                <a:solidFill>
                  <a:schemeClr val="tx1"/>
                </a:solidFill>
                <a:latin typeface="Times New Rowman"/>
              </a:rPr>
              <a:t>ছিদ্যন্তে</a:t>
            </a:r>
            <a:r>
              <a:rPr sz="3200" dirty="0">
                <a:solidFill>
                  <a:schemeClr val="tx1"/>
                </a:solidFill>
                <a:latin typeface="Times New Rowman"/>
              </a:rPr>
              <a:t>।</a:t>
            </a:r>
            <a:endParaRPr lang="en-IN" sz="3200" dirty="0">
              <a:solidFill>
                <a:schemeClr val="tx1"/>
              </a:solidFill>
              <a:latin typeface="Times New Rowman"/>
            </a:endParaRPr>
          </a:p>
          <a:p>
            <a:pPr marL="0" indent="0" algn="ctr">
              <a:buNone/>
            </a:pPr>
            <a:r>
              <a:rPr lang="en-US" sz="3600" dirty="0">
                <a:solidFill>
                  <a:schemeClr val="tx1"/>
                </a:solidFill>
                <a:latin typeface="Times New Rowman"/>
              </a:rPr>
              <a:t>A person should not be too honest. Straight trees are cut first.”</a:t>
            </a:r>
          </a:p>
          <a:p>
            <a:pPr marL="0" indent="0" algn="ctr">
              <a:buNone/>
            </a:pPr>
            <a:r>
              <a:rPr lang="en-US" sz="3600" dirty="0">
                <a:solidFill>
                  <a:schemeClr val="tx1"/>
                </a:solidFill>
                <a:latin typeface="Times New Rowman"/>
              </a:rPr>
              <a:t>The hasty righteousness of Governance led to imbalance. This dis-array caused internal conflict among the trio.</a:t>
            </a:r>
          </a:p>
          <a:p>
            <a:pPr marL="0" indent="0" algn="ctr">
              <a:buNone/>
            </a:pP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89E4A5-5375-1D4C-E7AF-C084CCD3A37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C15352-0652-69A8-9714-EFA0E586FE82}"/>
              </a:ext>
            </a:extLst>
          </p:cNvPr>
          <p:cNvSpPr>
            <a:spLocks noGrp="1"/>
          </p:cNvSpPr>
          <p:nvPr>
            <p:ph idx="1"/>
          </p:nvPr>
        </p:nvSpPr>
        <p:spPr>
          <a:xfrm>
            <a:off x="457200" y="953730"/>
            <a:ext cx="8229600" cy="5172434"/>
          </a:xfrm>
        </p:spPr>
        <p:txBody>
          <a:bodyPr/>
          <a:lstStyle/>
          <a:p>
            <a:pPr marL="0" indent="0" algn="ctr">
              <a:buNone/>
            </a:pPr>
            <a:endParaRPr lang="en-IN" dirty="0"/>
          </a:p>
          <a:p>
            <a:pPr marL="34290" indent="0" algn="ctr">
              <a:buNone/>
            </a:pPr>
            <a:r>
              <a:rPr lang="en-IN" sz="4000" dirty="0">
                <a:solidFill>
                  <a:schemeClr val="tx1"/>
                </a:solidFill>
                <a:latin typeface="Times New Roman" panose="02020603050405020304" pitchFamily="18" charset="0"/>
                <a:cs typeface="Times New Roman" panose="02020603050405020304" pitchFamily="18" charset="0"/>
              </a:rPr>
              <a:t>Restoring Harmony</a:t>
            </a:r>
          </a:p>
          <a:p>
            <a:pPr marL="34290" indent="0">
              <a:buNone/>
            </a:pPr>
            <a:r>
              <a:rPr lang="en-US" sz="4000" dirty="0">
                <a:solidFill>
                  <a:schemeClr val="tx1"/>
                </a:solidFill>
                <a:latin typeface="Times New Roman" panose="02020603050405020304" pitchFamily="18" charset="0"/>
                <a:cs typeface="Times New Roman" panose="02020603050405020304" pitchFamily="18" charset="0"/>
              </a:rPr>
              <a:t>Realizing the error, the Nagar Sabha convened. A village elder realized this as a reminder to surrender to collective wisdom, rather than individual pride.</a:t>
            </a:r>
            <a:endParaRPr lang="en-IN" sz="4000" dirty="0">
              <a:solidFill>
                <a:schemeClr val="tx1"/>
              </a:solidFill>
              <a:latin typeface="Times New Roman" panose="02020603050405020304" pitchFamily="18" charset="0"/>
              <a:cs typeface="Times New Roman" panose="02020603050405020304" pitchFamily="18" charset="0"/>
            </a:endParaRPr>
          </a:p>
          <a:p>
            <a:pPr marL="0" indent="0" algn="ctr">
              <a:buNone/>
            </a:pPr>
            <a:endParaRPr dirty="0"/>
          </a:p>
        </p:txBody>
      </p:sp>
    </p:spTree>
    <p:extLst>
      <p:ext uri="{BB962C8B-B14F-4D97-AF65-F5344CB8AC3E}">
        <p14:creationId xmlns:p14="http://schemas.microsoft.com/office/powerpoint/2010/main" val="408787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550" y="269045"/>
            <a:ext cx="8611362" cy="1283529"/>
          </a:xfrm>
        </p:spPr>
        <p:txBody>
          <a:bodyPr>
            <a:noAutofit/>
          </a:bodyPr>
          <a:lstStyle/>
          <a:p>
            <a:pPr algn="ctr"/>
            <a:r>
              <a:rPr lang="en-US" sz="2400" b="1" dirty="0">
                <a:solidFill>
                  <a:srgbClr val="0070C0"/>
                </a:solidFill>
              </a:rPr>
              <a:t>Role of  Chartered Accountants in Autonomous and Local Bodies:</a:t>
            </a:r>
            <a:br>
              <a:rPr lang="en-US" sz="2400" b="1" dirty="0">
                <a:solidFill>
                  <a:srgbClr val="0070C0"/>
                </a:solidFill>
              </a:rPr>
            </a:br>
            <a:r>
              <a:rPr lang="en-US" sz="2400" b="1" dirty="0">
                <a:solidFill>
                  <a:srgbClr val="0070C0"/>
                </a:solidFill>
              </a:rPr>
              <a:t> Enhancing Financial Reporting Standards and Transparency</a:t>
            </a:r>
          </a:p>
        </p:txBody>
      </p:sp>
      <p:sp>
        <p:nvSpPr>
          <p:cNvPr id="3" name="Content Placeholder 2"/>
          <p:cNvSpPr>
            <a:spLocks noGrp="1"/>
          </p:cNvSpPr>
          <p:nvPr>
            <p:ph idx="1"/>
          </p:nvPr>
        </p:nvSpPr>
        <p:spPr>
          <a:xfrm>
            <a:off x="447675" y="1971675"/>
            <a:ext cx="7814229" cy="4124325"/>
          </a:xfrm>
        </p:spPr>
        <p:txBody>
          <a:bodyPr>
            <a:normAutofit/>
          </a:bodyPr>
          <a:lstStyle/>
          <a:p>
            <a:pPr marL="0" indent="0" algn="just">
              <a:buNone/>
            </a:pPr>
            <a:r>
              <a:rPr lang="en-US" sz="2800" dirty="0">
                <a:solidFill>
                  <a:schemeClr val="tx1"/>
                </a:solidFill>
                <a:latin typeface="Times New Roman" panose="02020603050405020304" pitchFamily="18" charset="0"/>
                <a:cs typeface="Times New Roman" panose="02020603050405020304" pitchFamily="18" charset="0"/>
              </a:rPr>
              <a:t>Chartered Accountants (CAs) are central to the financial integrity and good governance of </a:t>
            </a:r>
            <a:r>
              <a:rPr lang="en-US" sz="2800" b="1" dirty="0">
                <a:solidFill>
                  <a:schemeClr val="tx1"/>
                </a:solidFill>
                <a:latin typeface="Times New Roman" panose="02020603050405020304" pitchFamily="18" charset="0"/>
                <a:cs typeface="Times New Roman" panose="02020603050405020304" pitchFamily="18" charset="0"/>
              </a:rPr>
              <a:t>Urban and Rural Local Bodies (ULBs and RLBs)</a:t>
            </a:r>
            <a:r>
              <a:rPr lang="en-US" sz="2800" dirty="0">
                <a:solidFill>
                  <a:schemeClr val="tx1"/>
                </a:solidFill>
                <a:latin typeface="Times New Roman" panose="02020603050405020304" pitchFamily="18" charset="0"/>
                <a:cs typeface="Times New Roman" panose="02020603050405020304" pitchFamily="18" charset="0"/>
              </a:rPr>
              <a:t>. As decentralized institutions manage substantial public funds and deliver essential services, high-quality </a:t>
            </a:r>
            <a:r>
              <a:rPr lang="en-US" sz="2800" b="1" dirty="0">
                <a:solidFill>
                  <a:schemeClr val="tx1"/>
                </a:solidFill>
                <a:latin typeface="Times New Roman" panose="02020603050405020304" pitchFamily="18" charset="0"/>
                <a:cs typeface="Times New Roman" panose="02020603050405020304" pitchFamily="18" charset="0"/>
              </a:rPr>
              <a:t>financial reporting</a:t>
            </a:r>
            <a:r>
              <a:rPr lang="en-US" sz="2800" dirty="0">
                <a:solidFill>
                  <a:schemeClr val="tx1"/>
                </a:solidFill>
                <a:latin typeface="Times New Roman" panose="02020603050405020304" pitchFamily="18" charset="0"/>
                <a:cs typeface="Times New Roman" panose="02020603050405020304" pitchFamily="18" charset="0"/>
              </a:rPr>
              <a:t> is no longer optional—it is fundamental to accountability, performance monitoring, and access to grants.</a:t>
            </a:r>
          </a:p>
        </p:txBody>
      </p:sp>
      <p:sp>
        <p:nvSpPr>
          <p:cNvPr id="5" name="Footer Placeholder 4"/>
          <p:cNvSpPr>
            <a:spLocks noGrp="1"/>
          </p:cNvSpPr>
          <p:nvPr>
            <p:ph type="ftr" sz="quarter" idx="11"/>
          </p:nvPr>
        </p:nvSpPr>
        <p:spPr/>
        <p:txBody>
          <a:bodyPr/>
          <a:lstStyle/>
          <a:p>
            <a:r>
              <a:rPr lang="en-US"/>
              <a:t>nirmalkch@gmail.com</a:t>
            </a:r>
          </a:p>
        </p:txBody>
      </p:sp>
      <p:sp>
        <p:nvSpPr>
          <p:cNvPr id="6" name="Slide Number Placeholder 5">
            <a:extLst>
              <a:ext uri="{FF2B5EF4-FFF2-40B4-BE49-F238E27FC236}">
                <a16:creationId xmlns:a16="http://schemas.microsoft.com/office/drawing/2014/main" id="{5902C347-C60C-1E7A-6BFF-0A61F3BDC36A}"/>
              </a:ext>
            </a:extLst>
          </p:cNvPr>
          <p:cNvSpPr>
            <a:spLocks noGrp="1"/>
          </p:cNvSpPr>
          <p:nvPr>
            <p:ph type="sldNum" sz="quarter" idx="12"/>
          </p:nvPr>
        </p:nvSpPr>
        <p:spPr/>
        <p:txBody>
          <a:bodyPr/>
          <a:lstStyle/>
          <a:p>
            <a:fld id="{C1FF6DA9-008F-8B48-92A6-B652298478BF}"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088" y="225552"/>
            <a:ext cx="8534400" cy="679323"/>
          </a:xfrm>
        </p:spPr>
        <p:txBody>
          <a:bodyPr>
            <a:noAutofit/>
          </a:bodyPr>
          <a:lstStyle/>
          <a:p>
            <a:pPr algn="ctr"/>
            <a:r>
              <a:rPr lang="en-US" sz="2800" b="1" dirty="0">
                <a:latin typeface="Times New Roman" panose="02020603050405020304" pitchFamily="18" charset="0"/>
                <a:cs typeface="Times New Roman" panose="02020603050405020304" pitchFamily="18" charset="0"/>
              </a:rPr>
              <a:t>Financial Reporting: The Backbone of Accountable Governance</a:t>
            </a:r>
          </a:p>
        </p:txBody>
      </p:sp>
      <p:sp>
        <p:nvSpPr>
          <p:cNvPr id="3" name="Content Placeholder 2"/>
          <p:cNvSpPr>
            <a:spLocks noGrp="1"/>
          </p:cNvSpPr>
          <p:nvPr>
            <p:ph idx="1"/>
          </p:nvPr>
        </p:nvSpPr>
        <p:spPr>
          <a:xfrm>
            <a:off x="304800" y="1076326"/>
            <a:ext cx="8503920" cy="5057774"/>
          </a:xfrm>
        </p:spPr>
        <p:txBody>
          <a:bodyPr>
            <a:noAutofit/>
          </a:bodyPr>
          <a:lstStyle/>
          <a:p>
            <a:pPr algn="just">
              <a:buNone/>
            </a:pPr>
            <a:r>
              <a:rPr lang="en-US" sz="2600" dirty="0">
                <a:solidFill>
                  <a:schemeClr val="tx1"/>
                </a:solidFill>
                <a:latin typeface="Times New Roman" panose="02020603050405020304" pitchFamily="18" charset="0"/>
                <a:cs typeface="Times New Roman" panose="02020603050405020304" pitchFamily="18" charset="0"/>
              </a:rPr>
              <a:t>Financial reporting by local bodies must accurately reflect</a:t>
            </a:r>
          </a:p>
          <a:p>
            <a:pPr algn="just">
              <a:buNone/>
            </a:pPr>
            <a:r>
              <a:rPr lang="en-US" sz="2600" dirty="0">
                <a:solidFill>
                  <a:schemeClr val="tx1"/>
                </a:solidFill>
                <a:latin typeface="Times New Roman" panose="02020603050405020304" pitchFamily="18" charset="0"/>
                <a:cs typeface="Times New Roman" panose="02020603050405020304" pitchFamily="18" charset="0"/>
              </a:rPr>
              <a:t>their financial health, operations, and obligations. CAs ensure</a:t>
            </a:r>
          </a:p>
          <a:p>
            <a:pPr algn="just">
              <a:buNone/>
            </a:pPr>
            <a:r>
              <a:rPr lang="en-US" sz="2600" dirty="0">
                <a:solidFill>
                  <a:schemeClr val="tx1"/>
                </a:solidFill>
                <a:latin typeface="Times New Roman" panose="02020603050405020304" pitchFamily="18" charset="0"/>
                <a:cs typeface="Times New Roman" panose="02020603050405020304" pitchFamily="18" charset="0"/>
              </a:rPr>
              <a:t>that such reporting:</a:t>
            </a:r>
          </a:p>
          <a:p>
            <a:pPr lvl="0" algn="just">
              <a:buFont typeface="Wingdings" panose="05000000000000000000" pitchFamily="2" charset="2"/>
              <a:buChar char="Ø"/>
            </a:pPr>
            <a:r>
              <a:rPr lang="en-US" sz="2600" dirty="0">
                <a:solidFill>
                  <a:schemeClr val="tx1"/>
                </a:solidFill>
                <a:latin typeface="Times New Roman" panose="02020603050405020304" pitchFamily="18" charset="0"/>
                <a:cs typeface="Times New Roman" panose="02020603050405020304" pitchFamily="18" charset="0"/>
              </a:rPr>
              <a:t> Conforms to </a:t>
            </a:r>
            <a:r>
              <a:rPr lang="en-US" sz="2600" b="1" dirty="0">
                <a:solidFill>
                  <a:schemeClr val="tx1"/>
                </a:solidFill>
                <a:latin typeface="Times New Roman" panose="02020603050405020304" pitchFamily="18" charset="0"/>
                <a:cs typeface="Times New Roman" panose="02020603050405020304" pitchFamily="18" charset="0"/>
              </a:rPr>
              <a:t>nationally recommended Accounting Standards for Local Bodies (ASLBs)</a:t>
            </a:r>
            <a:r>
              <a:rPr lang="en-US" sz="2600" dirty="0">
                <a:solidFill>
                  <a:schemeClr val="tx1"/>
                </a:solidFill>
                <a:latin typeface="Times New Roman" panose="02020603050405020304" pitchFamily="18" charset="0"/>
                <a:cs typeface="Times New Roman" panose="02020603050405020304" pitchFamily="18" charset="0"/>
              </a:rPr>
              <a:t> issued by ICAI.</a:t>
            </a:r>
          </a:p>
          <a:p>
            <a:pPr lvl="0" algn="just">
              <a:buFont typeface="Wingdings" panose="05000000000000000000" pitchFamily="2" charset="2"/>
              <a:buChar char="Ø"/>
            </a:pPr>
            <a:r>
              <a:rPr lang="en-US" sz="2600" dirty="0">
                <a:solidFill>
                  <a:schemeClr val="tx1"/>
                </a:solidFill>
                <a:latin typeface="Times New Roman" panose="02020603050405020304" pitchFamily="18" charset="0"/>
                <a:cs typeface="Times New Roman" panose="02020603050405020304" pitchFamily="18" charset="0"/>
              </a:rPr>
              <a:t> Transitions from outdated cash-based systems to </a:t>
            </a:r>
            <a:r>
              <a:rPr lang="en-US" sz="2600" b="1" dirty="0">
                <a:solidFill>
                  <a:schemeClr val="tx1"/>
                </a:solidFill>
                <a:latin typeface="Times New Roman" panose="02020603050405020304" pitchFamily="18" charset="0"/>
                <a:cs typeface="Times New Roman" panose="02020603050405020304" pitchFamily="18" charset="0"/>
              </a:rPr>
              <a:t>accrual-based, double-entry accounting</a:t>
            </a:r>
            <a:r>
              <a:rPr lang="en-US" sz="2600" dirty="0">
                <a:solidFill>
                  <a:schemeClr val="tx1"/>
                </a:solidFill>
                <a:latin typeface="Times New Roman" panose="02020603050405020304" pitchFamily="18" charset="0"/>
                <a:cs typeface="Times New Roman" panose="02020603050405020304" pitchFamily="18" charset="0"/>
              </a:rPr>
              <a:t>, as recommended by the </a:t>
            </a:r>
            <a:r>
              <a:rPr lang="en-US" sz="2600" b="1" dirty="0">
                <a:solidFill>
                  <a:schemeClr val="tx1"/>
                </a:solidFill>
                <a:latin typeface="Times New Roman" panose="02020603050405020304" pitchFamily="18" charset="0"/>
                <a:cs typeface="Times New Roman" panose="02020603050405020304" pitchFamily="18" charset="0"/>
              </a:rPr>
              <a:t>National Municipal Accounts Manual (NMAM)</a:t>
            </a:r>
            <a:r>
              <a:rPr lang="en-US" sz="2600" dirty="0">
                <a:solidFill>
                  <a:schemeClr val="tx1"/>
                </a:solidFill>
                <a:latin typeface="Times New Roman" panose="02020603050405020304" pitchFamily="18" charset="0"/>
                <a:cs typeface="Times New Roman" panose="02020603050405020304" pitchFamily="18" charset="0"/>
              </a:rPr>
              <a:t> and enforced through reforms like </a:t>
            </a:r>
            <a:r>
              <a:rPr lang="en-US" sz="2600" b="1" dirty="0">
                <a:solidFill>
                  <a:schemeClr val="tx1"/>
                </a:solidFill>
                <a:latin typeface="Times New Roman" panose="02020603050405020304" pitchFamily="18" charset="0"/>
                <a:cs typeface="Times New Roman" panose="02020603050405020304" pitchFamily="18" charset="0"/>
              </a:rPr>
              <a:t>JNNURM</a:t>
            </a:r>
            <a:r>
              <a:rPr lang="en-US" sz="2600" dirty="0">
                <a:solidFill>
                  <a:schemeClr val="tx1"/>
                </a:solidFill>
                <a:latin typeface="Times New Roman" panose="02020603050405020304" pitchFamily="18" charset="0"/>
                <a:cs typeface="Times New Roman" panose="02020603050405020304" pitchFamily="18" charset="0"/>
              </a:rPr>
              <a:t> and </a:t>
            </a:r>
            <a:r>
              <a:rPr lang="en-US" sz="2600" b="1" dirty="0">
                <a:solidFill>
                  <a:schemeClr val="tx1"/>
                </a:solidFill>
                <a:latin typeface="Times New Roman" panose="02020603050405020304" pitchFamily="18" charset="0"/>
                <a:cs typeface="Times New Roman" panose="02020603050405020304" pitchFamily="18" charset="0"/>
              </a:rPr>
              <a:t>AMRUT</a:t>
            </a:r>
            <a:r>
              <a:rPr lang="en-US" sz="2600" dirty="0">
                <a:solidFill>
                  <a:schemeClr val="tx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r>
              <a:rPr lang="en-US" sz="2600" dirty="0">
                <a:solidFill>
                  <a:schemeClr val="tx1"/>
                </a:solidFill>
                <a:latin typeface="Times New Roman" panose="02020603050405020304" pitchFamily="18" charset="0"/>
                <a:cs typeface="Times New Roman" panose="02020603050405020304" pitchFamily="18" charset="0"/>
              </a:rPr>
              <a:t> Should transparent, timely, and verifiable, enabling compliance with </a:t>
            </a:r>
            <a:r>
              <a:rPr lang="en-US" sz="2600" b="1" dirty="0">
                <a:solidFill>
                  <a:schemeClr val="tx1"/>
                </a:solidFill>
                <a:latin typeface="Times New Roman" panose="02020603050405020304" pitchFamily="18" charset="0"/>
                <a:cs typeface="Times New Roman" panose="02020603050405020304" pitchFamily="18" charset="0"/>
              </a:rPr>
              <a:t>RTI Act</a:t>
            </a:r>
            <a:r>
              <a:rPr lang="en-US" sz="2600" dirty="0">
                <a:solidFill>
                  <a:schemeClr val="tx1"/>
                </a:solidFill>
                <a:latin typeface="Times New Roman" panose="02020603050405020304" pitchFamily="18" charset="0"/>
                <a:cs typeface="Times New Roman" panose="02020603050405020304" pitchFamily="18" charset="0"/>
              </a:rPr>
              <a:t>, audit requirements, and </a:t>
            </a:r>
            <a:r>
              <a:rPr lang="en-US" sz="2600" b="1" dirty="0">
                <a:solidFill>
                  <a:schemeClr val="tx1"/>
                </a:solidFill>
                <a:latin typeface="Times New Roman" panose="02020603050405020304" pitchFamily="18" charset="0"/>
                <a:cs typeface="Times New Roman" panose="02020603050405020304" pitchFamily="18" charset="0"/>
              </a:rPr>
              <a:t>15</a:t>
            </a:r>
            <a:r>
              <a:rPr lang="en-US" sz="2600" b="1" baseline="30000" dirty="0">
                <a:solidFill>
                  <a:schemeClr val="tx1"/>
                </a:solidFill>
                <a:latin typeface="Times New Roman" panose="02020603050405020304" pitchFamily="18" charset="0"/>
                <a:cs typeface="Times New Roman" panose="02020603050405020304" pitchFamily="18" charset="0"/>
              </a:rPr>
              <a:t>th</a:t>
            </a:r>
            <a:r>
              <a:rPr lang="en-US" sz="2600" b="1" dirty="0">
                <a:solidFill>
                  <a:schemeClr val="tx1"/>
                </a:solidFill>
                <a:latin typeface="Times New Roman" panose="02020603050405020304" pitchFamily="18" charset="0"/>
                <a:cs typeface="Times New Roman" panose="02020603050405020304" pitchFamily="18" charset="0"/>
              </a:rPr>
              <a:t> F C</a:t>
            </a:r>
            <a:r>
              <a:rPr lang="en-US" sz="2600" dirty="0">
                <a:solidFill>
                  <a:schemeClr val="tx1"/>
                </a:solidFill>
                <a:latin typeface="Times New Roman" panose="02020603050405020304" pitchFamily="18" charset="0"/>
                <a:cs typeface="Times New Roman" panose="02020603050405020304" pitchFamily="18" charset="0"/>
              </a:rPr>
              <a:t> conditions.</a:t>
            </a:r>
          </a:p>
        </p:txBody>
      </p:sp>
      <p:sp>
        <p:nvSpPr>
          <p:cNvPr id="5" name="Footer Placeholder 4"/>
          <p:cNvSpPr>
            <a:spLocks noGrp="1"/>
          </p:cNvSpPr>
          <p:nvPr>
            <p:ph type="ftr" sz="quarter" idx="11"/>
          </p:nvPr>
        </p:nvSpPr>
        <p:spPr/>
        <p:txBody>
          <a:bodyPr/>
          <a:lstStyle/>
          <a:p>
            <a:r>
              <a:rPr lang="en-US"/>
              <a:t>nirmalkch@gmail.com</a:t>
            </a:r>
          </a:p>
        </p:txBody>
      </p:sp>
      <p:sp>
        <p:nvSpPr>
          <p:cNvPr id="6" name="Slide Number Placeholder 5">
            <a:extLst>
              <a:ext uri="{FF2B5EF4-FFF2-40B4-BE49-F238E27FC236}">
                <a16:creationId xmlns:a16="http://schemas.microsoft.com/office/drawing/2014/main" id="{968DC730-B9FD-02B5-9369-2DFABB653090}"/>
              </a:ext>
            </a:extLst>
          </p:cNvPr>
          <p:cNvSpPr>
            <a:spLocks noGrp="1"/>
          </p:cNvSpPr>
          <p:nvPr>
            <p:ph type="sldNum" sz="quarter" idx="12"/>
          </p:nvPr>
        </p:nvSpPr>
        <p:spPr/>
        <p:txBody>
          <a:bodyPr/>
          <a:lstStyle/>
          <a:p>
            <a:fld id="{C1FF6DA9-008F-8B48-92A6-B652298478BF}"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425" y="269046"/>
            <a:ext cx="8210549" cy="788230"/>
          </a:xfrm>
        </p:spPr>
        <p:txBody>
          <a:bodyPr>
            <a:normAutofit/>
          </a:bodyPr>
          <a:lstStyle/>
          <a:p>
            <a:r>
              <a:rPr lang="en-US" sz="3100" b="1" dirty="0"/>
              <a:t>Applicability of Accounting Standards In ULBs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6622069"/>
              </p:ext>
            </p:extLst>
          </p:nvPr>
        </p:nvGraphicFramePr>
        <p:xfrm>
          <a:off x="271463" y="1057278"/>
          <a:ext cx="8564689" cy="5342417"/>
        </p:xfrm>
        <a:graphic>
          <a:graphicData uri="http://schemas.openxmlformats.org/drawingml/2006/table">
            <a:tbl>
              <a:tblPr firstRow="1" bandRow="1">
                <a:tableStyleId>{F5AB1C69-6EDB-4FF4-983F-18BD219EF322}</a:tableStyleId>
              </a:tblPr>
              <a:tblGrid>
                <a:gridCol w="2309812">
                  <a:extLst>
                    <a:ext uri="{9D8B030D-6E8A-4147-A177-3AD203B41FA5}">
                      <a16:colId xmlns:a16="http://schemas.microsoft.com/office/drawing/2014/main" val="20000"/>
                    </a:ext>
                  </a:extLst>
                </a:gridCol>
                <a:gridCol w="4339013">
                  <a:extLst>
                    <a:ext uri="{9D8B030D-6E8A-4147-A177-3AD203B41FA5}">
                      <a16:colId xmlns:a16="http://schemas.microsoft.com/office/drawing/2014/main" val="20001"/>
                    </a:ext>
                  </a:extLst>
                </a:gridCol>
                <a:gridCol w="1915864">
                  <a:extLst>
                    <a:ext uri="{9D8B030D-6E8A-4147-A177-3AD203B41FA5}">
                      <a16:colId xmlns:a16="http://schemas.microsoft.com/office/drawing/2014/main" val="20002"/>
                    </a:ext>
                  </a:extLst>
                </a:gridCol>
              </a:tblGrid>
              <a:tr h="366839">
                <a:tc>
                  <a:txBody>
                    <a:bodyPr/>
                    <a:lstStyle/>
                    <a:p>
                      <a:pPr algn="ctr">
                        <a:lnSpc>
                          <a:spcPct val="115000"/>
                        </a:lnSpc>
                        <a:spcAft>
                          <a:spcPts val="0"/>
                        </a:spcAft>
                      </a:pPr>
                      <a:r>
                        <a:rPr lang="en-US" sz="1600" b="1" kern="0" dirty="0">
                          <a:solidFill>
                            <a:schemeClr val="tx1"/>
                          </a:solidFill>
                          <a:latin typeface="Times New Roman"/>
                          <a:ea typeface="Times New Roman"/>
                          <a:cs typeface="Times New Roman"/>
                        </a:rPr>
                        <a:t>AS No.</a:t>
                      </a:r>
                      <a:endParaRPr lang="en-US" sz="1400" b="1" kern="100" dirty="0">
                        <a:solidFill>
                          <a:schemeClr val="tx1"/>
                        </a:solidFill>
                        <a:latin typeface="Calibri"/>
                        <a:ea typeface="Calibri"/>
                        <a:cs typeface="Times New Roman"/>
                      </a:endParaRPr>
                    </a:p>
                  </a:txBody>
                  <a:tcPr marL="9525" marR="9525" marT="9525" marB="9525" anchor="ctr"/>
                </a:tc>
                <a:tc>
                  <a:txBody>
                    <a:bodyPr/>
                    <a:lstStyle/>
                    <a:p>
                      <a:pPr algn="ctr">
                        <a:lnSpc>
                          <a:spcPct val="115000"/>
                        </a:lnSpc>
                        <a:spcAft>
                          <a:spcPts val="0"/>
                        </a:spcAft>
                      </a:pPr>
                      <a:r>
                        <a:rPr lang="en-US" sz="1600" b="1" kern="0" dirty="0">
                          <a:solidFill>
                            <a:schemeClr val="tx1"/>
                          </a:solidFill>
                          <a:latin typeface="Times New Roman"/>
                          <a:ea typeface="Times New Roman"/>
                          <a:cs typeface="Times New Roman"/>
                        </a:rPr>
                        <a:t>Title</a:t>
                      </a:r>
                      <a:endParaRPr lang="en-US" sz="1400" b="1" kern="100" dirty="0">
                        <a:solidFill>
                          <a:schemeClr val="tx1"/>
                        </a:solidFill>
                        <a:latin typeface="Calibri"/>
                        <a:ea typeface="Calibri"/>
                        <a:cs typeface="Times New Roman"/>
                      </a:endParaRPr>
                    </a:p>
                  </a:txBody>
                  <a:tcPr marL="9525" marR="9525" marT="9525" marB="9525" anchor="ctr"/>
                </a:tc>
                <a:tc>
                  <a:txBody>
                    <a:bodyPr/>
                    <a:lstStyle/>
                    <a:p>
                      <a:pPr algn="ctr">
                        <a:lnSpc>
                          <a:spcPct val="115000"/>
                        </a:lnSpc>
                        <a:spcAft>
                          <a:spcPts val="0"/>
                        </a:spcAft>
                      </a:pPr>
                      <a:r>
                        <a:rPr lang="en-US" sz="1600" b="1" kern="0" dirty="0">
                          <a:solidFill>
                            <a:schemeClr val="tx1"/>
                          </a:solidFill>
                          <a:latin typeface="Times New Roman"/>
                          <a:ea typeface="Calibri"/>
                          <a:cs typeface="Times New Roman"/>
                        </a:rPr>
                        <a:t>Applicability in state</a:t>
                      </a:r>
                      <a:endParaRPr lang="en-US" sz="1400" b="1" kern="100" dirty="0">
                        <a:solidFill>
                          <a:schemeClr val="tx1"/>
                        </a:solidFill>
                        <a:latin typeface="Calibri"/>
                        <a:ea typeface="Calibri"/>
                        <a:cs typeface="Times New Roman"/>
                      </a:endParaRPr>
                    </a:p>
                  </a:txBody>
                  <a:tcPr marL="9525" marR="9525" marT="9525" marB="9525" anchor="ctr"/>
                </a:tc>
                <a:extLst>
                  <a:ext uri="{0D108BD9-81ED-4DB2-BD59-A6C34878D82A}">
                    <a16:rowId xmlns:a16="http://schemas.microsoft.com/office/drawing/2014/main" val="10000"/>
                  </a:ext>
                </a:extLst>
              </a:tr>
              <a:tr h="492498">
                <a:tc>
                  <a:txBody>
                    <a:bodyPr/>
                    <a:lstStyle/>
                    <a:p>
                      <a:pPr algn="ctr">
                        <a:lnSpc>
                          <a:spcPct val="115000"/>
                        </a:lnSpc>
                        <a:spcAft>
                          <a:spcPts val="0"/>
                        </a:spcAft>
                      </a:pPr>
                      <a:r>
                        <a:rPr lang="en-US" sz="1600" b="1" kern="0" dirty="0">
                          <a:latin typeface="Times New Roman"/>
                          <a:ea typeface="Times New Roman"/>
                          <a:cs typeface="Times New Roman"/>
                        </a:rPr>
                        <a:t>AS 1</a:t>
                      </a:r>
                      <a:endParaRPr lang="en-US" sz="1600" b="1" kern="100" dirty="0">
                        <a:latin typeface="Calibri"/>
                        <a:ea typeface="Calibri"/>
                        <a:cs typeface="Times New Roman"/>
                      </a:endParaRPr>
                    </a:p>
                  </a:txBody>
                  <a:tcPr marL="9525" marR="9525" marT="9525" marB="9525" anchor="ctr"/>
                </a:tc>
                <a:tc>
                  <a:txBody>
                    <a:bodyPr/>
                    <a:lstStyle/>
                    <a:p>
                      <a:pPr algn="just">
                        <a:lnSpc>
                          <a:spcPct val="115000"/>
                        </a:lnSpc>
                        <a:spcAft>
                          <a:spcPts val="0"/>
                        </a:spcAft>
                      </a:pPr>
                      <a:r>
                        <a:rPr lang="en-US" sz="1600" b="1" kern="0" dirty="0">
                          <a:latin typeface="Times New Roman"/>
                          <a:ea typeface="Times New Roman"/>
                          <a:cs typeface="Times New Roman"/>
                        </a:rPr>
                        <a:t>Disclosure of Accounting Policies</a:t>
                      </a:r>
                      <a:endParaRPr lang="en-US" sz="1600" b="1" kern="100"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en-US" sz="1600" kern="0" dirty="0">
                          <a:latin typeface="MS Mincho"/>
                          <a:ea typeface="Calibri"/>
                          <a:cs typeface="MS Mincho"/>
                        </a:rPr>
                        <a:t>✔</a:t>
                      </a:r>
                      <a:endParaRPr lang="en-US" sz="1600" kern="100" dirty="0">
                        <a:latin typeface="Calibri"/>
                        <a:ea typeface="Calibri"/>
                        <a:cs typeface="Times New Roman"/>
                      </a:endParaRPr>
                    </a:p>
                  </a:txBody>
                  <a:tcPr marL="9525" marR="9525" marT="9525" marB="9525" anchor="ctr"/>
                </a:tc>
                <a:extLst>
                  <a:ext uri="{0D108BD9-81ED-4DB2-BD59-A6C34878D82A}">
                    <a16:rowId xmlns:a16="http://schemas.microsoft.com/office/drawing/2014/main" val="10001"/>
                  </a:ext>
                </a:extLst>
              </a:tr>
              <a:tr h="366839">
                <a:tc>
                  <a:txBody>
                    <a:bodyPr/>
                    <a:lstStyle/>
                    <a:p>
                      <a:pPr algn="ctr">
                        <a:lnSpc>
                          <a:spcPct val="115000"/>
                        </a:lnSpc>
                        <a:spcAft>
                          <a:spcPts val="0"/>
                        </a:spcAft>
                      </a:pPr>
                      <a:r>
                        <a:rPr lang="en-US" sz="1600" b="1" kern="0" dirty="0">
                          <a:latin typeface="Times New Roman"/>
                          <a:ea typeface="Times New Roman"/>
                          <a:cs typeface="Times New Roman"/>
                        </a:rPr>
                        <a:t>AS 2</a:t>
                      </a:r>
                      <a:endParaRPr lang="en-US" sz="1600" b="1" kern="100" dirty="0">
                        <a:latin typeface="Calibri"/>
                        <a:ea typeface="Calibri"/>
                        <a:cs typeface="Times New Roman"/>
                      </a:endParaRPr>
                    </a:p>
                  </a:txBody>
                  <a:tcPr marL="9525" marR="9525" marT="9525" marB="9525" anchor="ctr"/>
                </a:tc>
                <a:tc>
                  <a:txBody>
                    <a:bodyPr/>
                    <a:lstStyle/>
                    <a:p>
                      <a:pPr algn="just">
                        <a:lnSpc>
                          <a:spcPct val="115000"/>
                        </a:lnSpc>
                        <a:spcAft>
                          <a:spcPts val="0"/>
                        </a:spcAft>
                      </a:pPr>
                      <a:r>
                        <a:rPr lang="en-US" sz="1600" b="1" kern="0" dirty="0">
                          <a:latin typeface="Times New Roman"/>
                          <a:ea typeface="Times New Roman"/>
                          <a:cs typeface="Times New Roman"/>
                        </a:rPr>
                        <a:t>Valuation of Inventories</a:t>
                      </a:r>
                      <a:endParaRPr lang="en-US" sz="1600" b="1" kern="100"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en-US" sz="1600" kern="0" dirty="0">
                          <a:latin typeface="MS Mincho"/>
                          <a:ea typeface="Calibri"/>
                          <a:cs typeface="MS Mincho"/>
                        </a:rPr>
                        <a:t>✔</a:t>
                      </a:r>
                      <a:endParaRPr lang="en-US" sz="1600" kern="100" dirty="0">
                        <a:latin typeface="Calibri"/>
                        <a:ea typeface="Calibri"/>
                        <a:cs typeface="Times New Roman"/>
                      </a:endParaRPr>
                    </a:p>
                  </a:txBody>
                  <a:tcPr marL="9525" marR="9525" marT="9525" marB="9525" anchor="ctr"/>
                </a:tc>
                <a:extLst>
                  <a:ext uri="{0D108BD9-81ED-4DB2-BD59-A6C34878D82A}">
                    <a16:rowId xmlns:a16="http://schemas.microsoft.com/office/drawing/2014/main" val="10002"/>
                  </a:ext>
                </a:extLst>
              </a:tr>
              <a:tr h="366839">
                <a:tc>
                  <a:txBody>
                    <a:bodyPr/>
                    <a:lstStyle/>
                    <a:p>
                      <a:pPr algn="ctr">
                        <a:lnSpc>
                          <a:spcPct val="115000"/>
                        </a:lnSpc>
                        <a:spcAft>
                          <a:spcPts val="0"/>
                        </a:spcAft>
                      </a:pPr>
                      <a:r>
                        <a:rPr lang="en-US" sz="1600" b="1" kern="0" dirty="0">
                          <a:latin typeface="Times New Roman"/>
                          <a:ea typeface="Times New Roman"/>
                          <a:cs typeface="Times New Roman"/>
                        </a:rPr>
                        <a:t>AS 3</a:t>
                      </a:r>
                      <a:endParaRPr lang="en-US" sz="1600" b="1" kern="100" dirty="0">
                        <a:latin typeface="Calibri"/>
                        <a:ea typeface="Calibri"/>
                        <a:cs typeface="Times New Roman"/>
                      </a:endParaRPr>
                    </a:p>
                  </a:txBody>
                  <a:tcPr marL="9525" marR="9525" marT="9525" marB="9525" anchor="ctr"/>
                </a:tc>
                <a:tc>
                  <a:txBody>
                    <a:bodyPr/>
                    <a:lstStyle/>
                    <a:p>
                      <a:pPr algn="just">
                        <a:lnSpc>
                          <a:spcPct val="115000"/>
                        </a:lnSpc>
                        <a:spcAft>
                          <a:spcPts val="0"/>
                        </a:spcAft>
                      </a:pPr>
                      <a:r>
                        <a:rPr lang="en-US" sz="1600" b="1" kern="0" dirty="0">
                          <a:latin typeface="Times New Roman"/>
                          <a:ea typeface="Times New Roman"/>
                          <a:cs typeface="Times New Roman"/>
                        </a:rPr>
                        <a:t>Cash Flow Statements</a:t>
                      </a:r>
                      <a:endParaRPr lang="en-US" sz="1600" b="1" kern="100"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en-US" sz="1600" kern="100" dirty="0">
                          <a:latin typeface="Calibri"/>
                          <a:ea typeface="Calibri"/>
                          <a:cs typeface="Times New Roman"/>
                        </a:rPr>
                        <a:t>Partial</a:t>
                      </a:r>
                    </a:p>
                  </a:txBody>
                  <a:tcPr marL="9525" marR="9525" marT="9525" marB="9525" anchor="ctr"/>
                </a:tc>
                <a:extLst>
                  <a:ext uri="{0D108BD9-81ED-4DB2-BD59-A6C34878D82A}">
                    <a16:rowId xmlns:a16="http://schemas.microsoft.com/office/drawing/2014/main" val="10003"/>
                  </a:ext>
                </a:extLst>
              </a:tr>
              <a:tr h="366839">
                <a:tc>
                  <a:txBody>
                    <a:bodyPr/>
                    <a:lstStyle/>
                    <a:p>
                      <a:pPr algn="ctr">
                        <a:lnSpc>
                          <a:spcPct val="115000"/>
                        </a:lnSpc>
                        <a:spcAft>
                          <a:spcPts val="0"/>
                        </a:spcAft>
                      </a:pPr>
                      <a:r>
                        <a:rPr lang="en-US" sz="1600" b="1" kern="0" dirty="0">
                          <a:latin typeface="Times New Roman"/>
                          <a:ea typeface="Times New Roman"/>
                          <a:cs typeface="Times New Roman"/>
                        </a:rPr>
                        <a:t>AS 9</a:t>
                      </a:r>
                      <a:endParaRPr lang="en-US" sz="1600" b="1" kern="100" dirty="0">
                        <a:latin typeface="Calibri"/>
                        <a:ea typeface="Calibri"/>
                        <a:cs typeface="Times New Roman"/>
                      </a:endParaRPr>
                    </a:p>
                  </a:txBody>
                  <a:tcPr marL="9525" marR="9525" marT="9525" marB="9525" anchor="ctr"/>
                </a:tc>
                <a:tc>
                  <a:txBody>
                    <a:bodyPr/>
                    <a:lstStyle/>
                    <a:p>
                      <a:pPr algn="just">
                        <a:lnSpc>
                          <a:spcPct val="115000"/>
                        </a:lnSpc>
                        <a:spcAft>
                          <a:spcPts val="0"/>
                        </a:spcAft>
                      </a:pPr>
                      <a:r>
                        <a:rPr lang="en-US" sz="1600" b="1" kern="0" dirty="0">
                          <a:latin typeface="Times New Roman"/>
                          <a:ea typeface="Times New Roman"/>
                          <a:cs typeface="Times New Roman"/>
                        </a:rPr>
                        <a:t>Revenue Recognition</a:t>
                      </a:r>
                      <a:endParaRPr lang="en-US" sz="1600" b="1" kern="100"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en-US" sz="1600" kern="0" dirty="0">
                          <a:latin typeface="MS Mincho"/>
                          <a:ea typeface="Calibri"/>
                          <a:cs typeface="MS Mincho"/>
                        </a:rPr>
                        <a:t>✔</a:t>
                      </a:r>
                      <a:endParaRPr lang="en-US" sz="1600" kern="100" dirty="0">
                        <a:latin typeface="Calibri"/>
                        <a:ea typeface="Calibri"/>
                        <a:cs typeface="Times New Roman"/>
                      </a:endParaRPr>
                    </a:p>
                  </a:txBody>
                  <a:tcPr marL="9525" marR="9525" marT="9525" marB="9525" anchor="ctr"/>
                </a:tc>
                <a:extLst>
                  <a:ext uri="{0D108BD9-81ED-4DB2-BD59-A6C34878D82A}">
                    <a16:rowId xmlns:a16="http://schemas.microsoft.com/office/drawing/2014/main" val="10004"/>
                  </a:ext>
                </a:extLst>
              </a:tr>
              <a:tr h="492498">
                <a:tc>
                  <a:txBody>
                    <a:bodyPr/>
                    <a:lstStyle/>
                    <a:p>
                      <a:pPr algn="ctr">
                        <a:lnSpc>
                          <a:spcPct val="115000"/>
                        </a:lnSpc>
                        <a:spcAft>
                          <a:spcPts val="0"/>
                        </a:spcAft>
                      </a:pPr>
                      <a:r>
                        <a:rPr lang="en-US" sz="1600" b="1" kern="0" dirty="0">
                          <a:latin typeface="Times New Roman"/>
                          <a:ea typeface="Times New Roman"/>
                          <a:cs typeface="Times New Roman"/>
                        </a:rPr>
                        <a:t>AS 10</a:t>
                      </a:r>
                      <a:endParaRPr lang="en-US" sz="1600" b="1" kern="100" dirty="0">
                        <a:latin typeface="Calibri"/>
                        <a:ea typeface="Calibri"/>
                        <a:cs typeface="Times New Roman"/>
                      </a:endParaRPr>
                    </a:p>
                  </a:txBody>
                  <a:tcPr marL="9525" marR="9525" marT="9525" marB="9525" anchor="ctr"/>
                </a:tc>
                <a:tc>
                  <a:txBody>
                    <a:bodyPr/>
                    <a:lstStyle/>
                    <a:p>
                      <a:pPr algn="just">
                        <a:lnSpc>
                          <a:spcPct val="115000"/>
                        </a:lnSpc>
                        <a:spcAft>
                          <a:spcPts val="0"/>
                        </a:spcAft>
                      </a:pPr>
                      <a:r>
                        <a:rPr lang="en-US" sz="1600" b="1" kern="0" dirty="0">
                          <a:latin typeface="Times New Roman"/>
                          <a:ea typeface="Times New Roman"/>
                          <a:cs typeface="Times New Roman"/>
                        </a:rPr>
                        <a:t>Property, Plant and Equipment</a:t>
                      </a:r>
                      <a:endParaRPr lang="en-US" sz="1600" b="1" kern="100"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en-US" sz="1600" kern="0" dirty="0">
                          <a:latin typeface="MS Mincho"/>
                          <a:ea typeface="Calibri"/>
                          <a:cs typeface="MS Mincho"/>
                        </a:rPr>
                        <a:t>partial</a:t>
                      </a:r>
                      <a:endParaRPr lang="en-US" sz="1600" kern="100" dirty="0">
                        <a:latin typeface="Calibri"/>
                        <a:ea typeface="Calibri"/>
                        <a:cs typeface="Times New Roman"/>
                      </a:endParaRPr>
                    </a:p>
                  </a:txBody>
                  <a:tcPr marL="9525" marR="9525" marT="9525" marB="9525" anchor="ctr"/>
                </a:tc>
                <a:extLst>
                  <a:ext uri="{0D108BD9-81ED-4DB2-BD59-A6C34878D82A}">
                    <a16:rowId xmlns:a16="http://schemas.microsoft.com/office/drawing/2014/main" val="10005"/>
                  </a:ext>
                </a:extLst>
              </a:tr>
              <a:tr h="366839">
                <a:tc>
                  <a:txBody>
                    <a:bodyPr/>
                    <a:lstStyle/>
                    <a:p>
                      <a:pPr algn="ctr">
                        <a:lnSpc>
                          <a:spcPct val="115000"/>
                        </a:lnSpc>
                        <a:spcAft>
                          <a:spcPts val="0"/>
                        </a:spcAft>
                      </a:pPr>
                      <a:r>
                        <a:rPr lang="en-US" sz="1600" b="1" kern="0" dirty="0">
                          <a:latin typeface="Times New Roman"/>
                          <a:ea typeface="Times New Roman"/>
                          <a:cs typeface="Times New Roman"/>
                        </a:rPr>
                        <a:t>AS 12</a:t>
                      </a:r>
                      <a:endParaRPr lang="en-US" sz="1600" b="1" kern="100" dirty="0">
                        <a:latin typeface="Calibri"/>
                        <a:ea typeface="Calibri"/>
                        <a:cs typeface="Times New Roman"/>
                      </a:endParaRPr>
                    </a:p>
                  </a:txBody>
                  <a:tcPr marL="9525" marR="9525" marT="9525" marB="9525" anchor="ctr"/>
                </a:tc>
                <a:tc>
                  <a:txBody>
                    <a:bodyPr/>
                    <a:lstStyle/>
                    <a:p>
                      <a:pPr algn="just">
                        <a:lnSpc>
                          <a:spcPct val="115000"/>
                        </a:lnSpc>
                        <a:spcAft>
                          <a:spcPts val="0"/>
                        </a:spcAft>
                      </a:pPr>
                      <a:r>
                        <a:rPr lang="en-US" sz="1600" b="1" kern="0" dirty="0">
                          <a:latin typeface="Times New Roman"/>
                          <a:ea typeface="Times New Roman"/>
                          <a:cs typeface="Times New Roman"/>
                        </a:rPr>
                        <a:t>Government Grants</a:t>
                      </a:r>
                      <a:endParaRPr lang="en-US" sz="1600" b="1" kern="100"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en-US" sz="1600" kern="0" dirty="0">
                          <a:latin typeface="MS Mincho"/>
                          <a:ea typeface="Calibri"/>
                          <a:cs typeface="MS Mincho"/>
                        </a:rPr>
                        <a:t>✔</a:t>
                      </a:r>
                      <a:endParaRPr lang="en-US" sz="1600" kern="100" dirty="0">
                        <a:latin typeface="Calibri"/>
                        <a:ea typeface="Calibri"/>
                        <a:cs typeface="Times New Roman"/>
                      </a:endParaRPr>
                    </a:p>
                  </a:txBody>
                  <a:tcPr marL="9525" marR="9525" marT="9525" marB="9525" anchor="ctr"/>
                </a:tc>
                <a:extLst>
                  <a:ext uri="{0D108BD9-81ED-4DB2-BD59-A6C34878D82A}">
                    <a16:rowId xmlns:a16="http://schemas.microsoft.com/office/drawing/2014/main" val="10006"/>
                  </a:ext>
                </a:extLst>
              </a:tr>
              <a:tr h="366839">
                <a:tc>
                  <a:txBody>
                    <a:bodyPr/>
                    <a:lstStyle/>
                    <a:p>
                      <a:pPr algn="ctr">
                        <a:lnSpc>
                          <a:spcPct val="115000"/>
                        </a:lnSpc>
                        <a:spcAft>
                          <a:spcPts val="0"/>
                        </a:spcAft>
                      </a:pPr>
                      <a:r>
                        <a:rPr lang="en-US" sz="1600" b="1" kern="0" dirty="0">
                          <a:latin typeface="Times New Roman"/>
                          <a:ea typeface="Times New Roman"/>
                          <a:cs typeface="Times New Roman"/>
                        </a:rPr>
                        <a:t>AS 13</a:t>
                      </a:r>
                      <a:endParaRPr lang="en-US" sz="1600" b="1" kern="100" dirty="0">
                        <a:latin typeface="Calibri"/>
                        <a:ea typeface="Calibri"/>
                        <a:cs typeface="Times New Roman"/>
                      </a:endParaRPr>
                    </a:p>
                  </a:txBody>
                  <a:tcPr marL="9525" marR="9525" marT="9525" marB="9525" anchor="ctr"/>
                </a:tc>
                <a:tc>
                  <a:txBody>
                    <a:bodyPr/>
                    <a:lstStyle/>
                    <a:p>
                      <a:pPr algn="just">
                        <a:lnSpc>
                          <a:spcPct val="115000"/>
                        </a:lnSpc>
                        <a:spcAft>
                          <a:spcPts val="0"/>
                        </a:spcAft>
                      </a:pPr>
                      <a:r>
                        <a:rPr lang="en-US" sz="1600" b="1" kern="0" dirty="0">
                          <a:latin typeface="Times New Roman"/>
                          <a:ea typeface="Times New Roman"/>
                          <a:cs typeface="Times New Roman"/>
                        </a:rPr>
                        <a:t>Investments</a:t>
                      </a:r>
                      <a:endParaRPr lang="en-US" sz="1600" b="1" kern="100"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en-US" sz="1600" kern="0" dirty="0">
                          <a:latin typeface="MS Mincho"/>
                          <a:ea typeface="Calibri"/>
                          <a:cs typeface="MS Mincho"/>
                        </a:rPr>
                        <a:t>✔</a:t>
                      </a:r>
                      <a:endParaRPr lang="en-US" sz="1600" kern="100" dirty="0">
                        <a:latin typeface="Calibri"/>
                        <a:ea typeface="Calibri"/>
                        <a:cs typeface="Times New Roman"/>
                      </a:endParaRPr>
                    </a:p>
                  </a:txBody>
                  <a:tcPr marL="9525" marR="9525" marT="9525" marB="9525" anchor="ctr"/>
                </a:tc>
                <a:extLst>
                  <a:ext uri="{0D108BD9-81ED-4DB2-BD59-A6C34878D82A}">
                    <a16:rowId xmlns:a16="http://schemas.microsoft.com/office/drawing/2014/main" val="10007"/>
                  </a:ext>
                </a:extLst>
              </a:tr>
              <a:tr h="366839">
                <a:tc>
                  <a:txBody>
                    <a:bodyPr/>
                    <a:lstStyle/>
                    <a:p>
                      <a:pPr algn="ctr">
                        <a:lnSpc>
                          <a:spcPct val="115000"/>
                        </a:lnSpc>
                        <a:spcAft>
                          <a:spcPts val="0"/>
                        </a:spcAft>
                      </a:pPr>
                      <a:r>
                        <a:rPr lang="en-US" sz="1600" b="1" kern="0" dirty="0">
                          <a:latin typeface="Times New Roman"/>
                          <a:ea typeface="Times New Roman"/>
                          <a:cs typeface="Times New Roman"/>
                        </a:rPr>
                        <a:t>AS 16</a:t>
                      </a:r>
                      <a:endParaRPr lang="en-US" sz="1600" b="1" kern="100" dirty="0">
                        <a:latin typeface="Calibri"/>
                        <a:ea typeface="Calibri"/>
                        <a:cs typeface="Times New Roman"/>
                      </a:endParaRPr>
                    </a:p>
                  </a:txBody>
                  <a:tcPr marL="9525" marR="9525" marT="9525" marB="9525" anchor="ctr"/>
                </a:tc>
                <a:tc>
                  <a:txBody>
                    <a:bodyPr/>
                    <a:lstStyle/>
                    <a:p>
                      <a:pPr algn="just">
                        <a:lnSpc>
                          <a:spcPct val="115000"/>
                        </a:lnSpc>
                        <a:spcAft>
                          <a:spcPts val="0"/>
                        </a:spcAft>
                      </a:pPr>
                      <a:r>
                        <a:rPr lang="en-US" sz="1600" b="1" kern="0" dirty="0">
                          <a:latin typeface="Times New Roman"/>
                          <a:ea typeface="Times New Roman"/>
                          <a:cs typeface="Times New Roman"/>
                        </a:rPr>
                        <a:t>Borrowing Costs</a:t>
                      </a:r>
                      <a:endParaRPr lang="en-US" sz="1600" b="1" kern="100"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en-US" sz="1600" kern="0" dirty="0">
                          <a:latin typeface="MS Mincho"/>
                          <a:ea typeface="Calibri"/>
                          <a:cs typeface="MS Mincho"/>
                        </a:rPr>
                        <a:t>Partial</a:t>
                      </a:r>
                      <a:endParaRPr lang="en-US" sz="1600" kern="100" dirty="0">
                        <a:latin typeface="Calibri"/>
                        <a:ea typeface="Calibri"/>
                        <a:cs typeface="Times New Roman"/>
                      </a:endParaRPr>
                    </a:p>
                  </a:txBody>
                  <a:tcPr marL="9525" marR="9525" marT="9525" marB="9525" anchor="ctr"/>
                </a:tc>
                <a:extLst>
                  <a:ext uri="{0D108BD9-81ED-4DB2-BD59-A6C34878D82A}">
                    <a16:rowId xmlns:a16="http://schemas.microsoft.com/office/drawing/2014/main" val="10008"/>
                  </a:ext>
                </a:extLst>
              </a:tr>
              <a:tr h="554951">
                <a:tc>
                  <a:txBody>
                    <a:bodyPr/>
                    <a:lstStyle/>
                    <a:p>
                      <a:pPr algn="ctr">
                        <a:lnSpc>
                          <a:spcPct val="115000"/>
                        </a:lnSpc>
                        <a:spcAft>
                          <a:spcPts val="0"/>
                        </a:spcAft>
                      </a:pPr>
                      <a:r>
                        <a:rPr lang="en-US" sz="1600" b="1" kern="0" dirty="0">
                          <a:latin typeface="Times New Roman"/>
                          <a:ea typeface="Times New Roman"/>
                          <a:cs typeface="Times New Roman"/>
                        </a:rPr>
                        <a:t>AS 18</a:t>
                      </a:r>
                      <a:endParaRPr lang="en-US" sz="1600" b="1" kern="100" dirty="0">
                        <a:latin typeface="Calibri"/>
                        <a:ea typeface="Calibri"/>
                        <a:cs typeface="Times New Roman"/>
                      </a:endParaRPr>
                    </a:p>
                  </a:txBody>
                  <a:tcPr marL="9525" marR="9525" marT="9525" marB="9525" anchor="ctr"/>
                </a:tc>
                <a:tc>
                  <a:txBody>
                    <a:bodyPr/>
                    <a:lstStyle/>
                    <a:p>
                      <a:pPr algn="just">
                        <a:lnSpc>
                          <a:spcPct val="115000"/>
                        </a:lnSpc>
                        <a:spcAft>
                          <a:spcPts val="0"/>
                        </a:spcAft>
                      </a:pPr>
                      <a:r>
                        <a:rPr lang="en-US" sz="1600" b="1" kern="0" dirty="0">
                          <a:latin typeface="Times New Roman"/>
                          <a:ea typeface="Times New Roman"/>
                          <a:cs typeface="Times New Roman"/>
                        </a:rPr>
                        <a:t>Related Party Disclosures</a:t>
                      </a:r>
                      <a:endParaRPr lang="en-US" sz="1600" b="1" kern="100" dirty="0">
                        <a:latin typeface="Calibri"/>
                        <a:ea typeface="Calibri"/>
                        <a:cs typeface="Times New Roman"/>
                      </a:endParaRPr>
                    </a:p>
                  </a:txBody>
                  <a:tcPr marL="9525" marR="9525" marT="9525" marB="9525" anchor="ct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kern="0" dirty="0">
                          <a:latin typeface="MS Mincho"/>
                          <a:ea typeface="Calibri"/>
                          <a:cs typeface="MS Mincho"/>
                        </a:rPr>
                        <a:t>partial</a:t>
                      </a:r>
                      <a:endParaRPr lang="en-US" sz="1600" kern="100" dirty="0">
                        <a:latin typeface="Calibri"/>
                        <a:ea typeface="Calibri"/>
                        <a:cs typeface="Times New Roman"/>
                      </a:endParaRPr>
                    </a:p>
                    <a:p>
                      <a:pPr algn="ctr">
                        <a:lnSpc>
                          <a:spcPct val="115000"/>
                        </a:lnSpc>
                        <a:spcAft>
                          <a:spcPts val="0"/>
                        </a:spcAft>
                      </a:pPr>
                      <a:endParaRPr lang="en-US" sz="1600" kern="100" dirty="0">
                        <a:latin typeface="Calibri"/>
                        <a:ea typeface="Calibri"/>
                        <a:cs typeface="Times New Roman"/>
                      </a:endParaRPr>
                    </a:p>
                  </a:txBody>
                  <a:tcPr marL="9525" marR="9525" marT="9525" marB="9525" anchor="ctr"/>
                </a:tc>
                <a:extLst>
                  <a:ext uri="{0D108BD9-81ED-4DB2-BD59-A6C34878D82A}">
                    <a16:rowId xmlns:a16="http://schemas.microsoft.com/office/drawing/2014/main" val="10009"/>
                  </a:ext>
                </a:extLst>
              </a:tr>
              <a:tr h="366839">
                <a:tc>
                  <a:txBody>
                    <a:bodyPr/>
                    <a:lstStyle/>
                    <a:p>
                      <a:pPr algn="ctr">
                        <a:lnSpc>
                          <a:spcPct val="115000"/>
                        </a:lnSpc>
                        <a:spcAft>
                          <a:spcPts val="0"/>
                        </a:spcAft>
                      </a:pPr>
                      <a:r>
                        <a:rPr lang="en-US" sz="1600" b="1" kern="0" dirty="0">
                          <a:latin typeface="Times New Roman"/>
                          <a:ea typeface="Times New Roman"/>
                          <a:cs typeface="Times New Roman"/>
                        </a:rPr>
                        <a:t>AS 22</a:t>
                      </a:r>
                      <a:endParaRPr lang="en-US" sz="1600" b="1" kern="100" dirty="0">
                        <a:latin typeface="Calibri"/>
                        <a:ea typeface="Calibri"/>
                        <a:cs typeface="Times New Roman"/>
                      </a:endParaRPr>
                    </a:p>
                  </a:txBody>
                  <a:tcPr marL="9525" marR="9525" marT="9525" marB="9525" anchor="ctr"/>
                </a:tc>
                <a:tc>
                  <a:txBody>
                    <a:bodyPr/>
                    <a:lstStyle/>
                    <a:p>
                      <a:pPr algn="just">
                        <a:lnSpc>
                          <a:spcPct val="115000"/>
                        </a:lnSpc>
                        <a:spcAft>
                          <a:spcPts val="0"/>
                        </a:spcAft>
                      </a:pPr>
                      <a:r>
                        <a:rPr lang="en-US" sz="1600" b="1" kern="0" dirty="0">
                          <a:latin typeface="Times New Roman"/>
                          <a:ea typeface="Times New Roman"/>
                          <a:cs typeface="Times New Roman"/>
                        </a:rPr>
                        <a:t>Taxes on Income</a:t>
                      </a:r>
                      <a:endParaRPr lang="en-US" sz="1600" b="1" kern="100"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en-US" sz="1600" kern="0" dirty="0">
                          <a:latin typeface="MS Mincho"/>
                          <a:ea typeface="Calibri"/>
                          <a:cs typeface="MS Mincho"/>
                        </a:rPr>
                        <a:t>NA</a:t>
                      </a:r>
                      <a:endParaRPr lang="en-US" sz="1600" kern="100" dirty="0">
                        <a:latin typeface="Calibri"/>
                        <a:ea typeface="Calibri"/>
                        <a:cs typeface="Times New Roman"/>
                      </a:endParaRPr>
                    </a:p>
                  </a:txBody>
                  <a:tcPr marL="9525" marR="9525" marT="9525" marB="9525" anchor="ctr"/>
                </a:tc>
                <a:extLst>
                  <a:ext uri="{0D108BD9-81ED-4DB2-BD59-A6C34878D82A}">
                    <a16:rowId xmlns:a16="http://schemas.microsoft.com/office/drawing/2014/main" val="10010"/>
                  </a:ext>
                </a:extLst>
              </a:tr>
              <a:tr h="366839">
                <a:tc>
                  <a:txBody>
                    <a:bodyPr/>
                    <a:lstStyle/>
                    <a:p>
                      <a:pPr algn="ctr">
                        <a:lnSpc>
                          <a:spcPct val="115000"/>
                        </a:lnSpc>
                        <a:spcAft>
                          <a:spcPts val="0"/>
                        </a:spcAft>
                      </a:pPr>
                      <a:r>
                        <a:rPr lang="en-US" sz="1600" b="1" kern="0" dirty="0">
                          <a:latin typeface="Times New Roman"/>
                          <a:ea typeface="Times New Roman"/>
                          <a:cs typeface="Times New Roman"/>
                        </a:rPr>
                        <a:t>AS 26</a:t>
                      </a:r>
                      <a:endParaRPr lang="en-US" sz="1600" b="1" kern="100" dirty="0">
                        <a:latin typeface="Calibri"/>
                        <a:ea typeface="Calibri"/>
                        <a:cs typeface="Times New Roman"/>
                      </a:endParaRPr>
                    </a:p>
                  </a:txBody>
                  <a:tcPr marL="9525" marR="9525" marT="9525" marB="9525" anchor="ctr"/>
                </a:tc>
                <a:tc>
                  <a:txBody>
                    <a:bodyPr/>
                    <a:lstStyle/>
                    <a:p>
                      <a:pPr algn="just">
                        <a:lnSpc>
                          <a:spcPct val="115000"/>
                        </a:lnSpc>
                        <a:spcAft>
                          <a:spcPts val="0"/>
                        </a:spcAft>
                      </a:pPr>
                      <a:r>
                        <a:rPr lang="en-US" sz="1600" b="1" kern="0" dirty="0">
                          <a:latin typeface="Times New Roman"/>
                          <a:ea typeface="Times New Roman"/>
                          <a:cs typeface="Times New Roman"/>
                        </a:rPr>
                        <a:t>Intangible Assets</a:t>
                      </a:r>
                      <a:endParaRPr lang="en-US" sz="1600" b="1" kern="100"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en-US" sz="1600" kern="0" dirty="0">
                          <a:latin typeface="MS Mincho"/>
                          <a:ea typeface="Calibri"/>
                          <a:cs typeface="MS Mincho"/>
                        </a:rPr>
                        <a:t>✔</a:t>
                      </a:r>
                      <a:endParaRPr lang="en-US" sz="1600" kern="100" dirty="0">
                        <a:latin typeface="Calibri"/>
                        <a:ea typeface="Calibri"/>
                        <a:cs typeface="Times New Roman"/>
                      </a:endParaRPr>
                    </a:p>
                  </a:txBody>
                  <a:tcPr marL="9525" marR="9525" marT="9525" marB="9525" anchor="ctr"/>
                </a:tc>
                <a:extLst>
                  <a:ext uri="{0D108BD9-81ED-4DB2-BD59-A6C34878D82A}">
                    <a16:rowId xmlns:a16="http://schemas.microsoft.com/office/drawing/2014/main" val="10011"/>
                  </a:ext>
                </a:extLst>
              </a:tr>
              <a:tr h="492498">
                <a:tc>
                  <a:txBody>
                    <a:bodyPr/>
                    <a:lstStyle/>
                    <a:p>
                      <a:pPr algn="ctr">
                        <a:lnSpc>
                          <a:spcPct val="115000"/>
                        </a:lnSpc>
                        <a:spcAft>
                          <a:spcPts val="0"/>
                        </a:spcAft>
                      </a:pPr>
                      <a:r>
                        <a:rPr lang="en-US" sz="1600" b="1" kern="0" dirty="0">
                          <a:latin typeface="Times New Roman"/>
                          <a:ea typeface="Times New Roman"/>
                          <a:cs typeface="Times New Roman"/>
                        </a:rPr>
                        <a:t>AS 29</a:t>
                      </a:r>
                      <a:endParaRPr lang="en-US" sz="1600" b="1" kern="100" dirty="0">
                        <a:latin typeface="Calibri"/>
                        <a:ea typeface="Calibri"/>
                        <a:cs typeface="Times New Roman"/>
                      </a:endParaRPr>
                    </a:p>
                  </a:txBody>
                  <a:tcPr marL="9525" marR="9525" marT="9525" marB="9525" anchor="ctr"/>
                </a:tc>
                <a:tc>
                  <a:txBody>
                    <a:bodyPr/>
                    <a:lstStyle/>
                    <a:p>
                      <a:pPr algn="just">
                        <a:lnSpc>
                          <a:spcPct val="115000"/>
                        </a:lnSpc>
                        <a:spcAft>
                          <a:spcPts val="0"/>
                        </a:spcAft>
                      </a:pPr>
                      <a:r>
                        <a:rPr lang="en-US" sz="1600" b="1" kern="0" dirty="0">
                          <a:latin typeface="Times New Roman"/>
                          <a:ea typeface="Times New Roman"/>
                          <a:cs typeface="Times New Roman"/>
                        </a:rPr>
                        <a:t>Provisions, Contingent Liabilities</a:t>
                      </a:r>
                      <a:endParaRPr lang="en-US" sz="1600" b="1" kern="100"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en-US" sz="1600" kern="0" dirty="0">
                          <a:latin typeface="MS Mincho"/>
                          <a:ea typeface="Calibri"/>
                          <a:cs typeface="MS Mincho"/>
                        </a:rPr>
                        <a:t>✔</a:t>
                      </a:r>
                      <a:endParaRPr lang="en-US" sz="1600" kern="100" dirty="0">
                        <a:latin typeface="Calibri"/>
                        <a:ea typeface="Calibri"/>
                        <a:cs typeface="Times New Roman"/>
                      </a:endParaRPr>
                    </a:p>
                  </a:txBody>
                  <a:tcPr marL="9525" marR="9525" marT="9525" marB="9525" anchor="ctr"/>
                </a:tc>
                <a:extLst>
                  <a:ext uri="{0D108BD9-81ED-4DB2-BD59-A6C34878D82A}">
                    <a16:rowId xmlns:a16="http://schemas.microsoft.com/office/drawing/2014/main" val="10012"/>
                  </a:ext>
                </a:extLst>
              </a:tr>
            </a:tbl>
          </a:graphicData>
        </a:graphic>
      </p:graphicFrame>
      <p:sp>
        <p:nvSpPr>
          <p:cNvPr id="6" name="Footer Placeholder 5"/>
          <p:cNvSpPr>
            <a:spLocks noGrp="1"/>
          </p:cNvSpPr>
          <p:nvPr>
            <p:ph type="ftr" sz="quarter" idx="11"/>
          </p:nvPr>
        </p:nvSpPr>
        <p:spPr>
          <a:xfrm>
            <a:off x="2961861" y="6391275"/>
            <a:ext cx="3538331" cy="197679"/>
          </a:xfrm>
        </p:spPr>
        <p:txBody>
          <a:bodyPr/>
          <a:lstStyle/>
          <a:p>
            <a:r>
              <a:rPr lang="en-US" dirty="0"/>
              <a:t>nirmalkch@gmail.com</a:t>
            </a:r>
          </a:p>
        </p:txBody>
      </p:sp>
      <p:sp>
        <p:nvSpPr>
          <p:cNvPr id="3" name="Slide Number Placeholder 2">
            <a:extLst>
              <a:ext uri="{FF2B5EF4-FFF2-40B4-BE49-F238E27FC236}">
                <a16:creationId xmlns:a16="http://schemas.microsoft.com/office/drawing/2014/main" id="{93E7AFEC-5D97-90E1-C165-4DC58A1E6450}"/>
              </a:ext>
            </a:extLst>
          </p:cNvPr>
          <p:cNvSpPr>
            <a:spLocks noGrp="1"/>
          </p:cNvSpPr>
          <p:nvPr>
            <p:ph type="sldNum" sz="quarter" idx="12"/>
          </p:nvPr>
        </p:nvSpPr>
        <p:spPr/>
        <p:txBody>
          <a:bodyPr/>
          <a:lstStyle/>
          <a:p>
            <a:fld id="{C1FF6DA9-008F-8B48-92A6-B652298478BF}"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325" y="371475"/>
            <a:ext cx="7568565" cy="923925"/>
          </a:xfrm>
        </p:spPr>
        <p:txBody>
          <a:bodyPr>
            <a:noAutofit/>
          </a:bodyPr>
          <a:lstStyle/>
          <a:p>
            <a:r>
              <a:rPr lang="en-US" sz="2800" b="1" dirty="0">
                <a:solidFill>
                  <a:srgbClr val="0070C0"/>
                </a:solidFill>
              </a:rPr>
              <a:t>Institutionalization of Double-Entry Accounting Post 73rd and 74th Constitutional Amendments</a:t>
            </a:r>
          </a:p>
        </p:txBody>
      </p:sp>
      <p:sp>
        <p:nvSpPr>
          <p:cNvPr id="3" name="Content Placeholder 2"/>
          <p:cNvSpPr>
            <a:spLocks noGrp="1"/>
          </p:cNvSpPr>
          <p:nvPr>
            <p:ph idx="1"/>
          </p:nvPr>
        </p:nvSpPr>
        <p:spPr>
          <a:xfrm>
            <a:off x="857251" y="1543050"/>
            <a:ext cx="7404653" cy="4552950"/>
          </a:xfrm>
        </p:spPr>
        <p:txBody>
          <a:bodyPr>
            <a:normAutofit lnSpcReduction="10000"/>
          </a:bodyPr>
          <a:lstStyle/>
          <a:p>
            <a:pPr marL="34290" indent="0" algn="just">
              <a:buNone/>
            </a:pPr>
            <a:r>
              <a:rPr lang="en-US" sz="2800" dirty="0">
                <a:solidFill>
                  <a:schemeClr val="tx1"/>
                </a:solidFill>
              </a:rPr>
              <a:t>The </a:t>
            </a:r>
            <a:r>
              <a:rPr lang="en-US" sz="2800" b="1" dirty="0">
                <a:solidFill>
                  <a:schemeClr val="tx1"/>
                </a:solidFill>
              </a:rPr>
              <a:t>73rd and 74th Constitutional Amendment Acts (1992)</a:t>
            </a:r>
            <a:r>
              <a:rPr lang="en-US" sz="2800" dirty="0">
                <a:solidFill>
                  <a:schemeClr val="tx1"/>
                </a:solidFill>
              </a:rPr>
              <a:t> were landmark reforms aimed at strengthening local bodies and decentralizing power &amp; granted constitutional status to </a:t>
            </a:r>
            <a:r>
              <a:rPr lang="en-US" sz="2800" b="1" dirty="0">
                <a:solidFill>
                  <a:schemeClr val="tx1"/>
                </a:solidFill>
              </a:rPr>
              <a:t>Panchayati Raj Institutions (PRIs)</a:t>
            </a:r>
            <a:r>
              <a:rPr lang="en-US" sz="2800" dirty="0">
                <a:solidFill>
                  <a:schemeClr val="tx1"/>
                </a:solidFill>
              </a:rPr>
              <a:t> and </a:t>
            </a:r>
            <a:r>
              <a:rPr lang="en-US" sz="2800" b="1" dirty="0">
                <a:solidFill>
                  <a:schemeClr val="tx1"/>
                </a:solidFill>
              </a:rPr>
              <a:t>Urban Local Bodies (ULBs)</a:t>
            </a:r>
            <a:r>
              <a:rPr lang="en-US" sz="2800" dirty="0">
                <a:solidFill>
                  <a:schemeClr val="tx1"/>
                </a:solidFill>
              </a:rPr>
              <a:t>, formally recognizing them as the third tier of governance. </a:t>
            </a:r>
          </a:p>
          <a:p>
            <a:pPr marL="34290" indent="0" algn="just">
              <a:buNone/>
            </a:pPr>
            <a:r>
              <a:rPr lang="en-US" sz="2800" dirty="0">
                <a:solidFill>
                  <a:schemeClr val="tx1"/>
                </a:solidFill>
              </a:rPr>
              <a:t>With this devolution of powers came the necessity for </a:t>
            </a:r>
            <a:r>
              <a:rPr lang="en-US" sz="2800" b="1" dirty="0">
                <a:solidFill>
                  <a:schemeClr val="tx1"/>
                </a:solidFill>
              </a:rPr>
              <a:t>improved financial accountability</a:t>
            </a:r>
            <a:r>
              <a:rPr lang="en-US" sz="2800" dirty="0">
                <a:solidFill>
                  <a:schemeClr val="tx1"/>
                </a:solidFill>
              </a:rPr>
              <a:t>, leading to the institutional push for </a:t>
            </a:r>
            <a:r>
              <a:rPr lang="en-US" sz="2800" b="1" dirty="0">
                <a:solidFill>
                  <a:schemeClr val="tx1"/>
                </a:solidFill>
              </a:rPr>
              <a:t>modern, double-entry accounting systems</a:t>
            </a:r>
            <a:r>
              <a:rPr lang="en-US" sz="2800" dirty="0">
                <a:solidFill>
                  <a:schemeClr val="tx1"/>
                </a:solidFill>
              </a:rPr>
              <a:t> in local governance.</a:t>
            </a:r>
          </a:p>
          <a:p>
            <a:endParaRPr lang="en-US" dirty="0"/>
          </a:p>
        </p:txBody>
      </p:sp>
      <p:sp>
        <p:nvSpPr>
          <p:cNvPr id="5" name="Footer Placeholder 4"/>
          <p:cNvSpPr>
            <a:spLocks noGrp="1"/>
          </p:cNvSpPr>
          <p:nvPr>
            <p:ph type="ftr" sz="quarter" idx="11"/>
          </p:nvPr>
        </p:nvSpPr>
        <p:spPr/>
        <p:txBody>
          <a:bodyPr/>
          <a:lstStyle/>
          <a:p>
            <a:r>
              <a:rPr lang="en-US"/>
              <a:t>nirmalkch@gmail.com</a:t>
            </a:r>
          </a:p>
        </p:txBody>
      </p:sp>
      <p:sp>
        <p:nvSpPr>
          <p:cNvPr id="6" name="Slide Number Placeholder 5">
            <a:extLst>
              <a:ext uri="{FF2B5EF4-FFF2-40B4-BE49-F238E27FC236}">
                <a16:creationId xmlns:a16="http://schemas.microsoft.com/office/drawing/2014/main" id="{236C4760-9099-4BBE-A629-9574C156E139}"/>
              </a:ext>
            </a:extLst>
          </p:cNvPr>
          <p:cNvSpPr>
            <a:spLocks noGrp="1"/>
          </p:cNvSpPr>
          <p:nvPr>
            <p:ph type="sldNum" sz="quarter" idx="12"/>
          </p:nvPr>
        </p:nvSpPr>
        <p:spPr/>
        <p:txBody>
          <a:bodyPr/>
          <a:lstStyle/>
          <a:p>
            <a:fld id="{C1FF6DA9-008F-8B48-92A6-B652298478BF}" type="slidenum">
              <a:rPr lang="en-US" smtClean="0"/>
              <a:pPr/>
              <a:t>16</a:t>
            </a:fld>
            <a:fld id="{B3F82269-D9EF-459D-B941-82F6D41D6D18}" type="slidenum">
              <a:rPr lang="en-US" smtClean="0"/>
              <a:pPr/>
              <a:t>16</a:t>
            </a:fld>
            <a:fld id="{15C3D370-5974-40F0-B91C-C6D2DB44B5E7}"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18183-454A-355D-7D52-9C6C65504B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CDCC42-2F53-4E68-0753-7C84D62A3547}"/>
              </a:ext>
            </a:extLst>
          </p:cNvPr>
          <p:cNvSpPr>
            <a:spLocks noGrp="1"/>
          </p:cNvSpPr>
          <p:nvPr>
            <p:ph type="title"/>
          </p:nvPr>
        </p:nvSpPr>
        <p:spPr>
          <a:xfrm>
            <a:off x="301752" y="228600"/>
            <a:ext cx="8534400" cy="551265"/>
          </a:xfrm>
        </p:spPr>
        <p:txBody>
          <a:bodyPr>
            <a:noAutofit/>
          </a:bodyPr>
          <a:lstStyle/>
          <a:p>
            <a:r>
              <a:rPr lang="en-US" sz="2400" b="1" dirty="0"/>
              <a:t>Key Milestones in the Shift to Double-Entry Accounting</a:t>
            </a:r>
          </a:p>
        </p:txBody>
      </p:sp>
      <p:sp>
        <p:nvSpPr>
          <p:cNvPr id="3" name="Content Placeholder 2">
            <a:extLst>
              <a:ext uri="{FF2B5EF4-FFF2-40B4-BE49-F238E27FC236}">
                <a16:creationId xmlns:a16="http://schemas.microsoft.com/office/drawing/2014/main" id="{3A0098A9-F2E1-FDAB-438C-51D51593168C}"/>
              </a:ext>
            </a:extLst>
          </p:cNvPr>
          <p:cNvSpPr>
            <a:spLocks noGrp="1"/>
          </p:cNvSpPr>
          <p:nvPr>
            <p:ph idx="1"/>
          </p:nvPr>
        </p:nvSpPr>
        <p:spPr>
          <a:xfrm>
            <a:off x="200025" y="779866"/>
            <a:ext cx="8181976" cy="5443964"/>
          </a:xfrm>
        </p:spPr>
        <p:txBody>
          <a:bodyPr>
            <a:noAutofit/>
          </a:bodyPr>
          <a:lstStyle/>
          <a:p>
            <a:pPr>
              <a:buNone/>
            </a:pPr>
            <a:r>
              <a:rPr lang="en-US" sz="2400" dirty="0">
                <a:solidFill>
                  <a:schemeClr val="tx1"/>
                </a:solidFill>
                <a:latin typeface="Times New Roman" panose="02020603050405020304" pitchFamily="18" charset="0"/>
                <a:cs typeface="Times New Roman" panose="02020603050405020304" pitchFamily="18" charset="0"/>
              </a:rPr>
              <a:t>Following the 73rd and 74th Amendments, various reforms institutionalized double-entry accounting in local bodies:</a:t>
            </a:r>
          </a:p>
          <a:p>
            <a:pPr>
              <a:buNone/>
            </a:pPr>
            <a:endParaRPr lang="en-US" sz="2400" dirty="0">
              <a:solidFill>
                <a:schemeClr val="tx1"/>
              </a:solidFill>
              <a:latin typeface="Times New Roman" panose="02020603050405020304" pitchFamily="18" charset="0"/>
              <a:cs typeface="Times New Roman" panose="02020603050405020304" pitchFamily="18" charset="0"/>
            </a:endParaRPr>
          </a:p>
          <a:p>
            <a:pPr lvl="0">
              <a:buFont typeface="Wingdings" panose="05000000000000000000" pitchFamily="2" charset="2"/>
              <a:buChar char="q"/>
            </a:pPr>
            <a:r>
              <a:rPr lang="en-US" sz="2400" b="1" dirty="0">
                <a:solidFill>
                  <a:schemeClr val="tx1"/>
                </a:solidFill>
                <a:latin typeface="Times New Roman" panose="02020603050405020304" pitchFamily="18" charset="0"/>
                <a:cs typeface="Times New Roman" panose="02020603050405020304" pitchFamily="18" charset="0"/>
              </a:rPr>
              <a:t> National Municipal Accounts Manual (NMAM)</a:t>
            </a:r>
            <a:r>
              <a:rPr lang="en-US" sz="2400" dirty="0">
                <a:solidFill>
                  <a:schemeClr val="tx1"/>
                </a:solidFill>
                <a:latin typeface="Times New Roman" panose="02020603050405020304" pitchFamily="18" charset="0"/>
                <a:cs typeface="Times New Roman" panose="02020603050405020304" pitchFamily="18" charset="0"/>
              </a:rPr>
              <a:t>:</a:t>
            </a:r>
            <a:br>
              <a:rPr lang="en-US" sz="2400" dirty="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Developed by the Ministry of Urban Development, NMAM introduced </a:t>
            </a:r>
            <a:r>
              <a:rPr lang="en-US" sz="2400" b="1" dirty="0">
                <a:solidFill>
                  <a:schemeClr val="tx1"/>
                </a:solidFill>
                <a:latin typeface="Times New Roman" panose="02020603050405020304" pitchFamily="18" charset="0"/>
                <a:cs typeface="Times New Roman" panose="02020603050405020304" pitchFamily="18" charset="0"/>
              </a:rPr>
              <a:t>fund-based accounting, </a:t>
            </a:r>
            <a:r>
              <a:rPr lang="en-US" sz="2400" dirty="0">
                <a:solidFill>
                  <a:schemeClr val="tx1"/>
                </a:solidFill>
                <a:latin typeface="Times New Roman" panose="02020603050405020304" pitchFamily="18" charset="0"/>
                <a:cs typeface="Times New Roman" panose="02020603050405020304" pitchFamily="18" charset="0"/>
              </a:rPr>
              <a:t>classification codes, and a standardized chart of accounts to support accrual-based, double-entry systems across ULBs.</a:t>
            </a:r>
          </a:p>
          <a:p>
            <a:pPr lvl="0"/>
            <a:endParaRPr lang="en-US" sz="2400" dirty="0">
              <a:solidFill>
                <a:schemeClr val="tx1"/>
              </a:solidFill>
              <a:latin typeface="Times New Roman" panose="02020603050405020304" pitchFamily="18" charset="0"/>
              <a:cs typeface="Times New Roman" panose="02020603050405020304" pitchFamily="18" charset="0"/>
            </a:endParaRPr>
          </a:p>
          <a:p>
            <a:pPr lvl="0">
              <a:buFont typeface="Wingdings" panose="05000000000000000000" pitchFamily="2" charset="2"/>
              <a:buChar char="q"/>
            </a:pPr>
            <a:r>
              <a:rPr lang="en-US" sz="2400" b="1" dirty="0">
                <a:solidFill>
                  <a:schemeClr val="tx1"/>
                </a:solidFill>
                <a:latin typeface="Times New Roman" panose="02020603050405020304" pitchFamily="18" charset="0"/>
                <a:cs typeface="Times New Roman" panose="02020603050405020304" pitchFamily="18" charset="0"/>
              </a:rPr>
              <a:t> State Municipal Accounting Manuals (SMAMs)</a:t>
            </a:r>
            <a:r>
              <a:rPr lang="en-US" sz="2400" dirty="0">
                <a:solidFill>
                  <a:schemeClr val="tx1"/>
                </a:solidFill>
                <a:latin typeface="Times New Roman" panose="02020603050405020304" pitchFamily="18" charset="0"/>
                <a:cs typeface="Times New Roman" panose="02020603050405020304" pitchFamily="18" charset="0"/>
              </a:rPr>
              <a:t>:</a:t>
            </a:r>
            <a:br>
              <a:rPr lang="en-US" sz="2400" dirty="0">
                <a:solidFill>
                  <a:schemeClr val="tx1"/>
                </a:solidFill>
                <a:latin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cs typeface="Times New Roman" panose="02020603050405020304" pitchFamily="18" charset="0"/>
              </a:rPr>
              <a:t>States like West Bengal ,Odisha, Gujarat, Tamil Nadu, and Maharashtra adapted NMAM to suit local structures.</a:t>
            </a:r>
          </a:p>
          <a:p>
            <a:pPr marL="34290" lvl="0" indent="0">
              <a:buNone/>
            </a:pPr>
            <a:endParaRPr lang="en-US" sz="2800" dirty="0">
              <a:solidFill>
                <a:schemeClr val="tx1"/>
              </a:solidFill>
            </a:endParaRPr>
          </a:p>
          <a:p>
            <a:endParaRPr lang="en-US" sz="1800" dirty="0"/>
          </a:p>
        </p:txBody>
      </p:sp>
      <p:sp>
        <p:nvSpPr>
          <p:cNvPr id="5" name="Footer Placeholder 4">
            <a:extLst>
              <a:ext uri="{FF2B5EF4-FFF2-40B4-BE49-F238E27FC236}">
                <a16:creationId xmlns:a16="http://schemas.microsoft.com/office/drawing/2014/main" id="{7137A2BA-B936-E6AC-D0A1-4AA6EA2931E5}"/>
              </a:ext>
            </a:extLst>
          </p:cNvPr>
          <p:cNvSpPr>
            <a:spLocks noGrp="1"/>
          </p:cNvSpPr>
          <p:nvPr>
            <p:ph type="ftr" sz="quarter" idx="11"/>
          </p:nvPr>
        </p:nvSpPr>
        <p:spPr/>
        <p:txBody>
          <a:bodyPr/>
          <a:lstStyle/>
          <a:p>
            <a:r>
              <a:rPr lang="en-US" dirty="0"/>
              <a:t>nirmalkch@gmail.com</a:t>
            </a:r>
          </a:p>
        </p:txBody>
      </p:sp>
      <p:sp>
        <p:nvSpPr>
          <p:cNvPr id="6" name="Slide Number Placeholder 5">
            <a:extLst>
              <a:ext uri="{FF2B5EF4-FFF2-40B4-BE49-F238E27FC236}">
                <a16:creationId xmlns:a16="http://schemas.microsoft.com/office/drawing/2014/main" id="{BC9F85CE-E0E7-37D8-9BBD-515358DA80BA}"/>
              </a:ext>
            </a:extLst>
          </p:cNvPr>
          <p:cNvSpPr>
            <a:spLocks noGrp="1"/>
          </p:cNvSpPr>
          <p:nvPr>
            <p:ph type="sldNum" sz="quarter" idx="12"/>
          </p:nvPr>
        </p:nvSpPr>
        <p:spPr/>
        <p:txBody>
          <a:bodyPr/>
          <a:lstStyle/>
          <a:p>
            <a:fld id="{C1FF6DA9-008F-8B48-92A6-B652298478BF}" type="slidenum">
              <a:rPr lang="en-US" smtClean="0"/>
              <a:pPr/>
              <a:t>17</a:t>
            </a:fld>
            <a:endParaRPr lang="en-US" dirty="0"/>
          </a:p>
        </p:txBody>
      </p:sp>
    </p:spTree>
    <p:extLst>
      <p:ext uri="{BB962C8B-B14F-4D97-AF65-F5344CB8AC3E}">
        <p14:creationId xmlns:p14="http://schemas.microsoft.com/office/powerpoint/2010/main" val="18893053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466725"/>
          </a:xfrm>
        </p:spPr>
        <p:txBody>
          <a:bodyPr>
            <a:noAutofit/>
          </a:bodyPr>
          <a:lstStyle/>
          <a:p>
            <a:pPr algn="ctr"/>
            <a:r>
              <a:rPr lang="en-US" sz="2600" b="1" dirty="0"/>
              <a:t>Key Milestones in the Shift to Double-Entry Accounting</a:t>
            </a:r>
          </a:p>
        </p:txBody>
      </p:sp>
      <p:sp>
        <p:nvSpPr>
          <p:cNvPr id="3" name="Content Placeholder 2"/>
          <p:cNvSpPr>
            <a:spLocks noGrp="1"/>
          </p:cNvSpPr>
          <p:nvPr>
            <p:ph idx="1"/>
          </p:nvPr>
        </p:nvSpPr>
        <p:spPr>
          <a:xfrm>
            <a:off x="200025" y="779865"/>
            <a:ext cx="8317610" cy="5925735"/>
          </a:xfrm>
        </p:spPr>
        <p:txBody>
          <a:bodyPr>
            <a:noAutofit/>
          </a:bodyPr>
          <a:lstStyle/>
          <a:p>
            <a:pPr lvl="0">
              <a:buFont typeface="Wingdings" panose="05000000000000000000" pitchFamily="2" charset="2"/>
              <a:buChar char="q"/>
            </a:pPr>
            <a:r>
              <a:rPr lang="en-US" sz="2400" b="1" dirty="0">
                <a:solidFill>
                  <a:schemeClr val="tx1"/>
                </a:solidFill>
                <a:latin typeface="Times New Roman" panose="02020603050405020304" pitchFamily="18" charset="0"/>
                <a:cs typeface="Times New Roman" panose="02020603050405020304" pitchFamily="18" charset="0"/>
              </a:rPr>
              <a:t> JNNURM &amp; AMRUT</a:t>
            </a:r>
            <a:r>
              <a:rPr lang="en-US" sz="2400" dirty="0">
                <a:solidFill>
                  <a:schemeClr val="tx1"/>
                </a:solidFill>
                <a:latin typeface="Times New Roman" panose="02020603050405020304" pitchFamily="18" charset="0"/>
                <a:cs typeface="Times New Roman" panose="02020603050405020304" pitchFamily="18" charset="0"/>
              </a:rPr>
              <a:t>:</a:t>
            </a:r>
          </a:p>
          <a:p>
            <a:pPr marL="34290" lvl="0" indent="0">
              <a:buNone/>
            </a:pPr>
            <a:br>
              <a:rPr lang="en-US" sz="2400" dirty="0">
                <a:solidFill>
                  <a:schemeClr val="tx1"/>
                </a:solidFill>
                <a:latin typeface="Times New Roman" panose="02020603050405020304" pitchFamily="18" charset="0"/>
                <a:cs typeface="Times New Roman" panose="02020603050405020304" pitchFamily="18" charset="0"/>
              </a:rPr>
            </a:br>
            <a:r>
              <a:rPr lang="en-US" sz="2600" dirty="0">
                <a:solidFill>
                  <a:schemeClr val="tx1"/>
                </a:solidFill>
                <a:latin typeface="Times New Roman" panose="02020603050405020304" pitchFamily="18" charset="0"/>
                <a:cs typeface="Times New Roman" panose="02020603050405020304" pitchFamily="18" charset="0"/>
              </a:rPr>
              <a:t>JNNURM (2006) made double-entry accounting a precondition for grants. AMRUT (2015) linked funding to compliance with </a:t>
            </a:r>
            <a:r>
              <a:rPr lang="en-US" sz="2600" b="1" dirty="0">
                <a:solidFill>
                  <a:schemeClr val="tx1"/>
                </a:solidFill>
                <a:latin typeface="Times New Roman" panose="02020603050405020304" pitchFamily="18" charset="0"/>
                <a:cs typeface="Times New Roman" panose="02020603050405020304" pitchFamily="18" charset="0"/>
              </a:rPr>
              <a:t>accrual accounting</a:t>
            </a:r>
            <a:r>
              <a:rPr lang="en-US" sz="2600" dirty="0">
                <a:solidFill>
                  <a:schemeClr val="tx1"/>
                </a:solidFill>
                <a:latin typeface="Times New Roman" panose="02020603050405020304" pitchFamily="18" charset="0"/>
                <a:cs typeface="Times New Roman" panose="02020603050405020304" pitchFamily="18" charset="0"/>
              </a:rPr>
              <a:t>, </a:t>
            </a:r>
            <a:r>
              <a:rPr lang="en-US" sz="2600" b="1" dirty="0">
                <a:solidFill>
                  <a:schemeClr val="tx1"/>
                </a:solidFill>
                <a:latin typeface="Times New Roman" panose="02020603050405020304" pitchFamily="18" charset="0"/>
                <a:cs typeface="Times New Roman" panose="02020603050405020304" pitchFamily="18" charset="0"/>
              </a:rPr>
              <a:t>asset management</a:t>
            </a:r>
            <a:r>
              <a:rPr lang="en-US" sz="2600" dirty="0">
                <a:solidFill>
                  <a:schemeClr val="tx1"/>
                </a:solidFill>
                <a:latin typeface="Times New Roman" panose="02020603050405020304" pitchFamily="18" charset="0"/>
                <a:cs typeface="Times New Roman" panose="02020603050405020304" pitchFamily="18" charset="0"/>
              </a:rPr>
              <a:t>, and </a:t>
            </a:r>
            <a:r>
              <a:rPr lang="en-US" sz="2600" b="1" dirty="0">
                <a:solidFill>
                  <a:schemeClr val="tx1"/>
                </a:solidFill>
                <a:latin typeface="Times New Roman" panose="02020603050405020304" pitchFamily="18" charset="0"/>
                <a:cs typeface="Times New Roman" panose="02020603050405020304" pitchFamily="18" charset="0"/>
              </a:rPr>
              <a:t>audit</a:t>
            </a:r>
            <a:r>
              <a:rPr lang="en-US" sz="2600" dirty="0">
                <a:solidFill>
                  <a:schemeClr val="tx1"/>
                </a:solidFill>
                <a:latin typeface="Times New Roman" panose="02020603050405020304" pitchFamily="18" charset="0"/>
                <a:cs typeface="Times New Roman" panose="02020603050405020304" pitchFamily="18" charset="0"/>
              </a:rPr>
              <a:t>, making accounting a </a:t>
            </a:r>
            <a:r>
              <a:rPr lang="en-US" sz="2600" b="1" dirty="0">
                <a:solidFill>
                  <a:schemeClr val="tx1"/>
                </a:solidFill>
                <a:latin typeface="Times New Roman" panose="02020603050405020304" pitchFamily="18" charset="0"/>
                <a:cs typeface="Times New Roman" panose="02020603050405020304" pitchFamily="18" charset="0"/>
              </a:rPr>
              <a:t>performance metric</a:t>
            </a:r>
            <a:r>
              <a:rPr lang="en-US" sz="2600" dirty="0">
                <a:solidFill>
                  <a:schemeClr val="tx1"/>
                </a:solidFill>
                <a:latin typeface="Times New Roman" panose="02020603050405020304" pitchFamily="18" charset="0"/>
                <a:cs typeface="Times New Roman" panose="02020603050405020304" pitchFamily="18" charset="0"/>
              </a:rPr>
              <a:t>.</a:t>
            </a:r>
          </a:p>
          <a:p>
            <a:pPr lvl="0">
              <a:buFont typeface="Wingdings" panose="05000000000000000000" pitchFamily="2" charset="2"/>
              <a:buChar char="q"/>
            </a:pPr>
            <a:r>
              <a:rPr lang="en-US" sz="2600" b="1" dirty="0">
                <a:solidFill>
                  <a:schemeClr val="tx1"/>
                </a:solidFill>
                <a:latin typeface="Times New Roman" panose="02020603050405020304" pitchFamily="18" charset="0"/>
                <a:cs typeface="Times New Roman" panose="02020603050405020304" pitchFamily="18" charset="0"/>
              </a:rPr>
              <a:t> </a:t>
            </a:r>
            <a:r>
              <a:rPr lang="en-US" sz="2600" b="1" dirty="0" err="1">
                <a:solidFill>
                  <a:schemeClr val="tx1"/>
                </a:solidFill>
                <a:latin typeface="Times New Roman" panose="02020603050405020304" pitchFamily="18" charset="0"/>
                <a:cs typeface="Times New Roman" panose="02020603050405020304" pitchFamily="18" charset="0"/>
              </a:rPr>
              <a:t>ePanchayat</a:t>
            </a:r>
            <a:r>
              <a:rPr lang="en-US" sz="2600" b="1" dirty="0">
                <a:solidFill>
                  <a:schemeClr val="tx1"/>
                </a:solidFill>
                <a:latin typeface="Times New Roman" panose="02020603050405020304" pitchFamily="18" charset="0"/>
                <a:cs typeface="Times New Roman" panose="02020603050405020304" pitchFamily="18" charset="0"/>
              </a:rPr>
              <a:t> Mission Mode Project (</a:t>
            </a:r>
            <a:r>
              <a:rPr lang="en-US" sz="2600" b="1" dirty="0" err="1">
                <a:solidFill>
                  <a:schemeClr val="tx1"/>
                </a:solidFill>
                <a:latin typeface="Times New Roman" panose="02020603050405020304" pitchFamily="18" charset="0"/>
                <a:cs typeface="Times New Roman" panose="02020603050405020304" pitchFamily="18" charset="0"/>
              </a:rPr>
              <a:t>MoPR</a:t>
            </a:r>
            <a:r>
              <a:rPr lang="en-US" sz="2600" b="1" dirty="0">
                <a:solidFill>
                  <a:schemeClr val="tx1"/>
                </a:solidFill>
                <a:latin typeface="Times New Roman" panose="02020603050405020304" pitchFamily="18" charset="0"/>
                <a:cs typeface="Times New Roman" panose="02020603050405020304" pitchFamily="18" charset="0"/>
              </a:rPr>
              <a:t>)</a:t>
            </a:r>
            <a:r>
              <a:rPr lang="en-US" sz="2600" dirty="0">
                <a:solidFill>
                  <a:schemeClr val="tx1"/>
                </a:solidFill>
                <a:latin typeface="Times New Roman" panose="02020603050405020304" pitchFamily="18" charset="0"/>
                <a:cs typeface="Times New Roman" panose="02020603050405020304" pitchFamily="18" charset="0"/>
              </a:rPr>
              <a:t>:</a:t>
            </a:r>
          </a:p>
          <a:p>
            <a:pPr marL="34290" lvl="0" indent="0">
              <a:buNone/>
            </a:pPr>
            <a:br>
              <a:rPr lang="en-US" sz="2600" dirty="0">
                <a:solidFill>
                  <a:schemeClr val="tx1"/>
                </a:solidFill>
                <a:latin typeface="Times New Roman" panose="02020603050405020304" pitchFamily="18" charset="0"/>
                <a:cs typeface="Times New Roman" panose="02020603050405020304" pitchFamily="18" charset="0"/>
              </a:rPr>
            </a:br>
            <a:r>
              <a:rPr lang="en-US" sz="2600" dirty="0">
                <a:solidFill>
                  <a:schemeClr val="tx1"/>
                </a:solidFill>
                <a:latin typeface="Times New Roman" panose="02020603050405020304" pitchFamily="18" charset="0"/>
                <a:cs typeface="Times New Roman" panose="02020603050405020304" pitchFamily="18" charset="0"/>
              </a:rPr>
              <a:t>Digitized PRI accounting via tools like </a:t>
            </a:r>
            <a:r>
              <a:rPr lang="en-US" sz="2600" b="1" dirty="0" err="1">
                <a:solidFill>
                  <a:schemeClr val="tx1"/>
                </a:solidFill>
                <a:latin typeface="Times New Roman" panose="02020603050405020304" pitchFamily="18" charset="0"/>
                <a:cs typeface="Times New Roman" panose="02020603050405020304" pitchFamily="18" charset="0"/>
              </a:rPr>
              <a:t>PRIASoft</a:t>
            </a:r>
            <a:r>
              <a:rPr lang="en-US" sz="2600" dirty="0">
                <a:solidFill>
                  <a:schemeClr val="tx1"/>
                </a:solidFill>
                <a:latin typeface="Times New Roman" panose="02020603050405020304" pitchFamily="18" charset="0"/>
                <a:cs typeface="Times New Roman" panose="02020603050405020304" pitchFamily="18" charset="0"/>
              </a:rPr>
              <a:t> (for book keeping</a:t>
            </a:r>
            <a:r>
              <a:rPr lang="en-US" sz="2600" dirty="0">
                <a:solidFill>
                  <a:schemeClr val="tx1"/>
                </a:solidFill>
              </a:rPr>
              <a:t>) and </a:t>
            </a:r>
            <a:r>
              <a:rPr lang="en-US" sz="2600" b="1" dirty="0" err="1">
                <a:solidFill>
                  <a:schemeClr val="tx1"/>
                </a:solidFill>
              </a:rPr>
              <a:t>AuditOnline</a:t>
            </a:r>
            <a:r>
              <a:rPr lang="en-US" sz="2600" dirty="0">
                <a:solidFill>
                  <a:schemeClr val="tx1"/>
                </a:solidFill>
              </a:rPr>
              <a:t> (for audits), enabling real-time financial reporting, audit trails, and standardized fund tracking at village, block, and district levels.</a:t>
            </a:r>
          </a:p>
          <a:p>
            <a:endParaRPr lang="en-US" sz="1800" dirty="0"/>
          </a:p>
        </p:txBody>
      </p:sp>
      <p:sp>
        <p:nvSpPr>
          <p:cNvPr id="5" name="Footer Placeholder 4"/>
          <p:cNvSpPr>
            <a:spLocks noGrp="1"/>
          </p:cNvSpPr>
          <p:nvPr>
            <p:ph type="ftr" sz="quarter" idx="11"/>
          </p:nvPr>
        </p:nvSpPr>
        <p:spPr/>
        <p:txBody>
          <a:bodyPr/>
          <a:lstStyle/>
          <a:p>
            <a:r>
              <a:rPr lang="en-US" dirty="0"/>
              <a:t>nirmalkch@gmail.com</a:t>
            </a:r>
          </a:p>
        </p:txBody>
      </p:sp>
      <p:sp>
        <p:nvSpPr>
          <p:cNvPr id="6" name="Slide Number Placeholder 5">
            <a:extLst>
              <a:ext uri="{FF2B5EF4-FFF2-40B4-BE49-F238E27FC236}">
                <a16:creationId xmlns:a16="http://schemas.microsoft.com/office/drawing/2014/main" id="{5225A92A-CB60-E257-F253-2076BB86D271}"/>
              </a:ext>
            </a:extLst>
          </p:cNvPr>
          <p:cNvSpPr>
            <a:spLocks noGrp="1"/>
          </p:cNvSpPr>
          <p:nvPr>
            <p:ph type="sldNum" sz="quarter" idx="12"/>
          </p:nvPr>
        </p:nvSpPr>
        <p:spPr/>
        <p:txBody>
          <a:bodyPr/>
          <a:lstStyle/>
          <a:p>
            <a:fld id="{C1FF6DA9-008F-8B48-92A6-B652298478BF}"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432012"/>
          </a:xfrm>
        </p:spPr>
        <p:txBody>
          <a:bodyPr>
            <a:normAutofit fontScale="90000"/>
          </a:bodyPr>
          <a:lstStyle/>
          <a:p>
            <a:pPr algn="ctr"/>
            <a:r>
              <a:rPr lang="en-US" sz="2800" b="1" dirty="0">
                <a:solidFill>
                  <a:srgbClr val="0070C0"/>
                </a:solidFill>
              </a:rPr>
              <a:t>State-Wise Adoption Timeline and Highlights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86541955"/>
              </p:ext>
            </p:extLst>
          </p:nvPr>
        </p:nvGraphicFramePr>
        <p:xfrm>
          <a:off x="466726" y="857253"/>
          <a:ext cx="8102600" cy="4697299"/>
        </p:xfrm>
        <a:graphic>
          <a:graphicData uri="http://schemas.openxmlformats.org/drawingml/2006/table">
            <a:tbl>
              <a:tblPr firstRow="1" bandRow="1">
                <a:tableStyleId>{F5AB1C69-6EDB-4FF4-983F-18BD219EF322}</a:tableStyleId>
              </a:tblPr>
              <a:tblGrid>
                <a:gridCol w="2042043">
                  <a:extLst>
                    <a:ext uri="{9D8B030D-6E8A-4147-A177-3AD203B41FA5}">
                      <a16:colId xmlns:a16="http://schemas.microsoft.com/office/drawing/2014/main" val="20000"/>
                    </a:ext>
                  </a:extLst>
                </a:gridCol>
                <a:gridCol w="6060557">
                  <a:extLst>
                    <a:ext uri="{9D8B030D-6E8A-4147-A177-3AD203B41FA5}">
                      <a16:colId xmlns:a16="http://schemas.microsoft.com/office/drawing/2014/main" val="20001"/>
                    </a:ext>
                  </a:extLst>
                </a:gridCol>
              </a:tblGrid>
              <a:tr h="281511">
                <a:tc>
                  <a:txBody>
                    <a:bodyPr/>
                    <a:lstStyle/>
                    <a:p>
                      <a:pPr algn="ctr">
                        <a:lnSpc>
                          <a:spcPct val="115000"/>
                        </a:lnSpc>
                        <a:spcAft>
                          <a:spcPts val="0"/>
                        </a:spcAft>
                      </a:pPr>
                      <a:r>
                        <a:rPr lang="en-US" sz="1400" b="1" kern="0" dirty="0">
                          <a:latin typeface="Times New Roman" panose="02020603050405020304" pitchFamily="18" charset="0"/>
                          <a:ea typeface="Times New Roman"/>
                          <a:cs typeface="Times New Roman" panose="02020603050405020304" pitchFamily="18" charset="0"/>
                        </a:rPr>
                        <a:t>State</a:t>
                      </a:r>
                      <a:endParaRPr lang="en-US" sz="1200" b="1" kern="100" dirty="0">
                        <a:latin typeface="Times New Roman" panose="02020603050405020304" pitchFamily="18" charset="0"/>
                        <a:ea typeface="Calibri"/>
                        <a:cs typeface="Times New Roman" panose="02020603050405020304" pitchFamily="18" charset="0"/>
                      </a:endParaRPr>
                    </a:p>
                  </a:txBody>
                  <a:tcPr marL="9525" marR="9525" marT="9525" marB="9525" anchor="ctr"/>
                </a:tc>
                <a:tc>
                  <a:txBody>
                    <a:bodyPr/>
                    <a:lstStyle/>
                    <a:p>
                      <a:pPr algn="ctr">
                        <a:lnSpc>
                          <a:spcPct val="115000"/>
                        </a:lnSpc>
                        <a:spcAft>
                          <a:spcPts val="0"/>
                        </a:spcAft>
                      </a:pPr>
                      <a:r>
                        <a:rPr lang="en-US" sz="1400" b="1" kern="0" dirty="0">
                          <a:latin typeface="Times New Roman" panose="02020603050405020304" pitchFamily="18" charset="0"/>
                          <a:ea typeface="Times New Roman"/>
                          <a:cs typeface="Times New Roman" panose="02020603050405020304" pitchFamily="18" charset="0"/>
                        </a:rPr>
                        <a:t>Initiative / Year</a:t>
                      </a:r>
                      <a:endParaRPr lang="en-US" sz="1200" b="1" kern="100" dirty="0">
                        <a:latin typeface="Times New Roman" panose="02020603050405020304" pitchFamily="18" charset="0"/>
                        <a:ea typeface="Calibri"/>
                        <a:cs typeface="Times New Roman" panose="02020603050405020304" pitchFamily="18" charset="0"/>
                      </a:endParaRPr>
                    </a:p>
                  </a:txBody>
                  <a:tcPr marL="9525" marR="9525" marT="9525" marB="9525" anchor="ctr"/>
                </a:tc>
                <a:extLst>
                  <a:ext uri="{0D108BD9-81ED-4DB2-BD59-A6C34878D82A}">
                    <a16:rowId xmlns:a16="http://schemas.microsoft.com/office/drawing/2014/main" val="10000"/>
                  </a:ext>
                </a:extLst>
              </a:tr>
              <a:tr h="597910">
                <a:tc>
                  <a:txBody>
                    <a:bodyPr/>
                    <a:lstStyle/>
                    <a:p>
                      <a:pPr algn="ctr">
                        <a:lnSpc>
                          <a:spcPct val="115000"/>
                        </a:lnSpc>
                        <a:spcAft>
                          <a:spcPts val="0"/>
                        </a:spcAft>
                      </a:pPr>
                      <a:r>
                        <a:rPr lang="en-US" sz="1800" b="1" kern="0" dirty="0">
                          <a:latin typeface="Times New Roman" panose="02020603050405020304" pitchFamily="18" charset="0"/>
                          <a:ea typeface="Times New Roman"/>
                          <a:cs typeface="Times New Roman" panose="02020603050405020304" pitchFamily="18" charset="0"/>
                        </a:rPr>
                        <a:t>Maharashtra</a:t>
                      </a:r>
                      <a:endParaRPr lang="en-US" sz="1600" b="1" kern="100" dirty="0">
                        <a:latin typeface="Times New Roman" panose="02020603050405020304" pitchFamily="18" charset="0"/>
                        <a:ea typeface="Calibri"/>
                        <a:cs typeface="Times New Roman" panose="02020603050405020304" pitchFamily="18" charset="0"/>
                      </a:endParaRPr>
                    </a:p>
                  </a:txBody>
                  <a:tcPr marL="9525" marR="9525" marT="9525" marB="9525" anchor="ctr"/>
                </a:tc>
                <a:tc>
                  <a:txBody>
                    <a:bodyPr/>
                    <a:lstStyle/>
                    <a:p>
                      <a:pPr algn="l">
                        <a:lnSpc>
                          <a:spcPct val="115000"/>
                        </a:lnSpc>
                        <a:spcAft>
                          <a:spcPts val="0"/>
                        </a:spcAft>
                      </a:pPr>
                      <a:r>
                        <a:rPr lang="en-US" sz="1800" b="1" kern="0" dirty="0">
                          <a:latin typeface="Times New Roman" panose="02020603050405020304" pitchFamily="18" charset="0"/>
                          <a:ea typeface="Times New Roman"/>
                          <a:cs typeface="Times New Roman" panose="02020603050405020304" pitchFamily="18" charset="0"/>
                        </a:rPr>
                        <a:t>Early 2008 – Implemented double-entry accounting across all 250+ ULBs.</a:t>
                      </a:r>
                      <a:endParaRPr lang="en-US" sz="1600" b="1" kern="100" dirty="0">
                        <a:latin typeface="Times New Roman" panose="02020603050405020304" pitchFamily="18" charset="0"/>
                        <a:ea typeface="Calibri"/>
                        <a:cs typeface="Times New Roman" panose="02020603050405020304" pitchFamily="18" charset="0"/>
                      </a:endParaRPr>
                    </a:p>
                  </a:txBody>
                  <a:tcPr marL="9525" marR="9525" marT="9525" marB="9525" anchor="ctr"/>
                </a:tc>
                <a:extLst>
                  <a:ext uri="{0D108BD9-81ED-4DB2-BD59-A6C34878D82A}">
                    <a16:rowId xmlns:a16="http://schemas.microsoft.com/office/drawing/2014/main" val="10001"/>
                  </a:ext>
                </a:extLst>
              </a:tr>
              <a:tr h="597910">
                <a:tc>
                  <a:txBody>
                    <a:bodyPr/>
                    <a:lstStyle/>
                    <a:p>
                      <a:pPr algn="ctr">
                        <a:lnSpc>
                          <a:spcPct val="115000"/>
                        </a:lnSpc>
                        <a:spcAft>
                          <a:spcPts val="0"/>
                        </a:spcAft>
                      </a:pPr>
                      <a:r>
                        <a:rPr lang="en-US" sz="1800" b="1" kern="0" dirty="0">
                          <a:latin typeface="Times New Roman" panose="02020603050405020304" pitchFamily="18" charset="0"/>
                          <a:ea typeface="Times New Roman"/>
                          <a:cs typeface="Times New Roman" panose="02020603050405020304" pitchFamily="18" charset="0"/>
                        </a:rPr>
                        <a:t>Odisha</a:t>
                      </a:r>
                      <a:endParaRPr lang="en-US" sz="1600" b="1" kern="100" dirty="0">
                        <a:latin typeface="Times New Roman" panose="02020603050405020304" pitchFamily="18" charset="0"/>
                        <a:ea typeface="Calibri"/>
                        <a:cs typeface="Times New Roman" panose="02020603050405020304" pitchFamily="18" charset="0"/>
                      </a:endParaRPr>
                    </a:p>
                  </a:txBody>
                  <a:tcPr marL="9525" marR="9525" marT="9525" marB="9525" anchor="ctr"/>
                </a:tc>
                <a:tc>
                  <a:txBody>
                    <a:bodyPr/>
                    <a:lstStyle/>
                    <a:p>
                      <a:pPr algn="l">
                        <a:lnSpc>
                          <a:spcPct val="115000"/>
                        </a:lnSpc>
                        <a:spcAft>
                          <a:spcPts val="0"/>
                        </a:spcAft>
                      </a:pPr>
                      <a:r>
                        <a:rPr lang="en-US" sz="1800" b="1" kern="0" dirty="0">
                          <a:latin typeface="Times New Roman" panose="02020603050405020304" pitchFamily="18" charset="0"/>
                          <a:ea typeface="Times New Roman"/>
                          <a:cs typeface="Times New Roman" panose="02020603050405020304" pitchFamily="18" charset="0"/>
                        </a:rPr>
                        <a:t>2020 – Issued </a:t>
                      </a:r>
                      <a:r>
                        <a:rPr lang="en-US" sz="1800" b="1" kern="0" dirty="0" err="1">
                          <a:latin typeface="Times New Roman" panose="02020603050405020304" pitchFamily="18" charset="0"/>
                          <a:ea typeface="Times New Roman"/>
                          <a:cs typeface="Times New Roman" panose="02020603050405020304" pitchFamily="18" charset="0"/>
                        </a:rPr>
                        <a:t>Odisha</a:t>
                      </a:r>
                      <a:r>
                        <a:rPr lang="en-US" sz="1800" b="1" kern="0" dirty="0">
                          <a:latin typeface="Times New Roman" panose="02020603050405020304" pitchFamily="18" charset="0"/>
                          <a:ea typeface="Times New Roman"/>
                          <a:cs typeface="Times New Roman" panose="02020603050405020304" pitchFamily="18" charset="0"/>
                        </a:rPr>
                        <a:t> Municipal Accounting Manual 2.0, aligned with accrual principles.</a:t>
                      </a:r>
                      <a:endParaRPr lang="en-US" sz="1600" b="1" kern="100" dirty="0">
                        <a:latin typeface="Times New Roman" panose="02020603050405020304" pitchFamily="18" charset="0"/>
                        <a:ea typeface="Calibri"/>
                        <a:cs typeface="Times New Roman" panose="02020603050405020304" pitchFamily="18" charset="0"/>
                      </a:endParaRPr>
                    </a:p>
                  </a:txBody>
                  <a:tcPr marL="9525" marR="9525" marT="9525" marB="9525" anchor="ctr"/>
                </a:tc>
                <a:extLst>
                  <a:ext uri="{0D108BD9-81ED-4DB2-BD59-A6C34878D82A}">
                    <a16:rowId xmlns:a16="http://schemas.microsoft.com/office/drawing/2014/main" val="10002"/>
                  </a:ext>
                </a:extLst>
              </a:tr>
              <a:tr h="597910">
                <a:tc>
                  <a:txBody>
                    <a:bodyPr/>
                    <a:lstStyle/>
                    <a:p>
                      <a:pPr algn="ctr">
                        <a:lnSpc>
                          <a:spcPct val="115000"/>
                        </a:lnSpc>
                        <a:spcAft>
                          <a:spcPts val="0"/>
                        </a:spcAft>
                      </a:pPr>
                      <a:r>
                        <a:rPr lang="en-US" sz="1800" b="1" kern="0" dirty="0">
                          <a:latin typeface="Times New Roman" panose="02020603050405020304" pitchFamily="18" charset="0"/>
                          <a:ea typeface="Times New Roman"/>
                          <a:cs typeface="Times New Roman" panose="02020603050405020304" pitchFamily="18" charset="0"/>
                        </a:rPr>
                        <a:t>Uttarakhand</a:t>
                      </a:r>
                      <a:endParaRPr lang="en-US" sz="1600" b="1" kern="100" dirty="0">
                        <a:latin typeface="Times New Roman" panose="02020603050405020304" pitchFamily="18" charset="0"/>
                        <a:ea typeface="Calibri"/>
                        <a:cs typeface="Times New Roman" panose="02020603050405020304" pitchFamily="18" charset="0"/>
                      </a:endParaRPr>
                    </a:p>
                  </a:txBody>
                  <a:tcPr marL="9525" marR="9525" marT="9525" marB="9525" anchor="ctr"/>
                </a:tc>
                <a:tc>
                  <a:txBody>
                    <a:bodyPr/>
                    <a:lstStyle/>
                    <a:p>
                      <a:pPr algn="l">
                        <a:lnSpc>
                          <a:spcPct val="115000"/>
                        </a:lnSpc>
                        <a:spcAft>
                          <a:spcPts val="0"/>
                        </a:spcAft>
                      </a:pPr>
                      <a:r>
                        <a:rPr lang="en-US" sz="1800" b="1" kern="0" dirty="0">
                          <a:latin typeface="Times New Roman" panose="02020603050405020304" pitchFamily="18" charset="0"/>
                          <a:ea typeface="Times New Roman"/>
                          <a:cs typeface="Times New Roman" panose="02020603050405020304" pitchFamily="18" charset="0"/>
                        </a:rPr>
                        <a:t>2022 – First to revise its Municipal Accounts Manual to include mandatory ASLBs.</a:t>
                      </a:r>
                      <a:endParaRPr lang="en-US" sz="1600" b="1" kern="100" dirty="0">
                        <a:latin typeface="Times New Roman" panose="02020603050405020304" pitchFamily="18" charset="0"/>
                        <a:ea typeface="Calibri"/>
                        <a:cs typeface="Times New Roman" panose="02020603050405020304" pitchFamily="18" charset="0"/>
                      </a:endParaRPr>
                    </a:p>
                  </a:txBody>
                  <a:tcPr marL="9525" marR="9525" marT="9525" marB="9525" anchor="ctr"/>
                </a:tc>
                <a:extLst>
                  <a:ext uri="{0D108BD9-81ED-4DB2-BD59-A6C34878D82A}">
                    <a16:rowId xmlns:a16="http://schemas.microsoft.com/office/drawing/2014/main" val="10003"/>
                  </a:ext>
                </a:extLst>
              </a:tr>
              <a:tr h="750640">
                <a:tc>
                  <a:txBody>
                    <a:bodyPr/>
                    <a:lstStyle/>
                    <a:p>
                      <a:pPr algn="ctr">
                        <a:lnSpc>
                          <a:spcPct val="115000"/>
                        </a:lnSpc>
                        <a:spcAft>
                          <a:spcPts val="0"/>
                        </a:spcAft>
                      </a:pPr>
                      <a:r>
                        <a:rPr lang="en-US" sz="1800" b="1" kern="0" dirty="0">
                          <a:latin typeface="Times New Roman" panose="02020603050405020304" pitchFamily="18" charset="0"/>
                          <a:ea typeface="Times New Roman"/>
                          <a:cs typeface="Times New Roman" panose="02020603050405020304" pitchFamily="18" charset="0"/>
                        </a:rPr>
                        <a:t>Kerala</a:t>
                      </a:r>
                      <a:endParaRPr lang="en-US" sz="1600" b="1" kern="100" dirty="0">
                        <a:latin typeface="Times New Roman" panose="02020603050405020304" pitchFamily="18" charset="0"/>
                        <a:ea typeface="Calibri"/>
                        <a:cs typeface="Times New Roman" panose="02020603050405020304" pitchFamily="18" charset="0"/>
                      </a:endParaRPr>
                    </a:p>
                  </a:txBody>
                  <a:tcPr marL="9525" marR="9525" marT="9525" marB="9525" anchor="ctr"/>
                </a:tc>
                <a:tc>
                  <a:txBody>
                    <a:bodyPr/>
                    <a:lstStyle/>
                    <a:p>
                      <a:pPr algn="l">
                        <a:lnSpc>
                          <a:spcPct val="115000"/>
                        </a:lnSpc>
                        <a:spcAft>
                          <a:spcPts val="0"/>
                        </a:spcAft>
                      </a:pPr>
                      <a:r>
                        <a:rPr lang="en-US" sz="1800" b="1" kern="0" dirty="0">
                          <a:latin typeface="Times New Roman" panose="02020603050405020304" pitchFamily="18" charset="0"/>
                          <a:ea typeface="Times New Roman"/>
                          <a:cs typeface="Times New Roman" panose="02020603050405020304" pitchFamily="18" charset="0"/>
                        </a:rPr>
                        <a:t>2010 onwards – Through Information Kerala Mission (IKM) launched </a:t>
                      </a:r>
                      <a:r>
                        <a:rPr lang="en-US" sz="1800" b="1" i="1" kern="0" dirty="0" err="1">
                          <a:latin typeface="Times New Roman" panose="02020603050405020304" pitchFamily="18" charset="0"/>
                          <a:ea typeface="Times New Roman"/>
                          <a:cs typeface="Times New Roman" panose="02020603050405020304" pitchFamily="18" charset="0"/>
                        </a:rPr>
                        <a:t>Saankhya</a:t>
                      </a:r>
                      <a:r>
                        <a:rPr lang="en-US" sz="1800" b="1" kern="0" dirty="0">
                          <a:latin typeface="Times New Roman" panose="02020603050405020304" pitchFamily="18" charset="0"/>
                          <a:ea typeface="Times New Roman"/>
                          <a:cs typeface="Times New Roman" panose="02020603050405020304" pitchFamily="18" charset="0"/>
                        </a:rPr>
                        <a:t>, an accrual-based ERP across 1,200+ </a:t>
                      </a:r>
                      <a:r>
                        <a:rPr lang="en-US" sz="1800" b="1" kern="0" dirty="0" err="1">
                          <a:latin typeface="Times New Roman" panose="02020603050405020304" pitchFamily="18" charset="0"/>
                          <a:ea typeface="Times New Roman"/>
                          <a:cs typeface="Times New Roman" panose="02020603050405020304" pitchFamily="18" charset="0"/>
                        </a:rPr>
                        <a:t>LBs.</a:t>
                      </a:r>
                      <a:endParaRPr lang="en-US" sz="1600" b="1" kern="100" dirty="0">
                        <a:latin typeface="Times New Roman" panose="02020603050405020304" pitchFamily="18" charset="0"/>
                        <a:ea typeface="Calibri"/>
                        <a:cs typeface="Times New Roman" panose="02020603050405020304" pitchFamily="18" charset="0"/>
                      </a:endParaRPr>
                    </a:p>
                  </a:txBody>
                  <a:tcPr marL="9525" marR="9525" marT="9525" marB="9525" anchor="ctr"/>
                </a:tc>
                <a:extLst>
                  <a:ext uri="{0D108BD9-81ED-4DB2-BD59-A6C34878D82A}">
                    <a16:rowId xmlns:a16="http://schemas.microsoft.com/office/drawing/2014/main" val="10004"/>
                  </a:ext>
                </a:extLst>
              </a:tr>
              <a:tr h="597910">
                <a:tc>
                  <a:txBody>
                    <a:bodyPr/>
                    <a:lstStyle/>
                    <a:p>
                      <a:pPr algn="ctr">
                        <a:lnSpc>
                          <a:spcPct val="115000"/>
                        </a:lnSpc>
                        <a:spcAft>
                          <a:spcPts val="0"/>
                        </a:spcAft>
                      </a:pPr>
                      <a:r>
                        <a:rPr lang="en-US" sz="1800" b="1" kern="0" dirty="0">
                          <a:latin typeface="Times New Roman" panose="02020603050405020304" pitchFamily="18" charset="0"/>
                          <a:ea typeface="Times New Roman"/>
                          <a:cs typeface="Times New Roman" panose="02020603050405020304" pitchFamily="18" charset="0"/>
                        </a:rPr>
                        <a:t>Andhra Pradesh</a:t>
                      </a:r>
                      <a:endParaRPr lang="en-US" sz="1600" b="1" kern="100" dirty="0">
                        <a:latin typeface="Times New Roman" panose="02020603050405020304" pitchFamily="18" charset="0"/>
                        <a:ea typeface="Calibri"/>
                        <a:cs typeface="Times New Roman" panose="02020603050405020304" pitchFamily="18" charset="0"/>
                      </a:endParaRPr>
                    </a:p>
                  </a:txBody>
                  <a:tcPr marL="9525" marR="9525" marT="9525" marB="9525" anchor="ctr"/>
                </a:tc>
                <a:tc>
                  <a:txBody>
                    <a:bodyPr/>
                    <a:lstStyle/>
                    <a:p>
                      <a:pPr algn="l">
                        <a:lnSpc>
                          <a:spcPct val="115000"/>
                        </a:lnSpc>
                        <a:spcAft>
                          <a:spcPts val="0"/>
                        </a:spcAft>
                      </a:pPr>
                      <a:r>
                        <a:rPr lang="en-US" sz="1800" b="1" kern="0" dirty="0">
                          <a:latin typeface="Times New Roman" panose="02020603050405020304" pitchFamily="18" charset="0"/>
                          <a:ea typeface="Times New Roman"/>
                          <a:cs typeface="Times New Roman" panose="02020603050405020304" pitchFamily="18" charset="0"/>
                        </a:rPr>
                        <a:t>2015 onwards – Rolled out </a:t>
                      </a:r>
                      <a:r>
                        <a:rPr lang="en-US" sz="1800" b="1" kern="0" dirty="0" err="1">
                          <a:latin typeface="Times New Roman" panose="02020603050405020304" pitchFamily="18" charset="0"/>
                          <a:ea typeface="Times New Roman"/>
                          <a:cs typeface="Times New Roman" panose="02020603050405020304" pitchFamily="18" charset="0"/>
                        </a:rPr>
                        <a:t>ePanchayat</a:t>
                      </a:r>
                      <a:r>
                        <a:rPr lang="en-US" sz="1800" b="1" kern="0" dirty="0">
                          <a:latin typeface="Times New Roman" panose="02020603050405020304" pitchFamily="18" charset="0"/>
                          <a:ea typeface="Times New Roman"/>
                          <a:cs typeface="Times New Roman" panose="02020603050405020304" pitchFamily="18" charset="0"/>
                        </a:rPr>
                        <a:t> platform with accrual accounting and project monitoring.</a:t>
                      </a:r>
                      <a:endParaRPr lang="en-US" sz="1600" b="1" kern="100" dirty="0">
                        <a:latin typeface="Times New Roman" panose="02020603050405020304" pitchFamily="18" charset="0"/>
                        <a:ea typeface="Calibri"/>
                        <a:cs typeface="Times New Roman" panose="02020603050405020304" pitchFamily="18" charset="0"/>
                      </a:endParaRPr>
                    </a:p>
                  </a:txBody>
                  <a:tcPr marL="9525" marR="9525" marT="9525" marB="9525" anchor="ctr"/>
                </a:tc>
                <a:extLst>
                  <a:ext uri="{0D108BD9-81ED-4DB2-BD59-A6C34878D82A}">
                    <a16:rowId xmlns:a16="http://schemas.microsoft.com/office/drawing/2014/main" val="10005"/>
                  </a:ext>
                </a:extLst>
              </a:tr>
              <a:tr h="976755">
                <a:tc>
                  <a:txBody>
                    <a:bodyPr/>
                    <a:lstStyle/>
                    <a:p>
                      <a:pPr algn="ctr">
                        <a:lnSpc>
                          <a:spcPct val="115000"/>
                        </a:lnSpc>
                        <a:spcAft>
                          <a:spcPts val="0"/>
                        </a:spcAft>
                      </a:pPr>
                      <a:r>
                        <a:rPr lang="en-US" sz="1800" b="1" kern="0" dirty="0">
                          <a:latin typeface="Times New Roman" panose="02020603050405020304" pitchFamily="18" charset="0"/>
                          <a:ea typeface="Times New Roman"/>
                          <a:cs typeface="Times New Roman" panose="02020603050405020304" pitchFamily="18" charset="0"/>
                        </a:rPr>
                        <a:t>Gujarat</a:t>
                      </a:r>
                      <a:endParaRPr lang="en-US" sz="1600" b="1" kern="100" dirty="0">
                        <a:latin typeface="Times New Roman" panose="02020603050405020304" pitchFamily="18" charset="0"/>
                        <a:ea typeface="Calibri"/>
                        <a:cs typeface="Times New Roman" panose="02020603050405020304" pitchFamily="18" charset="0"/>
                      </a:endParaRPr>
                    </a:p>
                  </a:txBody>
                  <a:tcPr marL="9525" marR="9525" marT="9525" marB="9525" anchor="ctr"/>
                </a:tc>
                <a:tc>
                  <a:txBody>
                    <a:bodyPr/>
                    <a:lstStyle/>
                    <a:p>
                      <a:pPr algn="l">
                        <a:lnSpc>
                          <a:spcPct val="115000"/>
                        </a:lnSpc>
                        <a:spcAft>
                          <a:spcPts val="0"/>
                        </a:spcAft>
                      </a:pPr>
                      <a:r>
                        <a:rPr lang="en-US" sz="1800" b="1" kern="0" dirty="0">
                          <a:latin typeface="Times New Roman" panose="02020603050405020304" pitchFamily="18" charset="0"/>
                          <a:ea typeface="Times New Roman"/>
                          <a:cs typeface="Times New Roman" panose="02020603050405020304" pitchFamily="18" charset="0"/>
                        </a:rPr>
                        <a:t>2013 – Adopted double-entry accrual accounting in Class A/B ULBs in collaboration with CEPT University and ICAI</a:t>
                      </a:r>
                    </a:p>
                  </a:txBody>
                  <a:tcPr marL="9525" marR="9525" marT="9525" marB="9525" anchor="ctr"/>
                </a:tc>
                <a:extLst>
                  <a:ext uri="{0D108BD9-81ED-4DB2-BD59-A6C34878D82A}">
                    <a16:rowId xmlns:a16="http://schemas.microsoft.com/office/drawing/2014/main" val="10006"/>
                  </a:ext>
                </a:extLst>
              </a:tr>
            </a:tbl>
          </a:graphicData>
        </a:graphic>
      </p:graphicFrame>
      <p:sp>
        <p:nvSpPr>
          <p:cNvPr id="9" name="Footer Placeholder 8"/>
          <p:cNvSpPr>
            <a:spLocks noGrp="1"/>
          </p:cNvSpPr>
          <p:nvPr>
            <p:ph type="ftr" sz="quarter" idx="11"/>
          </p:nvPr>
        </p:nvSpPr>
        <p:spPr/>
        <p:txBody>
          <a:bodyPr/>
          <a:lstStyle/>
          <a:p>
            <a:r>
              <a:rPr lang="en-US"/>
              <a:t>nirmalkch@gmail.com</a:t>
            </a:r>
          </a:p>
        </p:txBody>
      </p:sp>
      <p:sp>
        <p:nvSpPr>
          <p:cNvPr id="3" name="Slide Number Placeholder 2">
            <a:extLst>
              <a:ext uri="{FF2B5EF4-FFF2-40B4-BE49-F238E27FC236}">
                <a16:creationId xmlns:a16="http://schemas.microsoft.com/office/drawing/2014/main" id="{02A09D9A-32D0-3BCE-4D1D-B8AD85F21687}"/>
              </a:ext>
            </a:extLst>
          </p:cNvPr>
          <p:cNvSpPr>
            <a:spLocks noGrp="1"/>
          </p:cNvSpPr>
          <p:nvPr>
            <p:ph type="sldNum" sz="quarter" idx="12"/>
          </p:nvPr>
        </p:nvSpPr>
        <p:spPr/>
        <p:txBody>
          <a:bodyPr/>
          <a:lstStyle/>
          <a:p>
            <a:fld id="{C1FF6DA9-008F-8B48-92A6-B652298478BF}" type="slidenum">
              <a:rPr lang="en-US" smtClean="0"/>
              <a:pPr/>
              <a:t>19</a:t>
            </a:fld>
            <a:endParaRPr lang="en-US"/>
          </a:p>
        </p:txBody>
      </p:sp>
      <p:sp>
        <p:nvSpPr>
          <p:cNvPr id="7" name="Rounded Rectangle 6"/>
          <p:cNvSpPr/>
          <p:nvPr/>
        </p:nvSpPr>
        <p:spPr>
          <a:xfrm>
            <a:off x="581025" y="5629275"/>
            <a:ext cx="7988300" cy="666750"/>
          </a:xfrm>
          <a:prstGeom prst="roundRect">
            <a:avLst>
              <a:gd name="adj" fmla="val 50000"/>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i="1" dirty="0"/>
          </a:p>
          <a:p>
            <a:pPr algn="ctr"/>
            <a:r>
              <a:rPr lang="en-US" i="1" dirty="0"/>
              <a:t>Other states like Tamil Nadu, Karnataka and Punjab have partially adopted double-entry systems through pilot programs or phased rollouts.</a:t>
            </a:r>
            <a:endParaRPr lang="en-US" dirty="0"/>
          </a:p>
          <a:p>
            <a:pPr algn="ctr"/>
            <a:endParaRPr lang="en-US" dirty="0">
              <a:solidFill>
                <a:sysClr val="windowText" lastClr="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normAutofit fontScale="90000"/>
          </a:bodyPr>
          <a:lstStyle/>
          <a:p>
            <a:r>
              <a:rPr lang="en-US" dirty="0"/>
              <a:t>Financial Reporting Standards and Transparency </a:t>
            </a:r>
          </a:p>
        </p:txBody>
      </p:sp>
      <p:sp>
        <p:nvSpPr>
          <p:cNvPr id="2" name="Subtitle 1"/>
          <p:cNvSpPr>
            <a:spLocks noGrp="1"/>
          </p:cNvSpPr>
          <p:nvPr>
            <p:ph type="subTitle" idx="1"/>
          </p:nvPr>
        </p:nvSpPr>
        <p:spPr>
          <a:xfrm>
            <a:off x="304801" y="4429125"/>
            <a:ext cx="8658224" cy="1546499"/>
          </a:xfrm>
        </p:spPr>
        <p:txBody>
          <a:bodyPr>
            <a:normAutofit/>
          </a:bodyPr>
          <a:lstStyle/>
          <a:p>
            <a:r>
              <a:rPr lang="en-US" sz="2000" b="1" dirty="0"/>
              <a:t>CA Nirmal KUMAR CHAKRABARTI</a:t>
            </a:r>
          </a:p>
          <a:p>
            <a:r>
              <a:rPr lang="en-US" b="1" i="1" dirty="0"/>
              <a:t>M.Com,MBA,FCMA.LLB</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50" y="609600"/>
            <a:ext cx="7406640" cy="514350"/>
          </a:xfrm>
        </p:spPr>
        <p:txBody>
          <a:bodyPr>
            <a:normAutofit/>
          </a:bodyPr>
          <a:lstStyle/>
          <a:p>
            <a:r>
              <a:rPr lang="en-US" sz="2400" b="1" dirty="0">
                <a:solidFill>
                  <a:srgbClr val="0070C0"/>
                </a:solidFill>
              </a:rPr>
              <a:t>Chartered Accountants and the Application of ASLBs</a:t>
            </a:r>
          </a:p>
        </p:txBody>
      </p:sp>
      <p:sp>
        <p:nvSpPr>
          <p:cNvPr id="3" name="Content Placeholder 2"/>
          <p:cNvSpPr>
            <a:spLocks noGrp="1"/>
          </p:cNvSpPr>
          <p:nvPr>
            <p:ph idx="1"/>
          </p:nvPr>
        </p:nvSpPr>
        <p:spPr>
          <a:xfrm>
            <a:off x="485775" y="1190625"/>
            <a:ext cx="7776129" cy="4905375"/>
          </a:xfrm>
        </p:spPr>
        <p:txBody>
          <a:bodyPr>
            <a:normAutofit fontScale="92500" lnSpcReduction="20000"/>
          </a:bodyPr>
          <a:lstStyle/>
          <a:p>
            <a:pPr marL="34290" indent="0">
              <a:buNone/>
            </a:pPr>
            <a:r>
              <a:rPr lang="en-US" sz="2400" dirty="0">
                <a:solidFill>
                  <a:schemeClr val="tx1"/>
                </a:solidFill>
                <a:latin typeface="Times New Roman" panose="02020603050405020304" pitchFamily="18" charset="0"/>
                <a:cs typeface="Times New Roman" panose="02020603050405020304" pitchFamily="18" charset="0"/>
              </a:rPr>
              <a:t>ICAI has issued </a:t>
            </a:r>
            <a:r>
              <a:rPr lang="en-US" sz="2400" b="1" dirty="0">
                <a:solidFill>
                  <a:schemeClr val="tx1"/>
                </a:solidFill>
                <a:latin typeface="Times New Roman" panose="02020603050405020304" pitchFamily="18" charset="0"/>
                <a:cs typeface="Times New Roman" panose="02020603050405020304" pitchFamily="18" charset="0"/>
              </a:rPr>
              <a:t>27 ASLBs</a:t>
            </a:r>
            <a:r>
              <a:rPr lang="en-US" sz="2400" dirty="0">
                <a:solidFill>
                  <a:schemeClr val="tx1"/>
                </a:solidFill>
                <a:latin typeface="Times New Roman" panose="02020603050405020304" pitchFamily="18" charset="0"/>
                <a:cs typeface="Times New Roman" panose="02020603050405020304" pitchFamily="18" charset="0"/>
              </a:rPr>
              <a:t> (covering cash and accrual standards) aligned with IPSAS(International Public Sector Accounting Standards). These ensure uniformity in reporting across a highly diverse set of local bodies.</a:t>
            </a:r>
          </a:p>
          <a:p>
            <a:pPr>
              <a:buNone/>
            </a:pPr>
            <a:r>
              <a:rPr lang="en-US" sz="2400" b="1" dirty="0">
                <a:solidFill>
                  <a:schemeClr val="tx1"/>
                </a:solidFill>
                <a:latin typeface="Times New Roman" panose="02020603050405020304" pitchFamily="18" charset="0"/>
                <a:cs typeface="Times New Roman" panose="02020603050405020304" pitchFamily="18" charset="0"/>
              </a:rPr>
              <a:t> CAs contribute by:</a:t>
            </a:r>
            <a:endParaRPr lang="en-US" sz="2400" dirty="0">
              <a:solidFill>
                <a:schemeClr val="tx1"/>
              </a:solidFill>
              <a:latin typeface="Times New Roman" panose="02020603050405020304" pitchFamily="18" charset="0"/>
              <a:cs typeface="Times New Roman" panose="02020603050405020304" pitchFamily="18" charset="0"/>
            </a:endParaRPr>
          </a:p>
          <a:p>
            <a:pPr lvl="0"/>
            <a:r>
              <a:rPr lang="en-US" sz="2400" dirty="0">
                <a:solidFill>
                  <a:schemeClr val="tx1"/>
                </a:solidFill>
                <a:latin typeface="Times New Roman" panose="02020603050405020304" pitchFamily="18" charset="0"/>
                <a:cs typeface="Times New Roman" panose="02020603050405020304" pitchFamily="18" charset="0"/>
              </a:rPr>
              <a:t>Advising on adoption of ASLBs suited to the local body's maturity.</a:t>
            </a:r>
          </a:p>
          <a:p>
            <a:pPr lvl="0"/>
            <a:r>
              <a:rPr lang="en-US" sz="2400" dirty="0">
                <a:solidFill>
                  <a:schemeClr val="tx1"/>
                </a:solidFill>
                <a:latin typeface="Times New Roman" panose="02020603050405020304" pitchFamily="18" charset="0"/>
                <a:cs typeface="Times New Roman" panose="02020603050405020304" pitchFamily="18" charset="0"/>
              </a:rPr>
              <a:t>Training staff in compliance and applying </a:t>
            </a:r>
            <a:r>
              <a:rPr lang="en-US" sz="2400" b="1" dirty="0">
                <a:solidFill>
                  <a:schemeClr val="tx1"/>
                </a:solidFill>
                <a:latin typeface="Times New Roman" panose="02020603050405020304" pitchFamily="18" charset="0"/>
                <a:cs typeface="Times New Roman" panose="02020603050405020304" pitchFamily="18" charset="0"/>
              </a:rPr>
              <a:t>ASLBs on Budgets (ASLB 24)</a:t>
            </a:r>
            <a:r>
              <a:rPr lang="en-US" sz="2400" dirty="0">
                <a:solidFill>
                  <a:schemeClr val="tx1"/>
                </a:solidFill>
                <a:latin typeface="Times New Roman" panose="02020603050405020304" pitchFamily="18" charset="0"/>
                <a:cs typeface="Times New Roman" panose="02020603050405020304" pitchFamily="18" charset="0"/>
              </a:rPr>
              <a:t>, </a:t>
            </a:r>
            <a:r>
              <a:rPr lang="en-US" sz="2400" b="1" dirty="0">
                <a:solidFill>
                  <a:schemeClr val="tx1"/>
                </a:solidFill>
                <a:latin typeface="Times New Roman" panose="02020603050405020304" pitchFamily="18" charset="0"/>
                <a:cs typeface="Times New Roman" panose="02020603050405020304" pitchFamily="18" charset="0"/>
              </a:rPr>
              <a:t>Revenue (ASLB 9, 23)</a:t>
            </a:r>
            <a:r>
              <a:rPr lang="en-US" sz="2400" dirty="0">
                <a:solidFill>
                  <a:schemeClr val="tx1"/>
                </a:solidFill>
                <a:latin typeface="Times New Roman" panose="02020603050405020304" pitchFamily="18" charset="0"/>
                <a:cs typeface="Times New Roman" panose="02020603050405020304" pitchFamily="18" charset="0"/>
              </a:rPr>
              <a:t>, </a:t>
            </a:r>
            <a:r>
              <a:rPr lang="en-US" sz="2400" b="1" dirty="0">
                <a:solidFill>
                  <a:schemeClr val="tx1"/>
                </a:solidFill>
                <a:latin typeface="Times New Roman" panose="02020603050405020304" pitchFamily="18" charset="0"/>
                <a:cs typeface="Times New Roman" panose="02020603050405020304" pitchFamily="18" charset="0"/>
              </a:rPr>
              <a:t>Assets (ASLB 17)</a:t>
            </a:r>
            <a:r>
              <a:rPr lang="en-US" sz="2400" dirty="0">
                <a:solidFill>
                  <a:schemeClr val="tx1"/>
                </a:solidFill>
                <a:latin typeface="Times New Roman" panose="02020603050405020304" pitchFamily="18" charset="0"/>
                <a:cs typeface="Times New Roman" panose="02020603050405020304" pitchFamily="18" charset="0"/>
              </a:rPr>
              <a:t>, and </a:t>
            </a:r>
            <a:r>
              <a:rPr lang="en-US" sz="2400" b="1" dirty="0">
                <a:solidFill>
                  <a:schemeClr val="tx1"/>
                </a:solidFill>
                <a:latin typeface="Times New Roman" panose="02020603050405020304" pitchFamily="18" charset="0"/>
                <a:cs typeface="Times New Roman" panose="02020603050405020304" pitchFamily="18" charset="0"/>
              </a:rPr>
              <a:t>Provisions (ASLB 19)</a:t>
            </a:r>
            <a:r>
              <a:rPr lang="en-US" sz="2400" dirty="0">
                <a:solidFill>
                  <a:schemeClr val="tx1"/>
                </a:solidFill>
                <a:latin typeface="Times New Roman" panose="02020603050405020304" pitchFamily="18" charset="0"/>
                <a:cs typeface="Times New Roman" panose="02020603050405020304" pitchFamily="18" charset="0"/>
              </a:rPr>
              <a:t>.</a:t>
            </a:r>
          </a:p>
          <a:p>
            <a:pPr lvl="0"/>
            <a:r>
              <a:rPr lang="en-US" sz="2400" dirty="0">
                <a:solidFill>
                  <a:schemeClr val="tx1"/>
                </a:solidFill>
                <a:latin typeface="Times New Roman" panose="02020603050405020304" pitchFamily="18" charset="0"/>
                <a:cs typeface="Times New Roman" panose="02020603050405020304" pitchFamily="18" charset="0"/>
              </a:rPr>
              <a:t>Preparing financial statements that reflect a true and fair view, enabling better fiscal management and inter-period comparability.</a:t>
            </a:r>
          </a:p>
          <a:p>
            <a:r>
              <a:rPr lang="en-US" sz="2400" dirty="0">
                <a:solidFill>
                  <a:schemeClr val="tx1"/>
                </a:solidFill>
                <a:latin typeface="Times New Roman" panose="02020603050405020304" pitchFamily="18" charset="0"/>
                <a:cs typeface="Times New Roman" panose="02020603050405020304" pitchFamily="18" charset="0"/>
              </a:rPr>
              <a:t>Uttarakhand became the first state to formally update its Municipal Accounts Manual with ASLB provisions, mandating audits in line with ASLB 2 (Cash Flow) and ASLB 5 (Borrowing Costs).</a:t>
            </a:r>
          </a:p>
          <a:p>
            <a:endParaRPr lang="en-US" dirty="0"/>
          </a:p>
        </p:txBody>
      </p:sp>
      <p:sp>
        <p:nvSpPr>
          <p:cNvPr id="5" name="Footer Placeholder 4"/>
          <p:cNvSpPr>
            <a:spLocks noGrp="1"/>
          </p:cNvSpPr>
          <p:nvPr>
            <p:ph type="ftr" sz="quarter" idx="11"/>
          </p:nvPr>
        </p:nvSpPr>
        <p:spPr/>
        <p:txBody>
          <a:bodyPr/>
          <a:lstStyle/>
          <a:p>
            <a:r>
              <a:rPr lang="en-US"/>
              <a:t>nirmalkch@gmail.com</a:t>
            </a:r>
          </a:p>
        </p:txBody>
      </p:sp>
      <p:sp>
        <p:nvSpPr>
          <p:cNvPr id="6" name="Slide Number Placeholder 5">
            <a:extLst>
              <a:ext uri="{FF2B5EF4-FFF2-40B4-BE49-F238E27FC236}">
                <a16:creationId xmlns:a16="http://schemas.microsoft.com/office/drawing/2014/main" id="{1C654B6F-380B-42AB-54B8-B2252EDD9D0F}"/>
              </a:ext>
            </a:extLst>
          </p:cNvPr>
          <p:cNvSpPr>
            <a:spLocks noGrp="1"/>
          </p:cNvSpPr>
          <p:nvPr>
            <p:ph type="sldNum" sz="quarter" idx="12"/>
          </p:nvPr>
        </p:nvSpPr>
        <p:spPr/>
        <p:txBody>
          <a:bodyPr/>
          <a:lstStyle/>
          <a:p>
            <a:fld id="{C1FF6DA9-008F-8B48-92A6-B652298478BF}"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1050" y="476251"/>
            <a:ext cx="7991475" cy="781050"/>
          </a:xfrm>
        </p:spPr>
        <p:txBody>
          <a:bodyPr>
            <a:normAutofit fontScale="90000"/>
          </a:bodyPr>
          <a:lstStyle/>
          <a:p>
            <a:r>
              <a:rPr lang="en-US" sz="2800" b="1" dirty="0">
                <a:solidFill>
                  <a:srgbClr val="0070C0"/>
                </a:solidFill>
                <a:latin typeface="Times New Roman" panose="02020603050405020304" pitchFamily="18" charset="0"/>
                <a:cs typeface="Times New Roman" panose="02020603050405020304" pitchFamily="18" charset="0"/>
              </a:rPr>
              <a:t>Key ASLBs for Local Bodies and Their Significance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74620097"/>
              </p:ext>
            </p:extLst>
          </p:nvPr>
        </p:nvGraphicFramePr>
        <p:xfrm>
          <a:off x="371475" y="1342392"/>
          <a:ext cx="8464677" cy="4796346"/>
        </p:xfrm>
        <a:graphic>
          <a:graphicData uri="http://schemas.openxmlformats.org/drawingml/2006/table">
            <a:tbl>
              <a:tblPr firstRow="1" bandRow="1">
                <a:tableStyleId>{F5AB1C69-6EDB-4FF4-983F-18BD219EF322}</a:tableStyleId>
              </a:tblPr>
              <a:tblGrid>
                <a:gridCol w="1362075">
                  <a:extLst>
                    <a:ext uri="{9D8B030D-6E8A-4147-A177-3AD203B41FA5}">
                      <a16:colId xmlns:a16="http://schemas.microsoft.com/office/drawing/2014/main" val="20000"/>
                    </a:ext>
                  </a:extLst>
                </a:gridCol>
                <a:gridCol w="2533650">
                  <a:extLst>
                    <a:ext uri="{9D8B030D-6E8A-4147-A177-3AD203B41FA5}">
                      <a16:colId xmlns:a16="http://schemas.microsoft.com/office/drawing/2014/main" val="20001"/>
                    </a:ext>
                  </a:extLst>
                </a:gridCol>
                <a:gridCol w="4568952">
                  <a:extLst>
                    <a:ext uri="{9D8B030D-6E8A-4147-A177-3AD203B41FA5}">
                      <a16:colId xmlns:a16="http://schemas.microsoft.com/office/drawing/2014/main" val="20002"/>
                    </a:ext>
                  </a:extLst>
                </a:gridCol>
              </a:tblGrid>
              <a:tr h="238063">
                <a:tc>
                  <a:txBody>
                    <a:bodyPr/>
                    <a:lstStyle/>
                    <a:p>
                      <a:pPr algn="ctr">
                        <a:lnSpc>
                          <a:spcPct val="115000"/>
                        </a:lnSpc>
                        <a:spcAft>
                          <a:spcPts val="0"/>
                        </a:spcAft>
                      </a:pPr>
                      <a:r>
                        <a:rPr lang="en-US" sz="1100" b="1" kern="0" dirty="0">
                          <a:latin typeface="Times New Roman"/>
                          <a:ea typeface="Times New Roman"/>
                          <a:cs typeface="Times New Roman"/>
                        </a:rPr>
                        <a:t>ASLB</a:t>
                      </a:r>
                      <a:endParaRPr lang="en-US" sz="1100" kern="100" dirty="0">
                        <a:latin typeface="Calibri"/>
                        <a:ea typeface="Calibri"/>
                        <a:cs typeface="Times New Roman"/>
                      </a:endParaRPr>
                    </a:p>
                  </a:txBody>
                  <a:tcPr marL="68580" marR="68580" marT="0" marB="0"/>
                </a:tc>
                <a:tc>
                  <a:txBody>
                    <a:bodyPr/>
                    <a:lstStyle/>
                    <a:p>
                      <a:pPr algn="ctr">
                        <a:lnSpc>
                          <a:spcPct val="115000"/>
                        </a:lnSpc>
                        <a:spcAft>
                          <a:spcPts val="0"/>
                        </a:spcAft>
                      </a:pPr>
                      <a:r>
                        <a:rPr lang="en-US" sz="1100" b="1" kern="0" dirty="0">
                          <a:latin typeface="Times New Roman"/>
                          <a:ea typeface="Times New Roman"/>
                          <a:cs typeface="Times New Roman"/>
                        </a:rPr>
                        <a:t>Title</a:t>
                      </a:r>
                      <a:endParaRPr lang="en-US" sz="1100" kern="100" dirty="0">
                        <a:latin typeface="Calibri"/>
                        <a:ea typeface="Calibri"/>
                        <a:cs typeface="Times New Roman"/>
                      </a:endParaRPr>
                    </a:p>
                  </a:txBody>
                  <a:tcPr marL="68580" marR="68580" marT="0" marB="0"/>
                </a:tc>
                <a:tc>
                  <a:txBody>
                    <a:bodyPr/>
                    <a:lstStyle/>
                    <a:p>
                      <a:pPr algn="ctr">
                        <a:lnSpc>
                          <a:spcPct val="115000"/>
                        </a:lnSpc>
                        <a:spcAft>
                          <a:spcPts val="0"/>
                        </a:spcAft>
                      </a:pPr>
                      <a:r>
                        <a:rPr lang="en-US" sz="1100" b="1" kern="0" dirty="0">
                          <a:latin typeface="Times New Roman"/>
                          <a:ea typeface="Times New Roman"/>
                          <a:cs typeface="Times New Roman"/>
                        </a:rPr>
                        <a:t>Why It Matters</a:t>
                      </a:r>
                      <a:endParaRPr lang="en-US" sz="1100" kern="10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52893">
                <a:tc>
                  <a:txBody>
                    <a:bodyPr/>
                    <a:lstStyle/>
                    <a:p>
                      <a:pPr algn="ctr">
                        <a:lnSpc>
                          <a:spcPct val="115000"/>
                        </a:lnSpc>
                        <a:spcAft>
                          <a:spcPts val="0"/>
                        </a:spcAft>
                      </a:pPr>
                      <a:r>
                        <a:rPr lang="en-US" sz="1400" b="1" kern="0" dirty="0">
                          <a:latin typeface="Times New Roman"/>
                          <a:ea typeface="Times New Roman"/>
                          <a:cs typeface="Times New Roman"/>
                        </a:rPr>
                        <a:t>ASLB 1</a:t>
                      </a:r>
                      <a:endParaRPr lang="en-US" sz="1400" b="1" kern="100" dirty="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dirty="0">
                          <a:latin typeface="Times New Roman"/>
                          <a:ea typeface="Times New Roman"/>
                          <a:cs typeface="Times New Roman"/>
                        </a:rPr>
                        <a:t>Presentation of Financial Statements</a:t>
                      </a:r>
                      <a:endParaRPr lang="en-US" sz="1400" b="1" kern="100" dirty="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dirty="0">
                          <a:latin typeface="Times New Roman"/>
                          <a:ea typeface="Times New Roman"/>
                          <a:cs typeface="Times New Roman"/>
                        </a:rPr>
                        <a:t>Structure, comparability, completeness of financial statements.</a:t>
                      </a:r>
                      <a:endParaRPr lang="en-US" sz="1400" b="1" kern="10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238063">
                <a:tc>
                  <a:txBody>
                    <a:bodyPr/>
                    <a:lstStyle/>
                    <a:p>
                      <a:pPr algn="ctr">
                        <a:lnSpc>
                          <a:spcPct val="115000"/>
                        </a:lnSpc>
                        <a:spcAft>
                          <a:spcPts val="0"/>
                        </a:spcAft>
                      </a:pPr>
                      <a:r>
                        <a:rPr lang="en-US" sz="1400" b="1" kern="0">
                          <a:latin typeface="Times New Roman"/>
                          <a:ea typeface="Times New Roman"/>
                          <a:cs typeface="Times New Roman"/>
                        </a:rPr>
                        <a:t>ASLB 2</a:t>
                      </a:r>
                      <a:endParaRPr lang="en-US" sz="1400" b="1" kern="10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dirty="0">
                          <a:latin typeface="Times New Roman"/>
                          <a:ea typeface="Times New Roman"/>
                          <a:cs typeface="Times New Roman"/>
                        </a:rPr>
                        <a:t>Cash Flow Statements</a:t>
                      </a:r>
                      <a:endParaRPr lang="en-US" sz="1400" b="1" kern="100" dirty="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dirty="0">
                          <a:latin typeface="Times New Roman"/>
                          <a:ea typeface="Times New Roman"/>
                          <a:cs typeface="Times New Roman"/>
                        </a:rPr>
                        <a:t>Captures liquidity and operational viability.</a:t>
                      </a:r>
                      <a:endParaRPr lang="en-US" sz="1400" b="1" kern="10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r h="452893">
                <a:tc>
                  <a:txBody>
                    <a:bodyPr/>
                    <a:lstStyle/>
                    <a:p>
                      <a:pPr algn="ctr">
                        <a:lnSpc>
                          <a:spcPct val="115000"/>
                        </a:lnSpc>
                        <a:spcAft>
                          <a:spcPts val="0"/>
                        </a:spcAft>
                      </a:pPr>
                      <a:r>
                        <a:rPr lang="en-US" sz="1400" b="1" kern="0">
                          <a:latin typeface="Times New Roman"/>
                          <a:ea typeface="Times New Roman"/>
                          <a:cs typeface="Times New Roman"/>
                        </a:rPr>
                        <a:t>ASLB 5</a:t>
                      </a:r>
                      <a:endParaRPr lang="en-US" sz="1400" b="1" kern="10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a:latin typeface="Times New Roman"/>
                          <a:ea typeface="Times New Roman"/>
                          <a:cs typeface="Times New Roman"/>
                        </a:rPr>
                        <a:t>Borrowing Costs</a:t>
                      </a:r>
                      <a:endParaRPr lang="en-US" sz="1400" b="1" kern="10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dirty="0">
                          <a:latin typeface="Times New Roman"/>
                          <a:ea typeface="Times New Roman"/>
                          <a:cs typeface="Times New Roman"/>
                        </a:rPr>
                        <a:t>Ensures correct treatment of loan-related expenses.</a:t>
                      </a:r>
                      <a:endParaRPr lang="en-US" sz="1400" b="1" kern="100" dirty="0">
                        <a:latin typeface="Calibri"/>
                        <a:ea typeface="Calibri"/>
                        <a:cs typeface="Times New Roman"/>
                      </a:endParaRPr>
                    </a:p>
                  </a:txBody>
                  <a:tcPr marL="68580" marR="68580" marT="0" marB="0"/>
                </a:tc>
                <a:extLst>
                  <a:ext uri="{0D108BD9-81ED-4DB2-BD59-A6C34878D82A}">
                    <a16:rowId xmlns:a16="http://schemas.microsoft.com/office/drawing/2014/main" val="10003"/>
                  </a:ext>
                </a:extLst>
              </a:tr>
              <a:tr h="238063">
                <a:tc>
                  <a:txBody>
                    <a:bodyPr/>
                    <a:lstStyle/>
                    <a:p>
                      <a:pPr algn="ctr">
                        <a:lnSpc>
                          <a:spcPct val="115000"/>
                        </a:lnSpc>
                        <a:spcAft>
                          <a:spcPts val="0"/>
                        </a:spcAft>
                      </a:pPr>
                      <a:r>
                        <a:rPr lang="en-US" sz="1400" b="1" kern="0">
                          <a:latin typeface="Times New Roman"/>
                          <a:ea typeface="Times New Roman"/>
                          <a:cs typeface="Times New Roman"/>
                        </a:rPr>
                        <a:t>ASLB 12</a:t>
                      </a:r>
                      <a:endParaRPr lang="en-US" sz="1400" b="1" kern="10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a:latin typeface="Times New Roman"/>
                          <a:ea typeface="Times New Roman"/>
                          <a:cs typeface="Times New Roman"/>
                        </a:rPr>
                        <a:t>Inventories</a:t>
                      </a:r>
                      <a:endParaRPr lang="en-US" sz="1400" b="1" kern="10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dirty="0">
                          <a:latin typeface="Times New Roman"/>
                          <a:ea typeface="Times New Roman"/>
                          <a:cs typeface="Times New Roman"/>
                        </a:rPr>
                        <a:t>For material control and valuation.</a:t>
                      </a:r>
                      <a:endParaRPr lang="en-US" sz="1400" b="1" kern="100" dirty="0">
                        <a:latin typeface="Calibri"/>
                        <a:ea typeface="Calibri"/>
                        <a:cs typeface="Times New Roman"/>
                      </a:endParaRPr>
                    </a:p>
                  </a:txBody>
                  <a:tcPr marL="68580" marR="68580" marT="0" marB="0"/>
                </a:tc>
                <a:extLst>
                  <a:ext uri="{0D108BD9-81ED-4DB2-BD59-A6C34878D82A}">
                    <a16:rowId xmlns:a16="http://schemas.microsoft.com/office/drawing/2014/main" val="10004"/>
                  </a:ext>
                </a:extLst>
              </a:tr>
              <a:tr h="347623">
                <a:tc>
                  <a:txBody>
                    <a:bodyPr/>
                    <a:lstStyle/>
                    <a:p>
                      <a:pPr algn="ctr">
                        <a:lnSpc>
                          <a:spcPct val="115000"/>
                        </a:lnSpc>
                        <a:spcAft>
                          <a:spcPts val="0"/>
                        </a:spcAft>
                      </a:pPr>
                      <a:r>
                        <a:rPr lang="en-US" sz="1400" b="1" kern="0">
                          <a:latin typeface="Times New Roman"/>
                          <a:ea typeface="Times New Roman"/>
                          <a:cs typeface="Times New Roman"/>
                        </a:rPr>
                        <a:t>ASLB 17</a:t>
                      </a:r>
                      <a:endParaRPr lang="en-US" sz="1400" b="1" kern="10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a:latin typeface="Times New Roman"/>
                          <a:ea typeface="Times New Roman"/>
                          <a:cs typeface="Times New Roman"/>
                        </a:rPr>
                        <a:t>Property, Plant &amp; Equipment</a:t>
                      </a:r>
                      <a:endParaRPr lang="en-US" sz="1400" b="1" kern="10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dirty="0">
                          <a:latin typeface="Times New Roman"/>
                          <a:ea typeface="Times New Roman"/>
                          <a:cs typeface="Times New Roman"/>
                        </a:rPr>
                        <a:t>Covers asset capitalization, depreciation, revaluation.</a:t>
                      </a:r>
                      <a:endParaRPr lang="en-US" sz="1400" b="1" kern="100" dirty="0">
                        <a:latin typeface="Calibri"/>
                        <a:ea typeface="Calibri"/>
                        <a:cs typeface="Times New Roman"/>
                      </a:endParaRPr>
                    </a:p>
                  </a:txBody>
                  <a:tcPr marL="68580" marR="68580" marT="0" marB="0"/>
                </a:tc>
                <a:extLst>
                  <a:ext uri="{0D108BD9-81ED-4DB2-BD59-A6C34878D82A}">
                    <a16:rowId xmlns:a16="http://schemas.microsoft.com/office/drawing/2014/main" val="10005"/>
                  </a:ext>
                </a:extLst>
              </a:tr>
              <a:tr h="452893">
                <a:tc>
                  <a:txBody>
                    <a:bodyPr/>
                    <a:lstStyle/>
                    <a:p>
                      <a:pPr algn="ctr">
                        <a:lnSpc>
                          <a:spcPct val="115000"/>
                        </a:lnSpc>
                        <a:spcAft>
                          <a:spcPts val="0"/>
                        </a:spcAft>
                      </a:pPr>
                      <a:r>
                        <a:rPr lang="en-US" sz="1400" b="1" kern="0">
                          <a:latin typeface="Times New Roman"/>
                          <a:ea typeface="Times New Roman"/>
                          <a:cs typeface="Times New Roman"/>
                        </a:rPr>
                        <a:t>ASLB 19</a:t>
                      </a:r>
                      <a:endParaRPr lang="en-US" sz="1400" b="1" kern="10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dirty="0">
                          <a:latin typeface="Times New Roman"/>
                          <a:ea typeface="Times New Roman"/>
                          <a:cs typeface="Times New Roman"/>
                        </a:rPr>
                        <a:t>Provisions, Contingent Liabilities &amp; Assets</a:t>
                      </a:r>
                      <a:endParaRPr lang="en-US" sz="1400" b="1" kern="100" dirty="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dirty="0">
                          <a:latin typeface="Times New Roman"/>
                          <a:ea typeface="Times New Roman"/>
                          <a:cs typeface="Times New Roman"/>
                        </a:rPr>
                        <a:t>Ensures disclosure of legal or contractual obligations.</a:t>
                      </a:r>
                      <a:endParaRPr lang="en-US" sz="1400" b="1" kern="100" dirty="0">
                        <a:latin typeface="Calibri"/>
                        <a:ea typeface="Calibri"/>
                        <a:cs typeface="Times New Roman"/>
                      </a:endParaRPr>
                    </a:p>
                  </a:txBody>
                  <a:tcPr marL="68580" marR="68580" marT="0" marB="0"/>
                </a:tc>
                <a:extLst>
                  <a:ext uri="{0D108BD9-81ED-4DB2-BD59-A6C34878D82A}">
                    <a16:rowId xmlns:a16="http://schemas.microsoft.com/office/drawing/2014/main" val="10006"/>
                  </a:ext>
                </a:extLst>
              </a:tr>
              <a:tr h="452893">
                <a:tc>
                  <a:txBody>
                    <a:bodyPr/>
                    <a:lstStyle/>
                    <a:p>
                      <a:pPr algn="ctr">
                        <a:lnSpc>
                          <a:spcPct val="115000"/>
                        </a:lnSpc>
                        <a:spcAft>
                          <a:spcPts val="0"/>
                        </a:spcAft>
                      </a:pPr>
                      <a:r>
                        <a:rPr lang="en-US" sz="1400" b="1" kern="0" dirty="0">
                          <a:latin typeface="Times New Roman"/>
                          <a:ea typeface="Times New Roman"/>
                          <a:cs typeface="Times New Roman"/>
                        </a:rPr>
                        <a:t>ASLB 23</a:t>
                      </a:r>
                      <a:endParaRPr lang="en-US" sz="1400" b="1" kern="100" dirty="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a:latin typeface="Times New Roman"/>
                          <a:ea typeface="Times New Roman"/>
                          <a:cs typeface="Times New Roman"/>
                        </a:rPr>
                        <a:t>Revenue from Non-Exchange Transactions</a:t>
                      </a:r>
                      <a:endParaRPr lang="en-US" sz="1400" b="1" kern="10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dirty="0">
                          <a:latin typeface="Times New Roman"/>
                          <a:ea typeface="Times New Roman"/>
                          <a:cs typeface="Times New Roman"/>
                        </a:rPr>
                        <a:t>For taxes, grants, and government transfers.</a:t>
                      </a:r>
                      <a:endParaRPr lang="en-US" sz="1400" b="1" kern="100" dirty="0">
                        <a:latin typeface="Calibri"/>
                        <a:ea typeface="Calibri"/>
                        <a:cs typeface="Times New Roman"/>
                      </a:endParaRPr>
                    </a:p>
                  </a:txBody>
                  <a:tcPr marL="68580" marR="68580" marT="0" marB="0"/>
                </a:tc>
                <a:extLst>
                  <a:ext uri="{0D108BD9-81ED-4DB2-BD59-A6C34878D82A}">
                    <a16:rowId xmlns:a16="http://schemas.microsoft.com/office/drawing/2014/main" val="10007"/>
                  </a:ext>
                </a:extLst>
              </a:tr>
              <a:tr h="452893">
                <a:tc>
                  <a:txBody>
                    <a:bodyPr/>
                    <a:lstStyle/>
                    <a:p>
                      <a:pPr algn="ctr">
                        <a:lnSpc>
                          <a:spcPct val="115000"/>
                        </a:lnSpc>
                        <a:spcAft>
                          <a:spcPts val="0"/>
                        </a:spcAft>
                      </a:pPr>
                      <a:r>
                        <a:rPr lang="en-US" sz="1400" b="1" kern="0">
                          <a:latin typeface="Times New Roman"/>
                          <a:ea typeface="Times New Roman"/>
                          <a:cs typeface="Times New Roman"/>
                        </a:rPr>
                        <a:t>ASLB 24</a:t>
                      </a:r>
                      <a:endParaRPr lang="en-US" sz="1400" b="1" kern="10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a:latin typeface="Times New Roman"/>
                          <a:ea typeface="Times New Roman"/>
                          <a:cs typeface="Times New Roman"/>
                        </a:rPr>
                        <a:t>Budget Information in Financial Statements</a:t>
                      </a:r>
                      <a:endParaRPr lang="en-US" sz="1400" b="1" kern="10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dirty="0">
                          <a:latin typeface="Times New Roman"/>
                          <a:ea typeface="Times New Roman"/>
                          <a:cs typeface="Times New Roman"/>
                        </a:rPr>
                        <a:t>Reconciles budgeted vs actual financials.</a:t>
                      </a:r>
                      <a:endParaRPr lang="en-US" sz="1400" b="1" kern="100" dirty="0">
                        <a:latin typeface="Calibri"/>
                        <a:ea typeface="Calibri"/>
                        <a:cs typeface="Times New Roman"/>
                      </a:endParaRPr>
                    </a:p>
                  </a:txBody>
                  <a:tcPr marL="68580" marR="68580" marT="0" marB="0"/>
                </a:tc>
                <a:extLst>
                  <a:ext uri="{0D108BD9-81ED-4DB2-BD59-A6C34878D82A}">
                    <a16:rowId xmlns:a16="http://schemas.microsoft.com/office/drawing/2014/main" val="10008"/>
                  </a:ext>
                </a:extLst>
              </a:tr>
              <a:tr h="452893">
                <a:tc>
                  <a:txBody>
                    <a:bodyPr/>
                    <a:lstStyle/>
                    <a:p>
                      <a:pPr algn="ctr">
                        <a:lnSpc>
                          <a:spcPct val="115000"/>
                        </a:lnSpc>
                        <a:spcAft>
                          <a:spcPts val="0"/>
                        </a:spcAft>
                      </a:pPr>
                      <a:r>
                        <a:rPr lang="en-US" sz="1400" b="1" kern="0">
                          <a:latin typeface="Times New Roman"/>
                          <a:ea typeface="Times New Roman"/>
                          <a:cs typeface="Times New Roman"/>
                        </a:rPr>
                        <a:t>ASLB 33</a:t>
                      </a:r>
                      <a:endParaRPr lang="en-US" sz="1400" b="1" kern="10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a:latin typeface="Times New Roman"/>
                          <a:ea typeface="Times New Roman"/>
                          <a:cs typeface="Times New Roman"/>
                        </a:rPr>
                        <a:t>First-time Adoption of Accrual Basis</a:t>
                      </a:r>
                      <a:endParaRPr lang="en-US" sz="1400" b="1" kern="10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dirty="0">
                          <a:latin typeface="Times New Roman"/>
                          <a:ea typeface="Times New Roman"/>
                          <a:cs typeface="Times New Roman"/>
                        </a:rPr>
                        <a:t>Helps transition from cash-based systems.</a:t>
                      </a:r>
                      <a:endParaRPr lang="en-US" sz="1400" b="1" kern="100" dirty="0">
                        <a:latin typeface="Calibri"/>
                        <a:ea typeface="Calibri"/>
                        <a:cs typeface="Times New Roman"/>
                      </a:endParaRPr>
                    </a:p>
                  </a:txBody>
                  <a:tcPr marL="68580" marR="68580" marT="0" marB="0"/>
                </a:tc>
                <a:extLst>
                  <a:ext uri="{0D108BD9-81ED-4DB2-BD59-A6C34878D82A}">
                    <a16:rowId xmlns:a16="http://schemas.microsoft.com/office/drawing/2014/main" val="10009"/>
                  </a:ext>
                </a:extLst>
              </a:tr>
              <a:tr h="452893">
                <a:tc>
                  <a:txBody>
                    <a:bodyPr/>
                    <a:lstStyle/>
                    <a:p>
                      <a:pPr algn="ctr">
                        <a:lnSpc>
                          <a:spcPct val="115000"/>
                        </a:lnSpc>
                        <a:spcAft>
                          <a:spcPts val="0"/>
                        </a:spcAft>
                      </a:pPr>
                      <a:r>
                        <a:rPr lang="en-US" sz="1400" b="1" kern="0">
                          <a:latin typeface="Times New Roman"/>
                          <a:ea typeface="Times New Roman"/>
                          <a:cs typeface="Times New Roman"/>
                        </a:rPr>
                        <a:t>ASLB 39</a:t>
                      </a:r>
                      <a:endParaRPr lang="en-US" sz="1400" b="1" kern="10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dirty="0">
                          <a:latin typeface="Times New Roman"/>
                          <a:ea typeface="Times New Roman"/>
                          <a:cs typeface="Times New Roman"/>
                        </a:rPr>
                        <a:t>Employee Benefits</a:t>
                      </a:r>
                      <a:endParaRPr lang="en-US" sz="1400" b="1" kern="100" dirty="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dirty="0">
                          <a:latin typeface="Times New Roman"/>
                          <a:ea typeface="Times New Roman"/>
                          <a:cs typeface="Times New Roman"/>
                        </a:rPr>
                        <a:t>Accrual of pensions, salaries, retirement benefits.</a:t>
                      </a:r>
                      <a:endParaRPr lang="en-US" sz="1400" b="1" kern="100" dirty="0">
                        <a:latin typeface="Calibri"/>
                        <a:ea typeface="Calibri"/>
                        <a:cs typeface="Times New Roman"/>
                      </a:endParaRPr>
                    </a:p>
                  </a:txBody>
                  <a:tcPr marL="68580" marR="68580" marT="0" marB="0"/>
                </a:tc>
                <a:extLst>
                  <a:ext uri="{0D108BD9-81ED-4DB2-BD59-A6C34878D82A}">
                    <a16:rowId xmlns:a16="http://schemas.microsoft.com/office/drawing/2014/main" val="10010"/>
                  </a:ext>
                </a:extLst>
              </a:tr>
              <a:tr h="452893">
                <a:tc>
                  <a:txBody>
                    <a:bodyPr/>
                    <a:lstStyle/>
                    <a:p>
                      <a:pPr algn="ctr">
                        <a:lnSpc>
                          <a:spcPct val="115000"/>
                        </a:lnSpc>
                        <a:spcAft>
                          <a:spcPts val="0"/>
                        </a:spcAft>
                      </a:pPr>
                      <a:r>
                        <a:rPr lang="en-US" sz="1400" b="1" kern="0" dirty="0">
                          <a:latin typeface="Times New Roman"/>
                          <a:ea typeface="Times New Roman"/>
                          <a:cs typeface="Times New Roman"/>
                        </a:rPr>
                        <a:t>ASLB 42</a:t>
                      </a:r>
                      <a:endParaRPr lang="en-US" sz="1400" b="1" kern="100" dirty="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dirty="0">
                          <a:latin typeface="Times New Roman"/>
                          <a:ea typeface="Times New Roman"/>
                          <a:cs typeface="Times New Roman"/>
                        </a:rPr>
                        <a:t>Social Benefits</a:t>
                      </a:r>
                      <a:endParaRPr lang="en-US" sz="1400" b="1" kern="100" dirty="0">
                        <a:latin typeface="Calibri"/>
                        <a:ea typeface="Calibri"/>
                        <a:cs typeface="Times New Roman"/>
                      </a:endParaRPr>
                    </a:p>
                  </a:txBody>
                  <a:tcPr marL="68580" marR="68580" marT="0" marB="0"/>
                </a:tc>
                <a:tc>
                  <a:txBody>
                    <a:bodyPr/>
                    <a:lstStyle/>
                    <a:p>
                      <a:pPr algn="just">
                        <a:lnSpc>
                          <a:spcPct val="115000"/>
                        </a:lnSpc>
                        <a:spcAft>
                          <a:spcPts val="0"/>
                        </a:spcAft>
                      </a:pPr>
                      <a:r>
                        <a:rPr lang="en-US" sz="1400" b="1" kern="0" dirty="0">
                          <a:latin typeface="Times New Roman"/>
                          <a:ea typeface="Times New Roman"/>
                          <a:cs typeface="Times New Roman"/>
                        </a:rPr>
                        <a:t>Recognition of welfare and entitlement expenditures.</a:t>
                      </a:r>
                      <a:endParaRPr lang="en-US" sz="1400" b="1" kern="100" dirty="0">
                        <a:latin typeface="Calibri"/>
                        <a:ea typeface="Calibri"/>
                        <a:cs typeface="Times New Roman"/>
                      </a:endParaRPr>
                    </a:p>
                  </a:txBody>
                  <a:tcPr marL="68580" marR="68580" marT="0" marB="0"/>
                </a:tc>
                <a:extLst>
                  <a:ext uri="{0D108BD9-81ED-4DB2-BD59-A6C34878D82A}">
                    <a16:rowId xmlns:a16="http://schemas.microsoft.com/office/drawing/2014/main" val="10011"/>
                  </a:ext>
                </a:extLst>
              </a:tr>
            </a:tbl>
          </a:graphicData>
        </a:graphic>
      </p:graphicFrame>
      <p:sp>
        <p:nvSpPr>
          <p:cNvPr id="6" name="Footer Placeholder 5"/>
          <p:cNvSpPr>
            <a:spLocks noGrp="1"/>
          </p:cNvSpPr>
          <p:nvPr>
            <p:ph type="ftr" sz="quarter" idx="11"/>
          </p:nvPr>
        </p:nvSpPr>
        <p:spPr/>
        <p:txBody>
          <a:bodyPr/>
          <a:lstStyle/>
          <a:p>
            <a:r>
              <a:rPr lang="en-US"/>
              <a:t>nirmalkch@gmail.com</a:t>
            </a:r>
          </a:p>
        </p:txBody>
      </p:sp>
      <p:sp>
        <p:nvSpPr>
          <p:cNvPr id="3" name="Slide Number Placeholder 2">
            <a:extLst>
              <a:ext uri="{FF2B5EF4-FFF2-40B4-BE49-F238E27FC236}">
                <a16:creationId xmlns:a16="http://schemas.microsoft.com/office/drawing/2014/main" id="{EE927A67-6220-0E63-5EF3-76D52F7442A0}"/>
              </a:ext>
            </a:extLst>
          </p:cNvPr>
          <p:cNvSpPr>
            <a:spLocks noGrp="1"/>
          </p:cNvSpPr>
          <p:nvPr>
            <p:ph type="sldNum" sz="quarter" idx="12"/>
          </p:nvPr>
        </p:nvSpPr>
        <p:spPr/>
        <p:txBody>
          <a:bodyPr/>
          <a:lstStyle/>
          <a:p>
            <a:fld id="{C1FF6DA9-008F-8B48-92A6-B652298478BF}"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7274" y="609600"/>
            <a:ext cx="6686551" cy="720725"/>
          </a:xfrm>
        </p:spPr>
        <p:txBody>
          <a:bodyPr>
            <a:normAutofit/>
          </a:bodyPr>
          <a:lstStyle/>
          <a:p>
            <a:r>
              <a:rPr lang="en-US" sz="2800" b="1" dirty="0">
                <a:solidFill>
                  <a:srgbClr val="0070C0"/>
                </a:solidFill>
                <a:latin typeface="Times New Roman" panose="02020603050405020304" pitchFamily="18" charset="0"/>
                <a:cs typeface="Times New Roman" panose="02020603050405020304" pitchFamily="18" charset="0"/>
              </a:rPr>
              <a:t>Institutional and Regulatory Framework</a:t>
            </a:r>
          </a:p>
        </p:txBody>
      </p:sp>
      <p:sp>
        <p:nvSpPr>
          <p:cNvPr id="3" name="Content Placeholder 2"/>
          <p:cNvSpPr>
            <a:spLocks noGrp="1"/>
          </p:cNvSpPr>
          <p:nvPr>
            <p:ph idx="1"/>
          </p:nvPr>
        </p:nvSpPr>
        <p:spPr>
          <a:xfrm>
            <a:off x="857251" y="1330325"/>
            <a:ext cx="7404653" cy="4441825"/>
          </a:xfrm>
        </p:spPr>
        <p:txBody>
          <a:bodyPr>
            <a:normAutofit/>
          </a:bodyPr>
          <a:lstStyle/>
          <a:p>
            <a:pPr marL="34290" lvl="0" indent="0">
              <a:buNone/>
            </a:pPr>
            <a:r>
              <a:rPr lang="en-US" sz="2400" b="1" dirty="0">
                <a:solidFill>
                  <a:schemeClr val="tx1"/>
                </a:solidFill>
                <a:latin typeface="Times New Roman" panose="02020603050405020304" pitchFamily="18" charset="0"/>
                <a:cs typeface="Times New Roman" panose="02020603050405020304" pitchFamily="18" charset="0"/>
              </a:rPr>
              <a:t>ICAI’s CP&amp;GFM Committee</a:t>
            </a:r>
            <a:r>
              <a:rPr lang="en-US" sz="2400" dirty="0">
                <a:solidFill>
                  <a:schemeClr val="tx1"/>
                </a:solidFill>
                <a:latin typeface="Times New Roman" panose="02020603050405020304" pitchFamily="18" charset="0"/>
                <a:cs typeface="Times New Roman" panose="02020603050405020304" pitchFamily="18" charset="0"/>
              </a:rPr>
              <a:t>: Provides technical guidance, drafts ASLBs, and develops SOPs, software, and training programs for local government accounting.</a:t>
            </a:r>
          </a:p>
          <a:p>
            <a:pPr marL="34290" lvl="0" indent="0">
              <a:buNone/>
            </a:pPr>
            <a:r>
              <a:rPr lang="en-US" sz="2400" b="1" dirty="0">
                <a:solidFill>
                  <a:schemeClr val="tx1"/>
                </a:solidFill>
                <a:latin typeface="Times New Roman" panose="02020603050405020304" pitchFamily="18" charset="0"/>
                <a:cs typeface="Times New Roman" panose="02020603050405020304" pitchFamily="18" charset="0"/>
              </a:rPr>
              <a:t>CAG &amp; State Fund Auditors</a:t>
            </a:r>
            <a:r>
              <a:rPr lang="en-US" sz="2400" dirty="0">
                <a:solidFill>
                  <a:schemeClr val="tx1"/>
                </a:solidFill>
                <a:latin typeface="Times New Roman" panose="02020603050405020304" pitchFamily="18" charset="0"/>
                <a:cs typeface="Times New Roman" panose="02020603050405020304" pitchFamily="18" charset="0"/>
              </a:rPr>
              <a:t>: Oversee audits, either directly or through Local Fund Audit departments (e.g., Examiner of Local Accounts in West Bengal, Bihar).</a:t>
            </a:r>
          </a:p>
          <a:p>
            <a:pPr marL="34290" lvl="0" indent="0">
              <a:buNone/>
            </a:pPr>
            <a:r>
              <a:rPr lang="en-US" sz="2400" b="1" dirty="0">
                <a:solidFill>
                  <a:schemeClr val="tx1"/>
                </a:solidFill>
                <a:latin typeface="Times New Roman" panose="02020603050405020304" pitchFamily="18" charset="0"/>
                <a:cs typeface="Times New Roman" panose="02020603050405020304" pitchFamily="18" charset="0"/>
              </a:rPr>
              <a:t>RTI Act</a:t>
            </a:r>
            <a:r>
              <a:rPr lang="en-US" sz="2400" dirty="0">
                <a:solidFill>
                  <a:schemeClr val="tx1"/>
                </a:solidFill>
                <a:latin typeface="Times New Roman" panose="02020603050405020304" pitchFamily="18" charset="0"/>
                <a:cs typeface="Times New Roman" panose="02020603050405020304" pitchFamily="18" charset="0"/>
              </a:rPr>
              <a:t>: Requires public bodies to proactively disclose financial records.</a:t>
            </a:r>
          </a:p>
          <a:p>
            <a:pPr marL="34290" indent="0">
              <a:buNone/>
            </a:pPr>
            <a:r>
              <a:rPr lang="en-US" sz="2400" b="1" dirty="0" err="1">
                <a:solidFill>
                  <a:schemeClr val="tx1"/>
                </a:solidFill>
                <a:latin typeface="Times New Roman" panose="02020603050405020304" pitchFamily="18" charset="0"/>
                <a:cs typeface="Times New Roman" panose="02020603050405020304" pitchFamily="18" charset="0"/>
              </a:rPr>
              <a:t>AuditOnline</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MoPR</a:t>
            </a:r>
            <a:r>
              <a:rPr lang="en-US" sz="2400" b="1" dirty="0">
                <a:solidFill>
                  <a:schemeClr val="tx1"/>
                </a:solidFill>
                <a:latin typeface="Times New Roman" panose="02020603050405020304" pitchFamily="18" charset="0"/>
                <a:cs typeface="Times New Roman" panose="02020603050405020304" pitchFamily="18" charset="0"/>
              </a:rPr>
              <a:t>)</a:t>
            </a:r>
            <a:r>
              <a:rPr lang="en-US" sz="2400" dirty="0">
                <a:solidFill>
                  <a:schemeClr val="tx1"/>
                </a:solidFill>
                <a:latin typeface="Times New Roman" panose="02020603050405020304" pitchFamily="18" charset="0"/>
                <a:cs typeface="Times New Roman" panose="02020603050405020304" pitchFamily="18" charset="0"/>
              </a:rPr>
              <a:t>: A digital audit tool used nationwide to maintain audit trails and improve visibility into local body finances</a:t>
            </a:r>
          </a:p>
        </p:txBody>
      </p:sp>
      <p:sp>
        <p:nvSpPr>
          <p:cNvPr id="5" name="Footer Placeholder 4"/>
          <p:cNvSpPr>
            <a:spLocks noGrp="1"/>
          </p:cNvSpPr>
          <p:nvPr>
            <p:ph type="ftr" sz="quarter" idx="11"/>
          </p:nvPr>
        </p:nvSpPr>
        <p:spPr/>
        <p:txBody>
          <a:bodyPr/>
          <a:lstStyle/>
          <a:p>
            <a:r>
              <a:rPr lang="en-US"/>
              <a:t>nirmalkch@gmail.com</a:t>
            </a:r>
          </a:p>
        </p:txBody>
      </p:sp>
      <p:sp>
        <p:nvSpPr>
          <p:cNvPr id="6" name="Slide Number Placeholder 5">
            <a:extLst>
              <a:ext uri="{FF2B5EF4-FFF2-40B4-BE49-F238E27FC236}">
                <a16:creationId xmlns:a16="http://schemas.microsoft.com/office/drawing/2014/main" id="{AC3A45B5-1638-3FBE-03D9-3013FCA015EB}"/>
              </a:ext>
            </a:extLst>
          </p:cNvPr>
          <p:cNvSpPr>
            <a:spLocks noGrp="1"/>
          </p:cNvSpPr>
          <p:nvPr>
            <p:ph type="sldNum" sz="quarter" idx="12"/>
          </p:nvPr>
        </p:nvSpPr>
        <p:spPr/>
        <p:txBody>
          <a:bodyPr/>
          <a:lstStyle/>
          <a:p>
            <a:fld id="{C1FF6DA9-008F-8B48-92A6-B652298478BF}"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50" y="609600"/>
            <a:ext cx="7406640" cy="800100"/>
          </a:xfrm>
        </p:spPr>
        <p:txBody>
          <a:bodyPr>
            <a:normAutofit/>
          </a:bodyPr>
          <a:lstStyle/>
          <a:p>
            <a:r>
              <a:rPr lang="en-US" sz="2800" b="1" dirty="0">
                <a:solidFill>
                  <a:srgbClr val="0070C0"/>
                </a:solidFill>
                <a:latin typeface="Times New Roman" panose="02020603050405020304" pitchFamily="18" charset="0"/>
                <a:cs typeface="Times New Roman" panose="02020603050405020304" pitchFamily="18" charset="0"/>
              </a:rPr>
              <a:t>Challenges Hindering Financial Transparency</a:t>
            </a:r>
          </a:p>
        </p:txBody>
      </p:sp>
      <p:sp>
        <p:nvSpPr>
          <p:cNvPr id="3" name="Content Placeholder 2"/>
          <p:cNvSpPr>
            <a:spLocks noGrp="1"/>
          </p:cNvSpPr>
          <p:nvPr>
            <p:ph idx="1"/>
          </p:nvPr>
        </p:nvSpPr>
        <p:spPr/>
        <p:txBody>
          <a:bodyPr>
            <a:normAutofit/>
          </a:bodyPr>
          <a:lstStyle/>
          <a:p>
            <a:pPr>
              <a:buNone/>
            </a:pPr>
            <a:r>
              <a:rPr lang="en-US" sz="2800" dirty="0">
                <a:solidFill>
                  <a:schemeClr val="tx1"/>
                </a:solidFill>
                <a:latin typeface="Times New Roman" panose="02020603050405020304" pitchFamily="18" charset="0"/>
                <a:cs typeface="Times New Roman" panose="02020603050405020304" pitchFamily="18" charset="0"/>
              </a:rPr>
              <a:t>Despite reforms, on-ground issues persist:</a:t>
            </a:r>
          </a:p>
          <a:p>
            <a:pPr marL="34290" lvl="0" indent="0">
              <a:buNone/>
            </a:pPr>
            <a:r>
              <a:rPr lang="en-US" sz="2800" b="1" dirty="0">
                <a:solidFill>
                  <a:schemeClr val="tx1"/>
                </a:solidFill>
                <a:latin typeface="Times New Roman" panose="02020603050405020304" pitchFamily="18" charset="0"/>
                <a:cs typeface="Times New Roman" panose="02020603050405020304" pitchFamily="18" charset="0"/>
              </a:rPr>
              <a:t>Low audit compliance</a:t>
            </a:r>
            <a:r>
              <a:rPr lang="en-US" sz="2800" dirty="0">
                <a:solidFill>
                  <a:schemeClr val="tx1"/>
                </a:solidFill>
                <a:latin typeface="Times New Roman" panose="02020603050405020304" pitchFamily="18" charset="0"/>
                <a:cs typeface="Times New Roman" panose="02020603050405020304" pitchFamily="18" charset="0"/>
              </a:rPr>
              <a:t>: As of FY 2021–22, only ~37% of Gram </a:t>
            </a:r>
            <a:r>
              <a:rPr lang="en-US" sz="2800" dirty="0" err="1">
                <a:solidFill>
                  <a:schemeClr val="tx1"/>
                </a:solidFill>
                <a:latin typeface="Times New Roman" panose="02020603050405020304" pitchFamily="18" charset="0"/>
                <a:cs typeface="Times New Roman" panose="02020603050405020304" pitchFamily="18" charset="0"/>
              </a:rPr>
              <a:t>Panchayats</a:t>
            </a:r>
            <a:r>
              <a:rPr lang="en-US" sz="2800" dirty="0">
                <a:solidFill>
                  <a:schemeClr val="tx1"/>
                </a:solidFill>
                <a:latin typeface="Times New Roman" panose="02020603050405020304" pitchFamily="18" charset="0"/>
                <a:cs typeface="Times New Roman" panose="02020603050405020304" pitchFamily="18" charset="0"/>
              </a:rPr>
              <a:t> filed audits online.</a:t>
            </a:r>
          </a:p>
          <a:p>
            <a:pPr marL="34290" lvl="0" indent="0">
              <a:buNone/>
            </a:pPr>
            <a:r>
              <a:rPr lang="en-US" sz="2800" b="1" dirty="0">
                <a:solidFill>
                  <a:schemeClr val="tx1"/>
                </a:solidFill>
                <a:latin typeface="Times New Roman" panose="02020603050405020304" pitchFamily="18" charset="0"/>
                <a:cs typeface="Times New Roman" panose="02020603050405020304" pitchFamily="18" charset="0"/>
              </a:rPr>
              <a:t>Poor capacity</a:t>
            </a:r>
            <a:r>
              <a:rPr lang="en-US" sz="2800" dirty="0">
                <a:solidFill>
                  <a:schemeClr val="tx1"/>
                </a:solidFill>
                <a:latin typeface="Times New Roman" panose="02020603050405020304" pitchFamily="18" charset="0"/>
                <a:cs typeface="Times New Roman" panose="02020603050405020304" pitchFamily="18" charset="0"/>
              </a:rPr>
              <a:t>: Many staff are undertrained in accrual-based systems.</a:t>
            </a:r>
          </a:p>
          <a:p>
            <a:pPr marL="34290" lvl="0" indent="0">
              <a:buNone/>
            </a:pPr>
            <a:r>
              <a:rPr lang="en-US" sz="2800" b="1" dirty="0">
                <a:solidFill>
                  <a:schemeClr val="tx1"/>
                </a:solidFill>
                <a:latin typeface="Times New Roman" panose="02020603050405020304" pitchFamily="18" charset="0"/>
                <a:cs typeface="Times New Roman" panose="02020603050405020304" pitchFamily="18" charset="0"/>
              </a:rPr>
              <a:t>Infrastructure gaps</a:t>
            </a:r>
            <a:r>
              <a:rPr lang="en-US" sz="2800" dirty="0">
                <a:solidFill>
                  <a:schemeClr val="tx1"/>
                </a:solidFill>
                <a:latin typeface="Times New Roman" panose="02020603050405020304" pitchFamily="18" charset="0"/>
                <a:cs typeface="Times New Roman" panose="02020603050405020304" pitchFamily="18" charset="0"/>
              </a:rPr>
              <a:t>: Limited internet, outdated software, and non-standardized accounting formats continue to delay reform</a:t>
            </a:r>
            <a:r>
              <a:rPr lang="en-US" sz="3200" dirty="0">
                <a:solidFill>
                  <a:schemeClr val="tx1"/>
                </a:solidFill>
                <a:latin typeface="Times New Roman" panose="02020603050405020304" pitchFamily="18" charset="0"/>
                <a:cs typeface="Times New Roman" panose="02020603050405020304" pitchFamily="18" charset="0"/>
              </a:rPr>
              <a:t>.</a:t>
            </a:r>
          </a:p>
          <a:p>
            <a:endParaRPr lang="en-US" sz="3300" dirty="0">
              <a:solidFill>
                <a:schemeClr val="accent3">
                  <a:shade val="75000"/>
                </a:schemeClr>
              </a:solidFill>
              <a:latin typeface="+mj-lt"/>
              <a:ea typeface="+mj-ea"/>
              <a:cs typeface="+mj-cs"/>
            </a:endParaRPr>
          </a:p>
        </p:txBody>
      </p:sp>
      <p:sp>
        <p:nvSpPr>
          <p:cNvPr id="5" name="Footer Placeholder 4"/>
          <p:cNvSpPr>
            <a:spLocks noGrp="1"/>
          </p:cNvSpPr>
          <p:nvPr>
            <p:ph type="ftr" sz="quarter" idx="11"/>
          </p:nvPr>
        </p:nvSpPr>
        <p:spPr/>
        <p:txBody>
          <a:bodyPr/>
          <a:lstStyle/>
          <a:p>
            <a:r>
              <a:rPr lang="en-US"/>
              <a:t>nirmalkch@gmail.com</a:t>
            </a:r>
          </a:p>
        </p:txBody>
      </p:sp>
      <p:sp>
        <p:nvSpPr>
          <p:cNvPr id="6" name="Slide Number Placeholder 5">
            <a:extLst>
              <a:ext uri="{FF2B5EF4-FFF2-40B4-BE49-F238E27FC236}">
                <a16:creationId xmlns:a16="http://schemas.microsoft.com/office/drawing/2014/main" id="{46BC82BF-3E31-FE33-C60D-9F39E3D2E054}"/>
              </a:ext>
            </a:extLst>
          </p:cNvPr>
          <p:cNvSpPr>
            <a:spLocks noGrp="1"/>
          </p:cNvSpPr>
          <p:nvPr>
            <p:ph type="sldNum" sz="quarter" idx="12"/>
          </p:nvPr>
        </p:nvSpPr>
        <p:spPr/>
        <p:txBody>
          <a:bodyPr/>
          <a:lstStyle/>
          <a:p>
            <a:fld id="{C1FF6DA9-008F-8B48-92A6-B652298478BF}"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50" y="609600"/>
            <a:ext cx="7406640" cy="561975"/>
          </a:xfrm>
        </p:spPr>
        <p:txBody>
          <a:bodyPr>
            <a:normAutofit/>
          </a:bodyPr>
          <a:lstStyle/>
          <a:p>
            <a:r>
              <a:rPr lang="en-US" sz="2800" dirty="0">
                <a:solidFill>
                  <a:schemeClr val="tx1"/>
                </a:solidFill>
                <a:latin typeface="Times New Roman" panose="02020603050405020304" pitchFamily="18" charset="0"/>
                <a:cs typeface="Times New Roman" panose="02020603050405020304" pitchFamily="18" charset="0"/>
              </a:rPr>
              <a:t>Bridging the Gap between Reform and Practice</a:t>
            </a:r>
          </a:p>
        </p:txBody>
      </p:sp>
      <p:sp>
        <p:nvSpPr>
          <p:cNvPr id="3" name="Content Placeholder 2"/>
          <p:cNvSpPr>
            <a:spLocks noGrp="1"/>
          </p:cNvSpPr>
          <p:nvPr>
            <p:ph idx="1"/>
          </p:nvPr>
        </p:nvSpPr>
        <p:spPr>
          <a:xfrm>
            <a:off x="561975" y="1390650"/>
            <a:ext cx="8134350" cy="4600575"/>
          </a:xfrm>
        </p:spPr>
        <p:txBody>
          <a:bodyPr>
            <a:normAutofit/>
          </a:bodyPr>
          <a:lstStyle/>
          <a:p>
            <a:pPr marL="0" indent="0">
              <a:buNone/>
            </a:pPr>
            <a:r>
              <a:rPr lang="en-US" sz="2400" dirty="0">
                <a:solidFill>
                  <a:schemeClr val="tx1"/>
                </a:solidFill>
                <a:latin typeface="Times New Roman" panose="02020603050405020304" pitchFamily="18" charset="0"/>
                <a:cs typeface="Times New Roman" panose="02020603050405020304" pitchFamily="18" charset="0"/>
              </a:rPr>
              <a:t>India has made considerable progress in establishing a framework for transparent and accountable financial reporting in local governance. Yet, the gap between </a:t>
            </a:r>
            <a:r>
              <a:rPr lang="en-US" sz="2400" b="1" dirty="0">
                <a:solidFill>
                  <a:schemeClr val="tx1"/>
                </a:solidFill>
                <a:latin typeface="Times New Roman" panose="02020603050405020304" pitchFamily="18" charset="0"/>
                <a:cs typeface="Times New Roman" panose="02020603050405020304" pitchFamily="18" charset="0"/>
              </a:rPr>
              <a:t>policy and practice</a:t>
            </a:r>
            <a:r>
              <a:rPr lang="en-US" sz="2400" dirty="0">
                <a:solidFill>
                  <a:schemeClr val="tx1"/>
                </a:solidFill>
                <a:latin typeface="Times New Roman" panose="02020603050405020304" pitchFamily="18" charset="0"/>
                <a:cs typeface="Times New Roman" panose="02020603050405020304" pitchFamily="18" charset="0"/>
              </a:rPr>
              <a:t> remains wide. </a:t>
            </a:r>
            <a:r>
              <a:rPr lang="en-US" sz="2400" b="1" dirty="0">
                <a:solidFill>
                  <a:schemeClr val="tx1"/>
                </a:solidFill>
                <a:latin typeface="Times New Roman" panose="02020603050405020304" pitchFamily="18" charset="0"/>
                <a:cs typeface="Times New Roman" panose="02020603050405020304" pitchFamily="18" charset="0"/>
              </a:rPr>
              <a:t>Chartered Accountants are the bridge</a:t>
            </a:r>
            <a:r>
              <a:rPr lang="en-US" sz="2400" dirty="0">
                <a:solidFill>
                  <a:schemeClr val="tx1"/>
                </a:solidFill>
                <a:latin typeface="Times New Roman" panose="02020603050405020304" pitchFamily="18" charset="0"/>
                <a:cs typeface="Times New Roman" panose="02020603050405020304" pitchFamily="18" charset="0"/>
              </a:rPr>
              <a:t>—they bring professional discipline, technical knowledge, and audit expertise that empowers local bodies to:</a:t>
            </a:r>
          </a:p>
          <a:p>
            <a:pPr lvl="0"/>
            <a:r>
              <a:rPr lang="en-US" sz="2400" dirty="0">
                <a:solidFill>
                  <a:schemeClr val="tx1"/>
                </a:solidFill>
                <a:latin typeface="Times New Roman" panose="02020603050405020304" pitchFamily="18" charset="0"/>
                <a:cs typeface="Times New Roman" panose="02020603050405020304" pitchFamily="18" charset="0"/>
              </a:rPr>
              <a:t>Institutionalize </a:t>
            </a:r>
            <a:r>
              <a:rPr lang="en-US" sz="2400" b="1" dirty="0">
                <a:solidFill>
                  <a:schemeClr val="tx1"/>
                </a:solidFill>
                <a:latin typeface="Times New Roman" panose="02020603050405020304" pitchFamily="18" charset="0"/>
                <a:cs typeface="Times New Roman" panose="02020603050405020304" pitchFamily="18" charset="0"/>
              </a:rPr>
              <a:t>ASLB-based financial reporting</a:t>
            </a:r>
            <a:r>
              <a:rPr lang="en-US" sz="2400" dirty="0">
                <a:solidFill>
                  <a:schemeClr val="tx1"/>
                </a:solidFill>
                <a:latin typeface="Times New Roman" panose="02020603050405020304" pitchFamily="18" charset="0"/>
                <a:cs typeface="Times New Roman" panose="02020603050405020304" pitchFamily="18" charset="0"/>
              </a:rPr>
              <a:t>,</a:t>
            </a:r>
          </a:p>
          <a:p>
            <a:pPr lvl="0"/>
            <a:r>
              <a:rPr lang="en-US" sz="2400" dirty="0">
                <a:solidFill>
                  <a:schemeClr val="tx1"/>
                </a:solidFill>
                <a:latin typeface="Times New Roman" panose="02020603050405020304" pitchFamily="18" charset="0"/>
                <a:cs typeface="Times New Roman" panose="02020603050405020304" pitchFamily="18" charset="0"/>
              </a:rPr>
              <a:t>Strengthen audit preparedness and budget compliance,</a:t>
            </a:r>
          </a:p>
          <a:p>
            <a:pPr lvl="0"/>
            <a:r>
              <a:rPr lang="en-US" sz="2400" dirty="0">
                <a:solidFill>
                  <a:schemeClr val="tx1"/>
                </a:solidFill>
                <a:latin typeface="Times New Roman" panose="02020603050405020304" pitchFamily="18" charset="0"/>
                <a:cs typeface="Times New Roman" panose="02020603050405020304" pitchFamily="18" charset="0"/>
              </a:rPr>
              <a:t>Transition to </a:t>
            </a:r>
            <a:r>
              <a:rPr lang="en-US" sz="2400" b="1" dirty="0">
                <a:solidFill>
                  <a:schemeClr val="tx1"/>
                </a:solidFill>
                <a:latin typeface="Times New Roman" panose="02020603050405020304" pitchFamily="18" charset="0"/>
                <a:cs typeface="Times New Roman" panose="02020603050405020304" pitchFamily="18" charset="0"/>
              </a:rPr>
              <a:t>modern, transparent, and comparable accounting systems</a:t>
            </a:r>
            <a:r>
              <a:rPr lang="en-US" sz="2400" dirty="0">
                <a:solidFill>
                  <a:schemeClr val="tx1"/>
                </a:solidFill>
                <a:latin typeface="Times New Roman" panose="02020603050405020304" pitchFamily="18" charset="0"/>
                <a:cs typeface="Times New Roman" panose="02020603050405020304" pitchFamily="18" charset="0"/>
              </a:rPr>
              <a:t>, and</a:t>
            </a:r>
          </a:p>
          <a:p>
            <a:pPr lvl="0"/>
            <a:r>
              <a:rPr lang="en-US" sz="2400" dirty="0">
                <a:solidFill>
                  <a:schemeClr val="tx1"/>
                </a:solidFill>
                <a:latin typeface="Times New Roman" panose="02020603050405020304" pitchFamily="18" charset="0"/>
                <a:cs typeface="Times New Roman" panose="02020603050405020304" pitchFamily="18" charset="0"/>
              </a:rPr>
              <a:t>Meet citizen expectations for financial openness</a:t>
            </a:r>
            <a:r>
              <a:rPr lang="en-US" sz="2400" dirty="0">
                <a:solidFill>
                  <a:schemeClr val="tx1"/>
                </a:solidFill>
              </a:rPr>
              <a:t>.</a:t>
            </a:r>
          </a:p>
          <a:p>
            <a:endParaRPr lang="en-US" dirty="0"/>
          </a:p>
        </p:txBody>
      </p:sp>
      <p:sp>
        <p:nvSpPr>
          <p:cNvPr id="5" name="Footer Placeholder 4"/>
          <p:cNvSpPr>
            <a:spLocks noGrp="1"/>
          </p:cNvSpPr>
          <p:nvPr>
            <p:ph type="ftr" sz="quarter" idx="11"/>
          </p:nvPr>
        </p:nvSpPr>
        <p:spPr/>
        <p:txBody>
          <a:bodyPr/>
          <a:lstStyle/>
          <a:p>
            <a:r>
              <a:rPr lang="en-US"/>
              <a:t>nirmalkch@gmail.com</a:t>
            </a:r>
          </a:p>
        </p:txBody>
      </p:sp>
      <p:sp>
        <p:nvSpPr>
          <p:cNvPr id="6" name="Slide Number Placeholder 5">
            <a:extLst>
              <a:ext uri="{FF2B5EF4-FFF2-40B4-BE49-F238E27FC236}">
                <a16:creationId xmlns:a16="http://schemas.microsoft.com/office/drawing/2014/main" id="{A5C1B044-06D0-87D5-E72E-A9B3E91FB774}"/>
              </a:ext>
            </a:extLst>
          </p:cNvPr>
          <p:cNvSpPr>
            <a:spLocks noGrp="1"/>
          </p:cNvSpPr>
          <p:nvPr>
            <p:ph type="sldNum" sz="quarter" idx="12"/>
          </p:nvPr>
        </p:nvSpPr>
        <p:spPr/>
        <p:txBody>
          <a:bodyPr/>
          <a:lstStyle/>
          <a:p>
            <a:fld id="{C1FF6DA9-008F-8B48-92A6-B652298478BF}"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50" y="609600"/>
            <a:ext cx="7406640" cy="619125"/>
          </a:xfrm>
        </p:spPr>
        <p:txBody>
          <a:bodyPr>
            <a:noAutofit/>
          </a:bodyPr>
          <a:lstStyle/>
          <a:p>
            <a:r>
              <a:rPr lang="en-US" sz="2800" dirty="0">
                <a:solidFill>
                  <a:srgbClr val="0070C0"/>
                </a:solidFill>
                <a:latin typeface="Times New Roman" panose="02020603050405020304" pitchFamily="18" charset="0"/>
                <a:cs typeface="Times New Roman" panose="02020603050405020304" pitchFamily="18" charset="0"/>
              </a:rPr>
              <a:t>Best Practices in Financial Reporting and Transparency in Local Bodies Across India</a:t>
            </a:r>
          </a:p>
        </p:txBody>
      </p:sp>
      <p:sp>
        <p:nvSpPr>
          <p:cNvPr id="3" name="Content Placeholder 2"/>
          <p:cNvSpPr>
            <a:spLocks noGrp="1"/>
          </p:cNvSpPr>
          <p:nvPr>
            <p:ph idx="1"/>
          </p:nvPr>
        </p:nvSpPr>
        <p:spPr>
          <a:xfrm>
            <a:off x="571501" y="1647825"/>
            <a:ext cx="7690404" cy="4448175"/>
          </a:xfrm>
        </p:spPr>
        <p:txBody>
          <a:bodyPr>
            <a:normAutofit/>
          </a:bodyPr>
          <a:lstStyle/>
          <a:p>
            <a:pPr marL="34290" indent="0" algn="just">
              <a:buNone/>
            </a:pPr>
            <a:r>
              <a:rPr lang="en-US" sz="3200" dirty="0">
                <a:solidFill>
                  <a:schemeClr val="tx1"/>
                </a:solidFill>
                <a:latin typeface="Times New Roman" panose="02020603050405020304" pitchFamily="18" charset="0"/>
                <a:cs typeface="Times New Roman" panose="02020603050405020304" pitchFamily="18" charset="0"/>
              </a:rPr>
              <a:t>Despite structural and operational challenges, several Indian states and urban/rural local bodies have pioneered innovative practices in financial reporting, transparency, and accountability. These examples demonstrate how </a:t>
            </a:r>
            <a:r>
              <a:rPr lang="en-US" sz="3200" b="1" dirty="0">
                <a:solidFill>
                  <a:schemeClr val="tx1"/>
                </a:solidFill>
                <a:latin typeface="Times New Roman" panose="02020603050405020304" pitchFamily="18" charset="0"/>
                <a:cs typeface="Times New Roman" panose="02020603050405020304" pitchFamily="18" charset="0"/>
              </a:rPr>
              <a:t>Chartered Accountants and policy reforms</a:t>
            </a:r>
            <a:r>
              <a:rPr lang="en-US" sz="3200" dirty="0">
                <a:solidFill>
                  <a:schemeClr val="tx1"/>
                </a:solidFill>
                <a:latin typeface="Times New Roman" panose="02020603050405020304" pitchFamily="18" charset="0"/>
                <a:cs typeface="Times New Roman" panose="02020603050405020304" pitchFamily="18" charset="0"/>
              </a:rPr>
              <a:t> are enabling good governance on the ground</a:t>
            </a:r>
            <a:r>
              <a:rPr lang="en-US" sz="2000" dirty="0">
                <a:solidFill>
                  <a:schemeClr val="tx1"/>
                </a:solidFill>
                <a:latin typeface="Times New Roman" panose="02020603050405020304" pitchFamily="18" charset="0"/>
                <a:cs typeface="Times New Roman" panose="02020603050405020304" pitchFamily="18" charset="0"/>
              </a:rPr>
              <a:t>:</a:t>
            </a:r>
          </a:p>
          <a:p>
            <a:endParaRPr lang="en-US" dirty="0"/>
          </a:p>
        </p:txBody>
      </p:sp>
      <p:sp>
        <p:nvSpPr>
          <p:cNvPr id="5" name="Footer Placeholder 4"/>
          <p:cNvSpPr>
            <a:spLocks noGrp="1"/>
          </p:cNvSpPr>
          <p:nvPr>
            <p:ph type="ftr" sz="quarter" idx="11"/>
          </p:nvPr>
        </p:nvSpPr>
        <p:spPr/>
        <p:txBody>
          <a:bodyPr/>
          <a:lstStyle/>
          <a:p>
            <a:r>
              <a:rPr lang="en-US"/>
              <a:t>nirmalkch@gmail.com</a:t>
            </a:r>
          </a:p>
        </p:txBody>
      </p:sp>
      <p:sp>
        <p:nvSpPr>
          <p:cNvPr id="6" name="Slide Number Placeholder 5">
            <a:extLst>
              <a:ext uri="{FF2B5EF4-FFF2-40B4-BE49-F238E27FC236}">
                <a16:creationId xmlns:a16="http://schemas.microsoft.com/office/drawing/2014/main" id="{E41E1CE6-9ED7-6721-68FE-A6693041F1FF}"/>
              </a:ext>
            </a:extLst>
          </p:cNvPr>
          <p:cNvSpPr>
            <a:spLocks noGrp="1"/>
          </p:cNvSpPr>
          <p:nvPr>
            <p:ph type="sldNum" sz="quarter" idx="12"/>
          </p:nvPr>
        </p:nvSpPr>
        <p:spPr/>
        <p:txBody>
          <a:bodyPr/>
          <a:lstStyle/>
          <a:p>
            <a:fld id="{C1FF6DA9-008F-8B48-92A6-B652298478BF}"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50" y="609600"/>
            <a:ext cx="7406640" cy="571500"/>
          </a:xfrm>
        </p:spPr>
        <p:txBody>
          <a:bodyPr>
            <a:normAutofit/>
          </a:bodyPr>
          <a:lstStyle/>
          <a:p>
            <a:pPr algn="ctr"/>
            <a:r>
              <a:rPr lang="en-US" sz="3200" dirty="0">
                <a:solidFill>
                  <a:srgbClr val="0070C0"/>
                </a:solidFill>
                <a:latin typeface="Times New Roman" panose="02020603050405020304" pitchFamily="18" charset="0"/>
                <a:cs typeface="Times New Roman" panose="02020603050405020304" pitchFamily="18" charset="0"/>
              </a:rPr>
              <a:t>Best Practices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35513353"/>
              </p:ext>
            </p:extLst>
          </p:nvPr>
        </p:nvGraphicFramePr>
        <p:xfrm>
          <a:off x="457199" y="1527174"/>
          <a:ext cx="8348663" cy="4780240"/>
        </p:xfrm>
        <a:graphic>
          <a:graphicData uri="http://schemas.openxmlformats.org/drawingml/2006/table">
            <a:tbl>
              <a:tblPr firstRow="1" bandRow="1">
                <a:tableStyleId>{F5AB1C69-6EDB-4FF4-983F-18BD219EF322}</a:tableStyleId>
              </a:tblPr>
              <a:tblGrid>
                <a:gridCol w="2466976">
                  <a:extLst>
                    <a:ext uri="{9D8B030D-6E8A-4147-A177-3AD203B41FA5}">
                      <a16:colId xmlns:a16="http://schemas.microsoft.com/office/drawing/2014/main" val="20000"/>
                    </a:ext>
                  </a:extLst>
                </a:gridCol>
                <a:gridCol w="2724150">
                  <a:extLst>
                    <a:ext uri="{9D8B030D-6E8A-4147-A177-3AD203B41FA5}">
                      <a16:colId xmlns:a16="http://schemas.microsoft.com/office/drawing/2014/main" val="20001"/>
                    </a:ext>
                  </a:extLst>
                </a:gridCol>
                <a:gridCol w="3157537">
                  <a:extLst>
                    <a:ext uri="{9D8B030D-6E8A-4147-A177-3AD203B41FA5}">
                      <a16:colId xmlns:a16="http://schemas.microsoft.com/office/drawing/2014/main" val="20002"/>
                    </a:ext>
                  </a:extLst>
                </a:gridCol>
              </a:tblGrid>
              <a:tr h="593517">
                <a:tc>
                  <a:txBody>
                    <a:bodyPr/>
                    <a:lstStyle/>
                    <a:p>
                      <a:pPr algn="ctr">
                        <a:lnSpc>
                          <a:spcPct val="115000"/>
                        </a:lnSpc>
                        <a:spcAft>
                          <a:spcPts val="0"/>
                        </a:spcAft>
                      </a:pPr>
                      <a:r>
                        <a:rPr lang="en-US" sz="2000" b="1" kern="0" dirty="0">
                          <a:latin typeface="Times New Roman"/>
                          <a:ea typeface="Times New Roman"/>
                          <a:cs typeface="Times New Roman"/>
                        </a:rPr>
                        <a:t>Area</a:t>
                      </a:r>
                      <a:endParaRPr lang="en-US" sz="2000" kern="100" dirty="0">
                        <a:latin typeface="Calibri"/>
                        <a:ea typeface="Calibri"/>
                        <a:cs typeface="Times New Roman"/>
                      </a:endParaRPr>
                    </a:p>
                  </a:txBody>
                  <a:tcPr marL="68580" marR="68580" marT="0" marB="0"/>
                </a:tc>
                <a:tc>
                  <a:txBody>
                    <a:bodyPr/>
                    <a:lstStyle/>
                    <a:p>
                      <a:pPr algn="ctr">
                        <a:lnSpc>
                          <a:spcPct val="115000"/>
                        </a:lnSpc>
                        <a:spcAft>
                          <a:spcPts val="0"/>
                        </a:spcAft>
                      </a:pPr>
                      <a:r>
                        <a:rPr lang="en-US" sz="2000" b="1" kern="0" dirty="0">
                          <a:latin typeface="Times New Roman"/>
                          <a:ea typeface="Times New Roman"/>
                          <a:cs typeface="Times New Roman"/>
                        </a:rPr>
                        <a:t>Best Practice</a:t>
                      </a:r>
                      <a:endParaRPr lang="en-US" sz="2000" kern="100" dirty="0">
                        <a:latin typeface="Calibri"/>
                        <a:ea typeface="Calibri"/>
                        <a:cs typeface="Times New Roman"/>
                      </a:endParaRPr>
                    </a:p>
                  </a:txBody>
                  <a:tcPr marL="68580" marR="68580" marT="0" marB="0"/>
                </a:tc>
                <a:tc>
                  <a:txBody>
                    <a:bodyPr/>
                    <a:lstStyle/>
                    <a:p>
                      <a:pPr algn="ctr">
                        <a:lnSpc>
                          <a:spcPct val="115000"/>
                        </a:lnSpc>
                        <a:spcAft>
                          <a:spcPts val="0"/>
                        </a:spcAft>
                      </a:pPr>
                      <a:r>
                        <a:rPr lang="en-US" sz="2000" b="1" kern="0" dirty="0">
                          <a:latin typeface="Times New Roman"/>
                          <a:ea typeface="Times New Roman"/>
                          <a:cs typeface="Times New Roman"/>
                        </a:rPr>
                        <a:t>Key Outcome</a:t>
                      </a:r>
                      <a:endParaRPr lang="en-US" sz="2000" kern="10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701717">
                <a:tc>
                  <a:txBody>
                    <a:bodyPr/>
                    <a:lstStyle/>
                    <a:p>
                      <a:pPr algn="just">
                        <a:lnSpc>
                          <a:spcPct val="115000"/>
                        </a:lnSpc>
                        <a:spcAft>
                          <a:spcPts val="0"/>
                        </a:spcAft>
                      </a:pPr>
                      <a:r>
                        <a:rPr lang="en-US" sz="2000" kern="0">
                          <a:latin typeface="Times New Roman"/>
                          <a:ea typeface="Times New Roman"/>
                          <a:cs typeface="Times New Roman"/>
                        </a:rPr>
                        <a:t>ASLB Implementation</a:t>
                      </a:r>
                      <a:endParaRPr lang="en-US" sz="2000" kern="100">
                        <a:latin typeface="Calibri"/>
                        <a:ea typeface="Calibri"/>
                        <a:cs typeface="Times New Roman"/>
                      </a:endParaRPr>
                    </a:p>
                  </a:txBody>
                  <a:tcPr marL="68580" marR="68580" marT="0" marB="0"/>
                </a:tc>
                <a:tc>
                  <a:txBody>
                    <a:bodyPr/>
                    <a:lstStyle/>
                    <a:p>
                      <a:pPr algn="l">
                        <a:lnSpc>
                          <a:spcPct val="115000"/>
                        </a:lnSpc>
                        <a:spcAft>
                          <a:spcPts val="0"/>
                        </a:spcAft>
                      </a:pPr>
                      <a:r>
                        <a:rPr lang="en-US" sz="2000" kern="0" dirty="0">
                          <a:latin typeface="Times New Roman"/>
                          <a:ea typeface="Times New Roman"/>
                          <a:cs typeface="Times New Roman"/>
                        </a:rPr>
                        <a:t>Uttarakhand, </a:t>
                      </a:r>
                      <a:r>
                        <a:rPr lang="en-US" sz="2000" dirty="0">
                          <a:solidFill>
                            <a:schemeClr val="tx1"/>
                          </a:solidFill>
                          <a:latin typeface="Times New Roman" panose="02020603050405020304" pitchFamily="18" charset="0"/>
                          <a:cs typeface="Times New Roman" panose="02020603050405020304" pitchFamily="18" charset="0"/>
                        </a:rPr>
                        <a:t>Maharashtra</a:t>
                      </a:r>
                      <a:endParaRPr lang="en-US" sz="2000" kern="100" dirty="0">
                        <a:solidFill>
                          <a:schemeClr val="tx1"/>
                        </a:solidFill>
                        <a:latin typeface="Calibri"/>
                        <a:ea typeface="Calibri"/>
                        <a:cs typeface="Times New Roman"/>
                      </a:endParaRPr>
                    </a:p>
                  </a:txBody>
                  <a:tcPr marL="68580" marR="68580" marT="0" marB="0"/>
                </a:tc>
                <a:tc>
                  <a:txBody>
                    <a:bodyPr/>
                    <a:lstStyle/>
                    <a:p>
                      <a:pPr algn="just">
                        <a:lnSpc>
                          <a:spcPct val="115000"/>
                        </a:lnSpc>
                        <a:spcAft>
                          <a:spcPts val="0"/>
                        </a:spcAft>
                      </a:pPr>
                      <a:r>
                        <a:rPr lang="en-US" sz="2000" kern="0" dirty="0">
                          <a:latin typeface="Times New Roman"/>
                          <a:ea typeface="Times New Roman"/>
                          <a:cs typeface="Times New Roman"/>
                        </a:rPr>
                        <a:t>Model municipal accounting and compliance audits</a:t>
                      </a:r>
                      <a:endParaRPr lang="en-US" sz="2000" kern="10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701717">
                <a:tc>
                  <a:txBody>
                    <a:bodyPr/>
                    <a:lstStyle/>
                    <a:p>
                      <a:pPr algn="just">
                        <a:lnSpc>
                          <a:spcPct val="115000"/>
                        </a:lnSpc>
                        <a:spcAft>
                          <a:spcPts val="0"/>
                        </a:spcAft>
                      </a:pPr>
                      <a:r>
                        <a:rPr lang="en-US" sz="2000" kern="0">
                          <a:latin typeface="Times New Roman"/>
                          <a:ea typeface="Times New Roman"/>
                          <a:cs typeface="Times New Roman"/>
                        </a:rPr>
                        <a:t>Digital Accounting</a:t>
                      </a:r>
                      <a:endParaRPr lang="en-US" sz="2000" kern="100">
                        <a:latin typeface="Calibri"/>
                        <a:ea typeface="Calibri"/>
                        <a:cs typeface="Times New Roman"/>
                      </a:endParaRPr>
                    </a:p>
                  </a:txBody>
                  <a:tcPr marL="68580" marR="68580" marT="0" marB="0"/>
                </a:tc>
                <a:tc>
                  <a:txBody>
                    <a:bodyPr/>
                    <a:lstStyle/>
                    <a:p>
                      <a:pPr algn="just">
                        <a:lnSpc>
                          <a:spcPct val="115000"/>
                        </a:lnSpc>
                        <a:spcAft>
                          <a:spcPts val="0"/>
                        </a:spcAft>
                      </a:pPr>
                      <a:r>
                        <a:rPr lang="en-US" sz="2000" kern="0" dirty="0">
                          <a:latin typeface="Times New Roman"/>
                          <a:ea typeface="Times New Roman"/>
                          <a:cs typeface="Times New Roman"/>
                        </a:rPr>
                        <a:t>Kerala IKM, Odisha, Andhra</a:t>
                      </a:r>
                      <a:endParaRPr lang="en-US" sz="2000" kern="100" dirty="0">
                        <a:latin typeface="Calibri"/>
                        <a:ea typeface="Calibri"/>
                        <a:cs typeface="Times New Roman"/>
                      </a:endParaRPr>
                    </a:p>
                  </a:txBody>
                  <a:tcPr marL="68580" marR="68580" marT="0" marB="0"/>
                </a:tc>
                <a:tc>
                  <a:txBody>
                    <a:bodyPr/>
                    <a:lstStyle/>
                    <a:p>
                      <a:pPr algn="just">
                        <a:lnSpc>
                          <a:spcPct val="115000"/>
                        </a:lnSpc>
                        <a:spcAft>
                          <a:spcPts val="0"/>
                        </a:spcAft>
                      </a:pPr>
                      <a:r>
                        <a:rPr lang="en-US" sz="2000" kern="0" dirty="0">
                          <a:latin typeface="Times New Roman"/>
                          <a:ea typeface="Times New Roman"/>
                          <a:cs typeface="Times New Roman"/>
                        </a:rPr>
                        <a:t>Real-time accrual accounting and reporting</a:t>
                      </a:r>
                      <a:endParaRPr lang="en-US" sz="2000" kern="10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r h="701717">
                <a:tc>
                  <a:txBody>
                    <a:bodyPr/>
                    <a:lstStyle/>
                    <a:p>
                      <a:pPr algn="just">
                        <a:lnSpc>
                          <a:spcPct val="115000"/>
                        </a:lnSpc>
                        <a:spcAft>
                          <a:spcPts val="0"/>
                        </a:spcAft>
                      </a:pPr>
                      <a:r>
                        <a:rPr lang="en-US" sz="2000" kern="0">
                          <a:latin typeface="Times New Roman"/>
                          <a:ea typeface="Times New Roman"/>
                          <a:cs typeface="Times New Roman"/>
                        </a:rPr>
                        <a:t>Audit &amp; Transparency</a:t>
                      </a:r>
                      <a:endParaRPr lang="en-US" sz="2000" kern="100">
                        <a:latin typeface="Calibri"/>
                        <a:ea typeface="Calibri"/>
                        <a:cs typeface="Times New Roman"/>
                      </a:endParaRPr>
                    </a:p>
                  </a:txBody>
                  <a:tcPr marL="68580" marR="68580" marT="0" marB="0"/>
                </a:tc>
                <a:tc>
                  <a:txBody>
                    <a:bodyPr/>
                    <a:lstStyle/>
                    <a:p>
                      <a:pPr algn="just">
                        <a:lnSpc>
                          <a:spcPct val="115000"/>
                        </a:lnSpc>
                        <a:spcAft>
                          <a:spcPts val="0"/>
                        </a:spcAft>
                      </a:pPr>
                      <a:r>
                        <a:rPr lang="en-US" sz="2000" kern="0" dirty="0" err="1">
                          <a:latin typeface="Times New Roman"/>
                          <a:ea typeface="Times New Roman"/>
                          <a:cs typeface="Times New Roman"/>
                        </a:rPr>
                        <a:t>AuditOnline</a:t>
                      </a:r>
                      <a:r>
                        <a:rPr lang="en-US" sz="2000" kern="0" dirty="0">
                          <a:latin typeface="Times New Roman"/>
                          <a:ea typeface="Times New Roman"/>
                          <a:cs typeface="Times New Roman"/>
                        </a:rPr>
                        <a:t>, </a:t>
                      </a:r>
                      <a:endParaRPr lang="en-US" sz="2000" kern="100" dirty="0">
                        <a:latin typeface="Calibri"/>
                        <a:ea typeface="Calibri"/>
                        <a:cs typeface="Times New Roman"/>
                      </a:endParaRPr>
                    </a:p>
                  </a:txBody>
                  <a:tcPr marL="68580" marR="68580" marT="0" marB="0"/>
                </a:tc>
                <a:tc>
                  <a:txBody>
                    <a:bodyPr/>
                    <a:lstStyle/>
                    <a:p>
                      <a:pPr algn="just">
                        <a:lnSpc>
                          <a:spcPct val="115000"/>
                        </a:lnSpc>
                        <a:spcAft>
                          <a:spcPts val="0"/>
                        </a:spcAft>
                      </a:pPr>
                      <a:r>
                        <a:rPr lang="en-US" sz="2000" kern="0" dirty="0">
                          <a:latin typeface="Times New Roman"/>
                          <a:ea typeface="Times New Roman"/>
                          <a:cs typeface="Times New Roman"/>
                        </a:rPr>
                        <a:t>Unified audit trails and central financial access</a:t>
                      </a:r>
                      <a:endParaRPr lang="en-US" sz="2000" kern="100" dirty="0">
                        <a:latin typeface="Calibri"/>
                        <a:ea typeface="Calibri"/>
                        <a:cs typeface="Times New Roman"/>
                      </a:endParaRPr>
                    </a:p>
                  </a:txBody>
                  <a:tcPr marL="68580" marR="68580" marT="0" marB="0"/>
                </a:tc>
                <a:extLst>
                  <a:ext uri="{0D108BD9-81ED-4DB2-BD59-A6C34878D82A}">
                    <a16:rowId xmlns:a16="http://schemas.microsoft.com/office/drawing/2014/main" val="10003"/>
                  </a:ext>
                </a:extLst>
              </a:tr>
              <a:tr h="701717">
                <a:tc>
                  <a:txBody>
                    <a:bodyPr/>
                    <a:lstStyle/>
                    <a:p>
                      <a:pPr algn="just">
                        <a:lnSpc>
                          <a:spcPct val="115000"/>
                        </a:lnSpc>
                        <a:spcAft>
                          <a:spcPts val="0"/>
                        </a:spcAft>
                      </a:pPr>
                      <a:r>
                        <a:rPr lang="en-US" sz="2000" kern="0">
                          <a:latin typeface="Times New Roman"/>
                          <a:ea typeface="Times New Roman"/>
                          <a:cs typeface="Times New Roman"/>
                        </a:rPr>
                        <a:t>Citizen Engagement</a:t>
                      </a:r>
                      <a:endParaRPr lang="en-US" sz="2000" kern="100">
                        <a:latin typeface="Calibri"/>
                        <a:ea typeface="Calibri"/>
                        <a:cs typeface="Times New Roman"/>
                      </a:endParaRPr>
                    </a:p>
                  </a:txBody>
                  <a:tcPr marL="68580" marR="68580" marT="0" marB="0"/>
                </a:tc>
                <a:tc>
                  <a:txBody>
                    <a:bodyPr/>
                    <a:lstStyle/>
                    <a:p>
                      <a:pPr algn="l">
                        <a:lnSpc>
                          <a:spcPct val="115000"/>
                        </a:lnSpc>
                        <a:spcAft>
                          <a:spcPts val="0"/>
                        </a:spcAft>
                      </a:pPr>
                      <a:r>
                        <a:rPr lang="en-US" sz="2000" kern="0" dirty="0">
                          <a:latin typeface="Times New Roman"/>
                          <a:ea typeface="Times New Roman"/>
                          <a:cs typeface="Times New Roman"/>
                        </a:rPr>
                        <a:t>Karnataka’s ICT (Information and Communication Technology)</a:t>
                      </a:r>
                      <a:endParaRPr lang="en-US" sz="2000" kern="100" dirty="0">
                        <a:latin typeface="Calibri"/>
                        <a:ea typeface="Calibri"/>
                        <a:cs typeface="Times New Roman"/>
                      </a:endParaRPr>
                    </a:p>
                  </a:txBody>
                  <a:tcPr marL="68580" marR="68580" marT="0" marB="0"/>
                </a:tc>
                <a:tc>
                  <a:txBody>
                    <a:bodyPr/>
                    <a:lstStyle/>
                    <a:p>
                      <a:pPr algn="just">
                        <a:lnSpc>
                          <a:spcPct val="115000"/>
                        </a:lnSpc>
                        <a:spcAft>
                          <a:spcPts val="0"/>
                        </a:spcAft>
                      </a:pPr>
                      <a:r>
                        <a:rPr lang="en-US" sz="2000" kern="0" dirty="0">
                          <a:latin typeface="Times New Roman"/>
                          <a:ea typeface="Times New Roman"/>
                          <a:cs typeface="Times New Roman"/>
                        </a:rPr>
                        <a:t>Budget accountability and Transparency to the citizen</a:t>
                      </a:r>
                      <a:endParaRPr lang="en-US" sz="2000" kern="100" dirty="0">
                        <a:latin typeface="Calibri"/>
                        <a:ea typeface="Calibri"/>
                        <a:cs typeface="Times New Roman"/>
                      </a:endParaRPr>
                    </a:p>
                  </a:txBody>
                  <a:tcPr marL="68580" marR="68580" marT="0" marB="0"/>
                </a:tc>
                <a:extLst>
                  <a:ext uri="{0D108BD9-81ED-4DB2-BD59-A6C34878D82A}">
                    <a16:rowId xmlns:a16="http://schemas.microsoft.com/office/drawing/2014/main" val="10004"/>
                  </a:ext>
                </a:extLst>
              </a:tr>
              <a:tr h="701717">
                <a:tc>
                  <a:txBody>
                    <a:bodyPr/>
                    <a:lstStyle/>
                    <a:p>
                      <a:pPr algn="just">
                        <a:lnSpc>
                          <a:spcPct val="115000"/>
                        </a:lnSpc>
                        <a:spcAft>
                          <a:spcPts val="0"/>
                        </a:spcAft>
                      </a:pPr>
                      <a:r>
                        <a:rPr lang="en-US" sz="2000" kern="0">
                          <a:latin typeface="Times New Roman"/>
                          <a:ea typeface="Times New Roman"/>
                          <a:cs typeface="Times New Roman"/>
                        </a:rPr>
                        <a:t>Capacity Building</a:t>
                      </a:r>
                      <a:endParaRPr lang="en-US" sz="2000" kern="100">
                        <a:latin typeface="Calibri"/>
                        <a:ea typeface="Calibri"/>
                        <a:cs typeface="Times New Roman"/>
                      </a:endParaRPr>
                    </a:p>
                  </a:txBody>
                  <a:tcPr marL="68580" marR="68580" marT="0" marB="0"/>
                </a:tc>
                <a:tc>
                  <a:txBody>
                    <a:bodyPr/>
                    <a:lstStyle/>
                    <a:p>
                      <a:pPr algn="just">
                        <a:lnSpc>
                          <a:spcPct val="115000"/>
                        </a:lnSpc>
                        <a:spcAft>
                          <a:spcPts val="0"/>
                        </a:spcAft>
                      </a:pPr>
                      <a:r>
                        <a:rPr lang="en-US" sz="2000" kern="0" dirty="0">
                          <a:latin typeface="Times New Roman"/>
                          <a:ea typeface="Times New Roman"/>
                          <a:cs typeface="Times New Roman"/>
                        </a:rPr>
                        <a:t>ICAI + CAG Training (Multi-state)</a:t>
                      </a:r>
                      <a:endParaRPr lang="en-US" sz="2000" kern="100" dirty="0">
                        <a:latin typeface="Calibri"/>
                        <a:ea typeface="Calibri"/>
                        <a:cs typeface="Times New Roman"/>
                      </a:endParaRPr>
                    </a:p>
                  </a:txBody>
                  <a:tcPr marL="68580" marR="68580" marT="0" marB="0"/>
                </a:tc>
                <a:tc>
                  <a:txBody>
                    <a:bodyPr/>
                    <a:lstStyle/>
                    <a:p>
                      <a:pPr algn="just">
                        <a:lnSpc>
                          <a:spcPct val="115000"/>
                        </a:lnSpc>
                        <a:spcAft>
                          <a:spcPts val="0"/>
                        </a:spcAft>
                      </a:pPr>
                      <a:r>
                        <a:rPr lang="en-US" sz="2000" kern="0" dirty="0">
                          <a:latin typeface="Times New Roman"/>
                          <a:ea typeface="Times New Roman"/>
                          <a:cs typeface="Times New Roman"/>
                        </a:rPr>
                        <a:t>Staff-level ASLB adoption and practice</a:t>
                      </a:r>
                      <a:endParaRPr lang="en-US" sz="2000" kern="100" dirty="0">
                        <a:latin typeface="Calibri"/>
                        <a:ea typeface="Calibri"/>
                        <a:cs typeface="Times New Roman"/>
                      </a:endParaRPr>
                    </a:p>
                  </a:txBody>
                  <a:tcPr marL="68580" marR="68580" marT="0" marB="0"/>
                </a:tc>
                <a:extLst>
                  <a:ext uri="{0D108BD9-81ED-4DB2-BD59-A6C34878D82A}">
                    <a16:rowId xmlns:a16="http://schemas.microsoft.com/office/drawing/2014/main" val="10005"/>
                  </a:ext>
                </a:extLst>
              </a:tr>
            </a:tbl>
          </a:graphicData>
        </a:graphic>
      </p:graphicFrame>
      <p:sp>
        <p:nvSpPr>
          <p:cNvPr id="6" name="Footer Placeholder 5"/>
          <p:cNvSpPr>
            <a:spLocks noGrp="1"/>
          </p:cNvSpPr>
          <p:nvPr>
            <p:ph type="ftr" sz="quarter" idx="11"/>
          </p:nvPr>
        </p:nvSpPr>
        <p:spPr/>
        <p:txBody>
          <a:bodyPr/>
          <a:lstStyle/>
          <a:p>
            <a:r>
              <a:rPr lang="en-US"/>
              <a:t>nirmalkch@gmail.com</a:t>
            </a:r>
          </a:p>
        </p:txBody>
      </p:sp>
      <p:sp>
        <p:nvSpPr>
          <p:cNvPr id="3" name="Slide Number Placeholder 2">
            <a:extLst>
              <a:ext uri="{FF2B5EF4-FFF2-40B4-BE49-F238E27FC236}">
                <a16:creationId xmlns:a16="http://schemas.microsoft.com/office/drawing/2014/main" id="{9752C41B-AF04-191B-1423-F60587993167}"/>
              </a:ext>
            </a:extLst>
          </p:cNvPr>
          <p:cNvSpPr>
            <a:spLocks noGrp="1"/>
          </p:cNvSpPr>
          <p:nvPr>
            <p:ph type="sldNum" sz="quarter" idx="12"/>
          </p:nvPr>
        </p:nvSpPr>
        <p:spPr/>
        <p:txBody>
          <a:bodyPr/>
          <a:lstStyle/>
          <a:p>
            <a:fld id="{C1FF6DA9-008F-8B48-92A6-B652298478BF}"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7251" y="1366684"/>
            <a:ext cx="7404653" cy="4729316"/>
          </a:xfrm>
        </p:spPr>
        <p:txBody>
          <a:bodyPr/>
          <a:lstStyle/>
          <a:p>
            <a:pPr algn="ctr">
              <a:buNone/>
            </a:pPr>
            <a:endParaRPr lang="en-US" dirty="0"/>
          </a:p>
          <a:p>
            <a:pPr algn="ctr">
              <a:buNone/>
            </a:pPr>
            <a:endParaRPr lang="en-US" dirty="0"/>
          </a:p>
          <a:p>
            <a:pPr algn="ctr">
              <a:buNone/>
            </a:pPr>
            <a:endParaRPr lang="en-US" dirty="0"/>
          </a:p>
          <a:p>
            <a:pPr algn="ctr">
              <a:buNone/>
            </a:pPr>
            <a:endParaRPr lang="en-US" dirty="0"/>
          </a:p>
          <a:p>
            <a:pPr algn="ctr">
              <a:buNone/>
            </a:pPr>
            <a:r>
              <a:rPr lang="en-US" sz="8000" dirty="0">
                <a:latin typeface="Times New Roman" panose="02020603050405020304" pitchFamily="18" charset="0"/>
                <a:cs typeface="Times New Roman" panose="02020603050405020304" pitchFamily="18" charset="0"/>
              </a:rPr>
              <a:t>Thank You </a:t>
            </a:r>
          </a:p>
        </p:txBody>
      </p:sp>
      <p:sp>
        <p:nvSpPr>
          <p:cNvPr id="5" name="Footer Placeholder 4"/>
          <p:cNvSpPr>
            <a:spLocks noGrp="1"/>
          </p:cNvSpPr>
          <p:nvPr>
            <p:ph type="ftr" sz="quarter" idx="11"/>
          </p:nvPr>
        </p:nvSpPr>
        <p:spPr/>
        <p:txBody>
          <a:bodyPr/>
          <a:lstStyle/>
          <a:p>
            <a:r>
              <a:rPr lang="en-US"/>
              <a:t>nirmalkch@gmail.com</a:t>
            </a:r>
          </a:p>
        </p:txBody>
      </p:sp>
      <p:sp>
        <p:nvSpPr>
          <p:cNvPr id="2" name="Slide Number Placeholder 1">
            <a:extLst>
              <a:ext uri="{FF2B5EF4-FFF2-40B4-BE49-F238E27FC236}">
                <a16:creationId xmlns:a16="http://schemas.microsoft.com/office/drawing/2014/main" id="{D48132C4-CA94-D6B2-281F-6B70867BF657}"/>
              </a:ext>
            </a:extLst>
          </p:cNvPr>
          <p:cNvSpPr>
            <a:spLocks noGrp="1"/>
          </p:cNvSpPr>
          <p:nvPr>
            <p:ph type="sldNum" sz="quarter" idx="12"/>
          </p:nvPr>
        </p:nvSpPr>
        <p:spPr/>
        <p:txBody>
          <a:bodyPr/>
          <a:lstStyle/>
          <a:p>
            <a:fld id="{C1FF6DA9-008F-8B48-92A6-B652298478BF}" type="slidenum">
              <a:rPr lang="en-US" smtClean="0"/>
              <a:pPr/>
              <a:t>27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p:cTn id="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2485" y="482326"/>
            <a:ext cx="7475220" cy="1584599"/>
          </a:xfrm>
        </p:spPr>
        <p:txBody>
          <a:bodyPr>
            <a:normAutofit/>
          </a:bodyPr>
          <a:lstStyle/>
          <a:p>
            <a:r>
              <a:rPr sz="3200" dirty="0"/>
              <a:t>Dharmic Balance: A Tale of Three Pillars</a:t>
            </a:r>
          </a:p>
        </p:txBody>
      </p:sp>
      <p:sp>
        <p:nvSpPr>
          <p:cNvPr id="3" name="Subtitle 2"/>
          <p:cNvSpPr>
            <a:spLocks noGrp="1"/>
          </p:cNvSpPr>
          <p:nvPr>
            <p:ph type="subTitle" idx="1"/>
          </p:nvPr>
        </p:nvSpPr>
        <p:spPr>
          <a:xfrm>
            <a:off x="1282148" y="4133850"/>
            <a:ext cx="6575895" cy="1771650"/>
          </a:xfrm>
        </p:spPr>
        <p:txBody>
          <a:bodyPr>
            <a:normAutofit/>
          </a:bodyPr>
          <a:lstStyle/>
          <a:p>
            <a:r>
              <a:rPr sz="3200" b="1" dirty="0">
                <a:solidFill>
                  <a:srgbClr val="7030A0"/>
                </a:solidFill>
                <a:latin typeface="Times New Rowman"/>
              </a:rPr>
              <a:t>Reporting Standards</a:t>
            </a:r>
            <a:r>
              <a:rPr lang="en-IN" sz="3200" b="1" dirty="0">
                <a:solidFill>
                  <a:srgbClr val="7030A0"/>
                </a:solidFill>
                <a:latin typeface="Times New Rowman"/>
              </a:rPr>
              <a:t> </a:t>
            </a:r>
          </a:p>
          <a:p>
            <a:r>
              <a:rPr lang="en-IN" sz="3200" b="1" dirty="0">
                <a:solidFill>
                  <a:srgbClr val="7030A0"/>
                </a:solidFill>
                <a:latin typeface="Times New Rowman"/>
              </a:rPr>
              <a:t>AND</a:t>
            </a:r>
          </a:p>
          <a:p>
            <a:r>
              <a:rPr lang="en-IN" sz="3200" b="1" dirty="0">
                <a:solidFill>
                  <a:srgbClr val="7030A0"/>
                </a:solidFill>
                <a:latin typeface="Times New Rowman"/>
              </a:rPr>
              <a:t> Transparency</a:t>
            </a:r>
            <a:endParaRPr sz="3200" b="1" dirty="0">
              <a:solidFill>
                <a:srgbClr val="7030A0"/>
              </a:solidFill>
              <a:latin typeface="Times New Row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6225" y="1381126"/>
            <a:ext cx="8229600" cy="4572306"/>
          </a:xfrm>
        </p:spPr>
        <p:txBody>
          <a:bodyPr>
            <a:normAutofit lnSpcReduction="10000"/>
          </a:bodyPr>
          <a:lstStyle/>
          <a:p>
            <a:pPr marL="0" indent="0" algn="just">
              <a:buNone/>
            </a:pPr>
            <a:r>
              <a:rPr sz="3200" dirty="0">
                <a:solidFill>
                  <a:schemeClr val="tx1"/>
                </a:solidFill>
                <a:latin typeface="Times New Rowman"/>
              </a:rPr>
              <a:t>In the ancient town of </a:t>
            </a:r>
            <a:r>
              <a:rPr lang="en-IN" sz="3200" dirty="0" err="1">
                <a:solidFill>
                  <a:schemeClr val="tx1"/>
                </a:solidFill>
                <a:latin typeface="Times New Rowman"/>
              </a:rPr>
              <a:t>Nagarika</a:t>
            </a:r>
            <a:r>
              <a:rPr sz="3200" dirty="0">
                <a:solidFill>
                  <a:schemeClr val="tx1"/>
                </a:solidFill>
                <a:latin typeface="Times New Rowman"/>
              </a:rPr>
              <a:t>, situated the heartland of India, three</a:t>
            </a:r>
            <a:r>
              <a:rPr lang="en-IN" sz="3200" dirty="0">
                <a:solidFill>
                  <a:schemeClr val="tx1"/>
                </a:solidFill>
                <a:latin typeface="Times New Rowman"/>
              </a:rPr>
              <a:t> Well </a:t>
            </a:r>
            <a:r>
              <a:rPr lang="en-IN" sz="3200" dirty="0" err="1">
                <a:solidFill>
                  <a:schemeClr val="tx1"/>
                </a:solidFill>
                <a:latin typeface="Times New Rowman"/>
              </a:rPr>
              <a:t>Famouse</a:t>
            </a:r>
            <a:r>
              <a:rPr sz="3200" dirty="0">
                <a:solidFill>
                  <a:schemeClr val="tx1"/>
                </a:solidFill>
                <a:latin typeface="Times New Rowman"/>
              </a:rPr>
              <a:t> </a:t>
            </a:r>
            <a:r>
              <a:rPr lang="en-IN" sz="3200" dirty="0">
                <a:solidFill>
                  <a:schemeClr val="tx1"/>
                </a:solidFill>
                <a:latin typeface="Times New Rowman"/>
              </a:rPr>
              <a:t>Persons</a:t>
            </a:r>
            <a:r>
              <a:rPr sz="3200" dirty="0">
                <a:solidFill>
                  <a:schemeClr val="tx1"/>
                </a:solidFill>
                <a:latin typeface="Times New Rowman"/>
              </a:rPr>
              <a:t> were appointed to oversee the town's smooth functioning: </a:t>
            </a:r>
            <a:r>
              <a:rPr sz="3200" b="1" dirty="0">
                <a:solidFill>
                  <a:schemeClr val="tx1"/>
                </a:solidFill>
                <a:latin typeface="Times New Rowman"/>
              </a:rPr>
              <a:t>Governance, Risk, and Compliance</a:t>
            </a:r>
            <a:r>
              <a:rPr sz="3200" dirty="0">
                <a:solidFill>
                  <a:schemeClr val="tx1"/>
                </a:solidFill>
                <a:latin typeface="Times New Rowman"/>
              </a:rPr>
              <a:t>. </a:t>
            </a:r>
            <a:endParaRPr lang="en-IN" sz="3200" dirty="0">
              <a:solidFill>
                <a:schemeClr val="tx1"/>
              </a:solidFill>
              <a:latin typeface="Times New Rowman"/>
            </a:endParaRPr>
          </a:p>
          <a:p>
            <a:pPr marL="0" indent="0" algn="just">
              <a:buNone/>
            </a:pPr>
            <a:r>
              <a:rPr sz="3200" dirty="0">
                <a:solidFill>
                  <a:schemeClr val="tx1"/>
                </a:solidFill>
                <a:latin typeface="Times New Rowman"/>
              </a:rPr>
              <a:t>They were entrusted by the central kingdom to work together under the banner of the Autonomous Nagar Sabha (ANS)—a local body with the powers to manage its own affairs under the </a:t>
            </a:r>
            <a:r>
              <a:rPr lang="en-IN" sz="3200" dirty="0">
                <a:solidFill>
                  <a:schemeClr val="tx1"/>
                </a:solidFill>
                <a:latin typeface="Times New Rowman"/>
              </a:rPr>
              <a:t>Local Body </a:t>
            </a:r>
            <a:r>
              <a:rPr sz="3200" dirty="0">
                <a:solidFill>
                  <a:schemeClr val="tx1"/>
                </a:solidFill>
                <a:latin typeface="Times New Rowman"/>
              </a:rPr>
              <a:t>framework.</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32387"/>
            <a:ext cx="8229600" cy="4689988"/>
          </a:xfrm>
        </p:spPr>
        <p:txBody>
          <a:bodyPr/>
          <a:lstStyle/>
          <a:p>
            <a:pPr marL="0" indent="0" algn="ctr">
              <a:buNone/>
            </a:pPr>
            <a:r>
              <a:rPr lang="en-IN" sz="3200" b="1" dirty="0">
                <a:solidFill>
                  <a:schemeClr val="tx1"/>
                </a:solidFill>
                <a:latin typeface="Times New Rowman"/>
              </a:rPr>
              <a:t>Governance : The Visionary</a:t>
            </a:r>
          </a:p>
          <a:p>
            <a:pPr marL="0" indent="0" algn="just">
              <a:buNone/>
            </a:pPr>
            <a:r>
              <a:rPr sz="4000" dirty="0">
                <a:solidFill>
                  <a:schemeClr val="tx1">
                    <a:lumMod val="95000"/>
                    <a:lumOff val="5000"/>
                  </a:schemeClr>
                </a:solidFill>
                <a:latin typeface="Times New Rowman"/>
              </a:rPr>
              <a:t>Governance, the eldest, was wise and full of ideals. He set policies, defined the town's goals, and promoted welfare schemes. His role was to lead and provide vision. However, in his zeal to transform the town, he sometimes overlooked disguised dangers</a:t>
            </a:r>
            <a:r>
              <a:rPr dirty="0">
                <a:solidFill>
                  <a:schemeClr val="tx1"/>
                </a:solidFill>
                <a:latin typeface="Times New Rowman"/>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1051" y="1114425"/>
            <a:ext cx="7404653" cy="4038600"/>
          </a:xfrm>
        </p:spPr>
        <p:txBody>
          <a:bodyPr>
            <a:normAutofit/>
          </a:bodyPr>
          <a:lstStyle/>
          <a:p>
            <a:pPr marL="0" indent="0" algn="ctr">
              <a:buNone/>
            </a:pPr>
            <a:r>
              <a:rPr sz="2400" dirty="0">
                <a:solidFill>
                  <a:schemeClr val="tx1">
                    <a:lumMod val="95000"/>
                    <a:lumOff val="5000"/>
                  </a:schemeClr>
                </a:solidFill>
                <a:latin typeface="Times New Rowman"/>
              </a:rPr>
              <a:t>যৎ যৎ </a:t>
            </a:r>
            <a:r>
              <a:rPr sz="2400" dirty="0" err="1">
                <a:solidFill>
                  <a:schemeClr val="tx1">
                    <a:lumMod val="95000"/>
                    <a:lumOff val="5000"/>
                  </a:schemeClr>
                </a:solidFill>
                <a:latin typeface="Times New Rowman"/>
              </a:rPr>
              <a:t>আচরতি</a:t>
            </a:r>
            <a:r>
              <a:rPr sz="2400" dirty="0">
                <a:solidFill>
                  <a:schemeClr val="tx1">
                    <a:lumMod val="95000"/>
                    <a:lumOff val="5000"/>
                  </a:schemeClr>
                </a:solidFill>
                <a:latin typeface="Times New Rowman"/>
              </a:rPr>
              <a:t> </a:t>
            </a:r>
            <a:r>
              <a:rPr sz="2400" dirty="0" err="1">
                <a:solidFill>
                  <a:schemeClr val="tx1">
                    <a:lumMod val="95000"/>
                    <a:lumOff val="5000"/>
                  </a:schemeClr>
                </a:solidFill>
                <a:latin typeface="Times New Rowman"/>
              </a:rPr>
              <a:t>শ্রেষ্ঠঃ</a:t>
            </a:r>
            <a:r>
              <a:rPr sz="2400" dirty="0">
                <a:solidFill>
                  <a:schemeClr val="tx1">
                    <a:lumMod val="95000"/>
                    <a:lumOff val="5000"/>
                  </a:schemeClr>
                </a:solidFill>
                <a:latin typeface="Times New Rowman"/>
              </a:rPr>
              <a:t> </a:t>
            </a:r>
            <a:r>
              <a:rPr sz="2400" dirty="0" err="1">
                <a:solidFill>
                  <a:schemeClr val="tx1">
                    <a:lumMod val="95000"/>
                    <a:lumOff val="5000"/>
                  </a:schemeClr>
                </a:solidFill>
                <a:latin typeface="Times New Rowman"/>
              </a:rPr>
              <a:t>তত্তদ্</a:t>
            </a:r>
            <a:r>
              <a:rPr sz="2400" dirty="0">
                <a:solidFill>
                  <a:schemeClr val="tx1">
                    <a:lumMod val="95000"/>
                    <a:lumOff val="5000"/>
                  </a:schemeClr>
                </a:solidFill>
                <a:latin typeface="Times New Rowman"/>
              </a:rPr>
              <a:t> </a:t>
            </a:r>
            <a:r>
              <a:rPr sz="2400" dirty="0" err="1">
                <a:solidFill>
                  <a:schemeClr val="tx1">
                    <a:lumMod val="95000"/>
                    <a:lumOff val="5000"/>
                  </a:schemeClr>
                </a:solidFill>
                <a:latin typeface="Times New Rowman"/>
              </a:rPr>
              <a:t>এৱেতরো</a:t>
            </a:r>
            <a:r>
              <a:rPr sz="2400" dirty="0">
                <a:solidFill>
                  <a:schemeClr val="tx1">
                    <a:lumMod val="95000"/>
                    <a:lumOff val="5000"/>
                  </a:schemeClr>
                </a:solidFill>
                <a:latin typeface="Times New Rowman"/>
              </a:rPr>
              <a:t> </a:t>
            </a:r>
            <a:r>
              <a:rPr sz="2400" dirty="0" err="1">
                <a:solidFill>
                  <a:schemeClr val="tx1">
                    <a:lumMod val="95000"/>
                    <a:lumOff val="5000"/>
                  </a:schemeClr>
                </a:solidFill>
                <a:latin typeface="Times New Rowman"/>
              </a:rPr>
              <a:t>জনঃ</a:t>
            </a:r>
            <a:r>
              <a:rPr sz="2400" dirty="0">
                <a:solidFill>
                  <a:schemeClr val="tx1">
                    <a:lumMod val="95000"/>
                    <a:lumOff val="5000"/>
                  </a:schemeClr>
                </a:solidFill>
                <a:latin typeface="Times New Rowman"/>
              </a:rPr>
              <a:t>। </a:t>
            </a:r>
            <a:endParaRPr lang="en-IN" sz="2400" dirty="0">
              <a:solidFill>
                <a:schemeClr val="tx1">
                  <a:lumMod val="95000"/>
                  <a:lumOff val="5000"/>
                </a:schemeClr>
              </a:solidFill>
              <a:latin typeface="Times New Rowman"/>
            </a:endParaRPr>
          </a:p>
          <a:p>
            <a:pPr marL="0" indent="0" algn="ctr">
              <a:buNone/>
            </a:pPr>
            <a:r>
              <a:rPr sz="2400" dirty="0">
                <a:solidFill>
                  <a:schemeClr val="tx1">
                    <a:lumMod val="95000"/>
                    <a:lumOff val="5000"/>
                  </a:schemeClr>
                </a:solidFill>
                <a:latin typeface="Times New Rowman"/>
              </a:rPr>
              <a:t>স যৎ </a:t>
            </a:r>
            <a:r>
              <a:rPr sz="2400" dirty="0" err="1">
                <a:solidFill>
                  <a:schemeClr val="tx1">
                    <a:lumMod val="95000"/>
                    <a:lumOff val="5000"/>
                  </a:schemeClr>
                </a:solidFill>
                <a:latin typeface="Times New Rowman"/>
              </a:rPr>
              <a:t>প্রমাণং</a:t>
            </a:r>
            <a:r>
              <a:rPr sz="2400" dirty="0">
                <a:solidFill>
                  <a:schemeClr val="tx1">
                    <a:lumMod val="95000"/>
                    <a:lumOff val="5000"/>
                  </a:schemeClr>
                </a:solidFill>
                <a:latin typeface="Times New Rowman"/>
              </a:rPr>
              <a:t> </a:t>
            </a:r>
            <a:r>
              <a:rPr sz="2400" dirty="0" err="1">
                <a:solidFill>
                  <a:schemeClr val="tx1">
                    <a:lumMod val="95000"/>
                    <a:lumOff val="5000"/>
                  </a:schemeClr>
                </a:solidFill>
                <a:latin typeface="Times New Rowman"/>
              </a:rPr>
              <a:t>কুরুতে</a:t>
            </a:r>
            <a:r>
              <a:rPr sz="2400" dirty="0">
                <a:solidFill>
                  <a:schemeClr val="tx1">
                    <a:lumMod val="95000"/>
                    <a:lumOff val="5000"/>
                  </a:schemeClr>
                </a:solidFill>
                <a:latin typeface="Times New Rowman"/>
              </a:rPr>
              <a:t> </a:t>
            </a:r>
            <a:r>
              <a:rPr sz="2400" dirty="0" err="1">
                <a:solidFill>
                  <a:schemeClr val="tx1">
                    <a:lumMod val="95000"/>
                    <a:lumOff val="5000"/>
                  </a:schemeClr>
                </a:solidFill>
                <a:latin typeface="Times New Rowman"/>
              </a:rPr>
              <a:t>লোকঃ</a:t>
            </a:r>
            <a:r>
              <a:rPr sz="2400" dirty="0">
                <a:solidFill>
                  <a:schemeClr val="tx1">
                    <a:lumMod val="95000"/>
                    <a:lumOff val="5000"/>
                  </a:schemeClr>
                </a:solidFill>
                <a:latin typeface="Times New Rowman"/>
              </a:rPr>
              <a:t> </a:t>
            </a:r>
            <a:r>
              <a:rPr sz="2400" dirty="0" err="1">
                <a:solidFill>
                  <a:schemeClr val="tx1">
                    <a:lumMod val="95000"/>
                    <a:lumOff val="5000"/>
                  </a:schemeClr>
                </a:solidFill>
                <a:latin typeface="Times New Rowman"/>
              </a:rPr>
              <a:t>তদনুবর্ততে</a:t>
            </a:r>
            <a:r>
              <a:rPr sz="2400" dirty="0">
                <a:solidFill>
                  <a:schemeClr val="tx1">
                    <a:lumMod val="95000"/>
                    <a:lumOff val="5000"/>
                  </a:schemeClr>
                </a:solidFill>
                <a:latin typeface="Times New Rowman"/>
              </a:rPr>
              <a:t>॥</a:t>
            </a:r>
            <a:endParaRPr lang="en-IN" sz="2400" dirty="0">
              <a:solidFill>
                <a:schemeClr val="tx1">
                  <a:lumMod val="95000"/>
                  <a:lumOff val="5000"/>
                </a:schemeClr>
              </a:solidFill>
              <a:latin typeface="Times New Rowman"/>
            </a:endParaRPr>
          </a:p>
          <a:p>
            <a:pPr marL="0" indent="0" algn="ctr">
              <a:buNone/>
            </a:pPr>
            <a:endParaRPr lang="en-IN" sz="2400" dirty="0">
              <a:solidFill>
                <a:schemeClr val="tx1">
                  <a:lumMod val="95000"/>
                  <a:lumOff val="5000"/>
                </a:schemeClr>
              </a:solidFill>
              <a:latin typeface="Times New Rowman"/>
            </a:endParaRPr>
          </a:p>
          <a:p>
            <a:pPr marL="0" indent="0" algn="ctr">
              <a:buNone/>
            </a:pPr>
            <a:r>
              <a:rPr lang="en-US" sz="2800" dirty="0">
                <a:solidFill>
                  <a:schemeClr val="tx1">
                    <a:lumMod val="95000"/>
                    <a:lumOff val="5000"/>
                  </a:schemeClr>
                </a:solidFill>
                <a:latin typeface="Times New Rowman"/>
              </a:rPr>
              <a:t>"Whatever a great man does, others follow. The standard he sets, people imitate.“</a:t>
            </a:r>
          </a:p>
          <a:p>
            <a:pPr marL="0" indent="0" algn="ctr">
              <a:buNone/>
            </a:pPr>
            <a:endParaRPr lang="en-US" sz="2800" dirty="0">
              <a:solidFill>
                <a:schemeClr val="tx1">
                  <a:lumMod val="95000"/>
                  <a:lumOff val="5000"/>
                </a:schemeClr>
              </a:solidFill>
              <a:latin typeface="Times New Rowman"/>
            </a:endParaRPr>
          </a:p>
          <a:p>
            <a:pPr marL="0" indent="0" algn="ctr">
              <a:buNone/>
            </a:pPr>
            <a:r>
              <a:rPr lang="en-US" sz="2800" dirty="0">
                <a:solidFill>
                  <a:schemeClr val="tx1">
                    <a:lumMod val="95000"/>
                    <a:lumOff val="5000"/>
                  </a:schemeClr>
                </a:solidFill>
                <a:latin typeface="Times New Rowman"/>
              </a:rPr>
              <a:t>Governance remembered this </a:t>
            </a:r>
            <a:r>
              <a:rPr lang="en-US" sz="2800" b="1" dirty="0">
                <a:solidFill>
                  <a:schemeClr val="tx1">
                    <a:lumMod val="95000"/>
                    <a:lumOff val="5000"/>
                  </a:schemeClr>
                </a:solidFill>
                <a:latin typeface="Times New Rowman"/>
              </a:rPr>
              <a:t>verse</a:t>
            </a:r>
            <a:r>
              <a:rPr lang="en-US" sz="2800" dirty="0">
                <a:solidFill>
                  <a:schemeClr val="tx1">
                    <a:lumMod val="95000"/>
                    <a:lumOff val="5000"/>
                  </a:schemeClr>
                </a:solidFill>
                <a:latin typeface="Times New Rowman"/>
              </a:rPr>
              <a:t> as a </a:t>
            </a:r>
            <a:r>
              <a:rPr lang="en-US" sz="2800" b="1" dirty="0">
                <a:solidFill>
                  <a:schemeClr val="tx1">
                    <a:lumMod val="95000"/>
                    <a:lumOff val="5000"/>
                  </a:schemeClr>
                </a:solidFill>
                <a:latin typeface="Times New Rowman"/>
              </a:rPr>
              <a:t>guiding principle</a:t>
            </a:r>
            <a:r>
              <a:rPr lang="en-US" sz="2800" dirty="0">
                <a:solidFill>
                  <a:schemeClr val="tx1">
                    <a:lumMod val="95000"/>
                    <a:lumOff val="5000"/>
                  </a:schemeClr>
                </a:solidFill>
                <a:latin typeface="Times New Rowman"/>
              </a:rPr>
              <a:t>. His role was </a:t>
            </a:r>
            <a:r>
              <a:rPr lang="en-US" sz="2800" b="1" dirty="0">
                <a:solidFill>
                  <a:schemeClr val="tx1">
                    <a:lumMod val="95000"/>
                    <a:lumOff val="5000"/>
                  </a:schemeClr>
                </a:solidFill>
                <a:latin typeface="Times New Rowman"/>
              </a:rPr>
              <a:t>not just management</a:t>
            </a:r>
            <a:r>
              <a:rPr lang="en-US" sz="2800" dirty="0">
                <a:solidFill>
                  <a:schemeClr val="tx1">
                    <a:lumMod val="95000"/>
                    <a:lumOff val="5000"/>
                  </a:schemeClr>
                </a:solidFill>
                <a:latin typeface="Times New Rowman"/>
              </a:rPr>
              <a:t>—it </a:t>
            </a:r>
            <a:r>
              <a:rPr lang="en-US" sz="2800" b="1" dirty="0">
                <a:solidFill>
                  <a:schemeClr val="tx1">
                    <a:lumMod val="95000"/>
                    <a:lumOff val="5000"/>
                  </a:schemeClr>
                </a:solidFill>
                <a:latin typeface="Times New Rowman"/>
              </a:rPr>
              <a:t>was moral leadership</a:t>
            </a:r>
            <a:endParaRPr sz="2800" b="1" dirty="0">
              <a:solidFill>
                <a:schemeClr val="tx1">
                  <a:lumMod val="95000"/>
                  <a:lumOff val="5000"/>
                </a:schemeClr>
              </a:solidFill>
              <a:latin typeface="Times New Row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7251" y="1438275"/>
            <a:ext cx="7404653" cy="4657725"/>
          </a:xfrm>
        </p:spPr>
        <p:txBody>
          <a:bodyPr>
            <a:normAutofit/>
          </a:bodyPr>
          <a:lstStyle/>
          <a:p>
            <a:pPr marL="0" indent="0" algn="ctr">
              <a:buNone/>
            </a:pPr>
            <a:r>
              <a:rPr lang="en-IN" sz="3200" b="1" dirty="0">
                <a:solidFill>
                  <a:schemeClr val="tx1">
                    <a:lumMod val="95000"/>
                    <a:lumOff val="5000"/>
                  </a:schemeClr>
                </a:solidFill>
                <a:latin typeface="Times New Rowman"/>
              </a:rPr>
              <a:t>Risk: The Watchful Protector</a:t>
            </a:r>
          </a:p>
          <a:p>
            <a:pPr marL="0" indent="0">
              <a:buNone/>
            </a:pPr>
            <a:endParaRPr lang="en-IN" sz="3200" dirty="0">
              <a:solidFill>
                <a:schemeClr val="tx1">
                  <a:lumMod val="95000"/>
                  <a:lumOff val="5000"/>
                </a:schemeClr>
              </a:solidFill>
              <a:latin typeface="Times New Rowman"/>
            </a:endParaRPr>
          </a:p>
          <a:p>
            <a:pPr marL="0" indent="0" algn="just">
              <a:buNone/>
            </a:pPr>
            <a:r>
              <a:rPr sz="3200" dirty="0">
                <a:solidFill>
                  <a:schemeClr val="tx1">
                    <a:lumMod val="95000"/>
                    <a:lumOff val="5000"/>
                  </a:schemeClr>
                </a:solidFill>
                <a:latin typeface="Times New Rowman"/>
              </a:rPr>
              <a:t>Risk was the vigilant you</a:t>
            </a:r>
            <a:r>
              <a:rPr lang="en-IN" sz="3200" dirty="0">
                <a:solidFill>
                  <a:schemeClr val="tx1">
                    <a:lumMod val="95000"/>
                    <a:lumOff val="5000"/>
                  </a:schemeClr>
                </a:solidFill>
                <a:latin typeface="Times New Rowman"/>
              </a:rPr>
              <a:t>ng Man</a:t>
            </a:r>
            <a:r>
              <a:rPr sz="3200" dirty="0">
                <a:solidFill>
                  <a:schemeClr val="tx1">
                    <a:lumMod val="95000"/>
                    <a:lumOff val="5000"/>
                  </a:schemeClr>
                </a:solidFill>
                <a:latin typeface="Times New Rowman"/>
              </a:rPr>
              <a:t>. He </a:t>
            </a:r>
            <a:r>
              <a:rPr sz="3200" b="1" dirty="0">
                <a:solidFill>
                  <a:schemeClr val="tx1">
                    <a:lumMod val="95000"/>
                    <a:lumOff val="5000"/>
                  </a:schemeClr>
                </a:solidFill>
                <a:latin typeface="Times New Rowman"/>
              </a:rPr>
              <a:t>observed market changes</a:t>
            </a:r>
            <a:r>
              <a:rPr sz="3200" dirty="0">
                <a:solidFill>
                  <a:schemeClr val="tx1">
                    <a:lumMod val="95000"/>
                    <a:lumOff val="5000"/>
                  </a:schemeClr>
                </a:solidFill>
                <a:latin typeface="Times New Rowman"/>
              </a:rPr>
              <a:t>, </a:t>
            </a:r>
            <a:r>
              <a:rPr sz="3200" b="1" dirty="0">
                <a:solidFill>
                  <a:schemeClr val="tx1">
                    <a:lumMod val="95000"/>
                    <a:lumOff val="5000"/>
                  </a:schemeClr>
                </a:solidFill>
                <a:latin typeface="Times New Rowman"/>
              </a:rPr>
              <a:t>local tensions, financial weaknesses, and natural threats like droughts/flood political anarchy.</a:t>
            </a:r>
            <a:r>
              <a:rPr sz="3200" dirty="0">
                <a:solidFill>
                  <a:schemeClr val="tx1">
                    <a:lumMod val="95000"/>
                    <a:lumOff val="5000"/>
                  </a:schemeClr>
                </a:solidFill>
                <a:latin typeface="Times New Rowman"/>
              </a:rPr>
              <a:t> He </a:t>
            </a:r>
            <a:r>
              <a:rPr sz="3200" b="1" dirty="0">
                <a:solidFill>
                  <a:schemeClr val="tx1">
                    <a:lumMod val="95000"/>
                    <a:lumOff val="5000"/>
                  </a:schemeClr>
                </a:solidFill>
                <a:latin typeface="Times New Rowman"/>
              </a:rPr>
              <a:t>often warned Governance about unseen pitfalls.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80104"/>
            <a:ext cx="8229600" cy="5546060"/>
          </a:xfrm>
        </p:spPr>
        <p:txBody>
          <a:bodyPr>
            <a:normAutofit lnSpcReduction="10000"/>
          </a:bodyPr>
          <a:lstStyle/>
          <a:p>
            <a:pPr marL="0" indent="0" algn="ctr">
              <a:buNone/>
            </a:pPr>
            <a:r>
              <a:rPr sz="3200" dirty="0" err="1">
                <a:solidFill>
                  <a:schemeClr val="tx1">
                    <a:lumMod val="95000"/>
                    <a:lumOff val="5000"/>
                  </a:schemeClr>
                </a:solidFill>
                <a:latin typeface="Times New Rowman"/>
              </a:rPr>
              <a:t>প্রারম্ভে</a:t>
            </a:r>
            <a:r>
              <a:rPr sz="3200" dirty="0">
                <a:solidFill>
                  <a:schemeClr val="tx1">
                    <a:lumMod val="95000"/>
                    <a:lumOff val="5000"/>
                  </a:schemeClr>
                </a:solidFill>
                <a:latin typeface="Times New Rowman"/>
              </a:rPr>
              <a:t> </a:t>
            </a:r>
            <a:r>
              <a:rPr sz="3200" dirty="0" err="1">
                <a:solidFill>
                  <a:schemeClr val="tx1">
                    <a:lumMod val="95000"/>
                    <a:lumOff val="5000"/>
                  </a:schemeClr>
                </a:solidFill>
                <a:latin typeface="Times New Rowman"/>
              </a:rPr>
              <a:t>কুর্যা</a:t>
            </a:r>
            <a:r>
              <a:rPr sz="3200" dirty="0">
                <a:solidFill>
                  <a:schemeClr val="tx1">
                    <a:lumMod val="95000"/>
                    <a:lumOff val="5000"/>
                  </a:schemeClr>
                </a:solidFill>
                <a:latin typeface="Times New Rowman"/>
              </a:rPr>
              <a:t>ৎ </a:t>
            </a:r>
            <a:r>
              <a:rPr sz="3200" dirty="0" err="1">
                <a:solidFill>
                  <a:schemeClr val="tx1">
                    <a:lumMod val="95000"/>
                    <a:lumOff val="5000"/>
                  </a:schemeClr>
                </a:solidFill>
                <a:latin typeface="Times New Rowman"/>
              </a:rPr>
              <a:t>বিচারণং</a:t>
            </a:r>
            <a:r>
              <a:rPr sz="3200" dirty="0">
                <a:solidFill>
                  <a:schemeClr val="tx1">
                    <a:lumMod val="95000"/>
                    <a:lumOff val="5000"/>
                  </a:schemeClr>
                </a:solidFill>
                <a:latin typeface="Times New Rowman"/>
              </a:rPr>
              <a:t> </a:t>
            </a:r>
            <a:r>
              <a:rPr sz="3200" dirty="0" err="1">
                <a:solidFill>
                  <a:schemeClr val="tx1">
                    <a:lumMod val="95000"/>
                    <a:lumOff val="5000"/>
                  </a:schemeClr>
                </a:solidFill>
                <a:latin typeface="Times New Rowman"/>
              </a:rPr>
              <a:t>বুদ্ধিমান্</a:t>
            </a:r>
            <a:r>
              <a:rPr sz="3200" dirty="0">
                <a:solidFill>
                  <a:schemeClr val="tx1">
                    <a:lumMod val="95000"/>
                    <a:lumOff val="5000"/>
                  </a:schemeClr>
                </a:solidFill>
                <a:latin typeface="Times New Rowman"/>
              </a:rPr>
              <a:t>।</a:t>
            </a:r>
            <a:endParaRPr lang="en-IN" sz="3200" dirty="0">
              <a:solidFill>
                <a:schemeClr val="tx1">
                  <a:lumMod val="95000"/>
                  <a:lumOff val="5000"/>
                </a:schemeClr>
              </a:solidFill>
              <a:latin typeface="Times New Rowman"/>
            </a:endParaRPr>
          </a:p>
          <a:p>
            <a:pPr marL="0" indent="0" algn="ctr">
              <a:buNone/>
            </a:pPr>
            <a:r>
              <a:rPr sz="3200" dirty="0" err="1">
                <a:solidFill>
                  <a:schemeClr val="tx1">
                    <a:lumMod val="95000"/>
                    <a:lumOff val="5000"/>
                  </a:schemeClr>
                </a:solidFill>
                <a:latin typeface="Times New Rowman"/>
              </a:rPr>
              <a:t>কারণং</a:t>
            </a:r>
            <a:r>
              <a:rPr sz="3200" dirty="0">
                <a:solidFill>
                  <a:schemeClr val="tx1">
                    <a:lumMod val="95000"/>
                    <a:lumOff val="5000"/>
                  </a:schemeClr>
                </a:solidFill>
                <a:latin typeface="Times New Rowman"/>
              </a:rPr>
              <a:t> </a:t>
            </a:r>
            <a:r>
              <a:rPr sz="3200" dirty="0" err="1">
                <a:solidFill>
                  <a:schemeClr val="tx1">
                    <a:lumMod val="95000"/>
                    <a:lumOff val="5000"/>
                  </a:schemeClr>
                </a:solidFill>
                <a:latin typeface="Times New Rowman"/>
              </a:rPr>
              <a:t>ফলং</a:t>
            </a:r>
            <a:r>
              <a:rPr sz="3200" dirty="0">
                <a:solidFill>
                  <a:schemeClr val="tx1">
                    <a:lumMod val="95000"/>
                    <a:lumOff val="5000"/>
                  </a:schemeClr>
                </a:solidFill>
                <a:latin typeface="Times New Rowman"/>
              </a:rPr>
              <a:t> </a:t>
            </a:r>
            <a:r>
              <a:rPr sz="3200" dirty="0" err="1">
                <a:solidFill>
                  <a:schemeClr val="tx1">
                    <a:lumMod val="95000"/>
                    <a:lumOff val="5000"/>
                  </a:schemeClr>
                </a:solidFill>
                <a:latin typeface="Times New Rowman"/>
              </a:rPr>
              <a:t>সম্ভাব্যং</a:t>
            </a:r>
            <a:r>
              <a:rPr sz="3200" dirty="0">
                <a:solidFill>
                  <a:schemeClr val="tx1">
                    <a:lumMod val="95000"/>
                    <a:lumOff val="5000"/>
                  </a:schemeClr>
                </a:solidFill>
                <a:latin typeface="Times New Rowman"/>
              </a:rPr>
              <a:t> চ </a:t>
            </a:r>
            <a:r>
              <a:rPr sz="3200" dirty="0" err="1">
                <a:solidFill>
                  <a:schemeClr val="tx1">
                    <a:lumMod val="95000"/>
                    <a:lumOff val="5000"/>
                  </a:schemeClr>
                </a:solidFill>
                <a:latin typeface="Times New Rowman"/>
              </a:rPr>
              <a:t>চিন্তয়েত্</a:t>
            </a:r>
            <a:r>
              <a:rPr sz="3200" dirty="0">
                <a:solidFill>
                  <a:schemeClr val="tx1">
                    <a:lumMod val="95000"/>
                    <a:lumOff val="5000"/>
                  </a:schemeClr>
                </a:solidFill>
                <a:latin typeface="Times New Rowman"/>
              </a:rPr>
              <a:t> </a:t>
            </a:r>
            <a:r>
              <a:rPr sz="3200" dirty="0" err="1">
                <a:solidFill>
                  <a:schemeClr val="tx1">
                    <a:lumMod val="95000"/>
                    <a:lumOff val="5000"/>
                  </a:schemeClr>
                </a:solidFill>
                <a:latin typeface="Times New Rowman"/>
              </a:rPr>
              <a:t>পূর্বম্</a:t>
            </a:r>
            <a:r>
              <a:rPr sz="3200" dirty="0">
                <a:solidFill>
                  <a:schemeClr val="tx1">
                    <a:lumMod val="95000"/>
                    <a:lumOff val="5000"/>
                  </a:schemeClr>
                </a:solidFill>
                <a:latin typeface="Times New Rowman"/>
              </a:rPr>
              <a:t>।</a:t>
            </a:r>
            <a:endParaRPr lang="en-IN" sz="3200" dirty="0">
              <a:solidFill>
                <a:schemeClr val="tx1">
                  <a:lumMod val="95000"/>
                  <a:lumOff val="5000"/>
                </a:schemeClr>
              </a:solidFill>
              <a:latin typeface="Times New Rowman"/>
            </a:endParaRPr>
          </a:p>
          <a:p>
            <a:pPr marL="0" indent="0" algn="ctr">
              <a:buNone/>
            </a:pPr>
            <a:endParaRPr lang="en-IN" sz="3200" dirty="0">
              <a:solidFill>
                <a:schemeClr val="tx1">
                  <a:lumMod val="95000"/>
                  <a:lumOff val="5000"/>
                </a:schemeClr>
              </a:solidFill>
              <a:latin typeface="Times New Rowman"/>
            </a:endParaRPr>
          </a:p>
          <a:p>
            <a:pPr marL="0" indent="0">
              <a:buNone/>
            </a:pPr>
            <a:r>
              <a:rPr lang="en-US" sz="3200" dirty="0">
                <a:latin typeface="Times New Rowman"/>
              </a:rPr>
              <a:t>“</a:t>
            </a:r>
            <a:r>
              <a:rPr lang="en-US" sz="3200" dirty="0">
                <a:solidFill>
                  <a:schemeClr val="tx1">
                    <a:lumMod val="95000"/>
                    <a:lumOff val="5000"/>
                  </a:schemeClr>
                </a:solidFill>
                <a:latin typeface="Times New Rowman"/>
              </a:rPr>
              <a:t>Before you start some work, always ask yourself three questions—</a:t>
            </a:r>
            <a:r>
              <a:rPr lang="en-US" sz="3200" b="1" dirty="0">
                <a:solidFill>
                  <a:schemeClr val="tx1">
                    <a:lumMod val="95000"/>
                    <a:lumOff val="5000"/>
                  </a:schemeClr>
                </a:solidFill>
                <a:latin typeface="Times New Rowman"/>
              </a:rPr>
              <a:t>Why </a:t>
            </a:r>
            <a:r>
              <a:rPr lang="en-US" sz="3200" dirty="0">
                <a:solidFill>
                  <a:schemeClr val="tx1">
                    <a:lumMod val="95000"/>
                    <a:lumOff val="5000"/>
                  </a:schemeClr>
                </a:solidFill>
                <a:latin typeface="Times New Rowman"/>
              </a:rPr>
              <a:t>am I doing it, </a:t>
            </a:r>
            <a:r>
              <a:rPr lang="en-US" sz="3200" b="1" dirty="0">
                <a:solidFill>
                  <a:schemeClr val="tx1">
                    <a:lumMod val="95000"/>
                    <a:lumOff val="5000"/>
                  </a:schemeClr>
                </a:solidFill>
                <a:latin typeface="Times New Rowman"/>
              </a:rPr>
              <a:t>What</a:t>
            </a:r>
            <a:r>
              <a:rPr lang="en-US" sz="3200" dirty="0">
                <a:solidFill>
                  <a:schemeClr val="tx1">
                    <a:lumMod val="95000"/>
                    <a:lumOff val="5000"/>
                  </a:schemeClr>
                </a:solidFill>
                <a:latin typeface="Times New Rowman"/>
              </a:rPr>
              <a:t> the results might be, and </a:t>
            </a:r>
            <a:r>
              <a:rPr lang="en-US" sz="3200" b="1" dirty="0">
                <a:solidFill>
                  <a:schemeClr val="tx1">
                    <a:lumMod val="95000"/>
                    <a:lumOff val="5000"/>
                  </a:schemeClr>
                </a:solidFill>
                <a:latin typeface="Times New Rowman"/>
              </a:rPr>
              <a:t>Will I be successful</a:t>
            </a:r>
            <a:r>
              <a:rPr lang="en-US" sz="3200" dirty="0">
                <a:solidFill>
                  <a:schemeClr val="tx1">
                    <a:lumMod val="95000"/>
                    <a:lumOff val="5000"/>
                  </a:schemeClr>
                </a:solidFill>
                <a:latin typeface="Times New Rowman"/>
              </a:rPr>
              <a:t>. Only when you think deeply and find satisfactory answers, go ahead.”</a:t>
            </a:r>
          </a:p>
          <a:p>
            <a:pPr marL="0" indent="0">
              <a:buNone/>
            </a:pPr>
            <a:endParaRPr lang="en-US" sz="3200" dirty="0">
              <a:solidFill>
                <a:schemeClr val="tx1">
                  <a:lumMod val="95000"/>
                  <a:lumOff val="5000"/>
                </a:schemeClr>
              </a:solidFill>
              <a:latin typeface="Times New Rowman"/>
            </a:endParaRPr>
          </a:p>
          <a:p>
            <a:pPr marL="0" indent="0">
              <a:buNone/>
            </a:pPr>
            <a:r>
              <a:rPr lang="en-US" sz="3200" dirty="0">
                <a:solidFill>
                  <a:schemeClr val="tx1">
                    <a:lumMod val="95000"/>
                    <a:lumOff val="5000"/>
                  </a:schemeClr>
                </a:solidFill>
                <a:latin typeface="Times New Rowman"/>
              </a:rPr>
              <a:t>Risk constantly asked these questions. While Governance planned, Risk safeguarded.</a:t>
            </a:r>
          </a:p>
          <a:p>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778285"/>
            <a:ext cx="8342671" cy="4995453"/>
          </a:xfrm>
        </p:spPr>
        <p:txBody>
          <a:bodyPr>
            <a:normAutofit lnSpcReduction="10000"/>
          </a:bodyPr>
          <a:lstStyle/>
          <a:p>
            <a:pPr marL="0" indent="0" algn="ctr">
              <a:buNone/>
            </a:pPr>
            <a:r>
              <a:rPr lang="en-US" sz="3200" b="1" dirty="0">
                <a:solidFill>
                  <a:schemeClr val="tx1"/>
                </a:solidFill>
                <a:latin typeface="Times New Rowman"/>
              </a:rPr>
              <a:t>Compliance</a:t>
            </a:r>
            <a:r>
              <a:rPr lang="en-US" sz="3200" dirty="0">
                <a:solidFill>
                  <a:schemeClr val="tx1"/>
                </a:solidFill>
                <a:latin typeface="Times New Rowman"/>
              </a:rPr>
              <a:t> :the embodiment of </a:t>
            </a:r>
            <a:r>
              <a:rPr lang="en-US" sz="3200" b="1" dirty="0">
                <a:solidFill>
                  <a:schemeClr val="tx1"/>
                </a:solidFill>
                <a:latin typeface="Times New Rowman"/>
              </a:rPr>
              <a:t>Shastra</a:t>
            </a:r>
          </a:p>
          <a:p>
            <a:pPr marL="0" indent="0" algn="ctr">
              <a:buNone/>
            </a:pPr>
            <a:endParaRPr lang="en-IN" sz="3200" dirty="0">
              <a:solidFill>
                <a:schemeClr val="tx1"/>
              </a:solidFill>
              <a:latin typeface="Times New Rowman"/>
            </a:endParaRPr>
          </a:p>
          <a:p>
            <a:pPr marL="0" indent="0">
              <a:buNone/>
            </a:pPr>
            <a:r>
              <a:rPr sz="3200" b="1" dirty="0">
                <a:solidFill>
                  <a:schemeClr val="tx1"/>
                </a:solidFill>
                <a:latin typeface="Times New Rowman"/>
              </a:rPr>
              <a:t>Compliance</a:t>
            </a:r>
            <a:r>
              <a:rPr sz="3200" dirty="0">
                <a:solidFill>
                  <a:schemeClr val="tx1"/>
                </a:solidFill>
                <a:latin typeface="Times New Rowman"/>
              </a:rPr>
              <a:t>, the </a:t>
            </a:r>
            <a:r>
              <a:rPr sz="3200" b="1" dirty="0">
                <a:solidFill>
                  <a:schemeClr val="tx1"/>
                </a:solidFill>
                <a:latin typeface="Times New Rowman"/>
              </a:rPr>
              <a:t>youngest Lady</a:t>
            </a:r>
            <a:r>
              <a:rPr sz="3200" dirty="0">
                <a:solidFill>
                  <a:schemeClr val="tx1"/>
                </a:solidFill>
                <a:latin typeface="Times New Rowman"/>
              </a:rPr>
              <a:t>, ensured rules were followed. She reviewed tax submissions, contract implementations, and local regulations under the 73rd and 74th Amendments. </a:t>
            </a:r>
            <a:endParaRPr lang="en-IN" sz="3200" dirty="0">
              <a:solidFill>
                <a:schemeClr val="tx1"/>
              </a:solidFill>
              <a:latin typeface="Times New Rowman"/>
            </a:endParaRPr>
          </a:p>
          <a:p>
            <a:pPr marL="0" indent="0">
              <a:buNone/>
            </a:pPr>
            <a:r>
              <a:rPr sz="3200" dirty="0">
                <a:solidFill>
                  <a:schemeClr val="tx1"/>
                </a:solidFill>
                <a:latin typeface="Times New Rowman"/>
              </a:rPr>
              <a:t>She held the mirror to both Governance and Risk, </a:t>
            </a:r>
            <a:r>
              <a:rPr sz="3200" b="1" dirty="0">
                <a:solidFill>
                  <a:schemeClr val="tx1"/>
                </a:solidFill>
                <a:latin typeface="Times New Rowman"/>
              </a:rPr>
              <a:t>reminding them </a:t>
            </a:r>
            <a:r>
              <a:rPr sz="3200" dirty="0">
                <a:solidFill>
                  <a:schemeClr val="tx1"/>
                </a:solidFill>
                <a:latin typeface="Times New Rowman"/>
              </a:rPr>
              <a:t>of the </a:t>
            </a:r>
            <a:r>
              <a:rPr sz="3200" b="1" dirty="0">
                <a:solidFill>
                  <a:schemeClr val="tx1"/>
                </a:solidFill>
                <a:latin typeface="Times New Rowman"/>
              </a:rPr>
              <a:t>constitutional mandates and citizen charters.</a:t>
            </a:r>
            <a:endParaRPr lang="en-IN" sz="3200" b="1" dirty="0">
              <a:solidFill>
                <a:schemeClr val="tx1"/>
              </a:solidFill>
              <a:latin typeface="Times New Rowman"/>
            </a:endParaRPr>
          </a:p>
          <a:p>
            <a:pPr marL="0" indent="0">
              <a:buNone/>
            </a:pPr>
            <a:r>
              <a:rPr lang="en-IN" sz="3200" dirty="0">
                <a:solidFill>
                  <a:schemeClr val="tx1"/>
                </a:solidFill>
                <a:latin typeface="Times New Rowman"/>
              </a:rPr>
              <a:t>She </a:t>
            </a:r>
            <a:r>
              <a:rPr lang="en-US" sz="3200" b="1" dirty="0">
                <a:solidFill>
                  <a:schemeClr val="tx1"/>
                </a:solidFill>
                <a:latin typeface="Times New Rowman"/>
              </a:rPr>
              <a:t>ensures </a:t>
            </a:r>
            <a:r>
              <a:rPr lang="en-US" sz="3200" dirty="0">
                <a:solidFill>
                  <a:schemeClr val="tx1"/>
                </a:solidFill>
                <a:latin typeface="Times New Rowman"/>
              </a:rPr>
              <a:t> that </a:t>
            </a:r>
            <a:r>
              <a:rPr lang="en-US" sz="3200" b="1" dirty="0">
                <a:solidFill>
                  <a:schemeClr val="tx1"/>
                </a:solidFill>
                <a:latin typeface="Times New Rowman"/>
              </a:rPr>
              <a:t>both ambition and caution </a:t>
            </a:r>
            <a:r>
              <a:rPr lang="en-US" sz="3200" dirty="0">
                <a:solidFill>
                  <a:schemeClr val="tx1"/>
                </a:solidFill>
                <a:latin typeface="Times New Rowman"/>
              </a:rPr>
              <a:t>stayed </a:t>
            </a:r>
            <a:r>
              <a:rPr lang="en-US" sz="3200" b="1" dirty="0">
                <a:solidFill>
                  <a:schemeClr val="tx1"/>
                </a:solidFill>
                <a:latin typeface="Times New Rowman"/>
              </a:rPr>
              <a:t>within ethical and legal bounds.</a:t>
            </a:r>
          </a:p>
          <a:p>
            <a:pPr marL="0" indent="0">
              <a:buNone/>
            </a:pPr>
            <a:endParaRPr dirty="0"/>
          </a:p>
        </p:txBody>
      </p:sp>
    </p:spTree>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TM03457444[[fn=Basis]]</Template>
  <TotalTime>327</TotalTime>
  <Words>2011</Words>
  <Application>Microsoft Office PowerPoint</Application>
  <PresentationFormat>On-screen Show (4:3)</PresentationFormat>
  <Paragraphs>246</Paragraphs>
  <Slides>27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MS Mincho</vt:lpstr>
      <vt:lpstr>Calibri</vt:lpstr>
      <vt:lpstr>Corbel</vt:lpstr>
      <vt:lpstr>Times New Roman</vt:lpstr>
      <vt:lpstr>Times New Rowman</vt:lpstr>
      <vt:lpstr>Wingdings</vt:lpstr>
      <vt:lpstr>Basis</vt:lpstr>
      <vt:lpstr>Governance, Risk and Compliance: Role of Chartered Accountants in Autonomous &amp; Local Bodies </vt:lpstr>
      <vt:lpstr>Financial Reporting Standards and Transparency </vt:lpstr>
      <vt:lpstr>Dharmic Balance: A Tale of Three Pillars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Role of  Chartered Accountants in Autonomous and Local Bodies:  Enhancing Financial Reporting Standards and Transparency</vt:lpstr>
      <vt:lpstr>Financial Reporting: The Backbone of Accountable Governance</vt:lpstr>
      <vt:lpstr>Applicability of Accounting Standards In ULBs</vt:lpstr>
      <vt:lpstr>Institutionalization of Double-Entry Accounting Post 73rd and 74th Constitutional Amendments</vt:lpstr>
      <vt:lpstr>Key Milestones in the Shift to Double-Entry Accounting</vt:lpstr>
      <vt:lpstr>Key Milestones in the Shift to Double-Entry Accounting</vt:lpstr>
      <vt:lpstr>State-Wise Adoption Timeline and Highlights</vt:lpstr>
      <vt:lpstr>Chartered Accountants and the Application of ASLBs</vt:lpstr>
      <vt:lpstr>Key ASLBs for Local Bodies and Their Significance</vt:lpstr>
      <vt:lpstr>Institutional and Regulatory Framework</vt:lpstr>
      <vt:lpstr>Challenges Hindering Financial Transparency</vt:lpstr>
      <vt:lpstr>Bridging the Gap between Reform and Practice</vt:lpstr>
      <vt:lpstr>Best Practices in Financial Reporting and Transparency in Local Bodies Across India</vt:lpstr>
      <vt:lpstr>Best Practices</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Acronym Quick Reference</dc:title>
  <dc:subject/>
  <dc:creator>CA Nirmal Kumar Chakrabarti</dc:creator>
  <cp:keywords/>
  <dc:description>generated using python-pptx</dc:description>
  <cp:lastModifiedBy>Nirmal K Chakrabarti</cp:lastModifiedBy>
  <cp:revision>27</cp:revision>
  <dcterms:created xsi:type="dcterms:W3CDTF">2013-01-27T09:14:16Z</dcterms:created>
  <dcterms:modified xsi:type="dcterms:W3CDTF">2025-08-01T08:20:22Z</dcterms:modified>
  <cp:category/>
</cp:coreProperties>
</file>