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3"/>
  </p:notesMasterIdLst>
  <p:sldIdLst>
    <p:sldId id="1373" r:id="rId2"/>
    <p:sldId id="1331" r:id="rId3"/>
    <p:sldId id="1177" r:id="rId4"/>
    <p:sldId id="257" r:id="rId5"/>
    <p:sldId id="1355" r:id="rId6"/>
    <p:sldId id="1380" r:id="rId7"/>
    <p:sldId id="1382" r:id="rId8"/>
    <p:sldId id="1383" r:id="rId9"/>
    <p:sldId id="1381" r:id="rId10"/>
    <p:sldId id="941" r:id="rId11"/>
    <p:sldId id="942" r:id="rId12"/>
    <p:sldId id="943" r:id="rId13"/>
    <p:sldId id="945" r:id="rId14"/>
    <p:sldId id="1356" r:id="rId15"/>
    <p:sldId id="1372" r:id="rId16"/>
    <p:sldId id="1357" r:id="rId17"/>
    <p:sldId id="1352" r:id="rId18"/>
    <p:sldId id="1365" r:id="rId19"/>
    <p:sldId id="1366" r:id="rId20"/>
    <p:sldId id="272" r:id="rId21"/>
    <p:sldId id="1367" r:id="rId22"/>
    <p:sldId id="1368" r:id="rId23"/>
    <p:sldId id="1369" r:id="rId24"/>
    <p:sldId id="1370" r:id="rId25"/>
    <p:sldId id="1371" r:id="rId26"/>
    <p:sldId id="1375" r:id="rId27"/>
    <p:sldId id="1376" r:id="rId28"/>
    <p:sldId id="1165" r:id="rId29"/>
    <p:sldId id="1377" r:id="rId30"/>
    <p:sldId id="1176" r:id="rId31"/>
    <p:sldId id="1378" r:id="rId32"/>
    <p:sldId id="1178" r:id="rId33"/>
    <p:sldId id="1179" r:id="rId34"/>
    <p:sldId id="1185" r:id="rId35"/>
    <p:sldId id="1379" r:id="rId36"/>
    <p:sldId id="1183" r:id="rId37"/>
    <p:sldId id="1180" r:id="rId38"/>
    <p:sldId id="1181" r:id="rId39"/>
    <p:sldId id="1182" r:id="rId40"/>
    <p:sldId id="1186" r:id="rId41"/>
    <p:sldId id="1348" r:id="rId42"/>
    <p:sldId id="287" r:id="rId43"/>
    <p:sldId id="1255" r:id="rId44"/>
    <p:sldId id="269" r:id="rId45"/>
    <p:sldId id="267" r:id="rId46"/>
    <p:sldId id="270" r:id="rId47"/>
    <p:sldId id="271" r:id="rId48"/>
    <p:sldId id="288" r:id="rId49"/>
    <p:sldId id="259" r:id="rId50"/>
    <p:sldId id="276" r:id="rId51"/>
    <p:sldId id="277" r:id="rId52"/>
    <p:sldId id="279" r:id="rId53"/>
    <p:sldId id="280" r:id="rId54"/>
    <p:sldId id="281" r:id="rId55"/>
    <p:sldId id="285" r:id="rId56"/>
    <p:sldId id="286" r:id="rId57"/>
    <p:sldId id="1358" r:id="rId58"/>
    <p:sldId id="1207" r:id="rId59"/>
    <p:sldId id="1359" r:id="rId60"/>
    <p:sldId id="1154" r:id="rId61"/>
    <p:sldId id="118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4660"/>
  </p:normalViewPr>
  <p:slideViewPr>
    <p:cSldViewPr snapToGrid="0">
      <p:cViewPr varScale="1">
        <p:scale>
          <a:sx n="71" d="100"/>
          <a:sy n="71" d="100"/>
        </p:scale>
        <p:origin x="484" y="52"/>
      </p:cViewPr>
      <p:guideLst/>
    </p:cSldViewPr>
  </p:slideViewPr>
  <p:notesTextViewPr>
    <p:cViewPr>
      <p:scale>
        <a:sx n="1" d="1"/>
        <a:sy n="1" d="1"/>
      </p:scale>
      <p:origin x="0" y="0"/>
    </p:cViewPr>
  </p:notesTextViewPr>
  <p:sorterViewPr>
    <p:cViewPr varScale="1">
      <p:scale>
        <a:sx n="100" d="100"/>
        <a:sy n="100" d="100"/>
      </p:scale>
      <p:origin x="0" y="-248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F633C-6BFC-4E8C-B3BC-2A1613A9796E}"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3976794A-69AF-49D1-8CD6-58825D54207E}">
      <dgm:prSet/>
      <dgm:spPr/>
      <dgm:t>
        <a:bodyPr/>
        <a:lstStyle/>
        <a:p>
          <a:pPr algn="just"/>
          <a:r>
            <a:rPr lang="en-US" dirty="0"/>
            <a:t>Reasons </a:t>
          </a:r>
        </a:p>
      </dgm:t>
    </dgm:pt>
    <dgm:pt modelId="{907727D3-DC82-41F0-B19F-F669F469F27A}" type="parTrans" cxnId="{F48FC5AB-AF4B-4CAD-82E2-EBCC7E1F9BC0}">
      <dgm:prSet/>
      <dgm:spPr/>
      <dgm:t>
        <a:bodyPr/>
        <a:lstStyle/>
        <a:p>
          <a:endParaRPr lang="en-US"/>
        </a:p>
      </dgm:t>
    </dgm:pt>
    <dgm:pt modelId="{8DE96D78-DE19-4FB6-B032-01CB57776F8D}" type="sibTrans" cxnId="{F48FC5AB-AF4B-4CAD-82E2-EBCC7E1F9BC0}">
      <dgm:prSet/>
      <dgm:spPr/>
      <dgm:t>
        <a:bodyPr/>
        <a:lstStyle/>
        <a:p>
          <a:endParaRPr lang="en-US"/>
        </a:p>
      </dgm:t>
    </dgm:pt>
    <dgm:pt modelId="{5934CFB1-5B27-43D7-810C-DE8D23DFD037}">
      <dgm:prSet/>
      <dgm:spPr/>
      <dgm:t>
        <a:bodyPr/>
        <a:lstStyle/>
        <a:p>
          <a:pPr algn="just"/>
          <a:r>
            <a:rPr lang="en-US" dirty="0"/>
            <a:t>Consumption norms were old, and actual consumption was greater than what was recorded in inventory, thereby giving rise to shortage</a:t>
          </a:r>
        </a:p>
      </dgm:t>
    </dgm:pt>
    <dgm:pt modelId="{B1B9AA43-DC18-4F1E-AA3C-D2FBBC09AF67}" type="parTrans" cxnId="{F17CF15F-5B94-44A1-8020-15734CA5E3F8}">
      <dgm:prSet/>
      <dgm:spPr/>
      <dgm:t>
        <a:bodyPr/>
        <a:lstStyle/>
        <a:p>
          <a:endParaRPr lang="en-US"/>
        </a:p>
      </dgm:t>
    </dgm:pt>
    <dgm:pt modelId="{2C9F72EF-7C13-4563-A959-929BBCD3691E}" type="sibTrans" cxnId="{F17CF15F-5B94-44A1-8020-15734CA5E3F8}">
      <dgm:prSet/>
      <dgm:spPr/>
      <dgm:t>
        <a:bodyPr/>
        <a:lstStyle/>
        <a:p>
          <a:endParaRPr lang="en-US"/>
        </a:p>
      </dgm:t>
    </dgm:pt>
    <dgm:pt modelId="{EB4A5631-C555-4C45-98B5-A462EEA08F76}">
      <dgm:prSet/>
      <dgm:spPr/>
      <dgm:t>
        <a:bodyPr/>
        <a:lstStyle/>
        <a:p>
          <a:pPr algn="just"/>
          <a:r>
            <a:rPr lang="en-US" dirty="0"/>
            <a:t>Physical verification was not accurate as the factory was spread over 20 acres and stock movements criss-crossed and many items were missed out</a:t>
          </a:r>
        </a:p>
      </dgm:t>
    </dgm:pt>
    <dgm:pt modelId="{00530C89-E441-4472-BE4F-914E58EC8A4C}" type="parTrans" cxnId="{0427F9DC-F723-4630-A4B9-A16E277EC960}">
      <dgm:prSet/>
      <dgm:spPr/>
      <dgm:t>
        <a:bodyPr/>
        <a:lstStyle/>
        <a:p>
          <a:endParaRPr lang="en-US"/>
        </a:p>
      </dgm:t>
    </dgm:pt>
    <dgm:pt modelId="{D3A28A72-DE83-4500-A96F-4C8046386277}" type="sibTrans" cxnId="{0427F9DC-F723-4630-A4B9-A16E277EC960}">
      <dgm:prSet/>
      <dgm:spPr/>
      <dgm:t>
        <a:bodyPr/>
        <a:lstStyle/>
        <a:p>
          <a:endParaRPr lang="en-US"/>
        </a:p>
      </dgm:t>
    </dgm:pt>
    <dgm:pt modelId="{2D9005D4-E47B-40C3-9D0E-55C9C11C9630}">
      <dgm:prSet/>
      <dgm:spPr/>
      <dgm:t>
        <a:bodyPr/>
        <a:lstStyle/>
        <a:p>
          <a:pPr algn="just"/>
          <a:r>
            <a:rPr lang="en-US" dirty="0"/>
            <a:t>ERP system had certain limitations, and some inventory reports were unreliable and giving misleading information</a:t>
          </a:r>
        </a:p>
      </dgm:t>
    </dgm:pt>
    <dgm:pt modelId="{5633AE85-AE7A-47AE-A61A-0C8961FCA980}" type="parTrans" cxnId="{6F11791C-AC07-4FCA-8F34-05BC8FF0E689}">
      <dgm:prSet/>
      <dgm:spPr/>
      <dgm:t>
        <a:bodyPr/>
        <a:lstStyle/>
        <a:p>
          <a:endParaRPr lang="en-US"/>
        </a:p>
      </dgm:t>
    </dgm:pt>
    <dgm:pt modelId="{B3E4BD8D-3EBA-4D9F-BB07-8A332029E32A}" type="sibTrans" cxnId="{6F11791C-AC07-4FCA-8F34-05BC8FF0E689}">
      <dgm:prSet/>
      <dgm:spPr/>
      <dgm:t>
        <a:bodyPr/>
        <a:lstStyle/>
        <a:p>
          <a:endParaRPr lang="en-US"/>
        </a:p>
      </dgm:t>
    </dgm:pt>
    <dgm:pt modelId="{EAB30842-609F-4D4B-9986-4EC639651BA4}" type="pres">
      <dgm:prSet presAssocID="{81FF633C-6BFC-4E8C-B3BC-2A1613A9796E}" presName="Name0" presStyleCnt="0">
        <dgm:presLayoutVars>
          <dgm:dir/>
          <dgm:animLvl val="lvl"/>
          <dgm:resizeHandles val="exact"/>
        </dgm:presLayoutVars>
      </dgm:prSet>
      <dgm:spPr/>
    </dgm:pt>
    <dgm:pt modelId="{F61F7374-AC69-42B0-9F94-E53FA6EF2223}" type="pres">
      <dgm:prSet presAssocID="{3976794A-69AF-49D1-8CD6-58825D54207E}" presName="linNode" presStyleCnt="0"/>
      <dgm:spPr/>
    </dgm:pt>
    <dgm:pt modelId="{0E0866B0-9AF0-480F-9538-688245C01BD7}" type="pres">
      <dgm:prSet presAssocID="{3976794A-69AF-49D1-8CD6-58825D54207E}" presName="parentText" presStyleLbl="node1" presStyleIdx="0" presStyleCnt="1">
        <dgm:presLayoutVars>
          <dgm:chMax val="1"/>
          <dgm:bulletEnabled val="1"/>
        </dgm:presLayoutVars>
      </dgm:prSet>
      <dgm:spPr/>
    </dgm:pt>
    <dgm:pt modelId="{02632B22-D1E1-4353-B40D-C817FCF70989}" type="pres">
      <dgm:prSet presAssocID="{3976794A-69AF-49D1-8CD6-58825D54207E}" presName="descendantText" presStyleLbl="alignAccFollowNode1" presStyleIdx="0" presStyleCnt="1">
        <dgm:presLayoutVars>
          <dgm:bulletEnabled val="1"/>
        </dgm:presLayoutVars>
      </dgm:prSet>
      <dgm:spPr/>
    </dgm:pt>
  </dgm:ptLst>
  <dgm:cxnLst>
    <dgm:cxn modelId="{6F11791C-AC07-4FCA-8F34-05BC8FF0E689}" srcId="{3976794A-69AF-49D1-8CD6-58825D54207E}" destId="{2D9005D4-E47B-40C3-9D0E-55C9C11C9630}" srcOrd="2" destOrd="0" parTransId="{5633AE85-AE7A-47AE-A61A-0C8961FCA980}" sibTransId="{B3E4BD8D-3EBA-4D9F-BB07-8A332029E32A}"/>
    <dgm:cxn modelId="{E02CB93A-ED44-45DD-8F71-58C2311875E8}" type="presOf" srcId="{EB4A5631-C555-4C45-98B5-A462EEA08F76}" destId="{02632B22-D1E1-4353-B40D-C817FCF70989}" srcOrd="0" destOrd="1" presId="urn:microsoft.com/office/officeart/2005/8/layout/vList5"/>
    <dgm:cxn modelId="{F17CF15F-5B94-44A1-8020-15734CA5E3F8}" srcId="{3976794A-69AF-49D1-8CD6-58825D54207E}" destId="{5934CFB1-5B27-43D7-810C-DE8D23DFD037}" srcOrd="0" destOrd="0" parTransId="{B1B9AA43-DC18-4F1E-AA3C-D2FBBC09AF67}" sibTransId="{2C9F72EF-7C13-4563-A959-929BBCD3691E}"/>
    <dgm:cxn modelId="{E7E10777-AD9F-4E11-BEE8-F24E0980692B}" type="presOf" srcId="{3976794A-69AF-49D1-8CD6-58825D54207E}" destId="{0E0866B0-9AF0-480F-9538-688245C01BD7}" srcOrd="0" destOrd="0" presId="urn:microsoft.com/office/officeart/2005/8/layout/vList5"/>
    <dgm:cxn modelId="{F48FC5AB-AF4B-4CAD-82E2-EBCC7E1F9BC0}" srcId="{81FF633C-6BFC-4E8C-B3BC-2A1613A9796E}" destId="{3976794A-69AF-49D1-8CD6-58825D54207E}" srcOrd="0" destOrd="0" parTransId="{907727D3-DC82-41F0-B19F-F669F469F27A}" sibTransId="{8DE96D78-DE19-4FB6-B032-01CB57776F8D}"/>
    <dgm:cxn modelId="{C03DA7B3-CA59-453B-BFD5-7CD14547F1E5}" type="presOf" srcId="{5934CFB1-5B27-43D7-810C-DE8D23DFD037}" destId="{02632B22-D1E1-4353-B40D-C817FCF70989}" srcOrd="0" destOrd="0" presId="urn:microsoft.com/office/officeart/2005/8/layout/vList5"/>
    <dgm:cxn modelId="{0427F9DC-F723-4630-A4B9-A16E277EC960}" srcId="{3976794A-69AF-49D1-8CD6-58825D54207E}" destId="{EB4A5631-C555-4C45-98B5-A462EEA08F76}" srcOrd="1" destOrd="0" parTransId="{00530C89-E441-4472-BE4F-914E58EC8A4C}" sibTransId="{D3A28A72-DE83-4500-A96F-4C8046386277}"/>
    <dgm:cxn modelId="{942AD0DD-F6C9-437B-9E5A-808064545593}" type="presOf" srcId="{81FF633C-6BFC-4E8C-B3BC-2A1613A9796E}" destId="{EAB30842-609F-4D4B-9986-4EC639651BA4}" srcOrd="0" destOrd="0" presId="urn:microsoft.com/office/officeart/2005/8/layout/vList5"/>
    <dgm:cxn modelId="{FEDD7EFC-D2BF-4816-9B06-7AAC726C9E47}" type="presOf" srcId="{2D9005D4-E47B-40C3-9D0E-55C9C11C9630}" destId="{02632B22-D1E1-4353-B40D-C817FCF70989}" srcOrd="0" destOrd="2" presId="urn:microsoft.com/office/officeart/2005/8/layout/vList5"/>
    <dgm:cxn modelId="{34F71CBF-00D2-4D51-8132-5FE9D64B8886}" type="presParOf" srcId="{EAB30842-609F-4D4B-9986-4EC639651BA4}" destId="{F61F7374-AC69-42B0-9F94-E53FA6EF2223}" srcOrd="0" destOrd="0" presId="urn:microsoft.com/office/officeart/2005/8/layout/vList5"/>
    <dgm:cxn modelId="{761FA002-AA32-467A-8120-74F4BAD76EA5}" type="presParOf" srcId="{F61F7374-AC69-42B0-9F94-E53FA6EF2223}" destId="{0E0866B0-9AF0-480F-9538-688245C01BD7}" srcOrd="0" destOrd="0" presId="urn:microsoft.com/office/officeart/2005/8/layout/vList5"/>
    <dgm:cxn modelId="{6B6DB0D9-8EEF-4685-9055-08E023813E86}" type="presParOf" srcId="{F61F7374-AC69-42B0-9F94-E53FA6EF2223}" destId="{02632B22-D1E1-4353-B40D-C817FCF7098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A4D706-C3B9-4900-A320-A5487722B9BA}"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6634662E-6A9E-46AB-BD87-EAA662725A12}">
      <dgm:prSet/>
      <dgm:spPr/>
      <dgm:t>
        <a:bodyPr/>
        <a:lstStyle/>
        <a:p>
          <a:r>
            <a:rPr lang="en-US" dirty="0"/>
            <a:t>Digital analysis was done of all the breaks  of the CCTV footages  in a kaleidoscopic way as follows:</a:t>
          </a:r>
        </a:p>
      </dgm:t>
    </dgm:pt>
    <dgm:pt modelId="{23111B94-5444-4957-8CA4-3906F7CD8A6C}" type="parTrans" cxnId="{BF7ECCC1-1DC6-4FBA-9A11-E2E7436C1754}">
      <dgm:prSet/>
      <dgm:spPr/>
      <dgm:t>
        <a:bodyPr/>
        <a:lstStyle/>
        <a:p>
          <a:endParaRPr lang="en-US"/>
        </a:p>
      </dgm:t>
    </dgm:pt>
    <dgm:pt modelId="{E136A118-05C9-475F-A574-5E202B19B129}" type="sibTrans" cxnId="{BF7ECCC1-1DC6-4FBA-9A11-E2E7436C1754}">
      <dgm:prSet/>
      <dgm:spPr/>
      <dgm:t>
        <a:bodyPr/>
        <a:lstStyle/>
        <a:p>
          <a:endParaRPr lang="en-US"/>
        </a:p>
      </dgm:t>
    </dgm:pt>
    <dgm:pt modelId="{B12D2DFD-1F61-4F1E-A946-2AC994FF6667}">
      <dgm:prSet/>
      <dgm:spPr/>
      <dgm:t>
        <a:bodyPr/>
        <a:lstStyle/>
        <a:p>
          <a:pPr algn="just"/>
          <a:r>
            <a:rPr lang="en-US" dirty="0"/>
            <a:t>Breaks of CCTV footage date-wise, camera-wise</a:t>
          </a:r>
        </a:p>
      </dgm:t>
    </dgm:pt>
    <dgm:pt modelId="{B9C9A945-6616-45E6-8DC0-E22CC174C3B4}" type="parTrans" cxnId="{4CE543EC-C75C-4FF0-9D07-3B828EFD0C62}">
      <dgm:prSet/>
      <dgm:spPr/>
      <dgm:t>
        <a:bodyPr/>
        <a:lstStyle/>
        <a:p>
          <a:endParaRPr lang="en-US"/>
        </a:p>
      </dgm:t>
    </dgm:pt>
    <dgm:pt modelId="{FB2BDE40-A2DE-49A0-9F10-CEA6B894C279}" type="sibTrans" cxnId="{4CE543EC-C75C-4FF0-9D07-3B828EFD0C62}">
      <dgm:prSet/>
      <dgm:spPr/>
      <dgm:t>
        <a:bodyPr/>
        <a:lstStyle/>
        <a:p>
          <a:endParaRPr lang="en-US"/>
        </a:p>
      </dgm:t>
    </dgm:pt>
    <dgm:pt modelId="{593ECA84-566B-4906-A346-ADEC47BA48F4}">
      <dgm:prSet/>
      <dgm:spPr/>
      <dgm:t>
        <a:bodyPr/>
        <a:lstStyle/>
        <a:p>
          <a:pPr algn="just"/>
          <a:r>
            <a:rPr lang="en-US" dirty="0"/>
            <a:t>Duration of the breaks of the footage camera-wise</a:t>
          </a:r>
        </a:p>
      </dgm:t>
    </dgm:pt>
    <dgm:pt modelId="{6F6FBED8-1206-431B-9319-33D6857C869D}" type="parTrans" cxnId="{4D62EAFC-1EF3-438F-B045-5DF74708EB51}">
      <dgm:prSet/>
      <dgm:spPr/>
      <dgm:t>
        <a:bodyPr/>
        <a:lstStyle/>
        <a:p>
          <a:endParaRPr lang="en-US"/>
        </a:p>
      </dgm:t>
    </dgm:pt>
    <dgm:pt modelId="{EA997AC0-C434-46B2-83DD-8AA9E192AF8A}" type="sibTrans" cxnId="{4D62EAFC-1EF3-438F-B045-5DF74708EB51}">
      <dgm:prSet/>
      <dgm:spPr/>
      <dgm:t>
        <a:bodyPr/>
        <a:lstStyle/>
        <a:p>
          <a:endParaRPr lang="en-US"/>
        </a:p>
      </dgm:t>
    </dgm:pt>
    <dgm:pt modelId="{B1A97D79-311B-4FEF-9081-C850971D2CDA}">
      <dgm:prSet/>
      <dgm:spPr/>
      <dgm:t>
        <a:bodyPr/>
        <a:lstStyle/>
        <a:p>
          <a:pPr algn="just"/>
          <a:r>
            <a:rPr lang="en-US" dirty="0"/>
            <a:t>Comparison of start and ending timings of the breaks of the footages </a:t>
          </a:r>
        </a:p>
      </dgm:t>
    </dgm:pt>
    <dgm:pt modelId="{CBFDA33B-6443-41D8-A7A5-B71A21B0AA7A}" type="parTrans" cxnId="{58FA1646-D7AF-457D-BAB8-064D4D2C2671}">
      <dgm:prSet/>
      <dgm:spPr/>
      <dgm:t>
        <a:bodyPr/>
        <a:lstStyle/>
        <a:p>
          <a:endParaRPr lang="en-US"/>
        </a:p>
      </dgm:t>
    </dgm:pt>
    <dgm:pt modelId="{99CA1126-F028-4D2A-A9BE-4346AAA375A0}" type="sibTrans" cxnId="{58FA1646-D7AF-457D-BAB8-064D4D2C2671}">
      <dgm:prSet/>
      <dgm:spPr/>
      <dgm:t>
        <a:bodyPr/>
        <a:lstStyle/>
        <a:p>
          <a:endParaRPr lang="en-US"/>
        </a:p>
      </dgm:t>
    </dgm:pt>
    <dgm:pt modelId="{EC88B178-41A1-45F4-A1ED-C502BB0443B7}">
      <dgm:prSet/>
      <dgm:spPr/>
      <dgm:t>
        <a:bodyPr/>
        <a:lstStyle/>
        <a:p>
          <a:pPr algn="just"/>
          <a:r>
            <a:rPr lang="en-US" dirty="0"/>
            <a:t>Many other analytical approaches.</a:t>
          </a:r>
        </a:p>
      </dgm:t>
    </dgm:pt>
    <dgm:pt modelId="{B320870F-827E-4EF5-AC66-378179BE3F13}" type="parTrans" cxnId="{57198510-1796-4328-8F87-170D548ABB35}">
      <dgm:prSet/>
      <dgm:spPr/>
      <dgm:t>
        <a:bodyPr/>
        <a:lstStyle/>
        <a:p>
          <a:endParaRPr lang="en-IN"/>
        </a:p>
      </dgm:t>
    </dgm:pt>
    <dgm:pt modelId="{B97D4C76-D9AB-4166-8452-6098777EFFDF}" type="sibTrans" cxnId="{57198510-1796-4328-8F87-170D548ABB35}">
      <dgm:prSet/>
      <dgm:spPr/>
      <dgm:t>
        <a:bodyPr/>
        <a:lstStyle/>
        <a:p>
          <a:endParaRPr lang="en-IN"/>
        </a:p>
      </dgm:t>
    </dgm:pt>
    <dgm:pt modelId="{C283FB67-5720-4C6A-ADC2-54BAEF128477}" type="pres">
      <dgm:prSet presAssocID="{A9A4D706-C3B9-4900-A320-A5487722B9BA}" presName="linear" presStyleCnt="0">
        <dgm:presLayoutVars>
          <dgm:animLvl val="lvl"/>
          <dgm:resizeHandles val="exact"/>
        </dgm:presLayoutVars>
      </dgm:prSet>
      <dgm:spPr/>
    </dgm:pt>
    <dgm:pt modelId="{3AD46948-EF1B-401E-8343-D2BFB0D2E30B}" type="pres">
      <dgm:prSet presAssocID="{6634662E-6A9E-46AB-BD87-EAA662725A12}" presName="parentText" presStyleLbl="node1" presStyleIdx="0" presStyleCnt="1">
        <dgm:presLayoutVars>
          <dgm:chMax val="0"/>
          <dgm:bulletEnabled val="1"/>
        </dgm:presLayoutVars>
      </dgm:prSet>
      <dgm:spPr/>
    </dgm:pt>
    <dgm:pt modelId="{5A9B1A17-3D22-4452-915C-989151B4113B}" type="pres">
      <dgm:prSet presAssocID="{6634662E-6A9E-46AB-BD87-EAA662725A12}" presName="childText" presStyleLbl="revTx" presStyleIdx="0" presStyleCnt="1">
        <dgm:presLayoutVars>
          <dgm:bulletEnabled val="1"/>
        </dgm:presLayoutVars>
      </dgm:prSet>
      <dgm:spPr/>
    </dgm:pt>
  </dgm:ptLst>
  <dgm:cxnLst>
    <dgm:cxn modelId="{A41B090B-BE51-4257-9B8E-CB01E04EE7C4}" type="presOf" srcId="{593ECA84-566B-4906-A346-ADEC47BA48F4}" destId="{5A9B1A17-3D22-4452-915C-989151B4113B}" srcOrd="0" destOrd="1" presId="urn:microsoft.com/office/officeart/2005/8/layout/vList2"/>
    <dgm:cxn modelId="{57198510-1796-4328-8F87-170D548ABB35}" srcId="{6634662E-6A9E-46AB-BD87-EAA662725A12}" destId="{EC88B178-41A1-45F4-A1ED-C502BB0443B7}" srcOrd="3" destOrd="0" parTransId="{B320870F-827E-4EF5-AC66-378179BE3F13}" sibTransId="{B97D4C76-D9AB-4166-8452-6098777EFFDF}"/>
    <dgm:cxn modelId="{7560CF2F-A006-4344-8930-59340552477A}" type="presOf" srcId="{6634662E-6A9E-46AB-BD87-EAA662725A12}" destId="{3AD46948-EF1B-401E-8343-D2BFB0D2E30B}" srcOrd="0" destOrd="0" presId="urn:microsoft.com/office/officeart/2005/8/layout/vList2"/>
    <dgm:cxn modelId="{3E765E3F-DDB6-4A32-A63B-6AA2617C09C3}" type="presOf" srcId="{A9A4D706-C3B9-4900-A320-A5487722B9BA}" destId="{C283FB67-5720-4C6A-ADC2-54BAEF128477}" srcOrd="0" destOrd="0" presId="urn:microsoft.com/office/officeart/2005/8/layout/vList2"/>
    <dgm:cxn modelId="{58FA1646-D7AF-457D-BAB8-064D4D2C2671}" srcId="{6634662E-6A9E-46AB-BD87-EAA662725A12}" destId="{B1A97D79-311B-4FEF-9081-C850971D2CDA}" srcOrd="2" destOrd="0" parTransId="{CBFDA33B-6443-41D8-A7A5-B71A21B0AA7A}" sibTransId="{99CA1126-F028-4D2A-A9BE-4346AAA375A0}"/>
    <dgm:cxn modelId="{EB5CBEBA-FC97-4777-8A74-B226656F231D}" type="presOf" srcId="{B1A97D79-311B-4FEF-9081-C850971D2CDA}" destId="{5A9B1A17-3D22-4452-915C-989151B4113B}" srcOrd="0" destOrd="2" presId="urn:microsoft.com/office/officeart/2005/8/layout/vList2"/>
    <dgm:cxn modelId="{BF7ECCC1-1DC6-4FBA-9A11-E2E7436C1754}" srcId="{A9A4D706-C3B9-4900-A320-A5487722B9BA}" destId="{6634662E-6A9E-46AB-BD87-EAA662725A12}" srcOrd="0" destOrd="0" parTransId="{23111B94-5444-4957-8CA4-3906F7CD8A6C}" sibTransId="{E136A118-05C9-475F-A574-5E202B19B129}"/>
    <dgm:cxn modelId="{CC8C86C4-B376-4FB3-A8EF-6DDAFDFBBC41}" type="presOf" srcId="{B12D2DFD-1F61-4F1E-A946-2AC994FF6667}" destId="{5A9B1A17-3D22-4452-915C-989151B4113B}" srcOrd="0" destOrd="0" presId="urn:microsoft.com/office/officeart/2005/8/layout/vList2"/>
    <dgm:cxn modelId="{4CE543EC-C75C-4FF0-9D07-3B828EFD0C62}" srcId="{6634662E-6A9E-46AB-BD87-EAA662725A12}" destId="{B12D2DFD-1F61-4F1E-A946-2AC994FF6667}" srcOrd="0" destOrd="0" parTransId="{B9C9A945-6616-45E6-8DC0-E22CC174C3B4}" sibTransId="{FB2BDE40-A2DE-49A0-9F10-CEA6B894C279}"/>
    <dgm:cxn modelId="{352E9BF6-7F00-4FE5-B021-D26584D8670A}" type="presOf" srcId="{EC88B178-41A1-45F4-A1ED-C502BB0443B7}" destId="{5A9B1A17-3D22-4452-915C-989151B4113B}" srcOrd="0" destOrd="3" presId="urn:microsoft.com/office/officeart/2005/8/layout/vList2"/>
    <dgm:cxn modelId="{4D62EAFC-1EF3-438F-B045-5DF74708EB51}" srcId="{6634662E-6A9E-46AB-BD87-EAA662725A12}" destId="{593ECA84-566B-4906-A346-ADEC47BA48F4}" srcOrd="1" destOrd="0" parTransId="{6F6FBED8-1206-431B-9319-33D6857C869D}" sibTransId="{EA997AC0-C434-46B2-83DD-8AA9E192AF8A}"/>
    <dgm:cxn modelId="{46AD3B44-0926-4CD3-81BC-CC6739AA81B7}" type="presParOf" srcId="{C283FB67-5720-4C6A-ADC2-54BAEF128477}" destId="{3AD46948-EF1B-401E-8343-D2BFB0D2E30B}" srcOrd="0" destOrd="0" presId="urn:microsoft.com/office/officeart/2005/8/layout/vList2"/>
    <dgm:cxn modelId="{FB981172-5983-4380-BA59-2DC873163450}" type="presParOf" srcId="{C283FB67-5720-4C6A-ADC2-54BAEF128477}" destId="{5A9B1A17-3D22-4452-915C-989151B4113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32B22-D1E1-4353-B40D-C817FCF70989}">
      <dsp:nvSpPr>
        <dsp:cNvPr id="0" name=""/>
        <dsp:cNvSpPr/>
      </dsp:nvSpPr>
      <dsp:spPr>
        <a:xfrm rot="5400000">
          <a:off x="5410072" y="-1189323"/>
          <a:ext cx="3481070" cy="6729984"/>
        </a:xfrm>
        <a:prstGeom prst="round2Same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just" defTabSz="933450">
            <a:lnSpc>
              <a:spcPct val="90000"/>
            </a:lnSpc>
            <a:spcBef>
              <a:spcPct val="0"/>
            </a:spcBef>
            <a:spcAft>
              <a:spcPct val="15000"/>
            </a:spcAft>
            <a:buChar char="•"/>
          </a:pPr>
          <a:r>
            <a:rPr lang="en-US" sz="2100" kern="1200" dirty="0"/>
            <a:t>Consumption norms were old, and actual consumption was greater than what was recorded in inventory, thereby giving rise to shortage</a:t>
          </a:r>
        </a:p>
        <a:p>
          <a:pPr marL="228600" lvl="1" indent="-228600" algn="just" defTabSz="933450">
            <a:lnSpc>
              <a:spcPct val="90000"/>
            </a:lnSpc>
            <a:spcBef>
              <a:spcPct val="0"/>
            </a:spcBef>
            <a:spcAft>
              <a:spcPct val="15000"/>
            </a:spcAft>
            <a:buChar char="•"/>
          </a:pPr>
          <a:r>
            <a:rPr lang="en-US" sz="2100" kern="1200" dirty="0"/>
            <a:t>Physical verification was not accurate as the factory was spread over 20 acres and stock movements criss-crossed and many items were missed out</a:t>
          </a:r>
        </a:p>
        <a:p>
          <a:pPr marL="228600" lvl="1" indent="-228600" algn="just" defTabSz="933450">
            <a:lnSpc>
              <a:spcPct val="90000"/>
            </a:lnSpc>
            <a:spcBef>
              <a:spcPct val="0"/>
            </a:spcBef>
            <a:spcAft>
              <a:spcPct val="15000"/>
            </a:spcAft>
            <a:buChar char="•"/>
          </a:pPr>
          <a:r>
            <a:rPr lang="en-US" sz="2100" kern="1200" dirty="0"/>
            <a:t>ERP system had certain limitations, and some inventory reports were unreliable and giving misleading information</a:t>
          </a:r>
        </a:p>
      </dsp:txBody>
      <dsp:txXfrm rot="-5400000">
        <a:off x="3785615" y="605066"/>
        <a:ext cx="6560052" cy="3141206"/>
      </dsp:txXfrm>
    </dsp:sp>
    <dsp:sp modelId="{0E0866B0-9AF0-480F-9538-688245C01BD7}">
      <dsp:nvSpPr>
        <dsp:cNvPr id="0" name=""/>
        <dsp:cNvSpPr/>
      </dsp:nvSpPr>
      <dsp:spPr>
        <a:xfrm>
          <a:off x="0" y="0"/>
          <a:ext cx="3785616" cy="4351338"/>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just" defTabSz="2889250">
            <a:lnSpc>
              <a:spcPct val="90000"/>
            </a:lnSpc>
            <a:spcBef>
              <a:spcPct val="0"/>
            </a:spcBef>
            <a:spcAft>
              <a:spcPct val="35000"/>
            </a:spcAft>
            <a:buNone/>
          </a:pPr>
          <a:r>
            <a:rPr lang="en-US" sz="6500" kern="1200" dirty="0"/>
            <a:t>Reasons </a:t>
          </a:r>
        </a:p>
      </dsp:txBody>
      <dsp:txXfrm>
        <a:off x="184799" y="184799"/>
        <a:ext cx="3416018" cy="3981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46948-EF1B-401E-8343-D2BFB0D2E30B}">
      <dsp:nvSpPr>
        <dsp:cNvPr id="0" name=""/>
        <dsp:cNvSpPr/>
      </dsp:nvSpPr>
      <dsp:spPr>
        <a:xfrm>
          <a:off x="0" y="146095"/>
          <a:ext cx="11362833" cy="1467180"/>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Digital analysis was done of all the breaks  of the CCTV footages  in a kaleidoscopic way as follows:</a:t>
          </a:r>
        </a:p>
      </dsp:txBody>
      <dsp:txXfrm>
        <a:off x="71622" y="217717"/>
        <a:ext cx="11219589" cy="1323936"/>
      </dsp:txXfrm>
    </dsp:sp>
    <dsp:sp modelId="{5A9B1A17-3D22-4452-915C-989151B4113B}">
      <dsp:nvSpPr>
        <dsp:cNvPr id="0" name=""/>
        <dsp:cNvSpPr/>
      </dsp:nvSpPr>
      <dsp:spPr>
        <a:xfrm>
          <a:off x="0" y="1613276"/>
          <a:ext cx="11362833" cy="235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70" tIns="48260" rIns="270256" bIns="48260" numCol="1" spcCol="1270" anchor="t" anchorCtr="0">
          <a:noAutofit/>
        </a:bodyPr>
        <a:lstStyle/>
        <a:p>
          <a:pPr marL="285750" lvl="1" indent="-285750" algn="just" defTabSz="1333500">
            <a:lnSpc>
              <a:spcPct val="90000"/>
            </a:lnSpc>
            <a:spcBef>
              <a:spcPct val="0"/>
            </a:spcBef>
            <a:spcAft>
              <a:spcPct val="20000"/>
            </a:spcAft>
            <a:buChar char="•"/>
          </a:pPr>
          <a:r>
            <a:rPr lang="en-US" sz="3000" kern="1200" dirty="0"/>
            <a:t>Breaks of CCTV footage date-wise, camera-wise</a:t>
          </a:r>
        </a:p>
        <a:p>
          <a:pPr marL="285750" lvl="1" indent="-285750" algn="just" defTabSz="1333500">
            <a:lnSpc>
              <a:spcPct val="90000"/>
            </a:lnSpc>
            <a:spcBef>
              <a:spcPct val="0"/>
            </a:spcBef>
            <a:spcAft>
              <a:spcPct val="20000"/>
            </a:spcAft>
            <a:buChar char="•"/>
          </a:pPr>
          <a:r>
            <a:rPr lang="en-US" sz="3000" kern="1200" dirty="0"/>
            <a:t>Duration of the breaks of the footage camera-wise</a:t>
          </a:r>
        </a:p>
        <a:p>
          <a:pPr marL="285750" lvl="1" indent="-285750" algn="just" defTabSz="1333500">
            <a:lnSpc>
              <a:spcPct val="90000"/>
            </a:lnSpc>
            <a:spcBef>
              <a:spcPct val="0"/>
            </a:spcBef>
            <a:spcAft>
              <a:spcPct val="20000"/>
            </a:spcAft>
            <a:buChar char="•"/>
          </a:pPr>
          <a:r>
            <a:rPr lang="en-US" sz="3000" kern="1200" dirty="0"/>
            <a:t>Comparison of start and ending timings of the breaks of the footages </a:t>
          </a:r>
        </a:p>
        <a:p>
          <a:pPr marL="285750" lvl="1" indent="-285750" algn="just" defTabSz="1333500">
            <a:lnSpc>
              <a:spcPct val="90000"/>
            </a:lnSpc>
            <a:spcBef>
              <a:spcPct val="0"/>
            </a:spcBef>
            <a:spcAft>
              <a:spcPct val="20000"/>
            </a:spcAft>
            <a:buChar char="•"/>
          </a:pPr>
          <a:r>
            <a:rPr lang="en-US" sz="3000" kern="1200" dirty="0"/>
            <a:t>Many other analytical approaches.</a:t>
          </a:r>
        </a:p>
      </dsp:txBody>
      <dsp:txXfrm>
        <a:off x="0" y="1613276"/>
        <a:ext cx="11362833" cy="23598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7B3FB-442D-49F1-B4E1-DF2EAA158F1B}" type="datetimeFigureOut">
              <a:rPr lang="en-IN" smtClean="0"/>
              <a:t>20-11-2025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8FECB-969D-4CEB-A575-09CCB4B12EBB}" type="slidenum">
              <a:rPr lang="en-IN" smtClean="0"/>
              <a:t>‹#›</a:t>
            </a:fld>
            <a:endParaRPr lang="en-IN"/>
          </a:p>
        </p:txBody>
      </p:sp>
    </p:spTree>
    <p:extLst>
      <p:ext uri="{BB962C8B-B14F-4D97-AF65-F5344CB8AC3E}">
        <p14:creationId xmlns:p14="http://schemas.microsoft.com/office/powerpoint/2010/main" val="15292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US"/>
              <a:t>Chetan Dalal </a:t>
            </a:r>
          </a:p>
        </p:txBody>
      </p:sp>
      <p:sp>
        <p:nvSpPr>
          <p:cNvPr id="7" name="Rectangle 7"/>
          <p:cNvSpPr>
            <a:spLocks noGrp="1" noChangeArrowheads="1"/>
          </p:cNvSpPr>
          <p:nvPr>
            <p:ph type="sldNum" sz="quarter" idx="5"/>
          </p:nvPr>
        </p:nvSpPr>
        <p:spPr/>
        <p:txBody>
          <a:bodyPr/>
          <a:lstStyle/>
          <a:p>
            <a:pPr>
              <a:defRPr/>
            </a:pPr>
            <a:fld id="{C8B132C8-560B-487F-9A4D-928A8BED8AAB}" type="slidenum">
              <a:rPr lang="en-US"/>
              <a:pPr>
                <a:defRPr/>
              </a:pPr>
              <a:t>24</a:t>
            </a:fld>
            <a:endParaRPr lang="en-US"/>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11119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US"/>
              <a:t>Chetan Dalal </a:t>
            </a:r>
          </a:p>
        </p:txBody>
      </p:sp>
      <p:sp>
        <p:nvSpPr>
          <p:cNvPr id="7" name="Rectangle 7"/>
          <p:cNvSpPr>
            <a:spLocks noGrp="1" noChangeArrowheads="1"/>
          </p:cNvSpPr>
          <p:nvPr>
            <p:ph type="sldNum" sz="quarter" idx="5"/>
          </p:nvPr>
        </p:nvSpPr>
        <p:spPr/>
        <p:txBody>
          <a:bodyPr/>
          <a:lstStyle/>
          <a:p>
            <a:pPr>
              <a:defRPr/>
            </a:pPr>
            <a:fld id="{DE905CCA-EAB3-4444-BA37-C70FCBC52C05}" type="slidenum">
              <a:rPr lang="en-US"/>
              <a:pPr>
                <a:defRPr/>
              </a:pPr>
              <a:t>25</a:t>
            </a:fld>
            <a:endParaRPr lang="en-US"/>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50021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3532A1-AE97-44E1-97B2-4D63F6D2EBD9}"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22612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2589F-83C1-4649-84C1-F0A072E2106B}"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9819089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2589F-83C1-4649-84C1-F0A072E2106B}"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707754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2589F-83C1-4649-84C1-F0A072E2106B}"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29448051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2589F-83C1-4649-84C1-F0A072E2106B}"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842325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2589F-83C1-4649-84C1-F0A072E2106B}"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99864926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5AEB7C-73E5-4B5F-9FA5-08FD83D9C6E2}"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2928798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83E7C4-EE07-4F07-9402-DA4099565B9D}"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65367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blue and white rectangular frame&#10;&#10;Description automatically generated">
            <a:extLst>
              <a:ext uri="{FF2B5EF4-FFF2-40B4-BE49-F238E27FC236}">
                <a16:creationId xmlns:a16="http://schemas.microsoft.com/office/drawing/2014/main" id="{819E9C71-311C-0404-793B-71380E62A0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1083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matchingName="Title + 1 column" type="tx" userDrawn="1">
  <p:cSld name="Title + 1 column">
    <p:spTree>
      <p:nvGrpSpPr>
        <p:cNvPr id="1" name=""/>
        <p:cNvGrpSpPr/>
        <p:nvPr/>
      </p:nvGrpSpPr>
      <p:grpSpPr bwMode="auto">
        <a:xfrm>
          <a:off x="0" y="0"/>
          <a:ext cx="0" cy="0"/>
          <a:chOff x="0" y="0"/>
          <a:chExt cx="0" cy="0"/>
        </a:xfrm>
      </p:grpSpPr>
      <p:pic>
        <p:nvPicPr>
          <p:cNvPr id="4" name="Picture 2"/>
          <p:cNvPicPr>
            <a:picLocks noChangeAspect="1"/>
          </p:cNvPicPr>
          <p:nvPr userDrawn="1"/>
        </p:nvPicPr>
        <p:blipFill>
          <a:blip r:embed="rId2"/>
          <a:stretch/>
        </p:blipFill>
        <p:spPr bwMode="auto">
          <a:xfrm>
            <a:off x="4064001" y="1703076"/>
            <a:ext cx="8128001" cy="5144304"/>
          </a:xfrm>
          <a:prstGeom prst="rect">
            <a:avLst/>
          </a:prstGeom>
        </p:spPr>
      </p:pic>
      <p:grpSp>
        <p:nvGrpSpPr>
          <p:cNvPr id="5" name="Shape 47"/>
          <p:cNvGrpSpPr/>
          <p:nvPr/>
        </p:nvGrpSpPr>
        <p:grpSpPr bwMode="auto">
          <a:xfrm>
            <a:off x="40380" y="0"/>
            <a:ext cx="3099600" cy="3099600"/>
            <a:chOff x="-474900" y="321200"/>
            <a:chExt cx="2324700" cy="2324700"/>
          </a:xfrm>
        </p:grpSpPr>
        <p:sp>
          <p:nvSpPr>
            <p:cNvPr id="6" name="Shape 48"/>
            <p:cNvSpPr/>
            <p:nvPr/>
          </p:nvSpPr>
          <p:spPr bwMode="auto">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sp>
          <p:nvSpPr>
            <p:cNvPr id="7" name="Shape 49"/>
            <p:cNvSpPr/>
            <p:nvPr/>
          </p:nvSpPr>
          <p:spPr bwMode="auto">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sp>
          <p:nvSpPr>
            <p:cNvPr id="8" name="Shape 50"/>
            <p:cNvSpPr/>
            <p:nvPr/>
          </p:nvSpPr>
          <p:spPr bwMode="auto">
            <a:xfrm>
              <a:off x="-137125" y="658975"/>
              <a:ext cx="1649099" cy="1649099"/>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sp>
          <p:nvSpPr>
            <p:cNvPr id="9" name="Shape 51"/>
            <p:cNvSpPr/>
            <p:nvPr/>
          </p:nvSpPr>
          <p:spPr bwMode="auto">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grpSp>
      <p:sp>
        <p:nvSpPr>
          <p:cNvPr id="10" name="Shape 52"/>
          <p:cNvSpPr/>
          <p:nvPr/>
        </p:nvSpPr>
        <p:spPr bwMode="auto">
          <a:xfrm>
            <a:off x="11408000" y="6101933"/>
            <a:ext cx="580800" cy="580800"/>
          </a:xfrm>
          <a:prstGeom prst="ellips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sp>
        <p:nvSpPr>
          <p:cNvPr id="11" name="Shape 53"/>
          <p:cNvSpPr>
            <a:spLocks noGrp="1"/>
          </p:cNvSpPr>
          <p:nvPr>
            <p:ph type="title"/>
          </p:nvPr>
        </p:nvSpPr>
        <p:spPr bwMode="auto">
          <a:xfrm>
            <a:off x="1605777" y="1084618"/>
            <a:ext cx="7714809" cy="896209"/>
          </a:xfrm>
          <a:prstGeom prst="rect">
            <a:avLst/>
          </a:prstGeom>
        </p:spPr>
        <p:txBody>
          <a:bodyPr spcFirstLastPara="1" wrap="square" lIns="91425" tIns="91425" rIns="91425" bIns="91425" anchor="b" anchorCtr="0"/>
          <a:lstStyle>
            <a:lvl1pPr lvl="0">
              <a:spcBef>
                <a:spcPts val="0"/>
              </a:spcBef>
              <a:spcAft>
                <a:spcPts val="0"/>
              </a:spcAft>
              <a:buSzPts val="3600"/>
              <a:buNone/>
              <a:defRPr sz="2800">
                <a:latin typeface="Calibri"/>
                <a:cs typeface="Calibri"/>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pPr>
              <a:defRPr/>
            </a:pPr>
            <a:endParaRPr/>
          </a:p>
        </p:txBody>
      </p:sp>
      <p:sp>
        <p:nvSpPr>
          <p:cNvPr id="12" name="Shape 54"/>
          <p:cNvSpPr>
            <a:spLocks noGrp="1"/>
          </p:cNvSpPr>
          <p:nvPr>
            <p:ph type="body" idx="1"/>
          </p:nvPr>
        </p:nvSpPr>
        <p:spPr bwMode="auto">
          <a:xfrm>
            <a:off x="1590149" y="2202823"/>
            <a:ext cx="7882361" cy="4335237"/>
          </a:xfrm>
          <a:prstGeom prst="rect">
            <a:avLst/>
          </a:prstGeom>
          <a:ln>
            <a:noFill/>
          </a:ln>
        </p:spPr>
        <p:txBody>
          <a:bodyPr spcFirstLastPara="1" wrap="square" lIns="91425" tIns="91425" rIns="91425" bIns="91425" anchor="t" anchorCtr="0"/>
          <a:lstStyle>
            <a:lvl1pPr marL="457200" lvl="0" indent="-330200">
              <a:spcBef>
                <a:spcPts val="600"/>
              </a:spcBef>
              <a:spcAft>
                <a:spcPts val="0"/>
              </a:spcAft>
              <a:buClrTx/>
              <a:buSzPct val="100000"/>
              <a:buFont typeface="Arial"/>
              <a:buChar char="•"/>
              <a:defRPr sz="1400">
                <a:latin typeface="Calibri"/>
                <a:cs typeface="Calibri"/>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pPr>
              <a:defRPr/>
            </a:pPr>
            <a:endParaRPr/>
          </a:p>
        </p:txBody>
      </p:sp>
      <p:sp>
        <p:nvSpPr>
          <p:cNvPr id="13" name="Shape 55"/>
          <p:cNvSpPr>
            <a:spLocks noGrp="1"/>
          </p:cNvSpPr>
          <p:nvPr>
            <p:ph type="sldNum" idx="12"/>
          </p:nvPr>
        </p:nvSpPr>
        <p:spPr bwMode="auto">
          <a:xfrm>
            <a:off x="11407833" y="6101933"/>
            <a:ext cx="580800" cy="580800"/>
          </a:xfrm>
          <a:prstGeom prst="rect">
            <a:avLst/>
          </a:prstGeom>
        </p:spPr>
        <p:txBody>
          <a:bodyPr spcFirstLastPara="1" wrap="square" lIns="91425" tIns="91425" rIns="91425" bIns="91425" anchor="ctr" anchorCtr="0">
            <a:noAutofit/>
          </a:bodyPr>
          <a:lstStyle>
            <a:lvl1pPr lvl="0">
              <a:buNone/>
              <a:defRPr sz="1100" b="1">
                <a:solidFill>
                  <a:schemeClr val="bg1"/>
                </a:solidFill>
                <a:latin typeface="Calibri"/>
                <a:cs typeface="Calibri"/>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21F0802-73D5-4099-AFC7-26368C3E342A}" type="slidenum">
              <a:rPr lang="en"/>
              <a:t>‹#›</a:t>
            </a:fld>
            <a:endParaRPr lang="en"/>
          </a:p>
        </p:txBody>
      </p:sp>
      <p:grpSp>
        <p:nvGrpSpPr>
          <p:cNvPr id="14" name="Group 1"/>
          <p:cNvGrpSpPr/>
          <p:nvPr userDrawn="1"/>
        </p:nvGrpSpPr>
        <p:grpSpPr bwMode="auto">
          <a:xfrm>
            <a:off x="9320667" y="10621"/>
            <a:ext cx="2871333" cy="2740588"/>
            <a:chOff x="6081700" y="764000"/>
            <a:chExt cx="3615600" cy="3615600"/>
          </a:xfrm>
        </p:grpSpPr>
        <p:sp>
          <p:nvSpPr>
            <p:cNvPr id="15" name="Shape 46"/>
            <p:cNvSpPr/>
            <p:nvPr/>
          </p:nvSpPr>
          <p:spPr bwMode="auto">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sp>
          <p:nvSpPr>
            <p:cNvPr id="16" name="Shape 56"/>
            <p:cNvSpPr/>
            <p:nvPr/>
          </p:nvSpPr>
          <p:spPr bwMode="auto">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grpSp>
      <p:pic>
        <p:nvPicPr>
          <p:cNvPr id="17" name="Picture 14"/>
          <p:cNvPicPr>
            <a:picLocks noChangeAspect="1"/>
          </p:cNvPicPr>
          <p:nvPr userDrawn="1"/>
        </p:nvPicPr>
        <p:blipFill>
          <a:blip r:embed="rId3"/>
          <a:stretch/>
        </p:blipFill>
        <p:spPr bwMode="auto">
          <a:xfrm>
            <a:off x="9931993" y="1016368"/>
            <a:ext cx="1766240" cy="818597"/>
          </a:xfrm>
          <a:prstGeom prst="rect">
            <a:avLst/>
          </a:prstGeom>
        </p:spPr>
      </p:pic>
    </p:spTree>
    <p:extLst>
      <p:ext uri="{BB962C8B-B14F-4D97-AF65-F5344CB8AC3E}">
        <p14:creationId xmlns:p14="http://schemas.microsoft.com/office/powerpoint/2010/main" val="418231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C3F06-2600-46BE-81BD-78B62BEF049E}"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48474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14B67-A8CE-4B3B-9FA8-90D324F55066}" type="datetime1">
              <a:rPr lang="en-IN" smtClean="0"/>
              <a:t>20-11-2025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81905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DBBACF-4B6B-4CE3-ABD7-68C7D552102B}" type="datetime1">
              <a:rPr lang="en-IN" smtClean="0"/>
              <a:t>20-11-2025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308105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27CEB2-D4B3-450F-B0F0-F45D2BB66F76}" type="datetime1">
              <a:rPr lang="en-IN" smtClean="0"/>
              <a:t>20-11-2025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7869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41534-010A-4B71-8693-D5C97C25330C}" type="datetime1">
              <a:rPr lang="en-IN" smtClean="0"/>
              <a:t>20-11-2025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2657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C08B-C175-4D34-9856-A00F12815382}" type="datetime1">
              <a:rPr lang="en-IN" smtClean="0"/>
              <a:t>20-11-2025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3669167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1DDF1-1B38-466A-A5CD-30D95A686A26}" type="datetime1">
              <a:rPr lang="en-IN" smtClean="0"/>
              <a:t>20-11-2025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1446959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F77258-5B1B-4A7A-852B-08A3C01A164B}" type="datetime1">
              <a:rPr lang="en-IN" smtClean="0"/>
              <a:t>20-11-2025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1AAD-5E70-44B0-A246-BDF45E6C84CD}" type="slidenum">
              <a:rPr lang="en-IN" smtClean="0"/>
              <a:t>‹#›</a:t>
            </a:fld>
            <a:endParaRPr lang="en-IN"/>
          </a:p>
        </p:txBody>
      </p:sp>
    </p:spTree>
    <p:extLst>
      <p:ext uri="{BB962C8B-B14F-4D97-AF65-F5344CB8AC3E}">
        <p14:creationId xmlns:p14="http://schemas.microsoft.com/office/powerpoint/2010/main" val="241210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782589F-83C1-4649-84C1-F0A072E2106B}" type="datetime1">
              <a:rPr lang="en-IN" smtClean="0"/>
              <a:t>20-11-2025</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4B31AAD-5E70-44B0-A246-BDF45E6C84CD}" type="slidenum">
              <a:rPr lang="en-IN" smtClean="0"/>
              <a:t>‹#›</a:t>
            </a:fld>
            <a:endParaRPr lang="en-IN"/>
          </a:p>
        </p:txBody>
      </p:sp>
    </p:spTree>
    <p:extLst>
      <p:ext uri="{BB962C8B-B14F-4D97-AF65-F5344CB8AC3E}">
        <p14:creationId xmlns:p14="http://schemas.microsoft.com/office/powerpoint/2010/main" val="24668890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hyperlink" Target="http://www.chetandalal.com/" TargetMode="External"/><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hyperlink" Target="https://www.youtube.com/@chetandalal5649"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861BD-32B4-BF35-EC75-C5954F84328D}"/>
              </a:ext>
            </a:extLst>
          </p:cNvPr>
          <p:cNvPicPr>
            <a:picLocks noChangeAspect="1"/>
          </p:cNvPicPr>
          <p:nvPr/>
        </p:nvPicPr>
        <p:blipFill rotWithShape="1">
          <a:blip r:embed="rId2"/>
          <a:srcRect l="35217" t="11189" r="35217" b="64580"/>
          <a:stretch/>
        </p:blipFill>
        <p:spPr>
          <a:xfrm>
            <a:off x="1786597" y="-327546"/>
            <a:ext cx="8271803" cy="2565779"/>
          </a:xfrm>
          <a:prstGeom prst="rect">
            <a:avLst/>
          </a:prstGeom>
        </p:spPr>
      </p:pic>
      <p:pic>
        <p:nvPicPr>
          <p:cNvPr id="4" name="Picture 3">
            <a:extLst>
              <a:ext uri="{FF2B5EF4-FFF2-40B4-BE49-F238E27FC236}">
                <a16:creationId xmlns:a16="http://schemas.microsoft.com/office/drawing/2014/main" id="{7F25A933-717E-919B-DB09-EB785B9D3DD4}"/>
              </a:ext>
            </a:extLst>
          </p:cNvPr>
          <p:cNvPicPr>
            <a:picLocks noChangeAspect="1"/>
          </p:cNvPicPr>
          <p:nvPr/>
        </p:nvPicPr>
        <p:blipFill rotWithShape="1">
          <a:blip r:embed="rId2"/>
          <a:srcRect l="35217" t="60553" r="35217" b="20952"/>
          <a:stretch/>
        </p:blipFill>
        <p:spPr>
          <a:xfrm>
            <a:off x="618979" y="2238234"/>
            <a:ext cx="10902462" cy="2863854"/>
          </a:xfrm>
          <a:prstGeom prst="rect">
            <a:avLst/>
          </a:prstGeom>
        </p:spPr>
      </p:pic>
      <p:sp>
        <p:nvSpPr>
          <p:cNvPr id="5" name="Rectangle 4">
            <a:extLst>
              <a:ext uri="{FF2B5EF4-FFF2-40B4-BE49-F238E27FC236}">
                <a16:creationId xmlns:a16="http://schemas.microsoft.com/office/drawing/2014/main" id="{FEED229C-BCAC-BDF1-A529-D50B0B26D73E}"/>
              </a:ext>
            </a:extLst>
          </p:cNvPr>
          <p:cNvSpPr/>
          <p:nvPr/>
        </p:nvSpPr>
        <p:spPr>
          <a:xfrm>
            <a:off x="-198781" y="5208104"/>
            <a:ext cx="12191998" cy="1446550"/>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Session III day 1: Advanced Case Studies in Forensic Audit – Chetan Dalal</a:t>
            </a:r>
          </a:p>
        </p:txBody>
      </p:sp>
    </p:spTree>
    <p:extLst>
      <p:ext uri="{BB962C8B-B14F-4D97-AF65-F5344CB8AC3E}">
        <p14:creationId xmlns:p14="http://schemas.microsoft.com/office/powerpoint/2010/main" val="71949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C7FD0-8C35-D5FE-C5DA-C52A1D6F5AF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4A942D7-C106-86DC-DEDC-F34939F3BCAB}"/>
              </a:ext>
            </a:extLst>
          </p:cNvPr>
          <p:cNvSpPr txBox="1"/>
          <p:nvPr/>
        </p:nvSpPr>
        <p:spPr>
          <a:xfrm>
            <a:off x="4051882" y="394283"/>
            <a:ext cx="8204434" cy="707886"/>
          </a:xfrm>
          <a:prstGeom prst="rect">
            <a:avLst/>
          </a:prstGeom>
          <a:noFill/>
        </p:spPr>
        <p:txBody>
          <a:bodyPr wrap="square">
            <a:spAutoFit/>
          </a:bodyPr>
          <a:lstStyle/>
          <a:p>
            <a:r>
              <a:rPr lang="en-US" sz="4000" dirty="0">
                <a:solidFill>
                  <a:srgbClr val="FF0000"/>
                </a:solidFill>
                <a:highlight>
                  <a:srgbClr val="FFFF00"/>
                </a:highlight>
              </a:rPr>
              <a:t>FRAUD IN A TEMPLE IN A HOSPITAL</a:t>
            </a:r>
            <a:endParaRPr lang="en-IN" sz="4000" dirty="0">
              <a:solidFill>
                <a:srgbClr val="FF0000"/>
              </a:solidFill>
              <a:highlight>
                <a:srgbClr val="FFFF00"/>
              </a:highlight>
            </a:endParaRPr>
          </a:p>
        </p:txBody>
      </p:sp>
    </p:spTree>
    <p:extLst>
      <p:ext uri="{BB962C8B-B14F-4D97-AF65-F5344CB8AC3E}">
        <p14:creationId xmlns:p14="http://schemas.microsoft.com/office/powerpoint/2010/main" val="216600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64AF6-4A17-B466-6A22-820147F0EA98}"/>
              </a:ext>
            </a:extLst>
          </p:cNvPr>
          <p:cNvPicPr>
            <a:picLocks noChangeAspect="1"/>
          </p:cNvPicPr>
          <p:nvPr/>
        </p:nvPicPr>
        <p:blipFill rotWithShape="1">
          <a:blip r:embed="rId2"/>
          <a:srcRect l="37588" t="7442" r="7732" b="9922"/>
          <a:stretch/>
        </p:blipFill>
        <p:spPr>
          <a:xfrm>
            <a:off x="127590" y="446567"/>
            <a:ext cx="6666615" cy="5667154"/>
          </a:xfrm>
          <a:prstGeom prst="rect">
            <a:avLst/>
          </a:prstGeom>
        </p:spPr>
      </p:pic>
      <p:pic>
        <p:nvPicPr>
          <p:cNvPr id="5" name="Picture 4" descr="Women sitting at a table with a cloth on it&#10;&#10;Description automatically generated with low confidence">
            <a:extLst>
              <a:ext uri="{FF2B5EF4-FFF2-40B4-BE49-F238E27FC236}">
                <a16:creationId xmlns:a16="http://schemas.microsoft.com/office/drawing/2014/main" id="{B6629E85-F85D-EF10-0008-E610139983CA}"/>
              </a:ext>
            </a:extLst>
          </p:cNvPr>
          <p:cNvPicPr>
            <a:picLocks noChangeAspect="1"/>
          </p:cNvPicPr>
          <p:nvPr/>
        </p:nvPicPr>
        <p:blipFill rotWithShape="1">
          <a:blip r:embed="rId3">
            <a:extLst>
              <a:ext uri="{28A0092B-C50C-407E-A947-70E740481C1C}">
                <a14:useLocalDpi xmlns:a14="http://schemas.microsoft.com/office/drawing/2010/main" val="0"/>
              </a:ext>
            </a:extLst>
          </a:blip>
          <a:srcRect l="-39" t="27753" r="-1"/>
          <a:stretch/>
        </p:blipFill>
        <p:spPr>
          <a:xfrm>
            <a:off x="6191690" y="-53163"/>
            <a:ext cx="6666615" cy="6588087"/>
          </a:xfrm>
          <a:prstGeom prst="rect">
            <a:avLst/>
          </a:prstGeom>
        </p:spPr>
      </p:pic>
    </p:spTree>
    <p:extLst>
      <p:ext uri="{BB962C8B-B14F-4D97-AF65-F5344CB8AC3E}">
        <p14:creationId xmlns:p14="http://schemas.microsoft.com/office/powerpoint/2010/main" val="299512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BECE-5938-1E91-9EE0-6FEA91BD9124}"/>
              </a:ext>
            </a:extLst>
          </p:cNvPr>
          <p:cNvPicPr>
            <a:picLocks noChangeAspect="1"/>
          </p:cNvPicPr>
          <p:nvPr/>
        </p:nvPicPr>
        <p:blipFill rotWithShape="1">
          <a:blip r:embed="rId2"/>
          <a:srcRect b="19733"/>
          <a:stretch/>
        </p:blipFill>
        <p:spPr>
          <a:xfrm>
            <a:off x="0" y="0"/>
            <a:ext cx="12192000" cy="6793992"/>
          </a:xfrm>
          <a:prstGeom prst="rect">
            <a:avLst/>
          </a:prstGeom>
        </p:spPr>
      </p:pic>
      <p:pic>
        <p:nvPicPr>
          <p:cNvPr id="4" name="Picture 3">
            <a:extLst>
              <a:ext uri="{FF2B5EF4-FFF2-40B4-BE49-F238E27FC236}">
                <a16:creationId xmlns:a16="http://schemas.microsoft.com/office/drawing/2014/main" id="{4ED11499-88E5-AD44-C5E7-095A569356B1}"/>
              </a:ext>
            </a:extLst>
          </p:cNvPr>
          <p:cNvPicPr>
            <a:picLocks noChangeAspect="1"/>
          </p:cNvPicPr>
          <p:nvPr/>
        </p:nvPicPr>
        <p:blipFill rotWithShape="1">
          <a:blip r:embed="rId3">
            <a:extLst>
              <a:ext uri="{28A0092B-C50C-407E-A947-70E740481C1C}">
                <a14:useLocalDpi xmlns:a14="http://schemas.microsoft.com/office/drawing/2010/main" val="0"/>
              </a:ext>
            </a:extLst>
          </a:blip>
          <a:srcRect l="18798" t="42637" r="26318" b="24185"/>
          <a:stretch/>
        </p:blipFill>
        <p:spPr>
          <a:xfrm>
            <a:off x="6719776" y="2541180"/>
            <a:ext cx="5018569" cy="2862923"/>
          </a:xfrm>
          <a:prstGeom prst="rect">
            <a:avLst/>
          </a:prstGeom>
        </p:spPr>
      </p:pic>
    </p:spTree>
    <p:extLst>
      <p:ext uri="{BB962C8B-B14F-4D97-AF65-F5344CB8AC3E}">
        <p14:creationId xmlns:p14="http://schemas.microsoft.com/office/powerpoint/2010/main" val="33204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E6A6B-8C97-459C-659C-C975FF37568C}"/>
              </a:ext>
            </a:extLst>
          </p:cNvPr>
          <p:cNvPicPr>
            <a:picLocks noChangeAspect="1"/>
          </p:cNvPicPr>
          <p:nvPr/>
        </p:nvPicPr>
        <p:blipFill rotWithShape="1">
          <a:blip r:embed="rId2"/>
          <a:srcRect b="30933"/>
          <a:stretch/>
        </p:blipFill>
        <p:spPr>
          <a:xfrm>
            <a:off x="0" y="0"/>
            <a:ext cx="12192000" cy="6784848"/>
          </a:xfrm>
          <a:prstGeom prst="rect">
            <a:avLst/>
          </a:prstGeom>
        </p:spPr>
      </p:pic>
    </p:spTree>
    <p:extLst>
      <p:ext uri="{BB962C8B-B14F-4D97-AF65-F5344CB8AC3E}">
        <p14:creationId xmlns:p14="http://schemas.microsoft.com/office/powerpoint/2010/main" val="2641869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A83F-71A6-9C69-81E5-4865640B3FCB}"/>
              </a:ext>
            </a:extLst>
          </p:cNvPr>
          <p:cNvSpPr>
            <a:spLocks noGrp="1"/>
          </p:cNvSpPr>
          <p:nvPr>
            <p:ph type="title"/>
          </p:nvPr>
        </p:nvSpPr>
        <p:spPr>
          <a:xfrm>
            <a:off x="677333" y="609600"/>
            <a:ext cx="11600391" cy="1320800"/>
          </a:xfrm>
        </p:spPr>
        <p:txBody>
          <a:bodyPr>
            <a:normAutofit/>
          </a:bodyPr>
          <a:lstStyle/>
          <a:p>
            <a:r>
              <a:rPr lang="en-IN" dirty="0"/>
              <a:t>Common warning bells and concerns – ERP</a:t>
            </a:r>
            <a:br>
              <a:rPr lang="en-IN" dirty="0"/>
            </a:br>
            <a:r>
              <a:rPr lang="en-IN" dirty="0"/>
              <a:t> Fraud of over Rs 6 crores</a:t>
            </a:r>
          </a:p>
        </p:txBody>
      </p:sp>
      <p:sp>
        <p:nvSpPr>
          <p:cNvPr id="3" name="Content Placeholder 2">
            <a:extLst>
              <a:ext uri="{FF2B5EF4-FFF2-40B4-BE49-F238E27FC236}">
                <a16:creationId xmlns:a16="http://schemas.microsoft.com/office/drawing/2014/main" id="{D799A7FB-7819-ACA6-4769-8EFECE09E050}"/>
              </a:ext>
            </a:extLst>
          </p:cNvPr>
          <p:cNvSpPr>
            <a:spLocks noGrp="1"/>
          </p:cNvSpPr>
          <p:nvPr>
            <p:ph idx="1"/>
          </p:nvPr>
        </p:nvSpPr>
        <p:spPr/>
        <p:txBody>
          <a:bodyPr/>
          <a:lstStyle/>
          <a:p>
            <a:pPr marL="0" indent="0">
              <a:buNone/>
            </a:pPr>
            <a:r>
              <a:rPr lang="en-IN" b="1" dirty="0"/>
              <a:t>Backdrop of the case: Customized advanced inhouse developed ERP system for:</a:t>
            </a:r>
          </a:p>
          <a:p>
            <a:pPr>
              <a:buFontTx/>
              <a:buChar char="-"/>
            </a:pPr>
            <a:r>
              <a:rPr lang="en-IN" dirty="0"/>
              <a:t>Turnover of over 100 crores</a:t>
            </a:r>
          </a:p>
          <a:p>
            <a:pPr>
              <a:buFontTx/>
              <a:buChar char="-"/>
            </a:pPr>
            <a:r>
              <a:rPr lang="en-IN" dirty="0"/>
              <a:t>Manufacture of gold and diamond jewellery of world class</a:t>
            </a:r>
          </a:p>
          <a:p>
            <a:pPr>
              <a:buFontTx/>
              <a:buChar char="-"/>
            </a:pPr>
            <a:r>
              <a:rPr lang="en-IN" dirty="0"/>
              <a:t>Reputed auditors</a:t>
            </a:r>
          </a:p>
          <a:p>
            <a:pPr>
              <a:buFontTx/>
              <a:buChar char="-"/>
            </a:pPr>
            <a:r>
              <a:rPr lang="en-IN" dirty="0"/>
              <a:t>Corporate governance of a  high order</a:t>
            </a:r>
          </a:p>
          <a:p>
            <a:pPr>
              <a:buFontTx/>
              <a:buChar char="-"/>
            </a:pPr>
            <a:endParaRPr lang="en-IN" dirty="0"/>
          </a:p>
          <a:p>
            <a:pPr>
              <a:buFontTx/>
              <a:buChar char="-"/>
            </a:pPr>
            <a:r>
              <a:rPr lang="en-IN" dirty="0"/>
              <a:t> </a:t>
            </a:r>
          </a:p>
        </p:txBody>
      </p:sp>
    </p:spTree>
    <p:extLst>
      <p:ext uri="{BB962C8B-B14F-4D97-AF65-F5344CB8AC3E}">
        <p14:creationId xmlns:p14="http://schemas.microsoft.com/office/powerpoint/2010/main" val="3147751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E3D1-8901-3B2A-F7BC-061B90F712F2}"/>
              </a:ext>
            </a:extLst>
          </p:cNvPr>
          <p:cNvSpPr>
            <a:spLocks noGrp="1"/>
          </p:cNvSpPr>
          <p:nvPr>
            <p:ph type="title"/>
          </p:nvPr>
        </p:nvSpPr>
        <p:spPr>
          <a:xfrm>
            <a:off x="361951" y="85726"/>
            <a:ext cx="11511181" cy="1714500"/>
          </a:xfrm>
        </p:spPr>
        <p:txBody>
          <a:bodyPr>
            <a:normAutofit/>
          </a:bodyPr>
          <a:lstStyle/>
          <a:p>
            <a:r>
              <a:rPr lang="en-IN" sz="3200" dirty="0"/>
              <a:t>Comparison of audit checks for fraud in erstwhile days of physical documents and modern day ERP systems. Same issues but even more devastating</a:t>
            </a:r>
          </a:p>
        </p:txBody>
      </p:sp>
      <p:sp>
        <p:nvSpPr>
          <p:cNvPr id="3" name="Content Placeholder 2">
            <a:extLst>
              <a:ext uri="{FF2B5EF4-FFF2-40B4-BE49-F238E27FC236}">
                <a16:creationId xmlns:a16="http://schemas.microsoft.com/office/drawing/2014/main" id="{FC4D322A-CEEB-C65E-B538-F4AA2C79C4BE}"/>
              </a:ext>
            </a:extLst>
          </p:cNvPr>
          <p:cNvSpPr>
            <a:spLocks noGrp="1"/>
          </p:cNvSpPr>
          <p:nvPr>
            <p:ph sz="half" idx="1"/>
          </p:nvPr>
        </p:nvSpPr>
        <p:spPr>
          <a:xfrm>
            <a:off x="677334" y="1800225"/>
            <a:ext cx="4184035" cy="4705350"/>
          </a:xfrm>
        </p:spPr>
        <p:txBody>
          <a:bodyPr>
            <a:normAutofit fontScale="70000" lnSpcReduction="20000"/>
          </a:bodyPr>
          <a:lstStyle/>
          <a:p>
            <a:pPr marL="0" indent="0">
              <a:buNone/>
            </a:pPr>
            <a:r>
              <a:rPr lang="en-IN" sz="2300" dirty="0">
                <a:solidFill>
                  <a:srgbClr val="FF0000"/>
                </a:solidFill>
              </a:rPr>
              <a:t>Audit checks for fraud during erstwhile physical documentary systems</a:t>
            </a:r>
          </a:p>
          <a:p>
            <a:pPr>
              <a:buAutoNum type="arabicPeriod"/>
            </a:pPr>
            <a:r>
              <a:rPr lang="en-IN" sz="2300" dirty="0"/>
              <a:t>Is there a practice of providing blank signed cheques or Papers</a:t>
            </a:r>
          </a:p>
          <a:p>
            <a:pPr>
              <a:buAutoNum type="arabicPeriod"/>
            </a:pPr>
            <a:r>
              <a:rPr lang="en-IN" sz="2300" dirty="0"/>
              <a:t>Do Sequential checks reveal vouchers or documents out of sequence and date</a:t>
            </a:r>
          </a:p>
          <a:p>
            <a:pPr>
              <a:buAutoNum type="arabicPeriod"/>
            </a:pPr>
            <a:endParaRPr lang="en-IN" sz="2300" dirty="0"/>
          </a:p>
          <a:p>
            <a:pPr>
              <a:buAutoNum type="arabicPeriod"/>
            </a:pPr>
            <a:r>
              <a:rPr lang="en-IN" sz="2300" dirty="0"/>
              <a:t>Is there a checks and balance </a:t>
            </a:r>
            <a:r>
              <a:rPr lang="en-IN" sz="2300" dirty="0" err="1"/>
              <a:t>system?Absence</a:t>
            </a:r>
            <a:r>
              <a:rPr lang="en-IN" sz="2300" dirty="0"/>
              <a:t> of maker checker concept in approving transactions</a:t>
            </a:r>
          </a:p>
          <a:p>
            <a:pPr>
              <a:buAutoNum type="arabicPeriod"/>
            </a:pPr>
            <a:endParaRPr lang="en-IN" sz="2300" dirty="0"/>
          </a:p>
          <a:p>
            <a:pPr>
              <a:buAutoNum type="arabicPeriod"/>
            </a:pPr>
            <a:r>
              <a:rPr lang="en-IN" sz="2300" dirty="0"/>
              <a:t>Are there omissions such as Cash receipts missed out </a:t>
            </a:r>
          </a:p>
          <a:p>
            <a:pPr>
              <a:buAutoNum type="arabicPeriod"/>
            </a:pPr>
            <a:endParaRPr lang="en-IN" sz="2300" dirty="0"/>
          </a:p>
          <a:p>
            <a:pPr>
              <a:buAutoNum type="arabicPeriod"/>
            </a:pPr>
            <a:r>
              <a:rPr lang="en-IN" sz="2300" dirty="0"/>
              <a:t>Control of challans/dispatch notes for inventory movement- weaknesses</a:t>
            </a:r>
          </a:p>
          <a:p>
            <a:pPr>
              <a:buAutoNum type="arabicPeriod"/>
            </a:pPr>
            <a:endParaRPr lang="en-IN" dirty="0"/>
          </a:p>
          <a:p>
            <a:pPr>
              <a:buAutoNum type="arabicPeriod"/>
            </a:pPr>
            <a:endParaRPr lang="en-IN" dirty="0"/>
          </a:p>
          <a:p>
            <a:pPr>
              <a:buAutoNum type="arabicPeriod"/>
            </a:pPr>
            <a:endParaRPr lang="en-IN" dirty="0"/>
          </a:p>
        </p:txBody>
      </p:sp>
      <p:sp>
        <p:nvSpPr>
          <p:cNvPr id="4" name="Content Placeholder 3">
            <a:extLst>
              <a:ext uri="{FF2B5EF4-FFF2-40B4-BE49-F238E27FC236}">
                <a16:creationId xmlns:a16="http://schemas.microsoft.com/office/drawing/2014/main" id="{DB61DDB0-89B1-A6F4-2092-6CA8AC3CA674}"/>
              </a:ext>
            </a:extLst>
          </p:cNvPr>
          <p:cNvSpPr>
            <a:spLocks noGrp="1"/>
          </p:cNvSpPr>
          <p:nvPr>
            <p:ph sz="half" idx="2"/>
          </p:nvPr>
        </p:nvSpPr>
        <p:spPr>
          <a:xfrm>
            <a:off x="5089970" y="1800225"/>
            <a:ext cx="5606605" cy="4705350"/>
          </a:xfrm>
        </p:spPr>
        <p:txBody>
          <a:bodyPr>
            <a:normAutofit fontScale="70000" lnSpcReduction="20000"/>
          </a:bodyPr>
          <a:lstStyle/>
          <a:p>
            <a:pPr marL="0" indent="0">
              <a:buNone/>
            </a:pPr>
            <a:r>
              <a:rPr lang="en-IN" sz="2000" dirty="0">
                <a:solidFill>
                  <a:srgbClr val="FF0000"/>
                </a:solidFill>
              </a:rPr>
              <a:t>Comparative audit checks for fraud in ERP and what we found</a:t>
            </a:r>
          </a:p>
          <a:p>
            <a:pPr>
              <a:buAutoNum type="arabicPeriod"/>
            </a:pPr>
            <a:endParaRPr lang="en-IN" sz="2300" dirty="0"/>
          </a:p>
          <a:p>
            <a:pPr>
              <a:buAutoNum type="arabicPeriod"/>
            </a:pPr>
            <a:r>
              <a:rPr lang="en-IN" sz="2300" dirty="0"/>
              <a:t>Is there a practice of password sharing: We found use of passwords freely exchanged</a:t>
            </a:r>
          </a:p>
          <a:p>
            <a:pPr>
              <a:buAutoNum type="arabicPeriod"/>
            </a:pPr>
            <a:r>
              <a:rPr lang="en-IN" sz="2300" dirty="0"/>
              <a:t>Sequential control: no; Backdating and postdating entries seen</a:t>
            </a:r>
          </a:p>
          <a:p>
            <a:pPr>
              <a:buAutoNum type="arabicPeriod"/>
            </a:pPr>
            <a:endParaRPr lang="en-IN" sz="2300" dirty="0"/>
          </a:p>
          <a:p>
            <a:pPr>
              <a:buFont typeface="Wingdings 3" charset="2"/>
              <a:buAutoNum type="arabicPeriod"/>
            </a:pPr>
            <a:r>
              <a:rPr lang="en-IN" sz="2300" dirty="0"/>
              <a:t>Absence of maker checker concept in invoices accounting. An invoice of Rs 1,43,000 was entered in the system as 143,00,000. Vendor was given the credit. Another case was a permissible wastage of .376 was entered as 376 crediting the vendor much more. </a:t>
            </a:r>
          </a:p>
          <a:p>
            <a:pPr>
              <a:buFont typeface="Wingdings 3" charset="2"/>
              <a:buAutoNum type="arabicPeriod"/>
            </a:pPr>
            <a:r>
              <a:rPr lang="en-IN" sz="2300" dirty="0"/>
              <a:t>Omission of entries of delivery challans in the system since manual challans were permitted parallelly</a:t>
            </a:r>
          </a:p>
          <a:p>
            <a:pPr>
              <a:buFont typeface="Wingdings 3" charset="2"/>
              <a:buAutoNum type="arabicPeriod"/>
            </a:pPr>
            <a:endParaRPr lang="en-IN" sz="2300" dirty="0"/>
          </a:p>
          <a:p>
            <a:pPr>
              <a:buFont typeface="Wingdings 3" charset="2"/>
              <a:buAutoNum type="arabicPeriod"/>
            </a:pPr>
            <a:r>
              <a:rPr lang="en-IN" sz="2300" dirty="0" err="1"/>
              <a:t>Jobwork</a:t>
            </a:r>
            <a:r>
              <a:rPr lang="en-IN" sz="2300" dirty="0"/>
              <a:t> challans were not monitored for return of stocks. Vendors agreed to return over a kilo of gold not returned earlier</a:t>
            </a:r>
          </a:p>
          <a:p>
            <a:pPr>
              <a:buAutoNum type="arabicPeriod"/>
            </a:pPr>
            <a:endParaRPr lang="en-IN" dirty="0"/>
          </a:p>
        </p:txBody>
      </p:sp>
    </p:spTree>
    <p:extLst>
      <p:ext uri="{BB962C8B-B14F-4D97-AF65-F5344CB8AC3E}">
        <p14:creationId xmlns:p14="http://schemas.microsoft.com/office/powerpoint/2010/main" val="24950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barn(inVertical)">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barn(inVertical)">
                                      <p:cBhvr>
                                        <p:cTn id="52" dur="500"/>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barn(inVertical)">
                                      <p:cBhvr>
                                        <p:cTn id="5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4AEF-DAAC-830A-711C-1BF736FF411F}"/>
              </a:ext>
            </a:extLst>
          </p:cNvPr>
          <p:cNvSpPr>
            <a:spLocks noGrp="1"/>
          </p:cNvSpPr>
          <p:nvPr>
            <p:ph type="title"/>
          </p:nvPr>
        </p:nvSpPr>
        <p:spPr/>
        <p:txBody>
          <a:bodyPr>
            <a:normAutofit fontScale="90000"/>
          </a:bodyPr>
          <a:lstStyle/>
          <a:p>
            <a:r>
              <a:rPr lang="en-IN" dirty="0"/>
              <a:t>Based on these audit checks in the </a:t>
            </a:r>
            <a:r>
              <a:rPr lang="en-IN" dirty="0" err="1"/>
              <a:t>ERPt</a:t>
            </a:r>
            <a:r>
              <a:rPr lang="en-IN" dirty="0"/>
              <a:t> Rs 6 crores worth of gold theft reported based on shortage seen. Investigation revealed  </a:t>
            </a:r>
          </a:p>
        </p:txBody>
      </p:sp>
      <p:sp>
        <p:nvSpPr>
          <p:cNvPr id="3" name="Content Placeholder 2">
            <a:extLst>
              <a:ext uri="{FF2B5EF4-FFF2-40B4-BE49-F238E27FC236}">
                <a16:creationId xmlns:a16="http://schemas.microsoft.com/office/drawing/2014/main" id="{7E4EECB8-6153-3A59-CD41-8AEF428C4A5F}"/>
              </a:ext>
            </a:extLst>
          </p:cNvPr>
          <p:cNvSpPr>
            <a:spLocks noGrp="1"/>
          </p:cNvSpPr>
          <p:nvPr>
            <p:ph idx="1"/>
          </p:nvPr>
        </p:nvSpPr>
        <p:spPr/>
        <p:txBody>
          <a:bodyPr>
            <a:normAutofit lnSpcReduction="10000"/>
          </a:bodyPr>
          <a:lstStyle/>
          <a:p>
            <a:pPr marL="514350" indent="-514350">
              <a:buAutoNum type="arabicPeriod"/>
            </a:pPr>
            <a:r>
              <a:rPr lang="en-IN" dirty="0"/>
              <a:t>4 kgs of gold lying with </a:t>
            </a:r>
            <a:r>
              <a:rPr lang="en-IN" dirty="0" err="1"/>
              <a:t>jobwork</a:t>
            </a:r>
            <a:r>
              <a:rPr lang="en-IN" dirty="0"/>
              <a:t> vendors were forgotten to be returned</a:t>
            </a:r>
          </a:p>
          <a:p>
            <a:pPr marL="514350" indent="-514350">
              <a:buAutoNum type="arabicPeriod"/>
            </a:pPr>
            <a:r>
              <a:rPr lang="en-IN" dirty="0"/>
              <a:t>Backdating entries showed deletion of gold receipts to camouflage stock shortages </a:t>
            </a:r>
          </a:p>
          <a:p>
            <a:pPr marL="514350" indent="-514350">
              <a:buAutoNum type="arabicPeriod"/>
            </a:pPr>
            <a:r>
              <a:rPr lang="en-IN" dirty="0"/>
              <a:t> Absence of maker checker concept in invoices accounting. An invoice of Rs 1,43,000 was entered in the system as 143,00,000. Vendor was given the credit. Another case was a permissible wastage of .376 was entered as 376 crediting the vendor much more. Huge amount was recoverable from the concerned vendors and more than that a trusted employee involved in the fraud were identified as the culprit</a:t>
            </a:r>
          </a:p>
          <a:p>
            <a:pPr marL="514350" indent="-514350">
              <a:buAutoNum type="arabicPeriod"/>
            </a:pPr>
            <a:r>
              <a:rPr lang="en-IN" dirty="0"/>
              <a:t>Stock verifications revealed excess stocks kept aside which were NOT in the ERP system, these were receipt of gold kept for being smuggled out later</a:t>
            </a:r>
          </a:p>
          <a:p>
            <a:pPr marL="514350" indent="-514350">
              <a:buAutoNum type="arabicPeriod"/>
            </a:pPr>
            <a:r>
              <a:rPr lang="en-IN" dirty="0"/>
              <a:t>A new way of smuggling out gold was admitted- throwing down gold dust in garbage bags from the toilet window. </a:t>
            </a:r>
          </a:p>
          <a:p>
            <a:pPr marL="514350" indent="-514350">
              <a:buAutoNum type="arabicPeriod"/>
            </a:pPr>
            <a:endParaRPr lang="en-IN" dirty="0"/>
          </a:p>
          <a:p>
            <a:pPr marL="514350" indent="-514350">
              <a:buAutoNum type="arabicPeriod"/>
            </a:pPr>
            <a:endParaRPr lang="en-IN" dirty="0"/>
          </a:p>
          <a:p>
            <a:pPr marL="514350" indent="-514350">
              <a:buAutoNum type="arabicPeriod"/>
            </a:pPr>
            <a:endParaRPr lang="en-IN" dirty="0"/>
          </a:p>
          <a:p>
            <a:pPr marL="514350" indent="-514350">
              <a:buAutoNum type="arabicPeriod"/>
            </a:pPr>
            <a:endParaRPr lang="en-IN" dirty="0"/>
          </a:p>
        </p:txBody>
      </p:sp>
    </p:spTree>
    <p:extLst>
      <p:ext uri="{BB962C8B-B14F-4D97-AF65-F5344CB8AC3E}">
        <p14:creationId xmlns:p14="http://schemas.microsoft.com/office/powerpoint/2010/main" val="1866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E28B-0432-00BC-EF0D-922374C23F8D}"/>
              </a:ext>
            </a:extLst>
          </p:cNvPr>
          <p:cNvSpPr>
            <a:spLocks noGrp="1"/>
          </p:cNvSpPr>
          <p:nvPr>
            <p:ph type="title"/>
          </p:nvPr>
        </p:nvSpPr>
        <p:spPr/>
        <p:txBody>
          <a:bodyPr/>
          <a:lstStyle/>
          <a:p>
            <a:r>
              <a:rPr lang="en-IN" dirty="0"/>
              <a:t>Fraud in a mall – use of tiger team test</a:t>
            </a:r>
          </a:p>
        </p:txBody>
      </p:sp>
      <p:sp>
        <p:nvSpPr>
          <p:cNvPr id="3" name="Text Placeholder 2">
            <a:extLst>
              <a:ext uri="{FF2B5EF4-FFF2-40B4-BE49-F238E27FC236}">
                <a16:creationId xmlns:a16="http://schemas.microsoft.com/office/drawing/2014/main" id="{FD53489C-74A0-B775-6DBF-6B9FD19320E2}"/>
              </a:ext>
            </a:extLst>
          </p:cNvPr>
          <p:cNvSpPr>
            <a:spLocks noGrp="1"/>
          </p:cNvSpPr>
          <p:nvPr>
            <p:ph type="body" idx="1"/>
          </p:nvPr>
        </p:nvSpPr>
        <p:spPr/>
        <p:txBody>
          <a:bodyPr/>
          <a:lstStyle/>
          <a:p>
            <a:endParaRPr lang="en-IN"/>
          </a:p>
        </p:txBody>
      </p:sp>
    </p:spTree>
    <p:extLst>
      <p:ext uri="{BB962C8B-B14F-4D97-AF65-F5344CB8AC3E}">
        <p14:creationId xmlns:p14="http://schemas.microsoft.com/office/powerpoint/2010/main" val="227611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18E5-30BD-56BC-550A-3BACE8DCDC84}"/>
              </a:ext>
            </a:extLst>
          </p:cNvPr>
          <p:cNvSpPr>
            <a:spLocks noGrp="1"/>
          </p:cNvSpPr>
          <p:nvPr>
            <p:ph type="title"/>
          </p:nvPr>
        </p:nvSpPr>
        <p:spPr/>
        <p:txBody>
          <a:bodyPr>
            <a:normAutofit fontScale="90000"/>
          </a:bodyPr>
          <a:lstStyle/>
          <a:p>
            <a:r>
              <a:rPr lang="en-US" dirty="0"/>
              <a:t>For all electronic and digital gadgets to control theft, the ground realities are different</a:t>
            </a:r>
            <a:endParaRPr lang="en-IN" dirty="0"/>
          </a:p>
        </p:txBody>
      </p:sp>
      <p:sp>
        <p:nvSpPr>
          <p:cNvPr id="3" name="Text Placeholder 2">
            <a:extLst>
              <a:ext uri="{FF2B5EF4-FFF2-40B4-BE49-F238E27FC236}">
                <a16:creationId xmlns:a16="http://schemas.microsoft.com/office/drawing/2014/main" id="{01F57F76-3560-D26E-7A39-F028626673A4}"/>
              </a:ext>
            </a:extLst>
          </p:cNvPr>
          <p:cNvSpPr>
            <a:spLocks noGrp="1"/>
          </p:cNvSpPr>
          <p:nvPr>
            <p:ph type="body" idx="1"/>
          </p:nvPr>
        </p:nvSpPr>
        <p:spPr/>
        <p:txBody>
          <a:bodyPr>
            <a:normAutofit fontScale="92500"/>
          </a:bodyPr>
          <a:lstStyle/>
          <a:p>
            <a:r>
              <a:rPr lang="en-US" dirty="0"/>
              <a:t>One company into retail mall stores business wanted a fraud risk assessment.</a:t>
            </a:r>
          </a:p>
          <a:p>
            <a:r>
              <a:rPr lang="en-US" dirty="0"/>
              <a:t>We performed ‘Tiger Team’ teats</a:t>
            </a:r>
            <a:endParaRPr lang="en-IN" dirty="0"/>
          </a:p>
        </p:txBody>
      </p:sp>
    </p:spTree>
    <p:extLst>
      <p:ext uri="{BB962C8B-B14F-4D97-AF65-F5344CB8AC3E}">
        <p14:creationId xmlns:p14="http://schemas.microsoft.com/office/powerpoint/2010/main" val="239629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FE32-56B5-8CC5-13C5-06EE73038144}"/>
              </a:ext>
            </a:extLst>
          </p:cNvPr>
          <p:cNvSpPr>
            <a:spLocks noGrp="1"/>
          </p:cNvSpPr>
          <p:nvPr>
            <p:ph type="title"/>
          </p:nvPr>
        </p:nvSpPr>
        <p:spPr>
          <a:xfrm>
            <a:off x="640080" y="325369"/>
            <a:ext cx="4308438" cy="2875031"/>
          </a:xfrm>
        </p:spPr>
        <p:txBody>
          <a:bodyPr anchor="b">
            <a:normAutofit fontScale="90000"/>
          </a:bodyPr>
          <a:lstStyle/>
          <a:p>
            <a:r>
              <a:rPr lang="en-IN" sz="5400" dirty="0"/>
              <a:t>Risk review in a departmental store- tiger team test</a:t>
            </a:r>
          </a:p>
        </p:txBody>
      </p:sp>
      <p:sp>
        <p:nvSpPr>
          <p:cNvPr id="3" name="Content Placeholder 2">
            <a:extLst>
              <a:ext uri="{FF2B5EF4-FFF2-40B4-BE49-F238E27FC236}">
                <a16:creationId xmlns:a16="http://schemas.microsoft.com/office/drawing/2014/main" id="{248E8BB8-07C9-AD6E-D1A6-F35917B45471}"/>
              </a:ext>
            </a:extLst>
          </p:cNvPr>
          <p:cNvSpPr>
            <a:spLocks noGrp="1"/>
          </p:cNvSpPr>
          <p:nvPr>
            <p:ph idx="1"/>
          </p:nvPr>
        </p:nvSpPr>
        <p:spPr>
          <a:xfrm>
            <a:off x="753035" y="3541059"/>
            <a:ext cx="4130634" cy="2652508"/>
          </a:xfrm>
        </p:spPr>
        <p:txBody>
          <a:bodyPr>
            <a:normAutofit fontScale="77500" lnSpcReduction="20000"/>
          </a:bodyPr>
          <a:lstStyle/>
          <a:p>
            <a:pPr marL="0" indent="0">
              <a:buNone/>
            </a:pPr>
            <a:r>
              <a:rPr lang="en-IN" sz="2200" b="1" dirty="0"/>
              <a:t>A typical store:</a:t>
            </a:r>
          </a:p>
          <a:p>
            <a:pPr marL="0" indent="0">
              <a:buNone/>
            </a:pPr>
            <a:r>
              <a:rPr lang="en-IN" sz="2200" b="1" dirty="0"/>
              <a:t>Store Manager was very confident that all was well. Everything was computerised and well controlled :</a:t>
            </a:r>
          </a:p>
          <a:p>
            <a:pPr>
              <a:buFontTx/>
              <a:buChar char="-"/>
            </a:pPr>
            <a:r>
              <a:rPr lang="en-IN" sz="2200" b="1" dirty="0"/>
              <a:t>Price tags generated by computer</a:t>
            </a:r>
          </a:p>
          <a:p>
            <a:pPr>
              <a:buFontTx/>
              <a:buChar char="-"/>
            </a:pPr>
            <a:r>
              <a:rPr lang="en-IN" sz="2200" b="1" dirty="0"/>
              <a:t>Sensor beams at gates to sound an alert if someone smuggled out anything without payment </a:t>
            </a:r>
          </a:p>
          <a:p>
            <a:pPr>
              <a:buFontTx/>
              <a:buChar char="-"/>
            </a:pPr>
            <a:r>
              <a:rPr lang="en-IN" sz="2200" b="1" dirty="0"/>
              <a:t>Heavy security round the clock</a:t>
            </a:r>
          </a:p>
          <a:p>
            <a:pPr>
              <a:buFontTx/>
              <a:buChar char="-"/>
            </a:pPr>
            <a:endParaRPr lang="en-IN" sz="2200" b="1" dirty="0"/>
          </a:p>
          <a:p>
            <a:pPr marL="0" indent="0">
              <a:buNone/>
            </a:pPr>
            <a:endParaRPr lang="en-IN" sz="2200" dirty="0"/>
          </a:p>
        </p:txBody>
      </p:sp>
      <p:pic>
        <p:nvPicPr>
          <p:cNvPr id="5" name="Picture 4" descr="A store with clothes on swingers&#10;&#10;AI-generated content may be incorrect.">
            <a:extLst>
              <a:ext uri="{FF2B5EF4-FFF2-40B4-BE49-F238E27FC236}">
                <a16:creationId xmlns:a16="http://schemas.microsoft.com/office/drawing/2014/main" id="{A07678DF-0AA4-EBDA-B65B-3F7C82065C4C}"/>
              </a:ext>
            </a:extLst>
          </p:cNvPr>
          <p:cNvPicPr>
            <a:picLocks noChangeAspect="1"/>
          </p:cNvPicPr>
          <p:nvPr/>
        </p:nvPicPr>
        <p:blipFill>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clothing store with shelves and clothes on the shelves&#10;&#10;AI-generated content may be incorrect.">
            <a:extLst>
              <a:ext uri="{FF2B5EF4-FFF2-40B4-BE49-F238E27FC236}">
                <a16:creationId xmlns:a16="http://schemas.microsoft.com/office/drawing/2014/main" id="{7B472983-AF3A-3D26-ABDC-08FE7286B191}"/>
              </a:ext>
            </a:extLst>
          </p:cNvPr>
          <p:cNvPicPr>
            <a:picLocks noChangeAspect="1"/>
          </p:cNvPicPr>
          <p:nvPr/>
        </p:nvPicPr>
        <p:blipFill>
          <a:blip r:embed="rId3">
            <a:extLst>
              <a:ext uri="{28A0092B-C50C-407E-A947-70E740481C1C}">
                <a14:useLocalDpi xmlns:a14="http://schemas.microsoft.com/office/drawing/2010/main" val="0"/>
              </a:ext>
            </a:extLst>
          </a:blip>
          <a:srcRect l="-225" t="34268" r="11495" b="40158"/>
          <a:stretch/>
        </p:blipFill>
        <p:spPr>
          <a:xfrm>
            <a:off x="5351968" y="5106201"/>
            <a:ext cx="4558498" cy="1751799"/>
          </a:xfrm>
          <a:prstGeom prst="rect">
            <a:avLst/>
          </a:prstGeom>
        </p:spPr>
      </p:pic>
    </p:spTree>
    <p:extLst>
      <p:ext uri="{BB962C8B-B14F-4D97-AF65-F5344CB8AC3E}">
        <p14:creationId xmlns:p14="http://schemas.microsoft.com/office/powerpoint/2010/main" val="422962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7F3BA-FF5A-9F29-E8C4-07673FCEBD40}"/>
              </a:ext>
            </a:extLst>
          </p:cNvPr>
          <p:cNvPicPr>
            <a:picLocks noChangeAspect="1"/>
          </p:cNvPicPr>
          <p:nvPr/>
        </p:nvPicPr>
        <p:blipFill rotWithShape="1">
          <a:blip r:embed="rId2">
            <a:duotone>
              <a:schemeClr val="bg2">
                <a:shade val="45000"/>
                <a:satMod val="135000"/>
              </a:schemeClr>
              <a:prstClr val="white"/>
            </a:duotone>
            <a:alphaModFix amt="44000"/>
          </a:blip>
          <a:srcRect l="43330" b="13585"/>
          <a:stretch/>
        </p:blipFill>
        <p:spPr>
          <a:xfrm>
            <a:off x="-1" y="0"/>
            <a:ext cx="12192001" cy="6858000"/>
          </a:xfrm>
          <a:prstGeom prst="rect">
            <a:avLst/>
          </a:prstGeom>
        </p:spPr>
      </p:pic>
      <p:sp>
        <p:nvSpPr>
          <p:cNvPr id="2" name="Title 1">
            <a:extLst>
              <a:ext uri="{FF2B5EF4-FFF2-40B4-BE49-F238E27FC236}">
                <a16:creationId xmlns:a16="http://schemas.microsoft.com/office/drawing/2014/main" id="{AB812882-BC16-CA95-D7C1-ADA8CBCF46C9}"/>
              </a:ext>
            </a:extLst>
          </p:cNvPr>
          <p:cNvSpPr>
            <a:spLocks noGrp="1"/>
          </p:cNvSpPr>
          <p:nvPr>
            <p:ph type="title"/>
          </p:nvPr>
        </p:nvSpPr>
        <p:spPr>
          <a:xfrm>
            <a:off x="686833" y="1153573"/>
            <a:ext cx="3468477" cy="4447128"/>
          </a:xfrm>
          <a:solidFill>
            <a:schemeClr val="accent1">
              <a:lumMod val="50000"/>
            </a:schemeClr>
          </a:solidFill>
        </p:spPr>
        <p:txBody>
          <a:bodyPr>
            <a:normAutofit/>
          </a:bodyPr>
          <a:lstStyle/>
          <a:p>
            <a:r>
              <a:rPr lang="en-IN" dirty="0">
                <a:solidFill>
                  <a:srgbClr val="FFFFFF"/>
                </a:solidFill>
              </a:rPr>
              <a:t>DISCLAIMER</a:t>
            </a:r>
          </a:p>
        </p:txBody>
      </p:sp>
      <p:sp>
        <p:nvSpPr>
          <p:cNvPr id="3" name="Content Placeholder 2">
            <a:extLst>
              <a:ext uri="{FF2B5EF4-FFF2-40B4-BE49-F238E27FC236}">
                <a16:creationId xmlns:a16="http://schemas.microsoft.com/office/drawing/2014/main" id="{1B2ADEC3-04AB-16C2-889F-2B177EEB4DB5}"/>
              </a:ext>
            </a:extLst>
          </p:cNvPr>
          <p:cNvSpPr>
            <a:spLocks noGrp="1"/>
          </p:cNvSpPr>
          <p:nvPr>
            <p:ph idx="1"/>
          </p:nvPr>
        </p:nvSpPr>
        <p:spPr>
          <a:xfrm>
            <a:off x="4483100" y="591344"/>
            <a:ext cx="6870700" cy="5585619"/>
          </a:xfrm>
        </p:spPr>
        <p:txBody>
          <a:bodyPr anchor="ctr">
            <a:normAutofit/>
          </a:bodyPr>
          <a:lstStyle/>
          <a:p>
            <a:pPr marL="0" indent="0">
              <a:buNone/>
            </a:pPr>
            <a:r>
              <a:rPr lang="en-US" b="1" dirty="0"/>
              <a:t>All case studies / exhibits / example  are classroom adaptations of real-life situations for academic purposes, and they are not</a:t>
            </a:r>
            <a:r>
              <a:rPr lang="en-US" b="1" u="sng" dirty="0"/>
              <a:t> descriptions of any fraud anywhere</a:t>
            </a:r>
            <a:r>
              <a:rPr lang="en-US" b="1" dirty="0"/>
              <a:t>. Any resemblance to any entity anywhere  is for academic purposes or purely accidental/ imaginary and has no implication of fraud in any entity referred to anywhere</a:t>
            </a:r>
            <a:endParaRPr lang="en-IN" b="1" dirty="0"/>
          </a:p>
        </p:txBody>
      </p:sp>
    </p:spTree>
    <p:extLst>
      <p:ext uri="{BB962C8B-B14F-4D97-AF65-F5344CB8AC3E}">
        <p14:creationId xmlns:p14="http://schemas.microsoft.com/office/powerpoint/2010/main" val="409109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D07AB-CBB5-D732-3F05-C0D1E4153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BE53E-64C1-9455-6E6C-FE414ACD42AC}"/>
              </a:ext>
            </a:extLst>
          </p:cNvPr>
          <p:cNvSpPr>
            <a:spLocks noGrp="1"/>
          </p:cNvSpPr>
          <p:nvPr>
            <p:ph type="title"/>
          </p:nvPr>
        </p:nvSpPr>
        <p:spPr>
          <a:xfrm>
            <a:off x="640080" y="325369"/>
            <a:ext cx="4368602" cy="1956841"/>
          </a:xfrm>
        </p:spPr>
        <p:txBody>
          <a:bodyPr anchor="b">
            <a:normAutofit/>
          </a:bodyPr>
          <a:lstStyle/>
          <a:p>
            <a:r>
              <a:rPr lang="en-US" sz="4000" dirty="0"/>
              <a:t>Observations in detail – Stocks</a:t>
            </a:r>
            <a:endParaRPr lang="en-IN" sz="4000" dirty="0"/>
          </a:p>
        </p:txBody>
      </p:sp>
      <p:sp>
        <p:nvSpPr>
          <p:cNvPr id="3" name="Content Placeholder 2">
            <a:extLst>
              <a:ext uri="{FF2B5EF4-FFF2-40B4-BE49-F238E27FC236}">
                <a16:creationId xmlns:a16="http://schemas.microsoft.com/office/drawing/2014/main" id="{2E3B1E0B-9595-B3AB-492C-248680E3C224}"/>
              </a:ext>
            </a:extLst>
          </p:cNvPr>
          <p:cNvSpPr>
            <a:spLocks noGrp="1"/>
          </p:cNvSpPr>
          <p:nvPr>
            <p:ph idx="1"/>
          </p:nvPr>
        </p:nvSpPr>
        <p:spPr>
          <a:xfrm>
            <a:off x="640080" y="2282210"/>
            <a:ext cx="4243589" cy="4431105"/>
          </a:xfrm>
        </p:spPr>
        <p:txBody>
          <a:bodyPr>
            <a:normAutofit fontScale="92500" lnSpcReduction="20000"/>
          </a:bodyPr>
          <a:lstStyle/>
          <a:p>
            <a:pPr marL="457200" indent="-457200">
              <a:buAutoNum type="arabicPeriod"/>
            </a:pPr>
            <a:r>
              <a:rPr lang="en-US" sz="2200" dirty="0">
                <a:solidFill>
                  <a:srgbClr val="FF0000"/>
                </a:solidFill>
              </a:rPr>
              <a:t>There was a room with space for stocks to be stored.</a:t>
            </a:r>
          </a:p>
          <a:p>
            <a:pPr marL="457200" indent="-457200">
              <a:buAutoNum type="arabicPeriod"/>
            </a:pPr>
            <a:r>
              <a:rPr lang="en-US" sz="2200" dirty="0">
                <a:solidFill>
                  <a:srgbClr val="FF0000"/>
                </a:solidFill>
              </a:rPr>
              <a:t>Completely chaotic and disorderly</a:t>
            </a:r>
          </a:p>
          <a:p>
            <a:pPr marL="457200" indent="-457200">
              <a:buAutoNum type="arabicPeriod"/>
            </a:pPr>
            <a:r>
              <a:rPr lang="en-US" sz="2200" dirty="0">
                <a:solidFill>
                  <a:srgbClr val="FF0000"/>
                </a:solidFill>
              </a:rPr>
              <a:t>Manned by a storekeeper employee who did not have an id  card. Just next to the fire exit which does not have a security guard.</a:t>
            </a:r>
          </a:p>
          <a:p>
            <a:pPr marL="457200" indent="-457200">
              <a:buAutoNum type="arabicPeriod"/>
            </a:pPr>
            <a:r>
              <a:rPr lang="en-US" sz="2200" dirty="0">
                <a:solidFill>
                  <a:srgbClr val="FF0000"/>
                </a:solidFill>
              </a:rPr>
              <a:t>Contained a box of documents which he could not explain. It is recommended to have a senior person examine the contents of the box for abundant caution</a:t>
            </a:r>
          </a:p>
        </p:txBody>
      </p:sp>
      <p:pic>
        <p:nvPicPr>
          <p:cNvPr id="6" name="Picture 5" descr="A room full of boxes&#10;&#10;AI-generated content may be incorrect.">
            <a:extLst>
              <a:ext uri="{FF2B5EF4-FFF2-40B4-BE49-F238E27FC236}">
                <a16:creationId xmlns:a16="http://schemas.microsoft.com/office/drawing/2014/main" id="{C94D1E90-DAF0-5F69-D4B4-9D43F202C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819" y="0"/>
            <a:ext cx="3027021" cy="4036028"/>
          </a:xfrm>
          <a:prstGeom prst="rect">
            <a:avLst/>
          </a:prstGeom>
        </p:spPr>
      </p:pic>
      <p:pic>
        <p:nvPicPr>
          <p:cNvPr id="8" name="Picture 7" descr="A room full of boxes&#10;&#10;AI-generated content may be incorrect.">
            <a:extLst>
              <a:ext uri="{FF2B5EF4-FFF2-40B4-BE49-F238E27FC236}">
                <a16:creationId xmlns:a16="http://schemas.microsoft.com/office/drawing/2014/main" id="{A180828B-451C-916A-819C-960FD2D9A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453" y="3854369"/>
            <a:ext cx="2897171" cy="3095907"/>
          </a:xfrm>
          <a:prstGeom prst="rect">
            <a:avLst/>
          </a:prstGeom>
        </p:spPr>
      </p:pic>
      <p:pic>
        <p:nvPicPr>
          <p:cNvPr id="10" name="Picture 9" descr="A room full of boxes and shelves&#10;&#10;AI-generated content may be incorrect.">
            <a:extLst>
              <a:ext uri="{FF2B5EF4-FFF2-40B4-BE49-F238E27FC236}">
                <a16:creationId xmlns:a16="http://schemas.microsoft.com/office/drawing/2014/main" id="{8FF4CFC7-1537-07F9-2C90-5CBB7FBA8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820" y="4126374"/>
            <a:ext cx="3027020" cy="2731625"/>
          </a:xfrm>
          <a:prstGeom prst="rect">
            <a:avLst/>
          </a:prstGeom>
        </p:spPr>
      </p:pic>
      <p:pic>
        <p:nvPicPr>
          <p:cNvPr id="12" name="Picture 11" descr="A shelf with clothes on it&#10;&#10;AI-generated content may be incorrect.">
            <a:extLst>
              <a:ext uri="{FF2B5EF4-FFF2-40B4-BE49-F238E27FC236}">
                <a16:creationId xmlns:a16="http://schemas.microsoft.com/office/drawing/2014/main" id="{47A3A9DB-8904-4DA8-667B-4AB7BCAB1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839" y="0"/>
            <a:ext cx="3615161" cy="3862895"/>
          </a:xfrm>
          <a:prstGeom prst="rect">
            <a:avLst/>
          </a:prstGeom>
        </p:spPr>
      </p:pic>
    </p:spTree>
    <p:extLst>
      <p:ext uri="{BB962C8B-B14F-4D97-AF65-F5344CB8AC3E}">
        <p14:creationId xmlns:p14="http://schemas.microsoft.com/office/powerpoint/2010/main" val="17172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BA88D-CA79-20D4-C6DE-F84889392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8570B-7B09-DD2B-DEB5-870126760965}"/>
              </a:ext>
            </a:extLst>
          </p:cNvPr>
          <p:cNvSpPr>
            <a:spLocks noGrp="1"/>
          </p:cNvSpPr>
          <p:nvPr>
            <p:ph type="title"/>
          </p:nvPr>
        </p:nvSpPr>
        <p:spPr>
          <a:xfrm>
            <a:off x="640080" y="325369"/>
            <a:ext cx="4368602" cy="1956841"/>
          </a:xfrm>
        </p:spPr>
        <p:txBody>
          <a:bodyPr anchor="b">
            <a:normAutofit/>
          </a:bodyPr>
          <a:lstStyle/>
          <a:p>
            <a:r>
              <a:rPr lang="en-US" sz="4000" dirty="0"/>
              <a:t>Field Visit to a retail outlet in a mall,</a:t>
            </a:r>
            <a:endParaRPr lang="en-IN" sz="4000" dirty="0"/>
          </a:p>
        </p:txBody>
      </p:sp>
      <p:sp>
        <p:nvSpPr>
          <p:cNvPr id="3" name="Content Placeholder 2">
            <a:extLst>
              <a:ext uri="{FF2B5EF4-FFF2-40B4-BE49-F238E27FC236}">
                <a16:creationId xmlns:a16="http://schemas.microsoft.com/office/drawing/2014/main" id="{EC896A3E-1E9A-D5BF-5A95-FCB3455B3A68}"/>
              </a:ext>
            </a:extLst>
          </p:cNvPr>
          <p:cNvSpPr>
            <a:spLocks noGrp="1"/>
          </p:cNvSpPr>
          <p:nvPr>
            <p:ph idx="1"/>
          </p:nvPr>
        </p:nvSpPr>
        <p:spPr>
          <a:xfrm>
            <a:off x="640080" y="2282210"/>
            <a:ext cx="4243589" cy="4431105"/>
          </a:xfrm>
        </p:spPr>
        <p:txBody>
          <a:bodyPr>
            <a:normAutofit/>
          </a:bodyPr>
          <a:lstStyle/>
          <a:p>
            <a:pPr marL="0" indent="0">
              <a:buNone/>
            </a:pPr>
            <a:r>
              <a:rPr lang="en-US" sz="2200" dirty="0">
                <a:solidFill>
                  <a:srgbClr val="FF0000"/>
                </a:solidFill>
              </a:rPr>
              <a:t>Controls:</a:t>
            </a:r>
          </a:p>
          <a:p>
            <a:pPr marL="457200" indent="-457200">
              <a:buAutoNum type="arabicPeriod"/>
            </a:pPr>
            <a:r>
              <a:rPr lang="en-US" sz="2200" dirty="0">
                <a:solidFill>
                  <a:srgbClr val="FF0000"/>
                </a:solidFill>
              </a:rPr>
              <a:t>Full security</a:t>
            </a:r>
          </a:p>
          <a:p>
            <a:pPr marL="457200" indent="-457200">
              <a:buAutoNum type="arabicPeriod"/>
            </a:pPr>
            <a:r>
              <a:rPr lang="en-US" sz="2200" dirty="0">
                <a:solidFill>
                  <a:srgbClr val="FF0000"/>
                </a:solidFill>
              </a:rPr>
              <a:t>Beeper Tags to ensure that no item could be smuggled out</a:t>
            </a:r>
          </a:p>
          <a:p>
            <a:pPr marL="0" indent="0">
              <a:buNone/>
            </a:pPr>
            <a:r>
              <a:rPr lang="en-US" sz="2200" dirty="0">
                <a:solidFill>
                  <a:srgbClr val="FF0000"/>
                </a:solidFill>
              </a:rPr>
              <a:t>What we found: All items are not monitored by sensor tags. The video shows that an employee could take out an item we selected at random could be taken without a beep</a:t>
            </a:r>
          </a:p>
        </p:txBody>
      </p:sp>
      <p:pic>
        <p:nvPicPr>
          <p:cNvPr id="4" name="WhatsApp Video 2025-02-27 at 10.41.11_2a41918d">
            <a:hlinkClick r:id="" action="ppaction://media"/>
            <a:extLst>
              <a:ext uri="{FF2B5EF4-FFF2-40B4-BE49-F238E27FC236}">
                <a16:creationId xmlns:a16="http://schemas.microsoft.com/office/drawing/2014/main" id="{3D6B9557-F6F2-AA4E-E014-D0D20C465C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06319" y="-1"/>
            <a:ext cx="6485681" cy="6713315"/>
          </a:xfrm>
          <a:prstGeom prst="rect">
            <a:avLst/>
          </a:prstGeom>
        </p:spPr>
      </p:pic>
    </p:spTree>
    <p:extLst>
      <p:ext uri="{BB962C8B-B14F-4D97-AF65-F5344CB8AC3E}">
        <p14:creationId xmlns:p14="http://schemas.microsoft.com/office/powerpoint/2010/main" val="305962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48941-97AE-49CB-2D35-86E0A4369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41FC1-4972-072F-3851-247DCBC74FDA}"/>
              </a:ext>
            </a:extLst>
          </p:cNvPr>
          <p:cNvSpPr>
            <a:spLocks noGrp="1"/>
          </p:cNvSpPr>
          <p:nvPr>
            <p:ph type="title"/>
          </p:nvPr>
        </p:nvSpPr>
        <p:spPr>
          <a:xfrm>
            <a:off x="640080" y="325369"/>
            <a:ext cx="4308438" cy="2875031"/>
          </a:xfrm>
        </p:spPr>
        <p:txBody>
          <a:bodyPr anchor="b">
            <a:normAutofit fontScale="90000"/>
          </a:bodyPr>
          <a:lstStyle/>
          <a:p>
            <a:r>
              <a:rPr lang="en-IN" sz="3200" dirty="0"/>
              <a:t>Store Manager had the usual excuse- the godown keeper had gone away and replacement was still not sent by HO</a:t>
            </a:r>
          </a:p>
        </p:txBody>
      </p:sp>
      <p:sp>
        <p:nvSpPr>
          <p:cNvPr id="3" name="Content Placeholder 2">
            <a:extLst>
              <a:ext uri="{FF2B5EF4-FFF2-40B4-BE49-F238E27FC236}">
                <a16:creationId xmlns:a16="http://schemas.microsoft.com/office/drawing/2014/main" id="{54CA1130-D3A1-1024-6C9C-8F485039D419}"/>
              </a:ext>
            </a:extLst>
          </p:cNvPr>
          <p:cNvSpPr>
            <a:spLocks noGrp="1"/>
          </p:cNvSpPr>
          <p:nvPr>
            <p:ph idx="1"/>
          </p:nvPr>
        </p:nvSpPr>
        <p:spPr>
          <a:xfrm>
            <a:off x="753035" y="3541059"/>
            <a:ext cx="4130634" cy="2652508"/>
          </a:xfrm>
        </p:spPr>
        <p:txBody>
          <a:bodyPr>
            <a:normAutofit fontScale="92500" lnSpcReduction="10000"/>
          </a:bodyPr>
          <a:lstStyle/>
          <a:p>
            <a:pPr marL="0" indent="0">
              <a:buNone/>
            </a:pPr>
            <a:endParaRPr lang="en-IN" sz="2200" b="1" dirty="0"/>
          </a:p>
          <a:p>
            <a:pPr marL="0" indent="0">
              <a:buNone/>
            </a:pPr>
            <a:r>
              <a:rPr lang="en-IN" sz="2200" b="1" dirty="0"/>
              <a:t>Store Manager was very confident that otherwise all was well. Price tags generated by computer</a:t>
            </a:r>
          </a:p>
          <a:p>
            <a:pPr>
              <a:buFontTx/>
              <a:buChar char="-"/>
            </a:pPr>
            <a:r>
              <a:rPr lang="en-IN" sz="2200" b="1" dirty="0"/>
              <a:t>He took me for a round in the store to demonstrate the controls</a:t>
            </a:r>
          </a:p>
          <a:p>
            <a:pPr marL="0" indent="0">
              <a:buNone/>
            </a:pPr>
            <a:endParaRPr lang="en-IN" sz="2200" dirty="0"/>
          </a:p>
        </p:txBody>
      </p:sp>
      <p:pic>
        <p:nvPicPr>
          <p:cNvPr id="5" name="Picture 4" descr="A store with clothes on swingers&#10;&#10;AI-generated content may be incorrect.">
            <a:extLst>
              <a:ext uri="{FF2B5EF4-FFF2-40B4-BE49-F238E27FC236}">
                <a16:creationId xmlns:a16="http://schemas.microsoft.com/office/drawing/2014/main" id="{CE655957-82E7-B25C-552C-5B5D497D233E}"/>
              </a:ext>
            </a:extLst>
          </p:cNvPr>
          <p:cNvPicPr>
            <a:picLocks noChangeAspect="1"/>
          </p:cNvPicPr>
          <p:nvPr/>
        </p:nvPicPr>
        <p:blipFill>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clothing store with shelves and clothes on the shelves&#10;&#10;AI-generated content may be incorrect.">
            <a:extLst>
              <a:ext uri="{FF2B5EF4-FFF2-40B4-BE49-F238E27FC236}">
                <a16:creationId xmlns:a16="http://schemas.microsoft.com/office/drawing/2014/main" id="{17AE7E6E-FB00-A4E5-7C81-FB8F3DCB7577}"/>
              </a:ext>
            </a:extLst>
          </p:cNvPr>
          <p:cNvPicPr>
            <a:picLocks noChangeAspect="1"/>
          </p:cNvPicPr>
          <p:nvPr/>
        </p:nvPicPr>
        <p:blipFill>
          <a:blip r:embed="rId3">
            <a:extLst>
              <a:ext uri="{28A0092B-C50C-407E-A947-70E740481C1C}">
                <a14:useLocalDpi xmlns:a14="http://schemas.microsoft.com/office/drawing/2010/main" val="0"/>
              </a:ext>
            </a:extLst>
          </a:blip>
          <a:srcRect l="-225" t="34268" r="11495" b="40158"/>
          <a:stretch/>
        </p:blipFill>
        <p:spPr>
          <a:xfrm>
            <a:off x="5351968" y="5106201"/>
            <a:ext cx="4558498" cy="1751799"/>
          </a:xfrm>
          <a:prstGeom prst="rect">
            <a:avLst/>
          </a:prstGeom>
        </p:spPr>
      </p:pic>
    </p:spTree>
    <p:extLst>
      <p:ext uri="{BB962C8B-B14F-4D97-AF65-F5344CB8AC3E}">
        <p14:creationId xmlns:p14="http://schemas.microsoft.com/office/powerpoint/2010/main" val="1962503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boxes and cart&#10;&#10;AI-generated content may be incorrect.">
            <a:extLst>
              <a:ext uri="{FF2B5EF4-FFF2-40B4-BE49-F238E27FC236}">
                <a16:creationId xmlns:a16="http://schemas.microsoft.com/office/drawing/2014/main" id="{3C824955-812F-A38A-1730-F7F6E72B0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71" y="0"/>
            <a:ext cx="10537372" cy="6858000"/>
          </a:xfrm>
          <a:prstGeom prst="rect">
            <a:avLst/>
          </a:prstGeom>
        </p:spPr>
      </p:pic>
      <p:sp>
        <p:nvSpPr>
          <p:cNvPr id="4" name="Rectangle 3">
            <a:extLst>
              <a:ext uri="{FF2B5EF4-FFF2-40B4-BE49-F238E27FC236}">
                <a16:creationId xmlns:a16="http://schemas.microsoft.com/office/drawing/2014/main" id="{019C5774-9AA6-7903-CFF5-29A5BA808F24}"/>
              </a:ext>
            </a:extLst>
          </p:cNvPr>
          <p:cNvSpPr/>
          <p:nvPr/>
        </p:nvSpPr>
        <p:spPr>
          <a:xfrm>
            <a:off x="2108823" y="2967335"/>
            <a:ext cx="7974362"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An unguarded exit spotted</a:t>
            </a:r>
          </a:p>
          <a:p>
            <a:pPr algn="ctr"/>
            <a:r>
              <a:rPr lang="en-US" sz="5400" dirty="0">
                <a:ln w="0"/>
                <a:solidFill>
                  <a:schemeClr val="accent1"/>
                </a:solidFill>
                <a:effectLst>
                  <a:outerShdw blurRad="38100" dist="25400" dir="5400000" algn="ctr" rotWithShape="0">
                    <a:srgbClr val="6E747A">
                      <a:alpha val="43000"/>
                    </a:srgbClr>
                  </a:outerShdw>
                </a:effectLst>
              </a:rPr>
              <a:t>Not even locked</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17379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a:xfrm>
            <a:off x="2590800" y="381000"/>
            <a:ext cx="7391400" cy="914400"/>
          </a:xfrm>
        </p:spPr>
        <p:txBody>
          <a:bodyPr/>
          <a:lstStyle/>
          <a:p>
            <a:pPr>
              <a:defRPr/>
            </a:pPr>
            <a:endParaRPr lang="en-US"/>
          </a:p>
        </p:txBody>
      </p:sp>
      <p:sp>
        <p:nvSpPr>
          <p:cNvPr id="128003" name="Rectangle 3"/>
          <p:cNvSpPr>
            <a:spLocks noGrp="1" noChangeArrowheads="1"/>
          </p:cNvSpPr>
          <p:nvPr>
            <p:ph type="body" idx="1"/>
          </p:nvPr>
        </p:nvSpPr>
        <p:spPr>
          <a:xfrm>
            <a:off x="3429000" y="1447800"/>
            <a:ext cx="7010400" cy="5410200"/>
          </a:xfrm>
        </p:spPr>
        <p:txBody>
          <a:bodyPr/>
          <a:lstStyle/>
          <a:p>
            <a:endParaRPr lang="en-US"/>
          </a:p>
        </p:txBody>
      </p:sp>
      <p:pic>
        <p:nvPicPr>
          <p:cNvPr id="128004" name="Picture 4" descr="Image(705)"/>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2" name="Rectangle 1">
            <a:extLst>
              <a:ext uri="{FF2B5EF4-FFF2-40B4-BE49-F238E27FC236}">
                <a16:creationId xmlns:a16="http://schemas.microsoft.com/office/drawing/2014/main" id="{EF3AD9AD-260D-5F90-DD59-D0ADB160C278}"/>
              </a:ext>
            </a:extLst>
          </p:cNvPr>
          <p:cNvSpPr/>
          <p:nvPr/>
        </p:nvSpPr>
        <p:spPr>
          <a:xfrm>
            <a:off x="141515" y="381000"/>
            <a:ext cx="11375572"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Garbage dump behind the store</a:t>
            </a:r>
          </a:p>
        </p:txBody>
      </p:sp>
    </p:spTree>
    <p:extLst>
      <p:ext uri="{BB962C8B-B14F-4D97-AF65-F5344CB8AC3E}">
        <p14:creationId xmlns:p14="http://schemas.microsoft.com/office/powerpoint/2010/main" val="37489145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590800" y="381000"/>
            <a:ext cx="7391400" cy="914400"/>
          </a:xfrm>
        </p:spPr>
        <p:txBody>
          <a:bodyPr/>
          <a:lstStyle/>
          <a:p>
            <a:pPr>
              <a:defRPr/>
            </a:pPr>
            <a:endParaRPr lang="en-US"/>
          </a:p>
        </p:txBody>
      </p:sp>
      <p:sp>
        <p:nvSpPr>
          <p:cNvPr id="129027" name="Rectangle 3"/>
          <p:cNvSpPr>
            <a:spLocks noGrp="1" noChangeArrowheads="1"/>
          </p:cNvSpPr>
          <p:nvPr>
            <p:ph type="body" idx="1"/>
          </p:nvPr>
        </p:nvSpPr>
        <p:spPr>
          <a:xfrm>
            <a:off x="3429000" y="1447800"/>
            <a:ext cx="7010400" cy="5410200"/>
          </a:xfrm>
        </p:spPr>
        <p:txBody>
          <a:bodyPr/>
          <a:lstStyle/>
          <a:p>
            <a:endParaRPr lang="en-US"/>
          </a:p>
        </p:txBody>
      </p:sp>
      <p:pic>
        <p:nvPicPr>
          <p:cNvPr id="129028" name="Picture 4" descr="Image(590)"/>
          <p:cNvPicPr>
            <a:picLocks noChangeAspect="1" noChangeArrowheads="1"/>
          </p:cNvPicPr>
          <p:nvPr/>
        </p:nvPicPr>
        <p:blipFill>
          <a:blip r:embed="rId3" cstate="print"/>
          <a:srcRect/>
          <a:stretch>
            <a:fillRect/>
          </a:stretch>
        </p:blipFill>
        <p:spPr bwMode="auto">
          <a:xfrm>
            <a:off x="1752600" y="0"/>
            <a:ext cx="8915400" cy="6858000"/>
          </a:xfrm>
          <a:prstGeom prst="rect">
            <a:avLst/>
          </a:prstGeom>
          <a:noFill/>
          <a:ln w="9525">
            <a:noFill/>
            <a:miter lim="800000"/>
            <a:headEnd/>
            <a:tailEnd/>
          </a:ln>
        </p:spPr>
      </p:pic>
      <p:sp>
        <p:nvSpPr>
          <p:cNvPr id="129029" name="WordArt 5"/>
          <p:cNvSpPr>
            <a:spLocks noChangeArrowheads="1" noChangeShapeType="1" noTextEdit="1"/>
          </p:cNvSpPr>
          <p:nvPr/>
        </p:nvSpPr>
        <p:spPr bwMode="auto">
          <a:xfrm>
            <a:off x="1752600" y="457200"/>
            <a:ext cx="6629400" cy="1905000"/>
          </a:xfrm>
          <a:prstGeom prst="rect">
            <a:avLst/>
          </a:prstGeom>
        </p:spPr>
        <p:txBody>
          <a:bodyPr wrap="none" fromWordArt="1">
            <a:prstTxWarp prst="textPlain">
              <a:avLst>
                <a:gd name="adj" fmla="val 50000"/>
              </a:avLst>
            </a:prstTxWarp>
          </a:bodyPr>
          <a:lstStyle/>
          <a:p>
            <a:r>
              <a:rPr lang="en-IN" sz="3600" kern="10">
                <a:ln w="19050">
                  <a:solidFill>
                    <a:schemeClr val="tx1"/>
                  </a:solidFill>
                  <a:round/>
                  <a:headEnd/>
                  <a:tailEnd/>
                </a:ln>
                <a:solidFill>
                  <a:srgbClr val="0066CC"/>
                </a:solidFill>
                <a:effectLst>
                  <a:outerShdw dist="35921" dir="2700000" algn="ctr" rotWithShape="0">
                    <a:srgbClr val="990000"/>
                  </a:outerShdw>
                </a:effectLst>
                <a:latin typeface="Garamond"/>
              </a:rPr>
              <a:t>Under the garbage- </a:t>
            </a:r>
          </a:p>
          <a:p>
            <a:r>
              <a:rPr lang="en-IN" sz="3600" kern="10">
                <a:ln w="19050">
                  <a:solidFill>
                    <a:schemeClr val="tx1"/>
                  </a:solidFill>
                  <a:round/>
                  <a:headEnd/>
                  <a:tailEnd/>
                </a:ln>
                <a:solidFill>
                  <a:srgbClr val="0066CC"/>
                </a:solidFill>
                <a:effectLst>
                  <a:outerShdw dist="35921" dir="2700000" algn="ctr" rotWithShape="0">
                    <a:srgbClr val="990000"/>
                  </a:outerShdw>
                </a:effectLst>
                <a:latin typeface="Garamond"/>
              </a:rPr>
              <a:t>Good Stocks smuggled</a:t>
            </a:r>
          </a:p>
          <a:p>
            <a:r>
              <a:rPr lang="en-IN" sz="3600" kern="10">
                <a:ln w="19050">
                  <a:solidFill>
                    <a:schemeClr val="tx1"/>
                  </a:solidFill>
                  <a:round/>
                  <a:headEnd/>
                  <a:tailEnd/>
                </a:ln>
                <a:solidFill>
                  <a:srgbClr val="0066CC"/>
                </a:solidFill>
                <a:effectLst>
                  <a:outerShdw dist="35921" dir="2700000" algn="ctr" rotWithShape="0">
                    <a:srgbClr val="990000"/>
                  </a:outerShdw>
                </a:effectLst>
                <a:latin typeface="Garamond"/>
              </a:rPr>
              <a:t> out </a:t>
            </a:r>
          </a:p>
        </p:txBody>
      </p:sp>
    </p:spTree>
    <p:extLst>
      <p:ext uri="{BB962C8B-B14F-4D97-AF65-F5344CB8AC3E}">
        <p14:creationId xmlns:p14="http://schemas.microsoft.com/office/powerpoint/2010/main" val="31951318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rmal power station">
            <a:extLst>
              <a:ext uri="{FF2B5EF4-FFF2-40B4-BE49-F238E27FC236}">
                <a16:creationId xmlns:a16="http://schemas.microsoft.com/office/drawing/2014/main" id="{57AD84BB-C683-F1A5-A065-6D6349DC16BC}"/>
              </a:ext>
            </a:extLst>
          </p:cNvPr>
          <p:cNvPicPr>
            <a:picLocks noChangeAspect="1"/>
          </p:cNvPicPr>
          <p:nvPr/>
        </p:nvPicPr>
        <p:blipFill>
          <a:blip r:embed="rId2"/>
          <a:srcRect t="5436"/>
          <a:stretch>
            <a:fillRect/>
          </a:stretch>
        </p:blipFill>
        <p:spPr>
          <a:xfrm>
            <a:off x="1" y="9"/>
            <a:ext cx="5407139" cy="6847486"/>
          </a:xfrm>
          <a:prstGeom prst="rect">
            <a:avLst/>
          </a:prstGeom>
        </p:spPr>
      </p:pic>
      <p:sp>
        <p:nvSpPr>
          <p:cNvPr id="2" name="Title 1">
            <a:extLst>
              <a:ext uri="{FF2B5EF4-FFF2-40B4-BE49-F238E27FC236}">
                <a16:creationId xmlns:a16="http://schemas.microsoft.com/office/drawing/2014/main" id="{9BB3D725-2CA1-31D7-B764-2DFC729117FD}"/>
              </a:ext>
            </a:extLst>
          </p:cNvPr>
          <p:cNvSpPr>
            <a:spLocks noGrp="1"/>
          </p:cNvSpPr>
          <p:nvPr>
            <p:ph type="title"/>
          </p:nvPr>
        </p:nvSpPr>
        <p:spPr>
          <a:xfrm>
            <a:off x="7455996" y="138392"/>
            <a:ext cx="4606302" cy="1899912"/>
          </a:xfrm>
        </p:spPr>
        <p:txBody>
          <a:bodyPr>
            <a:normAutofit fontScale="90000"/>
          </a:bodyPr>
          <a:lstStyle/>
          <a:p>
            <a:r>
              <a:rPr lang="en-US" sz="2500" b="1"/>
              <a:t>Starting point: Auditors report a massive stock shortage of inventory of Rs 5 crores on physical verification</a:t>
            </a:r>
            <a:endParaRPr lang="en-IN" sz="2500" b="1" dirty="0"/>
          </a:p>
        </p:txBody>
      </p:sp>
      <p:sp>
        <p:nvSpPr>
          <p:cNvPr id="6" name="Content Placeholder 5">
            <a:extLst>
              <a:ext uri="{FF2B5EF4-FFF2-40B4-BE49-F238E27FC236}">
                <a16:creationId xmlns:a16="http://schemas.microsoft.com/office/drawing/2014/main" id="{02A5B70A-5AE4-76AF-F3B5-C5367D542877}"/>
              </a:ext>
            </a:extLst>
          </p:cNvPr>
          <p:cNvSpPr>
            <a:spLocks noGrp="1"/>
          </p:cNvSpPr>
          <p:nvPr>
            <p:ph idx="1"/>
          </p:nvPr>
        </p:nvSpPr>
        <p:spPr>
          <a:xfrm>
            <a:off x="8366762" y="4592964"/>
            <a:ext cx="3822189" cy="2254531"/>
          </a:xfrm>
        </p:spPr>
        <p:txBody>
          <a:bodyPr>
            <a:normAutofit fontScale="92500" lnSpcReduction="10000"/>
          </a:bodyPr>
          <a:lstStyle/>
          <a:p>
            <a:pPr marL="0" indent="0">
              <a:buNone/>
            </a:pPr>
            <a:r>
              <a:rPr lang="en-US" sz="3200"/>
              <a:t>Board of Directors was shocked and a forensic audit was mandated since theft was suspected</a:t>
            </a:r>
            <a:endParaRPr lang="en-IN" sz="3200" dirty="0"/>
          </a:p>
        </p:txBody>
      </p:sp>
      <p:pic>
        <p:nvPicPr>
          <p:cNvPr id="8" name="Picture 7">
            <a:extLst>
              <a:ext uri="{FF2B5EF4-FFF2-40B4-BE49-F238E27FC236}">
                <a16:creationId xmlns:a16="http://schemas.microsoft.com/office/drawing/2014/main" id="{4078D511-5DFD-6B82-7E11-9586625E3396}"/>
              </a:ext>
            </a:extLst>
          </p:cNvPr>
          <p:cNvPicPr>
            <a:picLocks noChangeAspect="1"/>
          </p:cNvPicPr>
          <p:nvPr/>
        </p:nvPicPr>
        <p:blipFill>
          <a:blip r:embed="rId3"/>
          <a:stretch>
            <a:fillRect/>
          </a:stretch>
        </p:blipFill>
        <p:spPr>
          <a:xfrm>
            <a:off x="7649497" y="1843750"/>
            <a:ext cx="4412801" cy="1897780"/>
          </a:xfrm>
          <a:prstGeom prst="rect">
            <a:avLst/>
          </a:prstGeom>
        </p:spPr>
      </p:pic>
      <p:pic>
        <p:nvPicPr>
          <p:cNvPr id="10" name="Picture 9">
            <a:extLst>
              <a:ext uri="{FF2B5EF4-FFF2-40B4-BE49-F238E27FC236}">
                <a16:creationId xmlns:a16="http://schemas.microsoft.com/office/drawing/2014/main" id="{B7041970-524E-2375-293C-150B056D0CAC}"/>
              </a:ext>
            </a:extLst>
          </p:cNvPr>
          <p:cNvPicPr>
            <a:picLocks noChangeAspect="1"/>
          </p:cNvPicPr>
          <p:nvPr/>
        </p:nvPicPr>
        <p:blipFill>
          <a:blip r:embed="rId4"/>
          <a:stretch>
            <a:fillRect/>
          </a:stretch>
        </p:blipFill>
        <p:spPr>
          <a:xfrm>
            <a:off x="5539112" y="3908014"/>
            <a:ext cx="2695677" cy="2949986"/>
          </a:xfrm>
          <a:prstGeom prst="rect">
            <a:avLst/>
          </a:prstGeom>
        </p:spPr>
      </p:pic>
      <p:sp>
        <p:nvSpPr>
          <p:cNvPr id="11" name="Arrow: Down 10">
            <a:extLst>
              <a:ext uri="{FF2B5EF4-FFF2-40B4-BE49-F238E27FC236}">
                <a16:creationId xmlns:a16="http://schemas.microsoft.com/office/drawing/2014/main" id="{AE8A2D6F-291F-45B9-5D24-93C126107111}"/>
              </a:ext>
            </a:extLst>
          </p:cNvPr>
          <p:cNvSpPr/>
          <p:nvPr/>
        </p:nvSpPr>
        <p:spPr>
          <a:xfrm rot="10800000">
            <a:off x="9529011" y="1597794"/>
            <a:ext cx="452387" cy="5101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Down 11">
            <a:extLst>
              <a:ext uri="{FF2B5EF4-FFF2-40B4-BE49-F238E27FC236}">
                <a16:creationId xmlns:a16="http://schemas.microsoft.com/office/drawing/2014/main" id="{5490A2C6-DC77-F24D-236E-C9757765E20B}"/>
              </a:ext>
            </a:extLst>
          </p:cNvPr>
          <p:cNvSpPr/>
          <p:nvPr/>
        </p:nvSpPr>
        <p:spPr>
          <a:xfrm rot="5400000">
            <a:off x="7882453" y="6145291"/>
            <a:ext cx="452387" cy="5101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78987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A2D41-20E0-0823-6EA8-8C835E67FE29}"/>
              </a:ext>
            </a:extLst>
          </p:cNvPr>
          <p:cNvPicPr>
            <a:picLocks noChangeAspect="1"/>
          </p:cNvPicPr>
          <p:nvPr/>
        </p:nvPicPr>
        <p:blipFill>
          <a:blip r:embed="rId2">
            <a:duotone>
              <a:schemeClr val="bg2">
                <a:shade val="45000"/>
                <a:satMod val="135000"/>
              </a:schemeClr>
              <a:prstClr val="white"/>
            </a:duotone>
          </a:blip>
          <a:srcRect t="12420" b="3310"/>
          <a:stretch>
            <a:fillRect/>
          </a:stretch>
        </p:blipFill>
        <p:spPr>
          <a:xfrm>
            <a:off x="20" y="38819"/>
            <a:ext cx="12191980" cy="6857990"/>
          </a:xfrm>
          <a:prstGeom prst="rect">
            <a:avLst/>
          </a:prstGeom>
        </p:spPr>
      </p:pic>
      <p:sp>
        <p:nvSpPr>
          <p:cNvPr id="2" name="Title 1">
            <a:extLst>
              <a:ext uri="{FF2B5EF4-FFF2-40B4-BE49-F238E27FC236}">
                <a16:creationId xmlns:a16="http://schemas.microsoft.com/office/drawing/2014/main" id="{34509DDE-42EE-0689-039E-7B47003A8E22}"/>
              </a:ext>
            </a:extLst>
          </p:cNvPr>
          <p:cNvSpPr>
            <a:spLocks noGrp="1"/>
          </p:cNvSpPr>
          <p:nvPr>
            <p:ph type="title"/>
          </p:nvPr>
        </p:nvSpPr>
        <p:spPr>
          <a:xfrm>
            <a:off x="838199" y="365125"/>
            <a:ext cx="10731367" cy="1325563"/>
          </a:xfrm>
          <a:solidFill>
            <a:schemeClr val="tx1"/>
          </a:solidFill>
        </p:spPr>
        <p:txBody>
          <a:bodyPr>
            <a:normAutofit/>
          </a:bodyPr>
          <a:lstStyle/>
          <a:p>
            <a:r>
              <a:rPr lang="en-US" b="1" dirty="0">
                <a:solidFill>
                  <a:schemeClr val="bg1"/>
                </a:solidFill>
              </a:rPr>
              <a:t>Initial explanation of the Factory Management : Stock shortage was illusionary</a:t>
            </a:r>
            <a:endParaRPr lang="en-IN" b="1" dirty="0">
              <a:solidFill>
                <a:schemeClr val="bg1"/>
              </a:solidFill>
            </a:endParaRPr>
          </a:p>
        </p:txBody>
      </p:sp>
      <p:graphicFrame>
        <p:nvGraphicFramePr>
          <p:cNvPr id="5" name="Content Placeholder 2">
            <a:extLst>
              <a:ext uri="{FF2B5EF4-FFF2-40B4-BE49-F238E27FC236}">
                <a16:creationId xmlns:a16="http://schemas.microsoft.com/office/drawing/2014/main" id="{AE1423E6-9E44-0E21-BB9F-DACBFB8E7C9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4373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5565A52-2A33-08CD-DF32-0CF371447BD4}"/>
              </a:ext>
            </a:extLst>
          </p:cNvPr>
          <p:cNvPicPr>
            <a:picLocks noChangeAspect="1"/>
          </p:cNvPicPr>
          <p:nvPr/>
        </p:nvPicPr>
        <p:blipFill>
          <a:blip r:embed="rId2"/>
          <a:stretch>
            <a:fillRect/>
          </a:stretch>
        </p:blipFill>
        <p:spPr>
          <a:xfrm>
            <a:off x="629081" y="1337733"/>
            <a:ext cx="11153041" cy="521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0AFE56DC-ECD4-5E2E-EF45-E02C63732C6A}"/>
              </a:ext>
            </a:extLst>
          </p:cNvPr>
          <p:cNvSpPr>
            <a:spLocks noGrp="1"/>
          </p:cNvSpPr>
          <p:nvPr>
            <p:ph type="title"/>
          </p:nvPr>
        </p:nvSpPr>
        <p:spPr>
          <a:xfrm>
            <a:off x="838200" y="0"/>
            <a:ext cx="10515600" cy="1145406"/>
          </a:xfrm>
          <a:solidFill>
            <a:schemeClr val="tx1"/>
          </a:solidFill>
        </p:spPr>
        <p:txBody>
          <a:bodyPr vert="horz" lIns="91440" tIns="45720" rIns="91440" bIns="45720" rtlCol="0" anchor="ctr">
            <a:normAutofit fontScale="90000"/>
          </a:bodyPr>
          <a:lstStyle/>
          <a:p>
            <a:pPr algn="just"/>
            <a:r>
              <a:rPr lang="en-IN" b="1" dirty="0">
                <a:solidFill>
                  <a:schemeClr val="bg1"/>
                </a:solidFill>
              </a:rPr>
              <a:t>Forensic Auditors studied the huge layout where inventory items were spread over</a:t>
            </a:r>
          </a:p>
        </p:txBody>
      </p:sp>
    </p:spTree>
    <p:extLst>
      <p:ext uri="{BB962C8B-B14F-4D97-AF65-F5344CB8AC3E}">
        <p14:creationId xmlns:p14="http://schemas.microsoft.com/office/powerpoint/2010/main" val="411725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EE0DE-A9E4-AEEA-F534-1C38632D9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4B061-AAEC-A1AB-89F7-223438DAE07D}"/>
              </a:ext>
            </a:extLst>
          </p:cNvPr>
          <p:cNvSpPr>
            <a:spLocks noGrp="1"/>
          </p:cNvSpPr>
          <p:nvPr>
            <p:ph type="title"/>
          </p:nvPr>
        </p:nvSpPr>
        <p:spPr>
          <a:xfrm>
            <a:off x="838200" y="0"/>
            <a:ext cx="10515600" cy="821934"/>
          </a:xfrm>
          <a:solidFill>
            <a:schemeClr val="tx1"/>
          </a:solidFill>
        </p:spPr>
        <p:txBody>
          <a:bodyPr vert="horz" lIns="91440" tIns="45720" rIns="91440" bIns="45720" rtlCol="0" anchor="ctr">
            <a:normAutofit/>
          </a:bodyPr>
          <a:lstStyle/>
          <a:p>
            <a:pPr algn="just"/>
            <a:r>
              <a:rPr lang="en-IN" b="1" dirty="0">
                <a:solidFill>
                  <a:schemeClr val="bg1"/>
                </a:solidFill>
              </a:rPr>
              <a:t>Forensic Auditors studied the case: </a:t>
            </a:r>
          </a:p>
        </p:txBody>
      </p:sp>
      <p:sp>
        <p:nvSpPr>
          <p:cNvPr id="3" name="Content Placeholder 2">
            <a:extLst>
              <a:ext uri="{FF2B5EF4-FFF2-40B4-BE49-F238E27FC236}">
                <a16:creationId xmlns:a16="http://schemas.microsoft.com/office/drawing/2014/main" id="{5C1225B1-5C19-24D8-ED54-1A495D261167}"/>
              </a:ext>
            </a:extLst>
          </p:cNvPr>
          <p:cNvSpPr>
            <a:spLocks noGrp="1"/>
          </p:cNvSpPr>
          <p:nvPr>
            <p:ph idx="1"/>
          </p:nvPr>
        </p:nvSpPr>
        <p:spPr>
          <a:xfrm>
            <a:off x="838200" y="1109609"/>
            <a:ext cx="10515600" cy="5067354"/>
          </a:xfrm>
        </p:spPr>
        <p:txBody>
          <a:bodyPr>
            <a:normAutofit/>
          </a:bodyPr>
          <a:lstStyle/>
          <a:p>
            <a:pPr algn="just"/>
            <a:r>
              <a:rPr lang="en-IN" dirty="0"/>
              <a:t>It was indeed a large factory with stocks all over the place; accurate physical verification would certainly have been difficult.</a:t>
            </a:r>
          </a:p>
          <a:p>
            <a:pPr algn="just"/>
            <a:r>
              <a:rPr lang="en-IN" dirty="0"/>
              <a:t>It produced  customised large automotive-parts governed by an ERP system monitoring stock movements in and out</a:t>
            </a:r>
          </a:p>
          <a:p>
            <a:pPr algn="just"/>
            <a:r>
              <a:rPr lang="en-IN" dirty="0"/>
              <a:t>Some machines were old, had undergone a lot of wear and tear, and possibly consumption norms needed to be revised.</a:t>
            </a:r>
          </a:p>
          <a:p>
            <a:pPr algn="just"/>
            <a:r>
              <a:rPr lang="en-IN" dirty="0"/>
              <a:t>Auditors reports did  point out several control shortcomings and discrepancies in  stock records but were unable to provide any concrete information about possible pilferage, possible culprits, or modus operandi in case there was pilferage. </a:t>
            </a:r>
          </a:p>
          <a:p>
            <a:pPr marL="0" indent="0" algn="just">
              <a:buNone/>
            </a:pPr>
            <a:r>
              <a:rPr lang="en-IN" dirty="0"/>
              <a:t>The fundamental question remained: </a:t>
            </a:r>
            <a:r>
              <a:rPr lang="en-IN" dirty="0">
                <a:solidFill>
                  <a:srgbClr val="FF0000"/>
                </a:solidFill>
              </a:rPr>
              <a:t>was there foul play leading to theft or was this merely a stock miscount and improper inventory accounting showing a shortage of Rs 5 crores?</a:t>
            </a:r>
          </a:p>
        </p:txBody>
      </p:sp>
    </p:spTree>
    <p:extLst>
      <p:ext uri="{BB962C8B-B14F-4D97-AF65-F5344CB8AC3E}">
        <p14:creationId xmlns:p14="http://schemas.microsoft.com/office/powerpoint/2010/main" val="206179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4152" y="609600"/>
            <a:ext cx="8596648" cy="1303867"/>
          </a:xfrm>
          <a:solidFill>
            <a:srgbClr val="660033"/>
          </a:solidFill>
        </p:spPr>
        <p:txBody>
          <a:bodyPr vert="horz" lIns="91440" tIns="45720" rIns="91440" bIns="45720" rtlCol="0" anchor="ctr">
            <a:noAutofit/>
          </a:bodyPr>
          <a:lstStyle/>
          <a:p>
            <a:pPr marL="742950" indent="-742950">
              <a:lnSpc>
                <a:spcPct val="80000"/>
              </a:lnSpc>
            </a:pPr>
            <a:r>
              <a:rPr lang="en-US" sz="3600" b="1" dirty="0">
                <a:solidFill>
                  <a:schemeClr val="bg1"/>
                </a:solidFill>
              </a:rPr>
              <a:t>Two options for my session:</a:t>
            </a:r>
            <a:endParaRPr lang="en-IN" sz="3600" b="1" dirty="0">
              <a:solidFill>
                <a:schemeClr val="bg1"/>
              </a:solidFill>
            </a:endParaRPr>
          </a:p>
        </p:txBody>
      </p:sp>
      <p:sp>
        <p:nvSpPr>
          <p:cNvPr id="5" name="Subtitle 4"/>
          <p:cNvSpPr>
            <a:spLocks noGrp="1"/>
          </p:cNvSpPr>
          <p:nvPr>
            <p:ph type="body" idx="1"/>
          </p:nvPr>
        </p:nvSpPr>
        <p:spPr>
          <a:xfrm>
            <a:off x="1543209" y="2604795"/>
            <a:ext cx="8128932" cy="2818575"/>
          </a:xfrm>
        </p:spPr>
        <p:txBody>
          <a:bodyPr>
            <a:normAutofit/>
          </a:bodyPr>
          <a:lstStyle/>
          <a:p>
            <a:pPr marL="816102" indent="-742950">
              <a:buAutoNum type="arabicPeriod"/>
            </a:pPr>
            <a:r>
              <a:rPr lang="en-US" sz="3200" dirty="0"/>
              <a:t>Completely theoretical, or,</a:t>
            </a:r>
          </a:p>
          <a:p>
            <a:pPr marL="816102" indent="-742950">
              <a:buAutoNum type="arabicPeriod"/>
            </a:pPr>
            <a:endParaRPr lang="en-US" sz="3200" dirty="0"/>
          </a:p>
          <a:p>
            <a:pPr marL="73152"/>
            <a:r>
              <a:rPr lang="en-US" sz="3200" dirty="0"/>
              <a:t>2. Practical with entertainment- jokes, films, music, fun tests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527" y="2209408"/>
            <a:ext cx="1857073" cy="14625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918" y="4179596"/>
            <a:ext cx="1752600" cy="1447800"/>
          </a:xfrm>
          <a:prstGeom prst="rect">
            <a:avLst/>
          </a:prstGeom>
        </p:spPr>
      </p:pic>
    </p:spTree>
    <p:extLst>
      <p:ext uri="{BB962C8B-B14F-4D97-AF65-F5344CB8AC3E}">
        <p14:creationId xmlns:p14="http://schemas.microsoft.com/office/powerpoint/2010/main" val="52401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E9A9-2BC8-831B-FFB4-6C8E8C6FB76C}"/>
              </a:ext>
            </a:extLst>
          </p:cNvPr>
          <p:cNvSpPr>
            <a:spLocks noGrp="1"/>
          </p:cNvSpPr>
          <p:nvPr>
            <p:ph type="title"/>
          </p:nvPr>
        </p:nvSpPr>
        <p:spPr>
          <a:xfrm>
            <a:off x="648037" y="1298448"/>
            <a:ext cx="5895178" cy="4099642"/>
          </a:xfrm>
        </p:spPr>
        <p:txBody>
          <a:bodyPr vert="horz" lIns="91440" tIns="45720" rIns="91440" bIns="45720" rtlCol="0" anchor="b">
            <a:normAutofit fontScale="90000"/>
          </a:bodyPr>
          <a:lstStyle/>
          <a:p>
            <a:r>
              <a:rPr lang="en-US" sz="6600" kern="1200" dirty="0">
                <a:solidFill>
                  <a:srgbClr val="FFFFFF"/>
                </a:solidFill>
                <a:latin typeface="+mj-lt"/>
                <a:ea typeface="+mj-ea"/>
                <a:cs typeface="+mj-cs"/>
              </a:rPr>
              <a:t>This is where a forensic audit comes in to provide penetrative results.</a:t>
            </a:r>
          </a:p>
        </p:txBody>
      </p:sp>
      <p:sp>
        <p:nvSpPr>
          <p:cNvPr id="3" name="Text Placeholder 2">
            <a:extLst>
              <a:ext uri="{FF2B5EF4-FFF2-40B4-BE49-F238E27FC236}">
                <a16:creationId xmlns:a16="http://schemas.microsoft.com/office/drawing/2014/main" id="{7A9DC29C-219E-C8B7-F930-5CCA3ECB8295}"/>
              </a:ext>
            </a:extLst>
          </p:cNvPr>
          <p:cNvSpPr>
            <a:spLocks noGrp="1"/>
          </p:cNvSpPr>
          <p:nvPr>
            <p:ph type="body" idx="1"/>
          </p:nvPr>
        </p:nvSpPr>
        <p:spPr>
          <a:xfrm>
            <a:off x="7562007" y="259883"/>
            <a:ext cx="4334817" cy="5132030"/>
          </a:xfrm>
          <a:solidFill>
            <a:schemeClr val="tx1"/>
          </a:solidFill>
        </p:spPr>
        <p:txBody>
          <a:bodyPr vert="horz" lIns="91440" tIns="45720" rIns="91440" bIns="45720" rtlCol="0" anchor="ctr">
            <a:normAutofit fontScale="90000" lnSpcReduction="10000"/>
          </a:bodyPr>
          <a:lstStyle/>
          <a:p>
            <a:pPr algn="just">
              <a:spcBef>
                <a:spcPct val="0"/>
              </a:spcBef>
            </a:pPr>
            <a:r>
              <a:rPr lang="en-US" sz="4400" b="1" dirty="0">
                <a:solidFill>
                  <a:schemeClr val="bg1"/>
                </a:solidFill>
                <a:latin typeface="+mj-lt"/>
                <a:ea typeface="+mj-ea"/>
                <a:cs typeface="+mj-cs"/>
              </a:rPr>
              <a:t>While auditors rely on documentary evidence, a forensic auditor even evaluates the documentary evidence to go to a logical end.</a:t>
            </a:r>
          </a:p>
        </p:txBody>
      </p:sp>
    </p:spTree>
    <p:extLst>
      <p:ext uri="{BB962C8B-B14F-4D97-AF65-F5344CB8AC3E}">
        <p14:creationId xmlns:p14="http://schemas.microsoft.com/office/powerpoint/2010/main" val="2075310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3114-086B-3924-8DF6-40B534D0A17B}"/>
              </a:ext>
            </a:extLst>
          </p:cNvPr>
          <p:cNvSpPr>
            <a:spLocks noGrp="1"/>
          </p:cNvSpPr>
          <p:nvPr>
            <p:ph type="title"/>
          </p:nvPr>
        </p:nvSpPr>
        <p:spPr>
          <a:xfrm>
            <a:off x="4572000" y="0"/>
            <a:ext cx="7616952" cy="2112264"/>
          </a:xfrm>
          <a:solidFill>
            <a:schemeClr val="tx1"/>
          </a:solidFill>
        </p:spPr>
        <p:txBody>
          <a:bodyPr vert="horz" lIns="91440" tIns="45720" rIns="91440" bIns="45720" rtlCol="0" anchor="ctr">
            <a:normAutofit fontScale="90000"/>
          </a:bodyPr>
          <a:lstStyle/>
          <a:p>
            <a:pPr algn="just"/>
            <a:r>
              <a:rPr lang="en-US" b="1" dirty="0">
                <a:solidFill>
                  <a:schemeClr val="bg1"/>
                </a:solidFill>
              </a:rPr>
              <a:t>Forensic auditors found the following further evidence using investigation techniques and digital forensics</a:t>
            </a:r>
            <a:endParaRPr lang="en-IN" b="1" dirty="0">
              <a:solidFill>
                <a:schemeClr val="bg1"/>
              </a:solidFill>
            </a:endParaRPr>
          </a:p>
        </p:txBody>
      </p:sp>
      <p:pic>
        <p:nvPicPr>
          <p:cNvPr id="5" name="Picture 4" descr="Top view of cubes connected with black lines">
            <a:extLst>
              <a:ext uri="{FF2B5EF4-FFF2-40B4-BE49-F238E27FC236}">
                <a16:creationId xmlns:a16="http://schemas.microsoft.com/office/drawing/2014/main" id="{A861B835-EF56-8DA6-1A8D-342EBBA66D1E}"/>
              </a:ext>
            </a:extLst>
          </p:cNvPr>
          <p:cNvPicPr>
            <a:picLocks noChangeAspect="1"/>
          </p:cNvPicPr>
          <p:nvPr/>
        </p:nvPicPr>
        <p:blipFill>
          <a:blip r:embed="rId2"/>
          <a:srcRect l="29494" r="1957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44C7126A-4703-6EFB-3AE3-DDB43697F6CB}"/>
              </a:ext>
            </a:extLst>
          </p:cNvPr>
          <p:cNvSpPr>
            <a:spLocks noGrp="1"/>
          </p:cNvSpPr>
          <p:nvPr>
            <p:ph idx="1"/>
          </p:nvPr>
        </p:nvSpPr>
        <p:spPr>
          <a:xfrm>
            <a:off x="4657345" y="2706624"/>
            <a:ext cx="6891527" cy="3875314"/>
          </a:xfrm>
        </p:spPr>
        <p:txBody>
          <a:bodyPr>
            <a:normAutofit fontScale="85000" lnSpcReduction="20000"/>
          </a:bodyPr>
          <a:lstStyle/>
          <a:p>
            <a:pPr marL="514350" indent="-514350" algn="just">
              <a:buAutoNum type="arabicPeriod"/>
            </a:pPr>
            <a:r>
              <a:rPr lang="en-US" sz="2000" dirty="0"/>
              <a:t>The ERP had a control weakness of permitting </a:t>
            </a:r>
            <a:r>
              <a:rPr lang="en-US" sz="2000" b="1" dirty="0"/>
              <a:t>backdating of </a:t>
            </a:r>
            <a:r>
              <a:rPr lang="en-US" sz="2000" dirty="0"/>
              <a:t>entries. There were massive back dated entries noticed by multiple users</a:t>
            </a:r>
          </a:p>
          <a:p>
            <a:pPr marL="514350" indent="-514350" algn="just">
              <a:buAutoNum type="arabicPeriod"/>
            </a:pPr>
            <a:r>
              <a:rPr lang="en-US" sz="2000" dirty="0"/>
              <a:t>There were several </a:t>
            </a:r>
            <a:r>
              <a:rPr lang="en-US" sz="2000" b="1" dirty="0"/>
              <a:t>deletions o</a:t>
            </a:r>
            <a:r>
              <a:rPr lang="en-US" sz="2000" dirty="0"/>
              <a:t>f logs, of modifications of entries which removed traces of important inventory data that was either deleted or revised</a:t>
            </a:r>
          </a:p>
          <a:p>
            <a:pPr marL="514350" indent="-514350" algn="just">
              <a:buAutoNum type="arabicPeriod"/>
            </a:pPr>
            <a:r>
              <a:rPr lang="en-US" sz="2000" dirty="0"/>
              <a:t>The </a:t>
            </a:r>
            <a:r>
              <a:rPr lang="en-US" sz="2000" b="1" dirty="0"/>
              <a:t>password sharing </a:t>
            </a:r>
            <a:r>
              <a:rPr lang="en-US" sz="2000" dirty="0"/>
              <a:t>culture showed that  </a:t>
            </a:r>
            <a:r>
              <a:rPr lang="en-US" sz="2000" dirty="0" err="1"/>
              <a:t>inspite</a:t>
            </a:r>
            <a:r>
              <a:rPr lang="en-US" sz="2000" dirty="0"/>
              <a:t> of an IT policy, due to urgency or emergency needs, management had turned a blind eye to this multiple user sharing of passwords. The inventory logins had been shared by several people who were not authorized as well.</a:t>
            </a:r>
          </a:p>
          <a:p>
            <a:pPr marL="514350" indent="-514350" algn="just">
              <a:buAutoNum type="arabicPeriod"/>
            </a:pPr>
            <a:r>
              <a:rPr lang="en-US" sz="2000" dirty="0"/>
              <a:t>A physical walk through test showed that some </a:t>
            </a:r>
            <a:r>
              <a:rPr lang="en-US" sz="2000" b="1" dirty="0"/>
              <a:t>manual challans and gate passes </a:t>
            </a:r>
            <a:r>
              <a:rPr lang="en-US" sz="2000" dirty="0"/>
              <a:t>were used in place of ERP challans in emergency situations. All manual challans were not recorded in ERP  </a:t>
            </a:r>
            <a:endParaRPr lang="en-IN" sz="2000" dirty="0"/>
          </a:p>
        </p:txBody>
      </p:sp>
    </p:spTree>
    <p:extLst>
      <p:ext uri="{BB962C8B-B14F-4D97-AF65-F5344CB8AC3E}">
        <p14:creationId xmlns:p14="http://schemas.microsoft.com/office/powerpoint/2010/main" val="2755150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0D74-C31A-DECE-C95D-6E8DB398FD98}"/>
              </a:ext>
            </a:extLst>
          </p:cNvPr>
          <p:cNvSpPr>
            <a:spLocks noGrp="1"/>
          </p:cNvSpPr>
          <p:nvPr>
            <p:ph type="title"/>
          </p:nvPr>
        </p:nvSpPr>
        <p:spPr>
          <a:xfrm>
            <a:off x="648037" y="1298448"/>
            <a:ext cx="5895178" cy="4099642"/>
          </a:xfrm>
        </p:spPr>
        <p:txBody>
          <a:bodyPr vert="horz" lIns="91440" tIns="45720" rIns="91440" bIns="45720" rtlCol="0" anchor="b">
            <a:normAutofit fontScale="90000"/>
          </a:bodyPr>
          <a:lstStyle/>
          <a:p>
            <a:r>
              <a:rPr lang="en-US" sz="5600" b="1" kern="1200" dirty="0">
                <a:solidFill>
                  <a:srgbClr val="FFFFFF"/>
                </a:solidFill>
                <a:latin typeface="+mj-lt"/>
                <a:ea typeface="+mj-ea"/>
                <a:cs typeface="+mj-cs"/>
              </a:rPr>
              <a:t>Issues like backdating, deletion, password abuse  considerably supported the theory of theft </a:t>
            </a:r>
          </a:p>
        </p:txBody>
      </p:sp>
      <p:sp>
        <p:nvSpPr>
          <p:cNvPr id="3" name="Text Placeholder 2">
            <a:extLst>
              <a:ext uri="{FF2B5EF4-FFF2-40B4-BE49-F238E27FC236}">
                <a16:creationId xmlns:a16="http://schemas.microsoft.com/office/drawing/2014/main" id="{3BCCDCC3-C193-7E60-BE20-79B4A51803CE}"/>
              </a:ext>
            </a:extLst>
          </p:cNvPr>
          <p:cNvSpPr>
            <a:spLocks noGrp="1"/>
          </p:cNvSpPr>
          <p:nvPr>
            <p:ph type="body" idx="1"/>
          </p:nvPr>
        </p:nvSpPr>
        <p:spPr>
          <a:xfrm>
            <a:off x="7829739" y="539015"/>
            <a:ext cx="4359213" cy="6131292"/>
          </a:xfrm>
          <a:solidFill>
            <a:schemeClr val="tx1"/>
          </a:solidFill>
        </p:spPr>
        <p:txBody>
          <a:bodyPr vert="horz" lIns="91440" tIns="45720" rIns="91440" bIns="45720" rtlCol="0" anchor="ctr">
            <a:normAutofit fontScale="97500"/>
          </a:bodyPr>
          <a:lstStyle/>
          <a:p>
            <a:pPr algn="just">
              <a:spcBef>
                <a:spcPct val="0"/>
              </a:spcBef>
            </a:pPr>
            <a:r>
              <a:rPr lang="en-US" sz="4400" b="1" dirty="0">
                <a:solidFill>
                  <a:schemeClr val="bg1"/>
                </a:solidFill>
                <a:latin typeface="+mj-lt"/>
                <a:ea typeface="+mj-ea"/>
                <a:cs typeface="+mj-cs"/>
              </a:rPr>
              <a:t>But it still did not provide any evidence of when the theft took place, how it was done and who all were involved</a:t>
            </a:r>
          </a:p>
        </p:txBody>
      </p:sp>
    </p:spTree>
    <p:extLst>
      <p:ext uri="{BB962C8B-B14F-4D97-AF65-F5344CB8AC3E}">
        <p14:creationId xmlns:p14="http://schemas.microsoft.com/office/powerpoint/2010/main" val="318147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ecurity Camera">
            <a:extLst>
              <a:ext uri="{FF2B5EF4-FFF2-40B4-BE49-F238E27FC236}">
                <a16:creationId xmlns:a16="http://schemas.microsoft.com/office/drawing/2014/main" id="{E449519A-D9FD-55D2-16F3-0036BD715B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03808"/>
            <a:ext cx="5850384" cy="5850384"/>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2" name="Title 1">
            <a:extLst>
              <a:ext uri="{FF2B5EF4-FFF2-40B4-BE49-F238E27FC236}">
                <a16:creationId xmlns:a16="http://schemas.microsoft.com/office/drawing/2014/main" id="{6603369E-604E-8167-1536-88F82ADE44E1}"/>
              </a:ext>
            </a:extLst>
          </p:cNvPr>
          <p:cNvSpPr>
            <a:spLocks noGrp="1"/>
          </p:cNvSpPr>
          <p:nvPr>
            <p:ph type="title"/>
          </p:nvPr>
        </p:nvSpPr>
        <p:spPr>
          <a:xfrm>
            <a:off x="5698146" y="1732547"/>
            <a:ext cx="5850384" cy="1975587"/>
          </a:xfrm>
          <a:solidFill>
            <a:schemeClr val="tx1"/>
          </a:solidFill>
        </p:spPr>
        <p:txBody>
          <a:bodyPr vert="horz" lIns="91440" tIns="45720" rIns="91440" bIns="45720" rtlCol="0" anchor="ctr">
            <a:normAutofit fontScale="90000"/>
          </a:bodyPr>
          <a:lstStyle/>
          <a:p>
            <a:pPr algn="just">
              <a:buFont typeface="Arial" panose="020B0604020202020204" pitchFamily="34" charset="0"/>
            </a:pPr>
            <a:r>
              <a:rPr lang="en-US" sz="4400" b="1" dirty="0">
                <a:solidFill>
                  <a:schemeClr val="bg1"/>
                </a:solidFill>
              </a:rPr>
              <a:t>The forensic auditor hunted for more evidence</a:t>
            </a:r>
          </a:p>
        </p:txBody>
      </p:sp>
      <p:sp>
        <p:nvSpPr>
          <p:cNvPr id="3" name="Text Placeholder 2">
            <a:extLst>
              <a:ext uri="{FF2B5EF4-FFF2-40B4-BE49-F238E27FC236}">
                <a16:creationId xmlns:a16="http://schemas.microsoft.com/office/drawing/2014/main" id="{65565230-B387-8C00-DE93-8EA0B2980F6D}"/>
              </a:ext>
            </a:extLst>
          </p:cNvPr>
          <p:cNvSpPr>
            <a:spLocks noGrp="1"/>
          </p:cNvSpPr>
          <p:nvPr>
            <p:ph type="body" idx="1"/>
          </p:nvPr>
        </p:nvSpPr>
        <p:spPr>
          <a:xfrm>
            <a:off x="5698146" y="3800209"/>
            <a:ext cx="5850384" cy="1807508"/>
          </a:xfrm>
        </p:spPr>
        <p:txBody>
          <a:bodyPr vert="horz" lIns="91440" tIns="45720" rIns="91440" bIns="45720" rtlCol="0">
            <a:normAutofit/>
          </a:bodyPr>
          <a:lstStyle/>
          <a:p>
            <a:pPr algn="just"/>
            <a:r>
              <a:rPr lang="en-US" kern="1200" dirty="0">
                <a:solidFill>
                  <a:schemeClr val="tx1"/>
                </a:solidFill>
                <a:latin typeface="+mn-lt"/>
                <a:ea typeface="+mn-ea"/>
                <a:cs typeface="+mn-cs"/>
              </a:rPr>
              <a:t>After a painstaking effort, he came across another evidence which had not been examined earlier</a:t>
            </a:r>
          </a:p>
          <a:p>
            <a:pPr algn="just"/>
            <a:r>
              <a:rPr lang="en-US" sz="4400" kern="1200" dirty="0">
                <a:solidFill>
                  <a:srgbClr val="0070C0"/>
                </a:solidFill>
                <a:latin typeface="+mn-lt"/>
                <a:ea typeface="+mn-ea"/>
                <a:cs typeface="+mn-cs"/>
              </a:rPr>
              <a:t>      CCTV footages</a:t>
            </a:r>
            <a:r>
              <a:rPr lang="en-US" sz="4400" dirty="0">
                <a:solidFill>
                  <a:srgbClr val="0070C0"/>
                </a:solidFill>
              </a:rPr>
              <a:t>!</a:t>
            </a:r>
            <a:endParaRPr lang="en-US" sz="4400" kern="1200" dirty="0">
              <a:solidFill>
                <a:srgbClr val="0070C0"/>
              </a:solidFill>
              <a:latin typeface="+mn-lt"/>
              <a:ea typeface="+mn-ea"/>
              <a:cs typeface="+mn-cs"/>
            </a:endParaRPr>
          </a:p>
        </p:txBody>
      </p:sp>
    </p:spTree>
    <p:extLst>
      <p:ext uri="{BB962C8B-B14F-4D97-AF65-F5344CB8AC3E}">
        <p14:creationId xmlns:p14="http://schemas.microsoft.com/office/powerpoint/2010/main" val="294106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9AEB-D5E2-B2F2-ECCE-9F8C5B5A8B3B}"/>
              </a:ext>
            </a:extLst>
          </p:cNvPr>
          <p:cNvSpPr>
            <a:spLocks noGrp="1"/>
          </p:cNvSpPr>
          <p:nvPr>
            <p:ph type="title"/>
          </p:nvPr>
        </p:nvSpPr>
        <p:spPr>
          <a:xfrm>
            <a:off x="5553777" y="169745"/>
            <a:ext cx="5800023" cy="1325563"/>
          </a:xfrm>
          <a:solidFill>
            <a:schemeClr val="tx1"/>
          </a:solidFill>
        </p:spPr>
        <p:txBody>
          <a:bodyPr vert="horz" lIns="91440" tIns="45720" rIns="91440" bIns="45720" rtlCol="0" anchor="ctr">
            <a:normAutofit/>
          </a:bodyPr>
          <a:lstStyle/>
          <a:p>
            <a:pPr algn="just">
              <a:buFont typeface="Arial" panose="020B0604020202020204" pitchFamily="34" charset="0"/>
            </a:pPr>
            <a:r>
              <a:rPr lang="en-US" b="1" dirty="0">
                <a:solidFill>
                  <a:schemeClr val="bg1"/>
                </a:solidFill>
              </a:rPr>
              <a:t>Huge Data of CCTV footages</a:t>
            </a:r>
            <a:endParaRPr lang="en-IN" b="1" dirty="0">
              <a:solidFill>
                <a:schemeClr val="bg1"/>
              </a:solidFill>
            </a:endParaRPr>
          </a:p>
        </p:txBody>
      </p:sp>
      <p:pic>
        <p:nvPicPr>
          <p:cNvPr id="4" name="Graphic 3" descr="Security Camera">
            <a:extLst>
              <a:ext uri="{FF2B5EF4-FFF2-40B4-BE49-F238E27FC236}">
                <a16:creationId xmlns:a16="http://schemas.microsoft.com/office/drawing/2014/main" id="{9906013D-F3FF-E905-4AB4-2AB0038EEB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968F2F6A-5793-FA24-0DD0-462230AE0F9D}"/>
              </a:ext>
            </a:extLst>
          </p:cNvPr>
          <p:cNvSpPr>
            <a:spLocks noGrp="1"/>
          </p:cNvSpPr>
          <p:nvPr>
            <p:ph idx="1"/>
          </p:nvPr>
        </p:nvSpPr>
        <p:spPr>
          <a:xfrm>
            <a:off x="5480563" y="1666875"/>
            <a:ext cx="5873237" cy="5021380"/>
          </a:xfrm>
        </p:spPr>
        <p:txBody>
          <a:bodyPr>
            <a:normAutofit fontScale="92500"/>
          </a:bodyPr>
          <a:lstStyle/>
          <a:p>
            <a:pPr marL="514350" indent="-514350" algn="just">
              <a:buAutoNum type="arabicPeriod"/>
            </a:pPr>
            <a:r>
              <a:rPr lang="en-US" sz="2400" dirty="0"/>
              <a:t>The factory had over 135 cameras across various locations in the factory</a:t>
            </a:r>
          </a:p>
          <a:p>
            <a:pPr marL="514350" indent="-514350" algn="just">
              <a:buAutoNum type="arabicPeriod"/>
            </a:pPr>
            <a:r>
              <a:rPr lang="en-US" sz="2400" dirty="0"/>
              <a:t>Data of CCTV footages had been preserved for a year</a:t>
            </a:r>
          </a:p>
          <a:p>
            <a:pPr marL="514350" indent="-514350" algn="just">
              <a:buAutoNum type="arabicPeriod"/>
            </a:pPr>
            <a:r>
              <a:rPr lang="en-US" sz="2400" dirty="0"/>
              <a:t>Data was available in soft form to view for the forensic auditors</a:t>
            </a:r>
          </a:p>
          <a:p>
            <a:pPr marL="514350" indent="-514350" algn="just">
              <a:buAutoNum type="arabicPeriod"/>
            </a:pPr>
            <a:r>
              <a:rPr lang="en-US" sz="2400" dirty="0"/>
              <a:t>Data size was massive since there was almost an infinite GB of footage available</a:t>
            </a:r>
          </a:p>
          <a:p>
            <a:pPr marL="514350" indent="-514350" algn="just">
              <a:buAutoNum type="arabicPeriod"/>
            </a:pPr>
            <a:r>
              <a:rPr lang="en-US" sz="2400" dirty="0"/>
              <a:t>The forensic auditor, in this case had an overdose of data to study. In such cases an analytical approach using digital forensics is very useful</a:t>
            </a:r>
            <a:endParaRPr lang="en-IN" sz="2400" dirty="0"/>
          </a:p>
        </p:txBody>
      </p:sp>
    </p:spTree>
    <p:extLst>
      <p:ext uri="{BB962C8B-B14F-4D97-AF65-F5344CB8AC3E}">
        <p14:creationId xmlns:p14="http://schemas.microsoft.com/office/powerpoint/2010/main" val="1541037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046537-7CD5-A0FC-CCDF-3E11556D8B06}"/>
              </a:ext>
            </a:extLst>
          </p:cNvPr>
          <p:cNvPicPr>
            <a:picLocks noChangeAspect="1"/>
          </p:cNvPicPr>
          <p:nvPr/>
        </p:nvPicPr>
        <p:blipFill>
          <a:blip r:embed="rId2"/>
          <a:srcRect t="-1" r="4120" b="18889"/>
          <a:stretch>
            <a:fillRect/>
          </a:stretch>
        </p:blipFill>
        <p:spPr>
          <a:xfrm>
            <a:off x="-98679" y="-119058"/>
            <a:ext cx="7810499" cy="7096115"/>
          </a:xfrm>
          <a:prstGeom prst="rect">
            <a:avLst/>
          </a:prstGeom>
        </p:spPr>
      </p:pic>
      <p:sp>
        <p:nvSpPr>
          <p:cNvPr id="2" name="Title 1">
            <a:extLst>
              <a:ext uri="{FF2B5EF4-FFF2-40B4-BE49-F238E27FC236}">
                <a16:creationId xmlns:a16="http://schemas.microsoft.com/office/drawing/2014/main" id="{F68F7BF9-BF4B-447B-1B93-FB6C0F4B263C}"/>
              </a:ext>
            </a:extLst>
          </p:cNvPr>
          <p:cNvSpPr>
            <a:spLocks noGrp="1"/>
          </p:cNvSpPr>
          <p:nvPr>
            <p:ph type="title"/>
          </p:nvPr>
        </p:nvSpPr>
        <p:spPr>
          <a:xfrm>
            <a:off x="7711820" y="0"/>
            <a:ext cx="4477131" cy="2265037"/>
          </a:xfrm>
          <a:solidFill>
            <a:schemeClr val="tx1"/>
          </a:solidFill>
        </p:spPr>
        <p:txBody>
          <a:bodyPr vert="horz" lIns="91440" tIns="45720" rIns="91440" bIns="45720" rtlCol="0" anchor="ctr">
            <a:normAutofit fontScale="90000"/>
          </a:bodyPr>
          <a:lstStyle/>
          <a:p>
            <a:pPr algn="just">
              <a:buFont typeface="Arial" panose="020B0604020202020204" pitchFamily="34" charset="0"/>
            </a:pPr>
            <a:r>
              <a:rPr lang="en-IN" b="1" dirty="0">
                <a:solidFill>
                  <a:schemeClr val="bg1"/>
                </a:solidFill>
              </a:rPr>
              <a:t>Forensic Audit Finding - there were occasional breaks in the CCTV footages</a:t>
            </a:r>
          </a:p>
        </p:txBody>
      </p:sp>
      <p:sp>
        <p:nvSpPr>
          <p:cNvPr id="3" name="Content Placeholder 2">
            <a:extLst>
              <a:ext uri="{FF2B5EF4-FFF2-40B4-BE49-F238E27FC236}">
                <a16:creationId xmlns:a16="http://schemas.microsoft.com/office/drawing/2014/main" id="{D6578D59-09A7-04ED-B65C-7B2B5AD88F5B}"/>
              </a:ext>
            </a:extLst>
          </p:cNvPr>
          <p:cNvSpPr>
            <a:spLocks noGrp="1"/>
          </p:cNvSpPr>
          <p:nvPr>
            <p:ph idx="1"/>
          </p:nvPr>
        </p:nvSpPr>
        <p:spPr>
          <a:xfrm>
            <a:off x="7711820" y="2434200"/>
            <a:ext cx="4477131" cy="4423799"/>
          </a:xfrm>
        </p:spPr>
        <p:txBody>
          <a:bodyPr>
            <a:normAutofit/>
          </a:bodyPr>
          <a:lstStyle/>
          <a:p>
            <a:pPr algn="just"/>
            <a:r>
              <a:rPr lang="en-IN" dirty="0"/>
              <a:t>CCTV footages data were analysed and there were dates on which  there were breaks or gaps in the footages. </a:t>
            </a:r>
          </a:p>
          <a:p>
            <a:pPr algn="just"/>
            <a:r>
              <a:rPr lang="en-IN" dirty="0"/>
              <a:t>There were legitimate reasons like power tripping, camera malfunction which lead to the cameras blinding out on their own. Sometimes for camera or network servicing the deactivation could also be done</a:t>
            </a:r>
          </a:p>
        </p:txBody>
      </p:sp>
      <p:sp>
        <p:nvSpPr>
          <p:cNvPr id="5" name="Rectangle 4">
            <a:extLst>
              <a:ext uri="{FF2B5EF4-FFF2-40B4-BE49-F238E27FC236}">
                <a16:creationId xmlns:a16="http://schemas.microsoft.com/office/drawing/2014/main" id="{F380D201-5841-FD88-541F-B8CB61E5756A}"/>
              </a:ext>
            </a:extLst>
          </p:cNvPr>
          <p:cNvSpPr/>
          <p:nvPr/>
        </p:nvSpPr>
        <p:spPr>
          <a:xfrm>
            <a:off x="1895477" y="4136884"/>
            <a:ext cx="3045138" cy="584775"/>
          </a:xfrm>
          <a:prstGeom prst="rect">
            <a:avLst/>
          </a:prstGeom>
          <a:noFill/>
        </p:spPr>
        <p:txBody>
          <a:bodyPr wrap="square" lIns="91440" tIns="45720" rIns="91440" bIns="45720">
            <a:spAutoFit/>
          </a:bodyPr>
          <a:lstStyle/>
          <a:p>
            <a:pPr algn="ctr"/>
            <a:r>
              <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Break in footage</a:t>
            </a:r>
          </a:p>
        </p:txBody>
      </p:sp>
    </p:spTree>
    <p:extLst>
      <p:ext uri="{BB962C8B-B14F-4D97-AF65-F5344CB8AC3E}">
        <p14:creationId xmlns:p14="http://schemas.microsoft.com/office/powerpoint/2010/main" val="3258511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443-9339-EEDC-88E7-6D264BC9D4A2}"/>
              </a:ext>
            </a:extLst>
          </p:cNvPr>
          <p:cNvSpPr>
            <a:spLocks noGrp="1"/>
          </p:cNvSpPr>
          <p:nvPr>
            <p:ph type="title"/>
          </p:nvPr>
        </p:nvSpPr>
        <p:spPr>
          <a:xfrm>
            <a:off x="838199" y="2527091"/>
            <a:ext cx="10512552" cy="1803818"/>
          </a:xfrm>
          <a:solidFill>
            <a:schemeClr val="tx1"/>
          </a:solidFill>
        </p:spPr>
        <p:txBody>
          <a:bodyPr vert="horz" lIns="91440" tIns="45720" rIns="91440" bIns="45720" rtlCol="0" anchor="ctr">
            <a:normAutofit/>
          </a:bodyPr>
          <a:lstStyle/>
          <a:p>
            <a:pPr algn="just">
              <a:buFont typeface="Arial" panose="020B0604020202020204" pitchFamily="34" charset="0"/>
            </a:pPr>
            <a:r>
              <a:rPr lang="en-US" sz="4400" b="1" dirty="0">
                <a:solidFill>
                  <a:schemeClr val="bg1"/>
                </a:solidFill>
              </a:rPr>
              <a:t>Forensic Audit takes a penetrative X Ray vision of given situations</a:t>
            </a:r>
          </a:p>
        </p:txBody>
      </p:sp>
      <p:sp>
        <p:nvSpPr>
          <p:cNvPr id="3" name="Text Placeholder 2">
            <a:extLst>
              <a:ext uri="{FF2B5EF4-FFF2-40B4-BE49-F238E27FC236}">
                <a16:creationId xmlns:a16="http://schemas.microsoft.com/office/drawing/2014/main" id="{AF79A4A5-3E0F-F054-7BF2-C595D4984B2C}"/>
              </a:ext>
            </a:extLst>
          </p:cNvPr>
          <p:cNvSpPr>
            <a:spLocks noGrp="1"/>
          </p:cNvSpPr>
          <p:nvPr>
            <p:ph type="body" idx="1"/>
          </p:nvPr>
        </p:nvSpPr>
        <p:spPr>
          <a:xfrm>
            <a:off x="838199" y="4983276"/>
            <a:ext cx="10512552" cy="1126680"/>
          </a:xfrm>
        </p:spPr>
        <p:txBody>
          <a:bodyPr vert="horz" lIns="91440" tIns="45720" rIns="91440" bIns="45720" rtlCol="0">
            <a:normAutofit lnSpcReduction="10000"/>
          </a:bodyPr>
          <a:lstStyle/>
          <a:p>
            <a:pPr algn="just"/>
            <a:r>
              <a:rPr lang="en-US" sz="3600" kern="1200" dirty="0">
                <a:solidFill>
                  <a:schemeClr val="tx1"/>
                </a:solidFill>
                <a:latin typeface="+mn-lt"/>
                <a:ea typeface="+mn-ea"/>
                <a:cs typeface="+mn-cs"/>
              </a:rPr>
              <a:t>Digital Technology helps in providing a nano technological approach.</a:t>
            </a:r>
          </a:p>
        </p:txBody>
      </p:sp>
    </p:spTree>
    <p:extLst>
      <p:ext uri="{BB962C8B-B14F-4D97-AF65-F5344CB8AC3E}">
        <p14:creationId xmlns:p14="http://schemas.microsoft.com/office/powerpoint/2010/main" val="1493154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702F-B4BB-712B-6922-2FF9B159C897}"/>
              </a:ext>
            </a:extLst>
          </p:cNvPr>
          <p:cNvSpPr>
            <a:spLocks noGrp="1"/>
          </p:cNvSpPr>
          <p:nvPr>
            <p:ph type="title"/>
          </p:nvPr>
        </p:nvSpPr>
        <p:spPr>
          <a:xfrm>
            <a:off x="572492" y="1"/>
            <a:ext cx="11616459" cy="1672954"/>
          </a:xfrm>
          <a:solidFill>
            <a:schemeClr val="tx1"/>
          </a:solidFill>
        </p:spPr>
        <p:txBody>
          <a:bodyPr vert="horz" lIns="91440" tIns="45720" rIns="91440" bIns="45720" rtlCol="0" anchor="ctr">
            <a:normAutofit fontScale="90000"/>
          </a:bodyPr>
          <a:lstStyle/>
          <a:p>
            <a:pPr algn="just">
              <a:buFont typeface="Arial" panose="020B0604020202020204" pitchFamily="34" charset="0"/>
            </a:pPr>
            <a:r>
              <a:rPr lang="en-US" b="1" dirty="0">
                <a:solidFill>
                  <a:schemeClr val="bg1"/>
                </a:solidFill>
              </a:rPr>
              <a:t>The forensic auditor decided to analyze the breaks to see if any of them could be deliberate to shield or cover physical theft </a:t>
            </a:r>
            <a:endParaRPr lang="en-IN" b="1" dirty="0">
              <a:solidFill>
                <a:schemeClr val="bg1"/>
              </a:solidFill>
            </a:endParaRPr>
          </a:p>
        </p:txBody>
      </p:sp>
      <p:graphicFrame>
        <p:nvGraphicFramePr>
          <p:cNvPr id="5" name="Content Placeholder 2">
            <a:extLst>
              <a:ext uri="{FF2B5EF4-FFF2-40B4-BE49-F238E27FC236}">
                <a16:creationId xmlns:a16="http://schemas.microsoft.com/office/drawing/2014/main" id="{B1DC0205-29DE-DBBC-F526-29668725D6E0}"/>
              </a:ext>
            </a:extLst>
          </p:cNvPr>
          <p:cNvGraphicFramePr>
            <a:graphicFrameLocks noGrp="1"/>
          </p:cNvGraphicFramePr>
          <p:nvPr>
            <p:ph idx="1"/>
          </p:nvPr>
        </p:nvGraphicFramePr>
        <p:xfrm>
          <a:off x="572492" y="2071316"/>
          <a:ext cx="11362833" cy="411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526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970B-37EB-DE63-2B0D-19E4D7B93840}"/>
              </a:ext>
            </a:extLst>
          </p:cNvPr>
          <p:cNvSpPr>
            <a:spLocks noGrp="1"/>
          </p:cNvSpPr>
          <p:nvPr>
            <p:ph type="title"/>
          </p:nvPr>
        </p:nvSpPr>
        <p:spPr>
          <a:xfrm>
            <a:off x="142454" y="-1"/>
            <a:ext cx="4299654" cy="6857999"/>
          </a:xfrm>
          <a:solidFill>
            <a:schemeClr val="tx1"/>
          </a:solidFill>
        </p:spPr>
        <p:txBody>
          <a:bodyPr vert="horz" lIns="91440" tIns="45720" rIns="91440" bIns="45720" rtlCol="0" anchor="ctr">
            <a:normAutofit/>
          </a:bodyPr>
          <a:lstStyle/>
          <a:p>
            <a:pPr algn="just">
              <a:buFont typeface="Arial" panose="020B0604020202020204" pitchFamily="34" charset="0"/>
            </a:pPr>
            <a:r>
              <a:rPr lang="en-US" b="1" dirty="0">
                <a:solidFill>
                  <a:schemeClr val="bg1"/>
                </a:solidFill>
              </a:rPr>
              <a:t>Amazing findings based on the digital analysis: </a:t>
            </a:r>
            <a:r>
              <a:rPr lang="en-US" b="1" dirty="0">
                <a:highlight>
                  <a:srgbClr val="FFFF00"/>
                </a:highlight>
              </a:rPr>
              <a:t>Weird Congruency</a:t>
            </a:r>
            <a:r>
              <a:rPr lang="en-US" b="1" dirty="0">
                <a:solidFill>
                  <a:schemeClr val="bg1"/>
                </a:solidFill>
              </a:rPr>
              <a:t> of days and duration of some breaks</a:t>
            </a:r>
            <a:endParaRPr lang="en-IN" b="1" dirty="0">
              <a:solidFill>
                <a:schemeClr val="bg1"/>
              </a:solidFill>
            </a:endParaRPr>
          </a:p>
        </p:txBody>
      </p:sp>
      <p:sp>
        <p:nvSpPr>
          <p:cNvPr id="3" name="Content Placeholder 2">
            <a:extLst>
              <a:ext uri="{FF2B5EF4-FFF2-40B4-BE49-F238E27FC236}">
                <a16:creationId xmlns:a16="http://schemas.microsoft.com/office/drawing/2014/main" id="{130D5E66-0960-E951-5CCD-807F71DD8077}"/>
              </a:ext>
            </a:extLst>
          </p:cNvPr>
          <p:cNvSpPr>
            <a:spLocks noGrp="1"/>
          </p:cNvSpPr>
          <p:nvPr>
            <p:ph idx="1"/>
          </p:nvPr>
        </p:nvSpPr>
        <p:spPr>
          <a:xfrm>
            <a:off x="4954356" y="685799"/>
            <a:ext cx="6821423" cy="6013383"/>
          </a:xfrm>
        </p:spPr>
        <p:txBody>
          <a:bodyPr anchor="ctr">
            <a:noAutofit/>
          </a:bodyPr>
          <a:lstStyle/>
          <a:p>
            <a:pPr marL="514350" indent="-514350" algn="just">
              <a:buAutoNum type="arabicPeriod"/>
            </a:pPr>
            <a:r>
              <a:rPr lang="en-US" sz="2300" dirty="0"/>
              <a:t>5 Cameras in the month of December 2022 on 3 dates 11, 18 and 25 had footage breaks at </a:t>
            </a:r>
            <a:r>
              <a:rPr lang="en-US" sz="2300" dirty="0">
                <a:solidFill>
                  <a:srgbClr val="FF0000"/>
                </a:solidFill>
              </a:rPr>
              <a:t>exactly 4 pm</a:t>
            </a:r>
          </a:p>
          <a:p>
            <a:pPr marL="514350" indent="-514350" algn="just">
              <a:buAutoNum type="arabicPeriod"/>
            </a:pPr>
            <a:r>
              <a:rPr lang="en-US" sz="2300" dirty="0"/>
              <a:t>These breaks lasted for </a:t>
            </a:r>
            <a:r>
              <a:rPr lang="en-US" sz="2300" dirty="0">
                <a:solidFill>
                  <a:srgbClr val="FF0000"/>
                </a:solidFill>
              </a:rPr>
              <a:t>exactly 3 hours and 45 </a:t>
            </a:r>
            <a:r>
              <a:rPr lang="en-US" sz="2300" dirty="0"/>
              <a:t>minutes; all of them revived together at 7.45 pm</a:t>
            </a:r>
          </a:p>
          <a:p>
            <a:pPr marL="514350" indent="-514350" algn="just">
              <a:buAutoNum type="arabicPeriod"/>
            </a:pPr>
            <a:r>
              <a:rPr lang="en-US" sz="2300" dirty="0"/>
              <a:t>Further analysis showed that all these dates </a:t>
            </a:r>
            <a:r>
              <a:rPr lang="en-US" sz="2300" dirty="0">
                <a:solidFill>
                  <a:srgbClr val="FF0000"/>
                </a:solidFill>
              </a:rPr>
              <a:t>were Sundays</a:t>
            </a:r>
            <a:r>
              <a:rPr lang="en-US" sz="2300" dirty="0"/>
              <a:t> when the top management had weekly offs. </a:t>
            </a:r>
          </a:p>
          <a:p>
            <a:pPr marL="514350" indent="-514350" algn="just">
              <a:buAutoNum type="arabicPeriod"/>
            </a:pPr>
            <a:r>
              <a:rPr lang="en-US" sz="2300" dirty="0"/>
              <a:t>The cameras were located at 4 warehouses and one security entry-exit gate</a:t>
            </a:r>
          </a:p>
          <a:p>
            <a:pPr marL="514350" indent="-514350" algn="just">
              <a:buAutoNum type="arabicPeriod"/>
            </a:pPr>
            <a:r>
              <a:rPr lang="en-US" sz="2300" dirty="0"/>
              <a:t>On Sundays  only that  particular gate was kept open</a:t>
            </a:r>
          </a:p>
          <a:p>
            <a:pPr marL="514350" indent="-514350" algn="just">
              <a:buAutoNum type="arabicPeriod"/>
            </a:pPr>
            <a:r>
              <a:rPr lang="en-US" sz="2300" dirty="0"/>
              <a:t>On making inquiries with the IT team, it was found that there was no legitimate reason for these breaks the cameras had deliberately manually shut off without any reason. </a:t>
            </a:r>
            <a:r>
              <a:rPr lang="en-US" sz="2300"/>
              <a:t>Logs were deleted</a:t>
            </a:r>
            <a:endParaRPr lang="en-US" sz="2300" dirty="0"/>
          </a:p>
          <a:p>
            <a:pPr marL="0" indent="0" algn="just">
              <a:buNone/>
            </a:pPr>
            <a:r>
              <a:rPr lang="en-US" sz="2300" dirty="0"/>
              <a:t>Therefore, an investigation of that security gate records as well as the 4 warehouses records was done.</a:t>
            </a:r>
            <a:endParaRPr lang="en-IN" sz="2300" dirty="0"/>
          </a:p>
        </p:txBody>
      </p:sp>
    </p:spTree>
    <p:extLst>
      <p:ext uri="{BB962C8B-B14F-4D97-AF65-F5344CB8AC3E}">
        <p14:creationId xmlns:p14="http://schemas.microsoft.com/office/powerpoint/2010/main" val="410880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406C-50AC-F3C7-0038-BFAEA3B2F1D5}"/>
              </a:ext>
            </a:extLst>
          </p:cNvPr>
          <p:cNvSpPr>
            <a:spLocks noGrp="1"/>
          </p:cNvSpPr>
          <p:nvPr>
            <p:ph type="title"/>
          </p:nvPr>
        </p:nvSpPr>
        <p:spPr>
          <a:xfrm>
            <a:off x="249294" y="-1"/>
            <a:ext cx="4192814" cy="6857999"/>
          </a:xfrm>
          <a:solidFill>
            <a:schemeClr val="tx1"/>
          </a:solidFill>
        </p:spPr>
        <p:txBody>
          <a:bodyPr vert="horz" lIns="91440" tIns="45720" rIns="91440" bIns="45720" rtlCol="0" anchor="ctr">
            <a:noAutofit/>
          </a:bodyPr>
          <a:lstStyle/>
          <a:p>
            <a:pPr algn="just">
              <a:buFont typeface="Arial" panose="020B0604020202020204" pitchFamily="34" charset="0"/>
            </a:pPr>
            <a:r>
              <a:rPr lang="en-US" b="1" dirty="0">
                <a:solidFill>
                  <a:schemeClr val="bg1"/>
                </a:solidFill>
              </a:rPr>
              <a:t>Penetrative follow up forensic audit was done - the Exit Gate/ warehouse  records and it exposed the fraud</a:t>
            </a:r>
            <a:endParaRPr lang="en-IN" b="1" dirty="0">
              <a:solidFill>
                <a:schemeClr val="bg1"/>
              </a:solidFill>
            </a:endParaRPr>
          </a:p>
        </p:txBody>
      </p:sp>
      <p:sp>
        <p:nvSpPr>
          <p:cNvPr id="3" name="Content Placeholder 2">
            <a:extLst>
              <a:ext uri="{FF2B5EF4-FFF2-40B4-BE49-F238E27FC236}">
                <a16:creationId xmlns:a16="http://schemas.microsoft.com/office/drawing/2014/main" id="{66323E57-48B2-B5FD-4885-49325DE22330}"/>
              </a:ext>
            </a:extLst>
          </p:cNvPr>
          <p:cNvSpPr>
            <a:spLocks noGrp="1"/>
          </p:cNvSpPr>
          <p:nvPr>
            <p:ph idx="1"/>
          </p:nvPr>
        </p:nvSpPr>
        <p:spPr>
          <a:xfrm>
            <a:off x="5126418" y="0"/>
            <a:ext cx="6224335" cy="6857998"/>
          </a:xfrm>
        </p:spPr>
        <p:txBody>
          <a:bodyPr anchor="ctr">
            <a:normAutofit fontScale="92500"/>
          </a:bodyPr>
          <a:lstStyle/>
          <a:p>
            <a:pPr marL="514350" indent="-514350" algn="just">
              <a:buAutoNum type="arabicPeriod"/>
            </a:pPr>
            <a:r>
              <a:rPr lang="en-US" sz="2400" dirty="0"/>
              <a:t>Vehicle movement records at the gate: On each of the days 11, 18 and 25 Dec a vehicle number ABCD 2024 would come a few minutes after 4 pm and leave at about 7.15 pm</a:t>
            </a:r>
          </a:p>
          <a:p>
            <a:pPr marL="514350" indent="-514350" algn="just">
              <a:buAutoNum type="arabicPeriod"/>
            </a:pPr>
            <a:r>
              <a:rPr lang="en-US" sz="2400" dirty="0"/>
              <a:t>The same guards would be on the duty on those dates and the vehicle would go those 4 warehouses as per the warehouse records</a:t>
            </a:r>
          </a:p>
          <a:p>
            <a:pPr marL="514350" indent="-514350" algn="just">
              <a:buAutoNum type="arabicPeriod"/>
            </a:pPr>
            <a:r>
              <a:rPr lang="en-US" sz="2400" dirty="0"/>
              <a:t>The Vehicle belonged to a supplier who was friendly with the senior stores manager.</a:t>
            </a:r>
          </a:p>
          <a:p>
            <a:pPr marL="514350" indent="-514350" algn="just">
              <a:buAutoNum type="arabicPeriod"/>
            </a:pPr>
            <a:r>
              <a:rPr lang="en-US" sz="2400" dirty="0"/>
              <a:t>The security guards were interrogated, and they admitted to allowing the vehicle to smuggle out goods on Sundays as per instructions from the Senior Stores Manager</a:t>
            </a:r>
          </a:p>
          <a:p>
            <a:pPr marL="514350" indent="-514350" algn="just">
              <a:buAutoNum type="arabicPeriod"/>
            </a:pPr>
            <a:r>
              <a:rPr lang="en-US" sz="2400" dirty="0"/>
              <a:t>The Stores Manager arranged for the cameras to be switched off during this process as also manipulations of entries in the ERP system</a:t>
            </a:r>
          </a:p>
        </p:txBody>
      </p:sp>
    </p:spTree>
    <p:extLst>
      <p:ext uri="{BB962C8B-B14F-4D97-AF65-F5344CB8AC3E}">
        <p14:creationId xmlns:p14="http://schemas.microsoft.com/office/powerpoint/2010/main" val="106959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E983-701E-49B4-52B8-3293D59240BF}"/>
              </a:ext>
            </a:extLst>
          </p:cNvPr>
          <p:cNvSpPr>
            <a:spLocks noGrp="1"/>
          </p:cNvSpPr>
          <p:nvPr>
            <p:ph type="title"/>
          </p:nvPr>
        </p:nvSpPr>
        <p:spPr/>
        <p:txBody>
          <a:bodyPr/>
          <a:lstStyle/>
          <a:p>
            <a:r>
              <a:rPr lang="en-US" dirty="0"/>
              <a:t>Agenda</a:t>
            </a:r>
            <a:endParaRPr lang="en-IN" dirty="0"/>
          </a:p>
        </p:txBody>
      </p:sp>
      <p:sp>
        <p:nvSpPr>
          <p:cNvPr id="3" name="Content Placeholder 2">
            <a:extLst>
              <a:ext uri="{FF2B5EF4-FFF2-40B4-BE49-F238E27FC236}">
                <a16:creationId xmlns:a16="http://schemas.microsoft.com/office/drawing/2014/main" id="{2CEDC56C-BCA8-23E9-623A-FCA260CF3A73}"/>
              </a:ext>
            </a:extLst>
          </p:cNvPr>
          <p:cNvSpPr>
            <a:spLocks noGrp="1"/>
          </p:cNvSpPr>
          <p:nvPr>
            <p:ph idx="1"/>
          </p:nvPr>
        </p:nvSpPr>
        <p:spPr/>
        <p:txBody>
          <a:bodyPr/>
          <a:lstStyle/>
          <a:p>
            <a:pPr marL="514350" indent="-514350">
              <a:buFont typeface="Arial" panose="020B0604020202020204" pitchFamily="34" charset="0"/>
              <a:buAutoNum type="arabicPeriod"/>
            </a:pPr>
            <a:r>
              <a:rPr lang="en-US" dirty="0"/>
              <a:t>Recent case studies in business fraud</a:t>
            </a:r>
          </a:p>
          <a:p>
            <a:pPr marL="514350" indent="-514350">
              <a:buAutoNum type="arabicPeriod"/>
            </a:pPr>
            <a:r>
              <a:rPr lang="en-US" dirty="0"/>
              <a:t>Digital tools including AI in  audit and financial crimes investigations</a:t>
            </a:r>
          </a:p>
          <a:p>
            <a:pPr marL="514350" indent="-514350">
              <a:buAutoNum type="arabicPeriod"/>
            </a:pPr>
            <a:r>
              <a:rPr lang="en-US" dirty="0"/>
              <a:t>Opportunities in forensic audit</a:t>
            </a:r>
          </a:p>
          <a:p>
            <a:pPr marL="514350" indent="-514350">
              <a:buAutoNum type="arabicPeriod"/>
            </a:pPr>
            <a:endParaRPr lang="en-IN" dirty="0"/>
          </a:p>
        </p:txBody>
      </p:sp>
    </p:spTree>
    <p:extLst>
      <p:ext uri="{BB962C8B-B14F-4D97-AF65-F5344CB8AC3E}">
        <p14:creationId xmlns:p14="http://schemas.microsoft.com/office/powerpoint/2010/main" val="2641325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CB3C-B6D1-5788-017D-AB460D8D656C}"/>
              </a:ext>
            </a:extLst>
          </p:cNvPr>
          <p:cNvSpPr>
            <a:spLocks noGrp="1"/>
          </p:cNvSpPr>
          <p:nvPr>
            <p:ph type="title"/>
          </p:nvPr>
        </p:nvSpPr>
        <p:spPr>
          <a:xfrm>
            <a:off x="6095999" y="4428000"/>
            <a:ext cx="5983705" cy="2290434"/>
          </a:xfrm>
        </p:spPr>
        <p:txBody>
          <a:bodyPr vert="horz" wrap="square" lIns="91440" tIns="45720" rIns="91440" bIns="45720" rtlCol="0" anchor="b">
            <a:normAutofit fontScale="90000"/>
          </a:bodyPr>
          <a:lstStyle/>
          <a:p>
            <a:pPr algn="just"/>
            <a:r>
              <a:rPr lang="en-US" sz="4400" kern="1200" dirty="0">
                <a:solidFill>
                  <a:schemeClr val="bg1"/>
                </a:solidFill>
                <a:latin typeface="+mj-lt"/>
                <a:ea typeface="+mj-ea"/>
                <a:cs typeface="+mj-cs"/>
              </a:rPr>
              <a:t>It was a fraud engineered by the stores manager with support from the security guards and two assistants</a:t>
            </a:r>
          </a:p>
        </p:txBody>
      </p:sp>
      <p:pic>
        <p:nvPicPr>
          <p:cNvPr id="5" name="Picture 4" descr="Boxes On Rack In Warehouse">
            <a:extLst>
              <a:ext uri="{FF2B5EF4-FFF2-40B4-BE49-F238E27FC236}">
                <a16:creationId xmlns:a16="http://schemas.microsoft.com/office/drawing/2014/main" id="{27761BC1-1015-1888-AAF7-431854C33CB5}"/>
              </a:ext>
            </a:extLst>
          </p:cNvPr>
          <p:cNvPicPr>
            <a:picLocks noChangeAspect="1"/>
          </p:cNvPicPr>
          <p:nvPr/>
        </p:nvPicPr>
        <p:blipFill>
          <a:blip r:embed="rId2"/>
          <a:srcRect r="1" b="2339"/>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a:extLst>
              <a:ext uri="{FF2B5EF4-FFF2-40B4-BE49-F238E27FC236}">
                <a16:creationId xmlns:a16="http://schemas.microsoft.com/office/drawing/2014/main" id="{68C1D4C9-44DC-B3CF-EF13-6DC28CEA11D5}"/>
              </a:ext>
            </a:extLst>
          </p:cNvPr>
          <p:cNvPicPr>
            <a:picLocks noChangeAspect="1"/>
          </p:cNvPicPr>
          <p:nvPr/>
        </p:nvPicPr>
        <p:blipFill>
          <a:blip r:embed="rId3"/>
          <a:srcRect l="3211" r="6822" b="-3"/>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Tree>
    <p:extLst>
      <p:ext uri="{BB962C8B-B14F-4D97-AF65-F5344CB8AC3E}">
        <p14:creationId xmlns:p14="http://schemas.microsoft.com/office/powerpoint/2010/main" val="1462104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1ACE-2C12-531D-9A1F-F69601C90988}"/>
              </a:ext>
            </a:extLst>
          </p:cNvPr>
          <p:cNvSpPr>
            <a:spLocks noGrp="1"/>
          </p:cNvSpPr>
          <p:nvPr>
            <p:ph type="title"/>
          </p:nvPr>
        </p:nvSpPr>
        <p:spPr/>
        <p:txBody>
          <a:bodyPr/>
          <a:lstStyle/>
          <a:p>
            <a:r>
              <a:rPr lang="en-US" dirty="0"/>
              <a:t>Use of AI in fraud detection and forensic audit. </a:t>
            </a:r>
            <a:endParaRPr lang="en-IN" dirty="0"/>
          </a:p>
        </p:txBody>
      </p:sp>
      <p:sp>
        <p:nvSpPr>
          <p:cNvPr id="3" name="Text Placeholder 2">
            <a:extLst>
              <a:ext uri="{FF2B5EF4-FFF2-40B4-BE49-F238E27FC236}">
                <a16:creationId xmlns:a16="http://schemas.microsoft.com/office/drawing/2014/main" id="{DB808ABC-1681-0393-778D-F5A4D2D5063A}"/>
              </a:ext>
            </a:extLst>
          </p:cNvPr>
          <p:cNvSpPr>
            <a:spLocks noGrp="1"/>
          </p:cNvSpPr>
          <p:nvPr>
            <p:ph type="body" idx="1"/>
          </p:nvPr>
        </p:nvSpPr>
        <p:spPr/>
        <p:txBody>
          <a:bodyPr/>
          <a:lstStyle/>
          <a:p>
            <a:r>
              <a:rPr lang="en-US" dirty="0"/>
              <a:t>Extract of presentation in 2025 WOFA by Chetan Dalal</a:t>
            </a:r>
            <a:endParaRPr lang="en-IN" dirty="0"/>
          </a:p>
        </p:txBody>
      </p:sp>
    </p:spTree>
    <p:extLst>
      <p:ext uri="{BB962C8B-B14F-4D97-AF65-F5344CB8AC3E}">
        <p14:creationId xmlns:p14="http://schemas.microsoft.com/office/powerpoint/2010/main" val="315008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AB293-A01A-412D-719A-3B9161870B9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60B37F-0985-E3B4-4BA9-CB1C68C6DA1B}"/>
              </a:ext>
            </a:extLst>
          </p:cNvPr>
          <p:cNvSpPr txBox="1"/>
          <p:nvPr/>
        </p:nvSpPr>
        <p:spPr>
          <a:xfrm>
            <a:off x="2893671" y="2291787"/>
            <a:ext cx="6701742" cy="4031873"/>
          </a:xfrm>
          <a:prstGeom prst="rect">
            <a:avLst/>
          </a:prstGeom>
          <a:noFill/>
        </p:spPr>
        <p:txBody>
          <a:bodyPr wrap="square" rtlCol="0">
            <a:spAutoFit/>
          </a:bodyPr>
          <a:lstStyle/>
          <a:p>
            <a:pPr algn="ctr"/>
            <a:r>
              <a:rPr lang="en-IN" sz="3200" dirty="0"/>
              <a:t>AI:</a:t>
            </a:r>
          </a:p>
          <a:p>
            <a:r>
              <a:rPr lang="en-IN" sz="3200" dirty="0"/>
              <a:t>What are the important features of AI</a:t>
            </a:r>
          </a:p>
          <a:p>
            <a:pPr marL="457200" indent="-457200">
              <a:buFontTx/>
              <a:buChar char="-"/>
            </a:pPr>
            <a:r>
              <a:rPr lang="en-IN" sz="3200" dirty="0"/>
              <a:t>Powerful tool to quickly perform given task</a:t>
            </a:r>
          </a:p>
          <a:p>
            <a:pPr marL="457200" indent="-457200">
              <a:buFontTx/>
              <a:buChar char="-"/>
            </a:pPr>
            <a:r>
              <a:rPr lang="en-IN" sz="3200" dirty="0"/>
              <a:t>Self learning and improving</a:t>
            </a:r>
          </a:p>
          <a:p>
            <a:pPr marL="457200" indent="-457200">
              <a:buFontTx/>
              <a:buChar char="-"/>
            </a:pPr>
            <a:r>
              <a:rPr lang="en-IN" sz="3200" dirty="0"/>
              <a:t>Mimic human intelligence</a:t>
            </a:r>
          </a:p>
          <a:p>
            <a:pPr marL="457200" indent="-457200">
              <a:buFontTx/>
              <a:buChar char="-"/>
            </a:pPr>
            <a:endParaRPr lang="en-IN" sz="3200" dirty="0"/>
          </a:p>
          <a:p>
            <a:endParaRPr lang="en-IN" sz="3200" dirty="0"/>
          </a:p>
        </p:txBody>
      </p:sp>
    </p:spTree>
    <p:extLst>
      <p:ext uri="{BB962C8B-B14F-4D97-AF65-F5344CB8AC3E}">
        <p14:creationId xmlns:p14="http://schemas.microsoft.com/office/powerpoint/2010/main" val="97837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4480C-F1EF-A4B6-5EEC-22D8ABAC2A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AF981E-69DF-C010-E024-B684C030E7CE}"/>
              </a:ext>
            </a:extLst>
          </p:cNvPr>
          <p:cNvSpPr txBox="1"/>
          <p:nvPr/>
        </p:nvSpPr>
        <p:spPr>
          <a:xfrm>
            <a:off x="3136739" y="2939970"/>
            <a:ext cx="6458674" cy="3539430"/>
          </a:xfrm>
          <a:prstGeom prst="rect">
            <a:avLst/>
          </a:prstGeom>
          <a:noFill/>
        </p:spPr>
        <p:txBody>
          <a:bodyPr wrap="square" rtlCol="0">
            <a:spAutoFit/>
          </a:bodyPr>
          <a:lstStyle/>
          <a:p>
            <a:r>
              <a:rPr lang="en-IN" sz="3200" dirty="0"/>
              <a:t>2. Kinds of AI (capability wise)</a:t>
            </a:r>
          </a:p>
          <a:p>
            <a:r>
              <a:rPr lang="en-IN" sz="3200" dirty="0"/>
              <a:t>There are 3 simple classifications</a:t>
            </a:r>
          </a:p>
          <a:p>
            <a:pPr marL="457200" indent="-457200">
              <a:buFontTx/>
              <a:buChar char="-"/>
            </a:pPr>
            <a:r>
              <a:rPr lang="en-IN" sz="3200" dirty="0"/>
              <a:t>Narrow or Weak AI</a:t>
            </a:r>
          </a:p>
          <a:p>
            <a:pPr marL="457200" indent="-457200">
              <a:buFontTx/>
              <a:buChar char="-"/>
            </a:pPr>
            <a:r>
              <a:rPr lang="en-IN" sz="3200" dirty="0"/>
              <a:t>General or Strong AI</a:t>
            </a:r>
          </a:p>
          <a:p>
            <a:pPr marL="457200" indent="-457200">
              <a:buFontTx/>
              <a:buChar char="-"/>
            </a:pPr>
            <a:r>
              <a:rPr lang="en-IN" sz="3200" dirty="0"/>
              <a:t>Super intelligent AI</a:t>
            </a:r>
          </a:p>
          <a:p>
            <a:pPr marL="457200" indent="-457200">
              <a:buFontTx/>
              <a:buChar char="-"/>
            </a:pPr>
            <a:endParaRPr lang="en-IN" sz="3200" dirty="0"/>
          </a:p>
          <a:p>
            <a:endParaRPr lang="en-IN" sz="3200" dirty="0"/>
          </a:p>
        </p:txBody>
      </p:sp>
    </p:spTree>
    <p:extLst>
      <p:ext uri="{BB962C8B-B14F-4D97-AF65-F5344CB8AC3E}">
        <p14:creationId xmlns:p14="http://schemas.microsoft.com/office/powerpoint/2010/main" val="3745665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ECAB1-D585-D3C4-15CE-61A691C5FC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8A06DF9-24B8-B8EA-61DA-AA16FA127FB0}"/>
              </a:ext>
            </a:extLst>
          </p:cNvPr>
          <p:cNvSpPr txBox="1"/>
          <p:nvPr/>
        </p:nvSpPr>
        <p:spPr>
          <a:xfrm>
            <a:off x="2326510" y="2939970"/>
            <a:ext cx="8275899" cy="2554545"/>
          </a:xfrm>
          <a:prstGeom prst="rect">
            <a:avLst/>
          </a:prstGeom>
          <a:noFill/>
        </p:spPr>
        <p:txBody>
          <a:bodyPr wrap="square" rtlCol="0">
            <a:spAutoFit/>
          </a:bodyPr>
          <a:lstStyle/>
          <a:p>
            <a:r>
              <a:rPr lang="en-IN" sz="3200" dirty="0"/>
              <a:t>3. AI case study.</a:t>
            </a:r>
          </a:p>
          <a:p>
            <a:r>
              <a:rPr lang="en-IN" sz="3200" dirty="0"/>
              <a:t>Performing  analytics and preparing a new age forensic audit report. </a:t>
            </a:r>
          </a:p>
          <a:p>
            <a:r>
              <a:rPr lang="en-IN" sz="3200" dirty="0"/>
              <a:t>An illustration of a simple AI tool used in a forensic audit</a:t>
            </a:r>
          </a:p>
        </p:txBody>
      </p:sp>
    </p:spTree>
    <p:extLst>
      <p:ext uri="{BB962C8B-B14F-4D97-AF65-F5344CB8AC3E}">
        <p14:creationId xmlns:p14="http://schemas.microsoft.com/office/powerpoint/2010/main" val="780910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5F32-F193-500B-436D-07E48BA142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A46CCA-04C6-4F07-DD4A-2F01330F58BC}"/>
              </a:ext>
            </a:extLst>
          </p:cNvPr>
          <p:cNvSpPr txBox="1"/>
          <p:nvPr/>
        </p:nvSpPr>
        <p:spPr>
          <a:xfrm>
            <a:off x="1053296" y="2395959"/>
            <a:ext cx="10370917" cy="3785652"/>
          </a:xfrm>
          <a:prstGeom prst="rect">
            <a:avLst/>
          </a:prstGeom>
          <a:noFill/>
        </p:spPr>
        <p:txBody>
          <a:bodyPr wrap="square" rtlCol="0">
            <a:spAutoFit/>
          </a:bodyPr>
          <a:lstStyle/>
          <a:p>
            <a:r>
              <a:rPr lang="en-IN" sz="4000" b="1" dirty="0"/>
              <a:t>Case study</a:t>
            </a:r>
            <a:r>
              <a:rPr lang="en-IN" sz="4000" dirty="0"/>
              <a:t>:  A fire claim investigation: A forensic auditor had to verify a claim and  confirm the claimed quantity and value and issue a report. He has some limited data about quantity boxes claimed and the dimensions of the warehouse. </a:t>
            </a:r>
            <a:r>
              <a:rPr lang="en-IN" sz="4000" b="1" dirty="0"/>
              <a:t>In this can he use an AI tool?</a:t>
            </a:r>
          </a:p>
        </p:txBody>
      </p:sp>
    </p:spTree>
    <p:extLst>
      <p:ext uri="{BB962C8B-B14F-4D97-AF65-F5344CB8AC3E}">
        <p14:creationId xmlns:p14="http://schemas.microsoft.com/office/powerpoint/2010/main" val="556257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476F4-A0A4-3C16-0524-9F5B5433C050}"/>
              </a:ext>
            </a:extLst>
          </p:cNvPr>
          <p:cNvSpPr txBox="1"/>
          <p:nvPr/>
        </p:nvSpPr>
        <p:spPr>
          <a:xfrm>
            <a:off x="613458" y="1932972"/>
            <a:ext cx="10995950" cy="4401205"/>
          </a:xfrm>
          <a:prstGeom prst="rect">
            <a:avLst/>
          </a:prstGeom>
          <a:noFill/>
        </p:spPr>
        <p:txBody>
          <a:bodyPr wrap="square" rtlCol="0">
            <a:spAutoFit/>
          </a:bodyPr>
          <a:lstStyle/>
          <a:p>
            <a:r>
              <a:rPr lang="en-IN" sz="2800" b="1" dirty="0"/>
              <a:t>Yes: A simple AI tool in a situation of this kind can be used to perform some analytics and facilitate preparation of the report</a:t>
            </a:r>
          </a:p>
          <a:p>
            <a:r>
              <a:rPr lang="en-IN" sz="2800" dirty="0"/>
              <a:t>The three broad steps in the illustration are:</a:t>
            </a:r>
          </a:p>
          <a:p>
            <a:pPr marL="342900" indent="-342900">
              <a:buAutoNum type="arabicPeriod"/>
            </a:pPr>
            <a:r>
              <a:rPr lang="en-IN" sz="2800" dirty="0"/>
              <a:t>The forensic auditor will </a:t>
            </a:r>
            <a:r>
              <a:rPr lang="en-IN" sz="2800" b="1" dirty="0"/>
              <a:t>feed the AI tool with limited facts </a:t>
            </a:r>
            <a:r>
              <a:rPr lang="en-IN" sz="2800" dirty="0"/>
              <a:t>(or information) available and instruct it about what he wants (</a:t>
            </a:r>
            <a:r>
              <a:rPr lang="en-IN" sz="2800" b="1" dirty="0"/>
              <a:t>his objective</a:t>
            </a:r>
            <a:r>
              <a:rPr lang="en-IN" sz="2800" dirty="0"/>
              <a:t>)</a:t>
            </a:r>
          </a:p>
          <a:p>
            <a:pPr marL="342900" indent="-342900">
              <a:buAutoNum type="arabicPeriod"/>
            </a:pPr>
            <a:r>
              <a:rPr lang="en-IN" sz="2800" dirty="0"/>
              <a:t>He will instruct the AI tool to provide the results by </a:t>
            </a:r>
            <a:r>
              <a:rPr lang="en-IN" sz="2800" b="1" dirty="0"/>
              <a:t>using its built in intelligence,  conduct relevant research</a:t>
            </a:r>
            <a:r>
              <a:rPr lang="en-IN" sz="2800" dirty="0"/>
              <a:t>  and perform suitable analytics to enable the forensic auditor to achieve his objectives</a:t>
            </a:r>
          </a:p>
          <a:p>
            <a:pPr marL="342900" indent="-342900">
              <a:buAutoNum type="arabicPeriod"/>
            </a:pPr>
            <a:r>
              <a:rPr lang="en-IN" sz="2800" dirty="0"/>
              <a:t>To facilitate </a:t>
            </a:r>
            <a:r>
              <a:rPr lang="en-IN" sz="2800" b="1" dirty="0"/>
              <a:t>preparation of a report in an audio visual form </a:t>
            </a:r>
          </a:p>
        </p:txBody>
      </p:sp>
    </p:spTree>
    <p:extLst>
      <p:ext uri="{BB962C8B-B14F-4D97-AF65-F5344CB8AC3E}">
        <p14:creationId xmlns:p14="http://schemas.microsoft.com/office/powerpoint/2010/main" val="744650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2514-E1FB-8807-4F21-F5834AA294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BF7735-8AF0-6E83-7473-2A522F0F563E}"/>
              </a:ext>
            </a:extLst>
          </p:cNvPr>
          <p:cNvSpPr txBox="1"/>
          <p:nvPr/>
        </p:nvSpPr>
        <p:spPr>
          <a:xfrm>
            <a:off x="1053296" y="2395959"/>
            <a:ext cx="10370917" cy="1938992"/>
          </a:xfrm>
          <a:prstGeom prst="rect">
            <a:avLst/>
          </a:prstGeom>
          <a:noFill/>
        </p:spPr>
        <p:txBody>
          <a:bodyPr wrap="square" rtlCol="0">
            <a:spAutoFit/>
          </a:bodyPr>
          <a:lstStyle/>
          <a:p>
            <a:r>
              <a:rPr lang="en-IN" sz="4000" dirty="0"/>
              <a:t>Step 1: The forensic auditor will provide all the facts that he has gathered to verify the reliability of the claim</a:t>
            </a:r>
          </a:p>
        </p:txBody>
      </p:sp>
    </p:spTree>
    <p:extLst>
      <p:ext uri="{BB962C8B-B14F-4D97-AF65-F5344CB8AC3E}">
        <p14:creationId xmlns:p14="http://schemas.microsoft.com/office/powerpoint/2010/main" val="3495141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88ACF-BA20-65D6-5181-4ED4A92650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F342A8-1F3D-C0AB-4AD3-DE39ECC1C70D}"/>
              </a:ext>
            </a:extLst>
          </p:cNvPr>
          <p:cNvSpPr txBox="1"/>
          <p:nvPr/>
        </p:nvSpPr>
        <p:spPr>
          <a:xfrm>
            <a:off x="520861" y="1782501"/>
            <a:ext cx="11192718" cy="4628896"/>
          </a:xfrm>
          <a:prstGeom prst="rect">
            <a:avLst/>
          </a:prstGeom>
          <a:noFill/>
        </p:spPr>
        <p:txBody>
          <a:bodyPr wrap="square">
            <a:spAutoFit/>
          </a:bodyPr>
          <a:lstStyle/>
          <a:p>
            <a:pPr>
              <a:lnSpc>
                <a:spcPct val="115000"/>
              </a:lnSpc>
              <a:spcAft>
                <a:spcPts val="800"/>
              </a:spcAft>
            </a:pPr>
            <a:r>
              <a:rPr lang="en-IN" sz="2000" b="1" kern="100" dirty="0">
                <a:latin typeface="Open Sans" panose="020B0606030504020204" pitchFamily="34" charset="0"/>
                <a:ea typeface="Aptos" panose="020B0004020202020204" pitchFamily="34" charset="0"/>
                <a:cs typeface="Times New Roman" panose="02020603050405020304" pitchFamily="18" charset="0"/>
              </a:rPr>
              <a:t>Facts</a:t>
            </a:r>
            <a:r>
              <a:rPr lang="en-IN" sz="2000" b="1" kern="100" dirty="0">
                <a:effectLst/>
                <a:latin typeface="Open Sans" panose="020B0606030504020204" pitchFamily="34" charset="0"/>
                <a:ea typeface="Aptos" panose="020B0004020202020204" pitchFamily="34" charset="0"/>
                <a:cs typeface="Times New Roman" panose="02020603050405020304" pitchFamily="18" charset="0"/>
              </a:rPr>
              <a:t> available  fed into the AI tool. The stock lost quantity and value</a:t>
            </a:r>
            <a:r>
              <a:rPr lang="en-IN" sz="2000" b="1" kern="100" dirty="0">
                <a:latin typeface="Open Sans" panose="020B0606030504020204" pitchFamily="34" charset="0"/>
                <a:ea typeface="Aptos" panose="020B0004020202020204" pitchFamily="34" charset="0"/>
                <a:cs typeface="Times New Roman" panose="02020603050405020304" pitchFamily="18" charset="0"/>
              </a:rPr>
              <a:t>,</a:t>
            </a:r>
            <a:r>
              <a:rPr lang="en-IN" sz="2000" b="1" kern="100" dirty="0">
                <a:effectLst/>
                <a:latin typeface="Open Sans" panose="020B0606030504020204" pitchFamily="34" charset="0"/>
                <a:ea typeface="Aptos" panose="020B0004020202020204" pitchFamily="34" charset="0"/>
                <a:cs typeface="Times New Roman" panose="02020603050405020304" pitchFamily="18" charset="0"/>
              </a:rPr>
              <a:t> certain details of the warehouse and the </a:t>
            </a:r>
            <a:r>
              <a:rPr lang="en-IN" sz="2000" b="1" kern="100" dirty="0">
                <a:solidFill>
                  <a:srgbClr val="FF0000"/>
                </a:solidFill>
                <a:effectLst/>
                <a:latin typeface="Open Sans" panose="020B0606030504020204" pitchFamily="34" charset="0"/>
                <a:ea typeface="Aptos" panose="020B0004020202020204" pitchFamily="34" charset="0"/>
                <a:cs typeface="Times New Roman" panose="02020603050405020304" pitchFamily="18" charset="0"/>
              </a:rPr>
              <a:t>objectives of the auditor</a:t>
            </a:r>
          </a:p>
          <a:p>
            <a:pPr>
              <a:lnSpc>
                <a:spcPct val="115000"/>
              </a:lnSpc>
              <a:spcAft>
                <a:spcPts val="800"/>
              </a:spcAft>
            </a:pPr>
            <a:r>
              <a:rPr lang="en-IN" sz="2000" kern="100" dirty="0">
                <a:effectLst/>
                <a:latin typeface="Open Sans" panose="020B0606030504020204" pitchFamily="34" charset="0"/>
                <a:ea typeface="Aptos" panose="020B0004020202020204" pitchFamily="34" charset="0"/>
                <a:cs typeface="Times New Roman" panose="02020603050405020304" pitchFamily="18" charset="0"/>
              </a:rPr>
              <a:t>A situation where an insurance claim was made for </a:t>
            </a:r>
            <a:r>
              <a:rPr lang="en-IN" sz="2000" b="1" kern="100" dirty="0">
                <a:effectLst/>
                <a:latin typeface="Open Sans" panose="020B0606030504020204" pitchFamily="34" charset="0"/>
                <a:ea typeface="Aptos" panose="020B0004020202020204" pitchFamily="34" charset="0"/>
                <a:cs typeface="Times New Roman" panose="02020603050405020304" pitchFamily="18" charset="0"/>
              </a:rPr>
              <a:t>275 boxes of valuable stocks  </a:t>
            </a:r>
            <a:r>
              <a:rPr lang="en-IN" sz="2000" kern="100" dirty="0">
                <a:effectLst/>
                <a:latin typeface="Open Sans" panose="020B0606030504020204" pitchFamily="34" charset="0"/>
                <a:ea typeface="Aptos" panose="020B0004020202020204" pitchFamily="34" charset="0"/>
                <a:cs typeface="Times New Roman" panose="02020603050405020304" pitchFamily="18" charset="0"/>
              </a:rPr>
              <a:t>lost by fire. It was </a:t>
            </a:r>
            <a:r>
              <a:rPr lang="en-IN" sz="2000" b="1" kern="100" dirty="0">
                <a:effectLst/>
                <a:latin typeface="Open Sans" panose="020B0606030504020204" pitchFamily="34" charset="0"/>
                <a:ea typeface="Aptos" panose="020B0004020202020204" pitchFamily="34" charset="0"/>
                <a:cs typeface="Times New Roman" panose="02020603050405020304" pitchFamily="18" charset="0"/>
              </a:rPr>
              <a:t>imperative to compute the maximum number of boxes </a:t>
            </a:r>
            <a:r>
              <a:rPr lang="en-IN" sz="2000" kern="100" dirty="0">
                <a:effectLst/>
                <a:latin typeface="Open Sans" panose="020B0606030504020204" pitchFamily="34" charset="0"/>
                <a:ea typeface="Aptos" panose="020B0004020202020204" pitchFamily="34" charset="0"/>
                <a:cs typeface="Times New Roman" panose="02020603050405020304" pitchFamily="18" charset="0"/>
              </a:rPr>
              <a:t>that could be stored in that warehouse </a:t>
            </a:r>
            <a:r>
              <a:rPr lang="en-IN" sz="2000" b="1" kern="100" dirty="0">
                <a:effectLst/>
                <a:latin typeface="Open Sans" panose="020B0606030504020204" pitchFamily="34" charset="0"/>
                <a:ea typeface="Aptos" panose="020B0004020202020204" pitchFamily="34" charset="0"/>
                <a:cs typeface="Times New Roman" panose="02020603050405020304" pitchFamily="18" charset="0"/>
              </a:rPr>
              <a:t>20 feet tall, 20 feet long and 10 feet wide</a:t>
            </a:r>
            <a:r>
              <a:rPr lang="en-IN" sz="2000" kern="100" dirty="0">
                <a:effectLst/>
                <a:latin typeface="Open Sans" panose="020B0606030504020204" pitchFamily="34" charset="0"/>
                <a:ea typeface="Aptos" panose="020B0004020202020204" pitchFamily="34" charset="0"/>
                <a:cs typeface="Times New Roman" panose="02020603050405020304" pitchFamily="18" charset="0"/>
              </a:rPr>
              <a:t>. The ware house had a gangway 2 feet wide across the length. The boxes were </a:t>
            </a:r>
            <a:r>
              <a:rPr lang="en-IN" sz="2000" b="1" kern="100" dirty="0">
                <a:effectLst/>
                <a:latin typeface="Open Sans" panose="020B0606030504020204" pitchFamily="34" charset="0"/>
                <a:ea typeface="Aptos" panose="020B0004020202020204" pitchFamily="34" charset="0"/>
                <a:cs typeface="Times New Roman" panose="02020603050405020304" pitchFamily="18" charset="0"/>
              </a:rPr>
              <a:t>2 feet long, 1 foot wide and 1 foot tall</a:t>
            </a:r>
            <a:r>
              <a:rPr lang="en-IN" sz="2000" kern="100" dirty="0">
                <a:effectLst/>
                <a:latin typeface="Open Sans" panose="020B0606030504020204" pitchFamily="34" charset="0"/>
                <a:ea typeface="Aptos" panose="020B0004020202020204" pitchFamily="34" charset="0"/>
                <a:cs typeface="Times New Roman" panose="02020603050405020304" pitchFamily="18" charset="0"/>
              </a:rPr>
              <a:t>.  </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IN" sz="2000" kern="100" dirty="0">
                <a:effectLst/>
                <a:latin typeface="Open Sans" panose="020B0606030504020204" pitchFamily="34" charset="0"/>
                <a:ea typeface="Aptos" panose="020B0004020202020204" pitchFamily="34" charset="0"/>
                <a:cs typeface="Times New Roman" panose="02020603050405020304" pitchFamily="18" charset="0"/>
              </a:rPr>
              <a:t> Weight restrictions permitted only 10 boxes to be stacked in one column. It was also learnt that 25 boxes were empty because of unusable stock removed and 10 boxes were  outside the warehouse and saved from the fire. There was a theft of 10 boxes one day before the fire.</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IN" sz="2000" b="1" kern="100" dirty="0">
                <a:solidFill>
                  <a:srgbClr val="FF0000"/>
                </a:solidFill>
                <a:effectLst/>
                <a:latin typeface="Open Sans" panose="020B0606030504020204" pitchFamily="34" charset="0"/>
                <a:ea typeface="Aptos" panose="020B0004020202020204" pitchFamily="34" charset="0"/>
                <a:cs typeface="Times New Roman" panose="02020603050405020304" pitchFamily="18" charset="0"/>
              </a:rPr>
              <a:t>How many boxes could have been  stored at maximum and what was the quantum of excess claim in terms of the number of boxes and in value if each box was $ 25. </a:t>
            </a:r>
            <a:endParaRPr lang="en-IN"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18696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C0AE3-70EC-B270-53B3-F44F2EA8ED65}"/>
              </a:ext>
            </a:extLst>
          </p:cNvPr>
          <p:cNvPicPr>
            <a:picLocks noChangeAspect="1"/>
          </p:cNvPicPr>
          <p:nvPr/>
        </p:nvPicPr>
        <p:blipFill>
          <a:blip r:embed="rId2"/>
          <a:srcRect l="4177" t="10465" b="8861"/>
          <a:stretch/>
        </p:blipFill>
        <p:spPr>
          <a:xfrm>
            <a:off x="509286" y="717630"/>
            <a:ext cx="11682714" cy="5532699"/>
          </a:xfrm>
          <a:prstGeom prst="rect">
            <a:avLst/>
          </a:prstGeom>
        </p:spPr>
      </p:pic>
      <p:sp>
        <p:nvSpPr>
          <p:cNvPr id="2" name="Rectangle 1">
            <a:extLst>
              <a:ext uri="{FF2B5EF4-FFF2-40B4-BE49-F238E27FC236}">
                <a16:creationId xmlns:a16="http://schemas.microsoft.com/office/drawing/2014/main" id="{66873777-6195-BCE5-2826-52DB281B5AF5}"/>
              </a:ext>
            </a:extLst>
          </p:cNvPr>
          <p:cNvSpPr/>
          <p:nvPr/>
        </p:nvSpPr>
        <p:spPr>
          <a:xfrm>
            <a:off x="-150471" y="0"/>
            <a:ext cx="12905772"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Screen shot of an AI tool: it was asked to perform the analysis and present  the results </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0201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C9A27-580D-381F-B4DA-491A379FC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A06F3-FC9E-6A7F-E829-C07AE2F22FB5}"/>
              </a:ext>
            </a:extLst>
          </p:cNvPr>
          <p:cNvSpPr>
            <a:spLocks noGrp="1"/>
          </p:cNvSpPr>
          <p:nvPr>
            <p:ph type="title"/>
          </p:nvPr>
        </p:nvSpPr>
        <p:spPr/>
        <p:txBody>
          <a:bodyPr/>
          <a:lstStyle/>
          <a:p>
            <a:r>
              <a:rPr lang="en-US" dirty="0"/>
              <a:t>3. Recent Case studies</a:t>
            </a:r>
            <a:endParaRPr lang="en-IN" dirty="0"/>
          </a:p>
        </p:txBody>
      </p:sp>
      <p:sp>
        <p:nvSpPr>
          <p:cNvPr id="3" name="Text Placeholder 2">
            <a:extLst>
              <a:ext uri="{FF2B5EF4-FFF2-40B4-BE49-F238E27FC236}">
                <a16:creationId xmlns:a16="http://schemas.microsoft.com/office/drawing/2014/main" id="{54CE3E2F-7F29-EA70-35C3-C946BD103328}"/>
              </a:ext>
            </a:extLst>
          </p:cNvPr>
          <p:cNvSpPr>
            <a:spLocks noGrp="1"/>
          </p:cNvSpPr>
          <p:nvPr>
            <p:ph type="body" idx="1"/>
          </p:nvPr>
        </p:nvSpPr>
        <p:spPr/>
        <p:txBody>
          <a:bodyPr/>
          <a:lstStyle/>
          <a:p>
            <a:endParaRPr lang="en-IN"/>
          </a:p>
        </p:txBody>
      </p:sp>
    </p:spTree>
    <p:extLst>
      <p:ext uri="{BB962C8B-B14F-4D97-AF65-F5344CB8AC3E}">
        <p14:creationId xmlns:p14="http://schemas.microsoft.com/office/powerpoint/2010/main" val="903339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32F02-9A6C-3EE8-FC40-94F615CD3920}"/>
              </a:ext>
            </a:extLst>
          </p:cNvPr>
          <p:cNvPicPr>
            <a:picLocks noChangeAspect="1"/>
          </p:cNvPicPr>
          <p:nvPr/>
        </p:nvPicPr>
        <p:blipFill>
          <a:blip r:embed="rId2"/>
          <a:srcRect l="4082" t="19747" b="7679"/>
          <a:stretch/>
        </p:blipFill>
        <p:spPr>
          <a:xfrm>
            <a:off x="497710" y="1354237"/>
            <a:ext cx="11694290" cy="4977115"/>
          </a:xfrm>
          <a:prstGeom prst="rect">
            <a:avLst/>
          </a:prstGeom>
        </p:spPr>
      </p:pic>
      <p:sp>
        <p:nvSpPr>
          <p:cNvPr id="4" name="Rectangle 3">
            <a:extLst>
              <a:ext uri="{FF2B5EF4-FFF2-40B4-BE49-F238E27FC236}">
                <a16:creationId xmlns:a16="http://schemas.microsoft.com/office/drawing/2014/main" id="{C967585F-63FA-D4F7-31DB-3E25E1D55B26}"/>
              </a:ext>
            </a:extLst>
          </p:cNvPr>
          <p:cNvSpPr/>
          <p:nvPr/>
        </p:nvSpPr>
        <p:spPr>
          <a:xfrm>
            <a:off x="613457" y="-219919"/>
            <a:ext cx="11029259"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facts are copy pasted on the tool</a:t>
            </a:r>
          </a:p>
          <a:p>
            <a:pPr algn="ctr"/>
            <a:r>
              <a:rPr lang="en-US" sz="5400" dirty="0">
                <a:ln w="0"/>
                <a:effectLst>
                  <a:outerShdw blurRad="38100" dist="19050" dir="2700000" algn="tl" rotWithShape="0">
                    <a:schemeClr val="dk1">
                      <a:alpha val="40000"/>
                    </a:schemeClr>
                  </a:outerShdw>
                </a:effectLst>
              </a:rPr>
              <a:t>And the generate script is clicked</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0337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5F657-78E7-C9C5-D0F2-E139331CFFBC}"/>
              </a:ext>
            </a:extLst>
          </p:cNvPr>
          <p:cNvPicPr>
            <a:picLocks noChangeAspect="1"/>
          </p:cNvPicPr>
          <p:nvPr/>
        </p:nvPicPr>
        <p:blipFill>
          <a:blip r:embed="rId2"/>
          <a:srcRect l="2183" t="19240" r="886" b="9367"/>
          <a:stretch/>
        </p:blipFill>
        <p:spPr>
          <a:xfrm>
            <a:off x="266218" y="1319514"/>
            <a:ext cx="11817752" cy="4896091"/>
          </a:xfrm>
          <a:prstGeom prst="rect">
            <a:avLst/>
          </a:prstGeom>
        </p:spPr>
      </p:pic>
      <p:sp>
        <p:nvSpPr>
          <p:cNvPr id="4" name="Rectangle 3">
            <a:extLst>
              <a:ext uri="{FF2B5EF4-FFF2-40B4-BE49-F238E27FC236}">
                <a16:creationId xmlns:a16="http://schemas.microsoft.com/office/drawing/2014/main" id="{217CB808-E6F3-09BE-5D66-7DE2D40CB72F}"/>
              </a:ext>
            </a:extLst>
          </p:cNvPr>
          <p:cNvSpPr/>
          <p:nvPr/>
        </p:nvSpPr>
        <p:spPr>
          <a:xfrm>
            <a:off x="108030" y="0"/>
            <a:ext cx="13715194" cy="1200329"/>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Step 2: The AI tool </a:t>
            </a:r>
            <a:r>
              <a:rPr lang="en-US" sz="2400" b="0" cap="none" spc="0" dirty="0" err="1">
                <a:ln w="0"/>
                <a:solidFill>
                  <a:schemeClr val="tx1"/>
                </a:solidFill>
                <a:effectLst>
                  <a:outerShdw blurRad="38100" dist="19050" dir="2700000" algn="tl" rotWithShape="0">
                    <a:schemeClr val="dk1">
                      <a:alpha val="40000"/>
                    </a:schemeClr>
                  </a:outerShdw>
                </a:effectLst>
              </a:rPr>
              <a:t>perfoms</a:t>
            </a:r>
            <a:r>
              <a:rPr lang="en-US" sz="2400" b="0" cap="none" spc="0" dirty="0">
                <a:ln w="0"/>
                <a:solidFill>
                  <a:schemeClr val="tx1"/>
                </a:solidFill>
                <a:effectLst>
                  <a:outerShdw blurRad="38100" dist="19050" dir="2700000" algn="tl" rotWithShape="0">
                    <a:schemeClr val="dk1">
                      <a:alpha val="40000"/>
                    </a:schemeClr>
                  </a:outerShdw>
                </a:effectLst>
              </a:rPr>
              <a:t> the analytics and </a:t>
            </a:r>
            <a:r>
              <a:rPr lang="en-US" sz="2400" b="1" cap="none" spc="0" dirty="0">
                <a:ln w="0"/>
                <a:solidFill>
                  <a:schemeClr val="tx1"/>
                </a:solidFill>
                <a:effectLst>
                  <a:outerShdw blurRad="38100" dist="19050" dir="2700000" algn="tl" rotWithShape="0">
                    <a:schemeClr val="dk1">
                      <a:alpha val="40000"/>
                    </a:schemeClr>
                  </a:outerShdw>
                </a:effectLst>
              </a:rPr>
              <a:t>calculates the boxes </a:t>
            </a:r>
            <a:r>
              <a:rPr lang="en-US" sz="2400" b="0" cap="none" spc="0" dirty="0">
                <a:ln w="0"/>
                <a:solidFill>
                  <a:schemeClr val="tx1"/>
                </a:solidFill>
                <a:effectLst>
                  <a:outerShdw blurRad="38100" dist="19050" dir="2700000" algn="tl" rotWithShape="0">
                    <a:schemeClr val="dk1">
                      <a:alpha val="40000"/>
                    </a:schemeClr>
                  </a:outerShdw>
                </a:effectLst>
              </a:rPr>
              <a:t>that could fit and  possibly </a:t>
            </a:r>
          </a:p>
          <a:p>
            <a:r>
              <a:rPr lang="en-US" sz="2400" b="0" cap="none" spc="0" dirty="0">
                <a:ln w="0"/>
                <a:solidFill>
                  <a:schemeClr val="tx1"/>
                </a:solidFill>
                <a:effectLst>
                  <a:outerShdw blurRad="38100" dist="19050" dir="2700000" algn="tl" rotWithShape="0">
                    <a:schemeClr val="dk1">
                      <a:alpha val="40000"/>
                    </a:schemeClr>
                  </a:outerShdw>
                </a:effectLst>
              </a:rPr>
              <a:t>been stored considering all information available. It also adjusts the constraining matters of </a:t>
            </a:r>
          </a:p>
          <a:p>
            <a:r>
              <a:rPr lang="en-US" sz="2400" b="0" cap="none" spc="0" dirty="0">
                <a:ln w="0"/>
                <a:solidFill>
                  <a:schemeClr val="tx1"/>
                </a:solidFill>
                <a:effectLst>
                  <a:outerShdw blurRad="38100" dist="19050" dir="2700000" algn="tl" rotWithShape="0">
                    <a:schemeClr val="dk1">
                      <a:alpha val="40000"/>
                    </a:schemeClr>
                  </a:outerShdw>
                </a:effectLst>
              </a:rPr>
              <a:t>empty and stolen boxes </a:t>
            </a:r>
            <a:r>
              <a:rPr lang="en-US" sz="2400" b="0" cap="none" spc="0" dirty="0" err="1">
                <a:ln w="0"/>
                <a:solidFill>
                  <a:schemeClr val="tx1"/>
                </a:solidFill>
                <a:effectLst>
                  <a:outerShdw blurRad="38100" dist="19050" dir="2700000" algn="tl" rotWithShape="0">
                    <a:schemeClr val="dk1">
                      <a:alpha val="40000"/>
                    </a:schemeClr>
                  </a:outerShdw>
                </a:effectLst>
              </a:rPr>
              <a:t>etc</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23292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145B-3FBD-2036-CADF-0E24CD27F0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04FA3E-A125-0832-349B-8CCBEB6484C3}"/>
              </a:ext>
            </a:extLst>
          </p:cNvPr>
          <p:cNvSpPr txBox="1"/>
          <p:nvPr/>
        </p:nvSpPr>
        <p:spPr>
          <a:xfrm>
            <a:off x="659758" y="1851949"/>
            <a:ext cx="10764456" cy="4370427"/>
          </a:xfrm>
          <a:prstGeom prst="rect">
            <a:avLst/>
          </a:prstGeom>
          <a:noFill/>
        </p:spPr>
        <p:txBody>
          <a:bodyPr wrap="square" rtlCol="0">
            <a:spAutoFit/>
          </a:bodyPr>
          <a:lstStyle/>
          <a:p>
            <a:r>
              <a:rPr lang="en-IN" sz="4000" dirty="0"/>
              <a:t>Step 2 AI performs the analytics and provides the desired information for the forensic auditor: </a:t>
            </a:r>
            <a:r>
              <a:rPr lang="en-US" sz="2200" dirty="0"/>
              <a:t>In a warehouse fire, 275 boxes of valuable stocks were lost. The warehouse measured 20 feet tall, 20 feet long, and 10 feet wide, with a 2-foot-wide gangway. Each box was 2 feet long, 1 foot wide, and 1 foot tall, allowing for a maximum of 10 boxes stacked high.  Calculating the storage capacity, the total volume was 4,000 cubic feet, minus the gangway. </a:t>
            </a:r>
            <a:r>
              <a:rPr lang="en-US" sz="2200" b="1" dirty="0"/>
              <a:t>This meant only 190 boxes could fit</a:t>
            </a:r>
            <a:r>
              <a:rPr lang="en-US" sz="2200" dirty="0"/>
              <a:t>. However, 25 boxes were empty, 10 were saved outside, and 10 were stolen just before the fire. </a:t>
            </a:r>
          </a:p>
          <a:p>
            <a:r>
              <a:rPr lang="en-US" sz="2200" b="1" u="sng" dirty="0"/>
              <a:t>So, only 145 boxes were actually stored. The claim for 275 boxes resulted in an excess claim of 130 boxes, worth $3,250. A digital twin was also needed to visualize the stock before the fire.</a:t>
            </a:r>
            <a:endParaRPr lang="en-IN" sz="2200" b="1" u="sng" dirty="0"/>
          </a:p>
        </p:txBody>
      </p:sp>
    </p:spTree>
    <p:extLst>
      <p:ext uri="{BB962C8B-B14F-4D97-AF65-F5344CB8AC3E}">
        <p14:creationId xmlns:p14="http://schemas.microsoft.com/office/powerpoint/2010/main" val="3917891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C73A2-A1AD-E208-5D72-1E22F81B8E7C}"/>
              </a:ext>
            </a:extLst>
          </p:cNvPr>
          <p:cNvPicPr>
            <a:picLocks noChangeAspect="1"/>
          </p:cNvPicPr>
          <p:nvPr/>
        </p:nvPicPr>
        <p:blipFill>
          <a:blip r:embed="rId2"/>
          <a:srcRect l="4462" t="11140" b="7849"/>
          <a:stretch/>
        </p:blipFill>
        <p:spPr>
          <a:xfrm>
            <a:off x="544010" y="763928"/>
            <a:ext cx="11647990" cy="5555849"/>
          </a:xfrm>
          <a:prstGeom prst="rect">
            <a:avLst/>
          </a:prstGeom>
        </p:spPr>
      </p:pic>
      <p:sp>
        <p:nvSpPr>
          <p:cNvPr id="4" name="Rectangle 3">
            <a:extLst>
              <a:ext uri="{FF2B5EF4-FFF2-40B4-BE49-F238E27FC236}">
                <a16:creationId xmlns:a16="http://schemas.microsoft.com/office/drawing/2014/main" id="{98C6474F-D138-98E7-7FF6-DB72F7017026}"/>
              </a:ext>
            </a:extLst>
          </p:cNvPr>
          <p:cNvSpPr/>
          <p:nvPr/>
        </p:nvSpPr>
        <p:spPr>
          <a:xfrm>
            <a:off x="-902825" y="1"/>
            <a:ext cx="1387804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Step 3: The AI tool creates a new age report as an audio visual</a:t>
            </a:r>
          </a:p>
        </p:txBody>
      </p:sp>
    </p:spTree>
    <p:extLst>
      <p:ext uri="{BB962C8B-B14F-4D97-AF65-F5344CB8AC3E}">
        <p14:creationId xmlns:p14="http://schemas.microsoft.com/office/powerpoint/2010/main" val="2448820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_a_warehouse_fire_275_V2">
            <a:hlinkClick r:id="" action="ppaction://media"/>
            <a:extLst>
              <a:ext uri="{FF2B5EF4-FFF2-40B4-BE49-F238E27FC236}">
                <a16:creationId xmlns:a16="http://schemas.microsoft.com/office/drawing/2014/main" id="{41B4B40B-1B8D-5EBB-21BC-FAE4E70AD3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451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51ED-9AD3-A027-D17A-500528828C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8B25DB-8B35-4845-A3A1-2FB9764B23D9}"/>
              </a:ext>
            </a:extLst>
          </p:cNvPr>
          <p:cNvSpPr txBox="1"/>
          <p:nvPr/>
        </p:nvSpPr>
        <p:spPr>
          <a:xfrm>
            <a:off x="659758" y="1851949"/>
            <a:ext cx="10764456" cy="3785652"/>
          </a:xfrm>
          <a:prstGeom prst="rect">
            <a:avLst/>
          </a:prstGeom>
          <a:noFill/>
        </p:spPr>
        <p:txBody>
          <a:bodyPr wrap="square" rtlCol="0">
            <a:spAutoFit/>
          </a:bodyPr>
          <a:lstStyle/>
          <a:p>
            <a:r>
              <a:rPr lang="en-IN" sz="4000" dirty="0"/>
              <a:t>Fraud detection using AI</a:t>
            </a:r>
            <a:endParaRPr lang="en-US" sz="4000" dirty="0"/>
          </a:p>
          <a:p>
            <a:endParaRPr lang="en-US" sz="4000" dirty="0"/>
          </a:p>
          <a:p>
            <a:r>
              <a:rPr lang="en-US" sz="4000" dirty="0"/>
              <a:t>Amazing capabilities. </a:t>
            </a:r>
          </a:p>
          <a:p>
            <a:r>
              <a:rPr lang="en-US" sz="4000" dirty="0"/>
              <a:t>- Algorithms used as and when needed</a:t>
            </a:r>
          </a:p>
          <a:p>
            <a:pPr marL="342900" indent="-342900">
              <a:buFontTx/>
              <a:buChar char="-"/>
            </a:pPr>
            <a:r>
              <a:rPr lang="en-US" sz="4000" dirty="0"/>
              <a:t>Predicting fraud (expert system in Credit Card)</a:t>
            </a:r>
          </a:p>
          <a:p>
            <a:pPr marL="342900" indent="-342900">
              <a:buFontTx/>
              <a:buChar char="-"/>
            </a:pPr>
            <a:r>
              <a:rPr lang="en-US" sz="4000" dirty="0"/>
              <a:t>Risk Analysis</a:t>
            </a:r>
            <a:endParaRPr lang="en-US" sz="2200" dirty="0"/>
          </a:p>
        </p:txBody>
      </p:sp>
    </p:spTree>
    <p:extLst>
      <p:ext uri="{BB962C8B-B14F-4D97-AF65-F5344CB8AC3E}">
        <p14:creationId xmlns:p14="http://schemas.microsoft.com/office/powerpoint/2010/main" val="3050692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020E-4306-F6A9-192F-EEC511A6C5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455194-57EE-7113-0459-296A9F30BA6B}"/>
              </a:ext>
            </a:extLst>
          </p:cNvPr>
          <p:cNvSpPr txBox="1"/>
          <p:nvPr/>
        </p:nvSpPr>
        <p:spPr>
          <a:xfrm>
            <a:off x="659758" y="1851949"/>
            <a:ext cx="10764456" cy="3785652"/>
          </a:xfrm>
          <a:prstGeom prst="rect">
            <a:avLst/>
          </a:prstGeom>
          <a:noFill/>
        </p:spPr>
        <p:txBody>
          <a:bodyPr wrap="square" rtlCol="0">
            <a:spAutoFit/>
          </a:bodyPr>
          <a:lstStyle/>
          <a:p>
            <a:r>
              <a:rPr lang="en-IN" sz="4000" dirty="0"/>
              <a:t>Caution about AI</a:t>
            </a:r>
            <a:endParaRPr lang="en-US" sz="4000" dirty="0"/>
          </a:p>
          <a:p>
            <a:endParaRPr lang="en-US" sz="4000" dirty="0"/>
          </a:p>
          <a:p>
            <a:r>
              <a:rPr lang="en-US" sz="4000" dirty="0"/>
              <a:t>For all its power,  </a:t>
            </a:r>
          </a:p>
          <a:p>
            <a:r>
              <a:rPr lang="en-US" sz="4000" dirty="0"/>
              <a:t>- It is only a tool to perform tasks precisely and efficiently </a:t>
            </a:r>
          </a:p>
          <a:p>
            <a:pPr marL="342900" indent="-342900">
              <a:buFontTx/>
              <a:buChar char="-"/>
            </a:pPr>
            <a:r>
              <a:rPr lang="en-US" sz="4000" dirty="0"/>
              <a:t>But, it cannot replace HI</a:t>
            </a:r>
            <a:endParaRPr lang="en-US" sz="2200" dirty="0"/>
          </a:p>
        </p:txBody>
      </p:sp>
    </p:spTree>
    <p:extLst>
      <p:ext uri="{BB962C8B-B14F-4D97-AF65-F5344CB8AC3E}">
        <p14:creationId xmlns:p14="http://schemas.microsoft.com/office/powerpoint/2010/main" val="2598895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2BC2-9D07-B170-20F2-7493FA30CDA8}"/>
              </a:ext>
            </a:extLst>
          </p:cNvPr>
          <p:cNvSpPr>
            <a:spLocks noGrp="1"/>
          </p:cNvSpPr>
          <p:nvPr>
            <p:ph type="title"/>
          </p:nvPr>
        </p:nvSpPr>
        <p:spPr/>
        <p:txBody>
          <a:bodyPr/>
          <a:lstStyle/>
          <a:p>
            <a:r>
              <a:rPr lang="en-IN" dirty="0"/>
              <a:t>Emerging opportunities in forensic audit</a:t>
            </a:r>
          </a:p>
        </p:txBody>
      </p:sp>
      <p:sp>
        <p:nvSpPr>
          <p:cNvPr id="3" name="Content Placeholder 2">
            <a:extLst>
              <a:ext uri="{FF2B5EF4-FFF2-40B4-BE49-F238E27FC236}">
                <a16:creationId xmlns:a16="http://schemas.microsoft.com/office/drawing/2014/main" id="{ACEC7DC3-439E-7292-E8FA-577495AEC5AD}"/>
              </a:ext>
            </a:extLst>
          </p:cNvPr>
          <p:cNvSpPr>
            <a:spLocks noGrp="1"/>
          </p:cNvSpPr>
          <p:nvPr>
            <p:ph idx="1"/>
          </p:nvPr>
        </p:nvSpPr>
        <p:spPr/>
        <p:txBody>
          <a:bodyPr>
            <a:normAutofit/>
          </a:bodyPr>
          <a:lstStyle/>
          <a:p>
            <a:pPr marL="514350" indent="-514350">
              <a:buAutoNum type="arabicPeriod"/>
            </a:pPr>
            <a:r>
              <a:rPr lang="en-IN" dirty="0" err="1"/>
              <a:t>Empanelments</a:t>
            </a:r>
            <a:endParaRPr lang="en-IN" dirty="0"/>
          </a:p>
          <a:p>
            <a:pPr>
              <a:buFontTx/>
              <a:buChar char="-"/>
            </a:pPr>
            <a:r>
              <a:rPr lang="en-IN" dirty="0"/>
              <a:t>Police</a:t>
            </a:r>
          </a:p>
          <a:p>
            <a:pPr>
              <a:buFontTx/>
              <a:buChar char="-"/>
            </a:pPr>
            <a:r>
              <a:rPr lang="en-IN" dirty="0"/>
              <a:t>SEBI</a:t>
            </a:r>
          </a:p>
          <a:p>
            <a:pPr>
              <a:buFontTx/>
              <a:buChar char="-"/>
            </a:pPr>
            <a:r>
              <a:rPr lang="en-IN" dirty="0"/>
              <a:t>SFIO</a:t>
            </a:r>
          </a:p>
          <a:p>
            <a:pPr>
              <a:buFontTx/>
              <a:buChar char="-"/>
            </a:pPr>
            <a:r>
              <a:rPr lang="en-IN" dirty="0"/>
              <a:t>IBA</a:t>
            </a:r>
          </a:p>
          <a:p>
            <a:pPr marL="0" indent="0">
              <a:buNone/>
            </a:pPr>
            <a:r>
              <a:rPr lang="en-IN" dirty="0"/>
              <a:t>2. Corporate whistleblower complaints</a:t>
            </a:r>
          </a:p>
          <a:p>
            <a:pPr marL="0" indent="0">
              <a:buNone/>
            </a:pPr>
            <a:r>
              <a:rPr lang="en-IN" dirty="0"/>
              <a:t>3. Individual banks and financing institutions</a:t>
            </a:r>
          </a:p>
          <a:p>
            <a:pPr marL="0" indent="0">
              <a:buNone/>
            </a:pPr>
            <a:r>
              <a:rPr lang="en-IN" dirty="0"/>
              <a:t>4. Risk Assessments in companies</a:t>
            </a:r>
          </a:p>
          <a:p>
            <a:pPr marL="0" indent="0">
              <a:buNone/>
            </a:pPr>
            <a:r>
              <a:rPr lang="en-IN" dirty="0"/>
              <a:t>5. Systems study</a:t>
            </a:r>
          </a:p>
        </p:txBody>
      </p:sp>
    </p:spTree>
    <p:extLst>
      <p:ext uri="{BB962C8B-B14F-4D97-AF65-F5344CB8AC3E}">
        <p14:creationId xmlns:p14="http://schemas.microsoft.com/office/powerpoint/2010/main" val="993113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FCF8-13FC-F0AC-F789-6B1BB5C0EC93}"/>
            </a:ext>
          </a:extLst>
        </p:cNvPr>
        <p:cNvGrpSpPr/>
        <p:nvPr/>
      </p:nvGrpSpPr>
      <p:grpSpPr>
        <a:xfrm>
          <a:off x="0" y="0"/>
          <a:ext cx="0" cy="0"/>
          <a:chOff x="0" y="0"/>
          <a:chExt cx="0" cy="0"/>
        </a:xfrm>
      </p:grpSpPr>
      <p:pic>
        <p:nvPicPr>
          <p:cNvPr id="2" name="Red-n-White">
            <a:hlinkClick r:id="" action="ppaction://media"/>
            <a:extLst>
              <a:ext uri="{FF2B5EF4-FFF2-40B4-BE49-F238E27FC236}">
                <a16:creationId xmlns:a16="http://schemas.microsoft.com/office/drawing/2014/main" id="{3A853FA4-F7D0-F7DE-AC0A-AF7D7D415B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45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384B-1E22-8DB6-F4BC-FF272F9F248F}"/>
              </a:ext>
            </a:extLst>
          </p:cNvPr>
          <p:cNvSpPr>
            <a:spLocks noGrp="1"/>
          </p:cNvSpPr>
          <p:nvPr>
            <p:ph type="title"/>
          </p:nvPr>
        </p:nvSpPr>
        <p:spPr/>
        <p:txBody>
          <a:bodyPr/>
          <a:lstStyle/>
          <a:p>
            <a:r>
              <a:rPr lang="en-IN" dirty="0"/>
              <a:t>How to tap opportunities</a:t>
            </a:r>
          </a:p>
        </p:txBody>
      </p:sp>
      <p:sp>
        <p:nvSpPr>
          <p:cNvPr id="3" name="Content Placeholder 2">
            <a:extLst>
              <a:ext uri="{FF2B5EF4-FFF2-40B4-BE49-F238E27FC236}">
                <a16:creationId xmlns:a16="http://schemas.microsoft.com/office/drawing/2014/main" id="{C7117DBC-AF13-EF02-3554-32ECD872A941}"/>
              </a:ext>
            </a:extLst>
          </p:cNvPr>
          <p:cNvSpPr>
            <a:spLocks noGrp="1"/>
          </p:cNvSpPr>
          <p:nvPr>
            <p:ph idx="1"/>
          </p:nvPr>
        </p:nvSpPr>
        <p:spPr/>
        <p:txBody>
          <a:bodyPr/>
          <a:lstStyle/>
          <a:p>
            <a:pPr marL="514350" indent="-514350">
              <a:buAutoNum type="arabicPeriod"/>
            </a:pPr>
            <a:r>
              <a:rPr lang="en-IN" dirty="0"/>
              <a:t>Research</a:t>
            </a:r>
          </a:p>
          <a:p>
            <a:pPr marL="514350" indent="-514350">
              <a:buAutoNum type="arabicPeriod"/>
            </a:pPr>
            <a:r>
              <a:rPr lang="en-IN" dirty="0"/>
              <a:t>Articles </a:t>
            </a:r>
          </a:p>
          <a:p>
            <a:pPr marL="514350" indent="-514350">
              <a:buAutoNum type="arabicPeriod"/>
            </a:pPr>
            <a:r>
              <a:rPr lang="en-IN" dirty="0"/>
              <a:t>Talks and discussions </a:t>
            </a:r>
          </a:p>
          <a:p>
            <a:pPr marL="514350" indent="-514350">
              <a:buAutoNum type="arabicPeriod"/>
            </a:pPr>
            <a:r>
              <a:rPr lang="en-IN" dirty="0"/>
              <a:t>Working on subcontract basis</a:t>
            </a:r>
          </a:p>
          <a:p>
            <a:pPr marL="514350" indent="-514350">
              <a:buAutoNum type="arabicPeriod"/>
            </a:pPr>
            <a:r>
              <a:rPr lang="en-IN" dirty="0"/>
              <a:t>Groups and networks with distribution </a:t>
            </a:r>
            <a:r>
              <a:rPr lang="en-IN"/>
              <a:t>of work</a:t>
            </a:r>
          </a:p>
          <a:p>
            <a:pPr marL="514350" indent="-514350">
              <a:buAutoNum type="arabicPeriod"/>
            </a:pPr>
            <a:endParaRPr lang="en-IN"/>
          </a:p>
        </p:txBody>
      </p:sp>
    </p:spTree>
    <p:extLst>
      <p:ext uri="{BB962C8B-B14F-4D97-AF65-F5344CB8AC3E}">
        <p14:creationId xmlns:p14="http://schemas.microsoft.com/office/powerpoint/2010/main" val="1537947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54DB-A747-EBF7-3F1B-633E495097DC}"/>
              </a:ext>
            </a:extLst>
          </p:cNvPr>
          <p:cNvSpPr>
            <a:spLocks noGrp="1"/>
          </p:cNvSpPr>
          <p:nvPr>
            <p:ph type="title"/>
          </p:nvPr>
        </p:nvSpPr>
        <p:spPr/>
        <p:txBody>
          <a:bodyPr/>
          <a:lstStyle/>
          <a:p>
            <a:r>
              <a:rPr lang="en-US" dirty="0"/>
              <a:t>Recent Case Studies – take aways</a:t>
            </a:r>
          </a:p>
        </p:txBody>
      </p:sp>
      <p:sp>
        <p:nvSpPr>
          <p:cNvPr id="3" name="Content Placeholder 2">
            <a:extLst>
              <a:ext uri="{FF2B5EF4-FFF2-40B4-BE49-F238E27FC236}">
                <a16:creationId xmlns:a16="http://schemas.microsoft.com/office/drawing/2014/main" id="{609E5E34-AB35-4444-B834-D02FF631674A}"/>
              </a:ext>
            </a:extLst>
          </p:cNvPr>
          <p:cNvSpPr>
            <a:spLocks noGrp="1"/>
          </p:cNvSpPr>
          <p:nvPr>
            <p:ph idx="1"/>
          </p:nvPr>
        </p:nvSpPr>
        <p:spPr/>
        <p:txBody>
          <a:bodyPr/>
          <a:lstStyle/>
          <a:p>
            <a:pPr>
              <a:buAutoNum type="arabicPeriod"/>
            </a:pPr>
            <a:r>
              <a:rPr lang="en-US" dirty="0"/>
              <a:t>Creation of Secret Reserves</a:t>
            </a:r>
          </a:p>
          <a:p>
            <a:pPr>
              <a:buAutoNum type="arabicPeriod"/>
            </a:pPr>
            <a:r>
              <a:rPr lang="en-US" dirty="0"/>
              <a:t>Materiality- what exactly is material?</a:t>
            </a:r>
          </a:p>
          <a:p>
            <a:pPr>
              <a:buAutoNum type="arabicPeriod"/>
            </a:pPr>
            <a:r>
              <a:rPr lang="en-US" dirty="0"/>
              <a:t>Common warning bells and concerns in ERP system where a fraud of Rs 6 crores took place.</a:t>
            </a:r>
          </a:p>
          <a:p>
            <a:pPr>
              <a:buAutoNum type="arabicPeriod"/>
            </a:pPr>
            <a:r>
              <a:rPr lang="en-US" dirty="0"/>
              <a:t>Amazing case of a disappearing inventory 5 crores</a:t>
            </a:r>
          </a:p>
        </p:txBody>
      </p:sp>
    </p:spTree>
    <p:extLst>
      <p:ext uri="{BB962C8B-B14F-4D97-AF65-F5344CB8AC3E}">
        <p14:creationId xmlns:p14="http://schemas.microsoft.com/office/powerpoint/2010/main" val="90719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16BC39-D918-49C8-B1D6-756F0EEA6203}"/>
              </a:ext>
            </a:extLst>
          </p:cNvPr>
          <p:cNvPicPr>
            <a:picLocks noChangeAspect="1"/>
          </p:cNvPicPr>
          <p:nvPr/>
        </p:nvPicPr>
        <p:blipFill rotWithShape="1">
          <a:blip r:embed="rId2"/>
          <a:srcRect l="892" t="18929" r="27768" b="16548"/>
          <a:stretch/>
        </p:blipFill>
        <p:spPr>
          <a:xfrm>
            <a:off x="38057" y="141791"/>
            <a:ext cx="12238609" cy="6656942"/>
          </a:xfrm>
          <a:prstGeom prst="rect">
            <a:avLst/>
          </a:prstGeom>
        </p:spPr>
      </p:pic>
      <p:pic>
        <p:nvPicPr>
          <p:cNvPr id="5" name="Picture 4">
            <a:extLst>
              <a:ext uri="{FF2B5EF4-FFF2-40B4-BE49-F238E27FC236}">
                <a16:creationId xmlns:a16="http://schemas.microsoft.com/office/drawing/2014/main" id="{13029097-5CC5-4511-A905-31FAE0E1C426}"/>
              </a:ext>
            </a:extLst>
          </p:cNvPr>
          <p:cNvPicPr>
            <a:picLocks noChangeAspect="1"/>
          </p:cNvPicPr>
          <p:nvPr/>
        </p:nvPicPr>
        <p:blipFill rotWithShape="1">
          <a:blip r:embed="rId3"/>
          <a:srcRect l="2678" t="18570" r="29643" b="5238"/>
          <a:stretch/>
        </p:blipFill>
        <p:spPr>
          <a:xfrm>
            <a:off x="6006919" y="2276872"/>
            <a:ext cx="3617943" cy="2291046"/>
          </a:xfrm>
          <a:prstGeom prst="rect">
            <a:avLst/>
          </a:prstGeom>
        </p:spPr>
      </p:pic>
      <p:sp>
        <p:nvSpPr>
          <p:cNvPr id="4" name="Text Placeholder 3">
            <a:extLst>
              <a:ext uri="{FF2B5EF4-FFF2-40B4-BE49-F238E27FC236}">
                <a16:creationId xmlns:a16="http://schemas.microsoft.com/office/drawing/2014/main" id="{E011F981-01F6-4551-A37E-537D8A44FC3D}"/>
              </a:ext>
            </a:extLst>
          </p:cNvPr>
          <p:cNvSpPr>
            <a:spLocks noGrp="1"/>
          </p:cNvSpPr>
          <p:nvPr>
            <p:ph type="body" idx="1"/>
          </p:nvPr>
        </p:nvSpPr>
        <p:spPr>
          <a:xfrm>
            <a:off x="1703512" y="4293096"/>
            <a:ext cx="6924870" cy="1467698"/>
          </a:xfrm>
        </p:spPr>
        <p:txBody>
          <a:bodyPr/>
          <a:lstStyle/>
          <a:p>
            <a:endParaRPr lang="en-IN" dirty="0"/>
          </a:p>
        </p:txBody>
      </p:sp>
    </p:spTree>
    <p:extLst>
      <p:ext uri="{BB962C8B-B14F-4D97-AF65-F5344CB8AC3E}">
        <p14:creationId xmlns:p14="http://schemas.microsoft.com/office/powerpoint/2010/main" val="21466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 Generated Lights">
            <a:extLst>
              <a:ext uri="{FF2B5EF4-FFF2-40B4-BE49-F238E27FC236}">
                <a16:creationId xmlns:a16="http://schemas.microsoft.com/office/drawing/2014/main" id="{C12051D3-0E4F-E0A4-1556-F408C44FCCEB}"/>
              </a:ext>
            </a:extLst>
          </p:cNvPr>
          <p:cNvPicPr>
            <a:picLocks noChangeAspect="1"/>
          </p:cNvPicPr>
          <p:nvPr/>
        </p:nvPicPr>
        <p:blipFill>
          <a:blip r:embed="rId2"/>
          <a:srcRect b="4158"/>
          <a:stretch>
            <a:fillRect/>
          </a:stretch>
        </p:blipFill>
        <p:spPr>
          <a:xfrm>
            <a:off x="1" y="10"/>
            <a:ext cx="9669642" cy="6857990"/>
          </a:xfrm>
          <a:prstGeom prst="rect">
            <a:avLst/>
          </a:prstGeom>
        </p:spPr>
      </p:pic>
      <p:sp>
        <p:nvSpPr>
          <p:cNvPr id="2" name="Title 1">
            <a:extLst>
              <a:ext uri="{FF2B5EF4-FFF2-40B4-BE49-F238E27FC236}">
                <a16:creationId xmlns:a16="http://schemas.microsoft.com/office/drawing/2014/main" id="{6EBA5456-4114-DBC4-D26C-1FA571E164AB}"/>
              </a:ext>
            </a:extLst>
          </p:cNvPr>
          <p:cNvSpPr>
            <a:spLocks noGrp="1"/>
          </p:cNvSpPr>
          <p:nvPr>
            <p:ph type="title"/>
          </p:nvPr>
        </p:nvSpPr>
        <p:spPr>
          <a:xfrm>
            <a:off x="7935402" y="743447"/>
            <a:ext cx="3445765" cy="3692028"/>
          </a:xfrm>
          <a:noFill/>
        </p:spPr>
        <p:txBody>
          <a:bodyPr vert="horz" lIns="91440" tIns="45720" rIns="91440" bIns="45720" rtlCol="0" anchor="b">
            <a:normAutofit fontScale="90000"/>
          </a:bodyPr>
          <a:lstStyle/>
          <a:p>
            <a:r>
              <a:rPr lang="en-US" sz="3600"/>
              <a:t>A good clean and honest mind will work wonders on the efficiency of the human brain.</a:t>
            </a:r>
            <a:br>
              <a:rPr lang="en-US" sz="3600"/>
            </a:br>
            <a:r>
              <a:rPr lang="en-US" sz="3600"/>
              <a:t>Thank you</a:t>
            </a:r>
          </a:p>
        </p:txBody>
      </p:sp>
      <p:sp>
        <p:nvSpPr>
          <p:cNvPr id="3" name="Text Placeholder 2">
            <a:extLst>
              <a:ext uri="{FF2B5EF4-FFF2-40B4-BE49-F238E27FC236}">
                <a16:creationId xmlns:a16="http://schemas.microsoft.com/office/drawing/2014/main" id="{5290E73D-4C23-C7AC-2CFD-6BF70DF74CE0}"/>
              </a:ext>
            </a:extLst>
          </p:cNvPr>
          <p:cNvSpPr>
            <a:spLocks noGrp="1"/>
          </p:cNvSpPr>
          <p:nvPr>
            <p:ph type="body" idx="1"/>
          </p:nvPr>
        </p:nvSpPr>
        <p:spPr>
          <a:xfrm>
            <a:off x="7935403" y="4629234"/>
            <a:ext cx="3445766" cy="1485319"/>
          </a:xfrm>
          <a:noFill/>
        </p:spPr>
        <p:txBody>
          <a:bodyPr vert="horz" lIns="91440" tIns="45720" rIns="91440" bIns="45720" rtlCol="0">
            <a:normAutofit fontScale="85000" lnSpcReduction="10000"/>
          </a:bodyPr>
          <a:lstStyle/>
          <a:p>
            <a:r>
              <a:rPr lang="en-US" sz="2000" dirty="0">
                <a:solidFill>
                  <a:schemeClr val="tx1"/>
                </a:solidFill>
              </a:rPr>
              <a:t>Chetan Dalal</a:t>
            </a:r>
          </a:p>
          <a:p>
            <a:r>
              <a:rPr lang="en-US" sz="2000" dirty="0">
                <a:solidFill>
                  <a:schemeClr val="tx1"/>
                </a:solidFill>
                <a:hlinkClick r:id="rId3"/>
              </a:rPr>
              <a:t>www.chetandalal.com</a:t>
            </a:r>
            <a:endParaRPr lang="en-US" sz="2000" dirty="0">
              <a:solidFill>
                <a:schemeClr val="tx1"/>
              </a:solidFill>
            </a:endParaRPr>
          </a:p>
          <a:p>
            <a:r>
              <a:rPr lang="en-US" sz="2000" dirty="0" err="1">
                <a:solidFill>
                  <a:schemeClr val="tx1"/>
                </a:solidFill>
              </a:rPr>
              <a:t>Youtube</a:t>
            </a:r>
            <a:r>
              <a:rPr lang="en-US" sz="2000" dirty="0">
                <a:solidFill>
                  <a:schemeClr val="tx1"/>
                </a:solidFill>
              </a:rPr>
              <a:t> Channel: Chetan Dalal</a:t>
            </a:r>
          </a:p>
          <a:p>
            <a:r>
              <a:rPr lang="en-US" sz="1300" dirty="0">
                <a:solidFill>
                  <a:schemeClr val="tx1"/>
                </a:solidFill>
                <a:hlinkClick r:id="rId4"/>
              </a:rPr>
              <a:t>https://www.youtube.com/@chetandalal5649</a:t>
            </a:r>
            <a:endParaRPr lang="en-US" sz="2000" dirty="0">
              <a:solidFill>
                <a:schemeClr val="tx1"/>
              </a:solidFill>
            </a:endParaRPr>
          </a:p>
        </p:txBody>
      </p:sp>
    </p:spTree>
    <p:extLst>
      <p:ext uri="{BB962C8B-B14F-4D97-AF65-F5344CB8AC3E}">
        <p14:creationId xmlns:p14="http://schemas.microsoft.com/office/powerpoint/2010/main" val="157240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C5CC63-9A38-AC0F-A7AD-D8E71F360692}"/>
              </a:ext>
            </a:extLst>
          </p:cNvPr>
          <p:cNvSpPr/>
          <p:nvPr/>
        </p:nvSpPr>
        <p:spPr>
          <a:xfrm>
            <a:off x="3263153" y="484094"/>
            <a:ext cx="609600" cy="2689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1D8319B3-BE3C-0EF8-C985-E880AF108A7B}"/>
              </a:ext>
            </a:extLst>
          </p:cNvPr>
          <p:cNvSpPr/>
          <p:nvPr/>
        </p:nvSpPr>
        <p:spPr>
          <a:xfrm>
            <a:off x="1631576" y="851648"/>
            <a:ext cx="1380565" cy="23666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a:extLst>
              <a:ext uri="{FF2B5EF4-FFF2-40B4-BE49-F238E27FC236}">
                <a16:creationId xmlns:a16="http://schemas.microsoft.com/office/drawing/2014/main" id="{947C9ACC-285C-B972-2CE3-4C3F0A5C9D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41108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2531-6D69-0B22-198C-695C16D1CE83}"/>
              </a:ext>
            </a:extLst>
          </p:cNvPr>
          <p:cNvSpPr>
            <a:spLocks noGrp="1"/>
          </p:cNvSpPr>
          <p:nvPr>
            <p:ph type="title"/>
          </p:nvPr>
        </p:nvSpPr>
        <p:spPr/>
        <p:txBody>
          <a:bodyPr/>
          <a:lstStyle/>
          <a:p>
            <a:r>
              <a:rPr lang="en-IN" dirty="0"/>
              <a:t>The accountant was using the secret reserve at opportune time</a:t>
            </a:r>
          </a:p>
        </p:txBody>
      </p:sp>
      <p:sp>
        <p:nvSpPr>
          <p:cNvPr id="3" name="Content Placeholder 2">
            <a:extLst>
              <a:ext uri="{FF2B5EF4-FFF2-40B4-BE49-F238E27FC236}">
                <a16:creationId xmlns:a16="http://schemas.microsoft.com/office/drawing/2014/main" id="{B047ED2A-3FF9-9599-597B-80E37A407205}"/>
              </a:ext>
            </a:extLst>
          </p:cNvPr>
          <p:cNvSpPr>
            <a:spLocks noGrp="1"/>
          </p:cNvSpPr>
          <p:nvPr>
            <p:ph idx="1"/>
          </p:nvPr>
        </p:nvSpPr>
        <p:spPr/>
        <p:txBody>
          <a:bodyPr/>
          <a:lstStyle/>
          <a:p>
            <a:pPr>
              <a:buAutoNum type="arabicPeriod"/>
            </a:pPr>
            <a:r>
              <a:rPr lang="en-IN" dirty="0"/>
              <a:t>Pay accomplices</a:t>
            </a:r>
          </a:p>
          <a:p>
            <a:pPr>
              <a:buAutoNum type="arabicPeriod"/>
            </a:pPr>
            <a:r>
              <a:rPr lang="en-IN" dirty="0"/>
              <a:t>Do teeming and Lading or kiting practices</a:t>
            </a:r>
          </a:p>
          <a:p>
            <a:pPr>
              <a:buAutoNum type="arabicPeriod"/>
            </a:pPr>
            <a:r>
              <a:rPr lang="en-IN" dirty="0"/>
              <a:t>Other temporary transfers to hide other matters</a:t>
            </a:r>
          </a:p>
        </p:txBody>
      </p:sp>
    </p:spTree>
    <p:extLst>
      <p:ext uri="{BB962C8B-B14F-4D97-AF65-F5344CB8AC3E}">
        <p14:creationId xmlns:p14="http://schemas.microsoft.com/office/powerpoint/2010/main" val="22114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D7F-72AD-2295-F687-154BEF74DBDD}"/>
              </a:ext>
            </a:extLst>
          </p:cNvPr>
          <p:cNvSpPr>
            <a:spLocks noGrp="1"/>
          </p:cNvSpPr>
          <p:nvPr>
            <p:ph type="title"/>
          </p:nvPr>
        </p:nvSpPr>
        <p:spPr/>
        <p:txBody>
          <a:bodyPr/>
          <a:lstStyle/>
          <a:p>
            <a:r>
              <a:rPr lang="en-US" dirty="0"/>
              <a:t>Materiality: what exactly is material with respect to fraud?</a:t>
            </a:r>
          </a:p>
        </p:txBody>
      </p:sp>
      <p:sp>
        <p:nvSpPr>
          <p:cNvPr id="3" name="Text Placeholder 2">
            <a:extLst>
              <a:ext uri="{FF2B5EF4-FFF2-40B4-BE49-F238E27FC236}">
                <a16:creationId xmlns:a16="http://schemas.microsoft.com/office/drawing/2014/main" id="{5B77F7CF-81D7-77BC-0A44-8CBBF3A2BA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49184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1979</TotalTime>
  <Words>2848</Words>
  <Application>Microsoft Office PowerPoint</Application>
  <PresentationFormat>Widescreen</PresentationFormat>
  <Paragraphs>219</Paragraphs>
  <Slides>61</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Aptos</vt:lpstr>
      <vt:lpstr>Arial</vt:lpstr>
      <vt:lpstr>Calibri</vt:lpstr>
      <vt:lpstr>Garamond</vt:lpstr>
      <vt:lpstr>Open Sans</vt:lpstr>
      <vt:lpstr>Trebuchet MS</vt:lpstr>
      <vt:lpstr>Wingdings 3</vt:lpstr>
      <vt:lpstr>Facet</vt:lpstr>
      <vt:lpstr>PowerPoint Presentation</vt:lpstr>
      <vt:lpstr>DISCLAIMER</vt:lpstr>
      <vt:lpstr>Two options for my session:</vt:lpstr>
      <vt:lpstr>Agenda</vt:lpstr>
      <vt:lpstr>3. Recent Case studies</vt:lpstr>
      <vt:lpstr>Recent Case Studies – take aways</vt:lpstr>
      <vt:lpstr>PowerPoint Presentation</vt:lpstr>
      <vt:lpstr>The accountant was using the secret reserve at opportune time</vt:lpstr>
      <vt:lpstr>Materiality: what exactly is material with respect to fraud?</vt:lpstr>
      <vt:lpstr>PowerPoint Presentation</vt:lpstr>
      <vt:lpstr>PowerPoint Presentation</vt:lpstr>
      <vt:lpstr>PowerPoint Presentation</vt:lpstr>
      <vt:lpstr>PowerPoint Presentation</vt:lpstr>
      <vt:lpstr>Common warning bells and concerns – ERP  Fraud of over Rs 6 crores</vt:lpstr>
      <vt:lpstr>Comparison of audit checks for fraud in erstwhile days of physical documents and modern day ERP systems. Same issues but even more devastating</vt:lpstr>
      <vt:lpstr>Based on these audit checks in the ERPt Rs 6 crores worth of gold theft reported based on shortage seen. Investigation revealed  </vt:lpstr>
      <vt:lpstr>Fraud in a mall – use of tiger team test</vt:lpstr>
      <vt:lpstr>For all electronic and digital gadgets to control theft, the ground realities are different</vt:lpstr>
      <vt:lpstr>Risk review in a departmental store- tiger team test</vt:lpstr>
      <vt:lpstr>Observations in detail – Stocks</vt:lpstr>
      <vt:lpstr>Field Visit to a retail outlet in a mall,</vt:lpstr>
      <vt:lpstr>Store Manager had the usual excuse- the godown keeper had gone away and replacement was still not sent by HO</vt:lpstr>
      <vt:lpstr>PowerPoint Presentation</vt:lpstr>
      <vt:lpstr>PowerPoint Presentation</vt:lpstr>
      <vt:lpstr>PowerPoint Presentation</vt:lpstr>
      <vt:lpstr>Starting point: Auditors report a massive stock shortage of inventory of Rs 5 crores on physical verification</vt:lpstr>
      <vt:lpstr>Initial explanation of the Factory Management : Stock shortage was illusionary</vt:lpstr>
      <vt:lpstr>Forensic Auditors studied the huge layout where inventory items were spread over</vt:lpstr>
      <vt:lpstr>Forensic Auditors studied the case: </vt:lpstr>
      <vt:lpstr>This is where a forensic audit comes in to provide penetrative results.</vt:lpstr>
      <vt:lpstr>Forensic auditors found the following further evidence using investigation techniques and digital forensics</vt:lpstr>
      <vt:lpstr>Issues like backdating, deletion, password abuse  considerably supported the theory of theft </vt:lpstr>
      <vt:lpstr>The forensic auditor hunted for more evidence</vt:lpstr>
      <vt:lpstr>Huge Data of CCTV footages</vt:lpstr>
      <vt:lpstr>Forensic Audit Finding - there were occasional breaks in the CCTV footages</vt:lpstr>
      <vt:lpstr>Forensic Audit takes a penetrative X Ray vision of given situations</vt:lpstr>
      <vt:lpstr>The forensic auditor decided to analyze the breaks to see if any of them could be deliberate to shield or cover physical theft </vt:lpstr>
      <vt:lpstr>Amazing findings based on the digital analysis: Weird Congruency of days and duration of some breaks</vt:lpstr>
      <vt:lpstr>Penetrative follow up forensic audit was done - the Exit Gate/ warehouse  records and it exposed the fraud</vt:lpstr>
      <vt:lpstr>It was a fraud engineered by the stores manager with support from the security guards and two assistants</vt:lpstr>
      <vt:lpstr>Use of AI in fraud detection and forensic audit.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Emerging opportunities in forensic audit</vt:lpstr>
      <vt:lpstr>PowerPoint Presentation</vt:lpstr>
      <vt:lpstr>How to tap opportunities</vt:lpstr>
      <vt:lpstr>PowerPoint Presentation</vt:lpstr>
      <vt:lpstr>A good clean and honest mind will work wonders on the efficiency of the human brain.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Chetan Dalal</dc:creator>
  <cp:lastModifiedBy>Chetan Dalal</cp:lastModifiedBy>
  <cp:revision>10</cp:revision>
  <dcterms:created xsi:type="dcterms:W3CDTF">2025-05-08T06:49:53Z</dcterms:created>
  <dcterms:modified xsi:type="dcterms:W3CDTF">2025-11-20T09:10:21Z</dcterms:modified>
</cp:coreProperties>
</file>