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8" r:id="rId4"/>
    <p:sldId id="279" r:id="rId5"/>
    <p:sldId id="258" r:id="rId6"/>
    <p:sldId id="268" r:id="rId7"/>
    <p:sldId id="269" r:id="rId8"/>
    <p:sldId id="270" r:id="rId9"/>
    <p:sldId id="282" r:id="rId10"/>
    <p:sldId id="281" r:id="rId11"/>
    <p:sldId id="280" r:id="rId12"/>
    <p:sldId id="259" r:id="rId13"/>
    <p:sldId id="260" r:id="rId14"/>
    <p:sldId id="264" r:id="rId15"/>
    <p:sldId id="265" r:id="rId16"/>
    <p:sldId id="266" r:id="rId17"/>
    <p:sldId id="267" r:id="rId18"/>
    <p:sldId id="271" r:id="rId19"/>
    <p:sldId id="272" r:id="rId20"/>
    <p:sldId id="273" r:id="rId21"/>
    <p:sldId id="274" r:id="rId22"/>
    <p:sldId id="275" r:id="rId23"/>
    <p:sldId id="276" r:id="rId24"/>
    <p:sldId id="277" r:id="rId25"/>
  </p:sldIdLst>
  <p:sldSz cx="18288000" cy="10287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p:restoredTop sz="94668"/>
  </p:normalViewPr>
  <p:slideViewPr>
    <p:cSldViewPr>
      <p:cViewPr varScale="1">
        <p:scale>
          <a:sx n="79" d="100"/>
          <a:sy n="79" d="100"/>
        </p:scale>
        <p:origin x="600" y="208"/>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18D0F-ACEE-5B44-A1AF-8DB7776862BE}" type="doc">
      <dgm:prSet loTypeId="urn:microsoft.com/office/officeart/2005/8/layout/radial1" loCatId="relationship" qsTypeId="urn:microsoft.com/office/officeart/2005/8/quickstyle/simple1" qsCatId="simple" csTypeId="urn:microsoft.com/office/officeart/2005/8/colors/accent1_2" csCatId="accent1" phldr="1"/>
      <dgm:spPr/>
    </dgm:pt>
    <dgm:pt modelId="{C5D91D54-57E6-DF44-93EA-BFFB10A009BD}">
      <dgm:prSet custT="1"/>
      <dgm:spPr>
        <a:solidFill>
          <a:schemeClr val="tx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Child/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Youth</a:t>
          </a:r>
        </a:p>
      </dgm:t>
    </dgm:pt>
    <dgm:pt modelId="{3ED64E09-635B-F641-8CA4-C7A99434735D}" type="parTrans" cxnId="{7EBA3CA0-4728-E845-A6B9-9BDD346CAD48}">
      <dgm:prSet/>
      <dgm:spPr/>
      <dgm:t>
        <a:bodyPr/>
        <a:lstStyle/>
        <a:p>
          <a:endParaRPr lang="en-GB"/>
        </a:p>
      </dgm:t>
    </dgm:pt>
    <dgm:pt modelId="{70381F1E-C450-8749-85EA-7118F2EE2C81}" type="sibTrans" cxnId="{7EBA3CA0-4728-E845-A6B9-9BDD346CAD48}">
      <dgm:prSet/>
      <dgm:spPr/>
      <dgm:t>
        <a:bodyPr/>
        <a:lstStyle/>
        <a:p>
          <a:endParaRPr lang="en-GB"/>
        </a:p>
      </dgm:t>
    </dgm:pt>
    <dgm:pt modelId="{5432B6C3-97EC-5141-A35D-4EC3C5157A31}">
      <dgm:prSet/>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Peer Group</a:t>
          </a:r>
        </a:p>
      </dgm:t>
    </dgm:pt>
    <dgm:pt modelId="{FF17B3BD-E296-1144-9F18-80252114900A}" type="parTrans" cxnId="{57AE7F54-0D77-2F49-90F7-CDD6740D9ACF}">
      <dgm:prSet/>
      <dgm:spPr/>
      <dgm:t>
        <a:bodyPr/>
        <a:lstStyle/>
        <a:p>
          <a:endParaRPr lang="en-GB"/>
        </a:p>
      </dgm:t>
    </dgm:pt>
    <dgm:pt modelId="{98A03973-7354-664A-842F-F3E010B991E2}" type="sibTrans" cxnId="{57AE7F54-0D77-2F49-90F7-CDD6740D9ACF}">
      <dgm:prSet/>
      <dgm:spPr/>
      <dgm:t>
        <a:bodyPr/>
        <a:lstStyle/>
        <a:p>
          <a:endParaRPr lang="en-GB"/>
        </a:p>
      </dgm:t>
    </dgm:pt>
    <dgm:pt modelId="{1E63FD13-B15F-2843-A583-11403757BE12}">
      <dgm:prSet/>
      <dgm:spPr>
        <a:solidFill>
          <a:schemeClr val="tx2">
            <a:lumMod val="50000"/>
            <a:lumOff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School/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Teachers</a:t>
          </a:r>
        </a:p>
      </dgm:t>
    </dgm:pt>
    <dgm:pt modelId="{CDAF4A74-182C-9D40-A74F-30B42572AD09}" type="parTrans" cxnId="{42E78053-1B9C-9341-AA43-665ADE53D74D}">
      <dgm:prSet/>
      <dgm:spPr/>
      <dgm:t>
        <a:bodyPr/>
        <a:lstStyle/>
        <a:p>
          <a:endParaRPr lang="en-GB"/>
        </a:p>
      </dgm:t>
    </dgm:pt>
    <dgm:pt modelId="{DCF7BE20-F493-E344-A96D-54CE5A8141D7}" type="sibTrans" cxnId="{42E78053-1B9C-9341-AA43-665ADE53D74D}">
      <dgm:prSet/>
      <dgm:spPr/>
      <dgm:t>
        <a:bodyPr/>
        <a:lstStyle/>
        <a:p>
          <a:endParaRPr lang="en-GB"/>
        </a:p>
      </dgm:t>
    </dgm:pt>
    <dgm:pt modelId="{D3C7AC82-BCFF-5547-9F00-E4412F0449EE}">
      <dgm:prSet/>
      <dgm:spPr>
        <a:solidFill>
          <a:srgbClr val="00B0F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Parents/Home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Environment</a:t>
          </a:r>
        </a:p>
      </dgm:t>
    </dgm:pt>
    <dgm:pt modelId="{56BF90F6-54BE-8445-8968-C9878E1240D7}" type="parTrans" cxnId="{BB6B9EC5-E296-C24C-A8F6-5572E7830E41}">
      <dgm:prSet/>
      <dgm:spPr/>
      <dgm:t>
        <a:bodyPr/>
        <a:lstStyle/>
        <a:p>
          <a:endParaRPr lang="en-GB"/>
        </a:p>
      </dgm:t>
    </dgm:pt>
    <dgm:pt modelId="{F11F53A0-95FB-F648-946A-39D2FFA3B002}" type="sibTrans" cxnId="{BB6B9EC5-E296-C24C-A8F6-5572E7830E41}">
      <dgm:prSet/>
      <dgm:spPr/>
      <dgm:t>
        <a:bodyPr/>
        <a:lstStyle/>
        <a:p>
          <a:endParaRPr lang="en-GB"/>
        </a:p>
      </dgm:t>
    </dgm:pt>
    <dgm:pt modelId="{9152CFDD-58B8-3444-A350-DB30718885F8}" type="pres">
      <dgm:prSet presAssocID="{5D218D0F-ACEE-5B44-A1AF-8DB7776862BE}" presName="cycle" presStyleCnt="0">
        <dgm:presLayoutVars>
          <dgm:chMax val="1"/>
          <dgm:dir/>
          <dgm:animLvl val="ctr"/>
          <dgm:resizeHandles val="exact"/>
        </dgm:presLayoutVars>
      </dgm:prSet>
      <dgm:spPr/>
    </dgm:pt>
    <dgm:pt modelId="{A47D2443-1D47-5641-BD75-59589764151C}" type="pres">
      <dgm:prSet presAssocID="{C5D91D54-57E6-DF44-93EA-BFFB10A009BD}" presName="centerShape" presStyleLbl="node0" presStyleIdx="0" presStyleCnt="1"/>
      <dgm:spPr/>
    </dgm:pt>
    <dgm:pt modelId="{FAE55913-4561-8242-94EC-330F4ED63429}" type="pres">
      <dgm:prSet presAssocID="{FF17B3BD-E296-1144-9F18-80252114900A}" presName="Name9" presStyleLbl="parChTrans1D2" presStyleIdx="0" presStyleCnt="3"/>
      <dgm:spPr/>
    </dgm:pt>
    <dgm:pt modelId="{20373295-0170-C943-AC77-7C46546747D5}" type="pres">
      <dgm:prSet presAssocID="{FF17B3BD-E296-1144-9F18-80252114900A}" presName="connTx" presStyleLbl="parChTrans1D2" presStyleIdx="0" presStyleCnt="3"/>
      <dgm:spPr/>
    </dgm:pt>
    <dgm:pt modelId="{2E1B824A-F77F-3046-9F2F-A765AC96427C}" type="pres">
      <dgm:prSet presAssocID="{5432B6C3-97EC-5141-A35D-4EC3C5157A31}" presName="node" presStyleLbl="node1" presStyleIdx="0" presStyleCnt="3">
        <dgm:presLayoutVars>
          <dgm:bulletEnabled val="1"/>
        </dgm:presLayoutVars>
      </dgm:prSet>
      <dgm:spPr/>
    </dgm:pt>
    <dgm:pt modelId="{FA33EEE3-A50F-2D44-8AB3-6578C2A76E55}" type="pres">
      <dgm:prSet presAssocID="{CDAF4A74-182C-9D40-A74F-30B42572AD09}" presName="Name9" presStyleLbl="parChTrans1D2" presStyleIdx="1" presStyleCnt="3"/>
      <dgm:spPr/>
    </dgm:pt>
    <dgm:pt modelId="{EB3E98C3-EEE7-3A44-9FA4-37CC1BB9BBA3}" type="pres">
      <dgm:prSet presAssocID="{CDAF4A74-182C-9D40-A74F-30B42572AD09}" presName="connTx" presStyleLbl="parChTrans1D2" presStyleIdx="1" presStyleCnt="3"/>
      <dgm:spPr/>
    </dgm:pt>
    <dgm:pt modelId="{BDFB4A0F-922B-A54C-8B3C-5A92A3372A7B}" type="pres">
      <dgm:prSet presAssocID="{1E63FD13-B15F-2843-A583-11403757BE12}" presName="node" presStyleLbl="node1" presStyleIdx="1" presStyleCnt="3">
        <dgm:presLayoutVars>
          <dgm:bulletEnabled val="1"/>
        </dgm:presLayoutVars>
      </dgm:prSet>
      <dgm:spPr/>
    </dgm:pt>
    <dgm:pt modelId="{1C5D0993-D613-794E-952F-148ED1347CB3}" type="pres">
      <dgm:prSet presAssocID="{56BF90F6-54BE-8445-8968-C9878E1240D7}" presName="Name9" presStyleLbl="parChTrans1D2" presStyleIdx="2" presStyleCnt="3"/>
      <dgm:spPr/>
    </dgm:pt>
    <dgm:pt modelId="{B61E55AB-FAE3-6844-B682-3E19BEFDC6B0}" type="pres">
      <dgm:prSet presAssocID="{56BF90F6-54BE-8445-8968-C9878E1240D7}" presName="connTx" presStyleLbl="parChTrans1D2" presStyleIdx="2" presStyleCnt="3"/>
      <dgm:spPr/>
    </dgm:pt>
    <dgm:pt modelId="{1706D2B9-090B-5847-BA88-FB23C581093C}" type="pres">
      <dgm:prSet presAssocID="{D3C7AC82-BCFF-5547-9F00-E4412F0449EE}" presName="node" presStyleLbl="node1" presStyleIdx="2" presStyleCnt="3">
        <dgm:presLayoutVars>
          <dgm:bulletEnabled val="1"/>
        </dgm:presLayoutVars>
      </dgm:prSet>
      <dgm:spPr/>
    </dgm:pt>
  </dgm:ptLst>
  <dgm:cxnLst>
    <dgm:cxn modelId="{D459A40A-B8F7-3842-8B77-7077A7B8907E}" type="presOf" srcId="{5D218D0F-ACEE-5B44-A1AF-8DB7776862BE}" destId="{9152CFDD-58B8-3444-A350-DB30718885F8}" srcOrd="0" destOrd="0" presId="urn:microsoft.com/office/officeart/2005/8/layout/radial1"/>
    <dgm:cxn modelId="{E2A88519-6ECE-F246-A11F-669498BA3F35}" type="presOf" srcId="{FF17B3BD-E296-1144-9F18-80252114900A}" destId="{FAE55913-4561-8242-94EC-330F4ED63429}" srcOrd="0" destOrd="0" presId="urn:microsoft.com/office/officeart/2005/8/layout/radial1"/>
    <dgm:cxn modelId="{CC2A084F-A56D-1941-B3D6-2567F2A3B735}" type="presOf" srcId="{56BF90F6-54BE-8445-8968-C9878E1240D7}" destId="{B61E55AB-FAE3-6844-B682-3E19BEFDC6B0}" srcOrd="1" destOrd="0" presId="urn:microsoft.com/office/officeart/2005/8/layout/radial1"/>
    <dgm:cxn modelId="{42E78053-1B9C-9341-AA43-665ADE53D74D}" srcId="{C5D91D54-57E6-DF44-93EA-BFFB10A009BD}" destId="{1E63FD13-B15F-2843-A583-11403757BE12}" srcOrd="1" destOrd="0" parTransId="{CDAF4A74-182C-9D40-A74F-30B42572AD09}" sibTransId="{DCF7BE20-F493-E344-A96D-54CE5A8141D7}"/>
    <dgm:cxn modelId="{57AE7F54-0D77-2F49-90F7-CDD6740D9ACF}" srcId="{C5D91D54-57E6-DF44-93EA-BFFB10A009BD}" destId="{5432B6C3-97EC-5141-A35D-4EC3C5157A31}" srcOrd="0" destOrd="0" parTransId="{FF17B3BD-E296-1144-9F18-80252114900A}" sibTransId="{98A03973-7354-664A-842F-F3E010B991E2}"/>
    <dgm:cxn modelId="{CB07A77B-714F-F24C-9C2D-A64765AB78B9}" type="presOf" srcId="{56BF90F6-54BE-8445-8968-C9878E1240D7}" destId="{1C5D0993-D613-794E-952F-148ED1347CB3}" srcOrd="0" destOrd="0" presId="urn:microsoft.com/office/officeart/2005/8/layout/radial1"/>
    <dgm:cxn modelId="{854ADF7C-678E-8B4B-87C3-622826FECB0B}" type="presOf" srcId="{D3C7AC82-BCFF-5547-9F00-E4412F0449EE}" destId="{1706D2B9-090B-5847-BA88-FB23C581093C}" srcOrd="0" destOrd="0" presId="urn:microsoft.com/office/officeart/2005/8/layout/radial1"/>
    <dgm:cxn modelId="{23F50D7D-62F4-1540-9061-6AEA438CE5AE}" type="presOf" srcId="{1E63FD13-B15F-2843-A583-11403757BE12}" destId="{BDFB4A0F-922B-A54C-8B3C-5A92A3372A7B}" srcOrd="0" destOrd="0" presId="urn:microsoft.com/office/officeart/2005/8/layout/radial1"/>
    <dgm:cxn modelId="{7EBA3CA0-4728-E845-A6B9-9BDD346CAD48}" srcId="{5D218D0F-ACEE-5B44-A1AF-8DB7776862BE}" destId="{C5D91D54-57E6-DF44-93EA-BFFB10A009BD}" srcOrd="0" destOrd="0" parTransId="{3ED64E09-635B-F641-8CA4-C7A99434735D}" sibTransId="{70381F1E-C450-8749-85EA-7118F2EE2C81}"/>
    <dgm:cxn modelId="{899A1FC0-1FD4-6643-97BF-D0DA96F193DD}" type="presOf" srcId="{CDAF4A74-182C-9D40-A74F-30B42572AD09}" destId="{FA33EEE3-A50F-2D44-8AB3-6578C2A76E55}" srcOrd="0" destOrd="0" presId="urn:microsoft.com/office/officeart/2005/8/layout/radial1"/>
    <dgm:cxn modelId="{8D7EB0C0-7F1E-EF4A-B9AE-B42EC9A27510}" type="presOf" srcId="{5432B6C3-97EC-5141-A35D-4EC3C5157A31}" destId="{2E1B824A-F77F-3046-9F2F-A765AC96427C}" srcOrd="0" destOrd="0" presId="urn:microsoft.com/office/officeart/2005/8/layout/radial1"/>
    <dgm:cxn modelId="{BB6B9EC5-E296-C24C-A8F6-5572E7830E41}" srcId="{C5D91D54-57E6-DF44-93EA-BFFB10A009BD}" destId="{D3C7AC82-BCFF-5547-9F00-E4412F0449EE}" srcOrd="2" destOrd="0" parTransId="{56BF90F6-54BE-8445-8968-C9878E1240D7}" sibTransId="{F11F53A0-95FB-F648-946A-39D2FFA3B002}"/>
    <dgm:cxn modelId="{11888FF0-B9C4-B249-8FDF-06825E60BD12}" type="presOf" srcId="{CDAF4A74-182C-9D40-A74F-30B42572AD09}" destId="{EB3E98C3-EEE7-3A44-9FA4-37CC1BB9BBA3}" srcOrd="1" destOrd="0" presId="urn:microsoft.com/office/officeart/2005/8/layout/radial1"/>
    <dgm:cxn modelId="{ABA383F2-FD53-8C42-85C0-F53E26F79EA8}" type="presOf" srcId="{C5D91D54-57E6-DF44-93EA-BFFB10A009BD}" destId="{A47D2443-1D47-5641-BD75-59589764151C}" srcOrd="0" destOrd="0" presId="urn:microsoft.com/office/officeart/2005/8/layout/radial1"/>
    <dgm:cxn modelId="{63665EF3-9E13-BF41-81AA-E7401E2364C9}" type="presOf" srcId="{FF17B3BD-E296-1144-9F18-80252114900A}" destId="{20373295-0170-C943-AC77-7C46546747D5}" srcOrd="1" destOrd="0" presId="urn:microsoft.com/office/officeart/2005/8/layout/radial1"/>
    <dgm:cxn modelId="{9752DF06-2A32-1645-8507-087A62F69D0F}" type="presParOf" srcId="{9152CFDD-58B8-3444-A350-DB30718885F8}" destId="{A47D2443-1D47-5641-BD75-59589764151C}" srcOrd="0" destOrd="0" presId="urn:microsoft.com/office/officeart/2005/8/layout/radial1"/>
    <dgm:cxn modelId="{5C3EEA96-FB70-2F43-A601-68E12D6297D8}" type="presParOf" srcId="{9152CFDD-58B8-3444-A350-DB30718885F8}" destId="{FAE55913-4561-8242-94EC-330F4ED63429}" srcOrd="1" destOrd="0" presId="urn:microsoft.com/office/officeart/2005/8/layout/radial1"/>
    <dgm:cxn modelId="{415FD340-D279-A747-9E5E-294CFF6A6985}" type="presParOf" srcId="{FAE55913-4561-8242-94EC-330F4ED63429}" destId="{20373295-0170-C943-AC77-7C46546747D5}" srcOrd="0" destOrd="0" presId="urn:microsoft.com/office/officeart/2005/8/layout/radial1"/>
    <dgm:cxn modelId="{3F569ACE-552F-0045-9B35-181BA89456DE}" type="presParOf" srcId="{9152CFDD-58B8-3444-A350-DB30718885F8}" destId="{2E1B824A-F77F-3046-9F2F-A765AC96427C}" srcOrd="2" destOrd="0" presId="urn:microsoft.com/office/officeart/2005/8/layout/radial1"/>
    <dgm:cxn modelId="{2D6EBCFE-D511-9C45-9DE1-5FEDC96EDD1C}" type="presParOf" srcId="{9152CFDD-58B8-3444-A350-DB30718885F8}" destId="{FA33EEE3-A50F-2D44-8AB3-6578C2A76E55}" srcOrd="3" destOrd="0" presId="urn:microsoft.com/office/officeart/2005/8/layout/radial1"/>
    <dgm:cxn modelId="{4CC1A272-CC63-A543-A2A0-19DF7919E55E}" type="presParOf" srcId="{FA33EEE3-A50F-2D44-8AB3-6578C2A76E55}" destId="{EB3E98C3-EEE7-3A44-9FA4-37CC1BB9BBA3}" srcOrd="0" destOrd="0" presId="urn:microsoft.com/office/officeart/2005/8/layout/radial1"/>
    <dgm:cxn modelId="{E6C5E006-DEC8-E646-895F-173F27994552}" type="presParOf" srcId="{9152CFDD-58B8-3444-A350-DB30718885F8}" destId="{BDFB4A0F-922B-A54C-8B3C-5A92A3372A7B}" srcOrd="4" destOrd="0" presId="urn:microsoft.com/office/officeart/2005/8/layout/radial1"/>
    <dgm:cxn modelId="{36EEEC8C-3F6B-5541-9E16-AED50FD7185F}" type="presParOf" srcId="{9152CFDD-58B8-3444-A350-DB30718885F8}" destId="{1C5D0993-D613-794E-952F-148ED1347CB3}" srcOrd="5" destOrd="0" presId="urn:microsoft.com/office/officeart/2005/8/layout/radial1"/>
    <dgm:cxn modelId="{528233E4-6638-E540-9644-BFB9DACD9FA9}" type="presParOf" srcId="{1C5D0993-D613-794E-952F-148ED1347CB3}" destId="{B61E55AB-FAE3-6844-B682-3E19BEFDC6B0}" srcOrd="0" destOrd="0" presId="urn:microsoft.com/office/officeart/2005/8/layout/radial1"/>
    <dgm:cxn modelId="{0F9E7058-5534-5B4B-BACA-B06BA97EEC73}" type="presParOf" srcId="{9152CFDD-58B8-3444-A350-DB30718885F8}" destId="{1706D2B9-090B-5847-BA88-FB23C581093C}"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D2443-1D47-5641-BD75-59589764151C}">
      <dsp:nvSpPr>
        <dsp:cNvPr id="0" name=""/>
        <dsp:cNvSpPr/>
      </dsp:nvSpPr>
      <dsp:spPr>
        <a:xfrm>
          <a:off x="6184701" y="2942747"/>
          <a:ext cx="2260996" cy="226099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kern="1200" cap="none" normalizeH="0" baseline="0" dirty="0">
              <a:ln>
                <a:noFill/>
              </a:ln>
              <a:solidFill>
                <a:schemeClr val="tx1"/>
              </a:solidFill>
              <a:effectLst/>
              <a:latin typeface="Arial" panose="020B0604020202020204" pitchFamily="34" charset="0"/>
            </a:rPr>
            <a:t>Child/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kern="1200" cap="none" normalizeH="0" baseline="0" dirty="0">
              <a:ln>
                <a:noFill/>
              </a:ln>
              <a:solidFill>
                <a:schemeClr val="tx1"/>
              </a:solidFill>
              <a:effectLst/>
              <a:latin typeface="Arial" panose="020B0604020202020204" pitchFamily="34" charset="0"/>
            </a:rPr>
            <a:t>Youth</a:t>
          </a:r>
        </a:p>
      </dsp:txBody>
      <dsp:txXfrm>
        <a:off x="6515816" y="3273862"/>
        <a:ext cx="1598766" cy="1598766"/>
      </dsp:txXfrm>
    </dsp:sp>
    <dsp:sp modelId="{FAE55913-4561-8242-94EC-330F4ED63429}">
      <dsp:nvSpPr>
        <dsp:cNvPr id="0" name=""/>
        <dsp:cNvSpPr/>
      </dsp:nvSpPr>
      <dsp:spPr>
        <a:xfrm rot="16200000">
          <a:off x="6975766" y="2589404"/>
          <a:ext cx="678866" cy="27817"/>
        </a:xfrm>
        <a:custGeom>
          <a:avLst/>
          <a:gdLst/>
          <a:ahLst/>
          <a:cxnLst/>
          <a:rect l="0" t="0" r="0" b="0"/>
          <a:pathLst>
            <a:path>
              <a:moveTo>
                <a:pt x="0" y="13908"/>
              </a:moveTo>
              <a:lnTo>
                <a:pt x="678866" y="13908"/>
              </a:lnTo>
            </a:path>
          </a:pathLst>
        </a:cu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98228" y="2586341"/>
        <a:ext cx="33943" cy="33943"/>
      </dsp:txXfrm>
    </dsp:sp>
    <dsp:sp modelId="{2E1B824A-F77F-3046-9F2F-A765AC96427C}">
      <dsp:nvSpPr>
        <dsp:cNvPr id="0" name=""/>
        <dsp:cNvSpPr/>
      </dsp:nvSpPr>
      <dsp:spPr>
        <a:xfrm>
          <a:off x="6184701" y="2883"/>
          <a:ext cx="2260996" cy="2260996"/>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dirty="0">
              <a:ln>
                <a:noFill/>
              </a:ln>
              <a:solidFill>
                <a:schemeClr val="tx1"/>
              </a:solidFill>
              <a:effectLst/>
              <a:latin typeface="Arial" panose="020B0604020202020204" pitchFamily="34" charset="0"/>
            </a:rPr>
            <a:t>Peer Group</a:t>
          </a:r>
        </a:p>
      </dsp:txBody>
      <dsp:txXfrm>
        <a:off x="6515816" y="333998"/>
        <a:ext cx="1598766" cy="1598766"/>
      </dsp:txXfrm>
    </dsp:sp>
    <dsp:sp modelId="{FA33EEE3-A50F-2D44-8AB3-6578C2A76E55}">
      <dsp:nvSpPr>
        <dsp:cNvPr id="0" name=""/>
        <dsp:cNvSpPr/>
      </dsp:nvSpPr>
      <dsp:spPr>
        <a:xfrm rot="1800000">
          <a:off x="8248764" y="4794302"/>
          <a:ext cx="678866" cy="27817"/>
        </a:xfrm>
        <a:custGeom>
          <a:avLst/>
          <a:gdLst/>
          <a:ahLst/>
          <a:cxnLst/>
          <a:rect l="0" t="0" r="0" b="0"/>
          <a:pathLst>
            <a:path>
              <a:moveTo>
                <a:pt x="0" y="13908"/>
              </a:moveTo>
              <a:lnTo>
                <a:pt x="678866" y="13908"/>
              </a:lnTo>
            </a:path>
          </a:pathLst>
        </a:cu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571226" y="4791239"/>
        <a:ext cx="33943" cy="33943"/>
      </dsp:txXfrm>
    </dsp:sp>
    <dsp:sp modelId="{BDFB4A0F-922B-A54C-8B3C-5A92A3372A7B}">
      <dsp:nvSpPr>
        <dsp:cNvPr id="0" name=""/>
        <dsp:cNvSpPr/>
      </dsp:nvSpPr>
      <dsp:spPr>
        <a:xfrm>
          <a:off x="8730698" y="4412678"/>
          <a:ext cx="2260996" cy="2260996"/>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rPr>
            <a:t>School/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panose="020B0604020202020204" pitchFamily="34" charset="0"/>
            </a:rPr>
            <a:t>Teachers</a:t>
          </a:r>
        </a:p>
      </dsp:txBody>
      <dsp:txXfrm>
        <a:off x="9061813" y="4743793"/>
        <a:ext cx="1598766" cy="1598766"/>
      </dsp:txXfrm>
    </dsp:sp>
    <dsp:sp modelId="{1C5D0993-D613-794E-952F-148ED1347CB3}">
      <dsp:nvSpPr>
        <dsp:cNvPr id="0" name=""/>
        <dsp:cNvSpPr/>
      </dsp:nvSpPr>
      <dsp:spPr>
        <a:xfrm rot="9000000">
          <a:off x="5702768" y="4794302"/>
          <a:ext cx="678866" cy="27817"/>
        </a:xfrm>
        <a:custGeom>
          <a:avLst/>
          <a:gdLst/>
          <a:ahLst/>
          <a:cxnLst/>
          <a:rect l="0" t="0" r="0" b="0"/>
          <a:pathLst>
            <a:path>
              <a:moveTo>
                <a:pt x="0" y="13908"/>
              </a:moveTo>
              <a:lnTo>
                <a:pt x="678866" y="13908"/>
              </a:lnTo>
            </a:path>
          </a:pathLst>
        </a:cu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6025229" y="4791239"/>
        <a:ext cx="33943" cy="33943"/>
      </dsp:txXfrm>
    </dsp:sp>
    <dsp:sp modelId="{1706D2B9-090B-5847-BA88-FB23C581093C}">
      <dsp:nvSpPr>
        <dsp:cNvPr id="0" name=""/>
        <dsp:cNvSpPr/>
      </dsp:nvSpPr>
      <dsp:spPr>
        <a:xfrm>
          <a:off x="3638704" y="4412678"/>
          <a:ext cx="2260996" cy="2260996"/>
        </a:xfrm>
        <a:prstGeom prst="ellipse">
          <a:avLst/>
        </a:prstGeom>
        <a:solidFill>
          <a:srgbClr val="00B0F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dirty="0">
              <a:ln>
                <a:noFill/>
              </a:ln>
              <a:solidFill>
                <a:schemeClr val="tx1"/>
              </a:solidFill>
              <a:effectLst/>
              <a:latin typeface="Arial" panose="020B0604020202020204" pitchFamily="34" charset="0"/>
            </a:rPr>
            <a:t>Parents/Home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dirty="0">
              <a:ln>
                <a:noFill/>
              </a:ln>
              <a:solidFill>
                <a:schemeClr val="tx1"/>
              </a:solidFill>
              <a:effectLst/>
              <a:latin typeface="Arial" panose="020B0604020202020204" pitchFamily="34" charset="0"/>
            </a:rPr>
            <a:t>Environment</a:t>
          </a:r>
        </a:p>
      </dsp:txBody>
      <dsp:txXfrm>
        <a:off x="3969819" y="4743793"/>
        <a:ext cx="1598766" cy="1598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EFCFEAA-7307-4AB3-884C-09EE2902FA65}" type="datetime">
              <a:rPr lang="en-IN" sz="1200" b="0" strike="noStrike" spc="-1">
                <a:solidFill>
                  <a:srgbClr val="8B8B8B"/>
                </a:solidFill>
                <a:latin typeface="Calibri"/>
              </a:rPr>
              <a:t>21/11/25</a:t>
            </a:fld>
            <a:endParaRPr lang="en-IN"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en-IN"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3D648F59-B7FF-4907-B62E-C71A2C2386FE}" type="slidenum">
              <a:rPr lang="en-IN" sz="1200" b="0" strike="noStrike" spc="-1">
                <a:solidFill>
                  <a:srgbClr val="8B8B8B"/>
                </a:solidFill>
                <a:latin typeface="Calibri"/>
              </a:rPr>
              <a:t>‹#›</a:t>
            </a:fld>
            <a:endParaRPr lang="en-IN" sz="1200" b="0" strike="noStrike" spc="-1">
              <a:latin typeface="Times New Roman"/>
            </a:endParaRPr>
          </a:p>
        </p:txBody>
      </p:sp>
      <p:sp>
        <p:nvSpPr>
          <p:cNvPr id="3" name="PlaceHolder 4"/>
          <p:cNvSpPr>
            <a:spLocks noGrp="1"/>
          </p:cNvSpPr>
          <p:nvPr>
            <p:ph type="title"/>
          </p:nvPr>
        </p:nvSpPr>
        <p:spPr>
          <a:xfrm>
            <a:off x="914400" y="410400"/>
            <a:ext cx="16458840" cy="171756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rcRect t="8333" r="8150" b="10781"/>
          <a:stretch/>
        </p:blipFill>
        <p:spPr>
          <a:xfrm>
            <a:off x="0" y="63360"/>
            <a:ext cx="18287640" cy="10286640"/>
          </a:xfrm>
          <a:prstGeom prst="rect">
            <a:avLst/>
          </a:prstGeom>
          <a:ln>
            <a:noFill/>
          </a:ln>
        </p:spPr>
      </p:pic>
      <p:sp>
        <p:nvSpPr>
          <p:cNvPr id="42" name="CustomShape 1"/>
          <p:cNvSpPr/>
          <p:nvPr/>
        </p:nvSpPr>
        <p:spPr>
          <a:xfrm>
            <a:off x="16192440" y="0"/>
            <a:ext cx="2095200" cy="126720"/>
          </a:xfrm>
          <a:prstGeom prst="rect">
            <a:avLst/>
          </a:prstGeom>
          <a:solidFill>
            <a:srgbClr val="37C9EF"/>
          </a:solidFill>
          <a:ln>
            <a:noFill/>
          </a:ln>
        </p:spPr>
        <p:style>
          <a:lnRef idx="0">
            <a:scrgbClr r="0" g="0" b="0"/>
          </a:lnRef>
          <a:fillRef idx="0">
            <a:scrgbClr r="0" g="0" b="0"/>
          </a:fillRef>
          <a:effectRef idx="0">
            <a:scrgbClr r="0" g="0" b="0"/>
          </a:effectRef>
          <a:fontRef idx="minor"/>
        </p:style>
        <p:txBody>
          <a:bodyPr/>
          <a:lstStyle/>
          <a:p>
            <a:endParaRPr lang="en-US"/>
          </a:p>
        </p:txBody>
      </p:sp>
      <p:sp>
        <p:nvSpPr>
          <p:cNvPr id="43" name="CustomShape 2"/>
          <p:cNvSpPr/>
          <p:nvPr/>
        </p:nvSpPr>
        <p:spPr>
          <a:xfrm>
            <a:off x="0" y="10159920"/>
            <a:ext cx="16192080" cy="126720"/>
          </a:xfrm>
          <a:prstGeom prst="rect">
            <a:avLst/>
          </a:prstGeom>
          <a:solidFill>
            <a:srgbClr val="37C9EF"/>
          </a:solidFill>
          <a:ln>
            <a:noFill/>
          </a:ln>
        </p:spPr>
        <p:style>
          <a:lnRef idx="0">
            <a:scrgbClr r="0" g="0" b="0"/>
          </a:lnRef>
          <a:fillRef idx="0">
            <a:scrgbClr r="0" g="0" b="0"/>
          </a:fillRef>
          <a:effectRef idx="0">
            <a:scrgbClr r="0" g="0" b="0"/>
          </a:effectRef>
          <a:fontRef idx="minor"/>
        </p:style>
        <p:txBody>
          <a:bodyPr/>
          <a:lstStyle/>
          <a:p>
            <a:endParaRPr lang="en-US"/>
          </a:p>
        </p:txBody>
      </p:sp>
      <p:pic>
        <p:nvPicPr>
          <p:cNvPr id="44" name="Picture 5"/>
          <p:cNvPicPr/>
          <p:nvPr/>
        </p:nvPicPr>
        <p:blipFill>
          <a:blip r:embed="rId3"/>
          <a:srcRect t="21967" b="31096"/>
          <a:stretch/>
        </p:blipFill>
        <p:spPr>
          <a:xfrm>
            <a:off x="-304800" y="126720"/>
            <a:ext cx="6928920" cy="3251880"/>
          </a:xfrm>
          <a:prstGeom prst="rect">
            <a:avLst/>
          </a:prstGeom>
          <a:ln>
            <a:noFill/>
          </a:ln>
        </p:spPr>
      </p:pic>
      <p:grpSp>
        <p:nvGrpSpPr>
          <p:cNvPr id="45" name="Group 3"/>
          <p:cNvGrpSpPr/>
          <p:nvPr/>
        </p:nvGrpSpPr>
        <p:grpSpPr>
          <a:xfrm>
            <a:off x="609600" y="5322650"/>
            <a:ext cx="14383800" cy="3503882"/>
            <a:chOff x="736200" y="5595120"/>
            <a:chExt cx="14383800" cy="3503882"/>
          </a:xfrm>
        </p:grpSpPr>
        <p:sp>
          <p:nvSpPr>
            <p:cNvPr id="46" name="CustomShape 4"/>
            <p:cNvSpPr/>
            <p:nvPr/>
          </p:nvSpPr>
          <p:spPr>
            <a:xfrm>
              <a:off x="736200" y="5595120"/>
              <a:ext cx="14383800" cy="2235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8799"/>
                </a:lnSpc>
              </a:pPr>
              <a:r>
                <a:rPr lang="en-IN" sz="8000" b="1" strike="noStrike" spc="-1" dirty="0">
                  <a:solidFill>
                    <a:srgbClr val="002060"/>
                  </a:solidFill>
                  <a:latin typeface="Arial" panose="020B0604020202020204" pitchFamily="34" charset="0"/>
                  <a:cs typeface="Arial" panose="020B0604020202020204" pitchFamily="34" charset="0"/>
                </a:rPr>
                <a:t>Life Skills Development for Students</a:t>
              </a:r>
            </a:p>
          </p:txBody>
        </p:sp>
        <p:sp>
          <p:nvSpPr>
            <p:cNvPr id="47" name="CustomShape 5"/>
            <p:cNvSpPr/>
            <p:nvPr/>
          </p:nvSpPr>
          <p:spPr>
            <a:xfrm>
              <a:off x="736200" y="8636375"/>
              <a:ext cx="14383800" cy="46262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3900"/>
                </a:lnSpc>
              </a:pPr>
              <a:r>
                <a:rPr lang="en-IN" sz="3000" strike="noStrike" spc="299" dirty="0">
                  <a:solidFill>
                    <a:srgbClr val="000000"/>
                  </a:solidFill>
                  <a:latin typeface="Arial" panose="020B0604020202020204" pitchFamily="34" charset="0"/>
                  <a:cs typeface="Arial" panose="020B0604020202020204" pitchFamily="34" charset="0"/>
                </a:rPr>
                <a:t> AN INTRODUCTION TO OUR PROGRAMS </a:t>
              </a:r>
              <a:endParaRPr lang="en-IN" sz="3000" strike="noStrike" spc="-1" dirty="0">
                <a:latin typeface="Arial" panose="020B0604020202020204" pitchFamily="34" charset="0"/>
                <a:cs typeface="Arial" panose="020B060402020202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E5F99-CFF2-0456-ACAE-0CE5ACDEAF9F}"/>
              </a:ext>
            </a:extLst>
          </p:cNvPr>
          <p:cNvSpPr>
            <a:spLocks noGrp="1"/>
          </p:cNvSpPr>
          <p:nvPr>
            <p:ph type="title"/>
          </p:nvPr>
        </p:nvSpPr>
        <p:spPr>
          <a:xfrm>
            <a:off x="914400" y="0"/>
            <a:ext cx="8534400" cy="1250736"/>
          </a:xfrm>
        </p:spPr>
        <p:txBody>
          <a:bodyPr/>
          <a:lstStyle/>
          <a:p>
            <a:r>
              <a:rPr lang="en-US" sz="4400" b="1" dirty="0">
                <a:solidFill>
                  <a:srgbClr val="00B0F0"/>
                </a:solidFill>
                <a:latin typeface="Arial" panose="020B0604020202020204" pitchFamily="34" charset="0"/>
                <a:cs typeface="Arial" panose="020B0604020202020204" pitchFamily="34" charset="0"/>
              </a:rPr>
              <a:t>SCHOOL PROPOSAL</a:t>
            </a:r>
          </a:p>
        </p:txBody>
      </p:sp>
      <p:pic>
        <p:nvPicPr>
          <p:cNvPr id="5" name="Picture 26">
            <a:extLst>
              <a:ext uri="{FF2B5EF4-FFF2-40B4-BE49-F238E27FC236}">
                <a16:creationId xmlns:a16="http://schemas.microsoft.com/office/drawing/2014/main" id="{2986467E-C9A8-BE58-027D-6E5F722354E9}"/>
              </a:ext>
            </a:extLst>
          </p:cNvPr>
          <p:cNvPicPr/>
          <p:nvPr/>
        </p:nvPicPr>
        <p:blipFill>
          <a:blip r:embed="rId2"/>
          <a:stretch/>
        </p:blipFill>
        <p:spPr>
          <a:xfrm>
            <a:off x="15109560" y="-647280"/>
            <a:ext cx="3351600" cy="3351600"/>
          </a:xfrm>
          <a:prstGeom prst="rect">
            <a:avLst/>
          </a:prstGeom>
          <a:ln>
            <a:noFill/>
          </a:ln>
        </p:spPr>
      </p:pic>
      <p:graphicFrame>
        <p:nvGraphicFramePr>
          <p:cNvPr id="2" name="Table 1">
            <a:extLst>
              <a:ext uri="{FF2B5EF4-FFF2-40B4-BE49-F238E27FC236}">
                <a16:creationId xmlns:a16="http://schemas.microsoft.com/office/drawing/2014/main" id="{63DB2AC0-81DC-3BF6-80DA-6913C54EEDA0}"/>
              </a:ext>
            </a:extLst>
          </p:cNvPr>
          <p:cNvGraphicFramePr>
            <a:graphicFrameLocks noGrp="1"/>
          </p:cNvGraphicFramePr>
          <p:nvPr/>
        </p:nvGraphicFramePr>
        <p:xfrm>
          <a:off x="816142" y="1790221"/>
          <a:ext cx="13519484" cy="1854200"/>
        </p:xfrm>
        <a:graphic>
          <a:graphicData uri="http://schemas.openxmlformats.org/drawingml/2006/table">
            <a:tbl>
              <a:tblPr firstRow="1" bandRow="1">
                <a:tableStyleId>{5C22544A-7EE6-4342-B048-85BDC9FD1C3A}</a:tableStyleId>
              </a:tblPr>
              <a:tblGrid>
                <a:gridCol w="2703897">
                  <a:extLst>
                    <a:ext uri="{9D8B030D-6E8A-4147-A177-3AD203B41FA5}">
                      <a16:colId xmlns:a16="http://schemas.microsoft.com/office/drawing/2014/main" val="3988203155"/>
                    </a:ext>
                  </a:extLst>
                </a:gridCol>
                <a:gridCol w="2703897">
                  <a:extLst>
                    <a:ext uri="{9D8B030D-6E8A-4147-A177-3AD203B41FA5}">
                      <a16:colId xmlns:a16="http://schemas.microsoft.com/office/drawing/2014/main" val="331691862"/>
                    </a:ext>
                  </a:extLst>
                </a:gridCol>
                <a:gridCol w="2654977">
                  <a:extLst>
                    <a:ext uri="{9D8B030D-6E8A-4147-A177-3AD203B41FA5}">
                      <a16:colId xmlns:a16="http://schemas.microsoft.com/office/drawing/2014/main" val="481855865"/>
                    </a:ext>
                  </a:extLst>
                </a:gridCol>
                <a:gridCol w="3717858">
                  <a:extLst>
                    <a:ext uri="{9D8B030D-6E8A-4147-A177-3AD203B41FA5}">
                      <a16:colId xmlns:a16="http://schemas.microsoft.com/office/drawing/2014/main" val="704080013"/>
                    </a:ext>
                  </a:extLst>
                </a:gridCol>
                <a:gridCol w="1738855">
                  <a:extLst>
                    <a:ext uri="{9D8B030D-6E8A-4147-A177-3AD203B41FA5}">
                      <a16:colId xmlns:a16="http://schemas.microsoft.com/office/drawing/2014/main" val="3089090887"/>
                    </a:ext>
                  </a:extLst>
                </a:gridCol>
              </a:tblGrid>
              <a:tr h="370840">
                <a:tc rowSpan="2">
                  <a:txBody>
                    <a:bodyPr/>
                    <a:lstStyle/>
                    <a:p>
                      <a:r>
                        <a:rPr lang="en-US" dirty="0"/>
                        <a:t>Name of the Program</a:t>
                      </a:r>
                    </a:p>
                  </a:txBody>
                  <a:tcPr/>
                </a:tc>
                <a:tc rowSpan="2">
                  <a:txBody>
                    <a:bodyPr/>
                    <a:lstStyle/>
                    <a:p>
                      <a:r>
                        <a:rPr lang="en-US" dirty="0"/>
                        <a:t>Classes Eligible in School</a:t>
                      </a:r>
                    </a:p>
                  </a:txBody>
                  <a:tcPr/>
                </a:tc>
                <a:tc gridSpan="3">
                  <a:txBody>
                    <a:bodyPr/>
                    <a:lstStyle/>
                    <a:p>
                      <a:r>
                        <a:rPr lang="en-US" dirty="0"/>
                        <a:t>Schedule</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66316235"/>
                  </a:ext>
                </a:extLst>
              </a:tr>
              <a:tr h="370840">
                <a:tc vMerge="1">
                  <a:txBody>
                    <a:bodyPr/>
                    <a:lstStyle/>
                    <a:p>
                      <a:endParaRPr lang="en-US" dirty="0"/>
                    </a:p>
                  </a:txBody>
                  <a:tcPr/>
                </a:tc>
                <a:tc vMerge="1">
                  <a:txBody>
                    <a:bodyPr/>
                    <a:lstStyle/>
                    <a:p>
                      <a:endParaRPr lang="en-US" dirty="0"/>
                    </a:p>
                  </a:txBody>
                  <a:tcPr/>
                </a:tc>
                <a:tc>
                  <a:txBody>
                    <a:bodyPr/>
                    <a:lstStyle/>
                    <a:p>
                      <a:r>
                        <a:rPr lang="en-US" b="1" dirty="0"/>
                        <a:t>Number of Sessions</a:t>
                      </a:r>
                    </a:p>
                  </a:txBody>
                  <a:tcPr/>
                </a:tc>
                <a:tc>
                  <a:txBody>
                    <a:bodyPr/>
                    <a:lstStyle/>
                    <a:p>
                      <a:r>
                        <a:rPr lang="en-US" b="1" dirty="0"/>
                        <a:t>Number of Days - Consecutive</a:t>
                      </a:r>
                    </a:p>
                  </a:txBody>
                  <a:tcPr/>
                </a:tc>
                <a:tc>
                  <a:txBody>
                    <a:bodyPr/>
                    <a:lstStyle/>
                    <a:p>
                      <a:r>
                        <a:rPr lang="en-US" b="1" dirty="0"/>
                        <a:t>Duration (</a:t>
                      </a:r>
                      <a:r>
                        <a:rPr lang="en-US" b="1" dirty="0" err="1"/>
                        <a:t>Hrs</a:t>
                      </a:r>
                      <a:r>
                        <a:rPr lang="en-US" b="1" dirty="0"/>
                        <a:t>)</a:t>
                      </a:r>
                    </a:p>
                  </a:txBody>
                  <a:tcPr/>
                </a:tc>
                <a:extLst>
                  <a:ext uri="{0D108BD9-81ED-4DB2-BD59-A6C34878D82A}">
                    <a16:rowId xmlns:a16="http://schemas.microsoft.com/office/drawing/2014/main" val="329432572"/>
                  </a:ext>
                </a:extLst>
              </a:tr>
              <a:tr h="370840">
                <a:tc>
                  <a:txBody>
                    <a:bodyPr/>
                    <a:lstStyle/>
                    <a:p>
                      <a:r>
                        <a:rPr lang="en-US" dirty="0"/>
                        <a:t>Utkarsh Yoga (UY)</a:t>
                      </a:r>
                    </a:p>
                  </a:txBody>
                  <a:tcPr/>
                </a:tc>
                <a:tc>
                  <a:txBody>
                    <a:bodyPr/>
                    <a:lstStyle/>
                    <a:p>
                      <a:r>
                        <a:rPr lang="en-US" dirty="0"/>
                        <a:t>Grades 3 – 7</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885278566"/>
                  </a:ext>
                </a:extLst>
              </a:tr>
              <a:tr h="370840">
                <a:tc>
                  <a:txBody>
                    <a:bodyPr/>
                    <a:lstStyle/>
                    <a:p>
                      <a:r>
                        <a:rPr lang="en-US" dirty="0" err="1"/>
                        <a:t>Medha</a:t>
                      </a:r>
                      <a:r>
                        <a:rPr lang="en-US" dirty="0"/>
                        <a:t> Yoga (MY)</a:t>
                      </a:r>
                    </a:p>
                  </a:txBody>
                  <a:tcPr/>
                </a:tc>
                <a:tc>
                  <a:txBody>
                    <a:bodyPr/>
                    <a:lstStyle/>
                    <a:p>
                      <a:r>
                        <a:rPr lang="en-US" dirty="0"/>
                        <a:t>Grades 8 – 12</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791990453"/>
                  </a:ext>
                </a:extLst>
              </a:tr>
              <a:tr h="370840">
                <a:tc>
                  <a:txBody>
                    <a:bodyPr/>
                    <a:lstStyle/>
                    <a:p>
                      <a:r>
                        <a:rPr lang="en-US" dirty="0"/>
                        <a:t>Intuition Process</a:t>
                      </a:r>
                    </a:p>
                  </a:txBody>
                  <a:tcPr/>
                </a:tc>
                <a:tc>
                  <a:txBody>
                    <a:bodyPr/>
                    <a:lstStyle/>
                    <a:p>
                      <a:r>
                        <a:rPr lang="en-US" dirty="0"/>
                        <a:t>Grades 2 – 12</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699756080"/>
                  </a:ext>
                </a:extLst>
              </a:tr>
            </a:tbl>
          </a:graphicData>
        </a:graphic>
      </p:graphicFrame>
      <p:sp>
        <p:nvSpPr>
          <p:cNvPr id="6" name="TextBox 5">
            <a:extLst>
              <a:ext uri="{FF2B5EF4-FFF2-40B4-BE49-F238E27FC236}">
                <a16:creationId xmlns:a16="http://schemas.microsoft.com/office/drawing/2014/main" id="{A8B909B6-7B54-51DD-4596-5D34055A2883}"/>
              </a:ext>
            </a:extLst>
          </p:cNvPr>
          <p:cNvSpPr txBox="1"/>
          <p:nvPr/>
        </p:nvSpPr>
        <p:spPr>
          <a:xfrm>
            <a:off x="816142" y="1174655"/>
            <a:ext cx="6477000" cy="461665"/>
          </a:xfrm>
          <a:prstGeom prst="rect">
            <a:avLst/>
          </a:prstGeom>
          <a:noFill/>
        </p:spPr>
        <p:txBody>
          <a:bodyPr wrap="square" rtlCol="0">
            <a:spAutoFit/>
          </a:bodyPr>
          <a:lstStyle/>
          <a:p>
            <a:r>
              <a:rPr lang="en-US" sz="2400" b="1" dirty="0">
                <a:solidFill>
                  <a:srgbClr val="0070C0"/>
                </a:solidFill>
              </a:rPr>
              <a:t>PROGRAMS FOR CHILDREN AND TEENS</a:t>
            </a:r>
          </a:p>
        </p:txBody>
      </p:sp>
      <p:sp>
        <p:nvSpPr>
          <p:cNvPr id="7" name="TextBox 6">
            <a:extLst>
              <a:ext uri="{FF2B5EF4-FFF2-40B4-BE49-F238E27FC236}">
                <a16:creationId xmlns:a16="http://schemas.microsoft.com/office/drawing/2014/main" id="{C1334F2A-BC51-C2AA-3180-6C817DC18815}"/>
              </a:ext>
            </a:extLst>
          </p:cNvPr>
          <p:cNvSpPr txBox="1"/>
          <p:nvPr/>
        </p:nvSpPr>
        <p:spPr>
          <a:xfrm>
            <a:off x="792079" y="3957843"/>
            <a:ext cx="6477000" cy="461665"/>
          </a:xfrm>
          <a:prstGeom prst="rect">
            <a:avLst/>
          </a:prstGeom>
          <a:noFill/>
        </p:spPr>
        <p:txBody>
          <a:bodyPr wrap="square" rtlCol="0">
            <a:spAutoFit/>
          </a:bodyPr>
          <a:lstStyle/>
          <a:p>
            <a:r>
              <a:rPr lang="en-US" sz="2400" b="1" dirty="0">
                <a:solidFill>
                  <a:srgbClr val="0070C0"/>
                </a:solidFill>
              </a:rPr>
              <a:t>PROGRAMS FOR PARENTS</a:t>
            </a:r>
          </a:p>
        </p:txBody>
      </p:sp>
      <p:graphicFrame>
        <p:nvGraphicFramePr>
          <p:cNvPr id="9" name="Table 8">
            <a:extLst>
              <a:ext uri="{FF2B5EF4-FFF2-40B4-BE49-F238E27FC236}">
                <a16:creationId xmlns:a16="http://schemas.microsoft.com/office/drawing/2014/main" id="{97C4A5B6-DF98-08CF-AC90-7B39BFAACBDB}"/>
              </a:ext>
            </a:extLst>
          </p:cNvPr>
          <p:cNvGraphicFramePr>
            <a:graphicFrameLocks noGrp="1"/>
          </p:cNvGraphicFramePr>
          <p:nvPr/>
        </p:nvGraphicFramePr>
        <p:xfrm>
          <a:off x="792079" y="4640585"/>
          <a:ext cx="9801626" cy="2123440"/>
        </p:xfrm>
        <a:graphic>
          <a:graphicData uri="http://schemas.openxmlformats.org/drawingml/2006/table">
            <a:tbl>
              <a:tblPr firstRow="1" bandRow="1">
                <a:tableStyleId>{5C22544A-7EE6-4342-B048-85BDC9FD1C3A}</a:tableStyleId>
              </a:tblPr>
              <a:tblGrid>
                <a:gridCol w="2703897">
                  <a:extLst>
                    <a:ext uri="{9D8B030D-6E8A-4147-A177-3AD203B41FA5}">
                      <a16:colId xmlns:a16="http://schemas.microsoft.com/office/drawing/2014/main" val="3988203155"/>
                    </a:ext>
                  </a:extLst>
                </a:gridCol>
                <a:gridCol w="2703897">
                  <a:extLst>
                    <a:ext uri="{9D8B030D-6E8A-4147-A177-3AD203B41FA5}">
                      <a16:colId xmlns:a16="http://schemas.microsoft.com/office/drawing/2014/main" val="331691862"/>
                    </a:ext>
                  </a:extLst>
                </a:gridCol>
                <a:gridCol w="2654977">
                  <a:extLst>
                    <a:ext uri="{9D8B030D-6E8A-4147-A177-3AD203B41FA5}">
                      <a16:colId xmlns:a16="http://schemas.microsoft.com/office/drawing/2014/main" val="481855865"/>
                    </a:ext>
                  </a:extLst>
                </a:gridCol>
                <a:gridCol w="1738855">
                  <a:extLst>
                    <a:ext uri="{9D8B030D-6E8A-4147-A177-3AD203B41FA5}">
                      <a16:colId xmlns:a16="http://schemas.microsoft.com/office/drawing/2014/main" val="3089090887"/>
                    </a:ext>
                  </a:extLst>
                </a:gridCol>
              </a:tblGrid>
              <a:tr h="370840">
                <a:tc rowSpan="2">
                  <a:txBody>
                    <a:bodyPr/>
                    <a:lstStyle/>
                    <a:p>
                      <a:r>
                        <a:rPr lang="en-US" dirty="0"/>
                        <a:t>Name of the Program</a:t>
                      </a:r>
                    </a:p>
                  </a:txBody>
                  <a:tcPr/>
                </a:tc>
                <a:tc rowSpan="2">
                  <a:txBody>
                    <a:bodyPr/>
                    <a:lstStyle/>
                    <a:p>
                      <a:r>
                        <a:rPr lang="en-US" dirty="0"/>
                        <a:t>Classes Eligible in School</a:t>
                      </a:r>
                    </a:p>
                  </a:txBody>
                  <a:tcPr/>
                </a:tc>
                <a:tc gridSpan="2">
                  <a:txBody>
                    <a:bodyPr/>
                    <a:lstStyle/>
                    <a:p>
                      <a:r>
                        <a:rPr lang="en-US" dirty="0"/>
                        <a:t>Schedule</a:t>
                      </a:r>
                    </a:p>
                  </a:txBody>
                  <a:tcPr/>
                </a:tc>
                <a:tc hMerge="1">
                  <a:txBody>
                    <a:bodyPr/>
                    <a:lstStyle/>
                    <a:p>
                      <a:endParaRPr lang="en-US" dirty="0"/>
                    </a:p>
                  </a:txBody>
                  <a:tcPr/>
                </a:tc>
                <a:extLst>
                  <a:ext uri="{0D108BD9-81ED-4DB2-BD59-A6C34878D82A}">
                    <a16:rowId xmlns:a16="http://schemas.microsoft.com/office/drawing/2014/main" val="1066316235"/>
                  </a:ext>
                </a:extLst>
              </a:tr>
              <a:tr h="370840">
                <a:tc vMerge="1">
                  <a:txBody>
                    <a:bodyPr/>
                    <a:lstStyle/>
                    <a:p>
                      <a:endParaRPr lang="en-US" dirty="0"/>
                    </a:p>
                  </a:txBody>
                  <a:tcPr/>
                </a:tc>
                <a:tc vMerge="1">
                  <a:txBody>
                    <a:bodyPr/>
                    <a:lstStyle/>
                    <a:p>
                      <a:endParaRPr lang="en-US" dirty="0"/>
                    </a:p>
                  </a:txBody>
                  <a:tcPr/>
                </a:tc>
                <a:tc>
                  <a:txBody>
                    <a:bodyPr/>
                    <a:lstStyle/>
                    <a:p>
                      <a:r>
                        <a:rPr lang="en-US" b="1" dirty="0"/>
                        <a:t>Number of Sessions</a:t>
                      </a:r>
                    </a:p>
                  </a:txBody>
                  <a:tcPr/>
                </a:tc>
                <a:tc>
                  <a:txBody>
                    <a:bodyPr/>
                    <a:lstStyle/>
                    <a:p>
                      <a:r>
                        <a:rPr lang="en-US" b="1" dirty="0"/>
                        <a:t>Duration (</a:t>
                      </a:r>
                      <a:r>
                        <a:rPr lang="en-US" b="1" dirty="0" err="1"/>
                        <a:t>Hrs</a:t>
                      </a:r>
                      <a:r>
                        <a:rPr lang="en-US" b="1" dirty="0"/>
                        <a:t>)</a:t>
                      </a:r>
                    </a:p>
                  </a:txBody>
                  <a:tcPr/>
                </a:tc>
                <a:extLst>
                  <a:ext uri="{0D108BD9-81ED-4DB2-BD59-A6C34878D82A}">
                    <a16:rowId xmlns:a16="http://schemas.microsoft.com/office/drawing/2014/main" val="329432572"/>
                  </a:ext>
                </a:extLst>
              </a:tr>
              <a:tr h="370840">
                <a:tc>
                  <a:txBody>
                    <a:bodyPr/>
                    <a:lstStyle/>
                    <a:p>
                      <a:r>
                        <a:rPr lang="en-US" dirty="0"/>
                        <a:t>Post Course Meeting</a:t>
                      </a:r>
                    </a:p>
                  </a:txBody>
                  <a:tcPr/>
                </a:tc>
                <a:tc>
                  <a:txBody>
                    <a:bodyPr/>
                    <a:lstStyle/>
                    <a:p>
                      <a:r>
                        <a:rPr lang="en-US" dirty="0"/>
                        <a:t>Parents of Children Who did the course</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85278566"/>
                  </a:ext>
                </a:extLst>
              </a:tr>
              <a:tr h="370840">
                <a:tc>
                  <a:txBody>
                    <a:bodyPr/>
                    <a:lstStyle/>
                    <a:p>
                      <a:r>
                        <a:rPr lang="en-US" dirty="0"/>
                        <a:t>KYC – Know Your Child</a:t>
                      </a:r>
                    </a:p>
                  </a:txBody>
                  <a:tcPr/>
                </a:tc>
                <a:tc>
                  <a:txBody>
                    <a:bodyPr/>
                    <a:lstStyle/>
                    <a:p>
                      <a:r>
                        <a:rPr lang="en-US" dirty="0"/>
                        <a:t>Grades 3 – 7</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1791990453"/>
                  </a:ext>
                </a:extLst>
              </a:tr>
              <a:tr h="370840">
                <a:tc>
                  <a:txBody>
                    <a:bodyPr/>
                    <a:lstStyle/>
                    <a:p>
                      <a:r>
                        <a:rPr lang="en-US" dirty="0"/>
                        <a:t>KYT – Know Your Teen</a:t>
                      </a:r>
                    </a:p>
                  </a:txBody>
                  <a:tcPr/>
                </a:tc>
                <a:tc>
                  <a:txBody>
                    <a:bodyPr/>
                    <a:lstStyle/>
                    <a:p>
                      <a:r>
                        <a:rPr lang="en-US" dirty="0"/>
                        <a:t>Grades 8 – 12</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699756080"/>
                  </a:ext>
                </a:extLst>
              </a:tr>
            </a:tbl>
          </a:graphicData>
        </a:graphic>
      </p:graphicFrame>
      <p:sp>
        <p:nvSpPr>
          <p:cNvPr id="10" name="TextBox 9">
            <a:extLst>
              <a:ext uri="{FF2B5EF4-FFF2-40B4-BE49-F238E27FC236}">
                <a16:creationId xmlns:a16="http://schemas.microsoft.com/office/drawing/2014/main" id="{4C8F1706-F219-2049-3721-D874ADBA6447}"/>
              </a:ext>
            </a:extLst>
          </p:cNvPr>
          <p:cNvSpPr txBox="1"/>
          <p:nvPr/>
        </p:nvSpPr>
        <p:spPr>
          <a:xfrm>
            <a:off x="792079" y="7085634"/>
            <a:ext cx="10210800" cy="461665"/>
          </a:xfrm>
          <a:prstGeom prst="rect">
            <a:avLst/>
          </a:prstGeom>
          <a:noFill/>
        </p:spPr>
        <p:txBody>
          <a:bodyPr wrap="square" rtlCol="0">
            <a:spAutoFit/>
          </a:bodyPr>
          <a:lstStyle/>
          <a:p>
            <a:r>
              <a:rPr lang="en-US" sz="2400" b="1" dirty="0">
                <a:solidFill>
                  <a:srgbClr val="0070C0"/>
                </a:solidFill>
              </a:rPr>
              <a:t>PROGRAMS FOR TEACHERS – </a:t>
            </a:r>
            <a:r>
              <a:rPr lang="en-US" sz="2400" dirty="0"/>
              <a:t>Stress Free Teaching 1.5Hrs Session</a:t>
            </a:r>
          </a:p>
        </p:txBody>
      </p:sp>
      <p:sp>
        <p:nvSpPr>
          <p:cNvPr id="11" name="TextBox 10">
            <a:extLst>
              <a:ext uri="{FF2B5EF4-FFF2-40B4-BE49-F238E27FC236}">
                <a16:creationId xmlns:a16="http://schemas.microsoft.com/office/drawing/2014/main" id="{C96643C2-68C1-92C7-2775-C92E45CB77DE}"/>
              </a:ext>
            </a:extLst>
          </p:cNvPr>
          <p:cNvSpPr txBox="1"/>
          <p:nvPr/>
        </p:nvSpPr>
        <p:spPr>
          <a:xfrm>
            <a:off x="914400" y="8327101"/>
            <a:ext cx="6354679" cy="1200329"/>
          </a:xfrm>
          <a:prstGeom prst="rect">
            <a:avLst/>
          </a:prstGeom>
          <a:noFill/>
        </p:spPr>
        <p:txBody>
          <a:bodyPr wrap="square" rtlCol="0">
            <a:spAutoFit/>
          </a:bodyPr>
          <a:lstStyle/>
          <a:p>
            <a:r>
              <a:rPr lang="en-US" sz="2400" b="1" dirty="0">
                <a:solidFill>
                  <a:srgbClr val="0070C0"/>
                </a:solidFill>
              </a:rPr>
              <a:t>RECONNECT SESSIONS FOR STUDENTS</a:t>
            </a:r>
          </a:p>
          <a:p>
            <a:pPr marL="342900" indent="-342900">
              <a:buFont typeface="Arial" panose="020B0604020202020204" pitchFamily="34" charset="0"/>
              <a:buChar char="•"/>
            </a:pPr>
            <a:r>
              <a:rPr lang="en-US" sz="2400" dirty="0"/>
              <a:t>2 </a:t>
            </a:r>
            <a:r>
              <a:rPr lang="en-US" sz="2400" dirty="0" err="1"/>
              <a:t>Hrs</a:t>
            </a:r>
            <a:r>
              <a:rPr lang="en-US" sz="2400" dirty="0"/>
              <a:t> Each 6 Sessions Over a Period of 3 Months</a:t>
            </a:r>
          </a:p>
        </p:txBody>
      </p:sp>
      <p:sp>
        <p:nvSpPr>
          <p:cNvPr id="12" name="TextBox 11">
            <a:extLst>
              <a:ext uri="{FF2B5EF4-FFF2-40B4-BE49-F238E27FC236}">
                <a16:creationId xmlns:a16="http://schemas.microsoft.com/office/drawing/2014/main" id="{E244010C-9578-6260-3D0F-F07AA26399F6}"/>
              </a:ext>
            </a:extLst>
          </p:cNvPr>
          <p:cNvSpPr txBox="1"/>
          <p:nvPr/>
        </p:nvSpPr>
        <p:spPr>
          <a:xfrm>
            <a:off x="7539789" y="8327101"/>
            <a:ext cx="8157411" cy="1200329"/>
          </a:xfrm>
          <a:prstGeom prst="rect">
            <a:avLst/>
          </a:prstGeom>
          <a:noFill/>
        </p:spPr>
        <p:txBody>
          <a:bodyPr wrap="square" rtlCol="0">
            <a:spAutoFit/>
          </a:bodyPr>
          <a:lstStyle/>
          <a:p>
            <a:r>
              <a:rPr lang="en-US" sz="2400" b="1" dirty="0">
                <a:solidFill>
                  <a:srgbClr val="0070C0"/>
                </a:solidFill>
              </a:rPr>
              <a:t>FEE INR 9000/- Per Student </a:t>
            </a:r>
          </a:p>
          <a:p>
            <a:pPr marL="342900" indent="-342900">
              <a:buFont typeface="Arial" panose="020B0604020202020204" pitchFamily="34" charset="0"/>
              <a:buChar char="•"/>
            </a:pPr>
            <a:r>
              <a:rPr lang="en-US" sz="2400" dirty="0"/>
              <a:t>Logistics to be Provided by the School.</a:t>
            </a:r>
          </a:p>
          <a:p>
            <a:pPr marL="342900" indent="-342900">
              <a:buFont typeface="Arial" panose="020B0604020202020204" pitchFamily="34" charset="0"/>
              <a:buChar char="•"/>
            </a:pPr>
            <a:r>
              <a:rPr lang="en-US" sz="2400" dirty="0"/>
              <a:t>Fee Collection from students to be done by School. </a:t>
            </a:r>
          </a:p>
        </p:txBody>
      </p:sp>
    </p:spTree>
    <p:extLst>
      <p:ext uri="{BB962C8B-B14F-4D97-AF65-F5344CB8AC3E}">
        <p14:creationId xmlns:p14="http://schemas.microsoft.com/office/powerpoint/2010/main" val="354089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E5F99-CFF2-0456-ACAE-0CE5ACDEAF9F}"/>
              </a:ext>
            </a:extLst>
          </p:cNvPr>
          <p:cNvSpPr>
            <a:spLocks noGrp="1"/>
          </p:cNvSpPr>
          <p:nvPr>
            <p:ph type="title"/>
          </p:nvPr>
        </p:nvSpPr>
        <p:spPr>
          <a:xfrm>
            <a:off x="914400" y="0"/>
            <a:ext cx="9372600" cy="1250736"/>
          </a:xfrm>
        </p:spPr>
        <p:txBody>
          <a:bodyPr/>
          <a:lstStyle/>
          <a:p>
            <a:r>
              <a:rPr lang="en-US" sz="4400" b="1" dirty="0">
                <a:solidFill>
                  <a:srgbClr val="00B0F0"/>
                </a:solidFill>
                <a:latin typeface="Arial" panose="020B0604020202020204" pitchFamily="34" charset="0"/>
                <a:cs typeface="Arial" panose="020B0604020202020204" pitchFamily="34" charset="0"/>
              </a:rPr>
              <a:t>SCHOOL PROGRAMS SUMMARY</a:t>
            </a:r>
          </a:p>
        </p:txBody>
      </p:sp>
      <p:pic>
        <p:nvPicPr>
          <p:cNvPr id="5" name="Picture 26">
            <a:extLst>
              <a:ext uri="{FF2B5EF4-FFF2-40B4-BE49-F238E27FC236}">
                <a16:creationId xmlns:a16="http://schemas.microsoft.com/office/drawing/2014/main" id="{2986467E-C9A8-BE58-027D-6E5F722354E9}"/>
              </a:ext>
            </a:extLst>
          </p:cNvPr>
          <p:cNvPicPr/>
          <p:nvPr/>
        </p:nvPicPr>
        <p:blipFill>
          <a:blip r:embed="rId2"/>
          <a:stretch/>
        </p:blipFill>
        <p:spPr>
          <a:xfrm>
            <a:off x="15109560" y="-647280"/>
            <a:ext cx="3351600" cy="3351600"/>
          </a:xfrm>
          <a:prstGeom prst="rect">
            <a:avLst/>
          </a:prstGeom>
          <a:ln>
            <a:noFill/>
          </a:ln>
        </p:spPr>
      </p:pic>
      <p:graphicFrame>
        <p:nvGraphicFramePr>
          <p:cNvPr id="2" name="Table 1">
            <a:extLst>
              <a:ext uri="{FF2B5EF4-FFF2-40B4-BE49-F238E27FC236}">
                <a16:creationId xmlns:a16="http://schemas.microsoft.com/office/drawing/2014/main" id="{63DB2AC0-81DC-3BF6-80DA-6913C54EEDA0}"/>
              </a:ext>
            </a:extLst>
          </p:cNvPr>
          <p:cNvGraphicFramePr>
            <a:graphicFrameLocks noGrp="1"/>
          </p:cNvGraphicFramePr>
          <p:nvPr>
            <p:extLst>
              <p:ext uri="{D42A27DB-BD31-4B8C-83A1-F6EECF244321}">
                <p14:modId xmlns:p14="http://schemas.microsoft.com/office/powerpoint/2010/main" val="774016952"/>
              </p:ext>
            </p:extLst>
          </p:nvPr>
        </p:nvGraphicFramePr>
        <p:xfrm>
          <a:off x="816142" y="1790221"/>
          <a:ext cx="13519484" cy="1854200"/>
        </p:xfrm>
        <a:graphic>
          <a:graphicData uri="http://schemas.openxmlformats.org/drawingml/2006/table">
            <a:tbl>
              <a:tblPr firstRow="1" bandRow="1">
                <a:tableStyleId>{5C22544A-7EE6-4342-B048-85BDC9FD1C3A}</a:tableStyleId>
              </a:tblPr>
              <a:tblGrid>
                <a:gridCol w="2703897">
                  <a:extLst>
                    <a:ext uri="{9D8B030D-6E8A-4147-A177-3AD203B41FA5}">
                      <a16:colId xmlns:a16="http://schemas.microsoft.com/office/drawing/2014/main" val="3988203155"/>
                    </a:ext>
                  </a:extLst>
                </a:gridCol>
                <a:gridCol w="2703897">
                  <a:extLst>
                    <a:ext uri="{9D8B030D-6E8A-4147-A177-3AD203B41FA5}">
                      <a16:colId xmlns:a16="http://schemas.microsoft.com/office/drawing/2014/main" val="331691862"/>
                    </a:ext>
                  </a:extLst>
                </a:gridCol>
                <a:gridCol w="2654977">
                  <a:extLst>
                    <a:ext uri="{9D8B030D-6E8A-4147-A177-3AD203B41FA5}">
                      <a16:colId xmlns:a16="http://schemas.microsoft.com/office/drawing/2014/main" val="481855865"/>
                    </a:ext>
                  </a:extLst>
                </a:gridCol>
                <a:gridCol w="3717858">
                  <a:extLst>
                    <a:ext uri="{9D8B030D-6E8A-4147-A177-3AD203B41FA5}">
                      <a16:colId xmlns:a16="http://schemas.microsoft.com/office/drawing/2014/main" val="704080013"/>
                    </a:ext>
                  </a:extLst>
                </a:gridCol>
                <a:gridCol w="1738855">
                  <a:extLst>
                    <a:ext uri="{9D8B030D-6E8A-4147-A177-3AD203B41FA5}">
                      <a16:colId xmlns:a16="http://schemas.microsoft.com/office/drawing/2014/main" val="3089090887"/>
                    </a:ext>
                  </a:extLst>
                </a:gridCol>
              </a:tblGrid>
              <a:tr h="370840">
                <a:tc rowSpan="2">
                  <a:txBody>
                    <a:bodyPr/>
                    <a:lstStyle/>
                    <a:p>
                      <a:r>
                        <a:rPr lang="en-US" dirty="0"/>
                        <a:t>Name of the Program</a:t>
                      </a:r>
                    </a:p>
                  </a:txBody>
                  <a:tcPr/>
                </a:tc>
                <a:tc rowSpan="2">
                  <a:txBody>
                    <a:bodyPr/>
                    <a:lstStyle/>
                    <a:p>
                      <a:r>
                        <a:rPr lang="en-US" dirty="0"/>
                        <a:t>Classes Eligible in School</a:t>
                      </a:r>
                    </a:p>
                  </a:txBody>
                  <a:tcPr/>
                </a:tc>
                <a:tc gridSpan="3">
                  <a:txBody>
                    <a:bodyPr/>
                    <a:lstStyle/>
                    <a:p>
                      <a:r>
                        <a:rPr lang="en-US" dirty="0"/>
                        <a:t>Schedule</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66316235"/>
                  </a:ext>
                </a:extLst>
              </a:tr>
              <a:tr h="370840">
                <a:tc vMerge="1">
                  <a:txBody>
                    <a:bodyPr/>
                    <a:lstStyle/>
                    <a:p>
                      <a:endParaRPr lang="en-US" dirty="0"/>
                    </a:p>
                  </a:txBody>
                  <a:tcPr/>
                </a:tc>
                <a:tc vMerge="1">
                  <a:txBody>
                    <a:bodyPr/>
                    <a:lstStyle/>
                    <a:p>
                      <a:endParaRPr lang="en-US" dirty="0"/>
                    </a:p>
                  </a:txBody>
                  <a:tcPr/>
                </a:tc>
                <a:tc>
                  <a:txBody>
                    <a:bodyPr/>
                    <a:lstStyle/>
                    <a:p>
                      <a:r>
                        <a:rPr lang="en-US" b="1" dirty="0"/>
                        <a:t>Number of Sessions</a:t>
                      </a:r>
                    </a:p>
                  </a:txBody>
                  <a:tcPr/>
                </a:tc>
                <a:tc>
                  <a:txBody>
                    <a:bodyPr/>
                    <a:lstStyle/>
                    <a:p>
                      <a:r>
                        <a:rPr lang="en-US" b="1" dirty="0"/>
                        <a:t>Number of Days - Consecutive</a:t>
                      </a:r>
                    </a:p>
                  </a:txBody>
                  <a:tcPr/>
                </a:tc>
                <a:tc>
                  <a:txBody>
                    <a:bodyPr/>
                    <a:lstStyle/>
                    <a:p>
                      <a:r>
                        <a:rPr lang="en-US" b="1" dirty="0"/>
                        <a:t>Duration (</a:t>
                      </a:r>
                      <a:r>
                        <a:rPr lang="en-US" b="1" dirty="0" err="1"/>
                        <a:t>Hrs</a:t>
                      </a:r>
                      <a:r>
                        <a:rPr lang="en-US" b="1" dirty="0"/>
                        <a:t>)</a:t>
                      </a:r>
                    </a:p>
                  </a:txBody>
                  <a:tcPr/>
                </a:tc>
                <a:extLst>
                  <a:ext uri="{0D108BD9-81ED-4DB2-BD59-A6C34878D82A}">
                    <a16:rowId xmlns:a16="http://schemas.microsoft.com/office/drawing/2014/main" val="329432572"/>
                  </a:ext>
                </a:extLst>
              </a:tr>
              <a:tr h="370840">
                <a:tc>
                  <a:txBody>
                    <a:bodyPr/>
                    <a:lstStyle/>
                    <a:p>
                      <a:r>
                        <a:rPr lang="en-US" dirty="0"/>
                        <a:t>Utkarsh Yoga (UY)</a:t>
                      </a:r>
                    </a:p>
                  </a:txBody>
                  <a:tcPr/>
                </a:tc>
                <a:tc>
                  <a:txBody>
                    <a:bodyPr/>
                    <a:lstStyle/>
                    <a:p>
                      <a:r>
                        <a:rPr lang="en-US" dirty="0"/>
                        <a:t>Grades 3 – 7</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885278566"/>
                  </a:ext>
                </a:extLst>
              </a:tr>
              <a:tr h="370840">
                <a:tc>
                  <a:txBody>
                    <a:bodyPr/>
                    <a:lstStyle/>
                    <a:p>
                      <a:r>
                        <a:rPr lang="en-US" dirty="0" err="1"/>
                        <a:t>Medha</a:t>
                      </a:r>
                      <a:r>
                        <a:rPr lang="en-US" dirty="0"/>
                        <a:t> Yoga (MY)</a:t>
                      </a:r>
                    </a:p>
                  </a:txBody>
                  <a:tcPr/>
                </a:tc>
                <a:tc>
                  <a:txBody>
                    <a:bodyPr/>
                    <a:lstStyle/>
                    <a:p>
                      <a:r>
                        <a:rPr lang="en-US" dirty="0"/>
                        <a:t>Grades 8 – 12</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791990453"/>
                  </a:ext>
                </a:extLst>
              </a:tr>
              <a:tr h="370840">
                <a:tc>
                  <a:txBody>
                    <a:bodyPr/>
                    <a:lstStyle/>
                    <a:p>
                      <a:r>
                        <a:rPr lang="en-US" dirty="0"/>
                        <a:t>Intuition Process</a:t>
                      </a:r>
                    </a:p>
                  </a:txBody>
                  <a:tcPr/>
                </a:tc>
                <a:tc>
                  <a:txBody>
                    <a:bodyPr/>
                    <a:lstStyle/>
                    <a:p>
                      <a:r>
                        <a:rPr lang="en-US" dirty="0"/>
                        <a:t>Grades 2 – 12</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699756080"/>
                  </a:ext>
                </a:extLst>
              </a:tr>
            </a:tbl>
          </a:graphicData>
        </a:graphic>
      </p:graphicFrame>
      <p:sp>
        <p:nvSpPr>
          <p:cNvPr id="6" name="TextBox 5">
            <a:extLst>
              <a:ext uri="{FF2B5EF4-FFF2-40B4-BE49-F238E27FC236}">
                <a16:creationId xmlns:a16="http://schemas.microsoft.com/office/drawing/2014/main" id="{A8B909B6-7B54-51DD-4596-5D34055A2883}"/>
              </a:ext>
            </a:extLst>
          </p:cNvPr>
          <p:cNvSpPr txBox="1"/>
          <p:nvPr/>
        </p:nvSpPr>
        <p:spPr>
          <a:xfrm>
            <a:off x="816142" y="1174655"/>
            <a:ext cx="6477000" cy="461665"/>
          </a:xfrm>
          <a:prstGeom prst="rect">
            <a:avLst/>
          </a:prstGeom>
          <a:noFill/>
        </p:spPr>
        <p:txBody>
          <a:bodyPr wrap="square" rtlCol="0">
            <a:spAutoFit/>
          </a:bodyPr>
          <a:lstStyle/>
          <a:p>
            <a:r>
              <a:rPr lang="en-US" sz="2400" b="1" dirty="0">
                <a:solidFill>
                  <a:srgbClr val="0070C0"/>
                </a:solidFill>
              </a:rPr>
              <a:t>PROGRAMS FOR CHILDREN AND TEENS</a:t>
            </a:r>
          </a:p>
        </p:txBody>
      </p:sp>
      <p:sp>
        <p:nvSpPr>
          <p:cNvPr id="7" name="TextBox 6">
            <a:extLst>
              <a:ext uri="{FF2B5EF4-FFF2-40B4-BE49-F238E27FC236}">
                <a16:creationId xmlns:a16="http://schemas.microsoft.com/office/drawing/2014/main" id="{C1334F2A-BC51-C2AA-3180-6C817DC18815}"/>
              </a:ext>
            </a:extLst>
          </p:cNvPr>
          <p:cNvSpPr txBox="1"/>
          <p:nvPr/>
        </p:nvSpPr>
        <p:spPr>
          <a:xfrm>
            <a:off x="792079" y="3957843"/>
            <a:ext cx="6477000" cy="461665"/>
          </a:xfrm>
          <a:prstGeom prst="rect">
            <a:avLst/>
          </a:prstGeom>
          <a:noFill/>
        </p:spPr>
        <p:txBody>
          <a:bodyPr wrap="square" rtlCol="0">
            <a:spAutoFit/>
          </a:bodyPr>
          <a:lstStyle/>
          <a:p>
            <a:r>
              <a:rPr lang="en-US" sz="2400" b="1" dirty="0">
                <a:solidFill>
                  <a:srgbClr val="0070C0"/>
                </a:solidFill>
              </a:rPr>
              <a:t>PROGRAMS FOR PARENTS</a:t>
            </a:r>
          </a:p>
        </p:txBody>
      </p:sp>
      <p:graphicFrame>
        <p:nvGraphicFramePr>
          <p:cNvPr id="9" name="Table 8">
            <a:extLst>
              <a:ext uri="{FF2B5EF4-FFF2-40B4-BE49-F238E27FC236}">
                <a16:creationId xmlns:a16="http://schemas.microsoft.com/office/drawing/2014/main" id="{97C4A5B6-DF98-08CF-AC90-7B39BFAACBDB}"/>
              </a:ext>
            </a:extLst>
          </p:cNvPr>
          <p:cNvGraphicFramePr>
            <a:graphicFrameLocks noGrp="1"/>
          </p:cNvGraphicFramePr>
          <p:nvPr>
            <p:extLst>
              <p:ext uri="{D42A27DB-BD31-4B8C-83A1-F6EECF244321}">
                <p14:modId xmlns:p14="http://schemas.microsoft.com/office/powerpoint/2010/main" val="2607137533"/>
              </p:ext>
            </p:extLst>
          </p:nvPr>
        </p:nvGraphicFramePr>
        <p:xfrm>
          <a:off x="792079" y="4640585"/>
          <a:ext cx="9801626" cy="2123440"/>
        </p:xfrm>
        <a:graphic>
          <a:graphicData uri="http://schemas.openxmlformats.org/drawingml/2006/table">
            <a:tbl>
              <a:tblPr firstRow="1" bandRow="1">
                <a:tableStyleId>{5C22544A-7EE6-4342-B048-85BDC9FD1C3A}</a:tableStyleId>
              </a:tblPr>
              <a:tblGrid>
                <a:gridCol w="2703897">
                  <a:extLst>
                    <a:ext uri="{9D8B030D-6E8A-4147-A177-3AD203B41FA5}">
                      <a16:colId xmlns:a16="http://schemas.microsoft.com/office/drawing/2014/main" val="3988203155"/>
                    </a:ext>
                  </a:extLst>
                </a:gridCol>
                <a:gridCol w="2703897">
                  <a:extLst>
                    <a:ext uri="{9D8B030D-6E8A-4147-A177-3AD203B41FA5}">
                      <a16:colId xmlns:a16="http://schemas.microsoft.com/office/drawing/2014/main" val="331691862"/>
                    </a:ext>
                  </a:extLst>
                </a:gridCol>
                <a:gridCol w="2654977">
                  <a:extLst>
                    <a:ext uri="{9D8B030D-6E8A-4147-A177-3AD203B41FA5}">
                      <a16:colId xmlns:a16="http://schemas.microsoft.com/office/drawing/2014/main" val="481855865"/>
                    </a:ext>
                  </a:extLst>
                </a:gridCol>
                <a:gridCol w="1738855">
                  <a:extLst>
                    <a:ext uri="{9D8B030D-6E8A-4147-A177-3AD203B41FA5}">
                      <a16:colId xmlns:a16="http://schemas.microsoft.com/office/drawing/2014/main" val="3089090887"/>
                    </a:ext>
                  </a:extLst>
                </a:gridCol>
              </a:tblGrid>
              <a:tr h="370840">
                <a:tc rowSpan="2">
                  <a:txBody>
                    <a:bodyPr/>
                    <a:lstStyle/>
                    <a:p>
                      <a:r>
                        <a:rPr lang="en-US" dirty="0"/>
                        <a:t>Name of the Program</a:t>
                      </a:r>
                    </a:p>
                  </a:txBody>
                  <a:tcPr/>
                </a:tc>
                <a:tc rowSpan="2">
                  <a:txBody>
                    <a:bodyPr/>
                    <a:lstStyle/>
                    <a:p>
                      <a:r>
                        <a:rPr lang="en-US" dirty="0"/>
                        <a:t>Classes Eligible in School</a:t>
                      </a:r>
                    </a:p>
                  </a:txBody>
                  <a:tcPr/>
                </a:tc>
                <a:tc gridSpan="2">
                  <a:txBody>
                    <a:bodyPr/>
                    <a:lstStyle/>
                    <a:p>
                      <a:r>
                        <a:rPr lang="en-US" dirty="0"/>
                        <a:t>Schedule</a:t>
                      </a:r>
                    </a:p>
                  </a:txBody>
                  <a:tcPr/>
                </a:tc>
                <a:tc hMerge="1">
                  <a:txBody>
                    <a:bodyPr/>
                    <a:lstStyle/>
                    <a:p>
                      <a:endParaRPr lang="en-US" dirty="0"/>
                    </a:p>
                  </a:txBody>
                  <a:tcPr/>
                </a:tc>
                <a:extLst>
                  <a:ext uri="{0D108BD9-81ED-4DB2-BD59-A6C34878D82A}">
                    <a16:rowId xmlns:a16="http://schemas.microsoft.com/office/drawing/2014/main" val="1066316235"/>
                  </a:ext>
                </a:extLst>
              </a:tr>
              <a:tr h="370840">
                <a:tc vMerge="1">
                  <a:txBody>
                    <a:bodyPr/>
                    <a:lstStyle/>
                    <a:p>
                      <a:endParaRPr lang="en-US" dirty="0"/>
                    </a:p>
                  </a:txBody>
                  <a:tcPr/>
                </a:tc>
                <a:tc vMerge="1">
                  <a:txBody>
                    <a:bodyPr/>
                    <a:lstStyle/>
                    <a:p>
                      <a:endParaRPr lang="en-US" dirty="0"/>
                    </a:p>
                  </a:txBody>
                  <a:tcPr/>
                </a:tc>
                <a:tc>
                  <a:txBody>
                    <a:bodyPr/>
                    <a:lstStyle/>
                    <a:p>
                      <a:r>
                        <a:rPr lang="en-US" b="1" dirty="0"/>
                        <a:t>Number of Sessions</a:t>
                      </a:r>
                    </a:p>
                  </a:txBody>
                  <a:tcPr/>
                </a:tc>
                <a:tc>
                  <a:txBody>
                    <a:bodyPr/>
                    <a:lstStyle/>
                    <a:p>
                      <a:r>
                        <a:rPr lang="en-US" b="1" dirty="0"/>
                        <a:t>Duration (</a:t>
                      </a:r>
                      <a:r>
                        <a:rPr lang="en-US" b="1" dirty="0" err="1"/>
                        <a:t>Hrs</a:t>
                      </a:r>
                      <a:r>
                        <a:rPr lang="en-US" b="1" dirty="0"/>
                        <a:t>)</a:t>
                      </a:r>
                    </a:p>
                  </a:txBody>
                  <a:tcPr/>
                </a:tc>
                <a:extLst>
                  <a:ext uri="{0D108BD9-81ED-4DB2-BD59-A6C34878D82A}">
                    <a16:rowId xmlns:a16="http://schemas.microsoft.com/office/drawing/2014/main" val="329432572"/>
                  </a:ext>
                </a:extLst>
              </a:tr>
              <a:tr h="370840">
                <a:tc>
                  <a:txBody>
                    <a:bodyPr/>
                    <a:lstStyle/>
                    <a:p>
                      <a:r>
                        <a:rPr lang="en-US" dirty="0"/>
                        <a:t>Post Course Meeting</a:t>
                      </a:r>
                    </a:p>
                  </a:txBody>
                  <a:tcPr/>
                </a:tc>
                <a:tc>
                  <a:txBody>
                    <a:bodyPr/>
                    <a:lstStyle/>
                    <a:p>
                      <a:r>
                        <a:rPr lang="en-US" dirty="0"/>
                        <a:t>Parents of Children Who did the course</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85278566"/>
                  </a:ext>
                </a:extLst>
              </a:tr>
              <a:tr h="370840">
                <a:tc>
                  <a:txBody>
                    <a:bodyPr/>
                    <a:lstStyle/>
                    <a:p>
                      <a:r>
                        <a:rPr lang="en-US" dirty="0"/>
                        <a:t>KYC – Know Your Child</a:t>
                      </a:r>
                    </a:p>
                  </a:txBody>
                  <a:tcPr/>
                </a:tc>
                <a:tc>
                  <a:txBody>
                    <a:bodyPr/>
                    <a:lstStyle/>
                    <a:p>
                      <a:r>
                        <a:rPr lang="en-US" dirty="0"/>
                        <a:t>Grades 3 – 7</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1791990453"/>
                  </a:ext>
                </a:extLst>
              </a:tr>
              <a:tr h="370840">
                <a:tc>
                  <a:txBody>
                    <a:bodyPr/>
                    <a:lstStyle/>
                    <a:p>
                      <a:r>
                        <a:rPr lang="en-US" dirty="0"/>
                        <a:t>KYT – Know Your Teen</a:t>
                      </a:r>
                    </a:p>
                  </a:txBody>
                  <a:tcPr/>
                </a:tc>
                <a:tc>
                  <a:txBody>
                    <a:bodyPr/>
                    <a:lstStyle/>
                    <a:p>
                      <a:r>
                        <a:rPr lang="en-US" dirty="0"/>
                        <a:t>Grades 8 – 12</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699756080"/>
                  </a:ext>
                </a:extLst>
              </a:tr>
            </a:tbl>
          </a:graphicData>
        </a:graphic>
      </p:graphicFrame>
      <p:sp>
        <p:nvSpPr>
          <p:cNvPr id="10" name="TextBox 9">
            <a:extLst>
              <a:ext uri="{FF2B5EF4-FFF2-40B4-BE49-F238E27FC236}">
                <a16:creationId xmlns:a16="http://schemas.microsoft.com/office/drawing/2014/main" id="{4C8F1706-F219-2049-3721-D874ADBA6447}"/>
              </a:ext>
            </a:extLst>
          </p:cNvPr>
          <p:cNvSpPr txBox="1"/>
          <p:nvPr/>
        </p:nvSpPr>
        <p:spPr>
          <a:xfrm>
            <a:off x="792079" y="7085634"/>
            <a:ext cx="10210800" cy="461665"/>
          </a:xfrm>
          <a:prstGeom prst="rect">
            <a:avLst/>
          </a:prstGeom>
          <a:noFill/>
        </p:spPr>
        <p:txBody>
          <a:bodyPr wrap="square" rtlCol="0">
            <a:spAutoFit/>
          </a:bodyPr>
          <a:lstStyle/>
          <a:p>
            <a:r>
              <a:rPr lang="en-US" sz="2400" b="1" dirty="0">
                <a:solidFill>
                  <a:srgbClr val="0070C0"/>
                </a:solidFill>
              </a:rPr>
              <a:t>PROGRAMS FOR TEACHERS – </a:t>
            </a:r>
            <a:r>
              <a:rPr lang="en-US" sz="2400" dirty="0"/>
              <a:t>Stress Free Teaching 1.5Hrs Session</a:t>
            </a:r>
          </a:p>
        </p:txBody>
      </p:sp>
      <p:sp>
        <p:nvSpPr>
          <p:cNvPr id="11" name="TextBox 10">
            <a:extLst>
              <a:ext uri="{FF2B5EF4-FFF2-40B4-BE49-F238E27FC236}">
                <a16:creationId xmlns:a16="http://schemas.microsoft.com/office/drawing/2014/main" id="{C96643C2-68C1-92C7-2775-C92E45CB77DE}"/>
              </a:ext>
            </a:extLst>
          </p:cNvPr>
          <p:cNvSpPr txBox="1"/>
          <p:nvPr/>
        </p:nvSpPr>
        <p:spPr>
          <a:xfrm>
            <a:off x="914400" y="8327101"/>
            <a:ext cx="6354679" cy="1200329"/>
          </a:xfrm>
          <a:prstGeom prst="rect">
            <a:avLst/>
          </a:prstGeom>
          <a:noFill/>
        </p:spPr>
        <p:txBody>
          <a:bodyPr wrap="square" rtlCol="0">
            <a:spAutoFit/>
          </a:bodyPr>
          <a:lstStyle/>
          <a:p>
            <a:r>
              <a:rPr lang="en-US" sz="2400" b="1" dirty="0">
                <a:solidFill>
                  <a:srgbClr val="0070C0"/>
                </a:solidFill>
              </a:rPr>
              <a:t>RECONNECT SESSIONS FOR STUDENTS</a:t>
            </a:r>
          </a:p>
          <a:p>
            <a:pPr marL="342900" indent="-342900">
              <a:buFont typeface="Arial" panose="020B0604020202020204" pitchFamily="34" charset="0"/>
              <a:buChar char="•"/>
            </a:pPr>
            <a:r>
              <a:rPr lang="en-US" sz="2400" dirty="0"/>
              <a:t>2 </a:t>
            </a:r>
            <a:r>
              <a:rPr lang="en-US" sz="2400" dirty="0" err="1"/>
              <a:t>Hrs</a:t>
            </a:r>
            <a:r>
              <a:rPr lang="en-US" sz="2400" dirty="0"/>
              <a:t> Each 6 Sessions Over a Period of 3 Months</a:t>
            </a:r>
          </a:p>
        </p:txBody>
      </p:sp>
    </p:spTree>
    <p:extLst>
      <p:ext uri="{BB962C8B-B14F-4D97-AF65-F5344CB8AC3E}">
        <p14:creationId xmlns:p14="http://schemas.microsoft.com/office/powerpoint/2010/main" val="155846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p:cNvPicPr/>
          <p:nvPr/>
        </p:nvPicPr>
        <p:blipFill>
          <a:blip r:embed="rId2"/>
          <a:stretch/>
        </p:blipFill>
        <p:spPr>
          <a:xfrm>
            <a:off x="15109560" y="-647280"/>
            <a:ext cx="3351600" cy="3351600"/>
          </a:xfrm>
          <a:prstGeom prst="rect">
            <a:avLst/>
          </a:prstGeom>
          <a:ln>
            <a:noFill/>
          </a:ln>
        </p:spPr>
      </p:pic>
      <p:sp>
        <p:nvSpPr>
          <p:cNvPr id="82" name="CustomShape 1"/>
          <p:cNvSpPr/>
          <p:nvPr/>
        </p:nvSpPr>
        <p:spPr>
          <a:xfrm>
            <a:off x="5295540" y="5873575"/>
            <a:ext cx="7696200" cy="71814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5598"/>
              </a:lnSpc>
            </a:pPr>
            <a:r>
              <a:rPr lang="en-IN" sz="4000" b="0" strike="noStrike" spc="-1" dirty="0">
                <a:solidFill>
                  <a:srgbClr val="000000"/>
                </a:solidFill>
                <a:latin typeface="Open Sans Light Bold"/>
              </a:rPr>
              <a:t>aoliv.in/</a:t>
            </a:r>
            <a:r>
              <a:rPr lang="en-IN" sz="4000" b="0" strike="noStrike" spc="-1" dirty="0" err="1">
                <a:solidFill>
                  <a:srgbClr val="000000"/>
                </a:solidFill>
                <a:latin typeface="Open Sans Light Bold"/>
              </a:rPr>
              <a:t>schoolprograms</a:t>
            </a:r>
            <a:endParaRPr lang="en-IN" sz="4000" b="0" strike="noStrike" spc="-1" dirty="0">
              <a:latin typeface="Arial"/>
            </a:endParaRPr>
          </a:p>
        </p:txBody>
      </p:sp>
      <p:sp>
        <p:nvSpPr>
          <p:cNvPr id="83" name="CustomShape 2"/>
          <p:cNvSpPr/>
          <p:nvPr/>
        </p:nvSpPr>
        <p:spPr>
          <a:xfrm>
            <a:off x="2719800" y="3848100"/>
            <a:ext cx="12847680" cy="1599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2600"/>
              </a:lnSpc>
            </a:pPr>
            <a:r>
              <a:rPr lang="en-IN" sz="9000" b="0" strike="noStrike" spc="-1" dirty="0">
                <a:solidFill>
                  <a:srgbClr val="000000"/>
                </a:solidFill>
                <a:latin typeface="Open Sans Extra Bold"/>
              </a:rPr>
              <a:t>Our Impact in Schools</a:t>
            </a:r>
            <a:endParaRPr lang="en-IN" sz="90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2"/>
          <p:cNvPicPr/>
          <p:nvPr/>
        </p:nvPicPr>
        <p:blipFill>
          <a:blip r:embed="rId2"/>
          <a:stretch/>
        </p:blipFill>
        <p:spPr>
          <a:xfrm>
            <a:off x="15109560" y="-647280"/>
            <a:ext cx="3351600" cy="3351600"/>
          </a:xfrm>
          <a:prstGeom prst="rect">
            <a:avLst/>
          </a:prstGeom>
          <a:ln>
            <a:noFill/>
          </a:ln>
        </p:spPr>
      </p:pic>
      <p:grpSp>
        <p:nvGrpSpPr>
          <p:cNvPr id="85" name="Group 1"/>
          <p:cNvGrpSpPr/>
          <p:nvPr/>
        </p:nvGrpSpPr>
        <p:grpSpPr>
          <a:xfrm>
            <a:off x="1028880" y="984240"/>
            <a:ext cx="12246120" cy="1800360"/>
            <a:chOff x="1028880" y="984240"/>
            <a:chExt cx="12246120" cy="1800360"/>
          </a:xfrm>
        </p:grpSpPr>
        <p:sp>
          <p:nvSpPr>
            <p:cNvPr id="86" name="CustomShape 2"/>
            <p:cNvSpPr/>
            <p:nvPr/>
          </p:nvSpPr>
          <p:spPr>
            <a:xfrm>
              <a:off x="1028880" y="984240"/>
              <a:ext cx="12246120" cy="9903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801"/>
                </a:lnSpc>
              </a:pPr>
              <a:r>
                <a:rPr lang="en-IN" sz="6000" b="0" strike="noStrike" spc="177" dirty="0">
                  <a:solidFill>
                    <a:srgbClr val="37C9EF"/>
                  </a:solidFill>
                  <a:latin typeface="Aileron Heavy Bold"/>
                </a:rPr>
                <a:t>Our School Programs</a:t>
              </a:r>
              <a:endParaRPr lang="en-IN" sz="6000" b="0" strike="noStrike" spc="-1" dirty="0">
                <a:latin typeface="Arial"/>
              </a:endParaRPr>
            </a:p>
          </p:txBody>
        </p:sp>
        <p:sp>
          <p:nvSpPr>
            <p:cNvPr id="87" name="CustomShape 3"/>
            <p:cNvSpPr/>
            <p:nvPr/>
          </p:nvSpPr>
          <p:spPr>
            <a:xfrm>
              <a:off x="1028880" y="2023200"/>
              <a:ext cx="122461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An overview - last 20 years</a:t>
              </a:r>
              <a:endParaRPr lang="en-IN" sz="4000" b="0" strike="noStrike" spc="-1">
                <a:latin typeface="Arial"/>
              </a:endParaRPr>
            </a:p>
          </p:txBody>
        </p:sp>
      </p:grpSp>
      <p:pic>
        <p:nvPicPr>
          <p:cNvPr id="88" name="Picture 6"/>
          <p:cNvPicPr/>
          <p:nvPr/>
        </p:nvPicPr>
        <p:blipFill>
          <a:blip r:embed="rId3"/>
          <a:srcRect t="200" b="200"/>
          <a:stretch/>
        </p:blipFill>
        <p:spPr>
          <a:xfrm>
            <a:off x="1979640" y="2162520"/>
            <a:ext cx="14271480" cy="8091720"/>
          </a:xfrm>
          <a:prstGeom prst="rect">
            <a:avLst/>
          </a:prstGeom>
          <a:ln>
            <a:noFill/>
          </a:ln>
        </p:spPr>
      </p:pic>
      <p:sp>
        <p:nvSpPr>
          <p:cNvPr id="89" name="CustomShape 4"/>
          <p:cNvSpPr/>
          <p:nvPr/>
        </p:nvSpPr>
        <p:spPr>
          <a:xfrm>
            <a:off x="5072040" y="4365000"/>
            <a:ext cx="6658200" cy="663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5230"/>
              </a:lnSpc>
            </a:pPr>
            <a:r>
              <a:rPr lang="en-IN" sz="3740" b="0" strike="noStrike" spc="-1">
                <a:solidFill>
                  <a:srgbClr val="FFFFFF"/>
                </a:solidFill>
                <a:latin typeface="Libre Franklin Black"/>
              </a:rPr>
              <a:t>4000+ Schools</a:t>
            </a:r>
            <a:endParaRPr lang="en-IN" sz="3740" b="0" strike="noStrike" spc="-1">
              <a:latin typeface="Arial"/>
            </a:endParaRPr>
          </a:p>
        </p:txBody>
      </p:sp>
      <p:sp>
        <p:nvSpPr>
          <p:cNvPr id="90" name="CustomShape 5"/>
          <p:cNvSpPr/>
          <p:nvPr/>
        </p:nvSpPr>
        <p:spPr>
          <a:xfrm>
            <a:off x="5072040" y="5672880"/>
            <a:ext cx="6658200" cy="6994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5511"/>
              </a:lnSpc>
            </a:pPr>
            <a:r>
              <a:rPr lang="en-IN" sz="3940" b="0" strike="noStrike" spc="-1">
                <a:solidFill>
                  <a:srgbClr val="FFFFFF"/>
                </a:solidFill>
                <a:latin typeface="Libre Franklin Black"/>
              </a:rPr>
              <a:t>50,000+ Teachers </a:t>
            </a:r>
            <a:endParaRPr lang="en-IN" sz="3940" b="0" strike="noStrike" spc="-1">
              <a:latin typeface="Arial"/>
            </a:endParaRPr>
          </a:p>
        </p:txBody>
      </p:sp>
      <p:sp>
        <p:nvSpPr>
          <p:cNvPr id="91" name="CustomShape 6"/>
          <p:cNvSpPr/>
          <p:nvPr/>
        </p:nvSpPr>
        <p:spPr>
          <a:xfrm>
            <a:off x="4919760" y="7303680"/>
            <a:ext cx="6658200" cy="6994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5511"/>
              </a:lnSpc>
            </a:pPr>
            <a:r>
              <a:rPr lang="en-IN" sz="3940" b="0" strike="noStrike" spc="-1">
                <a:solidFill>
                  <a:srgbClr val="FFFFFF"/>
                </a:solidFill>
                <a:latin typeface="Libre Franklin Black"/>
              </a:rPr>
              <a:t>100,000+ Parents</a:t>
            </a:r>
            <a:endParaRPr lang="en-IN" sz="3940" b="0" strike="noStrike" spc="-1">
              <a:latin typeface="Arial"/>
            </a:endParaRPr>
          </a:p>
        </p:txBody>
      </p:sp>
      <p:sp>
        <p:nvSpPr>
          <p:cNvPr id="92" name="CustomShape 7"/>
          <p:cNvSpPr/>
          <p:nvPr/>
        </p:nvSpPr>
        <p:spPr>
          <a:xfrm>
            <a:off x="5072040" y="8884800"/>
            <a:ext cx="6658200" cy="6994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5511"/>
              </a:lnSpc>
            </a:pPr>
            <a:r>
              <a:rPr lang="en-IN" sz="3940" b="0" strike="noStrike" spc="-1">
                <a:solidFill>
                  <a:srgbClr val="FFFFFF"/>
                </a:solidFill>
                <a:latin typeface="Libre Franklin Black"/>
              </a:rPr>
              <a:t>4,000,000+ Students</a:t>
            </a:r>
            <a:endParaRPr lang="en-IN" sz="3940" b="0" strike="noStrike" spc="-1">
              <a:latin typeface="Arial"/>
            </a:endParaRPr>
          </a:p>
        </p:txBody>
      </p:sp>
      <p:pic>
        <p:nvPicPr>
          <p:cNvPr id="93" name="Picture 11"/>
          <p:cNvPicPr/>
          <p:nvPr/>
        </p:nvPicPr>
        <p:blipFill>
          <a:blip r:embed="rId4"/>
          <a:stretch/>
        </p:blipFill>
        <p:spPr>
          <a:xfrm>
            <a:off x="7899120" y="2709000"/>
            <a:ext cx="1003680" cy="90036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7" name="Picture 2"/>
          <p:cNvPicPr/>
          <p:nvPr/>
        </p:nvPicPr>
        <p:blipFill>
          <a:blip r:embed="rId2"/>
          <a:stretch/>
        </p:blipFill>
        <p:spPr>
          <a:xfrm>
            <a:off x="15109560" y="-647280"/>
            <a:ext cx="3351600" cy="3351600"/>
          </a:xfrm>
          <a:prstGeom prst="rect">
            <a:avLst/>
          </a:prstGeom>
          <a:ln>
            <a:noFill/>
          </a:ln>
        </p:spPr>
      </p:pic>
      <p:sp>
        <p:nvSpPr>
          <p:cNvPr id="148" name="CustomShape 1"/>
          <p:cNvSpPr/>
          <p:nvPr/>
        </p:nvSpPr>
        <p:spPr>
          <a:xfrm>
            <a:off x="3657600" y="3619500"/>
            <a:ext cx="10782720" cy="161582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12600"/>
              </a:lnSpc>
            </a:pPr>
            <a:r>
              <a:rPr lang="en-IN" sz="9000" b="0" strike="noStrike" spc="-1" dirty="0">
                <a:solidFill>
                  <a:srgbClr val="000000"/>
                </a:solidFill>
                <a:latin typeface="Open Sans Extra Bold"/>
              </a:rPr>
              <a:t> Program Benefits</a:t>
            </a:r>
            <a:endParaRPr lang="en-IN" sz="9000" b="0" strike="noStrike" spc="-1" dirty="0">
              <a:latin typeface="Arial"/>
            </a:endParaRPr>
          </a:p>
        </p:txBody>
      </p:sp>
      <p:sp>
        <p:nvSpPr>
          <p:cNvPr id="149" name="CustomShape 2"/>
          <p:cNvSpPr/>
          <p:nvPr/>
        </p:nvSpPr>
        <p:spPr>
          <a:xfrm>
            <a:off x="5029200" y="5676900"/>
            <a:ext cx="8610600" cy="71814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5598"/>
              </a:lnSpc>
            </a:pPr>
            <a:r>
              <a:rPr lang="en-IN" sz="4000" b="0" strike="noStrike" spc="-1" dirty="0">
                <a:solidFill>
                  <a:srgbClr val="000000"/>
                </a:solidFill>
                <a:latin typeface="Open Sans Light Bold"/>
              </a:rPr>
              <a:t>aoliv.in/</a:t>
            </a:r>
            <a:r>
              <a:rPr lang="en-IN" sz="4000" b="0" strike="noStrike" spc="-1" dirty="0" err="1">
                <a:solidFill>
                  <a:srgbClr val="000000"/>
                </a:solidFill>
                <a:latin typeface="Open Sans Light Bold"/>
              </a:rPr>
              <a:t>schoolprograms</a:t>
            </a:r>
            <a:endParaRPr lang="en-IN" sz="40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0" name="Picture 2"/>
          <p:cNvPicPr/>
          <p:nvPr/>
        </p:nvPicPr>
        <p:blipFill>
          <a:blip r:embed="rId2"/>
          <a:stretch/>
        </p:blipFill>
        <p:spPr>
          <a:xfrm>
            <a:off x="15109560" y="-647280"/>
            <a:ext cx="3351600" cy="3351600"/>
          </a:xfrm>
          <a:prstGeom prst="rect">
            <a:avLst/>
          </a:prstGeom>
          <a:ln>
            <a:noFill/>
          </a:ln>
        </p:spPr>
      </p:pic>
      <p:pic>
        <p:nvPicPr>
          <p:cNvPr id="151" name="Picture 3"/>
          <p:cNvPicPr/>
          <p:nvPr/>
        </p:nvPicPr>
        <p:blipFill>
          <a:blip r:embed="rId3"/>
          <a:stretch/>
        </p:blipFill>
        <p:spPr>
          <a:xfrm>
            <a:off x="1028880" y="2777400"/>
            <a:ext cx="9181920" cy="6233760"/>
          </a:xfrm>
          <a:prstGeom prst="rect">
            <a:avLst/>
          </a:prstGeom>
          <a:ln>
            <a:noFill/>
          </a:ln>
        </p:spPr>
      </p:pic>
      <p:grpSp>
        <p:nvGrpSpPr>
          <p:cNvPr id="152" name="Group 1"/>
          <p:cNvGrpSpPr/>
          <p:nvPr/>
        </p:nvGrpSpPr>
        <p:grpSpPr>
          <a:xfrm>
            <a:off x="1028880" y="586440"/>
            <a:ext cx="14080320" cy="1757520"/>
            <a:chOff x="1028880" y="586440"/>
            <a:chExt cx="14080320" cy="1757520"/>
          </a:xfrm>
        </p:grpSpPr>
        <p:sp>
          <p:nvSpPr>
            <p:cNvPr id="153" name="CustomShape 2"/>
            <p:cNvSpPr/>
            <p:nvPr/>
          </p:nvSpPr>
          <p:spPr>
            <a:xfrm>
              <a:off x="1028880" y="586440"/>
              <a:ext cx="14080320" cy="957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540"/>
                </a:lnSpc>
              </a:pPr>
              <a:r>
                <a:rPr lang="en-IN" sz="5800" b="0" strike="noStrike" spc="171">
                  <a:solidFill>
                    <a:srgbClr val="37C9EF"/>
                  </a:solidFill>
                  <a:latin typeface="Aileron Heavy Bold"/>
                </a:rPr>
                <a:t>Emotional &amp; Social Skills</a:t>
              </a:r>
              <a:endParaRPr lang="en-IN" sz="5800" b="0" strike="noStrike" spc="-1">
                <a:latin typeface="Arial"/>
              </a:endParaRPr>
            </a:p>
          </p:txBody>
        </p:sp>
        <p:sp>
          <p:nvSpPr>
            <p:cNvPr id="154" name="CustomShape 3"/>
            <p:cNvSpPr/>
            <p:nvPr/>
          </p:nvSpPr>
          <p:spPr>
            <a:xfrm>
              <a:off x="1028880" y="1582560"/>
              <a:ext cx="140803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Behavioural Changes</a:t>
              </a:r>
              <a:endParaRPr lang="en-IN" sz="4000" b="0" strike="noStrike" spc="-1">
                <a:latin typeface="Arial"/>
              </a:endParaRPr>
            </a:p>
          </p:txBody>
        </p:sp>
      </p:grpSp>
      <p:sp>
        <p:nvSpPr>
          <p:cNvPr id="155" name="CustomShape 4"/>
          <p:cNvSpPr/>
          <p:nvPr/>
        </p:nvSpPr>
        <p:spPr>
          <a:xfrm>
            <a:off x="10794520" y="2663653"/>
            <a:ext cx="4593600" cy="2462213"/>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4759"/>
              </a:lnSpc>
            </a:pPr>
            <a:r>
              <a:rPr lang="en-IN" sz="3400" b="0" strike="noStrike" spc="-1" dirty="0">
                <a:solidFill>
                  <a:srgbClr val="000000"/>
                </a:solidFill>
                <a:latin typeface="Open Sans Light Bold"/>
              </a:rPr>
              <a:t>REDUCED</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Fear</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Anxiety</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Depression</a:t>
            </a:r>
            <a:endParaRPr lang="en-IN" sz="3400" b="0" strike="noStrike" spc="-1" dirty="0">
              <a:latin typeface="Arial"/>
            </a:endParaRPr>
          </a:p>
        </p:txBody>
      </p:sp>
      <p:sp>
        <p:nvSpPr>
          <p:cNvPr id="156" name="CustomShape 5"/>
          <p:cNvSpPr/>
          <p:nvPr/>
        </p:nvSpPr>
        <p:spPr>
          <a:xfrm>
            <a:off x="10794520" y="5504786"/>
            <a:ext cx="7353720" cy="36262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59"/>
              </a:lnSpc>
            </a:pPr>
            <a:r>
              <a:rPr lang="en-IN" sz="3400" b="0" strike="noStrike" spc="-1" dirty="0">
                <a:solidFill>
                  <a:srgbClr val="000000"/>
                </a:solidFill>
                <a:latin typeface="Open Sans Light Bold"/>
              </a:rPr>
              <a:t>IMPROVED</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Self Confidence</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Leadership Qualities</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Creativity</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Sensitivity to environment</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Relationships</a:t>
            </a:r>
            <a:endParaRPr lang="en-IN" sz="34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 name="Picture 2"/>
          <p:cNvPicPr/>
          <p:nvPr/>
        </p:nvPicPr>
        <p:blipFill>
          <a:blip r:embed="rId2"/>
          <a:stretch/>
        </p:blipFill>
        <p:spPr>
          <a:xfrm>
            <a:off x="15109560" y="-647280"/>
            <a:ext cx="3351600" cy="3351600"/>
          </a:xfrm>
          <a:prstGeom prst="rect">
            <a:avLst/>
          </a:prstGeom>
          <a:ln>
            <a:noFill/>
          </a:ln>
        </p:spPr>
      </p:pic>
      <p:pic>
        <p:nvPicPr>
          <p:cNvPr id="158" name="Picture 3"/>
          <p:cNvPicPr/>
          <p:nvPr/>
        </p:nvPicPr>
        <p:blipFill>
          <a:blip r:embed="rId3"/>
          <a:stretch/>
        </p:blipFill>
        <p:spPr>
          <a:xfrm>
            <a:off x="1028880" y="3002770"/>
            <a:ext cx="8236320" cy="5600100"/>
          </a:xfrm>
          <a:prstGeom prst="rect">
            <a:avLst/>
          </a:prstGeom>
          <a:ln>
            <a:noFill/>
          </a:ln>
        </p:spPr>
      </p:pic>
      <p:grpSp>
        <p:nvGrpSpPr>
          <p:cNvPr id="159" name="Group 1"/>
          <p:cNvGrpSpPr/>
          <p:nvPr/>
        </p:nvGrpSpPr>
        <p:grpSpPr>
          <a:xfrm>
            <a:off x="1028880" y="586440"/>
            <a:ext cx="14080320" cy="1757520"/>
            <a:chOff x="1028880" y="586440"/>
            <a:chExt cx="14080320" cy="1757520"/>
          </a:xfrm>
        </p:grpSpPr>
        <p:sp>
          <p:nvSpPr>
            <p:cNvPr id="160" name="CustomShape 2"/>
            <p:cNvSpPr/>
            <p:nvPr/>
          </p:nvSpPr>
          <p:spPr>
            <a:xfrm>
              <a:off x="1028880" y="586440"/>
              <a:ext cx="14080320" cy="957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540"/>
                </a:lnSpc>
              </a:pPr>
              <a:r>
                <a:rPr lang="en-IN" sz="5800" b="0" strike="noStrike" spc="171">
                  <a:solidFill>
                    <a:srgbClr val="37C9EF"/>
                  </a:solidFill>
                  <a:latin typeface="Aileron Heavy Bold"/>
                </a:rPr>
                <a:t>Thinking Skills</a:t>
              </a:r>
              <a:endParaRPr lang="en-IN" sz="5800" b="0" strike="noStrike" spc="-1">
                <a:latin typeface="Arial"/>
              </a:endParaRPr>
            </a:p>
          </p:txBody>
        </p:sp>
        <p:sp>
          <p:nvSpPr>
            <p:cNvPr id="161" name="CustomShape 3"/>
            <p:cNvSpPr/>
            <p:nvPr/>
          </p:nvSpPr>
          <p:spPr>
            <a:xfrm>
              <a:off x="1028880" y="1582560"/>
              <a:ext cx="140803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Improved Academic Performance</a:t>
              </a:r>
              <a:endParaRPr lang="en-IN" sz="4000" b="0" strike="noStrike" spc="-1">
                <a:latin typeface="Arial"/>
              </a:endParaRPr>
            </a:p>
          </p:txBody>
        </p:sp>
      </p:grpSp>
      <p:sp>
        <p:nvSpPr>
          <p:cNvPr id="162" name="CustomShape 4"/>
          <p:cNvSpPr/>
          <p:nvPr/>
        </p:nvSpPr>
        <p:spPr>
          <a:xfrm>
            <a:off x="10134600" y="2886670"/>
            <a:ext cx="3577320" cy="18129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59"/>
              </a:lnSpc>
            </a:pPr>
            <a:r>
              <a:rPr lang="en-IN" sz="3400" b="0" strike="noStrike" spc="-1" dirty="0">
                <a:solidFill>
                  <a:srgbClr val="000000"/>
                </a:solidFill>
                <a:latin typeface="Open Sans Light Bold"/>
              </a:rPr>
              <a:t>REDUCED</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Distractions</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Confusion</a:t>
            </a:r>
            <a:endParaRPr lang="en-IN" sz="3400" b="0" strike="noStrike" spc="-1" dirty="0">
              <a:latin typeface="Arial"/>
            </a:endParaRPr>
          </a:p>
        </p:txBody>
      </p:sp>
      <p:sp>
        <p:nvSpPr>
          <p:cNvPr id="163" name="CustomShape 5"/>
          <p:cNvSpPr/>
          <p:nvPr/>
        </p:nvSpPr>
        <p:spPr>
          <a:xfrm>
            <a:off x="10035060" y="5581030"/>
            <a:ext cx="7353720" cy="3021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59"/>
              </a:lnSpc>
            </a:pPr>
            <a:r>
              <a:rPr lang="en-IN" sz="3400" b="0" strike="noStrike" spc="-1" dirty="0">
                <a:solidFill>
                  <a:srgbClr val="000000"/>
                </a:solidFill>
                <a:latin typeface="Open Sans Light Bold"/>
              </a:rPr>
              <a:t>IMPROVED</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Clarity</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Focus &amp; Concentration</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Retention</a:t>
            </a:r>
            <a:endParaRPr lang="en-IN" sz="3400" b="0" strike="noStrike" spc="-1" dirty="0">
              <a:latin typeface="Arial"/>
            </a:endParaRPr>
          </a:p>
          <a:p>
            <a:pPr marL="734040" lvl="1" indent="-366840">
              <a:lnSpc>
                <a:spcPts val="4759"/>
              </a:lnSpc>
              <a:buClr>
                <a:srgbClr val="000000"/>
              </a:buClr>
              <a:buFont typeface="Arial"/>
              <a:buChar char="•"/>
            </a:pPr>
            <a:r>
              <a:rPr lang="en-IN" sz="3400" b="0" strike="noStrike" spc="-1" dirty="0">
                <a:solidFill>
                  <a:srgbClr val="000000"/>
                </a:solidFill>
                <a:latin typeface="Open Sans Light"/>
              </a:rPr>
              <a:t>Application of knowledge</a:t>
            </a:r>
            <a:endParaRPr lang="en-IN" sz="34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4" name="Picture 2"/>
          <p:cNvPicPr/>
          <p:nvPr/>
        </p:nvPicPr>
        <p:blipFill>
          <a:blip r:embed="rId2"/>
          <a:stretch/>
        </p:blipFill>
        <p:spPr>
          <a:xfrm>
            <a:off x="15109560" y="-647280"/>
            <a:ext cx="3351600" cy="3351600"/>
          </a:xfrm>
          <a:prstGeom prst="rect">
            <a:avLst/>
          </a:prstGeom>
          <a:ln>
            <a:noFill/>
          </a:ln>
        </p:spPr>
      </p:pic>
      <p:pic>
        <p:nvPicPr>
          <p:cNvPr id="165" name="Picture 3"/>
          <p:cNvPicPr/>
          <p:nvPr/>
        </p:nvPicPr>
        <p:blipFill>
          <a:blip r:embed="rId3"/>
          <a:stretch/>
        </p:blipFill>
        <p:spPr>
          <a:xfrm>
            <a:off x="1166400" y="3003120"/>
            <a:ext cx="9003600" cy="6004080"/>
          </a:xfrm>
          <a:prstGeom prst="rect">
            <a:avLst/>
          </a:prstGeom>
          <a:ln>
            <a:noFill/>
          </a:ln>
        </p:spPr>
      </p:pic>
      <p:grpSp>
        <p:nvGrpSpPr>
          <p:cNvPr id="166" name="Group 1"/>
          <p:cNvGrpSpPr/>
          <p:nvPr/>
        </p:nvGrpSpPr>
        <p:grpSpPr>
          <a:xfrm>
            <a:off x="1028880" y="586440"/>
            <a:ext cx="14080320" cy="1757520"/>
            <a:chOff x="1028880" y="586440"/>
            <a:chExt cx="14080320" cy="1757520"/>
          </a:xfrm>
        </p:grpSpPr>
        <p:sp>
          <p:nvSpPr>
            <p:cNvPr id="167" name="CustomShape 2"/>
            <p:cNvSpPr/>
            <p:nvPr/>
          </p:nvSpPr>
          <p:spPr>
            <a:xfrm>
              <a:off x="1028880" y="586440"/>
              <a:ext cx="14080320" cy="957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540"/>
                </a:lnSpc>
              </a:pPr>
              <a:r>
                <a:rPr lang="en-IN" sz="5800" b="0" strike="noStrike" spc="171">
                  <a:solidFill>
                    <a:srgbClr val="37C9EF"/>
                  </a:solidFill>
                  <a:latin typeface="Aileron Heavy Bold"/>
                </a:rPr>
                <a:t>Health Benefits</a:t>
              </a:r>
              <a:endParaRPr lang="en-IN" sz="5800" b="0" strike="noStrike" spc="-1">
                <a:latin typeface="Arial"/>
              </a:endParaRPr>
            </a:p>
          </p:txBody>
        </p:sp>
        <p:sp>
          <p:nvSpPr>
            <p:cNvPr id="168" name="CustomShape 3"/>
            <p:cNvSpPr/>
            <p:nvPr/>
          </p:nvSpPr>
          <p:spPr>
            <a:xfrm>
              <a:off x="1028880" y="1582560"/>
              <a:ext cx="140803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Physical &amp; mental health</a:t>
              </a:r>
              <a:endParaRPr lang="en-IN" sz="4000" b="0" strike="noStrike" spc="-1">
                <a:latin typeface="Arial"/>
              </a:endParaRPr>
            </a:p>
          </p:txBody>
        </p:sp>
      </p:grpSp>
      <p:sp>
        <p:nvSpPr>
          <p:cNvPr id="169" name="CustomShape 4"/>
          <p:cNvSpPr/>
          <p:nvPr/>
        </p:nvSpPr>
        <p:spPr>
          <a:xfrm>
            <a:off x="10904040" y="2936520"/>
            <a:ext cx="3577320" cy="18129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59"/>
              </a:lnSpc>
            </a:pPr>
            <a:r>
              <a:rPr lang="en-IN" sz="3400" b="0" strike="noStrike" spc="-1">
                <a:solidFill>
                  <a:srgbClr val="000000"/>
                </a:solidFill>
                <a:latin typeface="Open Sans Light Bold"/>
              </a:rPr>
              <a:t>REDUCED</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Stress</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Imbalances</a:t>
            </a:r>
            <a:endParaRPr lang="en-IN" sz="3400" b="0" strike="noStrike" spc="-1">
              <a:latin typeface="Arial"/>
            </a:endParaRPr>
          </a:p>
        </p:txBody>
      </p:sp>
      <p:sp>
        <p:nvSpPr>
          <p:cNvPr id="170" name="CustomShape 5"/>
          <p:cNvSpPr/>
          <p:nvPr/>
        </p:nvSpPr>
        <p:spPr>
          <a:xfrm>
            <a:off x="10904040" y="5426640"/>
            <a:ext cx="7353720" cy="36262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59"/>
              </a:lnSpc>
            </a:pPr>
            <a:r>
              <a:rPr lang="en-IN" sz="3400" b="0" strike="noStrike" spc="-1">
                <a:solidFill>
                  <a:srgbClr val="000000"/>
                </a:solidFill>
                <a:latin typeface="Open Sans Light Bold"/>
              </a:rPr>
              <a:t>IMPROVED</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Sleep</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Immunity</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Lung-capacity</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Mind-body coordination</a:t>
            </a:r>
            <a:endParaRPr lang="en-IN" sz="3400" b="0" strike="noStrike" spc="-1">
              <a:latin typeface="Arial"/>
            </a:endParaRPr>
          </a:p>
          <a:p>
            <a:pPr marL="734040" lvl="1" indent="-366840">
              <a:lnSpc>
                <a:spcPts val="4759"/>
              </a:lnSpc>
              <a:buClr>
                <a:srgbClr val="000000"/>
              </a:buClr>
              <a:buFont typeface="Arial"/>
              <a:buChar char="•"/>
            </a:pPr>
            <a:r>
              <a:rPr lang="en-IN" sz="3400" b="0" strike="noStrike" spc="-1">
                <a:solidFill>
                  <a:srgbClr val="000000"/>
                </a:solidFill>
                <a:latin typeface="Open Sans Light"/>
              </a:rPr>
              <a:t>Flexibility &amp; tone of the body</a:t>
            </a:r>
            <a:endParaRPr lang="en-IN" sz="3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8" name="Picture 2"/>
          <p:cNvPicPr/>
          <p:nvPr/>
        </p:nvPicPr>
        <p:blipFill>
          <a:blip r:embed="rId2"/>
          <a:stretch/>
        </p:blipFill>
        <p:spPr>
          <a:xfrm>
            <a:off x="15109560" y="-647280"/>
            <a:ext cx="3351600" cy="3351600"/>
          </a:xfrm>
          <a:prstGeom prst="rect">
            <a:avLst/>
          </a:prstGeom>
          <a:ln>
            <a:noFill/>
          </a:ln>
        </p:spPr>
      </p:pic>
      <p:sp>
        <p:nvSpPr>
          <p:cNvPr id="199" name="CustomShape 1"/>
          <p:cNvSpPr/>
          <p:nvPr/>
        </p:nvSpPr>
        <p:spPr>
          <a:xfrm>
            <a:off x="4876800" y="5905500"/>
            <a:ext cx="8458200" cy="71814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5598"/>
              </a:lnSpc>
            </a:pPr>
            <a:r>
              <a:rPr lang="en-IN" sz="4000" b="0" strike="noStrike" spc="-1" dirty="0">
                <a:solidFill>
                  <a:srgbClr val="000000"/>
                </a:solidFill>
                <a:latin typeface="Open Sans Light Bold"/>
              </a:rPr>
              <a:t>www.artofliving.org</a:t>
            </a:r>
            <a:endParaRPr lang="en-IN" sz="4000" b="0" strike="noStrike" spc="-1" dirty="0">
              <a:latin typeface="Arial"/>
            </a:endParaRPr>
          </a:p>
        </p:txBody>
      </p:sp>
      <p:sp>
        <p:nvSpPr>
          <p:cNvPr id="200" name="CustomShape 2"/>
          <p:cNvSpPr/>
          <p:nvPr/>
        </p:nvSpPr>
        <p:spPr>
          <a:xfrm>
            <a:off x="3657600" y="2476500"/>
            <a:ext cx="10945080" cy="32000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2600"/>
              </a:lnSpc>
            </a:pPr>
            <a:r>
              <a:rPr lang="en-IN" sz="9000" b="0" strike="noStrike" spc="-1" dirty="0">
                <a:solidFill>
                  <a:srgbClr val="000000"/>
                </a:solidFill>
                <a:latin typeface="Open Sans Extra Bold"/>
              </a:rPr>
              <a:t>Service Initiatives </a:t>
            </a:r>
            <a:endParaRPr lang="en-IN" sz="9000" b="0" strike="noStrike" spc="-1" dirty="0">
              <a:latin typeface="Arial"/>
            </a:endParaRPr>
          </a:p>
          <a:p>
            <a:pPr algn="ctr">
              <a:lnSpc>
                <a:spcPts val="12600"/>
              </a:lnSpc>
            </a:pPr>
            <a:r>
              <a:rPr lang="en-IN" sz="9000" b="0" strike="noStrike" spc="-1" dirty="0">
                <a:solidFill>
                  <a:srgbClr val="000000"/>
                </a:solidFill>
                <a:latin typeface="Open Sans Extra Bold"/>
              </a:rPr>
              <a:t>&amp; Projects</a:t>
            </a:r>
            <a:endParaRPr lang="en-IN" sz="90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1" name="Picture 2"/>
          <p:cNvPicPr/>
          <p:nvPr/>
        </p:nvPicPr>
        <p:blipFill>
          <a:blip r:embed="rId2"/>
          <a:stretch/>
        </p:blipFill>
        <p:spPr>
          <a:xfrm>
            <a:off x="15109560" y="-647280"/>
            <a:ext cx="3351600" cy="3351600"/>
          </a:xfrm>
          <a:prstGeom prst="rect">
            <a:avLst/>
          </a:prstGeom>
          <a:ln>
            <a:noFill/>
          </a:ln>
        </p:spPr>
      </p:pic>
      <p:grpSp>
        <p:nvGrpSpPr>
          <p:cNvPr id="202" name="Group 1"/>
          <p:cNvGrpSpPr/>
          <p:nvPr/>
        </p:nvGrpSpPr>
        <p:grpSpPr>
          <a:xfrm>
            <a:off x="1019160" y="1071000"/>
            <a:ext cx="14080320" cy="1634040"/>
            <a:chOff x="1019160" y="1071000"/>
            <a:chExt cx="14080320" cy="1634040"/>
          </a:xfrm>
        </p:grpSpPr>
        <p:sp>
          <p:nvSpPr>
            <p:cNvPr id="203" name="CustomShape 2"/>
            <p:cNvSpPr/>
            <p:nvPr/>
          </p:nvSpPr>
          <p:spPr>
            <a:xfrm>
              <a:off x="1019160" y="1071000"/>
              <a:ext cx="14080320" cy="825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6500"/>
                </a:lnSpc>
              </a:pPr>
              <a:r>
                <a:rPr lang="en-IN" sz="5000" b="0" strike="noStrike" spc="148">
                  <a:solidFill>
                    <a:srgbClr val="37C9EF"/>
                  </a:solidFill>
                  <a:latin typeface="Aileron Heavy Bold"/>
                </a:rPr>
                <a:t>Our free service activities...</a:t>
              </a:r>
              <a:endParaRPr lang="en-IN" sz="5000" b="0" strike="noStrike" spc="-1">
                <a:latin typeface="Arial"/>
              </a:endParaRPr>
            </a:p>
          </p:txBody>
        </p:sp>
        <p:sp>
          <p:nvSpPr>
            <p:cNvPr id="204" name="CustomShape 3"/>
            <p:cNvSpPr/>
            <p:nvPr/>
          </p:nvSpPr>
          <p:spPr>
            <a:xfrm>
              <a:off x="1019160" y="1943640"/>
              <a:ext cx="140803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...for Children &amp; Teens</a:t>
              </a:r>
              <a:endParaRPr lang="en-IN" sz="4000" b="0" strike="noStrike" spc="-1">
                <a:latin typeface="Arial"/>
              </a:endParaRPr>
            </a:p>
          </p:txBody>
        </p:sp>
      </p:grpSp>
      <p:sp>
        <p:nvSpPr>
          <p:cNvPr id="205" name="CustomShape 4"/>
          <p:cNvSpPr/>
          <p:nvPr/>
        </p:nvSpPr>
        <p:spPr>
          <a:xfrm>
            <a:off x="1082520" y="3476880"/>
            <a:ext cx="16176600" cy="39506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734040" lvl="1" indent="-366840">
              <a:lnSpc>
                <a:spcPts val="6222"/>
              </a:lnSpc>
              <a:buClr>
                <a:srgbClr val="000000"/>
              </a:buClr>
              <a:buFont typeface="Arial"/>
              <a:buChar char="•"/>
            </a:pPr>
            <a:r>
              <a:rPr lang="en-IN" sz="3400" b="0" strike="noStrike" spc="-1">
                <a:solidFill>
                  <a:srgbClr val="000000"/>
                </a:solidFill>
                <a:latin typeface="Eczar SemiBold"/>
              </a:rPr>
              <a:t>Juvenile homes, orphanages, government schools, villages &amp; tribal areas </a:t>
            </a:r>
            <a:endParaRPr lang="en-IN" sz="3400" b="0" strike="noStrike" spc="-1">
              <a:latin typeface="Arial"/>
            </a:endParaRPr>
          </a:p>
          <a:p>
            <a:pPr marL="734040" lvl="1" indent="-366840">
              <a:lnSpc>
                <a:spcPts val="6222"/>
              </a:lnSpc>
              <a:buClr>
                <a:srgbClr val="000000"/>
              </a:buClr>
              <a:buFont typeface="Arial"/>
              <a:buChar char="•"/>
            </a:pPr>
            <a:r>
              <a:rPr lang="en-IN" sz="3400" b="0" strike="noStrike" spc="-1">
                <a:solidFill>
                  <a:srgbClr val="000000"/>
                </a:solidFill>
                <a:latin typeface="Eczar SemiBold"/>
              </a:rPr>
              <a:t>Reached more than 20+ lakh children and teens through various life-skill, stress-management &amp; educational activities </a:t>
            </a:r>
            <a:endParaRPr lang="en-IN" sz="3400" b="0" strike="noStrike" spc="-1">
              <a:latin typeface="Arial"/>
            </a:endParaRPr>
          </a:p>
          <a:p>
            <a:pPr marL="734040" lvl="1" indent="-366840">
              <a:lnSpc>
                <a:spcPts val="6222"/>
              </a:lnSpc>
              <a:buClr>
                <a:srgbClr val="000000"/>
              </a:buClr>
              <a:buFont typeface="Arial"/>
              <a:buChar char="•"/>
            </a:pPr>
            <a:r>
              <a:rPr lang="en-IN" sz="3400" b="0" strike="noStrike" spc="-1">
                <a:solidFill>
                  <a:srgbClr val="000000"/>
                </a:solidFill>
                <a:latin typeface="Eczar SemiBold"/>
              </a:rPr>
              <a:t>Covid care programs for over 4.5 lakh+ students</a:t>
            </a:r>
            <a:endParaRPr lang="en-IN" sz="3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p:nvPr/>
        </p:nvPicPr>
        <p:blipFill>
          <a:blip r:embed="rId2"/>
          <a:stretch/>
        </p:blipFill>
        <p:spPr>
          <a:xfrm>
            <a:off x="3147480" y="1028880"/>
            <a:ext cx="3351600" cy="3351600"/>
          </a:xfrm>
          <a:prstGeom prst="rect">
            <a:avLst/>
          </a:prstGeom>
          <a:ln>
            <a:noFill/>
          </a:ln>
        </p:spPr>
      </p:pic>
      <p:pic>
        <p:nvPicPr>
          <p:cNvPr id="49" name="Picture 3"/>
          <p:cNvPicPr/>
          <p:nvPr/>
        </p:nvPicPr>
        <p:blipFill>
          <a:blip r:embed="rId3"/>
          <a:srcRect l="23894" r="12354"/>
          <a:stretch/>
        </p:blipFill>
        <p:spPr>
          <a:xfrm>
            <a:off x="10365120" y="875160"/>
            <a:ext cx="6894000" cy="8110440"/>
          </a:xfrm>
          <a:prstGeom prst="rect">
            <a:avLst/>
          </a:prstGeom>
          <a:ln>
            <a:noFill/>
          </a:ln>
        </p:spPr>
      </p:pic>
      <p:pic>
        <p:nvPicPr>
          <p:cNvPr id="50" name="Picture 4"/>
          <p:cNvPicPr/>
          <p:nvPr/>
        </p:nvPicPr>
        <p:blipFill>
          <a:blip r:embed="rId4"/>
          <a:stretch/>
        </p:blipFill>
        <p:spPr>
          <a:xfrm>
            <a:off x="0" y="8718120"/>
            <a:ext cx="3147120" cy="1568520"/>
          </a:xfrm>
          <a:prstGeom prst="rect">
            <a:avLst/>
          </a:prstGeom>
          <a:ln>
            <a:noFill/>
          </a:ln>
        </p:spPr>
      </p:pic>
      <p:sp>
        <p:nvSpPr>
          <p:cNvPr id="51" name="CustomShape 1"/>
          <p:cNvSpPr/>
          <p:nvPr/>
        </p:nvSpPr>
        <p:spPr>
          <a:xfrm>
            <a:off x="652320" y="4101840"/>
            <a:ext cx="8491320" cy="36565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799"/>
              </a:lnSpc>
            </a:pPr>
            <a:r>
              <a:rPr lang="en-IN" sz="3200" b="0" strike="noStrike" spc="29" dirty="0">
                <a:solidFill>
                  <a:srgbClr val="000000"/>
                </a:solidFill>
                <a:latin typeface="Alegreya Bold Italics"/>
              </a:rPr>
              <a:t>“Education is not just information.</a:t>
            </a:r>
            <a:endParaRPr lang="en-IN" sz="3200" b="0" strike="noStrike" spc="-1" dirty="0">
              <a:latin typeface="Arial"/>
            </a:endParaRPr>
          </a:p>
          <a:p>
            <a:pPr algn="ctr">
              <a:lnSpc>
                <a:spcPts val="4799"/>
              </a:lnSpc>
            </a:pPr>
            <a:endParaRPr lang="en-IN" sz="3200" b="0" strike="noStrike" spc="-1" dirty="0">
              <a:latin typeface="Arial"/>
            </a:endParaRPr>
          </a:p>
          <a:p>
            <a:pPr algn="ctr">
              <a:lnSpc>
                <a:spcPts val="4799"/>
              </a:lnSpc>
            </a:pPr>
            <a:r>
              <a:rPr lang="en-IN" sz="3200" b="0" strike="noStrike" spc="29" dirty="0">
                <a:solidFill>
                  <a:srgbClr val="000000"/>
                </a:solidFill>
                <a:latin typeface="Alegreya Bold Italics"/>
              </a:rPr>
              <a:t>It is where a child grows up in values of </a:t>
            </a:r>
            <a:endParaRPr lang="en-IN" sz="3200" b="0" strike="noStrike" spc="-1" dirty="0">
              <a:latin typeface="Arial"/>
            </a:endParaRPr>
          </a:p>
          <a:p>
            <a:pPr algn="ctr">
              <a:lnSpc>
                <a:spcPts val="4799"/>
              </a:lnSpc>
            </a:pPr>
            <a:r>
              <a:rPr lang="en-IN" sz="3200" b="0" strike="noStrike" spc="29" dirty="0">
                <a:solidFill>
                  <a:srgbClr val="000000"/>
                </a:solidFill>
                <a:latin typeface="Alegreya Bold Italics"/>
              </a:rPr>
              <a:t>non-violence, multiculturalism &amp; </a:t>
            </a:r>
            <a:endParaRPr lang="en-IN" sz="3200" b="0" strike="noStrike" spc="-1" dirty="0">
              <a:latin typeface="Arial"/>
            </a:endParaRPr>
          </a:p>
          <a:p>
            <a:pPr algn="ctr">
              <a:lnSpc>
                <a:spcPts val="4799"/>
              </a:lnSpc>
            </a:pPr>
            <a:r>
              <a:rPr lang="en-IN" sz="3200" b="0" strike="noStrike" spc="29" dirty="0">
                <a:solidFill>
                  <a:srgbClr val="000000"/>
                </a:solidFill>
                <a:latin typeface="Alegreya Bold Italics"/>
              </a:rPr>
              <a:t>with a sense of belongingness.”</a:t>
            </a:r>
            <a:endParaRPr lang="en-IN" sz="3200" b="0" strike="noStrike" spc="-1" dirty="0">
              <a:latin typeface="Arial"/>
            </a:endParaRPr>
          </a:p>
          <a:p>
            <a:pPr algn="ctr">
              <a:lnSpc>
                <a:spcPts val="4799"/>
              </a:lnSpc>
            </a:pPr>
            <a:r>
              <a:rPr lang="en-IN" sz="3200" b="0" strike="noStrike" spc="29" dirty="0">
                <a:solidFill>
                  <a:srgbClr val="000000"/>
                </a:solidFill>
                <a:latin typeface="Alegreya Bold Italics"/>
              </a:rPr>
              <a:t>- </a:t>
            </a:r>
            <a:r>
              <a:rPr lang="en-IN" sz="3200" b="0" strike="noStrike" spc="29" dirty="0" err="1">
                <a:solidFill>
                  <a:srgbClr val="000000"/>
                </a:solidFill>
                <a:latin typeface="Alegreya Bold Italics"/>
              </a:rPr>
              <a:t>Gurudev</a:t>
            </a:r>
            <a:r>
              <a:rPr lang="en-IN" sz="3200" b="0" strike="noStrike" spc="29" dirty="0">
                <a:solidFill>
                  <a:srgbClr val="000000"/>
                </a:solidFill>
                <a:latin typeface="Alegreya Bold Italics"/>
              </a:rPr>
              <a:t> Sri </a:t>
            </a:r>
            <a:r>
              <a:rPr lang="en-IN" sz="3200" b="0" strike="noStrike" spc="29" dirty="0" err="1">
                <a:solidFill>
                  <a:srgbClr val="000000"/>
                </a:solidFill>
                <a:latin typeface="Alegreya Bold Italics"/>
              </a:rPr>
              <a:t>Sri</a:t>
            </a:r>
            <a:r>
              <a:rPr lang="en-IN" sz="3200" b="0" strike="noStrike" spc="29" dirty="0">
                <a:solidFill>
                  <a:srgbClr val="000000"/>
                </a:solidFill>
                <a:latin typeface="Alegreya Bold Italics"/>
              </a:rPr>
              <a:t> </a:t>
            </a:r>
            <a:r>
              <a:rPr lang="en-IN" sz="3200" b="0" strike="noStrike" spc="29" dirty="0" err="1">
                <a:solidFill>
                  <a:srgbClr val="000000"/>
                </a:solidFill>
                <a:latin typeface="Alegreya Bold Italics"/>
              </a:rPr>
              <a:t>Ravishankar</a:t>
            </a:r>
            <a:r>
              <a:rPr lang="en-IN" sz="3200" b="0" strike="noStrike" spc="29" dirty="0">
                <a:solidFill>
                  <a:srgbClr val="000000"/>
                </a:solidFill>
                <a:latin typeface="Alegreya Bold Italics"/>
              </a:rPr>
              <a:t> </a:t>
            </a:r>
            <a:r>
              <a:rPr lang="en-IN" sz="3200" b="0" strike="noStrike" spc="29" dirty="0" err="1">
                <a:solidFill>
                  <a:srgbClr val="000000"/>
                </a:solidFill>
                <a:latin typeface="Alegreya Bold Italics"/>
              </a:rPr>
              <a:t>ji</a:t>
            </a:r>
            <a:endParaRPr lang="en-IN" sz="32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6" name="Picture 2"/>
          <p:cNvPicPr/>
          <p:nvPr/>
        </p:nvPicPr>
        <p:blipFill>
          <a:blip r:embed="rId2"/>
          <a:stretch/>
        </p:blipFill>
        <p:spPr>
          <a:xfrm>
            <a:off x="15109560" y="-647280"/>
            <a:ext cx="3351600" cy="3351600"/>
          </a:xfrm>
          <a:prstGeom prst="rect">
            <a:avLst/>
          </a:prstGeom>
          <a:ln>
            <a:noFill/>
          </a:ln>
        </p:spPr>
      </p:pic>
      <p:pic>
        <p:nvPicPr>
          <p:cNvPr id="207" name="Picture 3"/>
          <p:cNvPicPr/>
          <p:nvPr/>
        </p:nvPicPr>
        <p:blipFill>
          <a:blip r:embed="rId3"/>
          <a:stretch/>
        </p:blipFill>
        <p:spPr>
          <a:xfrm>
            <a:off x="1028880" y="4982240"/>
            <a:ext cx="7314840" cy="72720"/>
          </a:xfrm>
          <a:prstGeom prst="rect">
            <a:avLst/>
          </a:prstGeom>
          <a:ln>
            <a:noFill/>
          </a:ln>
        </p:spPr>
      </p:pic>
      <p:grpSp>
        <p:nvGrpSpPr>
          <p:cNvPr id="208" name="Group 1"/>
          <p:cNvGrpSpPr/>
          <p:nvPr/>
        </p:nvGrpSpPr>
        <p:grpSpPr>
          <a:xfrm>
            <a:off x="1019160" y="1071000"/>
            <a:ext cx="14080320" cy="1634040"/>
            <a:chOff x="1019160" y="1071000"/>
            <a:chExt cx="14080320" cy="1634040"/>
          </a:xfrm>
        </p:grpSpPr>
        <p:sp>
          <p:nvSpPr>
            <p:cNvPr id="209" name="CustomShape 2"/>
            <p:cNvSpPr/>
            <p:nvPr/>
          </p:nvSpPr>
          <p:spPr>
            <a:xfrm>
              <a:off x="1019160" y="1071000"/>
              <a:ext cx="14080320" cy="825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6500"/>
                </a:lnSpc>
              </a:pPr>
              <a:r>
                <a:rPr lang="en-IN" sz="5000" b="0" strike="noStrike" spc="148">
                  <a:solidFill>
                    <a:srgbClr val="37C9EF"/>
                  </a:solidFill>
                  <a:latin typeface="Aileron Heavy Bold"/>
                </a:rPr>
                <a:t>Some of our projects in Schools</a:t>
              </a:r>
              <a:endParaRPr lang="en-IN" sz="5000" b="0" strike="noStrike" spc="-1">
                <a:latin typeface="Arial"/>
              </a:endParaRPr>
            </a:p>
          </p:txBody>
        </p:sp>
        <p:sp>
          <p:nvSpPr>
            <p:cNvPr id="210" name="CustomShape 3"/>
            <p:cNvSpPr/>
            <p:nvPr/>
          </p:nvSpPr>
          <p:spPr>
            <a:xfrm>
              <a:off x="1019160" y="1943640"/>
              <a:ext cx="140803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Across India</a:t>
              </a:r>
              <a:endParaRPr lang="en-IN" sz="4000" b="0" strike="noStrike" spc="-1">
                <a:latin typeface="Arial"/>
              </a:endParaRPr>
            </a:p>
          </p:txBody>
        </p:sp>
      </p:grpSp>
      <p:sp>
        <p:nvSpPr>
          <p:cNvPr id="211" name="CustomShape 4"/>
          <p:cNvSpPr/>
          <p:nvPr/>
        </p:nvSpPr>
        <p:spPr>
          <a:xfrm>
            <a:off x="10684600" y="3054780"/>
            <a:ext cx="7578000" cy="30470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99"/>
              </a:lnSpc>
            </a:pPr>
            <a:r>
              <a:rPr lang="en-IN" sz="3200" b="0" strike="noStrike" spc="29" dirty="0" err="1">
                <a:solidFill>
                  <a:srgbClr val="000000"/>
                </a:solidFill>
                <a:latin typeface="Montserrat Light Bold"/>
              </a:rPr>
              <a:t>Eklavya</a:t>
            </a:r>
            <a:r>
              <a:rPr lang="en-IN" sz="3200" b="0" strike="noStrike" spc="29" dirty="0">
                <a:solidFill>
                  <a:srgbClr val="000000"/>
                </a:solidFill>
                <a:latin typeface="Montserrat Light Bold"/>
              </a:rPr>
              <a:t> Model Residential Schools</a:t>
            </a:r>
            <a:r>
              <a:rPr lang="en-IN" sz="3200" b="0" strike="noStrike" spc="29" dirty="0">
                <a:solidFill>
                  <a:srgbClr val="000000"/>
                </a:solidFill>
                <a:latin typeface="Montserrat Light"/>
              </a:rPr>
              <a:t> </a:t>
            </a:r>
            <a:endParaRPr lang="en-IN" sz="3200" b="0" strike="noStrike" spc="-1" dirty="0">
              <a:latin typeface="Arial"/>
            </a:endParaRPr>
          </a:p>
          <a:p>
            <a:pPr>
              <a:lnSpc>
                <a:spcPts val="4799"/>
              </a:lnSpc>
            </a:pPr>
            <a:r>
              <a:rPr lang="en-IN" sz="3200" b="0" strike="noStrike" spc="29" dirty="0">
                <a:solidFill>
                  <a:srgbClr val="000000"/>
                </a:solidFill>
                <a:latin typeface="Montserrat Light"/>
              </a:rPr>
              <a:t>(EMRS)</a:t>
            </a:r>
            <a:endParaRPr lang="en-IN" sz="3200" b="0" strike="noStrike" spc="-1" dirty="0">
              <a:latin typeface="Arial"/>
            </a:endParaRPr>
          </a:p>
          <a:p>
            <a:pPr>
              <a:lnSpc>
                <a:spcPts val="4799"/>
              </a:lnSpc>
            </a:pPr>
            <a:r>
              <a:rPr lang="en-IN" sz="3200" b="0" strike="noStrike" spc="29" dirty="0">
                <a:solidFill>
                  <a:srgbClr val="000000"/>
                </a:solidFill>
                <a:latin typeface="Montserrat Light"/>
              </a:rPr>
              <a:t>50+ Teachers</a:t>
            </a:r>
            <a:endParaRPr lang="en-IN" sz="3200" b="0" strike="noStrike" spc="-1" dirty="0">
              <a:latin typeface="Arial"/>
            </a:endParaRPr>
          </a:p>
          <a:p>
            <a:pPr>
              <a:lnSpc>
                <a:spcPts val="4799"/>
              </a:lnSpc>
            </a:pPr>
            <a:r>
              <a:rPr lang="en-IN" sz="3200" b="0" strike="noStrike" spc="29" dirty="0">
                <a:solidFill>
                  <a:srgbClr val="000000"/>
                </a:solidFill>
                <a:latin typeface="Montserrat Light"/>
              </a:rPr>
              <a:t>Across 2 states</a:t>
            </a:r>
            <a:endParaRPr lang="en-IN" sz="3200" b="0" strike="noStrike" spc="-1" dirty="0">
              <a:latin typeface="Arial"/>
            </a:endParaRPr>
          </a:p>
        </p:txBody>
      </p:sp>
      <p:sp>
        <p:nvSpPr>
          <p:cNvPr id="212" name="CustomShape 5"/>
          <p:cNvSpPr/>
          <p:nvPr/>
        </p:nvSpPr>
        <p:spPr>
          <a:xfrm>
            <a:off x="1019160" y="3043800"/>
            <a:ext cx="8965080" cy="24375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99"/>
              </a:lnSpc>
            </a:pPr>
            <a:r>
              <a:rPr lang="en-IN" sz="3200" b="0" strike="noStrike" spc="29">
                <a:solidFill>
                  <a:srgbClr val="000000"/>
                </a:solidFill>
                <a:latin typeface="Montserrat Light Bold"/>
              </a:rPr>
              <a:t>Himachal Pradesh (Covid Care Programs)</a:t>
            </a:r>
            <a:endParaRPr lang="en-IN" sz="3200" b="0" strike="noStrike" spc="-1">
              <a:latin typeface="Arial"/>
            </a:endParaRPr>
          </a:p>
          <a:p>
            <a:pPr>
              <a:lnSpc>
                <a:spcPts val="4799"/>
              </a:lnSpc>
            </a:pPr>
            <a:r>
              <a:rPr lang="en-IN" sz="3200" b="0" strike="noStrike" spc="29">
                <a:solidFill>
                  <a:srgbClr val="000000"/>
                </a:solidFill>
                <a:latin typeface="Montserrat Light"/>
              </a:rPr>
              <a:t>4.5 lacs + Students</a:t>
            </a:r>
            <a:endParaRPr lang="en-IN" sz="3200" b="0" strike="noStrike" spc="-1">
              <a:latin typeface="Arial"/>
            </a:endParaRPr>
          </a:p>
          <a:p>
            <a:pPr>
              <a:lnSpc>
                <a:spcPts val="4799"/>
              </a:lnSpc>
            </a:pPr>
            <a:r>
              <a:rPr lang="en-IN" sz="3200" b="0" strike="noStrike" spc="29">
                <a:solidFill>
                  <a:srgbClr val="000000"/>
                </a:solidFill>
                <a:latin typeface="Montserrat Light"/>
              </a:rPr>
              <a:t>25000 Teachers</a:t>
            </a:r>
            <a:endParaRPr lang="en-IN" sz="3200" b="0" strike="noStrike" spc="-1">
              <a:latin typeface="Arial"/>
            </a:endParaRPr>
          </a:p>
        </p:txBody>
      </p:sp>
      <p:sp>
        <p:nvSpPr>
          <p:cNvPr id="213" name="CustomShape 6"/>
          <p:cNvSpPr/>
          <p:nvPr/>
        </p:nvSpPr>
        <p:spPr>
          <a:xfrm>
            <a:off x="1028880" y="5142780"/>
            <a:ext cx="6918480" cy="18280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99"/>
              </a:lnSpc>
            </a:pPr>
            <a:r>
              <a:rPr lang="en-IN" sz="3200" b="0" strike="noStrike" spc="29" dirty="0">
                <a:solidFill>
                  <a:srgbClr val="000000"/>
                </a:solidFill>
                <a:latin typeface="Montserrat Light Bold"/>
              </a:rPr>
              <a:t>Programs in Blind Schools</a:t>
            </a:r>
            <a:endParaRPr lang="en-IN" sz="3200" b="0" strike="noStrike" spc="-1" dirty="0">
              <a:latin typeface="Arial"/>
            </a:endParaRPr>
          </a:p>
          <a:p>
            <a:pPr>
              <a:lnSpc>
                <a:spcPts val="4799"/>
              </a:lnSpc>
            </a:pPr>
            <a:r>
              <a:rPr lang="en-IN" sz="3200" b="0" strike="noStrike" spc="29" dirty="0">
                <a:solidFill>
                  <a:srgbClr val="000000"/>
                </a:solidFill>
                <a:latin typeface="Montserrat Light"/>
              </a:rPr>
              <a:t>125 Schools</a:t>
            </a:r>
            <a:endParaRPr lang="en-IN" sz="3200" b="0" strike="noStrike" spc="-1" dirty="0">
              <a:latin typeface="Arial"/>
            </a:endParaRPr>
          </a:p>
          <a:p>
            <a:pPr>
              <a:lnSpc>
                <a:spcPts val="4799"/>
              </a:lnSpc>
            </a:pPr>
            <a:r>
              <a:rPr lang="en-IN" sz="3200" b="0" strike="noStrike" spc="29" dirty="0">
                <a:solidFill>
                  <a:srgbClr val="000000"/>
                </a:solidFill>
                <a:latin typeface="Montserrat Light"/>
              </a:rPr>
              <a:t>5000+ Students</a:t>
            </a:r>
            <a:endParaRPr lang="en-IN" sz="3200" b="0" strike="noStrike" spc="-1" dirty="0">
              <a:latin typeface="Arial"/>
            </a:endParaRPr>
          </a:p>
        </p:txBody>
      </p:sp>
      <p:sp>
        <p:nvSpPr>
          <p:cNvPr id="214" name="CustomShape 7"/>
          <p:cNvSpPr/>
          <p:nvPr/>
        </p:nvSpPr>
        <p:spPr>
          <a:xfrm>
            <a:off x="1028880" y="7239960"/>
            <a:ext cx="7499160" cy="30470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99"/>
              </a:lnSpc>
            </a:pPr>
            <a:r>
              <a:rPr lang="en-IN" sz="3200" b="0" strike="noStrike" spc="29" dirty="0">
                <a:solidFill>
                  <a:srgbClr val="000000"/>
                </a:solidFill>
                <a:latin typeface="Montserrat Light Bold"/>
              </a:rPr>
              <a:t>Tamil Nadu -  Government Schools</a:t>
            </a:r>
            <a:endParaRPr lang="en-IN" sz="3200" b="0" strike="noStrike" spc="-1" dirty="0">
              <a:latin typeface="Arial"/>
            </a:endParaRPr>
          </a:p>
          <a:p>
            <a:pPr>
              <a:lnSpc>
                <a:spcPts val="4799"/>
              </a:lnSpc>
            </a:pPr>
            <a:r>
              <a:rPr lang="en-IN" sz="3200" b="0" strike="noStrike" spc="29" dirty="0">
                <a:solidFill>
                  <a:srgbClr val="000000"/>
                </a:solidFill>
                <a:latin typeface="Montserrat Light"/>
              </a:rPr>
              <a:t>68 Schools</a:t>
            </a:r>
            <a:endParaRPr lang="en-IN" sz="3200" b="0" strike="noStrike" spc="-1" dirty="0">
              <a:latin typeface="Arial"/>
            </a:endParaRPr>
          </a:p>
          <a:p>
            <a:pPr>
              <a:lnSpc>
                <a:spcPts val="4799"/>
              </a:lnSpc>
            </a:pPr>
            <a:r>
              <a:rPr lang="en-IN" sz="3200" b="0" strike="noStrike" spc="29" dirty="0">
                <a:solidFill>
                  <a:srgbClr val="000000"/>
                </a:solidFill>
                <a:latin typeface="Montserrat Light"/>
              </a:rPr>
              <a:t>39500+ Participants</a:t>
            </a:r>
            <a:endParaRPr lang="en-IN" sz="3200" b="0" strike="noStrike" spc="-1" dirty="0">
              <a:latin typeface="Arial"/>
            </a:endParaRPr>
          </a:p>
          <a:p>
            <a:pPr>
              <a:lnSpc>
                <a:spcPts val="4799"/>
              </a:lnSpc>
            </a:pPr>
            <a:r>
              <a:rPr lang="en-IN" sz="3200" b="0" strike="noStrike" spc="29" dirty="0">
                <a:solidFill>
                  <a:srgbClr val="000000"/>
                </a:solidFill>
                <a:latin typeface="Montserrat Light"/>
              </a:rPr>
              <a:t>11 Districts of Tamil Nadu</a:t>
            </a:r>
            <a:endParaRPr lang="en-IN" sz="3200" b="0" strike="noStrike" spc="-1" dirty="0">
              <a:latin typeface="Arial"/>
            </a:endParaRPr>
          </a:p>
        </p:txBody>
      </p:sp>
      <p:sp>
        <p:nvSpPr>
          <p:cNvPr id="215" name="CustomShape 8"/>
          <p:cNvSpPr/>
          <p:nvPr/>
        </p:nvSpPr>
        <p:spPr>
          <a:xfrm>
            <a:off x="10684600" y="6743700"/>
            <a:ext cx="6370560" cy="30470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799"/>
              </a:lnSpc>
            </a:pPr>
            <a:r>
              <a:rPr lang="en-IN" sz="3200" b="0" strike="noStrike" spc="29" dirty="0">
                <a:solidFill>
                  <a:srgbClr val="000000"/>
                </a:solidFill>
                <a:latin typeface="Montserrat Light Bold"/>
              </a:rPr>
              <a:t>In talks with -</a:t>
            </a:r>
            <a:endParaRPr lang="en-IN" sz="3200" b="0" strike="noStrike" spc="-1" dirty="0">
              <a:latin typeface="Arial"/>
            </a:endParaRPr>
          </a:p>
          <a:p>
            <a:pPr>
              <a:lnSpc>
                <a:spcPts val="4799"/>
              </a:lnSpc>
            </a:pPr>
            <a:r>
              <a:rPr lang="en-IN" sz="3200" b="0" strike="noStrike" spc="29" dirty="0" err="1">
                <a:solidFill>
                  <a:srgbClr val="000000"/>
                </a:solidFill>
                <a:latin typeface="Montserrat Light"/>
              </a:rPr>
              <a:t>Sarva</a:t>
            </a:r>
            <a:r>
              <a:rPr lang="en-IN" sz="3200" b="0" strike="noStrike" spc="29" dirty="0">
                <a:solidFill>
                  <a:srgbClr val="000000"/>
                </a:solidFill>
                <a:latin typeface="Montserrat Light"/>
              </a:rPr>
              <a:t> </a:t>
            </a:r>
            <a:r>
              <a:rPr lang="en-IN" sz="3200" b="0" strike="noStrike" spc="29" dirty="0" err="1">
                <a:solidFill>
                  <a:srgbClr val="000000"/>
                </a:solidFill>
                <a:latin typeface="Montserrat Light"/>
              </a:rPr>
              <a:t>Shiksha</a:t>
            </a:r>
            <a:r>
              <a:rPr lang="en-IN" sz="3200" b="0" strike="noStrike" spc="29" dirty="0">
                <a:solidFill>
                  <a:srgbClr val="000000"/>
                </a:solidFill>
                <a:latin typeface="Montserrat Light"/>
              </a:rPr>
              <a:t> </a:t>
            </a:r>
            <a:r>
              <a:rPr lang="en-IN" sz="3200" b="0" strike="noStrike" spc="29" dirty="0" err="1">
                <a:solidFill>
                  <a:srgbClr val="000000"/>
                </a:solidFill>
                <a:latin typeface="Montserrat Light"/>
              </a:rPr>
              <a:t>Abhiyaan</a:t>
            </a:r>
            <a:r>
              <a:rPr lang="en-IN" sz="3200" b="0" strike="noStrike" spc="29" dirty="0">
                <a:solidFill>
                  <a:srgbClr val="000000"/>
                </a:solidFill>
                <a:latin typeface="Montserrat Light"/>
              </a:rPr>
              <a:t> Punjab</a:t>
            </a:r>
            <a:endParaRPr lang="en-IN" sz="3200" b="0" strike="noStrike" spc="-1" dirty="0">
              <a:latin typeface="Arial"/>
            </a:endParaRPr>
          </a:p>
          <a:p>
            <a:pPr>
              <a:lnSpc>
                <a:spcPts val="4799"/>
              </a:lnSpc>
            </a:pPr>
            <a:r>
              <a:rPr lang="en-IN" sz="3200" b="0" strike="noStrike" spc="29" dirty="0">
                <a:solidFill>
                  <a:srgbClr val="000000"/>
                </a:solidFill>
                <a:latin typeface="Montserrat Light"/>
              </a:rPr>
              <a:t>DEO, Haryana</a:t>
            </a:r>
            <a:endParaRPr lang="en-IN" sz="3200" b="0" strike="noStrike" spc="-1" dirty="0">
              <a:latin typeface="Arial"/>
            </a:endParaRPr>
          </a:p>
          <a:p>
            <a:pPr>
              <a:lnSpc>
                <a:spcPts val="4799"/>
              </a:lnSpc>
            </a:pPr>
            <a:r>
              <a:rPr lang="en-IN" sz="3200" b="0" strike="noStrike" spc="29" dirty="0">
                <a:solidFill>
                  <a:srgbClr val="000000"/>
                </a:solidFill>
                <a:latin typeface="Montserrat Light"/>
              </a:rPr>
              <a:t>Jammu &amp; Kashmir Govt.</a:t>
            </a:r>
            <a:endParaRPr lang="en-IN" sz="3200" b="0" strike="noStrike" spc="-1" dirty="0">
              <a:latin typeface="Arial"/>
            </a:endParaRPr>
          </a:p>
          <a:p>
            <a:pPr>
              <a:lnSpc>
                <a:spcPts val="4799"/>
              </a:lnSpc>
            </a:pPr>
            <a:r>
              <a:rPr lang="en-IN" sz="3200" b="0" strike="noStrike" spc="29" dirty="0">
                <a:solidFill>
                  <a:srgbClr val="000000"/>
                </a:solidFill>
                <a:latin typeface="Montserrat Light"/>
              </a:rPr>
              <a:t>Maharashtra Govt.</a:t>
            </a:r>
            <a:endParaRPr lang="en-IN" sz="3200" b="0" strike="noStrike" spc="-1" dirty="0">
              <a:latin typeface="Arial"/>
            </a:endParaRPr>
          </a:p>
        </p:txBody>
      </p:sp>
      <p:pic>
        <p:nvPicPr>
          <p:cNvPr id="216" name="Picture 12"/>
          <p:cNvPicPr/>
          <p:nvPr/>
        </p:nvPicPr>
        <p:blipFill>
          <a:blip r:embed="rId3"/>
          <a:stretch/>
        </p:blipFill>
        <p:spPr>
          <a:xfrm>
            <a:off x="1019160" y="7058680"/>
            <a:ext cx="7314840" cy="72720"/>
          </a:xfrm>
          <a:prstGeom prst="rect">
            <a:avLst/>
          </a:prstGeom>
          <a:ln>
            <a:noFill/>
          </a:ln>
        </p:spPr>
      </p:pic>
      <p:pic>
        <p:nvPicPr>
          <p:cNvPr id="217" name="Picture 13"/>
          <p:cNvPicPr/>
          <p:nvPr/>
        </p:nvPicPr>
        <p:blipFill>
          <a:blip r:embed="rId3"/>
          <a:stretch/>
        </p:blipFill>
        <p:spPr>
          <a:xfrm>
            <a:off x="10287000" y="5984100"/>
            <a:ext cx="7314840" cy="7272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8" name="Picture 2"/>
          <p:cNvPicPr/>
          <p:nvPr/>
        </p:nvPicPr>
        <p:blipFill>
          <a:blip r:embed="rId2"/>
          <a:stretch/>
        </p:blipFill>
        <p:spPr>
          <a:xfrm>
            <a:off x="15109560" y="-647280"/>
            <a:ext cx="3351600" cy="3351600"/>
          </a:xfrm>
          <a:prstGeom prst="rect">
            <a:avLst/>
          </a:prstGeom>
          <a:ln>
            <a:noFill/>
          </a:ln>
        </p:spPr>
      </p:pic>
      <p:pic>
        <p:nvPicPr>
          <p:cNvPr id="219" name="Picture 3"/>
          <p:cNvPicPr/>
          <p:nvPr/>
        </p:nvPicPr>
        <p:blipFill>
          <a:blip r:embed="rId3"/>
          <a:stretch/>
        </p:blipFill>
        <p:spPr>
          <a:xfrm>
            <a:off x="1019160" y="1896120"/>
            <a:ext cx="16125840" cy="7895580"/>
          </a:xfrm>
          <a:prstGeom prst="rect">
            <a:avLst/>
          </a:prstGeom>
          <a:ln>
            <a:noFill/>
          </a:ln>
        </p:spPr>
      </p:pic>
      <p:sp>
        <p:nvSpPr>
          <p:cNvPr id="220" name="CustomShape 1"/>
          <p:cNvSpPr/>
          <p:nvPr/>
        </p:nvSpPr>
        <p:spPr>
          <a:xfrm>
            <a:off x="808200" y="1830240"/>
            <a:ext cx="14080320" cy="7138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grpSp>
        <p:nvGrpSpPr>
          <p:cNvPr id="221" name="Group 2"/>
          <p:cNvGrpSpPr/>
          <p:nvPr/>
        </p:nvGrpSpPr>
        <p:grpSpPr>
          <a:xfrm>
            <a:off x="1019160" y="667200"/>
            <a:ext cx="14080320" cy="1558080"/>
            <a:chOff x="1019160" y="1071000"/>
            <a:chExt cx="14080320" cy="1558080"/>
          </a:xfrm>
        </p:grpSpPr>
        <p:sp>
          <p:nvSpPr>
            <p:cNvPr id="222" name="CustomShape 3"/>
            <p:cNvSpPr/>
            <p:nvPr/>
          </p:nvSpPr>
          <p:spPr>
            <a:xfrm>
              <a:off x="1019160" y="1071000"/>
              <a:ext cx="14080320" cy="825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6500"/>
                </a:lnSpc>
              </a:pPr>
              <a:r>
                <a:rPr lang="en-IN" sz="5000" b="0" strike="noStrike" spc="148" dirty="0">
                  <a:solidFill>
                    <a:srgbClr val="37C9EF"/>
                  </a:solidFill>
                  <a:latin typeface="Aileron Heavy Bold"/>
                </a:rPr>
                <a:t>Testimonials - 1</a:t>
              </a:r>
              <a:endParaRPr lang="en-IN" sz="5000" b="0" strike="noStrike" spc="-1" dirty="0">
                <a:latin typeface="Arial"/>
              </a:endParaRPr>
            </a:p>
          </p:txBody>
        </p:sp>
        <p:sp>
          <p:nvSpPr>
            <p:cNvPr id="223" name="CustomShape 4"/>
            <p:cNvSpPr/>
            <p:nvPr/>
          </p:nvSpPr>
          <p:spPr>
            <a:xfrm>
              <a:off x="1019160" y="1943640"/>
              <a:ext cx="14080320" cy="685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4" name="Picture 2"/>
          <p:cNvPicPr/>
          <p:nvPr/>
        </p:nvPicPr>
        <p:blipFill>
          <a:blip r:embed="rId2"/>
          <a:stretch/>
        </p:blipFill>
        <p:spPr>
          <a:xfrm>
            <a:off x="15109560" y="-647280"/>
            <a:ext cx="3351600" cy="3351600"/>
          </a:xfrm>
          <a:prstGeom prst="rect">
            <a:avLst/>
          </a:prstGeom>
          <a:ln>
            <a:noFill/>
          </a:ln>
        </p:spPr>
      </p:pic>
      <p:sp>
        <p:nvSpPr>
          <p:cNvPr id="225" name="CustomShape 1"/>
          <p:cNvSpPr/>
          <p:nvPr/>
        </p:nvSpPr>
        <p:spPr>
          <a:xfrm>
            <a:off x="808200" y="1830240"/>
            <a:ext cx="14080320" cy="7138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grpSp>
        <p:nvGrpSpPr>
          <p:cNvPr id="226" name="Group 2"/>
          <p:cNvGrpSpPr/>
          <p:nvPr/>
        </p:nvGrpSpPr>
        <p:grpSpPr>
          <a:xfrm>
            <a:off x="1019160" y="649260"/>
            <a:ext cx="14090400" cy="1979820"/>
            <a:chOff x="1019160" y="649260"/>
            <a:chExt cx="14090400" cy="1979820"/>
          </a:xfrm>
        </p:grpSpPr>
        <p:sp>
          <p:nvSpPr>
            <p:cNvPr id="227" name="CustomShape 3"/>
            <p:cNvSpPr/>
            <p:nvPr/>
          </p:nvSpPr>
          <p:spPr>
            <a:xfrm>
              <a:off x="1029240" y="649260"/>
              <a:ext cx="14080320" cy="825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6500"/>
                </a:lnSpc>
              </a:pPr>
              <a:r>
                <a:rPr lang="en-IN" sz="5000" b="0" strike="noStrike" spc="148" dirty="0">
                  <a:solidFill>
                    <a:srgbClr val="37C9EF"/>
                  </a:solidFill>
                  <a:latin typeface="Aileron Heavy Bold"/>
                </a:rPr>
                <a:t>Testimonials - 2</a:t>
              </a:r>
              <a:endParaRPr lang="en-IN" sz="5000" b="0" strike="noStrike" spc="-1" dirty="0">
                <a:latin typeface="Arial"/>
              </a:endParaRPr>
            </a:p>
          </p:txBody>
        </p:sp>
        <p:sp>
          <p:nvSpPr>
            <p:cNvPr id="228" name="CustomShape 4"/>
            <p:cNvSpPr/>
            <p:nvPr/>
          </p:nvSpPr>
          <p:spPr>
            <a:xfrm>
              <a:off x="1019160" y="1943640"/>
              <a:ext cx="14080320" cy="685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grpSp>
      <p:pic>
        <p:nvPicPr>
          <p:cNvPr id="229" name="Picture 7"/>
          <p:cNvPicPr/>
          <p:nvPr/>
        </p:nvPicPr>
        <p:blipFill>
          <a:blip r:embed="rId3"/>
          <a:stretch/>
        </p:blipFill>
        <p:spPr>
          <a:xfrm>
            <a:off x="929128" y="1687383"/>
            <a:ext cx="15592440" cy="793632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 name="CustomShape 1"/>
          <p:cNvSpPr/>
          <p:nvPr/>
        </p:nvSpPr>
        <p:spPr>
          <a:xfrm>
            <a:off x="1019160" y="2629440"/>
            <a:ext cx="11749320" cy="68259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3359"/>
              </a:lnSpc>
            </a:pPr>
            <a:r>
              <a:rPr lang="en-IN" sz="2400" b="0" strike="noStrike" spc="-1" dirty="0" err="1">
                <a:solidFill>
                  <a:srgbClr val="000000"/>
                </a:solidFill>
                <a:latin typeface="Open Sans Light Bold"/>
              </a:rPr>
              <a:t>Gurudev</a:t>
            </a:r>
            <a:r>
              <a:rPr lang="en-IN" sz="2400" b="0" strike="noStrike" spc="-1" dirty="0">
                <a:solidFill>
                  <a:srgbClr val="000000"/>
                </a:solidFill>
                <a:latin typeface="Open Sans Light Bold"/>
              </a:rPr>
              <a:t> Sri </a:t>
            </a:r>
            <a:r>
              <a:rPr lang="en-IN" sz="2400" b="0" strike="noStrike" spc="-1" dirty="0" err="1">
                <a:solidFill>
                  <a:srgbClr val="000000"/>
                </a:solidFill>
                <a:latin typeface="Open Sans Light Bold"/>
              </a:rPr>
              <a:t>Sri</a:t>
            </a:r>
            <a:r>
              <a:rPr lang="en-IN" sz="2400" b="0" strike="noStrike" spc="-1" dirty="0">
                <a:solidFill>
                  <a:srgbClr val="000000"/>
                </a:solidFill>
                <a:latin typeface="Open Sans Light Bold"/>
              </a:rPr>
              <a:t> Ravi Shankar </a:t>
            </a:r>
            <a:r>
              <a:rPr lang="en-IN" sz="2400" b="0" strike="noStrike" spc="-1" dirty="0" err="1">
                <a:solidFill>
                  <a:srgbClr val="000000"/>
                </a:solidFill>
                <a:latin typeface="Open Sans Light Bold"/>
              </a:rPr>
              <a:t>ji</a:t>
            </a:r>
            <a:r>
              <a:rPr lang="en-IN" sz="2400" b="0" strike="noStrike" spc="-1" dirty="0">
                <a:solidFill>
                  <a:srgbClr val="000000"/>
                </a:solidFill>
                <a:latin typeface="Open Sans Light Bold"/>
              </a:rPr>
              <a:t> </a:t>
            </a:r>
            <a:r>
              <a:rPr lang="en-IN" sz="2400" b="0" strike="noStrike" spc="-1" dirty="0">
                <a:solidFill>
                  <a:srgbClr val="000000"/>
                </a:solidFill>
                <a:latin typeface="Open Sans Light"/>
              </a:rPr>
              <a:t>is a globally revered spiritual and humanitarian leader. He has spearheaded an unprecedented </a:t>
            </a:r>
            <a:r>
              <a:rPr lang="en-IN" sz="2400" b="0" strike="noStrike" spc="-1" dirty="0">
                <a:solidFill>
                  <a:srgbClr val="000000"/>
                </a:solidFill>
                <a:latin typeface="Open Sans Light Bold"/>
              </a:rPr>
              <a:t>worldwide movement for a stress-free, violence-free society. </a:t>
            </a:r>
            <a:r>
              <a:rPr lang="en-IN" sz="2400" b="0" strike="noStrike" spc="-1" dirty="0">
                <a:solidFill>
                  <a:srgbClr val="000000"/>
                </a:solidFill>
                <a:latin typeface="Open Sans Light"/>
              </a:rPr>
              <a:t>Through a myriad of programs and teachings, a network of organizations and a rapidly growing presence across 156 countries, </a:t>
            </a:r>
            <a:r>
              <a:rPr lang="en-IN" sz="2400" b="0" strike="noStrike" spc="-1" dirty="0" err="1">
                <a:solidFill>
                  <a:srgbClr val="000000"/>
                </a:solidFill>
                <a:latin typeface="Open Sans Light"/>
              </a:rPr>
              <a:t>Gurudev</a:t>
            </a:r>
            <a:r>
              <a:rPr lang="en-IN" sz="2400" b="0" strike="noStrike" spc="-1" dirty="0">
                <a:solidFill>
                  <a:srgbClr val="000000"/>
                </a:solidFill>
                <a:latin typeface="Open Sans Light"/>
              </a:rPr>
              <a:t> Sri </a:t>
            </a:r>
            <a:r>
              <a:rPr lang="en-IN" sz="2400" b="0" strike="noStrike" spc="-1" dirty="0" err="1">
                <a:solidFill>
                  <a:srgbClr val="000000"/>
                </a:solidFill>
                <a:latin typeface="Open Sans Light"/>
              </a:rPr>
              <a:t>Sri</a:t>
            </a:r>
            <a:r>
              <a:rPr lang="en-IN" sz="2400" b="0" strike="noStrike" spc="-1" dirty="0">
                <a:solidFill>
                  <a:srgbClr val="000000"/>
                </a:solidFill>
                <a:latin typeface="Open Sans Light"/>
              </a:rPr>
              <a:t> Ravi Shankar has reached an estimated 450 million people.</a:t>
            </a:r>
            <a:endParaRPr lang="en-IN" sz="2400" b="0" strike="noStrike" spc="-1" dirty="0">
              <a:latin typeface="Arial"/>
            </a:endParaRPr>
          </a:p>
          <a:p>
            <a:pPr>
              <a:lnSpc>
                <a:spcPts val="3359"/>
              </a:lnSpc>
            </a:pPr>
            <a:r>
              <a:rPr lang="en-IN" sz="2400" b="0" strike="noStrike" spc="-1" dirty="0">
                <a:solidFill>
                  <a:srgbClr val="000000"/>
                </a:solidFill>
                <a:latin typeface="arial"/>
              </a:rPr>
              <a:t> </a:t>
            </a:r>
            <a:endParaRPr lang="en-IN" sz="2400" b="0" strike="noStrike" spc="-1" dirty="0">
              <a:latin typeface="Arial"/>
            </a:endParaRPr>
          </a:p>
          <a:p>
            <a:pPr>
              <a:lnSpc>
                <a:spcPts val="3359"/>
              </a:lnSpc>
            </a:pPr>
            <a:r>
              <a:rPr lang="en-IN" sz="2400" b="0" strike="noStrike" spc="-1" dirty="0">
                <a:solidFill>
                  <a:srgbClr val="000000"/>
                </a:solidFill>
                <a:latin typeface="Arimo Bold"/>
              </a:rPr>
              <a:t>Founded in 1981, the Art of Living is an educational and humanitarian movement engaged in stress-management and service initiatives.</a:t>
            </a:r>
            <a:r>
              <a:rPr lang="en-IN" sz="2400" b="0" strike="noStrike" spc="-1" dirty="0">
                <a:solidFill>
                  <a:srgbClr val="000000"/>
                </a:solidFill>
                <a:latin typeface="arial"/>
              </a:rPr>
              <a:t> The Art of Living movement has spread peace across communities through diverse humanitarian projects, including education for all, conflict resolution, disaster relief, and sustainable rural development, empowerment of women, prisoner rehabilitation and environmental sustainability. </a:t>
            </a:r>
            <a:endParaRPr lang="en-IN" sz="2400" b="0" strike="noStrike" spc="-1" dirty="0">
              <a:latin typeface="Arial"/>
            </a:endParaRPr>
          </a:p>
          <a:p>
            <a:pPr>
              <a:lnSpc>
                <a:spcPts val="3359"/>
              </a:lnSpc>
            </a:pPr>
            <a:r>
              <a:rPr lang="en-IN" sz="2400" b="0" strike="noStrike" spc="-1" dirty="0">
                <a:solidFill>
                  <a:srgbClr val="000000"/>
                </a:solidFill>
                <a:latin typeface="arial"/>
              </a:rPr>
              <a:t> </a:t>
            </a:r>
            <a:endParaRPr lang="en-IN" sz="2400" b="0" strike="noStrike" spc="-1" dirty="0">
              <a:latin typeface="Arial"/>
            </a:endParaRPr>
          </a:p>
          <a:p>
            <a:pPr>
              <a:lnSpc>
                <a:spcPts val="3359"/>
              </a:lnSpc>
            </a:pPr>
            <a:r>
              <a:rPr lang="en-IN" sz="2400" b="0" strike="noStrike" spc="-1" dirty="0">
                <a:solidFill>
                  <a:srgbClr val="000000"/>
                </a:solidFill>
                <a:latin typeface="arial"/>
              </a:rPr>
              <a:t>The vision of The Art of Living Trust is to enable far-reaching social transformation in India through the Art of Living programs, and implementing </a:t>
            </a:r>
            <a:r>
              <a:rPr lang="en-IN" sz="2400" b="0" strike="noStrike" spc="-1" dirty="0">
                <a:solidFill>
                  <a:srgbClr val="000000"/>
                </a:solidFill>
                <a:latin typeface="Arimo Bold"/>
              </a:rPr>
              <a:t>a broad range of service projects to uplift and empower individuals, families and communities.  </a:t>
            </a:r>
            <a:endParaRPr lang="en-IN" sz="2400" b="0" strike="noStrike" spc="-1" dirty="0">
              <a:latin typeface="Arial"/>
            </a:endParaRPr>
          </a:p>
          <a:p>
            <a:pPr>
              <a:lnSpc>
                <a:spcPts val="3359"/>
              </a:lnSpc>
            </a:pPr>
            <a:endParaRPr lang="en-IN" sz="2400" b="0" strike="noStrike" spc="-1" dirty="0">
              <a:latin typeface="Arial"/>
            </a:endParaRPr>
          </a:p>
        </p:txBody>
      </p:sp>
      <p:pic>
        <p:nvPicPr>
          <p:cNvPr id="231" name="Picture 3"/>
          <p:cNvPicPr/>
          <p:nvPr/>
        </p:nvPicPr>
        <p:blipFill>
          <a:blip r:embed="rId2"/>
          <a:stretch/>
        </p:blipFill>
        <p:spPr>
          <a:xfrm>
            <a:off x="15109560" y="-647280"/>
            <a:ext cx="3351600" cy="3351600"/>
          </a:xfrm>
          <a:prstGeom prst="rect">
            <a:avLst/>
          </a:prstGeom>
          <a:ln>
            <a:noFill/>
          </a:ln>
        </p:spPr>
      </p:pic>
      <p:pic>
        <p:nvPicPr>
          <p:cNvPr id="232" name="Picture 4"/>
          <p:cNvPicPr/>
          <p:nvPr/>
        </p:nvPicPr>
        <p:blipFill>
          <a:blip r:embed="rId3"/>
          <a:srcRect b="15827"/>
          <a:stretch/>
        </p:blipFill>
        <p:spPr>
          <a:xfrm>
            <a:off x="13189320" y="2629440"/>
            <a:ext cx="4404960" cy="5932440"/>
          </a:xfrm>
          <a:prstGeom prst="rect">
            <a:avLst/>
          </a:prstGeom>
          <a:ln>
            <a:noFill/>
          </a:ln>
        </p:spPr>
      </p:pic>
      <p:grpSp>
        <p:nvGrpSpPr>
          <p:cNvPr id="233" name="Group 2"/>
          <p:cNvGrpSpPr/>
          <p:nvPr/>
        </p:nvGrpSpPr>
        <p:grpSpPr>
          <a:xfrm>
            <a:off x="1019160" y="477300"/>
            <a:ext cx="14080320" cy="1634040"/>
            <a:chOff x="1019160" y="1071000"/>
            <a:chExt cx="14080320" cy="1634040"/>
          </a:xfrm>
        </p:grpSpPr>
        <p:sp>
          <p:nvSpPr>
            <p:cNvPr id="234" name="CustomShape 3"/>
            <p:cNvSpPr/>
            <p:nvPr/>
          </p:nvSpPr>
          <p:spPr>
            <a:xfrm>
              <a:off x="1019160" y="1071000"/>
              <a:ext cx="14080320" cy="825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6500"/>
                </a:lnSpc>
              </a:pPr>
              <a:r>
                <a:rPr lang="en-IN" sz="5000" b="0" strike="noStrike" spc="148" dirty="0" err="1">
                  <a:solidFill>
                    <a:srgbClr val="37C9EF"/>
                  </a:solidFill>
                  <a:latin typeface="Aileron Heavy Bold"/>
                </a:rPr>
                <a:t>Gurudev</a:t>
              </a:r>
              <a:r>
                <a:rPr lang="en-IN" sz="5000" b="0" strike="noStrike" spc="148" dirty="0">
                  <a:solidFill>
                    <a:srgbClr val="37C9EF"/>
                  </a:solidFill>
                  <a:latin typeface="Aileron Heavy Bold"/>
                </a:rPr>
                <a:t> Sri </a:t>
              </a:r>
              <a:r>
                <a:rPr lang="en-IN" sz="5000" b="0" strike="noStrike" spc="148" dirty="0" err="1">
                  <a:solidFill>
                    <a:srgbClr val="37C9EF"/>
                  </a:solidFill>
                  <a:latin typeface="Aileron Heavy Bold"/>
                </a:rPr>
                <a:t>Sri</a:t>
              </a:r>
              <a:r>
                <a:rPr lang="en-IN" sz="5000" b="0" strike="noStrike" spc="148" dirty="0">
                  <a:solidFill>
                    <a:srgbClr val="37C9EF"/>
                  </a:solidFill>
                  <a:latin typeface="Aileron Heavy Bold"/>
                </a:rPr>
                <a:t> Ravi Shankar </a:t>
              </a:r>
              <a:r>
                <a:rPr lang="en-IN" sz="5000" b="0" strike="noStrike" spc="148" dirty="0" err="1">
                  <a:solidFill>
                    <a:srgbClr val="37C9EF"/>
                  </a:solidFill>
                  <a:latin typeface="Aileron Heavy Bold"/>
                </a:rPr>
                <a:t>ji</a:t>
              </a:r>
              <a:endParaRPr lang="en-IN" sz="5000" b="0" strike="noStrike" spc="-1" dirty="0">
                <a:latin typeface="Arial"/>
              </a:endParaRPr>
            </a:p>
          </p:txBody>
        </p:sp>
        <p:sp>
          <p:nvSpPr>
            <p:cNvPr id="235" name="CustomShape 4"/>
            <p:cNvSpPr/>
            <p:nvPr/>
          </p:nvSpPr>
          <p:spPr>
            <a:xfrm>
              <a:off x="1019160" y="1943640"/>
              <a:ext cx="14080320" cy="761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b="0" strike="noStrike" spc="197">
                  <a:solidFill>
                    <a:srgbClr val="191919"/>
                  </a:solidFill>
                  <a:latin typeface="Aileron Regular"/>
                </a:rPr>
                <a:t>Our Founder </a:t>
              </a:r>
              <a:endParaRPr lang="en-IN" sz="4000" b="0" strike="noStrike" spc="-1">
                <a:latin typeface="Arial"/>
              </a:endParaRPr>
            </a:p>
          </p:txBody>
        </p:sp>
      </p:grpSp>
      <p:sp>
        <p:nvSpPr>
          <p:cNvPr id="236" name="CustomShape 5"/>
          <p:cNvSpPr/>
          <p:nvPr/>
        </p:nvSpPr>
        <p:spPr>
          <a:xfrm>
            <a:off x="15904800" y="1682640"/>
            <a:ext cx="1761120" cy="3906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078"/>
              </a:lnSpc>
            </a:pPr>
            <a:r>
              <a:rPr lang="en-IN" sz="2200" b="0" strike="noStrike" spc="-1">
                <a:solidFill>
                  <a:srgbClr val="000000"/>
                </a:solidFill>
                <a:latin typeface="Open Sans Light"/>
              </a:rPr>
              <a:t>www.srisri.org</a:t>
            </a:r>
            <a:endParaRPr lang="en-IN" sz="22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
          <p:cNvPicPr/>
          <p:nvPr/>
        </p:nvPicPr>
        <p:blipFill>
          <a:blip r:embed="rId2"/>
          <a:stretch/>
        </p:blipFill>
        <p:spPr>
          <a:xfrm>
            <a:off x="15109560" y="-647280"/>
            <a:ext cx="3351600" cy="3351600"/>
          </a:xfrm>
          <a:prstGeom prst="rect">
            <a:avLst/>
          </a:prstGeom>
          <a:ln>
            <a:noFill/>
          </a:ln>
        </p:spPr>
      </p:pic>
      <p:sp>
        <p:nvSpPr>
          <p:cNvPr id="238" name="CustomShape 1"/>
          <p:cNvSpPr/>
          <p:nvPr/>
        </p:nvSpPr>
        <p:spPr>
          <a:xfrm>
            <a:off x="5410020" y="5242200"/>
            <a:ext cx="7467600" cy="71814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ts val="5598"/>
              </a:lnSpc>
            </a:pPr>
            <a:r>
              <a:rPr lang="en-IN" sz="4000" b="0" strike="noStrike" spc="-1" dirty="0">
                <a:solidFill>
                  <a:srgbClr val="000000"/>
                </a:solidFill>
                <a:latin typeface="Open Sans Light Bold"/>
              </a:rPr>
              <a:t>www.artofliving.org</a:t>
            </a:r>
            <a:endParaRPr lang="en-IN" sz="4000" b="0" strike="noStrike" spc="-1" dirty="0">
              <a:latin typeface="Arial"/>
            </a:endParaRPr>
          </a:p>
        </p:txBody>
      </p:sp>
      <p:sp>
        <p:nvSpPr>
          <p:cNvPr id="239" name="CustomShape 2"/>
          <p:cNvSpPr/>
          <p:nvPr/>
        </p:nvSpPr>
        <p:spPr>
          <a:xfrm>
            <a:off x="6063840" y="3619500"/>
            <a:ext cx="6159960" cy="1599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2600"/>
              </a:lnSpc>
            </a:pPr>
            <a:r>
              <a:rPr lang="en-IN" sz="9000" b="0" strike="noStrike" spc="-1" dirty="0">
                <a:solidFill>
                  <a:srgbClr val="000000"/>
                </a:solidFill>
                <a:latin typeface="Open Sans Extra Bold"/>
              </a:rPr>
              <a:t>Thank you</a:t>
            </a:r>
            <a:endParaRPr lang="en-IN" sz="90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6">
            <a:extLst>
              <a:ext uri="{FF2B5EF4-FFF2-40B4-BE49-F238E27FC236}">
                <a16:creationId xmlns:a16="http://schemas.microsoft.com/office/drawing/2014/main" id="{843954AF-D6C1-6670-5820-3F42ED06C82A}"/>
              </a:ext>
            </a:extLst>
          </p:cNvPr>
          <p:cNvSpPr>
            <a:spLocks noGrp="1"/>
          </p:cNvSpPr>
          <p:nvPr>
            <p:ph type="title"/>
          </p:nvPr>
        </p:nvSpPr>
        <p:spPr>
          <a:xfrm>
            <a:off x="762000" y="805710"/>
            <a:ext cx="16458840" cy="947375"/>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798"/>
              </a:lnSpc>
            </a:pPr>
            <a:r>
              <a:rPr lang="en-IN" sz="6000" b="1" strike="noStrike" spc="177" dirty="0">
                <a:solidFill>
                  <a:srgbClr val="00B0F0"/>
                </a:solidFill>
                <a:latin typeface="Arial" panose="020B0604020202020204" pitchFamily="34" charset="0"/>
                <a:cs typeface="Arial" panose="020B0604020202020204" pitchFamily="34" charset="0"/>
              </a:rPr>
              <a:t>The Approach </a:t>
            </a:r>
            <a:endParaRPr lang="en-IN" sz="6000" b="1" strike="noStrike" spc="-1" dirty="0">
              <a:solidFill>
                <a:srgbClr val="00B0F0"/>
              </a:solidFill>
              <a:latin typeface="Arial" panose="020B0604020202020204" pitchFamily="34" charset="0"/>
              <a:cs typeface="Arial" panose="020B0604020202020204" pitchFamily="34" charset="0"/>
            </a:endParaRPr>
          </a:p>
        </p:txBody>
      </p:sp>
      <p:sp>
        <p:nvSpPr>
          <p:cNvPr id="5" name="CustomShape 7">
            <a:extLst>
              <a:ext uri="{FF2B5EF4-FFF2-40B4-BE49-F238E27FC236}">
                <a16:creationId xmlns:a16="http://schemas.microsoft.com/office/drawing/2014/main" id="{6B5157D2-0599-9B01-87D2-374799279656}"/>
              </a:ext>
            </a:extLst>
          </p:cNvPr>
          <p:cNvSpPr/>
          <p:nvPr/>
        </p:nvSpPr>
        <p:spPr>
          <a:xfrm>
            <a:off x="762000" y="2400300"/>
            <a:ext cx="17068800" cy="923330"/>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nSpc>
                <a:spcPts val="3600"/>
              </a:lnSpc>
            </a:pPr>
            <a:r>
              <a:rPr lang="en-US" altLang="en-US" sz="3200" dirty="0">
                <a:latin typeface="Arial" panose="020B0604020202020204" pitchFamily="34" charset="0"/>
                <a:cs typeface="Arial" panose="020B0604020202020204" pitchFamily="34" charset="0"/>
              </a:rPr>
              <a:t>3 Stake Holders to a Child’s/Youth’s Growth</a:t>
            </a:r>
          </a:p>
          <a:p>
            <a:pPr>
              <a:lnSpc>
                <a:spcPts val="3600"/>
              </a:lnSpc>
            </a:pPr>
            <a:endParaRPr lang="en-IN" sz="3200" b="0" strike="noStrike" spc="-1"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B02345A8-6C30-96E3-554D-355037BE3E2C}"/>
              </a:ext>
            </a:extLst>
          </p:cNvPr>
          <p:cNvGraphicFramePr/>
          <p:nvPr>
            <p:extLst>
              <p:ext uri="{D42A27DB-BD31-4B8C-83A1-F6EECF244321}">
                <p14:modId xmlns:p14="http://schemas.microsoft.com/office/powerpoint/2010/main" val="3798846340"/>
              </p:ext>
            </p:extLst>
          </p:nvPr>
        </p:nvGraphicFramePr>
        <p:xfrm>
          <a:off x="1143000" y="3267541"/>
          <a:ext cx="14630400" cy="6676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15">
            <a:extLst>
              <a:ext uri="{FF2B5EF4-FFF2-40B4-BE49-F238E27FC236}">
                <a16:creationId xmlns:a16="http://schemas.microsoft.com/office/drawing/2014/main" id="{AAA342C6-9226-B858-5FA3-A78202AEEA9E}"/>
              </a:ext>
            </a:extLst>
          </p:cNvPr>
          <p:cNvSpPr>
            <a:spLocks noChangeArrowheads="1"/>
          </p:cNvSpPr>
          <p:nvPr/>
        </p:nvSpPr>
        <p:spPr bwMode="auto">
          <a:xfrm>
            <a:off x="2476201" y="8724900"/>
            <a:ext cx="1896533" cy="443495"/>
          </a:xfrm>
          <a:prstGeom prst="notchedRightArrow">
            <a:avLst>
              <a:gd name="adj1" fmla="val 50000"/>
              <a:gd name="adj2" fmla="val 25000"/>
            </a:avLst>
          </a:prstGeom>
          <a:solidFill>
            <a:schemeClr val="hlink"/>
          </a:solidFill>
          <a:ln w="9525">
            <a:solidFill>
              <a:schemeClr val="tx1"/>
            </a:solidFill>
            <a:miter lim="800000"/>
            <a:headEnd/>
            <a:tailEnd/>
          </a:ln>
        </p:spPr>
        <p:txBody>
          <a:bodyPr wrap="none" anchor="ctr"/>
          <a:lstStyle>
            <a:lvl1pPr>
              <a:spcBef>
                <a:spcPct val="20000"/>
              </a:spcBef>
              <a:buClr>
                <a:srgbClr val="FFFFCC"/>
              </a:buClr>
              <a:buChar char="•"/>
              <a:defRPr sz="3200">
                <a:solidFill>
                  <a:schemeClr val="tx1"/>
                </a:solidFill>
                <a:latin typeface="Palatino Linotype" panose="02040502050505030304" pitchFamily="18" charset="0"/>
              </a:defRPr>
            </a:lvl1pPr>
            <a:lvl2pPr marL="742950" indent="-285750">
              <a:spcBef>
                <a:spcPct val="20000"/>
              </a:spcBef>
              <a:buClr>
                <a:srgbClr val="FFFFCC"/>
              </a:buClr>
              <a:buChar char="–"/>
              <a:defRPr sz="2800">
                <a:solidFill>
                  <a:schemeClr val="tx1"/>
                </a:solidFill>
                <a:latin typeface="Palatino Linotype" panose="02040502050505030304" pitchFamily="18" charset="0"/>
              </a:defRPr>
            </a:lvl2pPr>
            <a:lvl3pPr marL="1143000" indent="-228600">
              <a:spcBef>
                <a:spcPct val="20000"/>
              </a:spcBef>
              <a:buClr>
                <a:srgbClr val="FFFFCC"/>
              </a:buClr>
              <a:buChar char="•"/>
              <a:defRPr sz="2400">
                <a:solidFill>
                  <a:schemeClr val="tx1"/>
                </a:solidFill>
                <a:latin typeface="Palatino Linotype" panose="02040502050505030304" pitchFamily="18" charset="0"/>
              </a:defRPr>
            </a:lvl3pPr>
            <a:lvl4pPr marL="1600200" indent="-228600">
              <a:spcBef>
                <a:spcPct val="20000"/>
              </a:spcBef>
              <a:buClr>
                <a:srgbClr val="FFFFCC"/>
              </a:buClr>
              <a:buChar char="–"/>
              <a:defRPr sz="2000">
                <a:solidFill>
                  <a:schemeClr val="tx1"/>
                </a:solidFill>
                <a:latin typeface="Palatino Linotype" panose="02040502050505030304" pitchFamily="18" charset="0"/>
              </a:defRPr>
            </a:lvl4pPr>
            <a:lvl5pPr marL="2057400" indent="-228600">
              <a:spcBef>
                <a:spcPct val="20000"/>
              </a:spcBef>
              <a:buClr>
                <a:srgbClr val="FFFFCC"/>
              </a:buClr>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8" name="Text Box 20">
            <a:extLst>
              <a:ext uri="{FF2B5EF4-FFF2-40B4-BE49-F238E27FC236}">
                <a16:creationId xmlns:a16="http://schemas.microsoft.com/office/drawing/2014/main" id="{CA9BDF4C-3513-44E3-EA20-C79B2C722767}"/>
              </a:ext>
            </a:extLst>
          </p:cNvPr>
          <p:cNvSpPr txBox="1">
            <a:spLocks noChangeArrowheads="1"/>
          </p:cNvSpPr>
          <p:nvPr/>
        </p:nvSpPr>
        <p:spPr bwMode="auto">
          <a:xfrm>
            <a:off x="1752600" y="7387424"/>
            <a:ext cx="41994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CC"/>
              </a:buClr>
              <a:buChar char="•"/>
              <a:defRPr sz="3200">
                <a:solidFill>
                  <a:schemeClr val="tx1"/>
                </a:solidFill>
                <a:latin typeface="Palatino Linotype" panose="02040502050505030304" pitchFamily="18" charset="0"/>
              </a:defRPr>
            </a:lvl1pPr>
            <a:lvl2pPr marL="742950" indent="-285750">
              <a:spcBef>
                <a:spcPct val="20000"/>
              </a:spcBef>
              <a:buClr>
                <a:srgbClr val="FFFFCC"/>
              </a:buClr>
              <a:buChar char="–"/>
              <a:defRPr sz="2800">
                <a:solidFill>
                  <a:schemeClr val="tx1"/>
                </a:solidFill>
                <a:latin typeface="Palatino Linotype" panose="02040502050505030304" pitchFamily="18" charset="0"/>
              </a:defRPr>
            </a:lvl2pPr>
            <a:lvl3pPr marL="1143000" indent="-228600">
              <a:spcBef>
                <a:spcPct val="20000"/>
              </a:spcBef>
              <a:buClr>
                <a:srgbClr val="FFFFCC"/>
              </a:buClr>
              <a:buChar char="•"/>
              <a:defRPr sz="2400">
                <a:solidFill>
                  <a:schemeClr val="tx1"/>
                </a:solidFill>
                <a:latin typeface="Palatino Linotype" panose="02040502050505030304" pitchFamily="18" charset="0"/>
              </a:defRPr>
            </a:lvl3pPr>
            <a:lvl4pPr marL="1600200" indent="-228600">
              <a:spcBef>
                <a:spcPct val="20000"/>
              </a:spcBef>
              <a:buClr>
                <a:srgbClr val="FFFFCC"/>
              </a:buClr>
              <a:buChar char="–"/>
              <a:defRPr sz="2000">
                <a:solidFill>
                  <a:schemeClr val="tx1"/>
                </a:solidFill>
                <a:latin typeface="Palatino Linotype" panose="02040502050505030304" pitchFamily="18" charset="0"/>
              </a:defRPr>
            </a:lvl4pPr>
            <a:lvl5pPr marL="2057400" indent="-228600">
              <a:spcBef>
                <a:spcPct val="20000"/>
              </a:spcBef>
              <a:buClr>
                <a:srgbClr val="FFFFCC"/>
              </a:buClr>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9pPr>
          </a:lstStyle>
          <a:p>
            <a:pPr eaLnBrk="1" hangingPunct="1">
              <a:spcBef>
                <a:spcPct val="50000"/>
              </a:spcBef>
              <a:buClrTx/>
              <a:buFontTx/>
              <a:buNone/>
            </a:pPr>
            <a:r>
              <a:rPr lang="en-US" altLang="en-US" sz="2000" dirty="0">
                <a:latin typeface="Arial" panose="020B0604020202020204" pitchFamily="34" charset="0"/>
              </a:rPr>
              <a:t>Know Your Child</a:t>
            </a:r>
          </a:p>
          <a:p>
            <a:pPr eaLnBrk="1" hangingPunct="1">
              <a:spcBef>
                <a:spcPct val="50000"/>
              </a:spcBef>
              <a:buClrTx/>
              <a:buFontTx/>
              <a:buNone/>
            </a:pPr>
            <a:r>
              <a:rPr lang="en-US" altLang="en-US" sz="2000" dirty="0">
                <a:latin typeface="Arial" panose="020B0604020202020204" pitchFamily="34" charset="0"/>
              </a:rPr>
              <a:t>Know Your Teen</a:t>
            </a:r>
          </a:p>
          <a:p>
            <a:pPr eaLnBrk="1" hangingPunct="1">
              <a:spcBef>
                <a:spcPct val="50000"/>
              </a:spcBef>
              <a:buClrTx/>
              <a:buFontTx/>
              <a:buNone/>
            </a:pPr>
            <a:r>
              <a:rPr lang="en-US" altLang="en-US" sz="2000" dirty="0">
                <a:latin typeface="Arial" panose="020B0604020202020204" pitchFamily="34" charset="0"/>
              </a:rPr>
              <a:t>HAPPINESS PROGRAM</a:t>
            </a:r>
          </a:p>
        </p:txBody>
      </p:sp>
      <p:sp>
        <p:nvSpPr>
          <p:cNvPr id="9" name="AutoShape 15">
            <a:extLst>
              <a:ext uri="{FF2B5EF4-FFF2-40B4-BE49-F238E27FC236}">
                <a16:creationId xmlns:a16="http://schemas.microsoft.com/office/drawing/2014/main" id="{CAD50144-DF0A-3A90-2252-599565FB9F47}"/>
              </a:ext>
            </a:extLst>
          </p:cNvPr>
          <p:cNvSpPr>
            <a:spLocks noChangeArrowheads="1"/>
          </p:cNvSpPr>
          <p:nvPr/>
        </p:nvSpPr>
        <p:spPr bwMode="auto">
          <a:xfrm rot="10800000">
            <a:off x="12303851" y="8503152"/>
            <a:ext cx="1896533" cy="443495"/>
          </a:xfrm>
          <a:prstGeom prst="notchedRightArrow">
            <a:avLst>
              <a:gd name="adj1" fmla="val 50000"/>
              <a:gd name="adj2" fmla="val 25000"/>
            </a:avLst>
          </a:prstGeom>
          <a:solidFill>
            <a:schemeClr val="hlink"/>
          </a:solidFill>
          <a:ln w="9525">
            <a:solidFill>
              <a:schemeClr val="tx1"/>
            </a:solidFill>
            <a:miter lim="800000"/>
            <a:headEnd/>
            <a:tailEnd/>
          </a:ln>
        </p:spPr>
        <p:txBody>
          <a:bodyPr wrap="none" anchor="ctr"/>
          <a:lstStyle>
            <a:lvl1pPr>
              <a:spcBef>
                <a:spcPct val="20000"/>
              </a:spcBef>
              <a:buClr>
                <a:srgbClr val="FFFFCC"/>
              </a:buClr>
              <a:buChar char="•"/>
              <a:defRPr sz="3200">
                <a:solidFill>
                  <a:schemeClr val="tx1"/>
                </a:solidFill>
                <a:latin typeface="Palatino Linotype" panose="02040502050505030304" pitchFamily="18" charset="0"/>
              </a:defRPr>
            </a:lvl1pPr>
            <a:lvl2pPr marL="742950" indent="-285750">
              <a:spcBef>
                <a:spcPct val="20000"/>
              </a:spcBef>
              <a:buClr>
                <a:srgbClr val="FFFFCC"/>
              </a:buClr>
              <a:buChar char="–"/>
              <a:defRPr sz="2800">
                <a:solidFill>
                  <a:schemeClr val="tx1"/>
                </a:solidFill>
                <a:latin typeface="Palatino Linotype" panose="02040502050505030304" pitchFamily="18" charset="0"/>
              </a:defRPr>
            </a:lvl2pPr>
            <a:lvl3pPr marL="1143000" indent="-228600">
              <a:spcBef>
                <a:spcPct val="20000"/>
              </a:spcBef>
              <a:buClr>
                <a:srgbClr val="FFFFCC"/>
              </a:buClr>
              <a:buChar char="•"/>
              <a:defRPr sz="2400">
                <a:solidFill>
                  <a:schemeClr val="tx1"/>
                </a:solidFill>
                <a:latin typeface="Palatino Linotype" panose="02040502050505030304" pitchFamily="18" charset="0"/>
              </a:defRPr>
            </a:lvl3pPr>
            <a:lvl4pPr marL="1600200" indent="-228600">
              <a:spcBef>
                <a:spcPct val="20000"/>
              </a:spcBef>
              <a:buClr>
                <a:srgbClr val="FFFFCC"/>
              </a:buClr>
              <a:buChar char="–"/>
              <a:defRPr sz="2000">
                <a:solidFill>
                  <a:schemeClr val="tx1"/>
                </a:solidFill>
                <a:latin typeface="Palatino Linotype" panose="02040502050505030304" pitchFamily="18" charset="0"/>
              </a:defRPr>
            </a:lvl4pPr>
            <a:lvl5pPr marL="2057400" indent="-228600">
              <a:spcBef>
                <a:spcPct val="20000"/>
              </a:spcBef>
              <a:buClr>
                <a:srgbClr val="FFFFCC"/>
              </a:buClr>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0" name="Text Box 19">
            <a:extLst>
              <a:ext uri="{FF2B5EF4-FFF2-40B4-BE49-F238E27FC236}">
                <a16:creationId xmlns:a16="http://schemas.microsoft.com/office/drawing/2014/main" id="{C4C83988-B2E8-623C-A400-E17E253398BE}"/>
              </a:ext>
            </a:extLst>
          </p:cNvPr>
          <p:cNvSpPr txBox="1">
            <a:spLocks noChangeArrowheads="1"/>
          </p:cNvSpPr>
          <p:nvPr/>
        </p:nvSpPr>
        <p:spPr bwMode="auto">
          <a:xfrm>
            <a:off x="12335935" y="7641378"/>
            <a:ext cx="313266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CC"/>
              </a:buClr>
              <a:buChar char="•"/>
              <a:defRPr sz="3200">
                <a:solidFill>
                  <a:schemeClr val="tx1"/>
                </a:solidFill>
                <a:latin typeface="Palatino Linotype" panose="02040502050505030304" pitchFamily="18" charset="0"/>
              </a:defRPr>
            </a:lvl1pPr>
            <a:lvl2pPr marL="742950" indent="-285750">
              <a:spcBef>
                <a:spcPct val="20000"/>
              </a:spcBef>
              <a:buClr>
                <a:srgbClr val="FFFFCC"/>
              </a:buClr>
              <a:buChar char="–"/>
              <a:defRPr sz="2800">
                <a:solidFill>
                  <a:schemeClr val="tx1"/>
                </a:solidFill>
                <a:latin typeface="Palatino Linotype" panose="02040502050505030304" pitchFamily="18" charset="0"/>
              </a:defRPr>
            </a:lvl2pPr>
            <a:lvl3pPr marL="1143000" indent="-228600">
              <a:spcBef>
                <a:spcPct val="20000"/>
              </a:spcBef>
              <a:buClr>
                <a:srgbClr val="FFFFCC"/>
              </a:buClr>
              <a:buChar char="•"/>
              <a:defRPr sz="2400">
                <a:solidFill>
                  <a:schemeClr val="tx1"/>
                </a:solidFill>
                <a:latin typeface="Palatino Linotype" panose="02040502050505030304" pitchFamily="18" charset="0"/>
              </a:defRPr>
            </a:lvl3pPr>
            <a:lvl4pPr marL="1600200" indent="-228600">
              <a:spcBef>
                <a:spcPct val="20000"/>
              </a:spcBef>
              <a:buClr>
                <a:srgbClr val="FFFFCC"/>
              </a:buClr>
              <a:buChar char="–"/>
              <a:defRPr sz="2000">
                <a:solidFill>
                  <a:schemeClr val="tx1"/>
                </a:solidFill>
                <a:latin typeface="Palatino Linotype" panose="02040502050505030304" pitchFamily="18" charset="0"/>
              </a:defRPr>
            </a:lvl4pPr>
            <a:lvl5pPr marL="2057400" indent="-228600">
              <a:spcBef>
                <a:spcPct val="20000"/>
              </a:spcBef>
              <a:buClr>
                <a:srgbClr val="FFFFCC"/>
              </a:buClr>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9pPr>
          </a:lstStyle>
          <a:p>
            <a:pPr eaLnBrk="1" hangingPunct="1">
              <a:spcBef>
                <a:spcPct val="50000"/>
              </a:spcBef>
              <a:buClrTx/>
              <a:buFontTx/>
              <a:buNone/>
            </a:pPr>
            <a:r>
              <a:rPr lang="en-US" altLang="en-US" sz="2000" dirty="0">
                <a:latin typeface="Arial" panose="020B0604020202020204" pitchFamily="34" charset="0"/>
                <a:cs typeface="Arial" panose="020B0604020202020204" pitchFamily="34" charset="0"/>
              </a:rPr>
              <a:t>HAPPINESS PROGRAM</a:t>
            </a:r>
          </a:p>
          <a:p>
            <a:pPr eaLnBrk="1" hangingPunct="1">
              <a:spcBef>
                <a:spcPct val="50000"/>
              </a:spcBef>
              <a:buClrTx/>
              <a:buFontTx/>
              <a:buNone/>
            </a:pPr>
            <a:r>
              <a:rPr lang="en-US" altLang="en-US" sz="2000" dirty="0">
                <a:latin typeface="Arial" panose="020B0604020202020204" pitchFamily="34" charset="0"/>
                <a:cs typeface="Arial" panose="020B0604020202020204" pitchFamily="34" charset="0"/>
              </a:rPr>
              <a:t>For Teachers</a:t>
            </a:r>
          </a:p>
        </p:txBody>
      </p:sp>
      <p:sp>
        <p:nvSpPr>
          <p:cNvPr id="11" name="Text Box 18">
            <a:extLst>
              <a:ext uri="{FF2B5EF4-FFF2-40B4-BE49-F238E27FC236}">
                <a16:creationId xmlns:a16="http://schemas.microsoft.com/office/drawing/2014/main" id="{1C05EF5A-EE49-4969-4F9F-1E8401D905C8}"/>
              </a:ext>
            </a:extLst>
          </p:cNvPr>
          <p:cNvSpPr txBox="1">
            <a:spLocks noChangeArrowheads="1"/>
          </p:cNvSpPr>
          <p:nvPr/>
        </p:nvSpPr>
        <p:spPr bwMode="auto">
          <a:xfrm>
            <a:off x="9753600" y="3332154"/>
            <a:ext cx="4724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CC"/>
              </a:buClr>
              <a:buChar char="•"/>
              <a:defRPr sz="3200">
                <a:solidFill>
                  <a:schemeClr val="tx1"/>
                </a:solidFill>
                <a:latin typeface="Palatino Linotype" panose="02040502050505030304" pitchFamily="18" charset="0"/>
              </a:defRPr>
            </a:lvl1pPr>
            <a:lvl2pPr marL="742950" indent="-285750">
              <a:spcBef>
                <a:spcPct val="20000"/>
              </a:spcBef>
              <a:buClr>
                <a:srgbClr val="FFFFCC"/>
              </a:buClr>
              <a:buChar char="–"/>
              <a:defRPr sz="2800">
                <a:solidFill>
                  <a:schemeClr val="tx1"/>
                </a:solidFill>
                <a:latin typeface="Palatino Linotype" panose="02040502050505030304" pitchFamily="18" charset="0"/>
              </a:defRPr>
            </a:lvl2pPr>
            <a:lvl3pPr marL="1143000" indent="-228600">
              <a:spcBef>
                <a:spcPct val="20000"/>
              </a:spcBef>
              <a:buClr>
                <a:srgbClr val="FFFFCC"/>
              </a:buClr>
              <a:buChar char="•"/>
              <a:defRPr sz="2400">
                <a:solidFill>
                  <a:schemeClr val="tx1"/>
                </a:solidFill>
                <a:latin typeface="Palatino Linotype" panose="02040502050505030304" pitchFamily="18" charset="0"/>
              </a:defRPr>
            </a:lvl3pPr>
            <a:lvl4pPr marL="1600200" indent="-228600">
              <a:spcBef>
                <a:spcPct val="20000"/>
              </a:spcBef>
              <a:buClr>
                <a:srgbClr val="FFFFCC"/>
              </a:buClr>
              <a:buChar char="–"/>
              <a:defRPr sz="2000">
                <a:solidFill>
                  <a:schemeClr val="tx1"/>
                </a:solidFill>
                <a:latin typeface="Palatino Linotype" panose="02040502050505030304" pitchFamily="18" charset="0"/>
              </a:defRPr>
            </a:lvl4pPr>
            <a:lvl5pPr marL="2057400" indent="-228600">
              <a:spcBef>
                <a:spcPct val="20000"/>
              </a:spcBef>
              <a:buClr>
                <a:srgbClr val="FFFFCC"/>
              </a:buClr>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Char char="»"/>
              <a:defRPr sz="2000">
                <a:solidFill>
                  <a:schemeClr val="tx1"/>
                </a:solidFill>
                <a:latin typeface="Palatino Linotype" panose="02040502050505030304" pitchFamily="18" charset="0"/>
              </a:defRPr>
            </a:lvl9pPr>
          </a:lstStyle>
          <a:p>
            <a:pPr eaLnBrk="1" hangingPunct="1">
              <a:spcBef>
                <a:spcPct val="50000"/>
              </a:spcBef>
              <a:buClrTx/>
              <a:buFontTx/>
              <a:buNone/>
            </a:pPr>
            <a:r>
              <a:rPr lang="en-US" altLang="en-US" sz="2000" dirty="0">
                <a:latin typeface="Arial" panose="020B0604020202020204" pitchFamily="34" charset="0"/>
                <a:cs typeface="Arial" panose="020B0604020202020204" pitchFamily="34" charset="0"/>
              </a:rPr>
              <a:t>UTKARSH YOGA  (8 – 13 years)</a:t>
            </a:r>
          </a:p>
          <a:p>
            <a:pPr eaLnBrk="1" hangingPunct="1">
              <a:spcBef>
                <a:spcPct val="50000"/>
              </a:spcBef>
              <a:buClrTx/>
              <a:buNone/>
            </a:pPr>
            <a:r>
              <a:rPr lang="en-US" altLang="en-US" sz="2000" dirty="0">
                <a:latin typeface="Arial" panose="020B0604020202020204" pitchFamily="34" charset="0"/>
                <a:cs typeface="Arial" panose="020B0604020202020204" pitchFamily="34" charset="0"/>
              </a:rPr>
              <a:t>MEDHA YOGA (14 – 18 years)</a:t>
            </a:r>
          </a:p>
          <a:p>
            <a:pPr eaLnBrk="1" hangingPunct="1">
              <a:spcBef>
                <a:spcPct val="50000"/>
              </a:spcBef>
              <a:buClrTx/>
              <a:buNone/>
            </a:pPr>
            <a:r>
              <a:rPr lang="en-US" altLang="en-US" sz="2000" dirty="0">
                <a:latin typeface="Arial" panose="020B0604020202020204" pitchFamily="34" charset="0"/>
                <a:cs typeface="Arial" panose="020B0604020202020204" pitchFamily="34" charset="0"/>
              </a:rPr>
              <a:t>MEDHA YOGA – 2 (14 – 18 years)                    </a:t>
            </a:r>
          </a:p>
          <a:p>
            <a:pPr eaLnBrk="1" hangingPunct="1">
              <a:spcBef>
                <a:spcPct val="50000"/>
              </a:spcBef>
              <a:buClrTx/>
              <a:buFontTx/>
              <a:buNone/>
            </a:pPr>
            <a:r>
              <a:rPr lang="en-US" altLang="en-US" sz="2000" dirty="0">
                <a:latin typeface="Arial" panose="020B0604020202020204" pitchFamily="34" charset="0"/>
                <a:cs typeface="Arial" panose="020B0604020202020204" pitchFamily="34" charset="0"/>
              </a:rPr>
              <a:t>INTUITION PROCESS ( 5 – 18 years)</a:t>
            </a:r>
          </a:p>
        </p:txBody>
      </p:sp>
      <p:pic>
        <p:nvPicPr>
          <p:cNvPr id="12" name="Picture 26">
            <a:extLst>
              <a:ext uri="{FF2B5EF4-FFF2-40B4-BE49-F238E27FC236}">
                <a16:creationId xmlns:a16="http://schemas.microsoft.com/office/drawing/2014/main" id="{F2DC180F-BF53-D9A7-2EEA-45A1E19618DE}"/>
              </a:ext>
            </a:extLst>
          </p:cNvPr>
          <p:cNvPicPr/>
          <p:nvPr/>
        </p:nvPicPr>
        <p:blipFill>
          <a:blip r:embed="rId7"/>
          <a:stretch/>
        </p:blipFill>
        <p:spPr>
          <a:xfrm>
            <a:off x="15109560" y="-647280"/>
            <a:ext cx="3351600" cy="3351600"/>
          </a:xfrm>
          <a:prstGeom prst="rect">
            <a:avLst/>
          </a:prstGeom>
          <a:ln>
            <a:noFill/>
          </a:ln>
        </p:spPr>
      </p:pic>
    </p:spTree>
    <p:extLst>
      <p:ext uri="{BB962C8B-B14F-4D97-AF65-F5344CB8AC3E}">
        <p14:creationId xmlns:p14="http://schemas.microsoft.com/office/powerpoint/2010/main" val="242071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4C8E74-2952-CF9F-0597-D733C5C1C0A0}"/>
              </a:ext>
            </a:extLst>
          </p:cNvPr>
          <p:cNvSpPr>
            <a:spLocks noGrp="1"/>
          </p:cNvSpPr>
          <p:nvPr>
            <p:ph type="subTitle"/>
          </p:nvPr>
        </p:nvSpPr>
        <p:spPr>
          <a:xfrm>
            <a:off x="914400" y="1562100"/>
            <a:ext cx="16458840" cy="4082340"/>
          </a:xfrm>
        </p:spPr>
        <p:txBody>
          <a:bodyPr anchor="t"/>
          <a:lstStyle/>
          <a:p>
            <a:r>
              <a:rPr lang="en-US" sz="2000" b="1" u="sng" dirty="0">
                <a:latin typeface="Arial" panose="020B0604020202020204" pitchFamily="34" charset="0"/>
                <a:cs typeface="Arial" panose="020B0604020202020204" pitchFamily="34" charset="0"/>
              </a:rPr>
              <a:t>UTKARSH YOGA</a:t>
            </a:r>
            <a:r>
              <a:rPr lang="en-US" sz="2000" b="1" dirty="0">
                <a:latin typeface="Arial" panose="020B0604020202020204" pitchFamily="34" charset="0"/>
                <a:cs typeface="Arial" panose="020B0604020202020204" pitchFamily="34" charset="0"/>
              </a:rPr>
              <a:t> – 8 to 13years (Grades 3 – 7)</a:t>
            </a:r>
            <a:r>
              <a:rPr lang="en-US" sz="2000" dirty="0"/>
              <a:t>: </a:t>
            </a:r>
          </a:p>
          <a:p>
            <a:endParaRPr lang="en-US" sz="2000" dirty="0"/>
          </a:p>
          <a:p>
            <a:r>
              <a:rPr lang="en-US" sz="2000" dirty="0"/>
              <a:t>THROUGH SIMPLE TECHNIQUES, GAMES AND ACTIVITY STUDENTS LEARN VALUABLE LESSONS IN SHARING WITH OTHERS, WORKING AND PLAYING IN HAMONY AND DEVELOPING A SENSE OF BELONGING WITH OTHERS.</a:t>
            </a:r>
          </a:p>
          <a:p>
            <a:endParaRPr lang="en-US" sz="2000" dirty="0"/>
          </a:p>
          <a:p>
            <a:r>
              <a:rPr lang="en-US" sz="2000" b="1" u="sng" dirty="0"/>
              <a:t>MEDHA YOGA 1 &amp; 2</a:t>
            </a:r>
            <a:r>
              <a:rPr lang="en-US" sz="2000" dirty="0"/>
              <a:t> – 13 to 18years (Grades 8 – 12): </a:t>
            </a:r>
          </a:p>
          <a:p>
            <a:endParaRPr lang="en-US" sz="2000" dirty="0"/>
          </a:p>
          <a:p>
            <a:r>
              <a:rPr lang="en-US" sz="2000" dirty="0"/>
              <a:t>PRACTICAL TOOLS AND FOR A HEALTHY BODY, MIND AND LIFESTYLE. LIFESKILLS TO MANAGE STRESS AND EMOTIONS</a:t>
            </a:r>
          </a:p>
          <a:p>
            <a:endParaRPr lang="en-US" sz="2000" dirty="0"/>
          </a:p>
          <a:p>
            <a:r>
              <a:rPr lang="en-US" sz="2000" b="1" u="sng" dirty="0"/>
              <a:t>INTUITION PROCESS</a:t>
            </a:r>
            <a:r>
              <a:rPr lang="en-US" sz="2000" dirty="0"/>
              <a:t> – 5 to 18years (Grades 1 – 12): </a:t>
            </a:r>
          </a:p>
          <a:p>
            <a:endParaRPr lang="en-US" sz="2000" dirty="0"/>
          </a:p>
          <a:p>
            <a:r>
              <a:rPr lang="en-US" sz="2000" dirty="0"/>
              <a:t>ENABLE THEM TO ACCESS AND UTILISE THEIR INHERENT INTUITIVE CAPABILITY. ENHANCE THE ABILITY TO GET THE RIGHT THOUGHT AT THE RIGHT TIME.</a:t>
            </a:r>
          </a:p>
        </p:txBody>
      </p:sp>
      <p:sp>
        <p:nvSpPr>
          <p:cNvPr id="2" name="Title 1">
            <a:extLst>
              <a:ext uri="{FF2B5EF4-FFF2-40B4-BE49-F238E27FC236}">
                <a16:creationId xmlns:a16="http://schemas.microsoft.com/office/drawing/2014/main" id="{B3035E08-6326-2AF1-CC42-D22FC69FB03D}"/>
              </a:ext>
            </a:extLst>
          </p:cNvPr>
          <p:cNvSpPr>
            <a:spLocks noGrp="1"/>
          </p:cNvSpPr>
          <p:nvPr>
            <p:ph type="title"/>
          </p:nvPr>
        </p:nvSpPr>
        <p:spPr>
          <a:xfrm>
            <a:off x="914400" y="0"/>
            <a:ext cx="16458840" cy="1717560"/>
          </a:xfrm>
        </p:spPr>
        <p:txBody>
          <a:bodyPr/>
          <a:lstStyle/>
          <a:p>
            <a:r>
              <a:rPr lang="en-US" sz="6000" b="1" dirty="0">
                <a:solidFill>
                  <a:srgbClr val="00B0F0"/>
                </a:solidFill>
                <a:latin typeface="Arial" panose="020B0604020202020204" pitchFamily="34" charset="0"/>
                <a:cs typeface="Arial" panose="020B0604020202020204" pitchFamily="34" charset="0"/>
              </a:rPr>
              <a:t>CHILDREN AND TEEN PROGRAMS</a:t>
            </a:r>
          </a:p>
        </p:txBody>
      </p:sp>
      <p:sp>
        <p:nvSpPr>
          <p:cNvPr id="5" name="TextBox 4">
            <a:extLst>
              <a:ext uri="{FF2B5EF4-FFF2-40B4-BE49-F238E27FC236}">
                <a16:creationId xmlns:a16="http://schemas.microsoft.com/office/drawing/2014/main" id="{2EBB56E7-8F12-F19E-A42F-D1ECA2AC95D5}"/>
              </a:ext>
            </a:extLst>
          </p:cNvPr>
          <p:cNvSpPr txBox="1"/>
          <p:nvPr/>
        </p:nvSpPr>
        <p:spPr>
          <a:xfrm>
            <a:off x="890337" y="6134100"/>
            <a:ext cx="7030453" cy="3046988"/>
          </a:xfrm>
          <a:prstGeom prst="rect">
            <a:avLst/>
          </a:prstGeom>
          <a:noFill/>
        </p:spPr>
        <p:txBody>
          <a:bodyPr wrap="square">
            <a:spAutoFit/>
          </a:bodyPr>
          <a:lstStyle/>
          <a:p>
            <a:r>
              <a:rPr lang="en-US" altLang="en-US" sz="2400" b="1" i="1" dirty="0"/>
              <a:t>A Disease Free Body.....</a:t>
            </a:r>
          </a:p>
          <a:p>
            <a:r>
              <a:rPr lang="en-US" altLang="en-US" sz="2400" b="1" i="1" dirty="0"/>
              <a:t>A Quiver Free Breathe…</a:t>
            </a:r>
          </a:p>
          <a:p>
            <a:r>
              <a:rPr lang="en-US" altLang="en-US" sz="2400" b="1" i="1" dirty="0"/>
              <a:t>A Stress Free Mind………</a:t>
            </a:r>
          </a:p>
          <a:p>
            <a:r>
              <a:rPr lang="en-US" altLang="en-US" sz="2400" b="1" i="1" dirty="0"/>
              <a:t>An Inhibition Free Intellect….</a:t>
            </a:r>
          </a:p>
          <a:p>
            <a:r>
              <a:rPr lang="en-US" altLang="en-US" sz="2400" b="1" i="1" dirty="0"/>
              <a:t>An Obsession Free Memory…</a:t>
            </a:r>
          </a:p>
          <a:p>
            <a:r>
              <a:rPr lang="en-US" altLang="en-US" sz="2400" b="1" i="1" dirty="0"/>
              <a:t>An Ego that  Includes All …  </a:t>
            </a:r>
          </a:p>
          <a:p>
            <a:r>
              <a:rPr lang="en-US" altLang="en-US" sz="2400" b="1" i="1" dirty="0"/>
              <a:t>A Soul that is free from sorrow is a true sign of health</a:t>
            </a:r>
            <a:endParaRPr lang="en-US" sz="2400" dirty="0"/>
          </a:p>
        </p:txBody>
      </p:sp>
      <p:pic>
        <p:nvPicPr>
          <p:cNvPr id="6" name="Picture 26">
            <a:extLst>
              <a:ext uri="{FF2B5EF4-FFF2-40B4-BE49-F238E27FC236}">
                <a16:creationId xmlns:a16="http://schemas.microsoft.com/office/drawing/2014/main" id="{A2038BD4-EB19-D5C4-D898-8D91E452A263}"/>
              </a:ext>
            </a:extLst>
          </p:cNvPr>
          <p:cNvPicPr/>
          <p:nvPr/>
        </p:nvPicPr>
        <p:blipFill>
          <a:blip r:embed="rId2"/>
          <a:stretch/>
        </p:blipFill>
        <p:spPr>
          <a:xfrm>
            <a:off x="15109560" y="-647280"/>
            <a:ext cx="3351600" cy="3351600"/>
          </a:xfrm>
          <a:prstGeom prst="rect">
            <a:avLst/>
          </a:prstGeom>
          <a:ln>
            <a:noFill/>
          </a:ln>
        </p:spPr>
      </p:pic>
      <p:sp>
        <p:nvSpPr>
          <p:cNvPr id="4" name="TextBox 3">
            <a:extLst>
              <a:ext uri="{FF2B5EF4-FFF2-40B4-BE49-F238E27FC236}">
                <a16:creationId xmlns:a16="http://schemas.microsoft.com/office/drawing/2014/main" id="{9F0CADE2-FBB2-0246-B77D-5D8D77D133FB}"/>
              </a:ext>
            </a:extLst>
          </p:cNvPr>
          <p:cNvSpPr txBox="1"/>
          <p:nvPr/>
        </p:nvSpPr>
        <p:spPr>
          <a:xfrm>
            <a:off x="9135799" y="6134100"/>
            <a:ext cx="7030453" cy="2308324"/>
          </a:xfrm>
          <a:prstGeom prst="rect">
            <a:avLst/>
          </a:prstGeom>
          <a:noFill/>
        </p:spPr>
        <p:txBody>
          <a:bodyPr wrap="square">
            <a:spAutoFit/>
          </a:bodyPr>
          <a:lstStyle/>
          <a:p>
            <a:r>
              <a:rPr lang="en-US" altLang="en-US" sz="2400" b="1" i="1" dirty="0"/>
              <a:t>The ability to have the right thought at the right time is Intuition. This is a very important skill which can be developed in children and adolescent youth.</a:t>
            </a:r>
          </a:p>
          <a:p>
            <a:r>
              <a:rPr lang="en-US" sz="2400" b="1" i="1" dirty="0"/>
              <a:t>This can remove the fear of the unknown and open them to a new level of learning…</a:t>
            </a:r>
            <a:endParaRPr lang="en-US" sz="2400" dirty="0"/>
          </a:p>
        </p:txBody>
      </p:sp>
    </p:spTree>
    <p:extLst>
      <p:ext uri="{BB962C8B-B14F-4D97-AF65-F5344CB8AC3E}">
        <p14:creationId xmlns:p14="http://schemas.microsoft.com/office/powerpoint/2010/main" val="280321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
          <p:cNvGrpSpPr/>
          <p:nvPr/>
        </p:nvGrpSpPr>
        <p:grpSpPr>
          <a:xfrm>
            <a:off x="-245520" y="-1182600"/>
            <a:ext cx="18287640" cy="10286640"/>
            <a:chOff x="-245520" y="-1182600"/>
            <a:chExt cx="18287640" cy="10286640"/>
          </a:xfrm>
        </p:grpSpPr>
        <p:sp>
          <p:nvSpPr>
            <p:cNvPr id="53" name="CustomShape 2"/>
            <p:cNvSpPr/>
            <p:nvPr/>
          </p:nvSpPr>
          <p:spPr>
            <a:xfrm>
              <a:off x="15946920" y="8977320"/>
              <a:ext cx="2095200" cy="126720"/>
            </a:xfrm>
            <a:prstGeom prst="rect">
              <a:avLst/>
            </a:prstGeom>
            <a:solidFill>
              <a:srgbClr val="37C9EF"/>
            </a:solidFill>
            <a:ln>
              <a:noFill/>
            </a:ln>
          </p:spPr>
          <p:style>
            <a:lnRef idx="0">
              <a:scrgbClr r="0" g="0" b="0"/>
            </a:lnRef>
            <a:fillRef idx="0">
              <a:scrgbClr r="0" g="0" b="0"/>
            </a:fillRef>
            <a:effectRef idx="0">
              <a:scrgbClr r="0" g="0" b="0"/>
            </a:effectRef>
            <a:fontRef idx="minor"/>
          </p:style>
          <p:txBody>
            <a:bodyPr/>
            <a:lstStyle/>
            <a:p>
              <a:endParaRPr lang="en-US"/>
            </a:p>
          </p:txBody>
        </p:sp>
        <p:sp>
          <p:nvSpPr>
            <p:cNvPr id="54" name="CustomShape 3"/>
            <p:cNvSpPr/>
            <p:nvPr/>
          </p:nvSpPr>
          <p:spPr>
            <a:xfrm>
              <a:off x="-245520" y="-1182600"/>
              <a:ext cx="16192080" cy="126720"/>
            </a:xfrm>
            <a:prstGeom prst="rect">
              <a:avLst/>
            </a:prstGeom>
            <a:solidFill>
              <a:srgbClr val="37C9EF"/>
            </a:solidFill>
            <a:ln>
              <a:noFill/>
            </a:ln>
          </p:spPr>
          <p:style>
            <a:lnRef idx="0">
              <a:scrgbClr r="0" g="0" b="0"/>
            </a:lnRef>
            <a:fillRef idx="0">
              <a:scrgbClr r="0" g="0" b="0"/>
            </a:fillRef>
            <a:effectRef idx="0">
              <a:scrgbClr r="0" g="0" b="0"/>
            </a:effectRef>
            <a:fontRef idx="minor"/>
          </p:style>
          <p:txBody>
            <a:bodyPr/>
            <a:lstStyle/>
            <a:p>
              <a:endParaRPr lang="en-US"/>
            </a:p>
          </p:txBody>
        </p:sp>
        <p:sp>
          <p:nvSpPr>
            <p:cNvPr id="55" name="CustomShape 4"/>
            <p:cNvSpPr/>
            <p:nvPr/>
          </p:nvSpPr>
          <p:spPr>
            <a:xfrm>
              <a:off x="1663200" y="3954960"/>
              <a:ext cx="14470200" cy="53640"/>
            </a:xfrm>
            <a:prstGeom prst="rect">
              <a:avLst/>
            </a:prstGeom>
            <a:solidFill>
              <a:srgbClr val="191919"/>
            </a:solidFill>
            <a:ln>
              <a:noFill/>
            </a:ln>
          </p:spPr>
          <p:style>
            <a:lnRef idx="0">
              <a:scrgbClr r="0" g="0" b="0"/>
            </a:lnRef>
            <a:fillRef idx="0">
              <a:scrgbClr r="0" g="0" b="0"/>
            </a:fillRef>
            <a:effectRef idx="0">
              <a:scrgbClr r="0" g="0" b="0"/>
            </a:effectRef>
            <a:fontRef idx="minor"/>
          </p:style>
          <p:txBody>
            <a:bodyPr/>
            <a:lstStyle/>
            <a:p>
              <a:endParaRPr lang="en-US"/>
            </a:p>
          </p:txBody>
        </p:sp>
        <p:pic>
          <p:nvPicPr>
            <p:cNvPr id="56" name="Picture 6"/>
            <p:cNvPicPr/>
            <p:nvPr/>
          </p:nvPicPr>
          <p:blipFill>
            <a:blip r:embed="rId2"/>
            <a:stretch/>
          </p:blipFill>
          <p:spPr>
            <a:xfrm>
              <a:off x="947160" y="3265560"/>
              <a:ext cx="1432080" cy="1432080"/>
            </a:xfrm>
            <a:prstGeom prst="rect">
              <a:avLst/>
            </a:prstGeom>
            <a:ln>
              <a:noFill/>
            </a:ln>
          </p:spPr>
        </p:pic>
        <p:pic>
          <p:nvPicPr>
            <p:cNvPr id="57" name="Picture 7"/>
            <p:cNvPicPr/>
            <p:nvPr/>
          </p:nvPicPr>
          <p:blipFill>
            <a:blip r:embed="rId3"/>
            <a:stretch/>
          </p:blipFill>
          <p:spPr>
            <a:xfrm>
              <a:off x="4564800" y="3265560"/>
              <a:ext cx="1432080" cy="1432080"/>
            </a:xfrm>
            <a:prstGeom prst="rect">
              <a:avLst/>
            </a:prstGeom>
            <a:ln>
              <a:noFill/>
            </a:ln>
          </p:spPr>
        </p:pic>
        <p:pic>
          <p:nvPicPr>
            <p:cNvPr id="58" name="Picture 8"/>
            <p:cNvPicPr/>
            <p:nvPr/>
          </p:nvPicPr>
          <p:blipFill>
            <a:blip r:embed="rId4"/>
            <a:stretch/>
          </p:blipFill>
          <p:spPr>
            <a:xfrm>
              <a:off x="8182080" y="3265560"/>
              <a:ext cx="1432080" cy="1432080"/>
            </a:xfrm>
            <a:prstGeom prst="rect">
              <a:avLst/>
            </a:prstGeom>
            <a:ln>
              <a:noFill/>
            </a:ln>
          </p:spPr>
        </p:pic>
        <p:pic>
          <p:nvPicPr>
            <p:cNvPr id="59" name="Picture 9"/>
            <p:cNvPicPr/>
            <p:nvPr/>
          </p:nvPicPr>
          <p:blipFill>
            <a:blip r:embed="rId5"/>
            <a:stretch/>
          </p:blipFill>
          <p:spPr>
            <a:xfrm>
              <a:off x="8476920" y="3612600"/>
              <a:ext cx="843120" cy="737640"/>
            </a:xfrm>
            <a:prstGeom prst="rect">
              <a:avLst/>
            </a:prstGeom>
            <a:ln>
              <a:noFill/>
            </a:ln>
          </p:spPr>
        </p:pic>
        <p:pic>
          <p:nvPicPr>
            <p:cNvPr id="60" name="Picture 10"/>
            <p:cNvPicPr/>
            <p:nvPr/>
          </p:nvPicPr>
          <p:blipFill>
            <a:blip r:embed="rId6"/>
            <a:stretch/>
          </p:blipFill>
          <p:spPr>
            <a:xfrm>
              <a:off x="11799720" y="3265560"/>
              <a:ext cx="1432080" cy="1432080"/>
            </a:xfrm>
            <a:prstGeom prst="rect">
              <a:avLst/>
            </a:prstGeom>
            <a:ln>
              <a:noFill/>
            </a:ln>
          </p:spPr>
        </p:pic>
        <p:pic>
          <p:nvPicPr>
            <p:cNvPr id="61" name="Picture 11"/>
            <p:cNvPicPr/>
            <p:nvPr/>
          </p:nvPicPr>
          <p:blipFill>
            <a:blip r:embed="rId7"/>
            <a:stretch/>
          </p:blipFill>
          <p:spPr>
            <a:xfrm>
              <a:off x="11935440" y="3400920"/>
              <a:ext cx="1161000" cy="1161000"/>
            </a:xfrm>
            <a:prstGeom prst="rect">
              <a:avLst/>
            </a:prstGeom>
            <a:ln>
              <a:noFill/>
            </a:ln>
          </p:spPr>
        </p:pic>
        <p:pic>
          <p:nvPicPr>
            <p:cNvPr id="62" name="Picture 12"/>
            <p:cNvPicPr/>
            <p:nvPr/>
          </p:nvPicPr>
          <p:blipFill>
            <a:blip r:embed="rId8"/>
            <a:stretch/>
          </p:blipFill>
          <p:spPr>
            <a:xfrm>
              <a:off x="15417360" y="3265560"/>
              <a:ext cx="1432080" cy="1432080"/>
            </a:xfrm>
            <a:prstGeom prst="rect">
              <a:avLst/>
            </a:prstGeom>
            <a:ln>
              <a:noFill/>
            </a:ln>
          </p:spPr>
        </p:pic>
        <p:pic>
          <p:nvPicPr>
            <p:cNvPr id="63" name="Picture 13"/>
            <p:cNvPicPr/>
            <p:nvPr/>
          </p:nvPicPr>
          <p:blipFill>
            <a:blip r:embed="rId9"/>
            <a:stretch/>
          </p:blipFill>
          <p:spPr>
            <a:xfrm>
              <a:off x="15720840" y="3568680"/>
              <a:ext cx="825840" cy="825840"/>
            </a:xfrm>
            <a:prstGeom prst="rect">
              <a:avLst/>
            </a:prstGeom>
            <a:ln>
              <a:noFill/>
            </a:ln>
          </p:spPr>
        </p:pic>
        <p:pic>
          <p:nvPicPr>
            <p:cNvPr id="64" name="Picture 14"/>
            <p:cNvPicPr/>
            <p:nvPr/>
          </p:nvPicPr>
          <p:blipFill>
            <a:blip r:embed="rId10"/>
            <a:stretch/>
          </p:blipFill>
          <p:spPr>
            <a:xfrm>
              <a:off x="4701240" y="3701880"/>
              <a:ext cx="1159200" cy="613080"/>
            </a:xfrm>
            <a:prstGeom prst="rect">
              <a:avLst/>
            </a:prstGeom>
            <a:ln>
              <a:noFill/>
            </a:ln>
          </p:spPr>
        </p:pic>
        <p:pic>
          <p:nvPicPr>
            <p:cNvPr id="65" name="Picture 15"/>
            <p:cNvPicPr/>
            <p:nvPr/>
          </p:nvPicPr>
          <p:blipFill>
            <a:blip r:embed="rId11"/>
            <a:stretch/>
          </p:blipFill>
          <p:spPr>
            <a:xfrm>
              <a:off x="1264320" y="3500640"/>
              <a:ext cx="797760" cy="1015560"/>
            </a:xfrm>
            <a:prstGeom prst="rect">
              <a:avLst/>
            </a:prstGeom>
            <a:ln>
              <a:noFill/>
            </a:ln>
          </p:spPr>
        </p:pic>
        <p:sp>
          <p:nvSpPr>
            <p:cNvPr id="66" name="CustomShape 5"/>
            <p:cNvSpPr/>
            <p:nvPr/>
          </p:nvSpPr>
          <p:spPr>
            <a:xfrm>
              <a:off x="325080" y="5886000"/>
              <a:ext cx="2676240" cy="87793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600"/>
                </a:lnSpc>
              </a:pPr>
              <a:r>
                <a:rPr lang="en-IN" sz="2400" strike="noStrike" spc="117" dirty="0">
                  <a:solidFill>
                    <a:srgbClr val="191919"/>
                  </a:solidFill>
                  <a:latin typeface="Arial" panose="020B0604020202020204" pitchFamily="34" charset="0"/>
                  <a:cs typeface="Arial" panose="020B0604020202020204" pitchFamily="34" charset="0"/>
                </a:rPr>
                <a:t>Grassroots impact in Years</a:t>
              </a:r>
              <a:endParaRPr lang="en-IN" sz="2400" strike="noStrike" spc="-1" dirty="0">
                <a:latin typeface="Arial" panose="020B0604020202020204" pitchFamily="34" charset="0"/>
                <a:cs typeface="Arial" panose="020B0604020202020204" pitchFamily="34" charset="0"/>
              </a:endParaRPr>
            </a:p>
          </p:txBody>
        </p:sp>
        <p:sp>
          <p:nvSpPr>
            <p:cNvPr id="67" name="CustomShape 6"/>
            <p:cNvSpPr/>
            <p:nvPr/>
          </p:nvSpPr>
          <p:spPr>
            <a:xfrm>
              <a:off x="325080" y="5248080"/>
              <a:ext cx="2676240" cy="4973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161"/>
                </a:lnSpc>
              </a:pPr>
              <a:r>
                <a:rPr lang="en-IN" sz="3200" strike="noStrike" spc="157">
                  <a:solidFill>
                    <a:srgbClr val="191919"/>
                  </a:solidFill>
                  <a:latin typeface="Arial" panose="020B0604020202020204" pitchFamily="34" charset="0"/>
                  <a:cs typeface="Arial" panose="020B0604020202020204" pitchFamily="34" charset="0"/>
                </a:rPr>
                <a:t>40+</a:t>
              </a:r>
              <a:endParaRPr lang="en-IN" sz="3200" strike="noStrike" spc="-1">
                <a:latin typeface="Arial" panose="020B0604020202020204" pitchFamily="34" charset="0"/>
                <a:cs typeface="Arial" panose="020B0604020202020204" pitchFamily="34" charset="0"/>
              </a:endParaRPr>
            </a:p>
          </p:txBody>
        </p:sp>
        <p:sp>
          <p:nvSpPr>
            <p:cNvPr id="68" name="CustomShape 7"/>
            <p:cNvSpPr/>
            <p:nvPr/>
          </p:nvSpPr>
          <p:spPr>
            <a:xfrm>
              <a:off x="3941640" y="5886000"/>
              <a:ext cx="2678040" cy="87793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600"/>
                </a:lnSpc>
              </a:pPr>
              <a:r>
                <a:rPr lang="en-IN" sz="2400" strike="noStrike" spc="117" dirty="0">
                  <a:solidFill>
                    <a:srgbClr val="191919"/>
                  </a:solidFill>
                  <a:latin typeface="Arial" panose="020B0604020202020204" pitchFamily="34" charset="0"/>
                  <a:cs typeface="Arial" panose="020B0604020202020204" pitchFamily="34" charset="0"/>
                </a:rPr>
                <a:t>Million lives touched globally</a:t>
              </a:r>
              <a:endParaRPr lang="en-IN" sz="2400" strike="noStrike" spc="-1" dirty="0">
                <a:latin typeface="Arial" panose="020B0604020202020204" pitchFamily="34" charset="0"/>
                <a:cs typeface="Arial" panose="020B0604020202020204" pitchFamily="34" charset="0"/>
              </a:endParaRPr>
            </a:p>
          </p:txBody>
        </p:sp>
        <p:sp>
          <p:nvSpPr>
            <p:cNvPr id="69" name="CustomShape 8"/>
            <p:cNvSpPr/>
            <p:nvPr/>
          </p:nvSpPr>
          <p:spPr>
            <a:xfrm>
              <a:off x="3943440" y="5248080"/>
              <a:ext cx="2676240" cy="4973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161"/>
                </a:lnSpc>
              </a:pPr>
              <a:r>
                <a:rPr lang="en-IN" sz="3200" strike="noStrike" spc="157" dirty="0">
                  <a:solidFill>
                    <a:srgbClr val="191919"/>
                  </a:solidFill>
                  <a:latin typeface="Arial" panose="020B0604020202020204" pitchFamily="34" charset="0"/>
                  <a:cs typeface="Arial" panose="020B0604020202020204" pitchFamily="34" charset="0"/>
                </a:rPr>
                <a:t>500+</a:t>
              </a:r>
              <a:endParaRPr lang="en-IN" sz="3200" strike="noStrike" spc="-1" dirty="0">
                <a:latin typeface="Arial" panose="020B0604020202020204" pitchFamily="34" charset="0"/>
                <a:cs typeface="Arial" panose="020B0604020202020204" pitchFamily="34" charset="0"/>
              </a:endParaRPr>
            </a:p>
          </p:txBody>
        </p:sp>
        <p:sp>
          <p:nvSpPr>
            <p:cNvPr id="70" name="CustomShape 9"/>
            <p:cNvSpPr/>
            <p:nvPr/>
          </p:nvSpPr>
          <p:spPr>
            <a:xfrm>
              <a:off x="7560360" y="5886000"/>
              <a:ext cx="2676240" cy="87793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600"/>
                </a:lnSpc>
              </a:pPr>
              <a:r>
                <a:rPr lang="en-IN" sz="2400" strike="noStrike" spc="117">
                  <a:solidFill>
                    <a:srgbClr val="191919"/>
                  </a:solidFill>
                  <a:latin typeface="Arial" panose="020B0604020202020204" pitchFamily="34" charset="0"/>
                  <a:cs typeface="Arial" panose="020B0604020202020204" pitchFamily="34" charset="0"/>
                </a:rPr>
                <a:t>Independent research studies</a:t>
              </a:r>
              <a:endParaRPr lang="en-IN" sz="2400" strike="noStrike" spc="-1">
                <a:latin typeface="Arial" panose="020B0604020202020204" pitchFamily="34" charset="0"/>
                <a:cs typeface="Arial" panose="020B0604020202020204" pitchFamily="34" charset="0"/>
              </a:endParaRPr>
            </a:p>
          </p:txBody>
        </p:sp>
        <p:sp>
          <p:nvSpPr>
            <p:cNvPr id="71" name="CustomShape 10"/>
            <p:cNvSpPr/>
            <p:nvPr/>
          </p:nvSpPr>
          <p:spPr>
            <a:xfrm>
              <a:off x="7560360" y="5248080"/>
              <a:ext cx="2676240" cy="4973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161"/>
                </a:lnSpc>
              </a:pPr>
              <a:r>
                <a:rPr lang="en-IN" sz="3200" strike="noStrike" spc="157">
                  <a:solidFill>
                    <a:srgbClr val="191919"/>
                  </a:solidFill>
                  <a:latin typeface="Arial" panose="020B0604020202020204" pitchFamily="34" charset="0"/>
                  <a:cs typeface="Arial" panose="020B0604020202020204" pitchFamily="34" charset="0"/>
                </a:rPr>
                <a:t>100+</a:t>
              </a:r>
              <a:endParaRPr lang="en-IN" sz="3200" strike="noStrike" spc="-1">
                <a:latin typeface="Arial" panose="020B0604020202020204" pitchFamily="34" charset="0"/>
                <a:cs typeface="Arial" panose="020B0604020202020204" pitchFamily="34" charset="0"/>
              </a:endParaRPr>
            </a:p>
          </p:txBody>
        </p:sp>
        <p:sp>
          <p:nvSpPr>
            <p:cNvPr id="72" name="CustomShape 11"/>
            <p:cNvSpPr/>
            <p:nvPr/>
          </p:nvSpPr>
          <p:spPr>
            <a:xfrm>
              <a:off x="11177640" y="5886000"/>
              <a:ext cx="2676240" cy="416268"/>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600"/>
                </a:lnSpc>
              </a:pPr>
              <a:r>
                <a:rPr lang="en-IN" sz="2400" strike="noStrike" spc="117">
                  <a:solidFill>
                    <a:srgbClr val="191919"/>
                  </a:solidFill>
                  <a:latin typeface="Arial" panose="020B0604020202020204" pitchFamily="34" charset="0"/>
                  <a:cs typeface="Arial" panose="020B0604020202020204" pitchFamily="34" charset="0"/>
                </a:rPr>
                <a:t>Countries</a:t>
              </a:r>
              <a:endParaRPr lang="en-IN" sz="2400" strike="noStrike" spc="-1">
                <a:latin typeface="Arial" panose="020B0604020202020204" pitchFamily="34" charset="0"/>
                <a:cs typeface="Arial" panose="020B0604020202020204" pitchFamily="34" charset="0"/>
              </a:endParaRPr>
            </a:p>
          </p:txBody>
        </p:sp>
        <p:sp>
          <p:nvSpPr>
            <p:cNvPr id="73" name="CustomShape 12"/>
            <p:cNvSpPr/>
            <p:nvPr/>
          </p:nvSpPr>
          <p:spPr>
            <a:xfrm>
              <a:off x="11177640" y="5248080"/>
              <a:ext cx="2676240" cy="4973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161"/>
                </a:lnSpc>
              </a:pPr>
              <a:r>
                <a:rPr lang="en-IN" sz="3200" strike="noStrike" spc="157" dirty="0">
                  <a:solidFill>
                    <a:srgbClr val="191919"/>
                  </a:solidFill>
                  <a:latin typeface="Arial" panose="020B0604020202020204" pitchFamily="34" charset="0"/>
                  <a:cs typeface="Arial" panose="020B0604020202020204" pitchFamily="34" charset="0"/>
                </a:rPr>
                <a:t>180</a:t>
              </a:r>
              <a:endParaRPr lang="en-IN" sz="3200" strike="noStrike" spc="-1" dirty="0">
                <a:latin typeface="Arial" panose="020B0604020202020204" pitchFamily="34" charset="0"/>
                <a:cs typeface="Arial" panose="020B0604020202020204" pitchFamily="34" charset="0"/>
              </a:endParaRPr>
            </a:p>
          </p:txBody>
        </p:sp>
        <p:sp>
          <p:nvSpPr>
            <p:cNvPr id="74" name="CustomShape 13"/>
            <p:cNvSpPr/>
            <p:nvPr/>
          </p:nvSpPr>
          <p:spPr>
            <a:xfrm>
              <a:off x="14795280" y="5886000"/>
              <a:ext cx="2676240" cy="18284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600"/>
                </a:lnSpc>
              </a:pPr>
              <a:r>
                <a:rPr lang="en-IN" sz="2400" strike="noStrike" spc="117">
                  <a:solidFill>
                    <a:srgbClr val="191919"/>
                  </a:solidFill>
                  <a:latin typeface="Arial" panose="020B0604020202020204" pitchFamily="34" charset="0"/>
                  <a:cs typeface="Arial" panose="020B0604020202020204" pitchFamily="34" charset="0"/>
                </a:rPr>
                <a:t> Students reached through the Life Skills program in India</a:t>
              </a:r>
              <a:endParaRPr lang="en-IN" sz="2400" strike="noStrike" spc="-1">
                <a:latin typeface="Arial" panose="020B0604020202020204" pitchFamily="34" charset="0"/>
                <a:cs typeface="Arial" panose="020B0604020202020204" pitchFamily="34" charset="0"/>
              </a:endParaRPr>
            </a:p>
          </p:txBody>
        </p:sp>
        <p:sp>
          <p:nvSpPr>
            <p:cNvPr id="75" name="CustomShape 14"/>
            <p:cNvSpPr/>
            <p:nvPr/>
          </p:nvSpPr>
          <p:spPr>
            <a:xfrm>
              <a:off x="14795280" y="5248080"/>
              <a:ext cx="2676240" cy="4973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161"/>
                </a:lnSpc>
              </a:pPr>
              <a:r>
                <a:rPr lang="en-IN" sz="3200" strike="noStrike" spc="157" dirty="0">
                  <a:solidFill>
                    <a:srgbClr val="191919"/>
                  </a:solidFill>
                  <a:latin typeface="Arial" panose="020B0604020202020204" pitchFamily="34" charset="0"/>
                  <a:cs typeface="Arial" panose="020B0604020202020204" pitchFamily="34" charset="0"/>
                </a:rPr>
                <a:t>4,000,000+</a:t>
              </a:r>
              <a:endParaRPr lang="en-IN" sz="3200" strike="noStrike" spc="-1" dirty="0">
                <a:latin typeface="Arial" panose="020B0604020202020204" pitchFamily="34" charset="0"/>
                <a:cs typeface="Arial" panose="020B0604020202020204" pitchFamily="34" charset="0"/>
              </a:endParaRPr>
            </a:p>
          </p:txBody>
        </p:sp>
      </p:grpSp>
      <p:pic>
        <p:nvPicPr>
          <p:cNvPr id="76" name="Picture 26"/>
          <p:cNvPicPr/>
          <p:nvPr/>
        </p:nvPicPr>
        <p:blipFill>
          <a:blip r:embed="rId12"/>
          <a:stretch/>
        </p:blipFill>
        <p:spPr>
          <a:xfrm>
            <a:off x="15109560" y="-647280"/>
            <a:ext cx="3351600" cy="3351600"/>
          </a:xfrm>
          <a:prstGeom prst="rect">
            <a:avLst/>
          </a:prstGeom>
          <a:ln>
            <a:noFill/>
          </a:ln>
        </p:spPr>
      </p:pic>
      <p:pic>
        <p:nvPicPr>
          <p:cNvPr id="77" name="Picture 27"/>
          <p:cNvPicPr/>
          <p:nvPr/>
        </p:nvPicPr>
        <p:blipFill>
          <a:blip r:embed="rId13"/>
          <a:stretch/>
        </p:blipFill>
        <p:spPr>
          <a:xfrm>
            <a:off x="0" y="7488000"/>
            <a:ext cx="4211640" cy="2802240"/>
          </a:xfrm>
          <a:prstGeom prst="rect">
            <a:avLst/>
          </a:prstGeom>
          <a:ln>
            <a:noFill/>
          </a:ln>
        </p:spPr>
      </p:pic>
      <p:grpSp>
        <p:nvGrpSpPr>
          <p:cNvPr id="78" name="Group 15"/>
          <p:cNvGrpSpPr/>
          <p:nvPr/>
        </p:nvGrpSpPr>
        <p:grpSpPr>
          <a:xfrm>
            <a:off x="1028880" y="996480"/>
            <a:ext cx="12246120" cy="1715884"/>
            <a:chOff x="1028880" y="996480"/>
            <a:chExt cx="12246120" cy="1715884"/>
          </a:xfrm>
        </p:grpSpPr>
        <p:sp>
          <p:nvSpPr>
            <p:cNvPr id="79" name="CustomShape 16"/>
            <p:cNvSpPr/>
            <p:nvPr/>
          </p:nvSpPr>
          <p:spPr>
            <a:xfrm>
              <a:off x="1028880" y="996480"/>
              <a:ext cx="12246120" cy="925318"/>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798"/>
                </a:lnSpc>
              </a:pPr>
              <a:r>
                <a:rPr lang="en-IN" sz="6000" b="1" strike="noStrike" spc="177" dirty="0">
                  <a:solidFill>
                    <a:srgbClr val="37C9EF"/>
                  </a:solidFill>
                  <a:latin typeface="Arial" panose="020B0604020202020204" pitchFamily="34" charset="0"/>
                  <a:cs typeface="Arial" panose="020B0604020202020204" pitchFamily="34" charset="0"/>
                </a:rPr>
                <a:t>The Art of Living </a:t>
              </a:r>
              <a:endParaRPr lang="en-IN" sz="6000" b="1" strike="noStrike" spc="-1" dirty="0">
                <a:latin typeface="Arial" panose="020B0604020202020204" pitchFamily="34" charset="0"/>
                <a:cs typeface="Arial" panose="020B0604020202020204" pitchFamily="34" charset="0"/>
              </a:endParaRPr>
            </a:p>
          </p:txBody>
        </p:sp>
        <p:sp>
          <p:nvSpPr>
            <p:cNvPr id="80" name="CustomShape 17"/>
            <p:cNvSpPr/>
            <p:nvPr/>
          </p:nvSpPr>
          <p:spPr>
            <a:xfrm>
              <a:off x="1028880" y="2018520"/>
              <a:ext cx="12246120" cy="69384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strike="noStrike" spc="197" dirty="0">
                  <a:solidFill>
                    <a:srgbClr val="191919"/>
                  </a:solidFill>
                  <a:latin typeface="Arial" panose="020B0604020202020204" pitchFamily="34" charset="0"/>
                  <a:cs typeface="Arial" panose="020B0604020202020204" pitchFamily="34" charset="0"/>
                </a:rPr>
                <a:t>Our journey through the years</a:t>
              </a:r>
              <a:endParaRPr lang="en-IN" sz="4000" strike="noStrike" spc="-1" dirty="0">
                <a:latin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2"/>
          <p:cNvPicPr/>
          <p:nvPr/>
        </p:nvPicPr>
        <p:blipFill>
          <a:blip r:embed="rId2"/>
          <a:stretch/>
        </p:blipFill>
        <p:spPr>
          <a:xfrm>
            <a:off x="15109560" y="-647280"/>
            <a:ext cx="3351600" cy="3351600"/>
          </a:xfrm>
          <a:prstGeom prst="rect">
            <a:avLst/>
          </a:prstGeom>
          <a:ln>
            <a:noFill/>
          </a:ln>
        </p:spPr>
      </p:pic>
      <p:grpSp>
        <p:nvGrpSpPr>
          <p:cNvPr id="172" name="Group 1"/>
          <p:cNvGrpSpPr/>
          <p:nvPr/>
        </p:nvGrpSpPr>
        <p:grpSpPr>
          <a:xfrm>
            <a:off x="1028880" y="1009440"/>
            <a:ext cx="14080320" cy="1689604"/>
            <a:chOff x="1028880" y="1009440"/>
            <a:chExt cx="14080320" cy="1689604"/>
          </a:xfrm>
        </p:grpSpPr>
        <p:sp>
          <p:nvSpPr>
            <p:cNvPr id="173" name="CustomShape 2"/>
            <p:cNvSpPr/>
            <p:nvPr/>
          </p:nvSpPr>
          <p:spPr>
            <a:xfrm>
              <a:off x="1028880" y="1009440"/>
              <a:ext cx="14080320" cy="890628"/>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540"/>
                </a:lnSpc>
              </a:pPr>
              <a:r>
                <a:rPr lang="en-IN" sz="5800" strike="noStrike" spc="171" dirty="0">
                  <a:solidFill>
                    <a:srgbClr val="37C9EF"/>
                  </a:solidFill>
                  <a:latin typeface="Arial" panose="020B0604020202020204" pitchFamily="34" charset="0"/>
                  <a:cs typeface="Arial" panose="020B0604020202020204" pitchFamily="34" charset="0"/>
                </a:rPr>
                <a:t>Research Findings</a:t>
              </a:r>
              <a:endParaRPr lang="en-IN" sz="5800" strike="noStrike" spc="-1" dirty="0">
                <a:latin typeface="Arial" panose="020B0604020202020204" pitchFamily="34" charset="0"/>
                <a:cs typeface="Arial" panose="020B0604020202020204" pitchFamily="34" charset="0"/>
              </a:endParaRPr>
            </a:p>
          </p:txBody>
        </p:sp>
        <p:sp>
          <p:nvSpPr>
            <p:cNvPr id="174" name="CustomShape 3"/>
            <p:cNvSpPr/>
            <p:nvPr/>
          </p:nvSpPr>
          <p:spPr>
            <a:xfrm>
              <a:off x="1028880" y="2005200"/>
              <a:ext cx="14080320" cy="69384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strike="noStrike" spc="197" dirty="0">
                  <a:solidFill>
                    <a:srgbClr val="191919"/>
                  </a:solidFill>
                  <a:latin typeface="Arial" panose="020B0604020202020204" pitchFamily="34" charset="0"/>
                  <a:cs typeface="Arial" panose="020B0604020202020204" pitchFamily="34" charset="0"/>
                </a:rPr>
                <a:t>SSIAR research - 2019</a:t>
              </a:r>
              <a:endParaRPr lang="en-IN" sz="4000" strike="noStrike" spc="-1" dirty="0">
                <a:latin typeface="Arial" panose="020B0604020202020204" pitchFamily="34" charset="0"/>
                <a:cs typeface="Arial" panose="020B0604020202020204" pitchFamily="34" charset="0"/>
              </a:endParaRPr>
            </a:p>
          </p:txBody>
        </p:sp>
      </p:grpSp>
      <p:sp>
        <p:nvSpPr>
          <p:cNvPr id="175" name="CustomShape 4"/>
          <p:cNvSpPr/>
          <p:nvPr/>
        </p:nvSpPr>
        <p:spPr>
          <a:xfrm>
            <a:off x="15455880" y="1636560"/>
            <a:ext cx="2491560" cy="4086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220"/>
              </a:lnSpc>
            </a:pPr>
            <a:r>
              <a:rPr lang="en-IN" sz="2300" b="0" strike="noStrike" spc="-1">
                <a:solidFill>
                  <a:srgbClr val="000000"/>
                </a:solidFill>
                <a:latin typeface="Open Sans Light"/>
              </a:rPr>
              <a:t>www.artofliving.org</a:t>
            </a:r>
            <a:endParaRPr lang="en-IN" sz="2300" b="0" strike="noStrike" spc="-1">
              <a:latin typeface="Arial"/>
            </a:endParaRPr>
          </a:p>
        </p:txBody>
      </p:sp>
      <p:sp>
        <p:nvSpPr>
          <p:cNvPr id="176" name="CustomShape 5"/>
          <p:cNvSpPr/>
          <p:nvPr/>
        </p:nvSpPr>
        <p:spPr>
          <a:xfrm>
            <a:off x="1028880" y="3844800"/>
            <a:ext cx="4790160" cy="24706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dirty="0">
                <a:solidFill>
                  <a:srgbClr val="000000"/>
                </a:solidFill>
                <a:latin typeface="Arial" panose="020B0604020202020204" pitchFamily="34" charset="0"/>
                <a:cs typeface="Arial" panose="020B0604020202020204" pitchFamily="34" charset="0"/>
              </a:rPr>
              <a:t>Accuracy</a:t>
            </a:r>
            <a:endParaRPr lang="en-IN" sz="3000" strike="noStrike" spc="-1" dirty="0">
              <a:latin typeface="Arial" panose="020B0604020202020204" pitchFamily="34" charset="0"/>
              <a:cs typeface="Arial" panose="020B0604020202020204" pitchFamily="34" charset="0"/>
            </a:endParaRPr>
          </a:p>
          <a:p>
            <a:pPr algn="ctr">
              <a:lnSpc>
                <a:spcPts val="3498"/>
              </a:lnSpc>
            </a:pPr>
            <a:endParaRPr lang="en-IN" sz="30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50% </a:t>
            </a:r>
            <a:r>
              <a:rPr lang="en-IN" sz="2100" strike="noStrike" spc="-1" dirty="0">
                <a:solidFill>
                  <a:srgbClr val="000000"/>
                </a:solidFill>
                <a:latin typeface="Arial" panose="020B0604020202020204" pitchFamily="34" charset="0"/>
                <a:cs typeface="Arial" panose="020B0604020202020204" pitchFamily="34" charset="0"/>
              </a:rPr>
              <a:t>Increase in scores with above 75% accuracy</a:t>
            </a:r>
            <a:endParaRPr lang="en-IN" sz="21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22% </a:t>
            </a:r>
            <a:r>
              <a:rPr lang="en-IN" sz="2100" strike="noStrike" spc="-1" dirty="0">
                <a:solidFill>
                  <a:srgbClr val="000000"/>
                </a:solidFill>
                <a:latin typeface="Arial" panose="020B0604020202020204" pitchFamily="34" charset="0"/>
                <a:cs typeface="Arial" panose="020B0604020202020204" pitchFamily="34" charset="0"/>
              </a:rPr>
              <a:t>jump in average accuracy with which the child performs</a:t>
            </a:r>
            <a:endParaRPr lang="en-IN" sz="2100" strike="noStrike" spc="-1" dirty="0">
              <a:latin typeface="Arial" panose="020B0604020202020204" pitchFamily="34" charset="0"/>
              <a:cs typeface="Arial" panose="020B0604020202020204" pitchFamily="34" charset="0"/>
            </a:endParaRPr>
          </a:p>
        </p:txBody>
      </p:sp>
      <p:sp>
        <p:nvSpPr>
          <p:cNvPr id="177" name="CustomShape 6"/>
          <p:cNvSpPr/>
          <p:nvPr/>
        </p:nvSpPr>
        <p:spPr>
          <a:xfrm>
            <a:off x="6748560" y="3844800"/>
            <a:ext cx="4790160" cy="247503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dirty="0">
                <a:solidFill>
                  <a:srgbClr val="000000"/>
                </a:solidFill>
                <a:latin typeface="Arial" panose="020B0604020202020204" pitchFamily="34" charset="0"/>
                <a:cs typeface="Arial" panose="020B0604020202020204" pitchFamily="34" charset="0"/>
              </a:rPr>
              <a:t>Mental Well-being</a:t>
            </a:r>
            <a:endParaRPr lang="en-IN" sz="3000" strike="noStrike" spc="-1" dirty="0">
              <a:latin typeface="Arial" panose="020B0604020202020204" pitchFamily="34" charset="0"/>
              <a:cs typeface="Arial" panose="020B0604020202020204" pitchFamily="34" charset="0"/>
            </a:endParaRPr>
          </a:p>
          <a:p>
            <a:pPr algn="ctr">
              <a:lnSpc>
                <a:spcPts val="3498"/>
              </a:lnSpc>
            </a:pPr>
            <a:endParaRPr lang="en-IN" sz="30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29%</a:t>
            </a:r>
            <a:r>
              <a:rPr lang="en-IN" sz="2100" strike="noStrike" spc="-1" dirty="0">
                <a:solidFill>
                  <a:srgbClr val="000000"/>
                </a:solidFill>
                <a:latin typeface="Arial" panose="020B0604020202020204" pitchFamily="34" charset="0"/>
                <a:cs typeface="Arial" panose="020B0604020202020204" pitchFamily="34" charset="0"/>
              </a:rPr>
              <a:t> increase in mental well-being scores </a:t>
            </a:r>
            <a:endParaRPr lang="en-IN" sz="21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237%</a:t>
            </a:r>
            <a:r>
              <a:rPr lang="en-IN" sz="2100" strike="noStrike" spc="-1" dirty="0">
                <a:solidFill>
                  <a:srgbClr val="000000"/>
                </a:solidFill>
                <a:latin typeface="Arial" panose="020B0604020202020204" pitchFamily="34" charset="0"/>
                <a:cs typeface="Arial" panose="020B0604020202020204" pitchFamily="34" charset="0"/>
              </a:rPr>
              <a:t> jump in the reporting of higher mental well-being</a:t>
            </a:r>
            <a:endParaRPr lang="en-IN" sz="2100" strike="noStrike" spc="-1" dirty="0">
              <a:latin typeface="Arial" panose="020B0604020202020204" pitchFamily="34" charset="0"/>
              <a:cs typeface="Arial" panose="020B0604020202020204" pitchFamily="34" charset="0"/>
            </a:endParaRPr>
          </a:p>
        </p:txBody>
      </p:sp>
      <p:sp>
        <p:nvSpPr>
          <p:cNvPr id="178" name="CustomShape 7"/>
          <p:cNvSpPr/>
          <p:nvPr/>
        </p:nvSpPr>
        <p:spPr>
          <a:xfrm>
            <a:off x="12250080" y="3854160"/>
            <a:ext cx="4790160" cy="173124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198"/>
              </a:lnSpc>
            </a:pPr>
            <a:r>
              <a:rPr lang="en-IN" sz="3000" strike="noStrike" spc="-1" dirty="0">
                <a:solidFill>
                  <a:srgbClr val="000000"/>
                </a:solidFill>
                <a:latin typeface="Arial" panose="020B0604020202020204" pitchFamily="34" charset="0"/>
                <a:cs typeface="Arial" panose="020B0604020202020204" pitchFamily="34" charset="0"/>
              </a:rPr>
              <a:t>Emotional Problems</a:t>
            </a:r>
            <a:endParaRPr lang="en-IN" sz="3000" strike="noStrike" spc="-1" dirty="0">
              <a:latin typeface="Arial" panose="020B0604020202020204" pitchFamily="34" charset="0"/>
              <a:cs typeface="Arial" panose="020B0604020202020204" pitchFamily="34" charset="0"/>
            </a:endParaRPr>
          </a:p>
          <a:p>
            <a:pPr algn="ctr">
              <a:lnSpc>
                <a:spcPts val="3498"/>
              </a:lnSpc>
            </a:pPr>
            <a:endParaRPr lang="en-IN" sz="30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69% </a:t>
            </a:r>
            <a:r>
              <a:rPr lang="en-IN" sz="2100" strike="noStrike" spc="-1" dirty="0">
                <a:solidFill>
                  <a:srgbClr val="191919"/>
                </a:solidFill>
                <a:latin typeface="Arial" panose="020B0604020202020204" pitchFamily="34" charset="0"/>
                <a:cs typeface="Arial" panose="020B0604020202020204" pitchFamily="34" charset="0"/>
              </a:rPr>
              <a:t>decrease in </a:t>
            </a:r>
            <a:r>
              <a:rPr lang="en-IN" sz="2100" spc="-1" dirty="0">
                <a:solidFill>
                  <a:srgbClr val="191919"/>
                </a:solidFill>
                <a:latin typeface="Arial" panose="020B0604020202020204" pitchFamily="34" charset="0"/>
                <a:cs typeface="Arial" panose="020B0604020202020204" pitchFamily="34" charset="0"/>
              </a:rPr>
              <a:t>emotional problems reported by children</a:t>
            </a:r>
            <a:endParaRPr lang="en-IN" sz="2100" strike="noStrike" spc="-1" dirty="0">
              <a:latin typeface="Arial" panose="020B0604020202020204" pitchFamily="34" charset="0"/>
              <a:cs typeface="Arial" panose="020B0604020202020204" pitchFamily="34" charset="0"/>
            </a:endParaRPr>
          </a:p>
        </p:txBody>
      </p:sp>
      <p:sp>
        <p:nvSpPr>
          <p:cNvPr id="179" name="CustomShape 8"/>
          <p:cNvSpPr/>
          <p:nvPr/>
        </p:nvSpPr>
        <p:spPr>
          <a:xfrm>
            <a:off x="1028880" y="7563960"/>
            <a:ext cx="4790160" cy="173124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dirty="0">
                <a:solidFill>
                  <a:srgbClr val="000000"/>
                </a:solidFill>
                <a:latin typeface="Arial" panose="020B0604020202020204" pitchFamily="34" charset="0"/>
                <a:cs typeface="Arial" panose="020B0604020202020204" pitchFamily="34" charset="0"/>
              </a:rPr>
              <a:t>Hyperactivity</a:t>
            </a:r>
            <a:endParaRPr lang="en-IN" sz="3000" strike="noStrike" spc="-1" dirty="0">
              <a:latin typeface="Arial" panose="020B0604020202020204" pitchFamily="34" charset="0"/>
              <a:cs typeface="Arial" panose="020B0604020202020204" pitchFamily="34" charset="0"/>
            </a:endParaRPr>
          </a:p>
          <a:p>
            <a:pPr algn="ctr">
              <a:lnSpc>
                <a:spcPts val="3498"/>
              </a:lnSpc>
            </a:pPr>
            <a:endParaRPr lang="en-IN" sz="30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67% </a:t>
            </a:r>
            <a:r>
              <a:rPr lang="en-IN" sz="2100" strike="noStrike" spc="-1" dirty="0">
                <a:solidFill>
                  <a:srgbClr val="000000"/>
                </a:solidFill>
                <a:latin typeface="Arial" panose="020B0604020202020204" pitchFamily="34" charset="0"/>
                <a:cs typeface="Arial" panose="020B0604020202020204" pitchFamily="34" charset="0"/>
              </a:rPr>
              <a:t>decrease in hyperactivity of the children</a:t>
            </a:r>
            <a:endParaRPr lang="en-IN" sz="2100" strike="noStrike" spc="-1" dirty="0">
              <a:latin typeface="Arial" panose="020B0604020202020204" pitchFamily="34" charset="0"/>
              <a:cs typeface="Arial" panose="020B0604020202020204" pitchFamily="34" charset="0"/>
            </a:endParaRPr>
          </a:p>
        </p:txBody>
      </p:sp>
      <p:sp>
        <p:nvSpPr>
          <p:cNvPr id="180" name="CustomShape 9"/>
          <p:cNvSpPr/>
          <p:nvPr/>
        </p:nvSpPr>
        <p:spPr>
          <a:xfrm>
            <a:off x="6976440" y="7563960"/>
            <a:ext cx="4790160" cy="173124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dirty="0">
                <a:solidFill>
                  <a:srgbClr val="000000"/>
                </a:solidFill>
                <a:latin typeface="Arial" panose="020B0604020202020204" pitchFamily="34" charset="0"/>
                <a:cs typeface="Arial" panose="020B0604020202020204" pitchFamily="34" charset="0"/>
              </a:rPr>
              <a:t>Peer Problems</a:t>
            </a:r>
            <a:endParaRPr lang="en-IN" sz="3000" strike="noStrike" spc="-1" dirty="0">
              <a:latin typeface="Arial" panose="020B0604020202020204" pitchFamily="34" charset="0"/>
              <a:cs typeface="Arial" panose="020B0604020202020204" pitchFamily="34" charset="0"/>
            </a:endParaRPr>
          </a:p>
          <a:p>
            <a:pPr algn="ctr">
              <a:lnSpc>
                <a:spcPts val="3498"/>
              </a:lnSpc>
            </a:pPr>
            <a:endParaRPr lang="en-IN" sz="30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50% </a:t>
            </a:r>
            <a:r>
              <a:rPr lang="en-IN" sz="2100" strike="noStrike" spc="-1" dirty="0">
                <a:solidFill>
                  <a:srgbClr val="000000"/>
                </a:solidFill>
                <a:latin typeface="Arial" panose="020B0604020202020204" pitchFamily="34" charset="0"/>
                <a:cs typeface="Arial" panose="020B0604020202020204" pitchFamily="34" charset="0"/>
              </a:rPr>
              <a:t>decrease in the effect of peer pressure</a:t>
            </a:r>
            <a:endParaRPr lang="en-IN" sz="2100" strike="noStrike" spc="-1" dirty="0">
              <a:latin typeface="Arial" panose="020B0604020202020204" pitchFamily="34" charset="0"/>
              <a:cs typeface="Arial" panose="020B0604020202020204" pitchFamily="34" charset="0"/>
            </a:endParaRPr>
          </a:p>
        </p:txBody>
      </p:sp>
      <p:sp>
        <p:nvSpPr>
          <p:cNvPr id="181" name="CustomShape 10"/>
          <p:cNvSpPr/>
          <p:nvPr/>
        </p:nvSpPr>
        <p:spPr>
          <a:xfrm>
            <a:off x="12468600" y="7563960"/>
            <a:ext cx="4790160" cy="173124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dirty="0">
                <a:solidFill>
                  <a:srgbClr val="000000"/>
                </a:solidFill>
                <a:latin typeface="Arial" panose="020B0604020202020204" pitchFamily="34" charset="0"/>
                <a:cs typeface="Arial" panose="020B0604020202020204" pitchFamily="34" charset="0"/>
              </a:rPr>
              <a:t>Conduct Problems</a:t>
            </a:r>
            <a:endParaRPr lang="en-IN" sz="3000" strike="noStrike" spc="-1" dirty="0">
              <a:latin typeface="Arial" panose="020B0604020202020204" pitchFamily="34" charset="0"/>
              <a:cs typeface="Arial" panose="020B0604020202020204" pitchFamily="34" charset="0"/>
            </a:endParaRPr>
          </a:p>
          <a:p>
            <a:pPr algn="ctr">
              <a:lnSpc>
                <a:spcPts val="3498"/>
              </a:lnSpc>
            </a:pPr>
            <a:endParaRPr lang="en-IN" sz="3000" strike="noStrike" spc="-1" dirty="0">
              <a:latin typeface="Arial" panose="020B0604020202020204" pitchFamily="34" charset="0"/>
              <a:cs typeface="Arial" panose="020B0604020202020204" pitchFamily="34" charset="0"/>
            </a:endParaRPr>
          </a:p>
          <a:p>
            <a:pPr marL="453240" lvl="1" indent="-226440">
              <a:lnSpc>
                <a:spcPts val="2940"/>
              </a:lnSpc>
              <a:buClr>
                <a:srgbClr val="FF1616"/>
              </a:buClr>
              <a:buFont typeface="Arial"/>
              <a:buChar char="•"/>
            </a:pPr>
            <a:r>
              <a:rPr lang="en-IN" sz="2100" strike="noStrike" spc="-1" dirty="0">
                <a:solidFill>
                  <a:srgbClr val="FF1616"/>
                </a:solidFill>
                <a:latin typeface="Arial" panose="020B0604020202020204" pitchFamily="34" charset="0"/>
                <a:cs typeface="Arial" panose="020B0604020202020204" pitchFamily="34" charset="0"/>
              </a:rPr>
              <a:t>78% </a:t>
            </a:r>
            <a:r>
              <a:rPr lang="en-IN" sz="2100" strike="noStrike" spc="-1" dirty="0">
                <a:solidFill>
                  <a:srgbClr val="000000"/>
                </a:solidFill>
                <a:latin typeface="Arial" panose="020B0604020202020204" pitchFamily="34" charset="0"/>
                <a:cs typeface="Arial" panose="020B0604020202020204" pitchFamily="34" charset="0"/>
              </a:rPr>
              <a:t>decrease in conduct problems associated in children</a:t>
            </a:r>
            <a:endParaRPr lang="en-IN" sz="2100" strike="noStrike" spc="-1"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2"/>
          <p:cNvPicPr/>
          <p:nvPr/>
        </p:nvPicPr>
        <p:blipFill>
          <a:blip r:embed="rId2"/>
          <a:stretch/>
        </p:blipFill>
        <p:spPr>
          <a:xfrm>
            <a:off x="15109560" y="-647280"/>
            <a:ext cx="3351600" cy="3351600"/>
          </a:xfrm>
          <a:prstGeom prst="rect">
            <a:avLst/>
          </a:prstGeom>
          <a:ln>
            <a:noFill/>
          </a:ln>
        </p:spPr>
      </p:pic>
      <p:sp>
        <p:nvSpPr>
          <p:cNvPr id="183" name="CustomShape 1"/>
          <p:cNvSpPr/>
          <p:nvPr/>
        </p:nvSpPr>
        <p:spPr>
          <a:xfrm>
            <a:off x="15455880" y="1636560"/>
            <a:ext cx="2491560" cy="4086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220"/>
              </a:lnSpc>
            </a:pPr>
            <a:r>
              <a:rPr lang="en-IN" sz="2300" b="0" strike="noStrike" spc="-1">
                <a:solidFill>
                  <a:srgbClr val="000000"/>
                </a:solidFill>
                <a:latin typeface="Open Sans Light"/>
              </a:rPr>
              <a:t>www.artofliving.org</a:t>
            </a:r>
            <a:endParaRPr lang="en-IN" sz="2300" b="0" strike="noStrike" spc="-1">
              <a:latin typeface="Arial"/>
            </a:endParaRPr>
          </a:p>
        </p:txBody>
      </p:sp>
      <p:grpSp>
        <p:nvGrpSpPr>
          <p:cNvPr id="184" name="Group 2"/>
          <p:cNvGrpSpPr/>
          <p:nvPr/>
        </p:nvGrpSpPr>
        <p:grpSpPr>
          <a:xfrm>
            <a:off x="1028880" y="1009440"/>
            <a:ext cx="14080320" cy="1689604"/>
            <a:chOff x="1028880" y="1009440"/>
            <a:chExt cx="14080320" cy="1689604"/>
          </a:xfrm>
        </p:grpSpPr>
        <p:sp>
          <p:nvSpPr>
            <p:cNvPr id="185" name="CustomShape 3"/>
            <p:cNvSpPr/>
            <p:nvPr/>
          </p:nvSpPr>
          <p:spPr>
            <a:xfrm>
              <a:off x="1028880" y="1009440"/>
              <a:ext cx="14080320" cy="890628"/>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540"/>
                </a:lnSpc>
              </a:pPr>
              <a:r>
                <a:rPr lang="en-IN" sz="5800" b="1" strike="noStrike" spc="171" dirty="0">
                  <a:solidFill>
                    <a:srgbClr val="37C9EF"/>
                  </a:solidFill>
                  <a:latin typeface="Arial" panose="020B0604020202020204" pitchFamily="34" charset="0"/>
                  <a:cs typeface="Arial" panose="020B0604020202020204" pitchFamily="34" charset="0"/>
                </a:rPr>
                <a:t>How do participants benefit?</a:t>
              </a:r>
              <a:endParaRPr lang="en-IN" sz="5800" b="1" strike="noStrike" spc="-1" dirty="0">
                <a:latin typeface="Arial" panose="020B0604020202020204" pitchFamily="34" charset="0"/>
                <a:cs typeface="Arial" panose="020B0604020202020204" pitchFamily="34" charset="0"/>
              </a:endParaRPr>
            </a:p>
          </p:txBody>
        </p:sp>
        <p:sp>
          <p:nvSpPr>
            <p:cNvPr id="186" name="CustomShape 4"/>
            <p:cNvSpPr/>
            <p:nvPr/>
          </p:nvSpPr>
          <p:spPr>
            <a:xfrm>
              <a:off x="1028880" y="2005200"/>
              <a:ext cx="14080320" cy="69384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strike="noStrike" spc="197" dirty="0">
                  <a:solidFill>
                    <a:srgbClr val="191919"/>
                  </a:solidFill>
                  <a:latin typeface="Arial" panose="020B0604020202020204" pitchFamily="34" charset="0"/>
                  <a:cs typeface="Arial" panose="020B0604020202020204" pitchFamily="34" charset="0"/>
                </a:rPr>
                <a:t>Children &amp; Teens show a remarkable improvement</a:t>
              </a:r>
              <a:endParaRPr lang="en-IN" sz="4000" strike="noStrike" spc="-1" dirty="0">
                <a:latin typeface="Arial" panose="020B0604020202020204" pitchFamily="34" charset="0"/>
                <a:cs typeface="Arial" panose="020B0604020202020204" pitchFamily="34" charset="0"/>
              </a:endParaRPr>
            </a:p>
          </p:txBody>
        </p:sp>
      </p:grpSp>
      <p:sp>
        <p:nvSpPr>
          <p:cNvPr id="187" name="CustomShape 5"/>
          <p:cNvSpPr/>
          <p:nvPr/>
        </p:nvSpPr>
        <p:spPr>
          <a:xfrm>
            <a:off x="716400" y="3510000"/>
            <a:ext cx="4790160" cy="21866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dirty="0">
                <a:solidFill>
                  <a:srgbClr val="000000"/>
                </a:solidFill>
                <a:latin typeface="Arial" panose="020B0604020202020204" pitchFamily="34" charset="0"/>
                <a:cs typeface="Arial" panose="020B0604020202020204" pitchFamily="34" charset="0"/>
              </a:rPr>
              <a:t>Handle Anger &amp; Aggression calmly</a:t>
            </a:r>
            <a:endParaRPr lang="en-IN" sz="3000" strike="noStrike" spc="-1" dirty="0">
              <a:latin typeface="Arial" panose="020B0604020202020204" pitchFamily="34" charset="0"/>
              <a:cs typeface="Arial" panose="020B0604020202020204" pitchFamily="34" charset="0"/>
            </a:endParaRPr>
          </a:p>
          <a:p>
            <a:pPr>
              <a:lnSpc>
                <a:spcPts val="2940"/>
              </a:lnSpc>
            </a:pPr>
            <a:r>
              <a:rPr lang="en-IN" sz="2100" strike="noStrike" spc="-1" dirty="0">
                <a:solidFill>
                  <a:srgbClr val="000000"/>
                </a:solidFill>
                <a:latin typeface="Arial" panose="020B0604020202020204" pitchFamily="34" charset="0"/>
                <a:cs typeface="Arial" panose="020B0604020202020204" pitchFamily="34" charset="0"/>
              </a:rPr>
              <a:t>Overcome anger, aggression, and depression with special techniques to </a:t>
            </a:r>
            <a:r>
              <a:rPr lang="en-IN" sz="2100" strike="noStrike" spc="-1" dirty="0">
                <a:solidFill>
                  <a:srgbClr val="FF1616"/>
                </a:solidFill>
                <a:latin typeface="Arial" panose="020B0604020202020204" pitchFamily="34" charset="0"/>
                <a:cs typeface="Arial" panose="020B0604020202020204" pitchFamily="34" charset="0"/>
              </a:rPr>
              <a:t>relieve stress</a:t>
            </a:r>
            <a:r>
              <a:rPr lang="en-IN" sz="2100" strike="noStrike" spc="-1" dirty="0">
                <a:solidFill>
                  <a:srgbClr val="000000"/>
                </a:solidFill>
                <a:latin typeface="Arial" panose="020B0604020202020204" pitchFamily="34" charset="0"/>
                <a:cs typeface="Arial" panose="020B0604020202020204" pitchFamily="34" charset="0"/>
              </a:rPr>
              <a:t> &amp; reduce anxiety</a:t>
            </a:r>
            <a:endParaRPr lang="en-IN" sz="2100" strike="noStrike" spc="-1" dirty="0">
              <a:latin typeface="Arial" panose="020B0604020202020204" pitchFamily="34" charset="0"/>
              <a:cs typeface="Arial" panose="020B0604020202020204" pitchFamily="34" charset="0"/>
            </a:endParaRPr>
          </a:p>
        </p:txBody>
      </p:sp>
      <p:sp>
        <p:nvSpPr>
          <p:cNvPr id="188" name="CustomShape 6"/>
          <p:cNvSpPr/>
          <p:nvPr/>
        </p:nvSpPr>
        <p:spPr>
          <a:xfrm>
            <a:off x="6909480" y="3591000"/>
            <a:ext cx="4790160" cy="1653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a:solidFill>
                  <a:srgbClr val="000000"/>
                </a:solidFill>
                <a:latin typeface="Arial" panose="020B0604020202020204" pitchFamily="34" charset="0"/>
                <a:cs typeface="Arial" panose="020B0604020202020204" pitchFamily="34" charset="0"/>
              </a:rPr>
              <a:t>Improve Focus</a:t>
            </a:r>
            <a:endParaRPr lang="en-IN" sz="3000" strike="noStrike" spc="-1">
              <a:latin typeface="Arial" panose="020B0604020202020204" pitchFamily="34" charset="0"/>
              <a:cs typeface="Arial" panose="020B0604020202020204" pitchFamily="34" charset="0"/>
            </a:endParaRPr>
          </a:p>
          <a:p>
            <a:pPr>
              <a:lnSpc>
                <a:spcPts val="2940"/>
              </a:lnSpc>
            </a:pPr>
            <a:r>
              <a:rPr lang="en-IN" sz="2100" strike="noStrike" spc="-1">
                <a:solidFill>
                  <a:srgbClr val="000000"/>
                </a:solidFill>
                <a:latin typeface="Arial" panose="020B0604020202020204" pitchFamily="34" charset="0"/>
                <a:cs typeface="Arial" panose="020B0604020202020204" pitchFamily="34" charset="0"/>
              </a:rPr>
              <a:t>Learn to direct your efforts with greater focus, </a:t>
            </a:r>
            <a:r>
              <a:rPr lang="en-IN" sz="2100" strike="noStrike" spc="-1">
                <a:solidFill>
                  <a:srgbClr val="FF1616"/>
                </a:solidFill>
                <a:latin typeface="Arial" panose="020B0604020202020204" pitchFamily="34" charset="0"/>
                <a:cs typeface="Arial" panose="020B0604020202020204" pitchFamily="34" charset="0"/>
              </a:rPr>
              <a:t>multiplying your output </a:t>
            </a:r>
            <a:r>
              <a:rPr lang="en-IN" sz="2100" strike="noStrike" spc="-1">
                <a:solidFill>
                  <a:srgbClr val="000000"/>
                </a:solidFill>
                <a:latin typeface="Arial" panose="020B0604020202020204" pitchFamily="34" charset="0"/>
                <a:cs typeface="Arial" panose="020B0604020202020204" pitchFamily="34" charset="0"/>
              </a:rPr>
              <a:t>while optimizing your inputs</a:t>
            </a:r>
            <a:endParaRPr lang="en-IN" sz="2100" strike="noStrike" spc="-1">
              <a:latin typeface="Arial" panose="020B0604020202020204" pitchFamily="34" charset="0"/>
              <a:cs typeface="Arial" panose="020B0604020202020204" pitchFamily="34" charset="0"/>
            </a:endParaRPr>
          </a:p>
        </p:txBody>
      </p:sp>
      <p:sp>
        <p:nvSpPr>
          <p:cNvPr id="189" name="CustomShape 7"/>
          <p:cNvSpPr/>
          <p:nvPr/>
        </p:nvSpPr>
        <p:spPr>
          <a:xfrm>
            <a:off x="12591360" y="3591000"/>
            <a:ext cx="5035680" cy="202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a:solidFill>
                  <a:srgbClr val="000000"/>
                </a:solidFill>
                <a:latin typeface="Arial" panose="020B0604020202020204" pitchFamily="34" charset="0"/>
                <a:cs typeface="Arial" panose="020B0604020202020204" pitchFamily="34" charset="0"/>
              </a:rPr>
              <a:t>Handle Pressure Effectively</a:t>
            </a:r>
            <a:endParaRPr lang="en-IN" sz="3000" strike="noStrike" spc="-1">
              <a:latin typeface="Arial" panose="020B0604020202020204" pitchFamily="34" charset="0"/>
              <a:cs typeface="Arial" panose="020B0604020202020204" pitchFamily="34" charset="0"/>
            </a:endParaRPr>
          </a:p>
          <a:p>
            <a:pPr>
              <a:lnSpc>
                <a:spcPts val="2940"/>
              </a:lnSpc>
            </a:pPr>
            <a:r>
              <a:rPr lang="en-IN" sz="2100" strike="noStrike" spc="-1">
                <a:solidFill>
                  <a:srgbClr val="000000"/>
                </a:solidFill>
                <a:latin typeface="Arial" panose="020B0604020202020204" pitchFamily="34" charset="0"/>
                <a:cs typeface="Arial" panose="020B0604020202020204" pitchFamily="34" charset="0"/>
              </a:rPr>
              <a:t>Peer pressure, competitions, appearance, hormones, relationship issues - learn to </a:t>
            </a:r>
            <a:r>
              <a:rPr lang="en-IN" sz="2100" strike="noStrike" spc="-1">
                <a:solidFill>
                  <a:srgbClr val="FF1616"/>
                </a:solidFill>
                <a:latin typeface="Arial" panose="020B0604020202020204" pitchFamily="34" charset="0"/>
                <a:cs typeface="Arial" panose="020B0604020202020204" pitchFamily="34" charset="0"/>
              </a:rPr>
              <a:t>sail through </a:t>
            </a:r>
            <a:r>
              <a:rPr lang="en-IN" sz="2100" strike="noStrike" spc="-1">
                <a:solidFill>
                  <a:srgbClr val="000000"/>
                </a:solidFill>
                <a:latin typeface="Arial" panose="020B0604020202020204" pitchFamily="34" charset="0"/>
                <a:cs typeface="Arial" panose="020B0604020202020204" pitchFamily="34" charset="0"/>
              </a:rPr>
              <a:t>all the </a:t>
            </a:r>
            <a:r>
              <a:rPr lang="en-IN" sz="2100" strike="noStrike" spc="-1">
                <a:solidFill>
                  <a:srgbClr val="FF1616"/>
                </a:solidFill>
                <a:latin typeface="Arial" panose="020B0604020202020204" pitchFamily="34" charset="0"/>
                <a:cs typeface="Arial" panose="020B0604020202020204" pitchFamily="34" charset="0"/>
              </a:rPr>
              <a:t>challenges</a:t>
            </a:r>
            <a:r>
              <a:rPr lang="en-IN" sz="2100" strike="noStrike" spc="-1">
                <a:solidFill>
                  <a:srgbClr val="000000"/>
                </a:solidFill>
                <a:latin typeface="Arial" panose="020B0604020202020204" pitchFamily="34" charset="0"/>
                <a:cs typeface="Arial" panose="020B0604020202020204" pitchFamily="34" charset="0"/>
              </a:rPr>
              <a:t> of adolescence</a:t>
            </a:r>
            <a:endParaRPr lang="en-IN" sz="2100" strike="noStrike" spc="-1">
              <a:latin typeface="Arial" panose="020B0604020202020204" pitchFamily="34" charset="0"/>
              <a:cs typeface="Arial" panose="020B0604020202020204" pitchFamily="34" charset="0"/>
            </a:endParaRPr>
          </a:p>
        </p:txBody>
      </p:sp>
      <p:sp>
        <p:nvSpPr>
          <p:cNvPr id="190" name="CustomShape 8"/>
          <p:cNvSpPr/>
          <p:nvPr/>
        </p:nvSpPr>
        <p:spPr>
          <a:xfrm>
            <a:off x="862200" y="6869160"/>
            <a:ext cx="4790160" cy="1653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a:solidFill>
                  <a:srgbClr val="000000"/>
                </a:solidFill>
                <a:latin typeface="Arial" panose="020B0604020202020204" pitchFamily="34" charset="0"/>
                <a:cs typeface="Arial" panose="020B0604020202020204" pitchFamily="34" charset="0"/>
              </a:rPr>
              <a:t>Boost immunity</a:t>
            </a:r>
            <a:endParaRPr lang="en-IN" sz="3000" strike="noStrike" spc="-1">
              <a:latin typeface="Arial" panose="020B0604020202020204" pitchFamily="34" charset="0"/>
              <a:cs typeface="Arial" panose="020B0604020202020204" pitchFamily="34" charset="0"/>
            </a:endParaRPr>
          </a:p>
          <a:p>
            <a:pPr>
              <a:lnSpc>
                <a:spcPts val="2940"/>
              </a:lnSpc>
            </a:pPr>
            <a:r>
              <a:rPr lang="en-IN" sz="2100" strike="noStrike" spc="-1">
                <a:solidFill>
                  <a:srgbClr val="000000"/>
                </a:solidFill>
                <a:latin typeface="Arial" panose="020B0604020202020204" pitchFamily="34" charset="0"/>
                <a:cs typeface="Arial" panose="020B0604020202020204" pitchFamily="34" charset="0"/>
              </a:rPr>
              <a:t>Our exercises and activities improve appetite, increase energy, &amp; enhance </a:t>
            </a:r>
            <a:r>
              <a:rPr lang="en-IN" sz="2100" strike="noStrike" spc="-1">
                <a:solidFill>
                  <a:srgbClr val="FF1616"/>
                </a:solidFill>
                <a:latin typeface="Arial" panose="020B0604020202020204" pitchFamily="34" charset="0"/>
                <a:cs typeface="Arial" panose="020B0604020202020204" pitchFamily="34" charset="0"/>
              </a:rPr>
              <a:t>sense of wellness &amp; wellbeing</a:t>
            </a:r>
            <a:endParaRPr lang="en-IN" sz="2100" strike="noStrike" spc="-1">
              <a:latin typeface="Arial" panose="020B0604020202020204" pitchFamily="34" charset="0"/>
              <a:cs typeface="Arial" panose="020B0604020202020204" pitchFamily="34" charset="0"/>
            </a:endParaRPr>
          </a:p>
        </p:txBody>
      </p:sp>
      <p:sp>
        <p:nvSpPr>
          <p:cNvPr id="191" name="CustomShape 9"/>
          <p:cNvSpPr/>
          <p:nvPr/>
        </p:nvSpPr>
        <p:spPr>
          <a:xfrm>
            <a:off x="6748560" y="6869160"/>
            <a:ext cx="4790160" cy="1653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a:solidFill>
                  <a:srgbClr val="000000"/>
                </a:solidFill>
                <a:latin typeface="Arial" panose="020B0604020202020204" pitchFamily="34" charset="0"/>
                <a:cs typeface="Arial" panose="020B0604020202020204" pitchFamily="34" charset="0"/>
              </a:rPr>
              <a:t>Improve attention span</a:t>
            </a:r>
            <a:endParaRPr lang="en-IN" sz="3000" strike="noStrike" spc="-1">
              <a:latin typeface="Arial" panose="020B0604020202020204" pitchFamily="34" charset="0"/>
              <a:cs typeface="Arial" panose="020B0604020202020204" pitchFamily="34" charset="0"/>
            </a:endParaRPr>
          </a:p>
          <a:p>
            <a:pPr>
              <a:lnSpc>
                <a:spcPts val="2940"/>
              </a:lnSpc>
            </a:pPr>
            <a:r>
              <a:rPr lang="en-IN" sz="2100" strike="noStrike" spc="-1">
                <a:solidFill>
                  <a:srgbClr val="000000"/>
                </a:solidFill>
                <a:latin typeface="Arial" panose="020B0604020202020204" pitchFamily="34" charset="0"/>
                <a:cs typeface="Arial" panose="020B0604020202020204" pitchFamily="34" charset="0"/>
              </a:rPr>
              <a:t>Our research-backed techniques help children become </a:t>
            </a:r>
            <a:r>
              <a:rPr lang="en-IN" sz="2100" strike="noStrike" spc="-1">
                <a:solidFill>
                  <a:srgbClr val="FF1616"/>
                </a:solidFill>
                <a:latin typeface="Arial" panose="020B0604020202020204" pitchFamily="34" charset="0"/>
                <a:cs typeface="Arial" panose="020B0604020202020204" pitchFamily="34" charset="0"/>
              </a:rPr>
              <a:t>calm, enhancing </a:t>
            </a:r>
            <a:r>
              <a:rPr lang="en-IN" sz="2100" strike="noStrike" spc="-1">
                <a:solidFill>
                  <a:srgbClr val="000000"/>
                </a:solidFill>
                <a:latin typeface="Arial" panose="020B0604020202020204" pitchFamily="34" charset="0"/>
                <a:cs typeface="Arial" panose="020B0604020202020204" pitchFamily="34" charset="0"/>
              </a:rPr>
              <a:t>concentration</a:t>
            </a:r>
            <a:r>
              <a:rPr lang="en-IN" sz="2100" strike="noStrike" spc="-1">
                <a:solidFill>
                  <a:srgbClr val="FF1616"/>
                </a:solidFill>
                <a:latin typeface="Arial" panose="020B0604020202020204" pitchFamily="34" charset="0"/>
                <a:cs typeface="Arial" panose="020B0604020202020204" pitchFamily="34" charset="0"/>
              </a:rPr>
              <a:t>, memory &amp; retention</a:t>
            </a:r>
            <a:endParaRPr lang="en-IN" sz="2100" strike="noStrike" spc="-1">
              <a:latin typeface="Arial" panose="020B0604020202020204" pitchFamily="34" charset="0"/>
              <a:cs typeface="Arial" panose="020B0604020202020204" pitchFamily="34" charset="0"/>
            </a:endParaRPr>
          </a:p>
        </p:txBody>
      </p:sp>
      <p:sp>
        <p:nvSpPr>
          <p:cNvPr id="192" name="CustomShape 10"/>
          <p:cNvSpPr/>
          <p:nvPr/>
        </p:nvSpPr>
        <p:spPr>
          <a:xfrm>
            <a:off x="12468600" y="6869160"/>
            <a:ext cx="4790160" cy="162262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IN" sz="3000" strike="noStrike" spc="-1">
                <a:solidFill>
                  <a:srgbClr val="000000"/>
                </a:solidFill>
                <a:latin typeface="Arial" panose="020B0604020202020204" pitchFamily="34" charset="0"/>
                <a:cs typeface="Arial" panose="020B0604020202020204" pitchFamily="34" charset="0"/>
              </a:rPr>
              <a:t>Enhance joy</a:t>
            </a:r>
            <a:endParaRPr lang="en-IN" sz="3000" strike="noStrike" spc="-1">
              <a:latin typeface="Arial" panose="020B0604020202020204" pitchFamily="34" charset="0"/>
              <a:cs typeface="Arial" panose="020B0604020202020204" pitchFamily="34" charset="0"/>
            </a:endParaRPr>
          </a:p>
          <a:p>
            <a:pPr>
              <a:lnSpc>
                <a:spcPts val="2940"/>
              </a:lnSpc>
            </a:pPr>
            <a:r>
              <a:rPr lang="en-IN" sz="2100" strike="noStrike" spc="-1">
                <a:solidFill>
                  <a:srgbClr val="000000"/>
                </a:solidFill>
                <a:latin typeface="Arial" panose="020B0604020202020204" pitchFamily="34" charset="0"/>
                <a:cs typeface="Arial" panose="020B0604020202020204" pitchFamily="34" charset="0"/>
              </a:rPr>
              <a:t>Through our fun interactions, children drop their inhibitions, &amp; </a:t>
            </a:r>
            <a:r>
              <a:rPr lang="en-IN" sz="2100" strike="noStrike" spc="-1">
                <a:solidFill>
                  <a:srgbClr val="FF1616"/>
                </a:solidFill>
                <a:latin typeface="Arial" panose="020B0604020202020204" pitchFamily="34" charset="0"/>
                <a:cs typeface="Arial" panose="020B0604020202020204" pitchFamily="34" charset="0"/>
              </a:rPr>
              <a:t>discover their true</a:t>
            </a:r>
            <a:r>
              <a:rPr lang="en-IN" sz="2100" strike="noStrike" spc="-1">
                <a:solidFill>
                  <a:srgbClr val="000000"/>
                </a:solidFill>
                <a:latin typeface="Arial" panose="020B0604020202020204" pitchFamily="34" charset="0"/>
                <a:cs typeface="Arial" panose="020B0604020202020204" pitchFamily="34" charset="0"/>
              </a:rPr>
              <a:t>, natural, and joyous </a:t>
            </a:r>
            <a:r>
              <a:rPr lang="en-IN" sz="2100" strike="noStrike" spc="-1">
                <a:solidFill>
                  <a:srgbClr val="FF1616"/>
                </a:solidFill>
                <a:latin typeface="Arial" panose="020B0604020202020204" pitchFamily="34" charset="0"/>
                <a:cs typeface="Arial" panose="020B0604020202020204" pitchFamily="34" charset="0"/>
              </a:rPr>
              <a:t>self</a:t>
            </a:r>
            <a:r>
              <a:rPr lang="en-IN" sz="2100" strike="noStrike" spc="-1">
                <a:solidFill>
                  <a:srgbClr val="000000"/>
                </a:solidFill>
                <a:latin typeface="Arial" panose="020B0604020202020204" pitchFamily="34" charset="0"/>
                <a:cs typeface="Arial" panose="020B0604020202020204" pitchFamily="34" charset="0"/>
              </a:rPr>
              <a:t>!</a:t>
            </a:r>
            <a:endParaRPr lang="en-IN" sz="2100" strike="noStrike" spc="-1">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2"/>
          <p:cNvPicPr/>
          <p:nvPr/>
        </p:nvPicPr>
        <p:blipFill>
          <a:blip r:embed="rId2"/>
          <a:stretch/>
        </p:blipFill>
        <p:spPr>
          <a:xfrm>
            <a:off x="15109560" y="-647280"/>
            <a:ext cx="3351600" cy="3351600"/>
          </a:xfrm>
          <a:prstGeom prst="rect">
            <a:avLst/>
          </a:prstGeom>
          <a:ln>
            <a:noFill/>
          </a:ln>
        </p:spPr>
      </p:pic>
      <p:pic>
        <p:nvPicPr>
          <p:cNvPr id="194" name="Picture 3"/>
          <p:cNvPicPr/>
          <p:nvPr/>
        </p:nvPicPr>
        <p:blipFill>
          <a:blip r:embed="rId3"/>
          <a:stretch/>
        </p:blipFill>
        <p:spPr>
          <a:xfrm>
            <a:off x="3117600" y="2506680"/>
            <a:ext cx="12683160" cy="7562160"/>
          </a:xfrm>
          <a:prstGeom prst="rect">
            <a:avLst/>
          </a:prstGeom>
          <a:ln>
            <a:noFill/>
          </a:ln>
        </p:spPr>
      </p:pic>
      <p:grpSp>
        <p:nvGrpSpPr>
          <p:cNvPr id="195" name="Group 1"/>
          <p:cNvGrpSpPr/>
          <p:nvPr/>
        </p:nvGrpSpPr>
        <p:grpSpPr>
          <a:xfrm>
            <a:off x="1028880" y="984240"/>
            <a:ext cx="14080320" cy="1732804"/>
            <a:chOff x="1028880" y="984240"/>
            <a:chExt cx="14080320" cy="1732804"/>
          </a:xfrm>
        </p:grpSpPr>
        <p:sp>
          <p:nvSpPr>
            <p:cNvPr id="196" name="CustomShape 2"/>
            <p:cNvSpPr/>
            <p:nvPr/>
          </p:nvSpPr>
          <p:spPr>
            <a:xfrm>
              <a:off x="1028880" y="984240"/>
              <a:ext cx="14080320" cy="925382"/>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7801"/>
                </a:lnSpc>
              </a:pPr>
              <a:r>
                <a:rPr lang="en-IN" sz="6000" b="1" strike="noStrike" spc="177" dirty="0">
                  <a:solidFill>
                    <a:srgbClr val="37C9EF"/>
                  </a:solidFill>
                  <a:latin typeface="Arial" panose="020B0604020202020204" pitchFamily="34" charset="0"/>
                  <a:cs typeface="Arial" panose="020B0604020202020204" pitchFamily="34" charset="0"/>
                </a:rPr>
                <a:t>Sudarshan Kriya (SKY)</a:t>
              </a:r>
              <a:endParaRPr lang="en-IN" sz="6000" b="1" strike="noStrike" spc="-1" dirty="0">
                <a:latin typeface="Arial" panose="020B0604020202020204" pitchFamily="34" charset="0"/>
                <a:cs typeface="Arial" panose="020B0604020202020204" pitchFamily="34" charset="0"/>
              </a:endParaRPr>
            </a:p>
          </p:txBody>
        </p:sp>
        <p:sp>
          <p:nvSpPr>
            <p:cNvPr id="197" name="CustomShape 3"/>
            <p:cNvSpPr/>
            <p:nvPr/>
          </p:nvSpPr>
          <p:spPr>
            <a:xfrm>
              <a:off x="1028880" y="2023200"/>
              <a:ext cx="14080320" cy="693844"/>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5998"/>
                </a:lnSpc>
              </a:pPr>
              <a:r>
                <a:rPr lang="en-IN" sz="4000" strike="noStrike" spc="197" dirty="0">
                  <a:solidFill>
                    <a:srgbClr val="191919"/>
                  </a:solidFill>
                  <a:latin typeface="Arial" panose="020B0604020202020204" pitchFamily="34" charset="0"/>
                  <a:cs typeface="Arial" panose="020B0604020202020204" pitchFamily="34" charset="0"/>
                </a:rPr>
                <a:t>Benefits Practitioners</a:t>
              </a:r>
              <a:endParaRPr lang="en-IN" sz="4000" strike="noStrike" spc="-1" dirty="0">
                <a:latin typeface="Arial" panose="020B0604020202020204" pitchFamily="34" charset="0"/>
                <a:cs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E5F99-CFF2-0456-ACAE-0CE5ACDEAF9F}"/>
              </a:ext>
            </a:extLst>
          </p:cNvPr>
          <p:cNvSpPr>
            <a:spLocks noGrp="1"/>
          </p:cNvSpPr>
          <p:nvPr>
            <p:ph type="title"/>
          </p:nvPr>
        </p:nvSpPr>
        <p:spPr>
          <a:xfrm>
            <a:off x="914400" y="0"/>
            <a:ext cx="8534400" cy="1250736"/>
          </a:xfrm>
        </p:spPr>
        <p:txBody>
          <a:bodyPr/>
          <a:lstStyle/>
          <a:p>
            <a:r>
              <a:rPr lang="en-US" sz="4400" b="1" dirty="0">
                <a:solidFill>
                  <a:srgbClr val="00B0F0"/>
                </a:solidFill>
                <a:latin typeface="Arial" panose="020B0604020202020204" pitchFamily="34" charset="0"/>
                <a:cs typeface="Arial" panose="020B0604020202020204" pitchFamily="34" charset="0"/>
              </a:rPr>
              <a:t>SCHOOL PROGRAMS</a:t>
            </a:r>
          </a:p>
        </p:txBody>
      </p:sp>
      <p:pic>
        <p:nvPicPr>
          <p:cNvPr id="5" name="Picture 26">
            <a:extLst>
              <a:ext uri="{FF2B5EF4-FFF2-40B4-BE49-F238E27FC236}">
                <a16:creationId xmlns:a16="http://schemas.microsoft.com/office/drawing/2014/main" id="{2986467E-C9A8-BE58-027D-6E5F722354E9}"/>
              </a:ext>
            </a:extLst>
          </p:cNvPr>
          <p:cNvPicPr/>
          <p:nvPr/>
        </p:nvPicPr>
        <p:blipFill>
          <a:blip r:embed="rId2"/>
          <a:stretch/>
        </p:blipFill>
        <p:spPr>
          <a:xfrm>
            <a:off x="15109560" y="-647280"/>
            <a:ext cx="3351600" cy="3351600"/>
          </a:xfrm>
          <a:prstGeom prst="rect">
            <a:avLst/>
          </a:prstGeom>
          <a:ln>
            <a:noFill/>
          </a:ln>
        </p:spPr>
      </p:pic>
      <p:graphicFrame>
        <p:nvGraphicFramePr>
          <p:cNvPr id="2" name="Table 1">
            <a:extLst>
              <a:ext uri="{FF2B5EF4-FFF2-40B4-BE49-F238E27FC236}">
                <a16:creationId xmlns:a16="http://schemas.microsoft.com/office/drawing/2014/main" id="{63DB2AC0-81DC-3BF6-80DA-6913C54EEDA0}"/>
              </a:ext>
            </a:extLst>
          </p:cNvPr>
          <p:cNvGraphicFramePr>
            <a:graphicFrameLocks noGrp="1"/>
          </p:cNvGraphicFramePr>
          <p:nvPr/>
        </p:nvGraphicFramePr>
        <p:xfrm>
          <a:off x="816142" y="1790221"/>
          <a:ext cx="13519484" cy="1854200"/>
        </p:xfrm>
        <a:graphic>
          <a:graphicData uri="http://schemas.openxmlformats.org/drawingml/2006/table">
            <a:tbl>
              <a:tblPr firstRow="1" bandRow="1">
                <a:tableStyleId>{5C22544A-7EE6-4342-B048-85BDC9FD1C3A}</a:tableStyleId>
              </a:tblPr>
              <a:tblGrid>
                <a:gridCol w="2703897">
                  <a:extLst>
                    <a:ext uri="{9D8B030D-6E8A-4147-A177-3AD203B41FA5}">
                      <a16:colId xmlns:a16="http://schemas.microsoft.com/office/drawing/2014/main" val="3988203155"/>
                    </a:ext>
                  </a:extLst>
                </a:gridCol>
                <a:gridCol w="2703897">
                  <a:extLst>
                    <a:ext uri="{9D8B030D-6E8A-4147-A177-3AD203B41FA5}">
                      <a16:colId xmlns:a16="http://schemas.microsoft.com/office/drawing/2014/main" val="331691862"/>
                    </a:ext>
                  </a:extLst>
                </a:gridCol>
                <a:gridCol w="2654977">
                  <a:extLst>
                    <a:ext uri="{9D8B030D-6E8A-4147-A177-3AD203B41FA5}">
                      <a16:colId xmlns:a16="http://schemas.microsoft.com/office/drawing/2014/main" val="481855865"/>
                    </a:ext>
                  </a:extLst>
                </a:gridCol>
                <a:gridCol w="3717858">
                  <a:extLst>
                    <a:ext uri="{9D8B030D-6E8A-4147-A177-3AD203B41FA5}">
                      <a16:colId xmlns:a16="http://schemas.microsoft.com/office/drawing/2014/main" val="704080013"/>
                    </a:ext>
                  </a:extLst>
                </a:gridCol>
                <a:gridCol w="1738855">
                  <a:extLst>
                    <a:ext uri="{9D8B030D-6E8A-4147-A177-3AD203B41FA5}">
                      <a16:colId xmlns:a16="http://schemas.microsoft.com/office/drawing/2014/main" val="3089090887"/>
                    </a:ext>
                  </a:extLst>
                </a:gridCol>
              </a:tblGrid>
              <a:tr h="370840">
                <a:tc rowSpan="2">
                  <a:txBody>
                    <a:bodyPr/>
                    <a:lstStyle/>
                    <a:p>
                      <a:r>
                        <a:rPr lang="en-US" dirty="0"/>
                        <a:t>Name of the Program</a:t>
                      </a:r>
                    </a:p>
                  </a:txBody>
                  <a:tcPr/>
                </a:tc>
                <a:tc rowSpan="2">
                  <a:txBody>
                    <a:bodyPr/>
                    <a:lstStyle/>
                    <a:p>
                      <a:r>
                        <a:rPr lang="en-US" dirty="0"/>
                        <a:t>Classes Eligible in School</a:t>
                      </a:r>
                    </a:p>
                  </a:txBody>
                  <a:tcPr/>
                </a:tc>
                <a:tc gridSpan="3">
                  <a:txBody>
                    <a:bodyPr/>
                    <a:lstStyle/>
                    <a:p>
                      <a:r>
                        <a:rPr lang="en-US" dirty="0"/>
                        <a:t>Schedule</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66316235"/>
                  </a:ext>
                </a:extLst>
              </a:tr>
              <a:tr h="370840">
                <a:tc vMerge="1">
                  <a:txBody>
                    <a:bodyPr/>
                    <a:lstStyle/>
                    <a:p>
                      <a:endParaRPr lang="en-US" dirty="0"/>
                    </a:p>
                  </a:txBody>
                  <a:tcPr/>
                </a:tc>
                <a:tc vMerge="1">
                  <a:txBody>
                    <a:bodyPr/>
                    <a:lstStyle/>
                    <a:p>
                      <a:endParaRPr lang="en-US" dirty="0"/>
                    </a:p>
                  </a:txBody>
                  <a:tcPr/>
                </a:tc>
                <a:tc>
                  <a:txBody>
                    <a:bodyPr/>
                    <a:lstStyle/>
                    <a:p>
                      <a:r>
                        <a:rPr lang="en-US" b="1" dirty="0"/>
                        <a:t>Number of Sessions</a:t>
                      </a:r>
                    </a:p>
                  </a:txBody>
                  <a:tcPr/>
                </a:tc>
                <a:tc>
                  <a:txBody>
                    <a:bodyPr/>
                    <a:lstStyle/>
                    <a:p>
                      <a:r>
                        <a:rPr lang="en-US" b="1" dirty="0"/>
                        <a:t>Number of Days - Consecutive</a:t>
                      </a:r>
                    </a:p>
                  </a:txBody>
                  <a:tcPr/>
                </a:tc>
                <a:tc>
                  <a:txBody>
                    <a:bodyPr/>
                    <a:lstStyle/>
                    <a:p>
                      <a:r>
                        <a:rPr lang="en-US" b="1" dirty="0"/>
                        <a:t>Duration (</a:t>
                      </a:r>
                      <a:r>
                        <a:rPr lang="en-US" b="1" dirty="0" err="1"/>
                        <a:t>Hrs</a:t>
                      </a:r>
                      <a:r>
                        <a:rPr lang="en-US" b="1" dirty="0"/>
                        <a:t>)</a:t>
                      </a:r>
                    </a:p>
                  </a:txBody>
                  <a:tcPr/>
                </a:tc>
                <a:extLst>
                  <a:ext uri="{0D108BD9-81ED-4DB2-BD59-A6C34878D82A}">
                    <a16:rowId xmlns:a16="http://schemas.microsoft.com/office/drawing/2014/main" val="329432572"/>
                  </a:ext>
                </a:extLst>
              </a:tr>
              <a:tr h="370840">
                <a:tc>
                  <a:txBody>
                    <a:bodyPr/>
                    <a:lstStyle/>
                    <a:p>
                      <a:r>
                        <a:rPr lang="en-US" dirty="0"/>
                        <a:t>Utkarsh Yoga (UY)</a:t>
                      </a:r>
                    </a:p>
                  </a:txBody>
                  <a:tcPr/>
                </a:tc>
                <a:tc>
                  <a:txBody>
                    <a:bodyPr/>
                    <a:lstStyle/>
                    <a:p>
                      <a:r>
                        <a:rPr lang="en-US" dirty="0"/>
                        <a:t>Grades 3 – 7</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885278566"/>
                  </a:ext>
                </a:extLst>
              </a:tr>
              <a:tr h="370840">
                <a:tc>
                  <a:txBody>
                    <a:bodyPr/>
                    <a:lstStyle/>
                    <a:p>
                      <a:r>
                        <a:rPr lang="en-US" dirty="0" err="1"/>
                        <a:t>Medha</a:t>
                      </a:r>
                      <a:r>
                        <a:rPr lang="en-US" dirty="0"/>
                        <a:t> Yoga (MY)</a:t>
                      </a:r>
                    </a:p>
                  </a:txBody>
                  <a:tcPr/>
                </a:tc>
                <a:tc>
                  <a:txBody>
                    <a:bodyPr/>
                    <a:lstStyle/>
                    <a:p>
                      <a:r>
                        <a:rPr lang="en-US" dirty="0"/>
                        <a:t>Grades 8 – 12</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791990453"/>
                  </a:ext>
                </a:extLst>
              </a:tr>
              <a:tr h="370840">
                <a:tc>
                  <a:txBody>
                    <a:bodyPr/>
                    <a:lstStyle/>
                    <a:p>
                      <a:r>
                        <a:rPr lang="en-US" dirty="0"/>
                        <a:t>Intuition Process</a:t>
                      </a:r>
                    </a:p>
                  </a:txBody>
                  <a:tcPr/>
                </a:tc>
                <a:tc>
                  <a:txBody>
                    <a:bodyPr/>
                    <a:lstStyle/>
                    <a:p>
                      <a:r>
                        <a:rPr lang="en-US" dirty="0"/>
                        <a:t>Grades 2 – 12</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699756080"/>
                  </a:ext>
                </a:extLst>
              </a:tr>
            </a:tbl>
          </a:graphicData>
        </a:graphic>
      </p:graphicFrame>
      <p:sp>
        <p:nvSpPr>
          <p:cNvPr id="6" name="TextBox 5">
            <a:extLst>
              <a:ext uri="{FF2B5EF4-FFF2-40B4-BE49-F238E27FC236}">
                <a16:creationId xmlns:a16="http://schemas.microsoft.com/office/drawing/2014/main" id="{A8B909B6-7B54-51DD-4596-5D34055A2883}"/>
              </a:ext>
            </a:extLst>
          </p:cNvPr>
          <p:cNvSpPr txBox="1"/>
          <p:nvPr/>
        </p:nvSpPr>
        <p:spPr>
          <a:xfrm>
            <a:off x="816142" y="1174655"/>
            <a:ext cx="6477000" cy="461665"/>
          </a:xfrm>
          <a:prstGeom prst="rect">
            <a:avLst/>
          </a:prstGeom>
          <a:noFill/>
        </p:spPr>
        <p:txBody>
          <a:bodyPr wrap="square" rtlCol="0">
            <a:spAutoFit/>
          </a:bodyPr>
          <a:lstStyle/>
          <a:p>
            <a:r>
              <a:rPr lang="en-US" sz="2400" b="1" dirty="0">
                <a:solidFill>
                  <a:srgbClr val="0070C0"/>
                </a:solidFill>
              </a:rPr>
              <a:t>PROGRAMS FOR CHILDREN AND TEENS</a:t>
            </a:r>
          </a:p>
        </p:txBody>
      </p:sp>
      <p:sp>
        <p:nvSpPr>
          <p:cNvPr id="7" name="TextBox 6">
            <a:extLst>
              <a:ext uri="{FF2B5EF4-FFF2-40B4-BE49-F238E27FC236}">
                <a16:creationId xmlns:a16="http://schemas.microsoft.com/office/drawing/2014/main" id="{C1334F2A-BC51-C2AA-3180-6C817DC18815}"/>
              </a:ext>
            </a:extLst>
          </p:cNvPr>
          <p:cNvSpPr txBox="1"/>
          <p:nvPr/>
        </p:nvSpPr>
        <p:spPr>
          <a:xfrm>
            <a:off x="792079" y="3957843"/>
            <a:ext cx="6477000" cy="461665"/>
          </a:xfrm>
          <a:prstGeom prst="rect">
            <a:avLst/>
          </a:prstGeom>
          <a:noFill/>
        </p:spPr>
        <p:txBody>
          <a:bodyPr wrap="square" rtlCol="0">
            <a:spAutoFit/>
          </a:bodyPr>
          <a:lstStyle/>
          <a:p>
            <a:r>
              <a:rPr lang="en-US" sz="2400" b="1" dirty="0">
                <a:solidFill>
                  <a:srgbClr val="0070C0"/>
                </a:solidFill>
              </a:rPr>
              <a:t>PROGRAMS FOR PARENTS</a:t>
            </a:r>
          </a:p>
        </p:txBody>
      </p:sp>
      <p:graphicFrame>
        <p:nvGraphicFramePr>
          <p:cNvPr id="9" name="Table 8">
            <a:extLst>
              <a:ext uri="{FF2B5EF4-FFF2-40B4-BE49-F238E27FC236}">
                <a16:creationId xmlns:a16="http://schemas.microsoft.com/office/drawing/2014/main" id="{97C4A5B6-DF98-08CF-AC90-7B39BFAACBDB}"/>
              </a:ext>
            </a:extLst>
          </p:cNvPr>
          <p:cNvGraphicFramePr>
            <a:graphicFrameLocks noGrp="1"/>
          </p:cNvGraphicFramePr>
          <p:nvPr/>
        </p:nvGraphicFramePr>
        <p:xfrm>
          <a:off x="792079" y="4640585"/>
          <a:ext cx="9801626" cy="2123440"/>
        </p:xfrm>
        <a:graphic>
          <a:graphicData uri="http://schemas.openxmlformats.org/drawingml/2006/table">
            <a:tbl>
              <a:tblPr firstRow="1" bandRow="1">
                <a:tableStyleId>{5C22544A-7EE6-4342-B048-85BDC9FD1C3A}</a:tableStyleId>
              </a:tblPr>
              <a:tblGrid>
                <a:gridCol w="2703897">
                  <a:extLst>
                    <a:ext uri="{9D8B030D-6E8A-4147-A177-3AD203B41FA5}">
                      <a16:colId xmlns:a16="http://schemas.microsoft.com/office/drawing/2014/main" val="3988203155"/>
                    </a:ext>
                  </a:extLst>
                </a:gridCol>
                <a:gridCol w="2703897">
                  <a:extLst>
                    <a:ext uri="{9D8B030D-6E8A-4147-A177-3AD203B41FA5}">
                      <a16:colId xmlns:a16="http://schemas.microsoft.com/office/drawing/2014/main" val="331691862"/>
                    </a:ext>
                  </a:extLst>
                </a:gridCol>
                <a:gridCol w="2654977">
                  <a:extLst>
                    <a:ext uri="{9D8B030D-6E8A-4147-A177-3AD203B41FA5}">
                      <a16:colId xmlns:a16="http://schemas.microsoft.com/office/drawing/2014/main" val="481855865"/>
                    </a:ext>
                  </a:extLst>
                </a:gridCol>
                <a:gridCol w="1738855">
                  <a:extLst>
                    <a:ext uri="{9D8B030D-6E8A-4147-A177-3AD203B41FA5}">
                      <a16:colId xmlns:a16="http://schemas.microsoft.com/office/drawing/2014/main" val="3089090887"/>
                    </a:ext>
                  </a:extLst>
                </a:gridCol>
              </a:tblGrid>
              <a:tr h="370840">
                <a:tc rowSpan="2">
                  <a:txBody>
                    <a:bodyPr/>
                    <a:lstStyle/>
                    <a:p>
                      <a:r>
                        <a:rPr lang="en-US" dirty="0"/>
                        <a:t>Name of the Program</a:t>
                      </a:r>
                    </a:p>
                  </a:txBody>
                  <a:tcPr/>
                </a:tc>
                <a:tc rowSpan="2">
                  <a:txBody>
                    <a:bodyPr/>
                    <a:lstStyle/>
                    <a:p>
                      <a:r>
                        <a:rPr lang="en-US" dirty="0"/>
                        <a:t>Classes Eligible in School</a:t>
                      </a:r>
                    </a:p>
                  </a:txBody>
                  <a:tcPr/>
                </a:tc>
                <a:tc gridSpan="2">
                  <a:txBody>
                    <a:bodyPr/>
                    <a:lstStyle/>
                    <a:p>
                      <a:r>
                        <a:rPr lang="en-US" dirty="0"/>
                        <a:t>Schedule</a:t>
                      </a:r>
                    </a:p>
                  </a:txBody>
                  <a:tcPr/>
                </a:tc>
                <a:tc hMerge="1">
                  <a:txBody>
                    <a:bodyPr/>
                    <a:lstStyle/>
                    <a:p>
                      <a:endParaRPr lang="en-US" dirty="0"/>
                    </a:p>
                  </a:txBody>
                  <a:tcPr/>
                </a:tc>
                <a:extLst>
                  <a:ext uri="{0D108BD9-81ED-4DB2-BD59-A6C34878D82A}">
                    <a16:rowId xmlns:a16="http://schemas.microsoft.com/office/drawing/2014/main" val="1066316235"/>
                  </a:ext>
                </a:extLst>
              </a:tr>
              <a:tr h="370840">
                <a:tc vMerge="1">
                  <a:txBody>
                    <a:bodyPr/>
                    <a:lstStyle/>
                    <a:p>
                      <a:endParaRPr lang="en-US" dirty="0"/>
                    </a:p>
                  </a:txBody>
                  <a:tcPr/>
                </a:tc>
                <a:tc vMerge="1">
                  <a:txBody>
                    <a:bodyPr/>
                    <a:lstStyle/>
                    <a:p>
                      <a:endParaRPr lang="en-US" dirty="0"/>
                    </a:p>
                  </a:txBody>
                  <a:tcPr/>
                </a:tc>
                <a:tc>
                  <a:txBody>
                    <a:bodyPr/>
                    <a:lstStyle/>
                    <a:p>
                      <a:r>
                        <a:rPr lang="en-US" b="1" dirty="0"/>
                        <a:t>Number of Sessions</a:t>
                      </a:r>
                    </a:p>
                  </a:txBody>
                  <a:tcPr/>
                </a:tc>
                <a:tc>
                  <a:txBody>
                    <a:bodyPr/>
                    <a:lstStyle/>
                    <a:p>
                      <a:r>
                        <a:rPr lang="en-US" b="1" dirty="0"/>
                        <a:t>Duration (</a:t>
                      </a:r>
                      <a:r>
                        <a:rPr lang="en-US" b="1" dirty="0" err="1"/>
                        <a:t>Hrs</a:t>
                      </a:r>
                      <a:r>
                        <a:rPr lang="en-US" b="1" dirty="0"/>
                        <a:t>)</a:t>
                      </a:r>
                    </a:p>
                  </a:txBody>
                  <a:tcPr/>
                </a:tc>
                <a:extLst>
                  <a:ext uri="{0D108BD9-81ED-4DB2-BD59-A6C34878D82A}">
                    <a16:rowId xmlns:a16="http://schemas.microsoft.com/office/drawing/2014/main" val="329432572"/>
                  </a:ext>
                </a:extLst>
              </a:tr>
              <a:tr h="370840">
                <a:tc>
                  <a:txBody>
                    <a:bodyPr/>
                    <a:lstStyle/>
                    <a:p>
                      <a:r>
                        <a:rPr lang="en-US" dirty="0"/>
                        <a:t>Post Course Meeting</a:t>
                      </a:r>
                    </a:p>
                  </a:txBody>
                  <a:tcPr/>
                </a:tc>
                <a:tc>
                  <a:txBody>
                    <a:bodyPr/>
                    <a:lstStyle/>
                    <a:p>
                      <a:r>
                        <a:rPr lang="en-US" dirty="0"/>
                        <a:t>Parents of Children Who did the course</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885278566"/>
                  </a:ext>
                </a:extLst>
              </a:tr>
              <a:tr h="370840">
                <a:tc>
                  <a:txBody>
                    <a:bodyPr/>
                    <a:lstStyle/>
                    <a:p>
                      <a:r>
                        <a:rPr lang="en-US" dirty="0"/>
                        <a:t>KYC – Know Your Child</a:t>
                      </a:r>
                    </a:p>
                  </a:txBody>
                  <a:tcPr/>
                </a:tc>
                <a:tc>
                  <a:txBody>
                    <a:bodyPr/>
                    <a:lstStyle/>
                    <a:p>
                      <a:r>
                        <a:rPr lang="en-US" dirty="0"/>
                        <a:t>Grades 3 – 7</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1791990453"/>
                  </a:ext>
                </a:extLst>
              </a:tr>
              <a:tr h="370840">
                <a:tc>
                  <a:txBody>
                    <a:bodyPr/>
                    <a:lstStyle/>
                    <a:p>
                      <a:r>
                        <a:rPr lang="en-US" dirty="0"/>
                        <a:t>KYT – Know Your Teen</a:t>
                      </a:r>
                    </a:p>
                  </a:txBody>
                  <a:tcPr/>
                </a:tc>
                <a:tc>
                  <a:txBody>
                    <a:bodyPr/>
                    <a:lstStyle/>
                    <a:p>
                      <a:r>
                        <a:rPr lang="en-US" dirty="0"/>
                        <a:t>Grades 8 – 12</a:t>
                      </a:r>
                    </a:p>
                  </a:txBody>
                  <a:tcPr/>
                </a:tc>
                <a:tc>
                  <a:txBody>
                    <a:bodyPr/>
                    <a:lstStyle/>
                    <a:p>
                      <a:r>
                        <a:rPr lang="en-US" dirty="0"/>
                        <a:t>1</a:t>
                      </a:r>
                    </a:p>
                  </a:txBody>
                  <a:tcPr/>
                </a:tc>
                <a:tc>
                  <a:txBody>
                    <a:bodyPr/>
                    <a:lstStyle/>
                    <a:p>
                      <a:r>
                        <a:rPr lang="en-US" dirty="0"/>
                        <a:t>3</a:t>
                      </a:r>
                    </a:p>
                  </a:txBody>
                  <a:tcPr/>
                </a:tc>
                <a:extLst>
                  <a:ext uri="{0D108BD9-81ED-4DB2-BD59-A6C34878D82A}">
                    <a16:rowId xmlns:a16="http://schemas.microsoft.com/office/drawing/2014/main" val="699756080"/>
                  </a:ext>
                </a:extLst>
              </a:tr>
            </a:tbl>
          </a:graphicData>
        </a:graphic>
      </p:graphicFrame>
      <p:sp>
        <p:nvSpPr>
          <p:cNvPr id="10" name="TextBox 9">
            <a:extLst>
              <a:ext uri="{FF2B5EF4-FFF2-40B4-BE49-F238E27FC236}">
                <a16:creationId xmlns:a16="http://schemas.microsoft.com/office/drawing/2014/main" id="{4C8F1706-F219-2049-3721-D874ADBA6447}"/>
              </a:ext>
            </a:extLst>
          </p:cNvPr>
          <p:cNvSpPr txBox="1"/>
          <p:nvPr/>
        </p:nvSpPr>
        <p:spPr>
          <a:xfrm>
            <a:off x="792079" y="7085634"/>
            <a:ext cx="10210800" cy="461665"/>
          </a:xfrm>
          <a:prstGeom prst="rect">
            <a:avLst/>
          </a:prstGeom>
          <a:noFill/>
        </p:spPr>
        <p:txBody>
          <a:bodyPr wrap="square" rtlCol="0">
            <a:spAutoFit/>
          </a:bodyPr>
          <a:lstStyle/>
          <a:p>
            <a:r>
              <a:rPr lang="en-US" sz="2400" b="1" dirty="0">
                <a:solidFill>
                  <a:srgbClr val="0070C0"/>
                </a:solidFill>
              </a:rPr>
              <a:t>PROGRAMS FOR TEACHERS – </a:t>
            </a:r>
            <a:r>
              <a:rPr lang="en-US" sz="2400" dirty="0"/>
              <a:t>Stress Free Teaching 1.5Hrs Session</a:t>
            </a:r>
          </a:p>
        </p:txBody>
      </p:sp>
      <p:sp>
        <p:nvSpPr>
          <p:cNvPr id="11" name="TextBox 10">
            <a:extLst>
              <a:ext uri="{FF2B5EF4-FFF2-40B4-BE49-F238E27FC236}">
                <a16:creationId xmlns:a16="http://schemas.microsoft.com/office/drawing/2014/main" id="{C96643C2-68C1-92C7-2775-C92E45CB77DE}"/>
              </a:ext>
            </a:extLst>
          </p:cNvPr>
          <p:cNvSpPr txBox="1"/>
          <p:nvPr/>
        </p:nvSpPr>
        <p:spPr>
          <a:xfrm>
            <a:off x="914400" y="8327101"/>
            <a:ext cx="6354679" cy="1200329"/>
          </a:xfrm>
          <a:prstGeom prst="rect">
            <a:avLst/>
          </a:prstGeom>
          <a:noFill/>
        </p:spPr>
        <p:txBody>
          <a:bodyPr wrap="square" rtlCol="0">
            <a:spAutoFit/>
          </a:bodyPr>
          <a:lstStyle/>
          <a:p>
            <a:r>
              <a:rPr lang="en-US" sz="2400" b="1" dirty="0">
                <a:solidFill>
                  <a:srgbClr val="0070C0"/>
                </a:solidFill>
              </a:rPr>
              <a:t>RECONNECT SESSIONS FOR STUDENTS</a:t>
            </a:r>
          </a:p>
          <a:p>
            <a:pPr marL="342900" indent="-342900">
              <a:buFont typeface="Arial" panose="020B0604020202020204" pitchFamily="34" charset="0"/>
              <a:buChar char="•"/>
            </a:pPr>
            <a:r>
              <a:rPr lang="en-US" sz="2400" dirty="0"/>
              <a:t>2 </a:t>
            </a:r>
            <a:r>
              <a:rPr lang="en-US" sz="2400" dirty="0" err="1"/>
              <a:t>Hrs</a:t>
            </a:r>
            <a:r>
              <a:rPr lang="en-US" sz="2400" dirty="0"/>
              <a:t> Each 6 Sessions Over a Period of 3 Months</a:t>
            </a:r>
          </a:p>
        </p:txBody>
      </p:sp>
    </p:spTree>
    <p:extLst>
      <p:ext uri="{BB962C8B-B14F-4D97-AF65-F5344CB8AC3E}">
        <p14:creationId xmlns:p14="http://schemas.microsoft.com/office/powerpoint/2010/main" val="3159264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1463</Words>
  <Application>Microsoft Macintosh PowerPoint</Application>
  <PresentationFormat>Custom</PresentationFormat>
  <Paragraphs>318</Paragraphs>
  <Slides>24</Slides>
  <Notes>0</Notes>
  <HiddenSlides>12</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Aileron Heavy Bold</vt:lpstr>
      <vt:lpstr>Aileron Regular</vt:lpstr>
      <vt:lpstr>Alegreya Bold Italics</vt:lpstr>
      <vt:lpstr>Arial</vt:lpstr>
      <vt:lpstr>Arial</vt:lpstr>
      <vt:lpstr>Arimo Bold</vt:lpstr>
      <vt:lpstr>Calibri</vt:lpstr>
      <vt:lpstr>Eczar SemiBold</vt:lpstr>
      <vt:lpstr>Libre Franklin Black</vt:lpstr>
      <vt:lpstr>Montserrat Light</vt:lpstr>
      <vt:lpstr>Montserrat Light Bold</vt:lpstr>
      <vt:lpstr>Open Sans Extra Bold</vt:lpstr>
      <vt:lpstr>Open Sans Light</vt:lpstr>
      <vt:lpstr>Open Sans Light Bold</vt:lpstr>
      <vt:lpstr>Symbol</vt:lpstr>
      <vt:lpstr>Times New Roman</vt:lpstr>
      <vt:lpstr>Wingdings</vt:lpstr>
      <vt:lpstr>Office Theme</vt:lpstr>
      <vt:lpstr>PowerPoint Presentation</vt:lpstr>
      <vt:lpstr>PowerPoint Presentation</vt:lpstr>
      <vt:lpstr>The Approach </vt:lpstr>
      <vt:lpstr>CHILDREN AND TEEN PROGRAMS</vt:lpstr>
      <vt:lpstr>PowerPoint Presentation</vt:lpstr>
      <vt:lpstr>PowerPoint Presentation</vt:lpstr>
      <vt:lpstr>PowerPoint Presentation</vt:lpstr>
      <vt:lpstr>PowerPoint Presentation</vt:lpstr>
      <vt:lpstr>SCHOOL PROGRAMS</vt:lpstr>
      <vt:lpstr>SCHOOL PROPOSAL</vt:lpstr>
      <vt:lpstr>SCHOOL PROGRAMS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TAOL Children &amp; Teens - for Schools</dc:title>
  <dc:subject/>
  <dc:creator/>
  <dc:description/>
  <cp:lastModifiedBy>Arvindh Raghavendran</cp:lastModifiedBy>
  <cp:revision>28</cp:revision>
  <dcterms:created xsi:type="dcterms:W3CDTF">2006-08-16T00:00:00Z</dcterms:created>
  <dcterms:modified xsi:type="dcterms:W3CDTF">2025-11-21T01:28:54Z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0</vt:i4>
  </property>
</Properties>
</file>