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20"/>
  </p:notesMasterIdLst>
  <p:sldIdLst>
    <p:sldId id="256" r:id="rId2"/>
    <p:sldId id="257" r:id="rId3"/>
    <p:sldId id="258" r:id="rId4"/>
    <p:sldId id="272" r:id="rId5"/>
    <p:sldId id="259" r:id="rId6"/>
    <p:sldId id="261" r:id="rId7"/>
    <p:sldId id="260" r:id="rId8"/>
    <p:sldId id="262" r:id="rId9"/>
    <p:sldId id="263" r:id="rId10"/>
    <p:sldId id="310" r:id="rId11"/>
    <p:sldId id="316" r:id="rId12"/>
    <p:sldId id="312" r:id="rId13"/>
    <p:sldId id="318" r:id="rId14"/>
    <p:sldId id="319" r:id="rId15"/>
    <p:sldId id="264" r:id="rId16"/>
    <p:sldId id="265" r:id="rId17"/>
    <p:sldId id="308" r:id="rId18"/>
    <p:sldId id="297" r:id="rId19"/>
  </p:sldIdLst>
  <p:sldSz cx="14630400" cy="8229600"/>
  <p:notesSz cx="8229600" cy="14630400"/>
  <p:embeddedFontLst>
    <p:embeddedFont>
      <p:font typeface="Arial Narrow" panose="020B060602020203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Crimson Pro Bold" pitchFamily="2" charset="0"/>
      <p:bold r:id="rId31"/>
    </p:embeddedFont>
    <p:embeddedFont>
      <p:font typeface="Crimson Pro Light" pitchFamily="2" charset="0"/>
      <p:regular r:id="rId32"/>
      <p:italic r:id="rId33"/>
    </p:embeddedFont>
    <p:embeddedFont>
      <p:font typeface="IBM Plex Sans Condensed Bold" panose="020B0806050203000203" pitchFamily="34" charset="0"/>
      <p:bold r:id="rId34"/>
    </p:embeddedFont>
    <p:embeddedFont>
      <p:font typeface="MS Mincho" panose="02020609040205080304" pitchFamily="49" charset="-128"/>
      <p:regular r:id="rId35"/>
    </p:embeddedFont>
    <p:embeddedFont>
      <p:font typeface="MuseoModerno Light" pitchFamily="2" charset="0"/>
      <p:regular r:id="rId36"/>
      <p:italic r:id="rId37"/>
    </p:embeddedFont>
    <p:embeddedFont>
      <p:font typeface="MuseoModerno Medium" pitchFamily="2" charset="0"/>
      <p:regular r:id="rId38"/>
      <p:italic r:id="rId39"/>
    </p:embeddedFont>
    <p:embeddedFont>
      <p:font typeface="Open Sans" pitchFamily="2" charset="0"/>
      <p:regular r:id="rId40"/>
      <p:bold r:id="rId41"/>
      <p:italic r:id="rId42"/>
      <p:boldItalic r:id="rId43"/>
    </p:embeddedFont>
    <p:embeddedFont>
      <p:font typeface="Source Sans 3" panose="020B0303030403020204" pitchFamily="34" charset="0"/>
      <p:regular r:id="rId44"/>
      <p:bold r:id="rId45"/>
      <p:italic r:id="rId46"/>
      <p:boldItalic r:id="rId47"/>
    </p:embeddedFont>
    <p:embeddedFont>
      <p:font typeface="Source Serif 4 Semi 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F3"/>
    <a:srgbClr val="FDF1E9"/>
    <a:srgbClr val="FF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2" d="100"/>
          <a:sy n="72" d="100"/>
        </p:scale>
        <p:origin x="52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84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58425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A959C-A48E-4D8B-8602-92DC69EC8E6A}"/>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IN"/>
          </a:p>
        </p:txBody>
      </p:sp>
      <p:sp>
        <p:nvSpPr>
          <p:cNvPr id="3" name="Subtitle 2">
            <a:extLst>
              <a:ext uri="{FF2B5EF4-FFF2-40B4-BE49-F238E27FC236}">
                <a16:creationId xmlns:a16="http://schemas.microsoft.com/office/drawing/2014/main" id="{F8D018EC-F660-4587-A38E-F47A14C2133F}"/>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B76E792-37D9-46FA-885B-46C00BFB5401}"/>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5" name="Footer Placeholder 4">
            <a:extLst>
              <a:ext uri="{FF2B5EF4-FFF2-40B4-BE49-F238E27FC236}">
                <a16:creationId xmlns:a16="http://schemas.microsoft.com/office/drawing/2014/main" id="{92D4B91A-8D8E-4FBA-A932-9789ACA72D1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0BFEC1E-251A-4BDF-BB76-9C75882B4A17}"/>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282731162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CFAC-B98B-4D20-BA64-E60BE68AB69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7FB76F5-054C-442F-A4ED-636A8B8CC5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8BFFE5-6E9D-4769-8A7E-D40C31557CF4}"/>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5" name="Footer Placeholder 4">
            <a:extLst>
              <a:ext uri="{FF2B5EF4-FFF2-40B4-BE49-F238E27FC236}">
                <a16:creationId xmlns:a16="http://schemas.microsoft.com/office/drawing/2014/main" id="{26FB7C5E-5C4F-4C1F-8B71-A90FCD9AF41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C75174-29C8-45D8-9889-167802D1F16D}"/>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285876486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F0838-8466-43BF-A3F8-2C8AE5D94E9A}"/>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9CBAD8A-06B2-4670-943C-1713AF74F30F}"/>
              </a:ext>
            </a:extLst>
          </p:cNvPr>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04BBCEA-58FD-440C-872D-75721A230B4A}"/>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5" name="Footer Placeholder 4">
            <a:extLst>
              <a:ext uri="{FF2B5EF4-FFF2-40B4-BE49-F238E27FC236}">
                <a16:creationId xmlns:a16="http://schemas.microsoft.com/office/drawing/2014/main" id="{DC373F12-F081-4D28-81E5-6D143473B4A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65B566A-478F-4A67-9A1A-018D9A40C135}"/>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3265829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861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8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585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886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038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135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09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82B4-F87C-4933-A943-FF75FF7E458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A6BD88F-AA6E-4966-9E17-D8CCFA2E1B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57904C8-88D6-4A11-8A23-3CE1D293800B}"/>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5" name="Footer Placeholder 4">
            <a:extLst>
              <a:ext uri="{FF2B5EF4-FFF2-40B4-BE49-F238E27FC236}">
                <a16:creationId xmlns:a16="http://schemas.microsoft.com/office/drawing/2014/main" id="{87E5F07E-CEF8-428B-B5F7-7A493EBE409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89FB158-932F-4EFF-B08C-67A1D8EC794D}"/>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250889215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022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29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C19A-29A1-4BD2-AE64-B73367DDC135}"/>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A183E7-BE83-47E1-BC3B-1B4F41090611}"/>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6212E9-15E3-4587-A07F-B1399F541D3A}"/>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5" name="Footer Placeholder 4">
            <a:extLst>
              <a:ext uri="{FF2B5EF4-FFF2-40B4-BE49-F238E27FC236}">
                <a16:creationId xmlns:a16="http://schemas.microsoft.com/office/drawing/2014/main" id="{867BF73B-5426-4D12-A0A4-0AB2D668883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B5B172B-0D0A-4C5B-A622-03B4865EE613}"/>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159333364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B96B-72DB-4774-9B9B-1B586AFC0C6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45F4D67-C127-4340-A6DE-1AE44E338BB4}"/>
              </a:ext>
            </a:extLst>
          </p:cNvPr>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B1E360B-CCAE-4F5D-8DEC-D740A4C85576}"/>
              </a:ext>
            </a:extLst>
          </p:cNvPr>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8F15E63-AFE4-4E5C-A501-8D4C40933DF6}"/>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6" name="Footer Placeholder 5">
            <a:extLst>
              <a:ext uri="{FF2B5EF4-FFF2-40B4-BE49-F238E27FC236}">
                <a16:creationId xmlns:a16="http://schemas.microsoft.com/office/drawing/2014/main" id="{F3D97F29-12CE-48A8-A63D-0B89324E49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D3DADE1-978F-49C3-A3D0-848BDF721517}"/>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319626940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8DC11-DAEA-4C06-82E6-784D30E4658F}"/>
              </a:ext>
            </a:extLst>
          </p:cNvPr>
          <p:cNvSpPr>
            <a:spLocks noGrp="1"/>
          </p:cNvSpPr>
          <p:nvPr>
            <p:ph type="title"/>
          </p:nvPr>
        </p:nvSpPr>
        <p:spPr>
          <a:xfrm>
            <a:off x="1007746" y="438150"/>
            <a:ext cx="12618720" cy="1590676"/>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0454DBA-2CB0-45B2-8268-7EE2E5089F36}"/>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a:extLst>
              <a:ext uri="{FF2B5EF4-FFF2-40B4-BE49-F238E27FC236}">
                <a16:creationId xmlns:a16="http://schemas.microsoft.com/office/drawing/2014/main" id="{0CD13729-55D3-4BF7-80BC-C06D72026248}"/>
              </a:ext>
            </a:extLst>
          </p:cNvPr>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5074814-9D31-442C-BF59-782911DAD37B}"/>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a:extLst>
              <a:ext uri="{FF2B5EF4-FFF2-40B4-BE49-F238E27FC236}">
                <a16:creationId xmlns:a16="http://schemas.microsoft.com/office/drawing/2014/main" id="{E11700D1-4F3A-4136-BE0C-879C4FD9E327}"/>
              </a:ext>
            </a:extLst>
          </p:cNvPr>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A62C712-760F-498D-B87C-42D3BAC76142}"/>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8" name="Footer Placeholder 7">
            <a:extLst>
              <a:ext uri="{FF2B5EF4-FFF2-40B4-BE49-F238E27FC236}">
                <a16:creationId xmlns:a16="http://schemas.microsoft.com/office/drawing/2014/main" id="{AAACAE55-8E50-4981-946E-EFF19D6D590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26614EF-32E6-42F3-B214-DB9797ABF123}"/>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167996465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F06B-EE37-43DA-8F5F-7B8D3FDB73C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F4B0096-3A8F-46ED-AF1D-0E98736379A6}"/>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4" name="Footer Placeholder 3">
            <a:extLst>
              <a:ext uri="{FF2B5EF4-FFF2-40B4-BE49-F238E27FC236}">
                <a16:creationId xmlns:a16="http://schemas.microsoft.com/office/drawing/2014/main" id="{875ED226-CA37-49F9-B074-2A115A1B663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00EF77E-91C2-49DC-9516-F066A0968390}"/>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26225960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A2290E-0152-49B7-B794-145BE8E1EA37}"/>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3" name="Footer Placeholder 2">
            <a:extLst>
              <a:ext uri="{FF2B5EF4-FFF2-40B4-BE49-F238E27FC236}">
                <a16:creationId xmlns:a16="http://schemas.microsoft.com/office/drawing/2014/main" id="{EB6B63CE-52D5-4408-88C5-BD35F566B36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261484C-356C-4DEE-B6A9-CCC80B44FE08}"/>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335451530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64B7-1B53-43FF-A656-3445BF26A95A}"/>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E97E3AA-A3E2-4AD5-9239-6B6E57CD262E}"/>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61D7AC6-CAF4-4C37-B52B-F5A474DE4EE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a:extLst>
              <a:ext uri="{FF2B5EF4-FFF2-40B4-BE49-F238E27FC236}">
                <a16:creationId xmlns:a16="http://schemas.microsoft.com/office/drawing/2014/main" id="{D5D2CEB0-EF11-4CA5-B2DA-E17C2A3C9F22}"/>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6" name="Footer Placeholder 5">
            <a:extLst>
              <a:ext uri="{FF2B5EF4-FFF2-40B4-BE49-F238E27FC236}">
                <a16:creationId xmlns:a16="http://schemas.microsoft.com/office/drawing/2014/main" id="{CBE9AF5E-B828-4C75-8193-AB580E7A538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F3FEE3C-E990-4C7F-A653-04A804C3A02C}"/>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273649778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8A13-A267-4F3D-8758-6C109E8B017D}"/>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6E40DAE-6A5B-47CB-94E5-2FD791799E9F}"/>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IN"/>
          </a:p>
        </p:txBody>
      </p:sp>
      <p:sp>
        <p:nvSpPr>
          <p:cNvPr id="4" name="Text Placeholder 3">
            <a:extLst>
              <a:ext uri="{FF2B5EF4-FFF2-40B4-BE49-F238E27FC236}">
                <a16:creationId xmlns:a16="http://schemas.microsoft.com/office/drawing/2014/main" id="{CBD9964B-C196-432C-A70B-6162D1380E11}"/>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a:extLst>
              <a:ext uri="{FF2B5EF4-FFF2-40B4-BE49-F238E27FC236}">
                <a16:creationId xmlns:a16="http://schemas.microsoft.com/office/drawing/2014/main" id="{20CC92E8-E136-4B42-BCAE-3D744E0341A4}"/>
              </a:ext>
            </a:extLst>
          </p:cNvPr>
          <p:cNvSpPr>
            <a:spLocks noGrp="1"/>
          </p:cNvSpPr>
          <p:nvPr>
            <p:ph type="dt" sz="half" idx="10"/>
          </p:nvPr>
        </p:nvSpPr>
        <p:spPr/>
        <p:txBody>
          <a:bodyPr/>
          <a:lstStyle/>
          <a:p>
            <a:fld id="{D3E60681-26F9-4BA4-A95A-79DC7720F1E8}" type="datetimeFigureOut">
              <a:rPr lang="en-IN" smtClean="0"/>
              <a:t>02-12-2025</a:t>
            </a:fld>
            <a:endParaRPr lang="en-IN"/>
          </a:p>
        </p:txBody>
      </p:sp>
      <p:sp>
        <p:nvSpPr>
          <p:cNvPr id="6" name="Footer Placeholder 5">
            <a:extLst>
              <a:ext uri="{FF2B5EF4-FFF2-40B4-BE49-F238E27FC236}">
                <a16:creationId xmlns:a16="http://schemas.microsoft.com/office/drawing/2014/main" id="{92B24D22-25BB-47EA-84F1-7E3A4BF6DF7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6743E81-6672-467B-B8FE-128EA37C9309}"/>
              </a:ext>
            </a:extLst>
          </p:cNvPr>
          <p:cNvSpPr>
            <a:spLocks noGrp="1"/>
          </p:cNvSpPr>
          <p:nvPr>
            <p:ph type="sldNum" sz="quarter" idx="12"/>
          </p:nvPr>
        </p:nvSpPr>
        <p:spPr/>
        <p:txBody>
          <a:bodyPr/>
          <a:lstStyle/>
          <a:p>
            <a:fld id="{E2E07566-B2C2-4CF6-BA5F-263336A28450}" type="slidenum">
              <a:rPr lang="en-IN" smtClean="0"/>
              <a:t>‹#›</a:t>
            </a:fld>
            <a:endParaRPr lang="en-IN"/>
          </a:p>
        </p:txBody>
      </p:sp>
    </p:spTree>
    <p:extLst>
      <p:ext uri="{BB962C8B-B14F-4D97-AF65-F5344CB8AC3E}">
        <p14:creationId xmlns:p14="http://schemas.microsoft.com/office/powerpoint/2010/main" val="12983264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5AA08E-5EED-436F-984A-1B20275E65E9}"/>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23BC0B3-2544-4F73-A145-9AAC6614F46C}"/>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1CC6C87-F1CD-4CAA-9ECD-D6A554A9ADA9}"/>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D3E60681-26F9-4BA4-A95A-79DC7720F1E8}" type="datetimeFigureOut">
              <a:rPr lang="en-IN" smtClean="0"/>
              <a:t>02-12-2025</a:t>
            </a:fld>
            <a:endParaRPr lang="en-IN"/>
          </a:p>
        </p:txBody>
      </p:sp>
      <p:sp>
        <p:nvSpPr>
          <p:cNvPr id="5" name="Footer Placeholder 4">
            <a:extLst>
              <a:ext uri="{FF2B5EF4-FFF2-40B4-BE49-F238E27FC236}">
                <a16:creationId xmlns:a16="http://schemas.microsoft.com/office/drawing/2014/main" id="{BC5BA90F-DC20-475F-B524-97B07156D92D}"/>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793EA22-03FA-40F5-B72A-C5B71EBC4FEF}"/>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E2E07566-B2C2-4CF6-BA5F-263336A28450}" type="slidenum">
              <a:rPr lang="en-IN" smtClean="0"/>
              <a:t>‹#›</a:t>
            </a:fld>
            <a:endParaRPr lang="en-IN"/>
          </a:p>
        </p:txBody>
      </p:sp>
    </p:spTree>
    <p:extLst>
      <p:ext uri="{BB962C8B-B14F-4D97-AF65-F5344CB8AC3E}">
        <p14:creationId xmlns:p14="http://schemas.microsoft.com/office/powerpoint/2010/main" val="2556519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0"/>
          <p:cNvSpPr/>
          <p:nvPr/>
        </p:nvSpPr>
        <p:spPr>
          <a:xfrm>
            <a:off x="793790" y="2710815"/>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124E73"/>
                </a:solidFill>
                <a:latin typeface="Arial Narrow" panose="020B0606020202030204" pitchFamily="34" charset="0"/>
                <a:ea typeface="MS Mincho" panose="02020609040205080304" pitchFamily="49" charset="-128"/>
                <a:cs typeface="MuseoModerno Medium" pitchFamily="34" charset="-120"/>
              </a:rPr>
              <a:t>GEN AI to SAFE AI: </a:t>
            </a:r>
          </a:p>
        </p:txBody>
      </p:sp>
      <p:sp>
        <p:nvSpPr>
          <p:cNvPr id="4" name="Text 1"/>
          <p:cNvSpPr/>
          <p:nvPr/>
        </p:nvSpPr>
        <p:spPr>
          <a:xfrm>
            <a:off x="793789" y="3802058"/>
            <a:ext cx="7556421" cy="1748137"/>
          </a:xfrm>
          <a:prstGeom prst="rect">
            <a:avLst/>
          </a:prstGeom>
          <a:noFill/>
          <a:ln/>
        </p:spPr>
        <p:txBody>
          <a:bodyPr wrap="square" lIns="0" tIns="0" rIns="0" bIns="0" rtlCol="0" anchor="t"/>
          <a:lstStyle/>
          <a:p>
            <a:pPr marL="0" indent="0" algn="just">
              <a:lnSpc>
                <a:spcPts val="2500"/>
              </a:lnSpc>
              <a:buNone/>
            </a:pPr>
            <a:r>
              <a:rPr lang="en-US" sz="2000" dirty="0">
                <a:solidFill>
                  <a:srgbClr val="2B4150"/>
                </a:solidFill>
                <a:latin typeface="Arial Narrow" panose="020B0606020202030204" pitchFamily="34" charset="0"/>
                <a:ea typeface="MS Mincho" panose="02020609040205080304" pitchFamily="49" charset="-128"/>
                <a:cs typeface="Source Sans 3" pitchFamily="34" charset="-120"/>
              </a:rPr>
              <a:t>We live in a world where your voice, your face, your data everything can be copied by AI in seconds. Today, we learn how to use AI smartly AND safely. This session is designed for chartered accountants and finance professionals who want to harness the transformative power of Generative AI while maintaining absolute control over their data and security.</a:t>
            </a:r>
            <a:endParaRPr lang="en-US" sz="2000" dirty="0">
              <a:latin typeface="Arial Narrow" panose="020B0606020202030204" pitchFamily="34" charset="0"/>
              <a:ea typeface="MS Mincho" panose="02020609040205080304" pitchFamily="49" charset="-128"/>
            </a:endParaRPr>
          </a:p>
        </p:txBody>
      </p:sp>
      <p:pic>
        <p:nvPicPr>
          <p:cNvPr id="5" name="Image 0">
            <a:extLst>
              <a:ext uri="{FF2B5EF4-FFF2-40B4-BE49-F238E27FC236}">
                <a16:creationId xmlns:a16="http://schemas.microsoft.com/office/drawing/2014/main" id="{40A5BA4C-63CE-4A88-9EE5-79CEDCA25835}"/>
              </a:ext>
            </a:extLst>
          </p:cNvPr>
          <p:cNvPicPr>
            <a:picLocks noChangeAspect="1"/>
          </p:cNvPicPr>
          <p:nvPr/>
        </p:nvPicPr>
        <p:blipFill>
          <a:blip r:embed="rId3"/>
          <a:stretch>
            <a:fillRect/>
          </a:stretch>
        </p:blipFill>
        <p:spPr>
          <a:xfrm>
            <a:off x="9516138" y="0"/>
            <a:ext cx="5114261" cy="2710815"/>
          </a:xfrm>
          <a:prstGeom prst="rect">
            <a:avLst/>
          </a:prstGeom>
        </p:spPr>
      </p:pic>
      <p:pic>
        <p:nvPicPr>
          <p:cNvPr id="6" name="Image 0">
            <a:extLst>
              <a:ext uri="{FF2B5EF4-FFF2-40B4-BE49-F238E27FC236}">
                <a16:creationId xmlns:a16="http://schemas.microsoft.com/office/drawing/2014/main" id="{E89C20A4-1B36-4290-AE31-BA7A35251D95}"/>
              </a:ext>
            </a:extLst>
          </p:cNvPr>
          <p:cNvPicPr>
            <a:picLocks noChangeAspect="1"/>
          </p:cNvPicPr>
          <p:nvPr/>
        </p:nvPicPr>
        <p:blipFill>
          <a:blip r:embed="rId4"/>
          <a:stretch>
            <a:fillRect/>
          </a:stretch>
        </p:blipFill>
        <p:spPr>
          <a:xfrm>
            <a:off x="9516140" y="2710815"/>
            <a:ext cx="5114260" cy="4264144"/>
          </a:xfrm>
          <a:prstGeom prst="rect">
            <a:avLst/>
          </a:prstGeom>
        </p:spPr>
      </p:pic>
      <p:pic>
        <p:nvPicPr>
          <p:cNvPr id="7" name="Image 0">
            <a:extLst>
              <a:ext uri="{FF2B5EF4-FFF2-40B4-BE49-F238E27FC236}">
                <a16:creationId xmlns:a16="http://schemas.microsoft.com/office/drawing/2014/main" id="{ECF49F8D-DCD9-4A0C-A0C5-C39C66BCE5D8}"/>
              </a:ext>
            </a:extLst>
          </p:cNvPr>
          <p:cNvPicPr>
            <a:picLocks noChangeAspect="1"/>
          </p:cNvPicPr>
          <p:nvPr/>
        </p:nvPicPr>
        <p:blipFill>
          <a:blip r:embed="rId5"/>
          <a:stretch>
            <a:fillRect/>
          </a:stretch>
        </p:blipFill>
        <p:spPr>
          <a:xfrm>
            <a:off x="9516140" y="6816413"/>
            <a:ext cx="5114260" cy="1413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559357" y="202334"/>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ea typeface="Crimson Pro Bold" pitchFamily="34" charset="-122"/>
                <a:cs typeface="Crimson Pro Bold" pitchFamily="34" charset="-120"/>
              </a:rPr>
              <a:t>Language Red Flags</a:t>
            </a:r>
            <a:endParaRPr lang="en-US" sz="4450" dirty="0"/>
          </a:p>
        </p:txBody>
      </p:sp>
      <p:sp>
        <p:nvSpPr>
          <p:cNvPr id="3" name="Shape 1"/>
          <p:cNvSpPr/>
          <p:nvPr/>
        </p:nvSpPr>
        <p:spPr>
          <a:xfrm>
            <a:off x="559357" y="1364742"/>
            <a:ext cx="4196358" cy="2047994"/>
          </a:xfrm>
          <a:prstGeom prst="roundRect">
            <a:avLst>
              <a:gd name="adj" fmla="val 4652"/>
            </a:avLst>
          </a:prstGeom>
          <a:solidFill>
            <a:srgbClr val="EBE2E0"/>
          </a:solidFill>
          <a:ln w="7620">
            <a:solidFill>
              <a:srgbClr val="D1C8C6"/>
            </a:solidFill>
            <a:prstDash val="solid"/>
          </a:ln>
        </p:spPr>
        <p:txBody>
          <a:bodyPr/>
          <a:lstStyle/>
          <a:p>
            <a:endParaRPr lang="en-IN" dirty="0"/>
          </a:p>
        </p:txBody>
      </p:sp>
      <p:sp>
        <p:nvSpPr>
          <p:cNvPr id="4" name="Text 2"/>
          <p:cNvSpPr/>
          <p:nvPr/>
        </p:nvSpPr>
        <p:spPr>
          <a:xfrm>
            <a:off x="793791" y="159917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Overly Perfect Text</a:t>
            </a:r>
            <a:endParaRPr lang="en-US" sz="2200" dirty="0"/>
          </a:p>
        </p:txBody>
      </p:sp>
      <p:sp>
        <p:nvSpPr>
          <p:cNvPr id="5" name="Text 3"/>
          <p:cNvSpPr/>
          <p:nvPr/>
        </p:nvSpPr>
        <p:spPr>
          <a:xfrm>
            <a:off x="793791" y="2089594"/>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Suspiciously flawless grammar and corporate jargon that sounds too polished for the context.</a:t>
            </a:r>
            <a:endParaRPr lang="en-US" sz="1750" dirty="0"/>
          </a:p>
        </p:txBody>
      </p:sp>
      <p:sp>
        <p:nvSpPr>
          <p:cNvPr id="6" name="Shape 4"/>
          <p:cNvSpPr/>
          <p:nvPr/>
        </p:nvSpPr>
        <p:spPr>
          <a:xfrm>
            <a:off x="4982529" y="1364742"/>
            <a:ext cx="4196358" cy="2047994"/>
          </a:xfrm>
          <a:prstGeom prst="roundRect">
            <a:avLst>
              <a:gd name="adj" fmla="val 4652"/>
            </a:avLst>
          </a:prstGeom>
          <a:solidFill>
            <a:srgbClr val="EBE2E0"/>
          </a:solidFill>
          <a:ln w="7620">
            <a:solidFill>
              <a:srgbClr val="D1C8C6"/>
            </a:solidFill>
            <a:prstDash val="solid"/>
          </a:ln>
        </p:spPr>
      </p:sp>
      <p:sp>
        <p:nvSpPr>
          <p:cNvPr id="7" name="Text 5"/>
          <p:cNvSpPr/>
          <p:nvPr/>
        </p:nvSpPr>
        <p:spPr>
          <a:xfrm>
            <a:off x="5216963" y="159917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Generic Greetings</a:t>
            </a:r>
            <a:endParaRPr lang="en-US" sz="2200" dirty="0"/>
          </a:p>
        </p:txBody>
      </p:sp>
      <p:sp>
        <p:nvSpPr>
          <p:cNvPr id="8" name="Text 6"/>
          <p:cNvSpPr/>
          <p:nvPr/>
        </p:nvSpPr>
        <p:spPr>
          <a:xfrm>
            <a:off x="5216963" y="2089594"/>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"Dear User" or "Dear Customer" instead of your actual name shows automated generation.</a:t>
            </a:r>
            <a:endParaRPr lang="en-US" sz="1750" dirty="0"/>
          </a:p>
        </p:txBody>
      </p:sp>
      <p:sp>
        <p:nvSpPr>
          <p:cNvPr id="9" name="Shape 7"/>
          <p:cNvSpPr/>
          <p:nvPr/>
        </p:nvSpPr>
        <p:spPr>
          <a:xfrm>
            <a:off x="9405700" y="1364742"/>
            <a:ext cx="4196358" cy="2047994"/>
          </a:xfrm>
          <a:prstGeom prst="roundRect">
            <a:avLst>
              <a:gd name="adj" fmla="val 4652"/>
            </a:avLst>
          </a:prstGeom>
          <a:solidFill>
            <a:srgbClr val="EBE2E0"/>
          </a:solidFill>
          <a:ln w="7620">
            <a:solidFill>
              <a:srgbClr val="D1C8C6"/>
            </a:solidFill>
            <a:prstDash val="solid"/>
          </a:ln>
        </p:spPr>
      </p:sp>
      <p:sp>
        <p:nvSpPr>
          <p:cNvPr id="10" name="Text 8"/>
          <p:cNvSpPr/>
          <p:nvPr/>
        </p:nvSpPr>
        <p:spPr>
          <a:xfrm>
            <a:off x="9640135" y="159917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Over-Explanation</a:t>
            </a:r>
            <a:endParaRPr lang="en-US" sz="2200" dirty="0"/>
          </a:p>
        </p:txBody>
      </p:sp>
      <p:sp>
        <p:nvSpPr>
          <p:cNvPr id="11" name="Text 9"/>
          <p:cNvSpPr/>
          <p:nvPr/>
        </p:nvSpPr>
        <p:spPr>
          <a:xfrm>
            <a:off x="9640135" y="2089594"/>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Unnecessarily long, detailed explanations that feel robotic or repetitive in nature.</a:t>
            </a:r>
            <a:endParaRPr lang="en-US" sz="1750" dirty="0"/>
          </a:p>
        </p:txBody>
      </p:sp>
      <p:sp>
        <p:nvSpPr>
          <p:cNvPr id="23" name="Text 0">
            <a:extLst>
              <a:ext uri="{FF2B5EF4-FFF2-40B4-BE49-F238E27FC236}">
                <a16:creationId xmlns:a16="http://schemas.microsoft.com/office/drawing/2014/main" id="{8F12C326-1CCC-4C4A-9344-94820645F320}"/>
              </a:ext>
            </a:extLst>
          </p:cNvPr>
          <p:cNvSpPr/>
          <p:nvPr/>
        </p:nvSpPr>
        <p:spPr>
          <a:xfrm>
            <a:off x="499128" y="3680281"/>
            <a:ext cx="6891218"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ea typeface="Crimson Pro Bold" pitchFamily="34" charset="-122"/>
                <a:cs typeface="Crimson Pro Bold" pitchFamily="34" charset="-120"/>
              </a:rPr>
              <a:t>Prevention Tactics</a:t>
            </a:r>
            <a:endParaRPr lang="en-US" sz="4450" dirty="0"/>
          </a:p>
        </p:txBody>
      </p:sp>
      <p:sp>
        <p:nvSpPr>
          <p:cNvPr id="24" name="Shape 1">
            <a:extLst>
              <a:ext uri="{FF2B5EF4-FFF2-40B4-BE49-F238E27FC236}">
                <a16:creationId xmlns:a16="http://schemas.microsoft.com/office/drawing/2014/main" id="{B387AA2F-3DC9-40CC-B61A-03019F571127}"/>
              </a:ext>
            </a:extLst>
          </p:cNvPr>
          <p:cNvSpPr/>
          <p:nvPr/>
        </p:nvSpPr>
        <p:spPr>
          <a:xfrm>
            <a:off x="499128" y="4729221"/>
            <a:ext cx="510302" cy="510302"/>
          </a:xfrm>
          <a:prstGeom prst="roundRect">
            <a:avLst>
              <a:gd name="adj" fmla="val 18669"/>
            </a:avLst>
          </a:prstGeom>
          <a:solidFill>
            <a:srgbClr val="EBE2E0"/>
          </a:solidFill>
          <a:ln w="7620">
            <a:solidFill>
              <a:srgbClr val="D1C8C6"/>
            </a:solidFill>
            <a:prstDash val="solid"/>
          </a:ln>
        </p:spPr>
      </p:sp>
      <p:sp>
        <p:nvSpPr>
          <p:cNvPr id="25" name="Text 2">
            <a:extLst>
              <a:ext uri="{FF2B5EF4-FFF2-40B4-BE49-F238E27FC236}">
                <a16:creationId xmlns:a16="http://schemas.microsoft.com/office/drawing/2014/main" id="{22A06798-03D4-4361-9A58-9EF02AE7105B}"/>
              </a:ext>
            </a:extLst>
          </p:cNvPr>
          <p:cNvSpPr/>
          <p:nvPr/>
        </p:nvSpPr>
        <p:spPr>
          <a:xfrm>
            <a:off x="584198" y="4771727"/>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43728"/>
                </a:solidFill>
                <a:ea typeface="Crimson Pro Bold" pitchFamily="34" charset="-122"/>
                <a:cs typeface="Crimson Pro Bold" pitchFamily="34" charset="-120"/>
              </a:rPr>
              <a:t>1</a:t>
            </a:r>
            <a:endParaRPr lang="en-US" sz="2650" dirty="0"/>
          </a:p>
        </p:txBody>
      </p:sp>
      <p:sp>
        <p:nvSpPr>
          <p:cNvPr id="26" name="Text 3">
            <a:extLst>
              <a:ext uri="{FF2B5EF4-FFF2-40B4-BE49-F238E27FC236}">
                <a16:creationId xmlns:a16="http://schemas.microsoft.com/office/drawing/2014/main" id="{1BC9DBE2-F308-484F-94C3-D78B2DEBA446}"/>
              </a:ext>
            </a:extLst>
          </p:cNvPr>
          <p:cNvSpPr/>
          <p:nvPr/>
        </p:nvSpPr>
        <p:spPr>
          <a:xfrm>
            <a:off x="1236244" y="480708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Verify Sender Details</a:t>
            </a:r>
            <a:endParaRPr lang="en-US" sz="2200" dirty="0"/>
          </a:p>
        </p:txBody>
      </p:sp>
      <p:sp>
        <p:nvSpPr>
          <p:cNvPr id="27" name="Text 4">
            <a:extLst>
              <a:ext uri="{FF2B5EF4-FFF2-40B4-BE49-F238E27FC236}">
                <a16:creationId xmlns:a16="http://schemas.microsoft.com/office/drawing/2014/main" id="{3252C9ED-CEAA-4DE1-8732-DF511842AD74}"/>
              </a:ext>
            </a:extLst>
          </p:cNvPr>
          <p:cNvSpPr/>
          <p:nvPr/>
        </p:nvSpPr>
        <p:spPr>
          <a:xfrm>
            <a:off x="1236245" y="5297507"/>
            <a:ext cx="3420816"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Cross-check email domains, phone numbers, and sender information against official sources</a:t>
            </a:r>
            <a:endParaRPr lang="en-US" sz="1750" dirty="0"/>
          </a:p>
        </p:txBody>
      </p:sp>
      <p:sp>
        <p:nvSpPr>
          <p:cNvPr id="28" name="Shape 5">
            <a:extLst>
              <a:ext uri="{FF2B5EF4-FFF2-40B4-BE49-F238E27FC236}">
                <a16:creationId xmlns:a16="http://schemas.microsoft.com/office/drawing/2014/main" id="{2663F93A-1BC2-4278-B7D3-565FC4800E41}"/>
              </a:ext>
            </a:extLst>
          </p:cNvPr>
          <p:cNvSpPr/>
          <p:nvPr/>
        </p:nvSpPr>
        <p:spPr>
          <a:xfrm>
            <a:off x="5172271" y="4712600"/>
            <a:ext cx="510302" cy="510302"/>
          </a:xfrm>
          <a:prstGeom prst="roundRect">
            <a:avLst>
              <a:gd name="adj" fmla="val 18669"/>
            </a:avLst>
          </a:prstGeom>
          <a:solidFill>
            <a:srgbClr val="EBE2E0"/>
          </a:solidFill>
          <a:ln w="7620">
            <a:solidFill>
              <a:srgbClr val="D1C8C6"/>
            </a:solidFill>
            <a:prstDash val="solid"/>
          </a:ln>
        </p:spPr>
      </p:sp>
      <p:sp>
        <p:nvSpPr>
          <p:cNvPr id="29" name="Text 6">
            <a:extLst>
              <a:ext uri="{FF2B5EF4-FFF2-40B4-BE49-F238E27FC236}">
                <a16:creationId xmlns:a16="http://schemas.microsoft.com/office/drawing/2014/main" id="{1BEEB74D-22A8-4793-838A-F64E3A24EC13}"/>
              </a:ext>
            </a:extLst>
          </p:cNvPr>
          <p:cNvSpPr/>
          <p:nvPr/>
        </p:nvSpPr>
        <p:spPr>
          <a:xfrm>
            <a:off x="5257341" y="475510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43728"/>
                </a:solidFill>
                <a:ea typeface="Crimson Pro Bold" pitchFamily="34" charset="-122"/>
                <a:cs typeface="Crimson Pro Bold" pitchFamily="34" charset="-120"/>
              </a:rPr>
              <a:t>2</a:t>
            </a:r>
            <a:endParaRPr lang="en-US" sz="2650" dirty="0"/>
          </a:p>
        </p:txBody>
      </p:sp>
      <p:sp>
        <p:nvSpPr>
          <p:cNvPr id="30" name="Text 7">
            <a:extLst>
              <a:ext uri="{FF2B5EF4-FFF2-40B4-BE49-F238E27FC236}">
                <a16:creationId xmlns:a16="http://schemas.microsoft.com/office/drawing/2014/main" id="{843DF1BB-7B29-402B-963A-F985E9CD3D31}"/>
              </a:ext>
            </a:extLst>
          </p:cNvPr>
          <p:cNvSpPr/>
          <p:nvPr/>
        </p:nvSpPr>
        <p:spPr>
          <a:xfrm>
            <a:off x="5909387" y="4790467"/>
            <a:ext cx="2961918"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Demand Personalization</a:t>
            </a:r>
            <a:endParaRPr lang="en-US" sz="2200" dirty="0"/>
          </a:p>
        </p:txBody>
      </p:sp>
      <p:sp>
        <p:nvSpPr>
          <p:cNvPr id="31" name="Text 8">
            <a:extLst>
              <a:ext uri="{FF2B5EF4-FFF2-40B4-BE49-F238E27FC236}">
                <a16:creationId xmlns:a16="http://schemas.microsoft.com/office/drawing/2014/main" id="{A07F1A8E-61CE-4061-91C5-6A56BA6E21CE}"/>
              </a:ext>
            </a:extLst>
          </p:cNvPr>
          <p:cNvSpPr/>
          <p:nvPr/>
        </p:nvSpPr>
        <p:spPr>
          <a:xfrm>
            <a:off x="5909388" y="5280885"/>
            <a:ext cx="3138920"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Genuine institutions address you by name, account number, or specific details only they would know</a:t>
            </a:r>
            <a:endParaRPr lang="en-US" sz="1750" dirty="0"/>
          </a:p>
        </p:txBody>
      </p:sp>
      <p:sp>
        <p:nvSpPr>
          <p:cNvPr id="32" name="Shape 9">
            <a:extLst>
              <a:ext uri="{FF2B5EF4-FFF2-40B4-BE49-F238E27FC236}">
                <a16:creationId xmlns:a16="http://schemas.microsoft.com/office/drawing/2014/main" id="{05285D8D-654E-4482-A23F-A2A8302E0322}"/>
              </a:ext>
            </a:extLst>
          </p:cNvPr>
          <p:cNvSpPr/>
          <p:nvPr/>
        </p:nvSpPr>
        <p:spPr>
          <a:xfrm>
            <a:off x="9405700" y="4729221"/>
            <a:ext cx="510302" cy="510302"/>
          </a:xfrm>
          <a:prstGeom prst="roundRect">
            <a:avLst>
              <a:gd name="adj" fmla="val 18669"/>
            </a:avLst>
          </a:prstGeom>
          <a:solidFill>
            <a:srgbClr val="EBE2E0"/>
          </a:solidFill>
          <a:ln w="7620">
            <a:solidFill>
              <a:srgbClr val="D1C8C6"/>
            </a:solidFill>
            <a:prstDash val="solid"/>
          </a:ln>
        </p:spPr>
      </p:sp>
      <p:sp>
        <p:nvSpPr>
          <p:cNvPr id="33" name="Text 10">
            <a:extLst>
              <a:ext uri="{FF2B5EF4-FFF2-40B4-BE49-F238E27FC236}">
                <a16:creationId xmlns:a16="http://schemas.microsoft.com/office/drawing/2014/main" id="{29069782-990D-4D3C-B27A-9B178B554B85}"/>
              </a:ext>
            </a:extLst>
          </p:cNvPr>
          <p:cNvSpPr/>
          <p:nvPr/>
        </p:nvSpPr>
        <p:spPr>
          <a:xfrm>
            <a:off x="9490770" y="4771726"/>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443728"/>
                </a:solidFill>
                <a:ea typeface="Crimson Pro Bold" pitchFamily="34" charset="-122"/>
                <a:cs typeface="Crimson Pro Bold" pitchFamily="34" charset="-120"/>
              </a:rPr>
              <a:t>3</a:t>
            </a:r>
            <a:endParaRPr lang="en-US" sz="2650" dirty="0"/>
          </a:p>
        </p:txBody>
      </p:sp>
      <p:sp>
        <p:nvSpPr>
          <p:cNvPr id="34" name="Text 11">
            <a:extLst>
              <a:ext uri="{FF2B5EF4-FFF2-40B4-BE49-F238E27FC236}">
                <a16:creationId xmlns:a16="http://schemas.microsoft.com/office/drawing/2014/main" id="{B7EA8EAB-5471-4070-BBFB-B0A8F3231CC1}"/>
              </a:ext>
            </a:extLst>
          </p:cNvPr>
          <p:cNvSpPr/>
          <p:nvPr/>
        </p:nvSpPr>
        <p:spPr>
          <a:xfrm>
            <a:off x="10142816" y="480708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Call Official Numbers</a:t>
            </a:r>
            <a:endParaRPr lang="en-US" sz="2200" dirty="0"/>
          </a:p>
        </p:txBody>
      </p:sp>
      <p:sp>
        <p:nvSpPr>
          <p:cNvPr id="35" name="Text 12">
            <a:extLst>
              <a:ext uri="{FF2B5EF4-FFF2-40B4-BE49-F238E27FC236}">
                <a16:creationId xmlns:a16="http://schemas.microsoft.com/office/drawing/2014/main" id="{6282678F-F782-4D1A-A2F0-3680E56157A5}"/>
              </a:ext>
            </a:extLst>
          </p:cNvPr>
          <p:cNvSpPr/>
          <p:nvPr/>
        </p:nvSpPr>
        <p:spPr>
          <a:xfrm>
            <a:off x="10142816" y="5297506"/>
            <a:ext cx="3224809"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When in doubt, contact the organization directly using numbers from their official website</a:t>
            </a:r>
            <a:endParaRPr lang="en-US" sz="175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9" grpId="0" animBg="1"/>
      <p:bldP spid="30" grpId="0" animBg="1"/>
      <p:bldP spid="31" grpId="0" animBg="1"/>
      <p:bldP spid="33" grpId="0" animBg="1"/>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 0">
            <a:extLst>
              <a:ext uri="{FF2B5EF4-FFF2-40B4-BE49-F238E27FC236}">
                <a16:creationId xmlns:a16="http://schemas.microsoft.com/office/drawing/2014/main" id="{22A7BC6C-03B0-4759-9B5F-98793114B8B1}"/>
              </a:ext>
            </a:extLst>
          </p:cNvPr>
          <p:cNvSpPr/>
          <p:nvPr/>
        </p:nvSpPr>
        <p:spPr>
          <a:xfrm>
            <a:off x="567082" y="181891"/>
            <a:ext cx="5670590" cy="708779"/>
          </a:xfrm>
          <a:prstGeom prst="rect">
            <a:avLst/>
          </a:prstGeom>
          <a:noFill/>
          <a:ln/>
        </p:spPr>
        <p:txBody>
          <a:bodyPr wrap="none" lIns="0" tIns="0" rIns="0" bIns="0" rtlCol="0" anchor="t"/>
          <a:lstStyle/>
          <a:p>
            <a:pPr>
              <a:lnSpc>
                <a:spcPts val="5550"/>
              </a:lnSpc>
            </a:pPr>
            <a:r>
              <a:rPr lang="en-US" sz="4450" b="1" dirty="0">
                <a:solidFill>
                  <a:srgbClr val="443728"/>
                </a:solidFill>
                <a:ea typeface="Crimson Pro Bold" pitchFamily="34" charset="-122"/>
                <a:cs typeface="Crimson Pro Bold" pitchFamily="34" charset="-120"/>
              </a:rPr>
              <a:t>Visual Warning Signs</a:t>
            </a:r>
            <a:endParaRPr lang="en-US" sz="4450" dirty="0"/>
          </a:p>
        </p:txBody>
      </p:sp>
      <p:sp>
        <p:nvSpPr>
          <p:cNvPr id="14" name="Shape 1">
            <a:extLst>
              <a:ext uri="{FF2B5EF4-FFF2-40B4-BE49-F238E27FC236}">
                <a16:creationId xmlns:a16="http://schemas.microsoft.com/office/drawing/2014/main" id="{FB5145D1-8F8B-42DC-AAA1-10AC0B3F7603}"/>
              </a:ext>
            </a:extLst>
          </p:cNvPr>
          <p:cNvSpPr/>
          <p:nvPr/>
        </p:nvSpPr>
        <p:spPr>
          <a:xfrm>
            <a:off x="559357" y="1067835"/>
            <a:ext cx="4196358" cy="2047994"/>
          </a:xfrm>
          <a:prstGeom prst="roundRect">
            <a:avLst>
              <a:gd name="adj" fmla="val 4652"/>
            </a:avLst>
          </a:prstGeom>
          <a:solidFill>
            <a:srgbClr val="EBE2E0"/>
          </a:solidFill>
          <a:ln w="7620">
            <a:solidFill>
              <a:srgbClr val="D1C8C6"/>
            </a:solidFill>
            <a:prstDash val="solid"/>
          </a:ln>
        </p:spPr>
      </p:sp>
      <p:sp>
        <p:nvSpPr>
          <p:cNvPr id="15" name="Shape 4">
            <a:extLst>
              <a:ext uri="{FF2B5EF4-FFF2-40B4-BE49-F238E27FC236}">
                <a16:creationId xmlns:a16="http://schemas.microsoft.com/office/drawing/2014/main" id="{D93B1857-9934-4CAB-9A8B-28348C23F61E}"/>
              </a:ext>
            </a:extLst>
          </p:cNvPr>
          <p:cNvSpPr/>
          <p:nvPr/>
        </p:nvSpPr>
        <p:spPr>
          <a:xfrm>
            <a:off x="4982529" y="1050862"/>
            <a:ext cx="4196358" cy="2047994"/>
          </a:xfrm>
          <a:prstGeom prst="roundRect">
            <a:avLst>
              <a:gd name="adj" fmla="val 4652"/>
            </a:avLst>
          </a:prstGeom>
          <a:solidFill>
            <a:srgbClr val="EBE2E0"/>
          </a:solidFill>
          <a:ln w="7620">
            <a:solidFill>
              <a:srgbClr val="D1C8C6"/>
            </a:solidFill>
            <a:prstDash val="solid"/>
          </a:ln>
        </p:spPr>
      </p:sp>
      <p:sp>
        <p:nvSpPr>
          <p:cNvPr id="16" name="Shape 7">
            <a:extLst>
              <a:ext uri="{FF2B5EF4-FFF2-40B4-BE49-F238E27FC236}">
                <a16:creationId xmlns:a16="http://schemas.microsoft.com/office/drawing/2014/main" id="{1A7BA5A1-EFE2-40D3-B96F-DC4D812811F0}"/>
              </a:ext>
            </a:extLst>
          </p:cNvPr>
          <p:cNvSpPr/>
          <p:nvPr/>
        </p:nvSpPr>
        <p:spPr>
          <a:xfrm>
            <a:off x="9394959" y="1050862"/>
            <a:ext cx="4196358" cy="2047994"/>
          </a:xfrm>
          <a:prstGeom prst="roundRect">
            <a:avLst>
              <a:gd name="adj" fmla="val 4652"/>
            </a:avLst>
          </a:prstGeom>
          <a:solidFill>
            <a:srgbClr val="EBE2E0"/>
          </a:solidFill>
          <a:ln w="7620">
            <a:solidFill>
              <a:srgbClr val="D1C8C6"/>
            </a:solidFill>
            <a:prstDash val="solid"/>
          </a:ln>
        </p:spPr>
      </p:sp>
      <p:sp>
        <p:nvSpPr>
          <p:cNvPr id="17" name="Text 2">
            <a:extLst>
              <a:ext uri="{FF2B5EF4-FFF2-40B4-BE49-F238E27FC236}">
                <a16:creationId xmlns:a16="http://schemas.microsoft.com/office/drawing/2014/main" id="{30EE22BF-BB2E-4BA5-A665-19C2D7D7C7BD}"/>
              </a:ext>
            </a:extLst>
          </p:cNvPr>
          <p:cNvSpPr/>
          <p:nvPr/>
        </p:nvSpPr>
        <p:spPr>
          <a:xfrm>
            <a:off x="793791" y="1203923"/>
            <a:ext cx="2835235" cy="354330"/>
          </a:xfrm>
          <a:prstGeom prst="rect">
            <a:avLst/>
          </a:prstGeom>
          <a:noFill/>
          <a:ln/>
        </p:spPr>
        <p:txBody>
          <a:bodyPr wrap="none" lIns="0" tIns="0" rIns="0" bIns="0" rtlCol="0" anchor="t"/>
          <a:lstStyle/>
          <a:p>
            <a:pPr>
              <a:lnSpc>
                <a:spcPts val="2750"/>
              </a:lnSpc>
            </a:pPr>
            <a:r>
              <a:rPr lang="en-US" sz="2200" b="1" dirty="0">
                <a:solidFill>
                  <a:srgbClr val="443728"/>
                </a:solidFill>
                <a:ea typeface="Crimson Pro Bold" pitchFamily="34" charset="-122"/>
                <a:cs typeface="Crimson Pro Bold" pitchFamily="34" charset="-120"/>
              </a:rPr>
              <a:t>Distorted Logos</a:t>
            </a:r>
            <a:endParaRPr lang="en-US" sz="2200" dirty="0"/>
          </a:p>
        </p:txBody>
      </p:sp>
      <p:sp>
        <p:nvSpPr>
          <p:cNvPr id="18" name="Text 2">
            <a:extLst>
              <a:ext uri="{FF2B5EF4-FFF2-40B4-BE49-F238E27FC236}">
                <a16:creationId xmlns:a16="http://schemas.microsoft.com/office/drawing/2014/main" id="{A5B58F99-FA8F-413A-A48C-878D187479F7}"/>
              </a:ext>
            </a:extLst>
          </p:cNvPr>
          <p:cNvSpPr/>
          <p:nvPr/>
        </p:nvSpPr>
        <p:spPr>
          <a:xfrm>
            <a:off x="5216962" y="1179158"/>
            <a:ext cx="2835235" cy="354330"/>
          </a:xfrm>
          <a:prstGeom prst="rect">
            <a:avLst/>
          </a:prstGeom>
          <a:noFill/>
          <a:ln/>
        </p:spPr>
        <p:txBody>
          <a:bodyPr wrap="none" lIns="0" tIns="0" rIns="0" bIns="0" rtlCol="0" anchor="t"/>
          <a:lstStyle/>
          <a:p>
            <a:pPr>
              <a:lnSpc>
                <a:spcPts val="2750"/>
              </a:lnSpc>
            </a:pPr>
            <a:r>
              <a:rPr lang="en-US" sz="2200" b="1" dirty="0">
                <a:solidFill>
                  <a:srgbClr val="443728"/>
                </a:solidFill>
                <a:ea typeface="Crimson Pro Bold" pitchFamily="34" charset="-122"/>
                <a:cs typeface="Crimson Pro Bold" pitchFamily="34" charset="-120"/>
              </a:rPr>
              <a:t>Uncanny Valley Faces</a:t>
            </a:r>
            <a:endParaRPr lang="en-US" sz="2200" dirty="0"/>
          </a:p>
        </p:txBody>
      </p:sp>
      <p:sp>
        <p:nvSpPr>
          <p:cNvPr id="19" name="Text 2">
            <a:extLst>
              <a:ext uri="{FF2B5EF4-FFF2-40B4-BE49-F238E27FC236}">
                <a16:creationId xmlns:a16="http://schemas.microsoft.com/office/drawing/2014/main" id="{25AE3DA7-B5B5-4A11-8BD2-093D0307E582}"/>
              </a:ext>
            </a:extLst>
          </p:cNvPr>
          <p:cNvSpPr/>
          <p:nvPr/>
        </p:nvSpPr>
        <p:spPr>
          <a:xfrm>
            <a:off x="9640135" y="1206412"/>
            <a:ext cx="2835235" cy="354330"/>
          </a:xfrm>
          <a:prstGeom prst="rect">
            <a:avLst/>
          </a:prstGeom>
          <a:noFill/>
          <a:ln/>
        </p:spPr>
        <p:txBody>
          <a:bodyPr wrap="none" lIns="0" tIns="0" rIns="0" bIns="0" rtlCol="0" anchor="t"/>
          <a:lstStyle/>
          <a:p>
            <a:pPr>
              <a:lnSpc>
                <a:spcPts val="2750"/>
              </a:lnSpc>
            </a:pPr>
            <a:r>
              <a:rPr lang="en-US" sz="2200" b="1" dirty="0">
                <a:solidFill>
                  <a:srgbClr val="443728"/>
                </a:solidFill>
                <a:ea typeface="Crimson Pro Bold" pitchFamily="34" charset="-122"/>
                <a:cs typeface="Crimson Pro Bold" pitchFamily="34" charset="-120"/>
              </a:rPr>
              <a:t>Stock-Perfect Images</a:t>
            </a:r>
            <a:endParaRPr lang="en-US" sz="2200" dirty="0"/>
          </a:p>
        </p:txBody>
      </p:sp>
      <p:sp>
        <p:nvSpPr>
          <p:cNvPr id="20" name="Text 3">
            <a:extLst>
              <a:ext uri="{FF2B5EF4-FFF2-40B4-BE49-F238E27FC236}">
                <a16:creationId xmlns:a16="http://schemas.microsoft.com/office/drawing/2014/main" id="{A6CB98D0-2FD2-4A89-BC82-87ACB7CFDAEE}"/>
              </a:ext>
            </a:extLst>
          </p:cNvPr>
          <p:cNvSpPr/>
          <p:nvPr/>
        </p:nvSpPr>
        <p:spPr>
          <a:xfrm>
            <a:off x="793791" y="1560742"/>
            <a:ext cx="3727490" cy="1088708"/>
          </a:xfrm>
          <a:prstGeom prst="rect">
            <a:avLst/>
          </a:prstGeom>
          <a:noFill/>
          <a:ln/>
        </p:spPr>
        <p:txBody>
          <a:bodyPr wrap="square" lIns="0" tIns="0" rIns="0" bIns="0" rtlCol="0" anchor="t"/>
          <a:lstStyle/>
          <a:p>
            <a:pPr>
              <a:lnSpc>
                <a:spcPts val="2850"/>
              </a:lnSpc>
            </a:pPr>
            <a:r>
              <a:rPr lang="en-US" sz="1750" dirty="0">
                <a:solidFill>
                  <a:srgbClr val="443728"/>
                </a:solidFill>
                <a:ea typeface="Open Sans" pitchFamily="34" charset="-122"/>
                <a:cs typeface="Open Sans" pitchFamily="34" charset="-120"/>
              </a:rPr>
              <a:t>Company logos that appear blurry, stretched, or have inconsistent sizing - AI struggles with precise branding details.</a:t>
            </a:r>
            <a:endParaRPr lang="en-US" sz="1750" dirty="0"/>
          </a:p>
        </p:txBody>
      </p:sp>
      <p:sp>
        <p:nvSpPr>
          <p:cNvPr id="21" name="Text 8">
            <a:extLst>
              <a:ext uri="{FF2B5EF4-FFF2-40B4-BE49-F238E27FC236}">
                <a16:creationId xmlns:a16="http://schemas.microsoft.com/office/drawing/2014/main" id="{2A2E7B48-1EBC-4CD3-9AA4-D062A4D40C26}"/>
              </a:ext>
            </a:extLst>
          </p:cNvPr>
          <p:cNvSpPr/>
          <p:nvPr/>
        </p:nvSpPr>
        <p:spPr>
          <a:xfrm>
            <a:off x="5216963" y="1533488"/>
            <a:ext cx="3664863" cy="1451610"/>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People in images may have asymmetrical features, extra fingers, or unnaturally perfect skin that looks artificial.</a:t>
            </a:r>
            <a:endParaRPr lang="en-US" sz="1750" dirty="0"/>
          </a:p>
        </p:txBody>
      </p:sp>
      <p:sp>
        <p:nvSpPr>
          <p:cNvPr id="22" name="Text 12">
            <a:extLst>
              <a:ext uri="{FF2B5EF4-FFF2-40B4-BE49-F238E27FC236}">
                <a16:creationId xmlns:a16="http://schemas.microsoft.com/office/drawing/2014/main" id="{377BE4EA-CE80-48AB-AA09-31AC5726A847}"/>
              </a:ext>
            </a:extLst>
          </p:cNvPr>
          <p:cNvSpPr/>
          <p:nvPr/>
        </p:nvSpPr>
        <p:spPr>
          <a:xfrm>
            <a:off x="9640135" y="1533488"/>
            <a:ext cx="3873846"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Photos that look too polished or completely unrelated to the message content being sent.</a:t>
            </a:r>
            <a:endParaRPr lang="en-US" sz="1750" dirty="0"/>
          </a:p>
        </p:txBody>
      </p:sp>
      <p:sp>
        <p:nvSpPr>
          <p:cNvPr id="23" name="Text 0">
            <a:extLst>
              <a:ext uri="{FF2B5EF4-FFF2-40B4-BE49-F238E27FC236}">
                <a16:creationId xmlns:a16="http://schemas.microsoft.com/office/drawing/2014/main" id="{C1DAF047-7CA7-4C93-9DEF-0D4693E5FB20}"/>
              </a:ext>
            </a:extLst>
          </p:cNvPr>
          <p:cNvSpPr/>
          <p:nvPr/>
        </p:nvSpPr>
        <p:spPr>
          <a:xfrm>
            <a:off x="559357" y="3486220"/>
            <a:ext cx="5845373"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ea typeface="Crimson Pro Bold" pitchFamily="34" charset="-122"/>
                <a:cs typeface="Crimson Pro Bold" pitchFamily="34" charset="-120"/>
              </a:rPr>
              <a:t>Verification Steps</a:t>
            </a:r>
            <a:endParaRPr lang="en-US" sz="4450" dirty="0"/>
          </a:p>
        </p:txBody>
      </p:sp>
      <p:sp>
        <p:nvSpPr>
          <p:cNvPr id="24" name="Text 1">
            <a:extLst>
              <a:ext uri="{FF2B5EF4-FFF2-40B4-BE49-F238E27FC236}">
                <a16:creationId xmlns:a16="http://schemas.microsoft.com/office/drawing/2014/main" id="{37FBA60F-07D0-4CED-A1D7-90E897A184E3}"/>
              </a:ext>
            </a:extLst>
          </p:cNvPr>
          <p:cNvSpPr/>
          <p:nvPr/>
        </p:nvSpPr>
        <p:spPr>
          <a:xfrm>
            <a:off x="559357" y="453516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ea typeface="Crimson Pro Light" pitchFamily="34" charset="-122"/>
                <a:cs typeface="Crimson Pro Light" pitchFamily="34" charset="-120"/>
              </a:rPr>
              <a:t>01</a:t>
            </a:r>
            <a:endParaRPr lang="en-US" sz="1750" dirty="0"/>
          </a:p>
        </p:txBody>
      </p:sp>
      <p:sp>
        <p:nvSpPr>
          <p:cNvPr id="25" name="Shape 2">
            <a:extLst>
              <a:ext uri="{FF2B5EF4-FFF2-40B4-BE49-F238E27FC236}">
                <a16:creationId xmlns:a16="http://schemas.microsoft.com/office/drawing/2014/main" id="{9ADF18C7-F679-4FE6-9B14-04291A022BF3}"/>
              </a:ext>
            </a:extLst>
          </p:cNvPr>
          <p:cNvSpPr/>
          <p:nvPr/>
        </p:nvSpPr>
        <p:spPr>
          <a:xfrm>
            <a:off x="559357" y="4890205"/>
            <a:ext cx="3664744" cy="30480"/>
          </a:xfrm>
          <a:prstGeom prst="rect">
            <a:avLst/>
          </a:prstGeom>
          <a:solidFill>
            <a:srgbClr val="835E54"/>
          </a:solidFill>
          <a:ln/>
        </p:spPr>
      </p:sp>
      <p:sp>
        <p:nvSpPr>
          <p:cNvPr id="26" name="Text 3">
            <a:extLst>
              <a:ext uri="{FF2B5EF4-FFF2-40B4-BE49-F238E27FC236}">
                <a16:creationId xmlns:a16="http://schemas.microsoft.com/office/drawing/2014/main" id="{1EBC33FF-0342-4A69-B026-79DFD61C3AA1}"/>
              </a:ext>
            </a:extLst>
          </p:cNvPr>
          <p:cNvSpPr/>
          <p:nvPr/>
        </p:nvSpPr>
        <p:spPr>
          <a:xfrm>
            <a:off x="559357" y="506451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Zoom and Inspect</a:t>
            </a:r>
            <a:endParaRPr lang="en-US" sz="2200" dirty="0"/>
          </a:p>
        </p:txBody>
      </p:sp>
      <p:sp>
        <p:nvSpPr>
          <p:cNvPr id="27" name="Text 4">
            <a:extLst>
              <a:ext uri="{FF2B5EF4-FFF2-40B4-BE49-F238E27FC236}">
                <a16:creationId xmlns:a16="http://schemas.microsoft.com/office/drawing/2014/main" id="{897A7E71-B4ED-4A3C-91EE-59E34EC1988B}"/>
              </a:ext>
            </a:extLst>
          </p:cNvPr>
          <p:cNvSpPr/>
          <p:nvPr/>
        </p:nvSpPr>
        <p:spPr>
          <a:xfrm>
            <a:off x="559357" y="5554931"/>
            <a:ext cx="3664744"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Examine images and logos closely for distortions, especially in text and fine details</a:t>
            </a:r>
            <a:endParaRPr lang="en-US" sz="1750" dirty="0"/>
          </a:p>
        </p:txBody>
      </p:sp>
      <p:sp>
        <p:nvSpPr>
          <p:cNvPr id="28" name="Text 5">
            <a:extLst>
              <a:ext uri="{FF2B5EF4-FFF2-40B4-BE49-F238E27FC236}">
                <a16:creationId xmlns:a16="http://schemas.microsoft.com/office/drawing/2014/main" id="{81B68BD3-3501-4095-A370-5AC1D3C8CEDD}"/>
              </a:ext>
            </a:extLst>
          </p:cNvPr>
          <p:cNvSpPr/>
          <p:nvPr/>
        </p:nvSpPr>
        <p:spPr>
          <a:xfrm>
            <a:off x="4450915" y="453516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ea typeface="Crimson Pro Light" pitchFamily="34" charset="-122"/>
                <a:cs typeface="Crimson Pro Light" pitchFamily="34" charset="-120"/>
              </a:rPr>
              <a:t>02</a:t>
            </a:r>
            <a:endParaRPr lang="en-US" sz="1750" dirty="0"/>
          </a:p>
        </p:txBody>
      </p:sp>
      <p:sp>
        <p:nvSpPr>
          <p:cNvPr id="29" name="Shape 6">
            <a:extLst>
              <a:ext uri="{FF2B5EF4-FFF2-40B4-BE49-F238E27FC236}">
                <a16:creationId xmlns:a16="http://schemas.microsoft.com/office/drawing/2014/main" id="{BBF3E3FB-C7D0-4033-B894-CDCC8B42D91F}"/>
              </a:ext>
            </a:extLst>
          </p:cNvPr>
          <p:cNvSpPr/>
          <p:nvPr/>
        </p:nvSpPr>
        <p:spPr>
          <a:xfrm>
            <a:off x="4450915" y="4890205"/>
            <a:ext cx="3664863" cy="30480"/>
          </a:xfrm>
          <a:prstGeom prst="rect">
            <a:avLst/>
          </a:prstGeom>
          <a:solidFill>
            <a:srgbClr val="835E54"/>
          </a:solidFill>
          <a:ln/>
        </p:spPr>
      </p:sp>
      <p:sp>
        <p:nvSpPr>
          <p:cNvPr id="30" name="Text 7">
            <a:extLst>
              <a:ext uri="{FF2B5EF4-FFF2-40B4-BE49-F238E27FC236}">
                <a16:creationId xmlns:a16="http://schemas.microsoft.com/office/drawing/2014/main" id="{4A8AC295-782E-41D0-B12F-21DADDC84779}"/>
              </a:ext>
            </a:extLst>
          </p:cNvPr>
          <p:cNvSpPr/>
          <p:nvPr/>
        </p:nvSpPr>
        <p:spPr>
          <a:xfrm>
            <a:off x="4450915" y="506451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Reverse Image Search</a:t>
            </a:r>
            <a:endParaRPr lang="en-US" sz="2200" dirty="0"/>
          </a:p>
        </p:txBody>
      </p:sp>
      <p:sp>
        <p:nvSpPr>
          <p:cNvPr id="31" name="Text 8">
            <a:extLst>
              <a:ext uri="{FF2B5EF4-FFF2-40B4-BE49-F238E27FC236}">
                <a16:creationId xmlns:a16="http://schemas.microsoft.com/office/drawing/2014/main" id="{601F76D9-82B4-49B3-8CBE-3FD868C73EE1}"/>
              </a:ext>
            </a:extLst>
          </p:cNvPr>
          <p:cNvSpPr/>
          <p:nvPr/>
        </p:nvSpPr>
        <p:spPr>
          <a:xfrm>
            <a:off x="4450915" y="5554931"/>
            <a:ext cx="3664863"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Use Google Images or TinEye to check if the image appears elsewhere online</a:t>
            </a:r>
            <a:endParaRPr lang="en-US" sz="1750" dirty="0"/>
          </a:p>
        </p:txBody>
      </p:sp>
      <p:sp>
        <p:nvSpPr>
          <p:cNvPr id="32" name="Text 9">
            <a:extLst>
              <a:ext uri="{FF2B5EF4-FFF2-40B4-BE49-F238E27FC236}">
                <a16:creationId xmlns:a16="http://schemas.microsoft.com/office/drawing/2014/main" id="{D1A43112-A84D-4AF9-9296-320B44CD7AD7}"/>
              </a:ext>
            </a:extLst>
          </p:cNvPr>
          <p:cNvSpPr/>
          <p:nvPr/>
        </p:nvSpPr>
        <p:spPr>
          <a:xfrm>
            <a:off x="8555041" y="453516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ea typeface="Crimson Pro Light" pitchFamily="34" charset="-122"/>
                <a:cs typeface="Crimson Pro Light" pitchFamily="34" charset="-120"/>
              </a:rPr>
              <a:t>03</a:t>
            </a:r>
            <a:endParaRPr lang="en-US" sz="1750" dirty="0"/>
          </a:p>
        </p:txBody>
      </p:sp>
      <p:sp>
        <p:nvSpPr>
          <p:cNvPr id="34" name="Text 11">
            <a:extLst>
              <a:ext uri="{FF2B5EF4-FFF2-40B4-BE49-F238E27FC236}">
                <a16:creationId xmlns:a16="http://schemas.microsoft.com/office/drawing/2014/main" id="{BA799AED-31F7-4649-BDFF-349A1C5B671B}"/>
              </a:ext>
            </a:extLst>
          </p:cNvPr>
          <p:cNvSpPr/>
          <p:nvPr/>
        </p:nvSpPr>
        <p:spPr>
          <a:xfrm>
            <a:off x="8555041" y="5064513"/>
            <a:ext cx="3646170"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Compare with Official Sources</a:t>
            </a:r>
            <a:endParaRPr lang="en-US" sz="2200" dirty="0"/>
          </a:p>
        </p:txBody>
      </p:sp>
      <p:sp>
        <p:nvSpPr>
          <p:cNvPr id="35" name="Text 12">
            <a:extLst>
              <a:ext uri="{FF2B5EF4-FFF2-40B4-BE49-F238E27FC236}">
                <a16:creationId xmlns:a16="http://schemas.microsoft.com/office/drawing/2014/main" id="{A016FBDF-60D4-4883-98C1-3E6EA249D6B1}"/>
              </a:ext>
            </a:extLst>
          </p:cNvPr>
          <p:cNvSpPr/>
          <p:nvPr/>
        </p:nvSpPr>
        <p:spPr>
          <a:xfrm>
            <a:off x="8555042" y="5554931"/>
            <a:ext cx="5036276"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Check company websites and verified social media pages for authentic branding</a:t>
            </a:r>
            <a:endParaRPr lang="en-US" sz="1750" dirty="0"/>
          </a:p>
        </p:txBody>
      </p:sp>
      <p:sp>
        <p:nvSpPr>
          <p:cNvPr id="36" name="Shape 6">
            <a:extLst>
              <a:ext uri="{FF2B5EF4-FFF2-40B4-BE49-F238E27FC236}">
                <a16:creationId xmlns:a16="http://schemas.microsoft.com/office/drawing/2014/main" id="{AF8BD98B-52DD-45A9-ABB3-3064C571625F}"/>
              </a:ext>
            </a:extLst>
          </p:cNvPr>
          <p:cNvSpPr/>
          <p:nvPr/>
        </p:nvSpPr>
        <p:spPr>
          <a:xfrm>
            <a:off x="8536348" y="4893620"/>
            <a:ext cx="3664863" cy="30480"/>
          </a:xfrm>
          <a:prstGeom prst="rect">
            <a:avLst/>
          </a:prstGeom>
          <a:solidFill>
            <a:srgbClr val="835E54"/>
          </a:solidFill>
          <a:ln/>
        </p:spPr>
      </p:sp>
      <p:pic>
        <p:nvPicPr>
          <p:cNvPr id="37" name="Image 0" descr="preencoded.png">
            <a:extLst>
              <a:ext uri="{FF2B5EF4-FFF2-40B4-BE49-F238E27FC236}">
                <a16:creationId xmlns:a16="http://schemas.microsoft.com/office/drawing/2014/main" id="{CF7E469F-C900-445A-87D0-C691CF48FA40}"/>
              </a:ext>
            </a:extLst>
          </p:cNvPr>
          <p:cNvPicPr>
            <a:picLocks noChangeAspect="1"/>
          </p:cNvPicPr>
          <p:nvPr/>
        </p:nvPicPr>
        <p:blipFill>
          <a:blip r:embed="rId3"/>
          <a:stretch>
            <a:fillRect/>
          </a:stretch>
        </p:blipFill>
        <p:spPr>
          <a:xfrm>
            <a:off x="5644382" y="3295154"/>
            <a:ext cx="1277928" cy="1277928"/>
          </a:xfrm>
          <a:prstGeom prst="rect">
            <a:avLst/>
          </a:prstGeom>
        </p:spPr>
      </p:pic>
    </p:spTree>
    <p:extLst>
      <p:ext uri="{BB962C8B-B14F-4D97-AF65-F5344CB8AC3E}">
        <p14:creationId xmlns:p14="http://schemas.microsoft.com/office/powerpoint/2010/main" val="3641716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P spid="28" grpId="0" animBg="1"/>
      <p:bldP spid="30" grpId="0" animBg="1"/>
      <p:bldP spid="31" grpId="0" animBg="1"/>
      <p:bldP spid="32"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0"/>
          <p:cNvSpPr/>
          <p:nvPr/>
        </p:nvSpPr>
        <p:spPr>
          <a:xfrm>
            <a:off x="562689" y="119271"/>
            <a:ext cx="7325320"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ea typeface="Crimson Pro Bold" pitchFamily="34" charset="-122"/>
                <a:cs typeface="Crimson Pro Bold" pitchFamily="34" charset="-120"/>
              </a:rPr>
              <a:t>Deepfake Audio &amp; Video Alerts</a:t>
            </a:r>
            <a:endParaRPr lang="en-US" sz="4450" dirty="0"/>
          </a:p>
        </p:txBody>
      </p:sp>
      <p:sp>
        <p:nvSpPr>
          <p:cNvPr id="4" name="Shape 1"/>
          <p:cNvSpPr/>
          <p:nvPr/>
        </p:nvSpPr>
        <p:spPr>
          <a:xfrm>
            <a:off x="562689" y="1168211"/>
            <a:ext cx="5944437" cy="1957626"/>
          </a:xfrm>
          <a:prstGeom prst="roundRect">
            <a:avLst>
              <a:gd name="adj" fmla="val 8453"/>
            </a:avLst>
          </a:prstGeom>
          <a:solidFill>
            <a:srgbClr val="FFFCFA"/>
          </a:solidFill>
          <a:ln w="30480">
            <a:solidFill>
              <a:srgbClr val="D1C8C6"/>
            </a:solidFill>
            <a:prstDash val="solid"/>
          </a:ln>
        </p:spPr>
      </p:sp>
      <p:sp>
        <p:nvSpPr>
          <p:cNvPr id="5" name="Shape 2"/>
          <p:cNvSpPr/>
          <p:nvPr/>
        </p:nvSpPr>
        <p:spPr>
          <a:xfrm>
            <a:off x="522158" y="1270918"/>
            <a:ext cx="121920" cy="1730812"/>
          </a:xfrm>
          <a:prstGeom prst="roundRect">
            <a:avLst>
              <a:gd name="adj" fmla="val 78139"/>
            </a:avLst>
          </a:prstGeom>
          <a:solidFill>
            <a:srgbClr val="835E54"/>
          </a:solidFill>
          <a:ln/>
        </p:spPr>
      </p:sp>
      <p:sp>
        <p:nvSpPr>
          <p:cNvPr id="6" name="Text 3"/>
          <p:cNvSpPr/>
          <p:nvPr/>
        </p:nvSpPr>
        <p:spPr>
          <a:xfrm>
            <a:off x="911423" y="142550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Audio Inconsistencies</a:t>
            </a:r>
            <a:endParaRPr lang="en-US" sz="2200" dirty="0"/>
          </a:p>
        </p:txBody>
      </p:sp>
      <p:sp>
        <p:nvSpPr>
          <p:cNvPr id="7" name="Text 4"/>
          <p:cNvSpPr/>
          <p:nvPr/>
        </p:nvSpPr>
        <p:spPr>
          <a:xfrm>
            <a:off x="911423" y="1915924"/>
            <a:ext cx="5383051"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Voice recordings that sound too clean, lack natural breathing, or have accents that don't match the speaker's appearance.</a:t>
            </a:r>
            <a:endParaRPr lang="en-US" sz="1750" dirty="0"/>
          </a:p>
        </p:txBody>
      </p:sp>
      <p:sp>
        <p:nvSpPr>
          <p:cNvPr id="8" name="Shape 5"/>
          <p:cNvSpPr/>
          <p:nvPr/>
        </p:nvSpPr>
        <p:spPr>
          <a:xfrm>
            <a:off x="7578963" y="1146811"/>
            <a:ext cx="5807429" cy="1979026"/>
          </a:xfrm>
          <a:prstGeom prst="roundRect">
            <a:avLst>
              <a:gd name="adj" fmla="val 8453"/>
            </a:avLst>
          </a:prstGeom>
          <a:solidFill>
            <a:srgbClr val="FFFCFA"/>
          </a:solidFill>
          <a:ln w="30480">
            <a:solidFill>
              <a:srgbClr val="D1C8C6"/>
            </a:solidFill>
            <a:prstDash val="solid"/>
          </a:ln>
        </p:spPr>
        <p:txBody>
          <a:bodyPr/>
          <a:lstStyle/>
          <a:p>
            <a:endParaRPr lang="en-IN" dirty="0"/>
          </a:p>
        </p:txBody>
      </p:sp>
      <p:sp>
        <p:nvSpPr>
          <p:cNvPr id="9" name="Shape 6"/>
          <p:cNvSpPr/>
          <p:nvPr/>
        </p:nvSpPr>
        <p:spPr>
          <a:xfrm>
            <a:off x="7530583" y="1209287"/>
            <a:ext cx="121920" cy="1730812"/>
          </a:xfrm>
          <a:prstGeom prst="roundRect">
            <a:avLst>
              <a:gd name="adj" fmla="val 78139"/>
            </a:avLst>
          </a:prstGeom>
          <a:solidFill>
            <a:srgbClr val="835E54"/>
          </a:solidFill>
          <a:ln/>
        </p:spPr>
      </p:sp>
      <p:sp>
        <p:nvSpPr>
          <p:cNvPr id="10" name="Text 7"/>
          <p:cNvSpPr/>
          <p:nvPr/>
        </p:nvSpPr>
        <p:spPr>
          <a:xfrm>
            <a:off x="7861816" y="139859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Video Mismatches</a:t>
            </a:r>
            <a:endParaRPr lang="en-US" sz="2200" dirty="0"/>
          </a:p>
        </p:txBody>
      </p:sp>
      <p:sp>
        <p:nvSpPr>
          <p:cNvPr id="11" name="Text 8"/>
          <p:cNvSpPr/>
          <p:nvPr/>
        </p:nvSpPr>
        <p:spPr>
          <a:xfrm>
            <a:off x="7861816" y="1915923"/>
            <a:ext cx="5386351"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Lip movements slightly out of sync with speech, unnatural eye movements, or facial expressions that seem robotic.</a:t>
            </a:r>
            <a:endParaRPr lang="en-US" sz="1750" dirty="0"/>
          </a:p>
        </p:txBody>
      </p:sp>
      <p:sp>
        <p:nvSpPr>
          <p:cNvPr id="22" name="Text 0">
            <a:extLst>
              <a:ext uri="{FF2B5EF4-FFF2-40B4-BE49-F238E27FC236}">
                <a16:creationId xmlns:a16="http://schemas.microsoft.com/office/drawing/2014/main" id="{870DA0B4-B7F5-42DF-B751-8C7FB932FB7A}"/>
              </a:ext>
            </a:extLst>
          </p:cNvPr>
          <p:cNvSpPr/>
          <p:nvPr/>
        </p:nvSpPr>
        <p:spPr>
          <a:xfrm>
            <a:off x="623884" y="3416452"/>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ea typeface="Crimson Pro Bold" pitchFamily="34" charset="-122"/>
                <a:cs typeface="Crimson Pro Bold" pitchFamily="34" charset="-120"/>
              </a:rPr>
              <a:t>Behavioral Red Flags</a:t>
            </a:r>
            <a:endParaRPr lang="en-US" sz="4450" dirty="0"/>
          </a:p>
        </p:txBody>
      </p:sp>
      <p:sp>
        <p:nvSpPr>
          <p:cNvPr id="23" name="Shape 1">
            <a:extLst>
              <a:ext uri="{FF2B5EF4-FFF2-40B4-BE49-F238E27FC236}">
                <a16:creationId xmlns:a16="http://schemas.microsoft.com/office/drawing/2014/main" id="{DE2F0B00-D033-4B15-9AF8-7568B9A22217}"/>
              </a:ext>
            </a:extLst>
          </p:cNvPr>
          <p:cNvSpPr/>
          <p:nvPr/>
        </p:nvSpPr>
        <p:spPr>
          <a:xfrm>
            <a:off x="623884" y="4578859"/>
            <a:ext cx="510302" cy="510302"/>
          </a:xfrm>
          <a:prstGeom prst="roundRect">
            <a:avLst>
              <a:gd name="adj" fmla="val 18669"/>
            </a:avLst>
          </a:prstGeom>
          <a:solidFill>
            <a:srgbClr val="EBE2E0"/>
          </a:solidFill>
          <a:ln w="7620">
            <a:solidFill>
              <a:srgbClr val="D1C8C6"/>
            </a:solidFill>
            <a:prstDash val="solid"/>
          </a:ln>
        </p:spPr>
      </p:sp>
      <p:sp>
        <p:nvSpPr>
          <p:cNvPr id="24" name="Text 2">
            <a:extLst>
              <a:ext uri="{FF2B5EF4-FFF2-40B4-BE49-F238E27FC236}">
                <a16:creationId xmlns:a16="http://schemas.microsoft.com/office/drawing/2014/main" id="{0E372CA7-9F27-4C92-9050-96FD6E8DD6C4}"/>
              </a:ext>
            </a:extLst>
          </p:cNvPr>
          <p:cNvSpPr/>
          <p:nvPr/>
        </p:nvSpPr>
        <p:spPr>
          <a:xfrm>
            <a:off x="1361000" y="465672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24/7 Instant Responses</a:t>
            </a:r>
            <a:endParaRPr lang="en-US" sz="2200" dirty="0"/>
          </a:p>
        </p:txBody>
      </p:sp>
      <p:sp>
        <p:nvSpPr>
          <p:cNvPr id="25" name="Text 3">
            <a:extLst>
              <a:ext uri="{FF2B5EF4-FFF2-40B4-BE49-F238E27FC236}">
                <a16:creationId xmlns:a16="http://schemas.microsoft.com/office/drawing/2014/main" id="{36763421-4A5A-4E79-9A5F-B1F8E4E938F4}"/>
              </a:ext>
            </a:extLst>
          </p:cNvPr>
          <p:cNvSpPr/>
          <p:nvPr/>
        </p:nvSpPr>
        <p:spPr>
          <a:xfrm>
            <a:off x="1361000" y="5147144"/>
            <a:ext cx="3421499" cy="1451610"/>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Immediate replies at any hour suggest automated systems rather than real customer service representatives.</a:t>
            </a:r>
            <a:endParaRPr lang="en-US" sz="1750" dirty="0"/>
          </a:p>
        </p:txBody>
      </p:sp>
      <p:sp>
        <p:nvSpPr>
          <p:cNvPr id="26" name="Shape 4">
            <a:extLst>
              <a:ext uri="{FF2B5EF4-FFF2-40B4-BE49-F238E27FC236}">
                <a16:creationId xmlns:a16="http://schemas.microsoft.com/office/drawing/2014/main" id="{35EAC7CB-AC34-4620-88E5-607D02DEA67A}"/>
              </a:ext>
            </a:extLst>
          </p:cNvPr>
          <p:cNvSpPr/>
          <p:nvPr/>
        </p:nvSpPr>
        <p:spPr>
          <a:xfrm>
            <a:off x="5065987" y="4578859"/>
            <a:ext cx="510302" cy="510302"/>
          </a:xfrm>
          <a:prstGeom prst="roundRect">
            <a:avLst>
              <a:gd name="adj" fmla="val 18669"/>
            </a:avLst>
          </a:prstGeom>
          <a:solidFill>
            <a:srgbClr val="EBE2E0"/>
          </a:solidFill>
          <a:ln w="7620">
            <a:solidFill>
              <a:srgbClr val="D1C8C6"/>
            </a:solidFill>
            <a:prstDash val="solid"/>
          </a:ln>
        </p:spPr>
      </p:sp>
      <p:sp>
        <p:nvSpPr>
          <p:cNvPr id="27" name="Text 5">
            <a:extLst>
              <a:ext uri="{FF2B5EF4-FFF2-40B4-BE49-F238E27FC236}">
                <a16:creationId xmlns:a16="http://schemas.microsoft.com/office/drawing/2014/main" id="{8608EAA5-9623-4FA4-A83C-ADA4BB01E145}"/>
              </a:ext>
            </a:extLst>
          </p:cNvPr>
          <p:cNvSpPr/>
          <p:nvPr/>
        </p:nvSpPr>
        <p:spPr>
          <a:xfrm>
            <a:off x="5803102" y="4656726"/>
            <a:ext cx="2979539"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Emotional Manipulation</a:t>
            </a:r>
            <a:endParaRPr lang="en-US" sz="2200" dirty="0"/>
          </a:p>
        </p:txBody>
      </p:sp>
      <p:sp>
        <p:nvSpPr>
          <p:cNvPr id="28" name="Text 6">
            <a:extLst>
              <a:ext uri="{FF2B5EF4-FFF2-40B4-BE49-F238E27FC236}">
                <a16:creationId xmlns:a16="http://schemas.microsoft.com/office/drawing/2014/main" id="{77D4B718-E9C4-4216-AF8F-6957EE0CE3CF}"/>
              </a:ext>
            </a:extLst>
          </p:cNvPr>
          <p:cNvSpPr/>
          <p:nvPr/>
        </p:nvSpPr>
        <p:spPr>
          <a:xfrm>
            <a:off x="5803102" y="5147144"/>
            <a:ext cx="3421499" cy="1451610"/>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Messages that combine fear tactics with greed appeals but provide no clear human contact information.</a:t>
            </a:r>
            <a:endParaRPr lang="en-US" sz="1750" dirty="0"/>
          </a:p>
        </p:txBody>
      </p:sp>
      <p:sp>
        <p:nvSpPr>
          <p:cNvPr id="29" name="Shape 7">
            <a:extLst>
              <a:ext uri="{FF2B5EF4-FFF2-40B4-BE49-F238E27FC236}">
                <a16:creationId xmlns:a16="http://schemas.microsoft.com/office/drawing/2014/main" id="{D289B50B-9123-4B5B-94AA-A3389D67FC7E}"/>
              </a:ext>
            </a:extLst>
          </p:cNvPr>
          <p:cNvSpPr/>
          <p:nvPr/>
        </p:nvSpPr>
        <p:spPr>
          <a:xfrm>
            <a:off x="9508089" y="4578859"/>
            <a:ext cx="510302" cy="510302"/>
          </a:xfrm>
          <a:prstGeom prst="roundRect">
            <a:avLst>
              <a:gd name="adj" fmla="val 18669"/>
            </a:avLst>
          </a:prstGeom>
          <a:solidFill>
            <a:srgbClr val="EBE2E0"/>
          </a:solidFill>
          <a:ln w="7620">
            <a:solidFill>
              <a:srgbClr val="D1C8C6"/>
            </a:solidFill>
            <a:prstDash val="solid"/>
          </a:ln>
        </p:spPr>
      </p:sp>
      <p:sp>
        <p:nvSpPr>
          <p:cNvPr id="30" name="Text 8">
            <a:extLst>
              <a:ext uri="{FF2B5EF4-FFF2-40B4-BE49-F238E27FC236}">
                <a16:creationId xmlns:a16="http://schemas.microsoft.com/office/drawing/2014/main" id="{C674C61D-0F32-4312-9720-ABFC6CAA3485}"/>
              </a:ext>
            </a:extLst>
          </p:cNvPr>
          <p:cNvSpPr/>
          <p:nvPr/>
        </p:nvSpPr>
        <p:spPr>
          <a:xfrm>
            <a:off x="10245205" y="465672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Vague Answers</a:t>
            </a:r>
            <a:endParaRPr lang="en-US" sz="2200" dirty="0"/>
          </a:p>
        </p:txBody>
      </p:sp>
      <p:sp>
        <p:nvSpPr>
          <p:cNvPr id="31" name="Text 9">
            <a:extLst>
              <a:ext uri="{FF2B5EF4-FFF2-40B4-BE49-F238E27FC236}">
                <a16:creationId xmlns:a16="http://schemas.microsoft.com/office/drawing/2014/main" id="{56288BBE-BED1-466D-8A88-CF74ABD4F379}"/>
              </a:ext>
            </a:extLst>
          </p:cNvPr>
          <p:cNvSpPr/>
          <p:nvPr/>
        </p:nvSpPr>
        <p:spPr>
          <a:xfrm>
            <a:off x="10245205" y="5147144"/>
            <a:ext cx="3421499" cy="1451610"/>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When you ask unexpected questions, responses are circular or don't actually address what you asked.</a:t>
            </a:r>
            <a:endParaRPr lang="en-US" sz="175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7" grpId="0" animBg="1"/>
      <p:bldP spid="28"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Text 0">
            <a:extLst>
              <a:ext uri="{FF2B5EF4-FFF2-40B4-BE49-F238E27FC236}">
                <a16:creationId xmlns:a16="http://schemas.microsoft.com/office/drawing/2014/main" id="{AB200631-F073-44C2-8E6E-DDE88656CBD2}"/>
              </a:ext>
            </a:extLst>
          </p:cNvPr>
          <p:cNvSpPr/>
          <p:nvPr/>
        </p:nvSpPr>
        <p:spPr>
          <a:xfrm>
            <a:off x="536496" y="4289264"/>
            <a:ext cx="6695837"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ea typeface="Crimson Pro Bold" pitchFamily="34" charset="-122"/>
                <a:cs typeface="Crimson Pro Bold" pitchFamily="34" charset="-120"/>
              </a:rPr>
              <a:t>Advanced Verification Tools</a:t>
            </a:r>
            <a:endParaRPr lang="en-US" sz="4450" dirty="0"/>
          </a:p>
        </p:txBody>
      </p:sp>
      <p:pic>
        <p:nvPicPr>
          <p:cNvPr id="16" name="Image 0" descr="preencoded.png">
            <a:extLst>
              <a:ext uri="{FF2B5EF4-FFF2-40B4-BE49-F238E27FC236}">
                <a16:creationId xmlns:a16="http://schemas.microsoft.com/office/drawing/2014/main" id="{EDE5380B-6FE1-4B78-BFA1-C1D47407F724}"/>
              </a:ext>
            </a:extLst>
          </p:cNvPr>
          <p:cNvPicPr>
            <a:picLocks noChangeAspect="1"/>
          </p:cNvPicPr>
          <p:nvPr/>
        </p:nvPicPr>
        <p:blipFill>
          <a:blip r:embed="rId3"/>
          <a:stretch>
            <a:fillRect/>
          </a:stretch>
        </p:blipFill>
        <p:spPr>
          <a:xfrm>
            <a:off x="536496" y="5451671"/>
            <a:ext cx="566976" cy="566976"/>
          </a:xfrm>
          <a:prstGeom prst="rect">
            <a:avLst/>
          </a:prstGeom>
        </p:spPr>
      </p:pic>
      <p:sp>
        <p:nvSpPr>
          <p:cNvPr id="17" name="Text 1">
            <a:extLst>
              <a:ext uri="{FF2B5EF4-FFF2-40B4-BE49-F238E27FC236}">
                <a16:creationId xmlns:a16="http://schemas.microsoft.com/office/drawing/2014/main" id="{ADDB281F-ED46-4ECF-882E-18A06E764263}"/>
              </a:ext>
            </a:extLst>
          </p:cNvPr>
          <p:cNvSpPr/>
          <p:nvPr/>
        </p:nvSpPr>
        <p:spPr>
          <a:xfrm>
            <a:off x="1386959" y="558633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AI Detection Software</a:t>
            </a:r>
            <a:endParaRPr lang="en-US" sz="2200" dirty="0"/>
          </a:p>
        </p:txBody>
      </p:sp>
      <p:sp>
        <p:nvSpPr>
          <p:cNvPr id="18" name="Text 2">
            <a:extLst>
              <a:ext uri="{FF2B5EF4-FFF2-40B4-BE49-F238E27FC236}">
                <a16:creationId xmlns:a16="http://schemas.microsoft.com/office/drawing/2014/main" id="{C5EB64C3-CFCF-4314-8551-88A000E674E6}"/>
              </a:ext>
            </a:extLst>
          </p:cNvPr>
          <p:cNvSpPr/>
          <p:nvPr/>
        </p:nvSpPr>
        <p:spPr>
          <a:xfrm>
            <a:off x="1386959" y="6076749"/>
            <a:ext cx="3308152" cy="1814513"/>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Tools like GPTZero and Originality.ai can help identify AI-generated text when authenticity is crucial for important communications.</a:t>
            </a:r>
            <a:endParaRPr lang="en-US" sz="1750" dirty="0"/>
          </a:p>
        </p:txBody>
      </p:sp>
      <p:pic>
        <p:nvPicPr>
          <p:cNvPr id="19" name="Image 1" descr="preencoded.png">
            <a:extLst>
              <a:ext uri="{FF2B5EF4-FFF2-40B4-BE49-F238E27FC236}">
                <a16:creationId xmlns:a16="http://schemas.microsoft.com/office/drawing/2014/main" id="{9E5A1E1D-7A78-4C3D-85FD-C5FB6F932DDF}"/>
              </a:ext>
            </a:extLst>
          </p:cNvPr>
          <p:cNvPicPr>
            <a:picLocks noChangeAspect="1"/>
          </p:cNvPicPr>
          <p:nvPr/>
        </p:nvPicPr>
        <p:blipFill>
          <a:blip r:embed="rId4"/>
          <a:stretch>
            <a:fillRect/>
          </a:stretch>
        </p:blipFill>
        <p:spPr>
          <a:xfrm>
            <a:off x="4978599" y="5451671"/>
            <a:ext cx="566976" cy="566976"/>
          </a:xfrm>
          <a:prstGeom prst="rect">
            <a:avLst/>
          </a:prstGeom>
        </p:spPr>
      </p:pic>
      <p:sp>
        <p:nvSpPr>
          <p:cNvPr id="20" name="Text 3">
            <a:extLst>
              <a:ext uri="{FF2B5EF4-FFF2-40B4-BE49-F238E27FC236}">
                <a16:creationId xmlns:a16="http://schemas.microsoft.com/office/drawing/2014/main" id="{F45BCA02-EB5B-4BB8-BF71-41FE1ECD41FF}"/>
              </a:ext>
            </a:extLst>
          </p:cNvPr>
          <p:cNvSpPr/>
          <p:nvPr/>
        </p:nvSpPr>
        <p:spPr>
          <a:xfrm>
            <a:off x="5829062" y="558633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Code Word Systems</a:t>
            </a:r>
            <a:endParaRPr lang="en-US" sz="2200" dirty="0"/>
          </a:p>
        </p:txBody>
      </p:sp>
      <p:sp>
        <p:nvSpPr>
          <p:cNvPr id="21" name="Text 4">
            <a:extLst>
              <a:ext uri="{FF2B5EF4-FFF2-40B4-BE49-F238E27FC236}">
                <a16:creationId xmlns:a16="http://schemas.microsoft.com/office/drawing/2014/main" id="{0304906C-D233-405A-94D3-3F32437EA6A2}"/>
              </a:ext>
            </a:extLst>
          </p:cNvPr>
          <p:cNvSpPr/>
          <p:nvPr/>
        </p:nvSpPr>
        <p:spPr>
          <a:xfrm>
            <a:off x="5829062" y="6076749"/>
            <a:ext cx="3308152" cy="1814513"/>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Establish unique verification phrases with family, colleagues, and business contacts for sensitive communications.</a:t>
            </a:r>
            <a:endParaRPr lang="en-US" sz="1750" dirty="0"/>
          </a:p>
        </p:txBody>
      </p:sp>
      <p:pic>
        <p:nvPicPr>
          <p:cNvPr id="22" name="Image 2" descr="preencoded.png">
            <a:extLst>
              <a:ext uri="{FF2B5EF4-FFF2-40B4-BE49-F238E27FC236}">
                <a16:creationId xmlns:a16="http://schemas.microsoft.com/office/drawing/2014/main" id="{FA612161-30D2-4B66-B8CA-A880E9BA4F82}"/>
              </a:ext>
            </a:extLst>
          </p:cNvPr>
          <p:cNvPicPr>
            <a:picLocks noChangeAspect="1"/>
          </p:cNvPicPr>
          <p:nvPr/>
        </p:nvPicPr>
        <p:blipFill>
          <a:blip r:embed="rId5"/>
          <a:stretch>
            <a:fillRect/>
          </a:stretch>
        </p:blipFill>
        <p:spPr>
          <a:xfrm>
            <a:off x="9420701" y="5451671"/>
            <a:ext cx="566976" cy="566976"/>
          </a:xfrm>
          <a:prstGeom prst="rect">
            <a:avLst/>
          </a:prstGeom>
        </p:spPr>
      </p:pic>
      <p:sp>
        <p:nvSpPr>
          <p:cNvPr id="23" name="Text 5">
            <a:extLst>
              <a:ext uri="{FF2B5EF4-FFF2-40B4-BE49-F238E27FC236}">
                <a16:creationId xmlns:a16="http://schemas.microsoft.com/office/drawing/2014/main" id="{6815967A-A91C-4C1E-82DE-B5AA6CEB260D}"/>
              </a:ext>
            </a:extLst>
          </p:cNvPr>
          <p:cNvSpPr/>
          <p:nvPr/>
        </p:nvSpPr>
        <p:spPr>
          <a:xfrm>
            <a:off x="10271165" y="558633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Direct Portal Access</a:t>
            </a:r>
            <a:endParaRPr lang="en-US" sz="2200" dirty="0"/>
          </a:p>
        </p:txBody>
      </p:sp>
      <p:sp>
        <p:nvSpPr>
          <p:cNvPr id="24" name="Text 6">
            <a:extLst>
              <a:ext uri="{FF2B5EF4-FFF2-40B4-BE49-F238E27FC236}">
                <a16:creationId xmlns:a16="http://schemas.microsoft.com/office/drawing/2014/main" id="{DBFDB799-1EA3-4127-8A79-3C2F5CD7664B}"/>
              </a:ext>
            </a:extLst>
          </p:cNvPr>
          <p:cNvSpPr/>
          <p:nvPr/>
        </p:nvSpPr>
        <p:spPr>
          <a:xfrm>
            <a:off x="10271165" y="6076749"/>
            <a:ext cx="3308152" cy="1451610"/>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Always use bookmarked official websites instead of clicking links in suspicious emails or messages.</a:t>
            </a:r>
            <a:endParaRPr lang="en-US" sz="1750" dirty="0"/>
          </a:p>
        </p:txBody>
      </p:sp>
      <p:sp>
        <p:nvSpPr>
          <p:cNvPr id="25" name="Text 0">
            <a:extLst>
              <a:ext uri="{FF2B5EF4-FFF2-40B4-BE49-F238E27FC236}">
                <a16:creationId xmlns:a16="http://schemas.microsoft.com/office/drawing/2014/main" id="{932B9720-F1C8-4633-AECF-A1649F17EF4C}"/>
              </a:ext>
            </a:extLst>
          </p:cNvPr>
          <p:cNvSpPr/>
          <p:nvPr/>
        </p:nvSpPr>
        <p:spPr>
          <a:xfrm>
            <a:off x="623669" y="300232"/>
            <a:ext cx="5707499"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ea typeface="Crimson Pro Bold" pitchFamily="34" charset="-122"/>
                <a:cs typeface="Crimson Pro Bold" pitchFamily="34" charset="-120"/>
              </a:rPr>
              <a:t>Verification Techniques</a:t>
            </a:r>
            <a:endParaRPr lang="en-US" sz="4450" dirty="0"/>
          </a:p>
        </p:txBody>
      </p:sp>
      <p:pic>
        <p:nvPicPr>
          <p:cNvPr id="26" name="Image 0" descr="preencoded.png">
            <a:extLst>
              <a:ext uri="{FF2B5EF4-FFF2-40B4-BE49-F238E27FC236}">
                <a16:creationId xmlns:a16="http://schemas.microsoft.com/office/drawing/2014/main" id="{1E87BB9E-5771-4099-BDE9-00AE96FFAEFA}"/>
              </a:ext>
            </a:extLst>
          </p:cNvPr>
          <p:cNvPicPr>
            <a:picLocks noChangeAspect="1"/>
          </p:cNvPicPr>
          <p:nvPr/>
        </p:nvPicPr>
        <p:blipFill>
          <a:blip r:embed="rId6"/>
          <a:stretch>
            <a:fillRect/>
          </a:stretch>
        </p:blipFill>
        <p:spPr>
          <a:xfrm>
            <a:off x="623669" y="1462639"/>
            <a:ext cx="566976" cy="566976"/>
          </a:xfrm>
          <a:prstGeom prst="rect">
            <a:avLst/>
          </a:prstGeom>
        </p:spPr>
      </p:pic>
      <p:sp>
        <p:nvSpPr>
          <p:cNvPr id="27" name="Text 1">
            <a:extLst>
              <a:ext uri="{FF2B5EF4-FFF2-40B4-BE49-F238E27FC236}">
                <a16:creationId xmlns:a16="http://schemas.microsoft.com/office/drawing/2014/main" id="{F7B17AAD-870C-419C-B82E-3C602B836113}"/>
              </a:ext>
            </a:extLst>
          </p:cNvPr>
          <p:cNvSpPr/>
          <p:nvPr/>
        </p:nvSpPr>
        <p:spPr>
          <a:xfrm>
            <a:off x="1474132" y="159729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Reverse Image Search</a:t>
            </a:r>
            <a:endParaRPr lang="en-US" sz="2200" dirty="0"/>
          </a:p>
        </p:txBody>
      </p:sp>
      <p:sp>
        <p:nvSpPr>
          <p:cNvPr id="28" name="Text 2">
            <a:extLst>
              <a:ext uri="{FF2B5EF4-FFF2-40B4-BE49-F238E27FC236}">
                <a16:creationId xmlns:a16="http://schemas.microsoft.com/office/drawing/2014/main" id="{F6741F4A-53C6-47DF-BCDA-ADC909FB0026}"/>
              </a:ext>
            </a:extLst>
          </p:cNvPr>
          <p:cNvSpPr/>
          <p:nvPr/>
        </p:nvSpPr>
        <p:spPr>
          <a:xfrm>
            <a:off x="1474132" y="2087717"/>
            <a:ext cx="3308152" cy="1814513"/>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Use Google's reverse image search. If the image doesn't appear elsewhere online, it might be AI-generated for the scam.</a:t>
            </a:r>
            <a:endParaRPr lang="en-US" sz="1750" dirty="0"/>
          </a:p>
        </p:txBody>
      </p:sp>
      <p:pic>
        <p:nvPicPr>
          <p:cNvPr id="29" name="Image 1" descr="preencoded.png">
            <a:extLst>
              <a:ext uri="{FF2B5EF4-FFF2-40B4-BE49-F238E27FC236}">
                <a16:creationId xmlns:a16="http://schemas.microsoft.com/office/drawing/2014/main" id="{FE799279-A661-444F-8DEF-9862FFEF2ABF}"/>
              </a:ext>
            </a:extLst>
          </p:cNvPr>
          <p:cNvPicPr>
            <a:picLocks noChangeAspect="1"/>
          </p:cNvPicPr>
          <p:nvPr/>
        </p:nvPicPr>
        <p:blipFill>
          <a:blip r:embed="rId7"/>
          <a:stretch>
            <a:fillRect/>
          </a:stretch>
        </p:blipFill>
        <p:spPr>
          <a:xfrm>
            <a:off x="5065772" y="1462639"/>
            <a:ext cx="566976" cy="566976"/>
          </a:xfrm>
          <a:prstGeom prst="rect">
            <a:avLst/>
          </a:prstGeom>
        </p:spPr>
      </p:pic>
      <p:sp>
        <p:nvSpPr>
          <p:cNvPr id="30" name="Text 3">
            <a:extLst>
              <a:ext uri="{FF2B5EF4-FFF2-40B4-BE49-F238E27FC236}">
                <a16:creationId xmlns:a16="http://schemas.microsoft.com/office/drawing/2014/main" id="{C7A23431-4E4F-4CAD-9BA4-B390732D8326}"/>
              </a:ext>
            </a:extLst>
          </p:cNvPr>
          <p:cNvSpPr/>
          <p:nvPr/>
        </p:nvSpPr>
        <p:spPr>
          <a:xfrm>
            <a:off x="5916235" y="159729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Check File Metadata</a:t>
            </a:r>
            <a:endParaRPr lang="en-US" sz="2200" dirty="0"/>
          </a:p>
        </p:txBody>
      </p:sp>
      <p:sp>
        <p:nvSpPr>
          <p:cNvPr id="31" name="Text 4">
            <a:extLst>
              <a:ext uri="{FF2B5EF4-FFF2-40B4-BE49-F238E27FC236}">
                <a16:creationId xmlns:a16="http://schemas.microsoft.com/office/drawing/2014/main" id="{3E60FE71-3450-4999-9696-2D28118EB196}"/>
              </a:ext>
            </a:extLst>
          </p:cNvPr>
          <p:cNvSpPr/>
          <p:nvPr/>
        </p:nvSpPr>
        <p:spPr>
          <a:xfrm>
            <a:off x="5916235" y="2087717"/>
            <a:ext cx="3308152" cy="1451610"/>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AI-generated images and documents often lack the normal creation history that authentic files contain.</a:t>
            </a:r>
            <a:endParaRPr lang="en-US" sz="1750" dirty="0"/>
          </a:p>
        </p:txBody>
      </p:sp>
      <p:pic>
        <p:nvPicPr>
          <p:cNvPr id="32" name="Image 2" descr="preencoded.png">
            <a:extLst>
              <a:ext uri="{FF2B5EF4-FFF2-40B4-BE49-F238E27FC236}">
                <a16:creationId xmlns:a16="http://schemas.microsoft.com/office/drawing/2014/main" id="{ACA46C19-A74E-4322-9BD3-7AA95E865185}"/>
              </a:ext>
            </a:extLst>
          </p:cNvPr>
          <p:cNvPicPr>
            <a:picLocks noChangeAspect="1"/>
          </p:cNvPicPr>
          <p:nvPr/>
        </p:nvPicPr>
        <p:blipFill>
          <a:blip r:embed="rId8"/>
          <a:stretch>
            <a:fillRect/>
          </a:stretch>
        </p:blipFill>
        <p:spPr>
          <a:xfrm>
            <a:off x="9507874" y="1462639"/>
            <a:ext cx="566976" cy="566976"/>
          </a:xfrm>
          <a:prstGeom prst="rect">
            <a:avLst/>
          </a:prstGeom>
        </p:spPr>
      </p:pic>
      <p:sp>
        <p:nvSpPr>
          <p:cNvPr id="33" name="Text 5">
            <a:extLst>
              <a:ext uri="{FF2B5EF4-FFF2-40B4-BE49-F238E27FC236}">
                <a16:creationId xmlns:a16="http://schemas.microsoft.com/office/drawing/2014/main" id="{5B01AE71-4391-4E95-A018-9571FB907262}"/>
              </a:ext>
            </a:extLst>
          </p:cNvPr>
          <p:cNvSpPr/>
          <p:nvPr/>
        </p:nvSpPr>
        <p:spPr>
          <a:xfrm>
            <a:off x="10358338" y="1597298"/>
            <a:ext cx="3308152" cy="708660"/>
          </a:xfrm>
          <a:prstGeom prst="rect">
            <a:avLst/>
          </a:prstGeom>
          <a:noFill/>
          <a:ln/>
        </p:spPr>
        <p:txBody>
          <a:bodyPr wrap="squar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Ask Human-Only Questions</a:t>
            </a:r>
            <a:endParaRPr lang="en-US" sz="2200" dirty="0"/>
          </a:p>
        </p:txBody>
      </p:sp>
      <p:sp>
        <p:nvSpPr>
          <p:cNvPr id="34" name="Text 6">
            <a:extLst>
              <a:ext uri="{FF2B5EF4-FFF2-40B4-BE49-F238E27FC236}">
                <a16:creationId xmlns:a16="http://schemas.microsoft.com/office/drawing/2014/main" id="{EC8CEB18-7E21-438A-B5E9-CEAE01496C7B}"/>
              </a:ext>
            </a:extLst>
          </p:cNvPr>
          <p:cNvSpPr/>
          <p:nvPr/>
        </p:nvSpPr>
        <p:spPr>
          <a:xfrm>
            <a:off x="10443399" y="2087716"/>
            <a:ext cx="3308152" cy="1814513"/>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Request specific account details or ask about recent transactions. AI systems typically fail at accessing real personal data.</a:t>
            </a:r>
            <a:endParaRPr lang="en-US" sz="175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0" grpId="0" animBg="1"/>
      <p:bldP spid="21"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0"/>
          <p:cNvSpPr/>
          <p:nvPr/>
        </p:nvSpPr>
        <p:spPr>
          <a:xfrm>
            <a:off x="793790" y="756999"/>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ea typeface="Crimson Pro Bold" pitchFamily="34" charset="-122"/>
                <a:cs typeface="Crimson Pro Bold" pitchFamily="34" charset="-120"/>
              </a:rPr>
              <a:t>Your Defense Strategy</a:t>
            </a:r>
            <a:endParaRPr lang="en-US" sz="4450" dirty="0"/>
          </a:p>
        </p:txBody>
      </p:sp>
      <p:sp>
        <p:nvSpPr>
          <p:cNvPr id="4" name="Shape 1"/>
          <p:cNvSpPr/>
          <p:nvPr/>
        </p:nvSpPr>
        <p:spPr>
          <a:xfrm>
            <a:off x="793790" y="1805940"/>
            <a:ext cx="3664744" cy="2410897"/>
          </a:xfrm>
          <a:prstGeom prst="roundRect">
            <a:avLst>
              <a:gd name="adj" fmla="val 3952"/>
            </a:avLst>
          </a:prstGeom>
          <a:solidFill>
            <a:srgbClr val="EBE2E0"/>
          </a:solidFill>
          <a:ln w="7620">
            <a:solidFill>
              <a:srgbClr val="D1C8C6"/>
            </a:solidFill>
            <a:prstDash val="solid"/>
          </a:ln>
        </p:spPr>
      </p:sp>
      <p:sp>
        <p:nvSpPr>
          <p:cNvPr id="5" name="Text 2"/>
          <p:cNvSpPr/>
          <p:nvPr/>
        </p:nvSpPr>
        <p:spPr>
          <a:xfrm>
            <a:off x="1028224" y="204037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Verify Before Acting</a:t>
            </a:r>
            <a:endParaRPr lang="en-US" sz="2200" dirty="0"/>
          </a:p>
        </p:txBody>
      </p:sp>
      <p:sp>
        <p:nvSpPr>
          <p:cNvPr id="6" name="Text 3"/>
          <p:cNvSpPr/>
          <p:nvPr/>
        </p:nvSpPr>
        <p:spPr>
          <a:xfrm>
            <a:off x="1028224" y="2530793"/>
            <a:ext cx="3195876" cy="1451610"/>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Always confirm through official channels before sharing sensitive information or making payments.</a:t>
            </a:r>
            <a:endParaRPr lang="en-US" sz="1750" dirty="0"/>
          </a:p>
        </p:txBody>
      </p:sp>
      <p:sp>
        <p:nvSpPr>
          <p:cNvPr id="7" name="Shape 4"/>
          <p:cNvSpPr/>
          <p:nvPr/>
        </p:nvSpPr>
        <p:spPr>
          <a:xfrm>
            <a:off x="4685348" y="1805940"/>
            <a:ext cx="3664863" cy="2410897"/>
          </a:xfrm>
          <a:prstGeom prst="roundRect">
            <a:avLst>
              <a:gd name="adj" fmla="val 3952"/>
            </a:avLst>
          </a:prstGeom>
          <a:solidFill>
            <a:srgbClr val="EBE2E0"/>
          </a:solidFill>
          <a:ln w="7620">
            <a:solidFill>
              <a:srgbClr val="D1C8C6"/>
            </a:solidFill>
            <a:prstDash val="solid"/>
          </a:ln>
        </p:spPr>
      </p:sp>
      <p:sp>
        <p:nvSpPr>
          <p:cNvPr id="8" name="Text 5"/>
          <p:cNvSpPr/>
          <p:nvPr/>
        </p:nvSpPr>
        <p:spPr>
          <a:xfrm>
            <a:off x="4919782" y="204037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Trust Your Instincts</a:t>
            </a:r>
            <a:endParaRPr lang="en-US" sz="2200" dirty="0"/>
          </a:p>
        </p:txBody>
      </p:sp>
      <p:sp>
        <p:nvSpPr>
          <p:cNvPr id="9" name="Text 6"/>
          <p:cNvSpPr/>
          <p:nvPr/>
        </p:nvSpPr>
        <p:spPr>
          <a:xfrm>
            <a:off x="4919782" y="2530793"/>
            <a:ext cx="3195995" cy="1451610"/>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If something feels off, it probably is. Take time to investigate suspicious communications.</a:t>
            </a:r>
            <a:endParaRPr lang="en-US" sz="1750" dirty="0"/>
          </a:p>
        </p:txBody>
      </p:sp>
      <p:sp>
        <p:nvSpPr>
          <p:cNvPr id="10" name="Shape 7"/>
          <p:cNvSpPr/>
          <p:nvPr/>
        </p:nvSpPr>
        <p:spPr>
          <a:xfrm>
            <a:off x="793790" y="4443651"/>
            <a:ext cx="7556421" cy="1685092"/>
          </a:xfrm>
          <a:prstGeom prst="roundRect">
            <a:avLst>
              <a:gd name="adj" fmla="val 5654"/>
            </a:avLst>
          </a:prstGeom>
          <a:solidFill>
            <a:srgbClr val="EBE2E0"/>
          </a:solidFill>
          <a:ln w="7620">
            <a:solidFill>
              <a:srgbClr val="D1C8C6"/>
            </a:solidFill>
            <a:prstDash val="solid"/>
          </a:ln>
        </p:spPr>
      </p:sp>
      <p:sp>
        <p:nvSpPr>
          <p:cNvPr id="11" name="Text 8"/>
          <p:cNvSpPr/>
          <p:nvPr/>
        </p:nvSpPr>
        <p:spPr>
          <a:xfrm>
            <a:off x="1028224" y="467808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ea typeface="Crimson Pro Bold" pitchFamily="34" charset="-122"/>
                <a:cs typeface="Crimson Pro Bold" pitchFamily="34" charset="-120"/>
              </a:rPr>
              <a:t>Stay Updated</a:t>
            </a:r>
            <a:endParaRPr lang="en-US" sz="2200" dirty="0"/>
          </a:p>
        </p:txBody>
      </p:sp>
      <p:sp>
        <p:nvSpPr>
          <p:cNvPr id="12" name="Text 9"/>
          <p:cNvSpPr/>
          <p:nvPr/>
        </p:nvSpPr>
        <p:spPr>
          <a:xfrm>
            <a:off x="1028224" y="5168503"/>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ea typeface="Open Sans" pitchFamily="34" charset="-122"/>
                <a:cs typeface="Open Sans" pitchFamily="34" charset="-120"/>
              </a:rPr>
              <a:t>Scam techniques evolve rapidly. Keep learning about new threats and protection methods.</a:t>
            </a:r>
            <a:endParaRPr lang="en-US" sz="1750" dirty="0"/>
          </a:p>
        </p:txBody>
      </p:sp>
      <p:sp>
        <p:nvSpPr>
          <p:cNvPr id="13" name="Text 10"/>
          <p:cNvSpPr/>
          <p:nvPr/>
        </p:nvSpPr>
        <p:spPr>
          <a:xfrm>
            <a:off x="793790" y="6383893"/>
            <a:ext cx="7556421" cy="1088708"/>
          </a:xfrm>
          <a:prstGeom prst="rect">
            <a:avLst/>
          </a:prstGeom>
          <a:noFill/>
          <a:ln/>
        </p:spPr>
        <p:txBody>
          <a:bodyPr wrap="square" lIns="0" tIns="0" rIns="0" bIns="0" rtlCol="0" anchor="t"/>
          <a:lstStyle/>
          <a:p>
            <a:pPr>
              <a:lnSpc>
                <a:spcPts val="2850"/>
              </a:lnSpc>
            </a:pPr>
            <a:r>
              <a:rPr lang="en-US" sz="1750" b="1" dirty="0">
                <a:solidFill>
                  <a:srgbClr val="443728"/>
                </a:solidFill>
                <a:ea typeface="Open Sans" pitchFamily="34" charset="-122"/>
                <a:cs typeface="Open Sans" pitchFamily="34" charset="-120"/>
              </a:rPr>
              <a:t>Remember:</a:t>
            </a:r>
            <a:r>
              <a:rPr lang="en-US" sz="1750" dirty="0">
                <a:solidFill>
                  <a:srgbClr val="443728"/>
                </a:solidFill>
                <a:ea typeface="Open Sans" pitchFamily="34" charset="-122"/>
                <a:cs typeface="Open Sans" pitchFamily="34" charset="-120"/>
              </a:rPr>
              <a:t> The best defense against AI scams is a healthy skepticism combined with systematic verification. </a:t>
            </a:r>
            <a:r>
              <a:rPr lang="en-US" dirty="0">
                <a:solidFill>
                  <a:srgbClr val="000000"/>
                </a:solidFill>
                <a:ea typeface="Open Sans" pitchFamily="34" charset="-122"/>
                <a:cs typeface="Open Sans" pitchFamily="34" charset="-120"/>
              </a:rPr>
              <a:t>When in doubt, hang up, log out, and verify independently. Your security is worth the extra step.</a:t>
            </a:r>
            <a:endParaRPr lang="en-US" sz="1750" dirty="0"/>
          </a:p>
        </p:txBody>
      </p:sp>
      <p:pic>
        <p:nvPicPr>
          <p:cNvPr id="14" name="Image 0" descr="preencoded.png">
            <a:extLst>
              <a:ext uri="{FF2B5EF4-FFF2-40B4-BE49-F238E27FC236}">
                <a16:creationId xmlns:a16="http://schemas.microsoft.com/office/drawing/2014/main" id="{818F0DDD-B647-4343-A5FD-D4FA9B89543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144000" y="0"/>
            <a:ext cx="5486400" cy="822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 9">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402312" y="276582"/>
            <a:ext cx="5239226" cy="314325"/>
          </a:xfrm>
          <a:prstGeom prst="rect">
            <a:avLst/>
          </a:prstGeom>
          <a:noFill/>
          <a:ln/>
        </p:spPr>
        <p:txBody>
          <a:bodyPr wrap="none" lIns="0" tIns="0" rIns="0" bIns="0" rtlCol="0" anchor="t"/>
          <a:lstStyle/>
          <a:p>
            <a:pPr marL="0" indent="0" algn="l">
              <a:lnSpc>
                <a:spcPts val="2450"/>
              </a:lnSpc>
              <a:buNone/>
            </a:pPr>
            <a:r>
              <a:rPr lang="en-US" sz="2800" b="1" dirty="0">
                <a:solidFill>
                  <a:srgbClr val="124E73"/>
                </a:solidFill>
                <a:latin typeface="Arial Narrow" panose="020B0606020202030204" pitchFamily="34" charset="0"/>
                <a:ea typeface="MuseoModerno Medium" pitchFamily="34" charset="-122"/>
                <a:cs typeface="MuseoModerno Medium" pitchFamily="34" charset="-120"/>
              </a:rPr>
              <a:t>Offline AI: Your Private, Powerful Assistant</a:t>
            </a:r>
            <a:endParaRPr lang="en-US" sz="2800" b="1" dirty="0">
              <a:latin typeface="Arial Narrow" panose="020B0606020202030204" pitchFamily="34" charset="0"/>
            </a:endParaRPr>
          </a:p>
        </p:txBody>
      </p:sp>
      <p:sp>
        <p:nvSpPr>
          <p:cNvPr id="3" name="Text 1"/>
          <p:cNvSpPr/>
          <p:nvPr/>
        </p:nvSpPr>
        <p:spPr>
          <a:xfrm>
            <a:off x="402312" y="842248"/>
            <a:ext cx="1528286" cy="188476"/>
          </a:xfrm>
          <a:prstGeom prst="rect">
            <a:avLst/>
          </a:prstGeom>
          <a:noFill/>
          <a:ln/>
        </p:spPr>
        <p:txBody>
          <a:bodyPr wrap="none" lIns="0" tIns="0" rIns="0" bIns="0" rtlCol="0" anchor="t"/>
          <a:lstStyle/>
          <a:p>
            <a:pPr marL="0" indent="0" algn="l">
              <a:lnSpc>
                <a:spcPts val="1450"/>
              </a:lnSpc>
              <a:buNone/>
            </a:pPr>
            <a:r>
              <a:rPr lang="en-US" sz="1400" dirty="0">
                <a:solidFill>
                  <a:srgbClr val="124E73"/>
                </a:solidFill>
                <a:latin typeface="Arial Narrow" panose="020B0606020202030204" pitchFamily="34" charset="0"/>
                <a:ea typeface="MuseoModerno Medium" pitchFamily="34" charset="-122"/>
                <a:cs typeface="MuseoModerno Medium" pitchFamily="34" charset="-120"/>
              </a:rPr>
              <a:t>Why Offline Matters</a:t>
            </a:r>
            <a:endParaRPr lang="en-US" sz="1400" dirty="0">
              <a:latin typeface="Arial Narrow" panose="020B0606020202030204" pitchFamily="34" charset="0"/>
            </a:endParaRPr>
          </a:p>
        </p:txBody>
      </p:sp>
      <p:sp>
        <p:nvSpPr>
          <p:cNvPr id="4" name="Text 2"/>
          <p:cNvSpPr/>
          <p:nvPr/>
        </p:nvSpPr>
        <p:spPr>
          <a:xfrm>
            <a:off x="394693" y="1432064"/>
            <a:ext cx="6790253" cy="1444780"/>
          </a:xfrm>
          <a:prstGeom prst="rect">
            <a:avLst/>
          </a:prstGeom>
          <a:noFill/>
          <a:ln/>
        </p:spPr>
        <p:txBody>
          <a:bodyPr wrap="square" lIns="0" tIns="0" rIns="0" bIns="0" rtlCol="0" anchor="t"/>
          <a:lstStyle/>
          <a:p>
            <a:pPr marL="0" indent="0" algn="just">
              <a:buNone/>
            </a:pPr>
            <a:r>
              <a:rPr lang="en-US" sz="2000" dirty="0">
                <a:solidFill>
                  <a:srgbClr val="2B4150"/>
                </a:solidFill>
                <a:latin typeface="Arial Narrow" panose="020B0606020202030204" pitchFamily="34" charset="0"/>
                <a:ea typeface="Source Sans 3" pitchFamily="34" charset="-122"/>
                <a:cs typeface="Source Sans 3" pitchFamily="34" charset="-120"/>
              </a:rPr>
              <a:t>It's ChatGPT installed on your laptop, no internet required, no data leakage, full privacy. Offline AI solutions like </a:t>
            </a:r>
            <a:r>
              <a:rPr lang="en-US" sz="2000" dirty="0" err="1">
                <a:solidFill>
                  <a:srgbClr val="2B4150"/>
                </a:solidFill>
                <a:latin typeface="Arial Narrow" panose="020B0606020202030204" pitchFamily="34" charset="0"/>
                <a:ea typeface="Source Sans 3" pitchFamily="34" charset="-122"/>
                <a:cs typeface="Source Sans 3" pitchFamily="34" charset="-120"/>
              </a:rPr>
              <a:t>Ollama</a:t>
            </a:r>
            <a:r>
              <a:rPr lang="en-US" sz="2000" dirty="0">
                <a:solidFill>
                  <a:srgbClr val="2B4150"/>
                </a:solidFill>
                <a:latin typeface="Arial Narrow" panose="020B0606020202030204" pitchFamily="34" charset="0"/>
                <a:ea typeface="Source Sans 3" pitchFamily="34" charset="-122"/>
                <a:cs typeface="Source Sans 3" pitchFamily="34" charset="-120"/>
              </a:rPr>
              <a:t> provide enterprise-grade capabilities while keeping your sensitive financial data completely under your control.</a:t>
            </a:r>
            <a:endParaRPr lang="en-US" sz="2000" dirty="0">
              <a:latin typeface="Arial Narrow" panose="020B0606020202030204" pitchFamily="34" charset="0"/>
            </a:endParaRPr>
          </a:p>
        </p:txBody>
      </p:sp>
      <p:sp>
        <p:nvSpPr>
          <p:cNvPr id="5" name="Text 3"/>
          <p:cNvSpPr/>
          <p:nvPr/>
        </p:nvSpPr>
        <p:spPr>
          <a:xfrm>
            <a:off x="421600" y="3220809"/>
            <a:ext cx="6790253" cy="133035"/>
          </a:xfrm>
          <a:prstGeom prst="rect">
            <a:avLst/>
          </a:prstGeom>
          <a:noFill/>
          <a:ln/>
        </p:spPr>
        <p:txBody>
          <a:bodyPr wrap="none" lIns="0" tIns="0" rIns="0" bIns="0" rtlCol="0" anchor="t"/>
          <a:lstStyle/>
          <a:p>
            <a:pPr marL="342900" indent="-342900" algn="l">
              <a:lnSpc>
                <a:spcPts val="1250"/>
              </a:lnSpc>
              <a:buSzPct val="100000"/>
              <a:buChar char="•"/>
            </a:pPr>
            <a:r>
              <a:rPr lang="en-US" sz="1400" b="1" dirty="0">
                <a:solidFill>
                  <a:srgbClr val="2B4150"/>
                </a:solidFill>
                <a:latin typeface="Arial Narrow" panose="020B0606020202030204" pitchFamily="34" charset="0"/>
                <a:ea typeface="Source Sans 3" pitchFamily="34" charset="-122"/>
                <a:cs typeface="Source Sans 3" pitchFamily="34" charset="-120"/>
              </a:rPr>
              <a:t>Zero Cloud Dependency:</a:t>
            </a:r>
            <a:r>
              <a:rPr lang="en-US" sz="1400" dirty="0">
                <a:solidFill>
                  <a:srgbClr val="2B4150"/>
                </a:solidFill>
                <a:latin typeface="Arial Narrow" panose="020B0606020202030204" pitchFamily="34" charset="0"/>
                <a:ea typeface="Source Sans 3" pitchFamily="34" charset="-122"/>
                <a:cs typeface="Source Sans 3" pitchFamily="34" charset="-120"/>
              </a:rPr>
              <a:t> No data transmitted externally</a:t>
            </a:r>
            <a:endParaRPr lang="en-US" sz="1400" dirty="0">
              <a:latin typeface="Arial Narrow" panose="020B0606020202030204" pitchFamily="34" charset="0"/>
            </a:endParaRPr>
          </a:p>
        </p:txBody>
      </p:sp>
      <p:sp>
        <p:nvSpPr>
          <p:cNvPr id="6" name="Text 4"/>
          <p:cNvSpPr/>
          <p:nvPr/>
        </p:nvSpPr>
        <p:spPr>
          <a:xfrm>
            <a:off x="429218" y="3869783"/>
            <a:ext cx="6790253" cy="160973"/>
          </a:xfrm>
          <a:prstGeom prst="rect">
            <a:avLst/>
          </a:prstGeom>
          <a:noFill/>
          <a:ln/>
        </p:spPr>
        <p:txBody>
          <a:bodyPr wrap="none" lIns="0" tIns="0" rIns="0" bIns="0" rtlCol="0" anchor="t"/>
          <a:lstStyle/>
          <a:p>
            <a:pPr marL="342900" indent="-342900" algn="l">
              <a:lnSpc>
                <a:spcPts val="1250"/>
              </a:lnSpc>
              <a:buSzPct val="100000"/>
              <a:buChar char="•"/>
            </a:pPr>
            <a:r>
              <a:rPr lang="en-US" sz="1400" b="1" dirty="0">
                <a:solidFill>
                  <a:srgbClr val="2B4150"/>
                </a:solidFill>
                <a:latin typeface="Arial Narrow" panose="020B0606020202030204" pitchFamily="34" charset="0"/>
                <a:ea typeface="Source Sans 3" pitchFamily="34" charset="-122"/>
                <a:cs typeface="Source Sans 3" pitchFamily="34" charset="-120"/>
              </a:rPr>
              <a:t>Audit-Ready Security:</a:t>
            </a:r>
            <a:r>
              <a:rPr lang="en-US" sz="1400" dirty="0">
                <a:solidFill>
                  <a:srgbClr val="2B4150"/>
                </a:solidFill>
                <a:latin typeface="Arial Narrow" panose="020B0606020202030204" pitchFamily="34" charset="0"/>
                <a:ea typeface="Source Sans 3" pitchFamily="34" charset="-122"/>
                <a:cs typeface="Source Sans 3" pitchFamily="34" charset="-120"/>
              </a:rPr>
              <a:t> Perfect for tax, legal, and confidential work</a:t>
            </a:r>
            <a:endParaRPr lang="en-US" sz="1400" dirty="0">
              <a:latin typeface="Arial Narrow" panose="020B0606020202030204" pitchFamily="34" charset="0"/>
            </a:endParaRPr>
          </a:p>
        </p:txBody>
      </p:sp>
      <p:sp>
        <p:nvSpPr>
          <p:cNvPr id="7" name="Text 5"/>
          <p:cNvSpPr/>
          <p:nvPr/>
        </p:nvSpPr>
        <p:spPr>
          <a:xfrm>
            <a:off x="429218" y="4558055"/>
            <a:ext cx="6790253" cy="160973"/>
          </a:xfrm>
          <a:prstGeom prst="rect">
            <a:avLst/>
          </a:prstGeom>
          <a:noFill/>
          <a:ln/>
        </p:spPr>
        <p:txBody>
          <a:bodyPr wrap="none" lIns="0" tIns="0" rIns="0" bIns="0" rtlCol="0" anchor="t"/>
          <a:lstStyle/>
          <a:p>
            <a:pPr marL="342900" indent="-342900" algn="l">
              <a:lnSpc>
                <a:spcPts val="1250"/>
              </a:lnSpc>
              <a:buSzPct val="100000"/>
              <a:buChar char="•"/>
            </a:pPr>
            <a:r>
              <a:rPr lang="en-US" sz="1400" b="1" dirty="0">
                <a:solidFill>
                  <a:srgbClr val="2B4150"/>
                </a:solidFill>
                <a:latin typeface="Arial Narrow" panose="020B0606020202030204" pitchFamily="34" charset="0"/>
                <a:ea typeface="Source Sans 3" pitchFamily="34" charset="-122"/>
                <a:cs typeface="Source Sans 3" pitchFamily="34" charset="-120"/>
              </a:rPr>
              <a:t>Internet-Independent:</a:t>
            </a:r>
            <a:r>
              <a:rPr lang="en-US" sz="1400" dirty="0">
                <a:solidFill>
                  <a:srgbClr val="2B4150"/>
                </a:solidFill>
                <a:latin typeface="Arial Narrow" panose="020B0606020202030204" pitchFamily="34" charset="0"/>
                <a:ea typeface="Source Sans 3" pitchFamily="34" charset="-122"/>
                <a:cs typeface="Source Sans 3" pitchFamily="34" charset="-120"/>
              </a:rPr>
              <a:t> Works anywhere, anytime</a:t>
            </a:r>
            <a:endParaRPr lang="en-US" sz="1400" dirty="0">
              <a:latin typeface="Arial Narrow" panose="020B0606020202030204" pitchFamily="34" charset="0"/>
            </a:endParaRPr>
          </a:p>
        </p:txBody>
      </p:sp>
      <p:sp>
        <p:nvSpPr>
          <p:cNvPr id="8" name="Text 6"/>
          <p:cNvSpPr/>
          <p:nvPr/>
        </p:nvSpPr>
        <p:spPr>
          <a:xfrm>
            <a:off x="421599" y="5251177"/>
            <a:ext cx="6790253" cy="160973"/>
          </a:xfrm>
          <a:prstGeom prst="rect">
            <a:avLst/>
          </a:prstGeom>
          <a:noFill/>
          <a:ln/>
        </p:spPr>
        <p:txBody>
          <a:bodyPr wrap="none" lIns="0" tIns="0" rIns="0" bIns="0" rtlCol="0" anchor="t"/>
          <a:lstStyle/>
          <a:p>
            <a:pPr marL="342900" indent="-342900" algn="l">
              <a:lnSpc>
                <a:spcPts val="1250"/>
              </a:lnSpc>
              <a:buSzPct val="100000"/>
              <a:buChar char="•"/>
            </a:pPr>
            <a:r>
              <a:rPr lang="en-US" sz="1400" b="1" dirty="0">
                <a:solidFill>
                  <a:srgbClr val="2B4150"/>
                </a:solidFill>
                <a:latin typeface="Arial Narrow" panose="020B0606020202030204" pitchFamily="34" charset="0"/>
                <a:ea typeface="Source Sans 3" pitchFamily="34" charset="-122"/>
                <a:cs typeface="Source Sans 3" pitchFamily="34" charset="-120"/>
              </a:rPr>
              <a:t>Model Flexibility:</a:t>
            </a:r>
            <a:r>
              <a:rPr lang="en-US" sz="1400" dirty="0">
                <a:solidFill>
                  <a:srgbClr val="2B4150"/>
                </a:solidFill>
                <a:latin typeface="Arial Narrow" panose="020B0606020202030204" pitchFamily="34" charset="0"/>
                <a:ea typeface="Source Sans 3" pitchFamily="34" charset="-122"/>
                <a:cs typeface="Source Sans 3" pitchFamily="34" charset="-120"/>
              </a:rPr>
              <a:t> Choose and control which AI models you deploy</a:t>
            </a:r>
            <a:endParaRPr lang="en-US" sz="1400" dirty="0">
              <a:latin typeface="Arial Narrow" panose="020B0606020202030204" pitchFamily="34" charset="0"/>
            </a:endParaRPr>
          </a:p>
        </p:txBody>
      </p:sp>
      <p:sp>
        <p:nvSpPr>
          <p:cNvPr id="9" name="Text 7"/>
          <p:cNvSpPr/>
          <p:nvPr/>
        </p:nvSpPr>
        <p:spPr>
          <a:xfrm>
            <a:off x="429217" y="6250761"/>
            <a:ext cx="6790253" cy="837885"/>
          </a:xfrm>
          <a:prstGeom prst="rect">
            <a:avLst/>
          </a:prstGeom>
          <a:noFill/>
          <a:ln/>
        </p:spPr>
        <p:txBody>
          <a:bodyPr wrap="none" lIns="0" tIns="0" rIns="0" bIns="0" rtlCol="0" anchor="t"/>
          <a:lstStyle/>
          <a:p>
            <a:pPr marL="0" indent="0" algn="just">
              <a:lnSpc>
                <a:spcPct val="150000"/>
              </a:lnSpc>
              <a:buNone/>
            </a:pPr>
            <a:r>
              <a:rPr lang="en-US" sz="1400" dirty="0">
                <a:solidFill>
                  <a:srgbClr val="2B4150"/>
                </a:solidFill>
                <a:latin typeface="Arial Narrow" panose="020B0606020202030204" pitchFamily="34" charset="0"/>
                <a:ea typeface="Source Sans 3" pitchFamily="34" charset="-122"/>
                <a:cs typeface="Source Sans 3" pitchFamily="34" charset="-120"/>
              </a:rPr>
              <a:t>Safe AI isn't less powerful — it's simply more responsible. You decide what runs, when it runs, </a:t>
            </a:r>
          </a:p>
          <a:p>
            <a:pPr marL="0" indent="0" algn="just">
              <a:lnSpc>
                <a:spcPct val="150000"/>
              </a:lnSpc>
              <a:buNone/>
            </a:pPr>
            <a:r>
              <a:rPr lang="en-US" sz="1400" dirty="0">
                <a:solidFill>
                  <a:srgbClr val="2B4150"/>
                </a:solidFill>
                <a:latin typeface="Arial Narrow" panose="020B0606020202030204" pitchFamily="34" charset="0"/>
                <a:ea typeface="Source Sans 3" pitchFamily="34" charset="-122"/>
                <a:cs typeface="Source Sans 3" pitchFamily="34" charset="-120"/>
              </a:rPr>
              <a:t>and what data it accesses.</a:t>
            </a:r>
            <a:endParaRPr lang="en-US" sz="1400" dirty="0">
              <a:latin typeface="Arial Narrow" panose="020B0606020202030204" pitchFamily="34" charset="0"/>
            </a:endParaRPr>
          </a:p>
        </p:txBody>
      </p:sp>
      <p:sp>
        <p:nvSpPr>
          <p:cNvPr id="15" name="Text 12"/>
          <p:cNvSpPr/>
          <p:nvPr/>
        </p:nvSpPr>
        <p:spPr>
          <a:xfrm>
            <a:off x="7445454" y="9581555"/>
            <a:ext cx="6790253" cy="160973"/>
          </a:xfrm>
          <a:prstGeom prst="rect">
            <a:avLst/>
          </a:prstGeom>
          <a:noFill/>
          <a:ln/>
        </p:spPr>
        <p:txBody>
          <a:bodyPr wrap="none" lIns="0" tIns="0" rIns="0" bIns="0" rtlCol="0" anchor="t"/>
          <a:lstStyle/>
          <a:p>
            <a:pPr marL="0" indent="0" algn="l">
              <a:lnSpc>
                <a:spcPts val="1250"/>
              </a:lnSpc>
              <a:buNone/>
            </a:pPr>
            <a:r>
              <a:rPr lang="en-US" sz="1400" dirty="0">
                <a:solidFill>
                  <a:srgbClr val="2B4150"/>
                </a:solidFill>
                <a:latin typeface="Arial Narrow" panose="020B0606020202030204" pitchFamily="34" charset="0"/>
                <a:ea typeface="Source Sans 3" pitchFamily="34" charset="-122"/>
                <a:cs typeface="Source Sans 3" pitchFamily="34" charset="-120"/>
              </a:rPr>
              <a:t>This approach transforms AI from a potential security risk into a trusted, private assistant.</a:t>
            </a:r>
            <a:endParaRPr lang="en-US" sz="1400" dirty="0">
              <a:latin typeface="Arial Narrow" panose="020B0606020202030204" pitchFamily="34" charset="0"/>
            </a:endParaRPr>
          </a:p>
        </p:txBody>
      </p:sp>
      <p:pic>
        <p:nvPicPr>
          <p:cNvPr id="16" name="Image 0" descr="preencoded.png">
            <a:extLst>
              <a:ext uri="{FF2B5EF4-FFF2-40B4-BE49-F238E27FC236}">
                <a16:creationId xmlns:a16="http://schemas.microsoft.com/office/drawing/2014/main" id="{2FAA5E8B-62AE-40EC-9A58-E822B7F6C42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144000" y="0"/>
            <a:ext cx="5486400"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 10">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793790" y="707112"/>
            <a:ext cx="10028396" cy="620078"/>
          </a:xfrm>
          <a:prstGeom prst="rect">
            <a:avLst/>
          </a:prstGeom>
          <a:noFill/>
          <a:ln/>
        </p:spPr>
        <p:txBody>
          <a:bodyPr wrap="none" lIns="0" tIns="0" rIns="0" bIns="0" rtlCol="0" anchor="t"/>
          <a:lstStyle/>
          <a:p>
            <a:pPr marL="0" indent="0" algn="l">
              <a:lnSpc>
                <a:spcPts val="4850"/>
              </a:lnSpc>
              <a:buNone/>
            </a:pPr>
            <a:r>
              <a:rPr lang="en-US" sz="3900" dirty="0">
                <a:solidFill>
                  <a:srgbClr val="124E73"/>
                </a:solidFill>
                <a:latin typeface="Arial Narrow" panose="020B0606020202030204" pitchFamily="34" charset="0"/>
                <a:ea typeface="MuseoModerno Medium" pitchFamily="34" charset="-122"/>
                <a:cs typeface="MuseoModerno Medium" pitchFamily="34" charset="-120"/>
              </a:rPr>
              <a:t>Your Action Plan: Responsible AI Mastery</a:t>
            </a:r>
            <a:endParaRPr lang="en-US" sz="3900" dirty="0">
              <a:latin typeface="Arial Narrow" panose="020B0606020202030204" pitchFamily="34" charset="0"/>
            </a:endParaRPr>
          </a:p>
        </p:txBody>
      </p:sp>
      <p:sp>
        <p:nvSpPr>
          <p:cNvPr id="3" name="Text 1"/>
          <p:cNvSpPr/>
          <p:nvPr/>
        </p:nvSpPr>
        <p:spPr>
          <a:xfrm>
            <a:off x="793790" y="172402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Gen AI gives you speed. Safe AI gives you security. Offline AI gives you control. Redaction gives you privacy. And prompt engineering gives you accuracy. Together, these elements create a comprehensive framework for professional excellence.</a:t>
            </a:r>
            <a:endParaRPr lang="en-US" sz="1550" dirty="0">
              <a:latin typeface="Arial Narrow" panose="020B0606020202030204" pitchFamily="34" charset="0"/>
            </a:endParaRPr>
          </a:p>
        </p:txBody>
      </p:sp>
      <p:sp>
        <p:nvSpPr>
          <p:cNvPr id="4" name="Shape 2"/>
          <p:cNvSpPr/>
          <p:nvPr/>
        </p:nvSpPr>
        <p:spPr>
          <a:xfrm>
            <a:off x="793790" y="2582347"/>
            <a:ext cx="4215289" cy="3094434"/>
          </a:xfrm>
          <a:prstGeom prst="roundRect">
            <a:avLst>
              <a:gd name="adj" fmla="val 3546"/>
            </a:avLst>
          </a:prstGeom>
          <a:solidFill>
            <a:srgbClr val="FFFCF5"/>
          </a:solidFill>
          <a:ln w="22860">
            <a:solidFill>
              <a:srgbClr val="D9D4C9"/>
            </a:solidFill>
            <a:prstDash val="solid"/>
          </a:ln>
        </p:spPr>
      </p:sp>
      <p:sp>
        <p:nvSpPr>
          <p:cNvPr id="5" name="Shape 3"/>
          <p:cNvSpPr/>
          <p:nvPr/>
        </p:nvSpPr>
        <p:spPr>
          <a:xfrm>
            <a:off x="770930" y="2582347"/>
            <a:ext cx="91440" cy="3094434"/>
          </a:xfrm>
          <a:prstGeom prst="roundRect">
            <a:avLst>
              <a:gd name="adj" fmla="val 32558"/>
            </a:avLst>
          </a:prstGeom>
          <a:solidFill>
            <a:srgbClr val="325F7B"/>
          </a:solidFill>
          <a:ln/>
        </p:spPr>
      </p:sp>
      <p:sp>
        <p:nvSpPr>
          <p:cNvPr id="6" name="Text 4"/>
          <p:cNvSpPr/>
          <p:nvPr/>
        </p:nvSpPr>
        <p:spPr>
          <a:xfrm>
            <a:off x="1083588" y="2803565"/>
            <a:ext cx="3616285"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Before Sharing Any Document</a:t>
            </a:r>
            <a:endParaRPr lang="en-US" sz="1950" dirty="0">
              <a:latin typeface="Arial Narrow" panose="020B0606020202030204" pitchFamily="34" charset="0"/>
            </a:endParaRPr>
          </a:p>
        </p:txBody>
      </p:sp>
      <p:sp>
        <p:nvSpPr>
          <p:cNvPr id="7" name="Text 5"/>
          <p:cNvSpPr/>
          <p:nvPr/>
        </p:nvSpPr>
        <p:spPr>
          <a:xfrm>
            <a:off x="1083588" y="3232785"/>
            <a:ext cx="3704273" cy="2222778"/>
          </a:xfrm>
          <a:prstGeom prst="rect">
            <a:avLst/>
          </a:prstGeom>
          <a:noFill/>
          <a:ln/>
        </p:spPr>
        <p:txBody>
          <a:bodyPr wrap="square" lIns="0" tIns="0" rIns="0" bIns="0" rtlCol="0" anchor="t"/>
          <a:lstStyle/>
          <a:p>
            <a:pPr marL="0" indent="0" algn="just">
              <a:lnSpc>
                <a:spcPts val="2500"/>
              </a:lnSpc>
              <a:buNone/>
            </a:pPr>
            <a:r>
              <a:rPr lang="en-US" sz="1550" b="1" dirty="0">
                <a:solidFill>
                  <a:srgbClr val="2B4150"/>
                </a:solidFill>
                <a:latin typeface="Arial Narrow" panose="020B0606020202030204" pitchFamily="34" charset="0"/>
                <a:ea typeface="Source Sans 3" pitchFamily="34" charset="-122"/>
                <a:cs typeface="Source Sans 3" pitchFamily="34" charset="-120"/>
              </a:rPr>
              <a:t>Redact. Then React.</a:t>
            </a:r>
            <a:r>
              <a:rPr lang="en-US" sz="1550" dirty="0">
                <a:solidFill>
                  <a:srgbClr val="2B4150"/>
                </a:solidFill>
                <a:latin typeface="Arial Narrow" panose="020B0606020202030204" pitchFamily="34" charset="0"/>
                <a:ea typeface="Source Sans 3" pitchFamily="34" charset="-122"/>
                <a:cs typeface="Source Sans 3" pitchFamily="34" charset="-120"/>
              </a:rPr>
              <a:t> Use redaction tools to mask PAN numbers, addresses, account details, and other sensitive information in ITD scrutiny replies, TDS filings, client-confidential papers, and bank statements. One-click protection prevents accidental disclosure.</a:t>
            </a:r>
            <a:endParaRPr lang="en-US" sz="1550" dirty="0">
              <a:latin typeface="Arial Narrow" panose="020B0606020202030204" pitchFamily="34" charset="0"/>
            </a:endParaRPr>
          </a:p>
        </p:txBody>
      </p:sp>
      <p:sp>
        <p:nvSpPr>
          <p:cNvPr id="8" name="Shape 6"/>
          <p:cNvSpPr/>
          <p:nvPr/>
        </p:nvSpPr>
        <p:spPr>
          <a:xfrm>
            <a:off x="5207437" y="2582347"/>
            <a:ext cx="4215408" cy="3094434"/>
          </a:xfrm>
          <a:prstGeom prst="roundRect">
            <a:avLst>
              <a:gd name="adj" fmla="val 3546"/>
            </a:avLst>
          </a:prstGeom>
          <a:solidFill>
            <a:srgbClr val="FFFCF5"/>
          </a:solidFill>
          <a:ln w="22860">
            <a:solidFill>
              <a:srgbClr val="D9D4C9"/>
            </a:solidFill>
            <a:prstDash val="solid"/>
          </a:ln>
        </p:spPr>
      </p:sp>
      <p:sp>
        <p:nvSpPr>
          <p:cNvPr id="9" name="Shape 7"/>
          <p:cNvSpPr/>
          <p:nvPr/>
        </p:nvSpPr>
        <p:spPr>
          <a:xfrm>
            <a:off x="5184577" y="2582347"/>
            <a:ext cx="91440" cy="3094434"/>
          </a:xfrm>
          <a:prstGeom prst="roundRect">
            <a:avLst>
              <a:gd name="adj" fmla="val 32558"/>
            </a:avLst>
          </a:prstGeom>
          <a:solidFill>
            <a:srgbClr val="325F7B"/>
          </a:solidFill>
          <a:ln/>
        </p:spPr>
      </p:sp>
      <p:sp>
        <p:nvSpPr>
          <p:cNvPr id="10" name="Text 8"/>
          <p:cNvSpPr/>
          <p:nvPr/>
        </p:nvSpPr>
        <p:spPr>
          <a:xfrm>
            <a:off x="5497235" y="2803565"/>
            <a:ext cx="3587472"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The 5-Second Verification Rule</a:t>
            </a:r>
            <a:endParaRPr lang="en-US" sz="1950" dirty="0">
              <a:latin typeface="Arial Narrow" panose="020B0606020202030204" pitchFamily="34" charset="0"/>
            </a:endParaRPr>
          </a:p>
        </p:txBody>
      </p:sp>
      <p:sp>
        <p:nvSpPr>
          <p:cNvPr id="11" name="Text 9"/>
          <p:cNvSpPr/>
          <p:nvPr/>
        </p:nvSpPr>
        <p:spPr>
          <a:xfrm>
            <a:off x="5497235" y="3232785"/>
            <a:ext cx="3704392"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a:pPr>
            <a:r>
              <a:rPr lang="en-US" sz="1550" dirty="0">
                <a:solidFill>
                  <a:srgbClr val="2B4150"/>
                </a:solidFill>
                <a:latin typeface="Arial Narrow" panose="020B0606020202030204" pitchFamily="34" charset="0"/>
                <a:ea typeface="Source Sans 3" pitchFamily="34" charset="-122"/>
                <a:cs typeface="Source Sans 3" pitchFamily="34" charset="-120"/>
              </a:rPr>
              <a:t>Check email domain authenticity</a:t>
            </a:r>
            <a:endParaRPr lang="en-US" sz="1550" dirty="0">
              <a:latin typeface="Arial Narrow" panose="020B0606020202030204" pitchFamily="34" charset="0"/>
            </a:endParaRPr>
          </a:p>
        </p:txBody>
      </p:sp>
      <p:sp>
        <p:nvSpPr>
          <p:cNvPr id="12" name="Text 10"/>
          <p:cNvSpPr/>
          <p:nvPr/>
        </p:nvSpPr>
        <p:spPr>
          <a:xfrm>
            <a:off x="5497235" y="3619738"/>
            <a:ext cx="3704392"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2"/>
            </a:pPr>
            <a:r>
              <a:rPr lang="en-US" sz="1550" dirty="0">
                <a:solidFill>
                  <a:srgbClr val="2B4150"/>
                </a:solidFill>
                <a:latin typeface="Arial Narrow" panose="020B0606020202030204" pitchFamily="34" charset="0"/>
                <a:ea typeface="Source Sans 3" pitchFamily="34" charset="-122"/>
                <a:cs typeface="Source Sans 3" pitchFamily="34" charset="-120"/>
              </a:rPr>
              <a:t>Analyze grammar and tone for AI polish</a:t>
            </a:r>
            <a:endParaRPr lang="en-US" sz="1550" dirty="0">
              <a:latin typeface="Arial Narrow" panose="020B0606020202030204" pitchFamily="34" charset="0"/>
            </a:endParaRPr>
          </a:p>
        </p:txBody>
      </p:sp>
      <p:sp>
        <p:nvSpPr>
          <p:cNvPr id="13" name="Text 11"/>
          <p:cNvSpPr/>
          <p:nvPr/>
        </p:nvSpPr>
        <p:spPr>
          <a:xfrm>
            <a:off x="5497235" y="4006691"/>
            <a:ext cx="3704392"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3"/>
            </a:pPr>
            <a:r>
              <a:rPr lang="en-US" sz="1550" dirty="0">
                <a:solidFill>
                  <a:srgbClr val="2B4150"/>
                </a:solidFill>
                <a:latin typeface="Arial Narrow" panose="020B0606020202030204" pitchFamily="34" charset="0"/>
                <a:ea typeface="Source Sans 3" pitchFamily="34" charset="-122"/>
                <a:cs typeface="Source Sans 3" pitchFamily="34" charset="-120"/>
              </a:rPr>
              <a:t>Look for visual inconsistencies</a:t>
            </a:r>
            <a:endParaRPr lang="en-US" sz="1550" dirty="0">
              <a:latin typeface="Arial Narrow" panose="020B0606020202030204" pitchFamily="34" charset="0"/>
            </a:endParaRPr>
          </a:p>
        </p:txBody>
      </p:sp>
      <p:sp>
        <p:nvSpPr>
          <p:cNvPr id="14" name="Text 12"/>
          <p:cNvSpPr/>
          <p:nvPr/>
        </p:nvSpPr>
        <p:spPr>
          <a:xfrm>
            <a:off x="5497235" y="4393644"/>
            <a:ext cx="3704392"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4"/>
            </a:pPr>
            <a:r>
              <a:rPr lang="en-US" sz="1550" dirty="0">
                <a:solidFill>
                  <a:srgbClr val="2B4150"/>
                </a:solidFill>
                <a:latin typeface="Arial Narrow" panose="020B0606020202030204" pitchFamily="34" charset="0"/>
                <a:ea typeface="Source Sans 3" pitchFamily="34" charset="-122"/>
                <a:cs typeface="Source Sans 3" pitchFamily="34" charset="-120"/>
              </a:rPr>
              <a:t>Reverse search suspicious images</a:t>
            </a:r>
            <a:endParaRPr lang="en-US" sz="1550" dirty="0">
              <a:latin typeface="Arial Narrow" panose="020B0606020202030204" pitchFamily="34" charset="0"/>
            </a:endParaRPr>
          </a:p>
        </p:txBody>
      </p:sp>
      <p:sp>
        <p:nvSpPr>
          <p:cNvPr id="15" name="Text 13"/>
          <p:cNvSpPr/>
          <p:nvPr/>
        </p:nvSpPr>
        <p:spPr>
          <a:xfrm>
            <a:off x="5497235" y="4780598"/>
            <a:ext cx="3704392" cy="635079"/>
          </a:xfrm>
          <a:prstGeom prst="rect">
            <a:avLst/>
          </a:prstGeom>
          <a:noFill/>
          <a:ln/>
        </p:spPr>
        <p:txBody>
          <a:bodyPr wrap="square" lIns="0" tIns="0" rIns="0" bIns="0" rtlCol="0" anchor="t"/>
          <a:lstStyle/>
          <a:p>
            <a:pPr marL="342900" indent="-342900" algn="just">
              <a:lnSpc>
                <a:spcPts val="2500"/>
              </a:lnSpc>
              <a:buSzPct val="100000"/>
              <a:buFont typeface="+mj-lt"/>
              <a:buAutoNum type="arabicPeriod" startAt="5"/>
            </a:pPr>
            <a:r>
              <a:rPr lang="en-US" sz="1550" dirty="0">
                <a:solidFill>
                  <a:srgbClr val="2B4150"/>
                </a:solidFill>
                <a:latin typeface="Arial Narrow" panose="020B0606020202030204" pitchFamily="34" charset="0"/>
                <a:ea typeface="Source Sans 3" pitchFamily="34" charset="-122"/>
                <a:cs typeface="Source Sans 3" pitchFamily="34" charset="-120"/>
              </a:rPr>
              <a:t>Call official numbers directly, never use contact info from messages</a:t>
            </a:r>
            <a:endParaRPr lang="en-US" sz="1550" dirty="0">
              <a:latin typeface="Arial Narrow" panose="020B0606020202030204" pitchFamily="34" charset="0"/>
            </a:endParaRPr>
          </a:p>
        </p:txBody>
      </p:sp>
      <p:sp>
        <p:nvSpPr>
          <p:cNvPr id="16" name="Shape 14"/>
          <p:cNvSpPr/>
          <p:nvPr/>
        </p:nvSpPr>
        <p:spPr>
          <a:xfrm>
            <a:off x="9621203" y="2582347"/>
            <a:ext cx="4215289" cy="3094434"/>
          </a:xfrm>
          <a:prstGeom prst="roundRect">
            <a:avLst>
              <a:gd name="adj" fmla="val 3546"/>
            </a:avLst>
          </a:prstGeom>
          <a:solidFill>
            <a:srgbClr val="FFFCF5"/>
          </a:solidFill>
          <a:ln w="22860">
            <a:solidFill>
              <a:srgbClr val="D9D4C9"/>
            </a:solidFill>
            <a:prstDash val="solid"/>
          </a:ln>
        </p:spPr>
      </p:sp>
      <p:sp>
        <p:nvSpPr>
          <p:cNvPr id="17" name="Shape 15"/>
          <p:cNvSpPr/>
          <p:nvPr/>
        </p:nvSpPr>
        <p:spPr>
          <a:xfrm>
            <a:off x="9598343" y="2582347"/>
            <a:ext cx="91440" cy="3094434"/>
          </a:xfrm>
          <a:prstGeom prst="roundRect">
            <a:avLst>
              <a:gd name="adj" fmla="val 32558"/>
            </a:avLst>
          </a:prstGeom>
          <a:solidFill>
            <a:srgbClr val="325F7B"/>
          </a:solidFill>
          <a:ln/>
        </p:spPr>
      </p:sp>
      <p:sp>
        <p:nvSpPr>
          <p:cNvPr id="18" name="Text 16"/>
          <p:cNvSpPr/>
          <p:nvPr/>
        </p:nvSpPr>
        <p:spPr>
          <a:xfrm>
            <a:off x="9911001" y="2803565"/>
            <a:ext cx="3459004"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Your Competitive Advantage</a:t>
            </a:r>
            <a:endParaRPr lang="en-US" sz="1950" dirty="0">
              <a:latin typeface="Arial Narrow" panose="020B0606020202030204" pitchFamily="34" charset="0"/>
            </a:endParaRPr>
          </a:p>
        </p:txBody>
      </p:sp>
      <p:sp>
        <p:nvSpPr>
          <p:cNvPr id="19" name="Text 17"/>
          <p:cNvSpPr/>
          <p:nvPr/>
        </p:nvSpPr>
        <p:spPr>
          <a:xfrm>
            <a:off x="9911001" y="3232785"/>
            <a:ext cx="3704273" cy="2222778"/>
          </a:xfrm>
          <a:prstGeom prst="rect">
            <a:avLst/>
          </a:prstGeom>
          <a:noFill/>
          <a:ln/>
        </p:spPr>
        <p:txBody>
          <a:bodyPr wrap="square" lIns="0" tIns="0" rIns="0" bIns="0" rtlCol="0" anchor="t"/>
          <a:lstStyle/>
          <a:p>
            <a:pPr marL="0" indent="0" algn="just">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In 2025, knowing AI is optional. Using AI is optional. But being replaced by someone using AI is not optional. Your data is your biggest asset, protect it like your bank balance. Use AI responsibly with offline solutions, safeguards, and redaction protocols.</a:t>
            </a:r>
            <a:endParaRPr lang="en-US" sz="1550" dirty="0">
              <a:latin typeface="Arial Narrow" panose="020B0606020202030204" pitchFamily="34" charset="0"/>
            </a:endParaRPr>
          </a:p>
        </p:txBody>
      </p:sp>
      <p:sp>
        <p:nvSpPr>
          <p:cNvPr id="22" name="Text 20"/>
          <p:cNvSpPr/>
          <p:nvPr/>
        </p:nvSpPr>
        <p:spPr>
          <a:xfrm>
            <a:off x="769560" y="633678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You're now equipped to be 10X more powerful without compromising privacy or security. The future belongs to professionals who master both capability and responsibility.</a:t>
            </a:r>
            <a:endParaRPr lang="en-US" sz="1550"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P spid="14" grpId="0" animBg="1"/>
      <p:bldP spid="15" grpId="0" animBg="1"/>
      <p:bldP spid="18" grpId="0" animBg="1"/>
      <p:bldP spid="19"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D71CDC99-57DA-4916-B2D1-6BF9AD96036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5486400" cy="8229600"/>
          </a:xfrm>
          <a:prstGeom prst="rect">
            <a:avLst/>
          </a:prstGeom>
        </p:spPr>
      </p:pic>
      <p:sp>
        <p:nvSpPr>
          <p:cNvPr id="3" name="Text 0">
            <a:extLst>
              <a:ext uri="{FF2B5EF4-FFF2-40B4-BE49-F238E27FC236}">
                <a16:creationId xmlns:a16="http://schemas.microsoft.com/office/drawing/2014/main" id="{297BA038-5A8D-4ED2-AE88-E518CC816A20}"/>
              </a:ext>
            </a:extLst>
          </p:cNvPr>
          <p:cNvSpPr/>
          <p:nvPr/>
        </p:nvSpPr>
        <p:spPr>
          <a:xfrm>
            <a:off x="6753432" y="2704012"/>
            <a:ext cx="5465053" cy="704017"/>
          </a:xfrm>
          <a:prstGeom prst="rect">
            <a:avLst/>
          </a:prstGeom>
          <a:noFill/>
          <a:ln/>
        </p:spPr>
        <p:txBody>
          <a:bodyPr wrap="none" lIns="0" tIns="0" rIns="0" bIns="0" rtlCol="0" anchor="t"/>
          <a:lstStyle/>
          <a:p>
            <a:pPr>
              <a:lnSpc>
                <a:spcPts val="5990"/>
              </a:lnSpc>
            </a:pPr>
            <a:r>
              <a:rPr lang="en-US" sz="4792" b="1" dirty="0">
                <a:solidFill>
                  <a:srgbClr val="000000"/>
                </a:solidFill>
                <a:latin typeface="Source Serif 4 Semi Bold" pitchFamily="34" charset="0"/>
                <a:ea typeface="Source Serif 4 Semi Bold" pitchFamily="34" charset="-122"/>
                <a:cs typeface="Source Serif 4 Semi Bold" pitchFamily="34" charset="-120"/>
              </a:rPr>
              <a:t>Thank You &amp; Q&amp;A</a:t>
            </a:r>
            <a:endParaRPr lang="en-US" sz="4792" b="1" dirty="0"/>
          </a:p>
        </p:txBody>
      </p:sp>
      <p:sp>
        <p:nvSpPr>
          <p:cNvPr id="4" name="Text 1">
            <a:extLst>
              <a:ext uri="{FF2B5EF4-FFF2-40B4-BE49-F238E27FC236}">
                <a16:creationId xmlns:a16="http://schemas.microsoft.com/office/drawing/2014/main" id="{DDC4BF85-E666-474B-942C-9362A5A5F7F4}"/>
              </a:ext>
            </a:extLst>
          </p:cNvPr>
          <p:cNvSpPr/>
          <p:nvPr/>
        </p:nvSpPr>
        <p:spPr>
          <a:xfrm>
            <a:off x="6900262" y="4020947"/>
            <a:ext cx="5643154" cy="1670617"/>
          </a:xfrm>
          <a:prstGeom prst="rect">
            <a:avLst/>
          </a:prstGeom>
          <a:noFill/>
          <a:ln/>
        </p:spPr>
        <p:txBody>
          <a:bodyPr wrap="square" lIns="0" tIns="0" rIns="0" bIns="0" rtlCol="0" anchor="t"/>
          <a:lstStyle/>
          <a:p>
            <a:pPr algn="just">
              <a:lnSpc>
                <a:spcPts val="3267"/>
              </a:lnSpc>
            </a:pPr>
            <a:r>
              <a:rPr lang="en-US" sz="2015" dirty="0">
                <a:solidFill>
                  <a:srgbClr val="272525"/>
                </a:solidFill>
                <a:latin typeface="Source Sans 3" pitchFamily="34" charset="0"/>
                <a:ea typeface="Source Sans 3" pitchFamily="34" charset="-122"/>
                <a:cs typeface="Source Sans 3" pitchFamily="34" charset="-120"/>
              </a:rPr>
              <a:t>I appreciate your participation.</a:t>
            </a:r>
            <a:endParaRPr lang="en-US" sz="2015" dirty="0"/>
          </a:p>
        </p:txBody>
      </p:sp>
    </p:spTree>
    <p:extLst>
      <p:ext uri="{BB962C8B-B14F-4D97-AF65-F5344CB8AC3E}">
        <p14:creationId xmlns:p14="http://schemas.microsoft.com/office/powerpoint/2010/main" val="3482432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DBD4AAA-3BEF-39B8-7589-55C35BAE9A6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ECB7A24-20C3-E76C-735B-1BCD686D948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2" y="1"/>
            <a:ext cx="14630016" cy="8235042"/>
          </a:xfrm>
          <a:prstGeom prst="rect">
            <a:avLst/>
          </a:prstGeom>
          <a:ln>
            <a:noFill/>
          </a:ln>
          <a:effectLst>
            <a:softEdge rad="112500"/>
          </a:effectLst>
        </p:spPr>
      </p:pic>
    </p:spTree>
    <p:extLst>
      <p:ext uri="{BB962C8B-B14F-4D97-AF65-F5344CB8AC3E}">
        <p14:creationId xmlns:p14="http://schemas.microsoft.com/office/powerpoint/2010/main" val="14772676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698097" y="2166853"/>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124E73"/>
                </a:solidFill>
                <a:latin typeface="Arial Narrow" panose="020B0606020202030204" pitchFamily="34" charset="0"/>
                <a:ea typeface="MuseoModerno Medium" pitchFamily="34" charset="-122"/>
                <a:cs typeface="MuseoModerno Medium" pitchFamily="34" charset="-120"/>
              </a:rPr>
              <a:t>The Reality Check</a:t>
            </a:r>
            <a:endParaRPr lang="en-US" sz="3900" b="1" dirty="0">
              <a:latin typeface="Arial Narrow" panose="020B0606020202030204" pitchFamily="34" charset="0"/>
            </a:endParaRPr>
          </a:p>
        </p:txBody>
      </p:sp>
      <p:sp>
        <p:nvSpPr>
          <p:cNvPr id="3" name="Text 1"/>
          <p:cNvSpPr/>
          <p:nvPr/>
        </p:nvSpPr>
        <p:spPr>
          <a:xfrm>
            <a:off x="793790" y="309764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124E73"/>
                </a:solidFill>
                <a:latin typeface="Arial Narrow" panose="020B0606020202030204" pitchFamily="34" charset="0"/>
                <a:ea typeface="MuseoModerno Medium" pitchFamily="34" charset="-122"/>
                <a:cs typeface="MuseoModerno Medium" pitchFamily="34" charset="-120"/>
              </a:rPr>
              <a:t>Who Uses AI Daily?</a:t>
            </a:r>
            <a:endParaRPr lang="en-US" sz="2300" b="1" dirty="0">
              <a:latin typeface="Arial Narrow" panose="020B0606020202030204" pitchFamily="34" charset="0"/>
            </a:endParaRPr>
          </a:p>
        </p:txBody>
      </p:sp>
      <p:sp>
        <p:nvSpPr>
          <p:cNvPr id="4" name="Text 2"/>
          <p:cNvSpPr/>
          <p:nvPr/>
        </p:nvSpPr>
        <p:spPr>
          <a:xfrm>
            <a:off x="786170" y="3906233"/>
            <a:ext cx="6279356" cy="476310"/>
          </a:xfrm>
          <a:prstGeom prst="rect">
            <a:avLst/>
          </a:prstGeom>
          <a:noFill/>
          <a:ln/>
        </p:spPr>
        <p:txBody>
          <a:bodyPr wrap="square" lIns="0" tIns="0" rIns="0" bIns="0" rtlCol="0" anchor="t"/>
          <a:lstStyle/>
          <a:p>
            <a:pPr>
              <a:lnSpc>
                <a:spcPts val="2900"/>
              </a:lnSpc>
            </a:pPr>
            <a:r>
              <a:rPr lang="en-US" sz="2300" b="1" dirty="0">
                <a:solidFill>
                  <a:srgbClr val="124E73"/>
                </a:solidFill>
                <a:latin typeface="Arial Narrow" panose="020B0606020202030204" pitchFamily="34" charset="0"/>
              </a:rPr>
              <a:t>How many of you worry that AI can misuse your data?</a:t>
            </a:r>
          </a:p>
        </p:txBody>
      </p:sp>
      <p:sp>
        <p:nvSpPr>
          <p:cNvPr id="5" name="Text 3"/>
          <p:cNvSpPr/>
          <p:nvPr/>
        </p:nvSpPr>
        <p:spPr>
          <a:xfrm>
            <a:off x="793790" y="4532040"/>
            <a:ext cx="6279356" cy="2602407"/>
          </a:xfrm>
          <a:prstGeom prst="rect">
            <a:avLst/>
          </a:prstGeom>
          <a:noFill/>
          <a:ln/>
        </p:spPr>
        <p:txBody>
          <a:bodyPr wrap="square" lIns="0" tIns="0" rIns="0" bIns="0" rtlCol="0" anchor="t"/>
          <a:lstStyle/>
          <a:p>
            <a:pPr algn="just">
              <a:lnSpc>
                <a:spcPts val="2500"/>
              </a:lnSpc>
            </a:pPr>
            <a:r>
              <a:rPr lang="en-US" sz="1550" b="1" dirty="0">
                <a:solidFill>
                  <a:srgbClr val="2B4150"/>
                </a:solidFill>
                <a:latin typeface="Arial Narrow" panose="020B0606020202030204" pitchFamily="34" charset="0"/>
              </a:rPr>
              <a:t>Here's the paradox</a:t>
            </a:r>
            <a:r>
              <a:rPr lang="en-US" sz="1550" dirty="0">
                <a:solidFill>
                  <a:srgbClr val="2B4150"/>
                </a:solidFill>
                <a:latin typeface="Arial Narrow" panose="020B0606020202030204" pitchFamily="34" charset="0"/>
              </a:rPr>
              <a:t>: we're simultaneously fascinated and frightened by AI. </a:t>
            </a:r>
          </a:p>
          <a:p>
            <a:pPr algn="just">
              <a:lnSpc>
                <a:spcPts val="2500"/>
              </a:lnSpc>
            </a:pPr>
            <a:r>
              <a:rPr lang="en-US" sz="1550" dirty="0">
                <a:solidFill>
                  <a:srgbClr val="2B4150"/>
                </a:solidFill>
                <a:latin typeface="Arial Narrow" panose="020B0606020202030204" pitchFamily="34" charset="0"/>
              </a:rPr>
              <a:t>The good news? In Today's session we will learn not just how to use AI, but how to control it, secure it, and make it work for us without compromising the confidentiality that's sacred in our profession.</a:t>
            </a:r>
          </a:p>
          <a:p>
            <a:pPr algn="just">
              <a:lnSpc>
                <a:spcPts val="2500"/>
              </a:lnSpc>
            </a:pPr>
            <a:endParaRPr lang="en-US" sz="1550" dirty="0">
              <a:solidFill>
                <a:srgbClr val="2B4150"/>
              </a:solidFill>
              <a:latin typeface="Arial Narrow" panose="020B0606020202030204" pitchFamily="34" charset="0"/>
            </a:endParaRPr>
          </a:p>
          <a:p>
            <a:pPr marL="0" indent="0" algn="just">
              <a:lnSpc>
                <a:spcPts val="2500"/>
              </a:lnSpc>
              <a:buNone/>
            </a:pPr>
            <a:r>
              <a:rPr lang="en-US" sz="1550" b="1" dirty="0">
                <a:solidFill>
                  <a:srgbClr val="2B4150"/>
                </a:solidFill>
                <a:latin typeface="Arial Narrow" panose="020B0606020202030204" pitchFamily="34" charset="0"/>
                <a:ea typeface="Source Sans 3" pitchFamily="34" charset="-122"/>
                <a:cs typeface="Source Sans 3" pitchFamily="34" charset="-120"/>
              </a:rPr>
              <a:t>AI is not here to replace Chartered Accountants </a:t>
            </a:r>
            <a:r>
              <a:rPr lang="en-US" sz="1550" dirty="0">
                <a:solidFill>
                  <a:srgbClr val="2B4150"/>
                </a:solidFill>
                <a:latin typeface="Arial Narrow" panose="020B0606020202030204" pitchFamily="34" charset="0"/>
                <a:ea typeface="Source Sans 3" pitchFamily="34" charset="-122"/>
                <a:cs typeface="Source Sans 3" pitchFamily="34" charset="-120"/>
              </a:rPr>
              <a:t> it's here to replace those CAs who don't use AI. The future belongs to professionals who combine technical expertise with intelligent automation.</a:t>
            </a:r>
            <a:endParaRPr lang="en-US" sz="1550" dirty="0">
              <a:latin typeface="Arial Narrow" panose="020B0606020202030204" pitchFamily="34" charset="0"/>
            </a:endParaRPr>
          </a:p>
        </p:txBody>
      </p:sp>
      <p:sp>
        <p:nvSpPr>
          <p:cNvPr id="6" name="Text 4"/>
          <p:cNvSpPr/>
          <p:nvPr/>
        </p:nvSpPr>
        <p:spPr>
          <a:xfrm>
            <a:off x="7564874" y="309764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124E73"/>
                </a:solidFill>
                <a:latin typeface="Arial Narrow" panose="020B0606020202030204" pitchFamily="34" charset="0"/>
                <a:ea typeface="MuseoModerno Medium" pitchFamily="34" charset="-122"/>
                <a:cs typeface="MuseoModerno Medium" pitchFamily="34" charset="-120"/>
              </a:rPr>
              <a:t>Today’s Learning</a:t>
            </a:r>
            <a:endParaRPr lang="en-US" sz="2300" b="1" dirty="0">
              <a:latin typeface="Arial Narrow" panose="020B0606020202030204" pitchFamily="34" charset="0"/>
            </a:endParaRPr>
          </a:p>
        </p:txBody>
      </p:sp>
      <p:sp>
        <p:nvSpPr>
          <p:cNvPr id="7" name="Text 5"/>
          <p:cNvSpPr/>
          <p:nvPr/>
        </p:nvSpPr>
        <p:spPr>
          <a:xfrm>
            <a:off x="7564874" y="3668078"/>
            <a:ext cx="6279356" cy="952619"/>
          </a:xfrm>
          <a:prstGeom prst="rect">
            <a:avLst/>
          </a:prstGeom>
          <a:noFill/>
          <a:ln/>
        </p:spPr>
        <p:txBody>
          <a:bodyPr wrap="square" lIns="0" tIns="0" rIns="0" bIns="0" rtlCol="0" anchor="t"/>
          <a:lstStyle/>
          <a:p>
            <a:pPr algn="just">
              <a:lnSpc>
                <a:spcPts val="2500"/>
              </a:lnSpc>
            </a:pPr>
            <a:r>
              <a:rPr lang="en-US" sz="1550" b="1" dirty="0">
                <a:solidFill>
                  <a:srgbClr val="2B4150"/>
                </a:solidFill>
                <a:latin typeface="Arial Narrow" panose="020B0606020202030204" pitchFamily="34" charset="0"/>
              </a:rPr>
              <a:t>The learning is simple: </a:t>
            </a:r>
            <a:r>
              <a:rPr lang="en-US" sz="1550" dirty="0">
                <a:solidFill>
                  <a:srgbClr val="2B4150"/>
                </a:solidFill>
                <a:latin typeface="Arial Narrow" panose="020B0606020202030204" pitchFamily="34" charset="0"/>
              </a:rPr>
              <a:t>By the end of this presentation, you'll understand how to harness AI's superpowers while keeping your data fortress impenetrable.</a:t>
            </a:r>
          </a:p>
        </p:txBody>
      </p:sp>
      <p:sp>
        <p:nvSpPr>
          <p:cNvPr id="8" name="Text 6"/>
          <p:cNvSpPr/>
          <p:nvPr/>
        </p:nvSpPr>
        <p:spPr>
          <a:xfrm>
            <a:off x="7564874" y="4799290"/>
            <a:ext cx="6279356" cy="635079"/>
          </a:xfrm>
          <a:prstGeom prst="rect">
            <a:avLst/>
          </a:prstGeom>
          <a:noFill/>
          <a:ln/>
        </p:spPr>
        <p:txBody>
          <a:bodyPr wrap="square" lIns="0" tIns="0" rIns="0" bIns="0" rtlCol="0" anchor="t"/>
          <a:lstStyle/>
          <a:p>
            <a:pPr marL="0" indent="0" algn="just">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This isn't about blind adoption it's about informed empowerment. Let's transform concern into confidence.</a:t>
            </a:r>
            <a:endParaRPr lang="en-US" sz="1550" dirty="0">
              <a:latin typeface="Arial Narrow" panose="020B0606020202030204" pitchFamily="34" charset="0"/>
            </a:endParaRPr>
          </a:p>
        </p:txBody>
      </p:sp>
      <p:pic>
        <p:nvPicPr>
          <p:cNvPr id="9" name="Image 0" descr="preencoded.png">
            <a:extLst>
              <a:ext uri="{FF2B5EF4-FFF2-40B4-BE49-F238E27FC236}">
                <a16:creationId xmlns:a16="http://schemas.microsoft.com/office/drawing/2014/main" id="{3363D0F6-53D9-4122-A6D7-B27A7BC4A11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0" y="1"/>
            <a:ext cx="14630400" cy="1981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gradFill>
          <a:gsLst>
            <a:gs pos="0">
              <a:schemeClr val="accent4">
                <a:lumMod val="20000"/>
                <a:lumOff val="80000"/>
              </a:schemeClr>
            </a:gs>
            <a:gs pos="76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 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0" y="33834"/>
            <a:ext cx="5486400" cy="8161931"/>
          </a:xfrm>
          <a:prstGeom prst="rect">
            <a:avLst/>
          </a:prstGeom>
        </p:spPr>
      </p:pic>
      <p:sp>
        <p:nvSpPr>
          <p:cNvPr id="3" name="Text 0"/>
          <p:cNvSpPr/>
          <p:nvPr/>
        </p:nvSpPr>
        <p:spPr>
          <a:xfrm>
            <a:off x="6193393" y="782717"/>
            <a:ext cx="7730014" cy="1104900"/>
          </a:xfrm>
          <a:prstGeom prst="rect">
            <a:avLst/>
          </a:prstGeom>
          <a:noFill/>
          <a:ln/>
        </p:spPr>
        <p:txBody>
          <a:bodyPr wrap="square" lIns="0" tIns="0" rIns="0" bIns="0" rtlCol="0" anchor="t"/>
          <a:lstStyle/>
          <a:p>
            <a:pPr marL="0" indent="0" algn="l">
              <a:lnSpc>
                <a:spcPts val="4300"/>
              </a:lnSpc>
              <a:buNone/>
            </a:pPr>
            <a:r>
              <a:rPr lang="en-US" sz="3200" b="1" dirty="0">
                <a:solidFill>
                  <a:srgbClr val="124E73"/>
                </a:solidFill>
                <a:latin typeface="Arial Narrow" panose="020B0606020202030204" pitchFamily="34" charset="0"/>
                <a:ea typeface="MuseoModerno Medium" pitchFamily="34" charset="-122"/>
                <a:cs typeface="MuseoModerno Medium" pitchFamily="34" charset="-120"/>
              </a:rPr>
              <a:t>The Evolution: From Spell-Check to AI Creation</a:t>
            </a:r>
            <a:endParaRPr lang="en-US" sz="3200" b="1" dirty="0">
              <a:latin typeface="Arial Narrow" panose="020B0606020202030204" pitchFamily="34" charset="0"/>
            </a:endParaRPr>
          </a:p>
        </p:txBody>
      </p:sp>
      <p:sp>
        <p:nvSpPr>
          <p:cNvPr id="4" name="Shape 1"/>
          <p:cNvSpPr/>
          <p:nvPr/>
        </p:nvSpPr>
        <p:spPr>
          <a:xfrm>
            <a:off x="6392228" y="2152650"/>
            <a:ext cx="22860" cy="3963710"/>
          </a:xfrm>
          <a:prstGeom prst="roundRect">
            <a:avLst>
              <a:gd name="adj" fmla="val 115986"/>
            </a:avLst>
          </a:prstGeom>
          <a:solidFill>
            <a:srgbClr val="D9D4C9"/>
          </a:solidFill>
          <a:ln/>
        </p:spPr>
      </p:sp>
      <p:sp>
        <p:nvSpPr>
          <p:cNvPr id="5" name="Shape 2"/>
          <p:cNvSpPr/>
          <p:nvPr/>
        </p:nvSpPr>
        <p:spPr>
          <a:xfrm>
            <a:off x="6568202" y="2340054"/>
            <a:ext cx="530185" cy="22860"/>
          </a:xfrm>
          <a:prstGeom prst="roundRect">
            <a:avLst>
              <a:gd name="adj" fmla="val 115986"/>
            </a:avLst>
          </a:prstGeom>
          <a:solidFill>
            <a:srgbClr val="D9D4C9"/>
          </a:solidFill>
          <a:ln/>
        </p:spPr>
      </p:sp>
      <p:sp>
        <p:nvSpPr>
          <p:cNvPr id="6" name="Shape 3"/>
          <p:cNvSpPr/>
          <p:nvPr/>
        </p:nvSpPr>
        <p:spPr>
          <a:xfrm>
            <a:off x="6193393" y="2152650"/>
            <a:ext cx="397669" cy="397669"/>
          </a:xfrm>
          <a:prstGeom prst="roundRect">
            <a:avLst>
              <a:gd name="adj" fmla="val 6667"/>
            </a:avLst>
          </a:prstGeom>
          <a:solidFill>
            <a:srgbClr val="F3EEE3"/>
          </a:solidFill>
          <a:ln/>
        </p:spPr>
      </p:sp>
      <p:sp>
        <p:nvSpPr>
          <p:cNvPr id="7" name="Text 4"/>
          <p:cNvSpPr/>
          <p:nvPr/>
        </p:nvSpPr>
        <p:spPr>
          <a:xfrm>
            <a:off x="6259711" y="2185809"/>
            <a:ext cx="265033" cy="331351"/>
          </a:xfrm>
          <a:prstGeom prst="rect">
            <a:avLst/>
          </a:prstGeom>
          <a:noFill/>
          <a:ln/>
        </p:spPr>
        <p:txBody>
          <a:bodyPr wrap="none" lIns="0" tIns="0" rIns="0" bIns="0" rtlCol="0" anchor="t"/>
          <a:lstStyle/>
          <a:p>
            <a:pPr marL="0" indent="0" algn="ctr">
              <a:lnSpc>
                <a:spcPts val="2050"/>
              </a:lnSpc>
              <a:buNone/>
            </a:pPr>
            <a:r>
              <a:rPr lang="en-US" sz="1600" b="1" dirty="0">
                <a:solidFill>
                  <a:srgbClr val="2B4150"/>
                </a:solidFill>
                <a:latin typeface="Arial Narrow" panose="020B0606020202030204" pitchFamily="34" charset="0"/>
                <a:ea typeface="MuseoModerno Medium" pitchFamily="34" charset="-122"/>
                <a:cs typeface="MuseoModerno Medium" pitchFamily="34" charset="-120"/>
              </a:rPr>
              <a:t>1</a:t>
            </a:r>
            <a:endParaRPr lang="en-US" sz="1600" b="1" dirty="0">
              <a:latin typeface="Arial Narrow" panose="020B0606020202030204" pitchFamily="34" charset="0"/>
            </a:endParaRPr>
          </a:p>
        </p:txBody>
      </p:sp>
      <p:sp>
        <p:nvSpPr>
          <p:cNvPr id="8" name="Text 5"/>
          <p:cNvSpPr/>
          <p:nvPr/>
        </p:nvSpPr>
        <p:spPr>
          <a:xfrm>
            <a:off x="7276028" y="2213372"/>
            <a:ext cx="2209443" cy="276225"/>
          </a:xfrm>
          <a:prstGeom prst="rect">
            <a:avLst/>
          </a:prstGeom>
          <a:noFill/>
          <a:ln/>
        </p:spPr>
        <p:txBody>
          <a:bodyPr wrap="none" lIns="0" tIns="0" rIns="0" bIns="0" rtlCol="0" anchor="t"/>
          <a:lstStyle/>
          <a:p>
            <a:pPr marL="0" indent="0" algn="l">
              <a:lnSpc>
                <a:spcPts val="2150"/>
              </a:lnSpc>
              <a:buNone/>
            </a:pPr>
            <a:r>
              <a:rPr lang="en-US" sz="1600" b="1" dirty="0">
                <a:solidFill>
                  <a:srgbClr val="2B4150"/>
                </a:solidFill>
                <a:latin typeface="Arial Narrow" panose="020B0606020202030204" pitchFamily="34" charset="0"/>
                <a:ea typeface="MuseoModerno Medium" pitchFamily="34" charset="-122"/>
                <a:cs typeface="MuseoModerno Medium" pitchFamily="34" charset="-120"/>
              </a:rPr>
              <a:t>10 Years Ago</a:t>
            </a:r>
            <a:endParaRPr lang="en-US" sz="1600" b="1" dirty="0">
              <a:latin typeface="Arial Narrow" panose="020B0606020202030204" pitchFamily="34" charset="0"/>
            </a:endParaRPr>
          </a:p>
        </p:txBody>
      </p:sp>
      <p:sp>
        <p:nvSpPr>
          <p:cNvPr id="9" name="Text 6"/>
          <p:cNvSpPr/>
          <p:nvPr/>
        </p:nvSpPr>
        <p:spPr>
          <a:xfrm>
            <a:off x="7276028" y="2595562"/>
            <a:ext cx="6647378" cy="282893"/>
          </a:xfrm>
          <a:prstGeom prst="rect">
            <a:avLst/>
          </a:prstGeom>
          <a:noFill/>
          <a:ln/>
        </p:spPr>
        <p:txBody>
          <a:bodyPr wrap="none" lIns="0" tIns="0" rIns="0" bIns="0" rtlCol="0" anchor="t"/>
          <a:lstStyle/>
          <a:p>
            <a:pPr marL="0" indent="0" algn="l">
              <a:lnSpc>
                <a:spcPts val="2200"/>
              </a:lnSpc>
              <a:buNone/>
            </a:pPr>
            <a:r>
              <a:rPr lang="en-US" sz="1600" b="1" dirty="0">
                <a:solidFill>
                  <a:srgbClr val="2B4150"/>
                </a:solidFill>
                <a:latin typeface="Arial Narrow" panose="020B0606020202030204" pitchFamily="34" charset="0"/>
                <a:ea typeface="Source Sans 3" pitchFamily="34" charset="-122"/>
                <a:cs typeface="Source Sans 3" pitchFamily="34" charset="-120"/>
              </a:rPr>
              <a:t>Basic spell-check corrected typos. Technology assisted but didn't think.</a:t>
            </a:r>
            <a:endParaRPr lang="en-US" sz="1600" b="1" dirty="0">
              <a:latin typeface="Arial Narrow" panose="020B0606020202030204" pitchFamily="34" charset="0"/>
            </a:endParaRPr>
          </a:p>
        </p:txBody>
      </p:sp>
      <p:sp>
        <p:nvSpPr>
          <p:cNvPr id="10" name="Shape 7"/>
          <p:cNvSpPr/>
          <p:nvPr/>
        </p:nvSpPr>
        <p:spPr>
          <a:xfrm>
            <a:off x="6568202" y="3419356"/>
            <a:ext cx="530185" cy="22860"/>
          </a:xfrm>
          <a:prstGeom prst="roundRect">
            <a:avLst>
              <a:gd name="adj" fmla="val 115986"/>
            </a:avLst>
          </a:prstGeom>
          <a:solidFill>
            <a:srgbClr val="D9D4C9"/>
          </a:solidFill>
          <a:ln/>
        </p:spPr>
      </p:sp>
      <p:sp>
        <p:nvSpPr>
          <p:cNvPr id="11" name="Shape 8"/>
          <p:cNvSpPr/>
          <p:nvPr/>
        </p:nvSpPr>
        <p:spPr>
          <a:xfrm>
            <a:off x="6193393" y="3231952"/>
            <a:ext cx="397669" cy="397669"/>
          </a:xfrm>
          <a:prstGeom prst="roundRect">
            <a:avLst>
              <a:gd name="adj" fmla="val 6667"/>
            </a:avLst>
          </a:prstGeom>
          <a:solidFill>
            <a:srgbClr val="F3EEE3"/>
          </a:solidFill>
          <a:ln/>
        </p:spPr>
      </p:sp>
      <p:sp>
        <p:nvSpPr>
          <p:cNvPr id="12" name="Text 9"/>
          <p:cNvSpPr/>
          <p:nvPr/>
        </p:nvSpPr>
        <p:spPr>
          <a:xfrm>
            <a:off x="6259711" y="3265110"/>
            <a:ext cx="265033" cy="331351"/>
          </a:xfrm>
          <a:prstGeom prst="rect">
            <a:avLst/>
          </a:prstGeom>
          <a:noFill/>
          <a:ln/>
        </p:spPr>
        <p:txBody>
          <a:bodyPr wrap="none" lIns="0" tIns="0" rIns="0" bIns="0" rtlCol="0" anchor="t"/>
          <a:lstStyle/>
          <a:p>
            <a:pPr marL="0" indent="0" algn="ctr">
              <a:lnSpc>
                <a:spcPts val="2050"/>
              </a:lnSpc>
              <a:buNone/>
            </a:pPr>
            <a:r>
              <a:rPr lang="en-US" sz="1600" b="1" dirty="0">
                <a:solidFill>
                  <a:srgbClr val="2B4150"/>
                </a:solidFill>
                <a:latin typeface="Arial Narrow" panose="020B0606020202030204" pitchFamily="34" charset="0"/>
                <a:ea typeface="MuseoModerno Medium" pitchFamily="34" charset="-122"/>
                <a:cs typeface="MuseoModerno Medium" pitchFamily="34" charset="-120"/>
              </a:rPr>
              <a:t>2</a:t>
            </a:r>
            <a:endParaRPr lang="en-US" sz="1600" b="1" dirty="0">
              <a:latin typeface="Arial Narrow" panose="020B0606020202030204" pitchFamily="34" charset="0"/>
            </a:endParaRPr>
          </a:p>
        </p:txBody>
      </p:sp>
      <p:sp>
        <p:nvSpPr>
          <p:cNvPr id="13" name="Text 10"/>
          <p:cNvSpPr/>
          <p:nvPr/>
        </p:nvSpPr>
        <p:spPr>
          <a:xfrm>
            <a:off x="7276028" y="3292673"/>
            <a:ext cx="2209443" cy="276225"/>
          </a:xfrm>
          <a:prstGeom prst="rect">
            <a:avLst/>
          </a:prstGeom>
          <a:noFill/>
          <a:ln/>
        </p:spPr>
        <p:txBody>
          <a:bodyPr wrap="none" lIns="0" tIns="0" rIns="0" bIns="0" rtlCol="0" anchor="t"/>
          <a:lstStyle/>
          <a:p>
            <a:pPr marL="0" indent="0" algn="l">
              <a:lnSpc>
                <a:spcPts val="2150"/>
              </a:lnSpc>
              <a:buNone/>
            </a:pPr>
            <a:r>
              <a:rPr lang="en-US" sz="1600" b="1" dirty="0">
                <a:solidFill>
                  <a:srgbClr val="2B4150"/>
                </a:solidFill>
                <a:latin typeface="Arial Narrow" panose="020B0606020202030204" pitchFamily="34" charset="0"/>
                <a:ea typeface="MuseoModerno Medium" pitchFamily="34" charset="-122"/>
                <a:cs typeface="MuseoModerno Medium" pitchFamily="34" charset="-120"/>
              </a:rPr>
              <a:t>5 Years Ago</a:t>
            </a:r>
            <a:endParaRPr lang="en-US" sz="1600" b="1" dirty="0">
              <a:latin typeface="Arial Narrow" panose="020B0606020202030204" pitchFamily="34" charset="0"/>
            </a:endParaRPr>
          </a:p>
        </p:txBody>
      </p:sp>
      <p:sp>
        <p:nvSpPr>
          <p:cNvPr id="14" name="Text 11"/>
          <p:cNvSpPr/>
          <p:nvPr/>
        </p:nvSpPr>
        <p:spPr>
          <a:xfrm>
            <a:off x="7276028" y="3674864"/>
            <a:ext cx="6647378" cy="282893"/>
          </a:xfrm>
          <a:prstGeom prst="rect">
            <a:avLst/>
          </a:prstGeom>
          <a:noFill/>
          <a:ln/>
        </p:spPr>
        <p:txBody>
          <a:bodyPr wrap="none" lIns="0" tIns="0" rIns="0" bIns="0" rtlCol="0" anchor="t"/>
          <a:lstStyle/>
          <a:p>
            <a:pPr marL="0" indent="0" algn="l">
              <a:lnSpc>
                <a:spcPts val="2200"/>
              </a:lnSpc>
              <a:buNone/>
            </a:pPr>
            <a:r>
              <a:rPr lang="en-US" sz="1600" b="1" dirty="0">
                <a:solidFill>
                  <a:srgbClr val="2B4150"/>
                </a:solidFill>
                <a:latin typeface="Arial Narrow" panose="020B0606020202030204" pitchFamily="34" charset="0"/>
                <a:ea typeface="Source Sans 3" pitchFamily="34" charset="-122"/>
                <a:cs typeface="Source Sans 3" pitchFamily="34" charset="-120"/>
              </a:rPr>
              <a:t>Auto-suggest predicted your next word. Algorithms learned patterns from your behavior.</a:t>
            </a:r>
            <a:endParaRPr lang="en-US" sz="1600" b="1" dirty="0">
              <a:latin typeface="Arial Narrow" panose="020B0606020202030204" pitchFamily="34" charset="0"/>
            </a:endParaRPr>
          </a:p>
        </p:txBody>
      </p:sp>
      <p:sp>
        <p:nvSpPr>
          <p:cNvPr id="15" name="Shape 12"/>
          <p:cNvSpPr/>
          <p:nvPr/>
        </p:nvSpPr>
        <p:spPr>
          <a:xfrm>
            <a:off x="6568202" y="4498658"/>
            <a:ext cx="530185" cy="22860"/>
          </a:xfrm>
          <a:prstGeom prst="roundRect">
            <a:avLst>
              <a:gd name="adj" fmla="val 115986"/>
            </a:avLst>
          </a:prstGeom>
          <a:solidFill>
            <a:srgbClr val="D9D4C9"/>
          </a:solidFill>
          <a:ln/>
        </p:spPr>
      </p:sp>
      <p:sp>
        <p:nvSpPr>
          <p:cNvPr id="16" name="Shape 13"/>
          <p:cNvSpPr/>
          <p:nvPr/>
        </p:nvSpPr>
        <p:spPr>
          <a:xfrm>
            <a:off x="6193393" y="4311253"/>
            <a:ext cx="397669" cy="397669"/>
          </a:xfrm>
          <a:prstGeom prst="roundRect">
            <a:avLst>
              <a:gd name="adj" fmla="val 6667"/>
            </a:avLst>
          </a:prstGeom>
          <a:solidFill>
            <a:srgbClr val="F3EEE3"/>
          </a:solidFill>
          <a:ln/>
        </p:spPr>
      </p:sp>
      <p:sp>
        <p:nvSpPr>
          <p:cNvPr id="17" name="Text 14"/>
          <p:cNvSpPr/>
          <p:nvPr/>
        </p:nvSpPr>
        <p:spPr>
          <a:xfrm>
            <a:off x="6259711" y="4344412"/>
            <a:ext cx="265033" cy="331351"/>
          </a:xfrm>
          <a:prstGeom prst="rect">
            <a:avLst/>
          </a:prstGeom>
          <a:noFill/>
          <a:ln/>
        </p:spPr>
        <p:txBody>
          <a:bodyPr wrap="none" lIns="0" tIns="0" rIns="0" bIns="0" rtlCol="0" anchor="t"/>
          <a:lstStyle/>
          <a:p>
            <a:pPr marL="0" indent="0" algn="ctr">
              <a:lnSpc>
                <a:spcPts val="2050"/>
              </a:lnSpc>
              <a:buNone/>
            </a:pPr>
            <a:r>
              <a:rPr lang="en-US" sz="1600" b="1" dirty="0">
                <a:solidFill>
                  <a:srgbClr val="2B4150"/>
                </a:solidFill>
                <a:latin typeface="Arial Narrow" panose="020B0606020202030204" pitchFamily="34" charset="0"/>
                <a:ea typeface="MuseoModerno Medium" pitchFamily="34" charset="-122"/>
                <a:cs typeface="MuseoModerno Medium" pitchFamily="34" charset="-120"/>
              </a:rPr>
              <a:t>3</a:t>
            </a:r>
            <a:endParaRPr lang="en-US" sz="1600" b="1" dirty="0">
              <a:latin typeface="Arial Narrow" panose="020B0606020202030204" pitchFamily="34" charset="0"/>
            </a:endParaRPr>
          </a:p>
        </p:txBody>
      </p:sp>
      <p:sp>
        <p:nvSpPr>
          <p:cNvPr id="18" name="Text 15"/>
          <p:cNvSpPr/>
          <p:nvPr/>
        </p:nvSpPr>
        <p:spPr>
          <a:xfrm>
            <a:off x="7276028" y="4371975"/>
            <a:ext cx="2209443" cy="276225"/>
          </a:xfrm>
          <a:prstGeom prst="rect">
            <a:avLst/>
          </a:prstGeom>
          <a:noFill/>
          <a:ln/>
        </p:spPr>
        <p:txBody>
          <a:bodyPr wrap="none" lIns="0" tIns="0" rIns="0" bIns="0" rtlCol="0" anchor="t"/>
          <a:lstStyle/>
          <a:p>
            <a:pPr marL="0" indent="0" algn="l">
              <a:lnSpc>
                <a:spcPts val="2150"/>
              </a:lnSpc>
              <a:buNone/>
            </a:pPr>
            <a:r>
              <a:rPr lang="en-US" sz="1600" b="1" dirty="0">
                <a:solidFill>
                  <a:srgbClr val="2B4150"/>
                </a:solidFill>
                <a:latin typeface="Arial Narrow" panose="020B0606020202030204" pitchFamily="34" charset="0"/>
                <a:ea typeface="MuseoModerno Medium" pitchFamily="34" charset="-122"/>
                <a:cs typeface="MuseoModerno Medium" pitchFamily="34" charset="-120"/>
              </a:rPr>
              <a:t>Today</a:t>
            </a:r>
            <a:endParaRPr lang="en-US" sz="1600" b="1" dirty="0">
              <a:latin typeface="Arial Narrow" panose="020B0606020202030204" pitchFamily="34" charset="0"/>
            </a:endParaRPr>
          </a:p>
        </p:txBody>
      </p:sp>
      <p:sp>
        <p:nvSpPr>
          <p:cNvPr id="19" name="Text 16"/>
          <p:cNvSpPr/>
          <p:nvPr/>
        </p:nvSpPr>
        <p:spPr>
          <a:xfrm>
            <a:off x="7276028" y="4754166"/>
            <a:ext cx="6647378" cy="282893"/>
          </a:xfrm>
          <a:prstGeom prst="rect">
            <a:avLst/>
          </a:prstGeom>
          <a:noFill/>
          <a:ln/>
        </p:spPr>
        <p:txBody>
          <a:bodyPr wrap="none" lIns="0" tIns="0" rIns="0" bIns="0" rtlCol="0" anchor="t"/>
          <a:lstStyle/>
          <a:p>
            <a:pPr marL="0" indent="0" algn="l">
              <a:lnSpc>
                <a:spcPts val="2200"/>
              </a:lnSpc>
              <a:buNone/>
            </a:pPr>
            <a:r>
              <a:rPr lang="en-US" sz="1600" b="1" dirty="0">
                <a:solidFill>
                  <a:srgbClr val="2B4150"/>
                </a:solidFill>
                <a:latin typeface="Arial Narrow" panose="020B0606020202030204" pitchFamily="34" charset="0"/>
                <a:ea typeface="Source Sans 3" pitchFamily="34" charset="-122"/>
                <a:cs typeface="Source Sans 3" pitchFamily="34" charset="-120"/>
              </a:rPr>
              <a:t>AI writes complete reports, contracts, notices, replies, and proposals — from scratch.</a:t>
            </a:r>
            <a:endParaRPr lang="en-US" sz="1600" b="1" dirty="0">
              <a:latin typeface="Arial Narrow" panose="020B0606020202030204" pitchFamily="34" charset="0"/>
            </a:endParaRPr>
          </a:p>
        </p:txBody>
      </p:sp>
      <p:sp>
        <p:nvSpPr>
          <p:cNvPr id="20" name="Shape 17"/>
          <p:cNvSpPr/>
          <p:nvPr/>
        </p:nvSpPr>
        <p:spPr>
          <a:xfrm>
            <a:off x="6568202" y="5577959"/>
            <a:ext cx="530185" cy="22860"/>
          </a:xfrm>
          <a:prstGeom prst="roundRect">
            <a:avLst>
              <a:gd name="adj" fmla="val 115986"/>
            </a:avLst>
          </a:prstGeom>
          <a:solidFill>
            <a:srgbClr val="D9D4C9"/>
          </a:solidFill>
          <a:ln/>
        </p:spPr>
      </p:sp>
      <p:sp>
        <p:nvSpPr>
          <p:cNvPr id="21" name="Shape 18"/>
          <p:cNvSpPr/>
          <p:nvPr/>
        </p:nvSpPr>
        <p:spPr>
          <a:xfrm>
            <a:off x="6193393" y="5390555"/>
            <a:ext cx="397669" cy="397669"/>
          </a:xfrm>
          <a:prstGeom prst="roundRect">
            <a:avLst>
              <a:gd name="adj" fmla="val 6667"/>
            </a:avLst>
          </a:prstGeom>
          <a:solidFill>
            <a:srgbClr val="F3EEE3"/>
          </a:solidFill>
          <a:ln/>
        </p:spPr>
      </p:sp>
      <p:sp>
        <p:nvSpPr>
          <p:cNvPr id="22" name="Text 19"/>
          <p:cNvSpPr/>
          <p:nvPr/>
        </p:nvSpPr>
        <p:spPr>
          <a:xfrm>
            <a:off x="6259711" y="5423714"/>
            <a:ext cx="265033" cy="331351"/>
          </a:xfrm>
          <a:prstGeom prst="rect">
            <a:avLst/>
          </a:prstGeom>
          <a:noFill/>
          <a:ln/>
        </p:spPr>
        <p:txBody>
          <a:bodyPr wrap="none" lIns="0" tIns="0" rIns="0" bIns="0" rtlCol="0" anchor="t"/>
          <a:lstStyle/>
          <a:p>
            <a:pPr marL="0" indent="0" algn="ctr">
              <a:lnSpc>
                <a:spcPts val="2050"/>
              </a:lnSpc>
              <a:buNone/>
            </a:pPr>
            <a:r>
              <a:rPr lang="en-US" sz="1600" b="1" dirty="0">
                <a:solidFill>
                  <a:srgbClr val="2B4150"/>
                </a:solidFill>
                <a:latin typeface="Arial Narrow" panose="020B0606020202030204" pitchFamily="34" charset="0"/>
                <a:ea typeface="MuseoModerno Medium" pitchFamily="34" charset="-122"/>
                <a:cs typeface="MuseoModerno Medium" pitchFamily="34" charset="-120"/>
              </a:rPr>
              <a:t>4</a:t>
            </a:r>
            <a:endParaRPr lang="en-US" sz="1600" b="1" dirty="0">
              <a:latin typeface="Arial Narrow" panose="020B0606020202030204" pitchFamily="34" charset="0"/>
            </a:endParaRPr>
          </a:p>
        </p:txBody>
      </p:sp>
      <p:sp>
        <p:nvSpPr>
          <p:cNvPr id="23" name="Text 20"/>
          <p:cNvSpPr/>
          <p:nvPr/>
        </p:nvSpPr>
        <p:spPr>
          <a:xfrm>
            <a:off x="7276028" y="5451277"/>
            <a:ext cx="2209443" cy="276225"/>
          </a:xfrm>
          <a:prstGeom prst="rect">
            <a:avLst/>
          </a:prstGeom>
          <a:noFill/>
          <a:ln/>
        </p:spPr>
        <p:txBody>
          <a:bodyPr wrap="none" lIns="0" tIns="0" rIns="0" bIns="0" rtlCol="0" anchor="t"/>
          <a:lstStyle/>
          <a:p>
            <a:pPr marL="0" indent="0" algn="l">
              <a:lnSpc>
                <a:spcPts val="2150"/>
              </a:lnSpc>
              <a:buNone/>
            </a:pPr>
            <a:r>
              <a:rPr lang="en-US" sz="1600" b="1" dirty="0">
                <a:solidFill>
                  <a:srgbClr val="2B4150"/>
                </a:solidFill>
                <a:latin typeface="Arial Narrow" panose="020B0606020202030204" pitchFamily="34" charset="0"/>
              </a:rPr>
              <a:t>Tomorrow</a:t>
            </a:r>
            <a:endParaRPr lang="en-US" sz="1600" b="1" dirty="0">
              <a:latin typeface="Arial Narrow" panose="020B0606020202030204" pitchFamily="34" charset="0"/>
            </a:endParaRPr>
          </a:p>
        </p:txBody>
      </p:sp>
      <p:sp>
        <p:nvSpPr>
          <p:cNvPr id="24" name="Text 21"/>
          <p:cNvSpPr/>
          <p:nvPr/>
        </p:nvSpPr>
        <p:spPr>
          <a:xfrm>
            <a:off x="7276027" y="5833467"/>
            <a:ext cx="6929829" cy="481727"/>
          </a:xfrm>
          <a:prstGeom prst="rect">
            <a:avLst/>
          </a:prstGeom>
          <a:noFill/>
          <a:ln/>
        </p:spPr>
        <p:txBody>
          <a:bodyPr wrap="none" lIns="0" tIns="0" rIns="0" bIns="0" rtlCol="0" anchor="t"/>
          <a:lstStyle/>
          <a:p>
            <a:pPr algn="just">
              <a:lnSpc>
                <a:spcPts val="2200"/>
              </a:lnSpc>
            </a:pPr>
            <a:r>
              <a:rPr lang="en-US" sz="1600" b="1" dirty="0">
                <a:solidFill>
                  <a:srgbClr val="2B4150"/>
                </a:solidFill>
                <a:latin typeface="Arial Narrow" panose="020B0606020202030204" pitchFamily="34" charset="0"/>
              </a:rPr>
              <a:t>AI will become an integrated thinking partner, handling routine analysis while </a:t>
            </a:r>
          </a:p>
          <a:p>
            <a:pPr algn="just">
              <a:lnSpc>
                <a:spcPts val="2200"/>
              </a:lnSpc>
            </a:pPr>
            <a:r>
              <a:rPr lang="en-US" sz="1600" b="1" dirty="0">
                <a:solidFill>
                  <a:srgbClr val="2B4150"/>
                </a:solidFill>
                <a:latin typeface="Arial Narrow" panose="020B0606020202030204" pitchFamily="34" charset="0"/>
              </a:rPr>
              <a:t>you focus on strategic decision-making and client relationships.</a:t>
            </a:r>
          </a:p>
        </p:txBody>
      </p:sp>
      <p:sp>
        <p:nvSpPr>
          <p:cNvPr id="25" name="Text 22"/>
          <p:cNvSpPr/>
          <p:nvPr/>
        </p:nvSpPr>
        <p:spPr>
          <a:xfrm>
            <a:off x="6193393" y="6624102"/>
            <a:ext cx="7730014" cy="1131570"/>
          </a:xfrm>
          <a:prstGeom prst="rect">
            <a:avLst/>
          </a:prstGeom>
          <a:noFill/>
          <a:ln/>
        </p:spPr>
        <p:txBody>
          <a:bodyPr wrap="square" lIns="0" tIns="0" rIns="0" bIns="0" rtlCol="0" anchor="t"/>
          <a:lstStyle/>
          <a:p>
            <a:pPr marL="0" indent="0" algn="just">
              <a:lnSpc>
                <a:spcPts val="2200"/>
              </a:lnSpc>
              <a:buNone/>
            </a:pPr>
            <a:r>
              <a:rPr lang="en-US" sz="1600" b="1" dirty="0">
                <a:solidFill>
                  <a:srgbClr val="2B4150"/>
                </a:solidFill>
                <a:latin typeface="Arial Narrow" panose="020B0606020202030204" pitchFamily="34" charset="0"/>
                <a:ea typeface="Source Sans 3" pitchFamily="34" charset="-122"/>
                <a:cs typeface="Source Sans 3" pitchFamily="34" charset="-120"/>
              </a:rPr>
              <a:t>Understanding this evolution is crucial. AI represents not just an incremental improvement but a fundamental shift in how we interact with technology. Machine Learning learns from data, Natural Language Processing understands language, and Generative AI creates entirely new content. Prompting has become the new typing, a core professional skill for the modern accountant.</a:t>
            </a:r>
            <a:endParaRPr lang="en-US" sz="1600" b="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3" grpId="0" animBg="1"/>
      <p:bldP spid="14" grpId="0" animBg="1"/>
      <p:bldP spid="18" grpId="0" animBg="1"/>
      <p:bldP spid="19"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43651A-B4D7-0A18-6A4A-A5DB6A0A88CC}"/>
              </a:ext>
            </a:extLst>
          </p:cNvPr>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6153374" y="12320"/>
            <a:ext cx="2698570" cy="1446878"/>
          </a:xfrm>
          <a:prstGeom prst="rect">
            <a:avLst/>
          </a:prstGeom>
        </p:spPr>
      </p:pic>
      <p:pic>
        <p:nvPicPr>
          <p:cNvPr id="5" name="Picture 4" descr="A diagram of a diagram&#10;&#10;AI-generated content may be incorrect.">
            <a:extLst>
              <a:ext uri="{FF2B5EF4-FFF2-40B4-BE49-F238E27FC236}">
                <a16:creationId xmlns:a16="http://schemas.microsoft.com/office/drawing/2014/main" id="{6A458483-2087-0D4D-A33B-8F68029408E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72046" y="2334736"/>
            <a:ext cx="11404625" cy="5332033"/>
          </a:xfrm>
          <a:prstGeom prst="rect">
            <a:avLst/>
          </a:prstGeom>
          <a:ln>
            <a:noFill/>
          </a:ln>
          <a:effectLst>
            <a:softEdge rad="112500"/>
          </a:effectLst>
        </p:spPr>
      </p:pic>
      <p:sp>
        <p:nvSpPr>
          <p:cNvPr id="4" name="TextBox 9"/>
          <p:cNvSpPr txBox="1"/>
          <p:nvPr/>
        </p:nvSpPr>
        <p:spPr>
          <a:xfrm>
            <a:off x="5606132" y="1508503"/>
            <a:ext cx="3730888" cy="348750"/>
          </a:xfrm>
          <a:prstGeom prst="rect">
            <a:avLst/>
          </a:prstGeom>
        </p:spPr>
        <p:txBody>
          <a:bodyPr wrap="square" lIns="0" tIns="0" rIns="0" bIns="0" rtlCol="0" anchor="t">
            <a:spAutoFit/>
          </a:bodyPr>
          <a:lstStyle/>
          <a:p>
            <a:pPr algn="ctr">
              <a:lnSpc>
                <a:spcPts val="2688"/>
              </a:lnSpc>
            </a:pPr>
            <a:r>
              <a:rPr lang="en-US" sz="2736" b="1" spc="1" dirty="0">
                <a:latin typeface="IBM Plex Sans Condensed Bold"/>
                <a:sym typeface="IBM Plex Sans Condensed Bold"/>
              </a:rPr>
              <a:t>Prompt Engineering</a:t>
            </a:r>
          </a:p>
        </p:txBody>
      </p:sp>
      <p:sp>
        <p:nvSpPr>
          <p:cNvPr id="8" name="TextBox 7">
            <a:extLst>
              <a:ext uri="{FF2B5EF4-FFF2-40B4-BE49-F238E27FC236}">
                <a16:creationId xmlns:a16="http://schemas.microsoft.com/office/drawing/2014/main" id="{B78D67F8-EFCB-3115-029D-0E2D2DD9E614}"/>
              </a:ext>
            </a:extLst>
          </p:cNvPr>
          <p:cNvSpPr txBox="1"/>
          <p:nvPr/>
        </p:nvSpPr>
        <p:spPr>
          <a:xfrm>
            <a:off x="609718" y="1860720"/>
            <a:ext cx="14091381" cy="470642"/>
          </a:xfrm>
          <a:prstGeom prst="rect">
            <a:avLst/>
          </a:prstGeom>
          <a:noFill/>
        </p:spPr>
        <p:txBody>
          <a:bodyPr wrap="square">
            <a:spAutoFit/>
          </a:bodyPr>
          <a:lstStyle/>
          <a:p>
            <a:pPr algn="ctr">
              <a:lnSpc>
                <a:spcPts val="3056"/>
              </a:lnSpc>
            </a:pPr>
            <a:r>
              <a:rPr lang="en-US" sz="2462" b="1" spc="4" dirty="0">
                <a:solidFill>
                  <a:schemeClr val="accent2"/>
                </a:solidFill>
                <a:latin typeface="IBM Plex Sans Condensed Bold"/>
                <a:ea typeface="IBM Plex Sans Condensed Bold"/>
                <a:cs typeface="IBM Plex Sans Condensed Bold"/>
                <a:sym typeface="IBM Plex Sans Condensed Bold"/>
              </a:rPr>
              <a:t>= Craft of guiding AI to produce desired outcomes, efficiently using natural language instructions.</a:t>
            </a:r>
          </a:p>
        </p:txBody>
      </p:sp>
    </p:spTree>
    <p:extLst>
      <p:ext uri="{BB962C8B-B14F-4D97-AF65-F5344CB8AC3E}">
        <p14:creationId xmlns:p14="http://schemas.microsoft.com/office/powerpoint/2010/main" val="538571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name="Slide 4">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793790" y="1187887"/>
            <a:ext cx="13042821" cy="1240155"/>
          </a:xfrm>
          <a:prstGeom prst="rect">
            <a:avLst/>
          </a:prstGeom>
          <a:noFill/>
          <a:ln/>
        </p:spPr>
        <p:txBody>
          <a:bodyPr wrap="square" lIns="0" tIns="0" rIns="0" bIns="0" rtlCol="0" anchor="t"/>
          <a:lstStyle/>
          <a:p>
            <a:pPr marL="0" indent="0" algn="l">
              <a:lnSpc>
                <a:spcPts val="4850"/>
              </a:lnSpc>
              <a:buNone/>
            </a:pPr>
            <a:r>
              <a:rPr lang="en-US" sz="3900" dirty="0">
                <a:solidFill>
                  <a:srgbClr val="124E73"/>
                </a:solidFill>
                <a:latin typeface="Arial Narrow" panose="020B0606020202030204" pitchFamily="34" charset="0"/>
                <a:ea typeface="MuseoModerno Medium" pitchFamily="34" charset="-122"/>
                <a:cs typeface="MuseoModerno Medium" pitchFamily="34" charset="-120"/>
              </a:rPr>
              <a:t>Prompt Engineering: Structured Thinking, Not Just English</a:t>
            </a:r>
            <a:endParaRPr lang="en-US" sz="3900" dirty="0">
              <a:latin typeface="Arial Narrow" panose="020B0606020202030204" pitchFamily="34" charset="0"/>
            </a:endParaRPr>
          </a:p>
        </p:txBody>
      </p:sp>
      <p:sp>
        <p:nvSpPr>
          <p:cNvPr id="3" name="Text 1"/>
          <p:cNvSpPr/>
          <p:nvPr/>
        </p:nvSpPr>
        <p:spPr>
          <a:xfrm>
            <a:off x="793790" y="198793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AI doesn't know what you want until you tell it exactly. The quality of your output depends entirely on the clarity of your input. Effective prompting isn't about perfect grammar, it's about structured, strategic communication.</a:t>
            </a:r>
            <a:endParaRPr lang="en-US" sz="1550" dirty="0">
              <a:latin typeface="Arial Narrow" panose="020B0606020202030204" pitchFamily="34" charset="0"/>
            </a:endParaRPr>
          </a:p>
        </p:txBody>
      </p:sp>
      <p:sp>
        <p:nvSpPr>
          <p:cNvPr id="4" name="Shape 2"/>
          <p:cNvSpPr/>
          <p:nvPr/>
        </p:nvSpPr>
        <p:spPr>
          <a:xfrm>
            <a:off x="793790" y="3683198"/>
            <a:ext cx="6422231" cy="1580078"/>
          </a:xfrm>
          <a:prstGeom prst="roundRect">
            <a:avLst>
              <a:gd name="adj" fmla="val 1884"/>
            </a:avLst>
          </a:prstGeom>
          <a:solidFill>
            <a:srgbClr val="F3EEE3"/>
          </a:solidFill>
          <a:ln/>
        </p:spPr>
      </p:sp>
      <p:sp>
        <p:nvSpPr>
          <p:cNvPr id="5" name="Text 3"/>
          <p:cNvSpPr/>
          <p:nvPr/>
        </p:nvSpPr>
        <p:spPr>
          <a:xfrm>
            <a:off x="992148" y="3881557"/>
            <a:ext cx="2738557"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WHO : Give AI a Role</a:t>
            </a:r>
            <a:endParaRPr lang="en-US" sz="1950" dirty="0">
              <a:latin typeface="Arial Narrow" panose="020B0606020202030204" pitchFamily="34" charset="0"/>
            </a:endParaRPr>
          </a:p>
        </p:txBody>
      </p:sp>
      <p:sp>
        <p:nvSpPr>
          <p:cNvPr id="6" name="Text 4"/>
          <p:cNvSpPr/>
          <p:nvPr/>
        </p:nvSpPr>
        <p:spPr>
          <a:xfrm>
            <a:off x="992148" y="4310777"/>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"Act as a Finance Executive" or "You are a Tax Consultant"</a:t>
            </a:r>
            <a:endParaRPr lang="en-US" sz="1550" dirty="0">
              <a:latin typeface="Arial Narrow" panose="020B0606020202030204" pitchFamily="34" charset="0"/>
            </a:endParaRPr>
          </a:p>
        </p:txBody>
      </p:sp>
      <p:sp>
        <p:nvSpPr>
          <p:cNvPr id="7" name="Text 5"/>
          <p:cNvSpPr/>
          <p:nvPr/>
        </p:nvSpPr>
        <p:spPr>
          <a:xfrm>
            <a:off x="992148" y="4747379"/>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Defining perspective shapes the response style and expertise level.</a:t>
            </a:r>
            <a:endParaRPr lang="en-US" sz="1550" dirty="0">
              <a:latin typeface="Arial Narrow" panose="020B0606020202030204" pitchFamily="34" charset="0"/>
            </a:endParaRPr>
          </a:p>
        </p:txBody>
      </p:sp>
      <p:sp>
        <p:nvSpPr>
          <p:cNvPr id="8" name="Shape 6"/>
          <p:cNvSpPr/>
          <p:nvPr/>
        </p:nvSpPr>
        <p:spPr>
          <a:xfrm>
            <a:off x="7414379" y="3683198"/>
            <a:ext cx="6422231" cy="1580078"/>
          </a:xfrm>
          <a:prstGeom prst="roundRect">
            <a:avLst>
              <a:gd name="adj" fmla="val 1884"/>
            </a:avLst>
          </a:prstGeom>
          <a:solidFill>
            <a:srgbClr val="F3EEE3"/>
          </a:solidFill>
          <a:ln/>
        </p:spPr>
      </p:sp>
      <p:sp>
        <p:nvSpPr>
          <p:cNvPr id="9" name="Text 7"/>
          <p:cNvSpPr/>
          <p:nvPr/>
        </p:nvSpPr>
        <p:spPr>
          <a:xfrm>
            <a:off x="7612737" y="3881557"/>
            <a:ext cx="2841427"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WHAT : State the Task</a:t>
            </a:r>
            <a:endParaRPr lang="en-US" sz="1950" dirty="0">
              <a:latin typeface="Arial Narrow" panose="020B0606020202030204" pitchFamily="34" charset="0"/>
            </a:endParaRPr>
          </a:p>
        </p:txBody>
      </p:sp>
      <p:sp>
        <p:nvSpPr>
          <p:cNvPr id="10" name="Text 8"/>
          <p:cNvSpPr/>
          <p:nvPr/>
        </p:nvSpPr>
        <p:spPr>
          <a:xfrm>
            <a:off x="7612737" y="4310777"/>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"Draft an email explaining project finance delay"</a:t>
            </a:r>
            <a:endParaRPr lang="en-US" sz="1550" dirty="0">
              <a:latin typeface="Arial Narrow" panose="020B0606020202030204" pitchFamily="34" charset="0"/>
            </a:endParaRPr>
          </a:p>
        </p:txBody>
      </p:sp>
      <p:sp>
        <p:nvSpPr>
          <p:cNvPr id="11" name="Text 9"/>
          <p:cNvSpPr/>
          <p:nvPr/>
        </p:nvSpPr>
        <p:spPr>
          <a:xfrm>
            <a:off x="7612737" y="4747379"/>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Be specific about the deliverable you need.</a:t>
            </a:r>
            <a:endParaRPr lang="en-US" sz="1550" dirty="0">
              <a:latin typeface="Arial Narrow" panose="020B0606020202030204" pitchFamily="34" charset="0"/>
            </a:endParaRPr>
          </a:p>
        </p:txBody>
      </p:sp>
      <p:sp>
        <p:nvSpPr>
          <p:cNvPr id="12" name="Shape 10"/>
          <p:cNvSpPr/>
          <p:nvPr/>
        </p:nvSpPr>
        <p:spPr>
          <a:xfrm>
            <a:off x="793790" y="5461635"/>
            <a:ext cx="6422231" cy="1580078"/>
          </a:xfrm>
          <a:prstGeom prst="roundRect">
            <a:avLst>
              <a:gd name="adj" fmla="val 1884"/>
            </a:avLst>
          </a:prstGeom>
          <a:solidFill>
            <a:srgbClr val="F3EEE3"/>
          </a:solidFill>
          <a:ln/>
        </p:spPr>
      </p:sp>
      <p:sp>
        <p:nvSpPr>
          <p:cNvPr id="13" name="Text 11"/>
          <p:cNvSpPr/>
          <p:nvPr/>
        </p:nvSpPr>
        <p:spPr>
          <a:xfrm>
            <a:off x="992148" y="5659993"/>
            <a:ext cx="2870954"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WHY : Provide Context</a:t>
            </a:r>
            <a:endParaRPr lang="en-US" sz="1950" dirty="0">
              <a:latin typeface="Arial Narrow" panose="020B0606020202030204" pitchFamily="34" charset="0"/>
            </a:endParaRPr>
          </a:p>
        </p:txBody>
      </p:sp>
      <p:sp>
        <p:nvSpPr>
          <p:cNvPr id="14" name="Text 12"/>
          <p:cNvSpPr/>
          <p:nvPr/>
        </p:nvSpPr>
        <p:spPr>
          <a:xfrm>
            <a:off x="992148" y="6089213"/>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"Due to regulatory approval pending"</a:t>
            </a:r>
            <a:endParaRPr lang="en-US" sz="1550" dirty="0">
              <a:latin typeface="Arial Narrow" panose="020B0606020202030204" pitchFamily="34" charset="0"/>
            </a:endParaRPr>
          </a:p>
        </p:txBody>
      </p:sp>
      <p:sp>
        <p:nvSpPr>
          <p:cNvPr id="15" name="Text 13"/>
          <p:cNvSpPr/>
          <p:nvPr/>
        </p:nvSpPr>
        <p:spPr>
          <a:xfrm>
            <a:off x="992148" y="6525816"/>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Background information ensures relevance and appropriateness.</a:t>
            </a:r>
            <a:endParaRPr lang="en-US" sz="1550" dirty="0">
              <a:latin typeface="Arial Narrow" panose="020B0606020202030204" pitchFamily="34" charset="0"/>
            </a:endParaRPr>
          </a:p>
        </p:txBody>
      </p:sp>
      <p:sp>
        <p:nvSpPr>
          <p:cNvPr id="16" name="Shape 14"/>
          <p:cNvSpPr/>
          <p:nvPr/>
        </p:nvSpPr>
        <p:spPr>
          <a:xfrm>
            <a:off x="7414379" y="5461635"/>
            <a:ext cx="6422231" cy="1580078"/>
          </a:xfrm>
          <a:prstGeom prst="roundRect">
            <a:avLst>
              <a:gd name="adj" fmla="val 1884"/>
            </a:avLst>
          </a:prstGeom>
          <a:solidFill>
            <a:srgbClr val="F3EEE3"/>
          </a:solidFill>
          <a:ln/>
        </p:spPr>
      </p:sp>
      <p:sp>
        <p:nvSpPr>
          <p:cNvPr id="17" name="Text 15"/>
          <p:cNvSpPr/>
          <p:nvPr/>
        </p:nvSpPr>
        <p:spPr>
          <a:xfrm>
            <a:off x="7612737" y="5659993"/>
            <a:ext cx="3601641"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WAY : Define Output Format</a:t>
            </a:r>
            <a:endParaRPr lang="en-US" sz="1950" dirty="0">
              <a:latin typeface="Arial Narrow" panose="020B0606020202030204" pitchFamily="34" charset="0"/>
            </a:endParaRPr>
          </a:p>
        </p:txBody>
      </p:sp>
      <p:sp>
        <p:nvSpPr>
          <p:cNvPr id="18" name="Text 16"/>
          <p:cNvSpPr/>
          <p:nvPr/>
        </p:nvSpPr>
        <p:spPr>
          <a:xfrm>
            <a:off x="7612737" y="6089213"/>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"Professional tone, 150 words, three paragraphs"</a:t>
            </a:r>
            <a:endParaRPr lang="en-US" sz="1550" dirty="0">
              <a:latin typeface="Arial Narrow" panose="020B0606020202030204" pitchFamily="34" charset="0"/>
            </a:endParaRPr>
          </a:p>
        </p:txBody>
      </p:sp>
      <p:sp>
        <p:nvSpPr>
          <p:cNvPr id="19" name="Text 17"/>
          <p:cNvSpPr/>
          <p:nvPr/>
        </p:nvSpPr>
        <p:spPr>
          <a:xfrm>
            <a:off x="7612737" y="6525816"/>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Structure specifications deliver exactly what you need.</a:t>
            </a:r>
            <a:endParaRPr lang="en-US" sz="1550" dirty="0">
              <a:latin typeface="Arial Narrow" panose="020B0606020202030204" pitchFamily="34" charset="0"/>
            </a:endParaRPr>
          </a:p>
        </p:txBody>
      </p:sp>
      <p:sp>
        <p:nvSpPr>
          <p:cNvPr id="20" name="Rectangle 19">
            <a:extLst>
              <a:ext uri="{FF2B5EF4-FFF2-40B4-BE49-F238E27FC236}">
                <a16:creationId xmlns:a16="http://schemas.microsoft.com/office/drawing/2014/main" id="{B1687497-D72D-4F01-A10F-B9010AEE25A7}"/>
              </a:ext>
            </a:extLst>
          </p:cNvPr>
          <p:cNvSpPr/>
          <p:nvPr/>
        </p:nvSpPr>
        <p:spPr>
          <a:xfrm>
            <a:off x="793790" y="2874801"/>
            <a:ext cx="2701381" cy="338619"/>
          </a:xfrm>
          <a:prstGeom prst="rect">
            <a:avLst/>
          </a:prstGeom>
        </p:spPr>
        <p:txBody>
          <a:bodyPr wrap="none">
            <a:spAutoFit/>
          </a:bodyPr>
          <a:lstStyle/>
          <a:p>
            <a:pPr>
              <a:lnSpc>
                <a:spcPts val="2050"/>
              </a:lnSpc>
            </a:pPr>
            <a:r>
              <a:rPr lang="en-US" sz="1550" dirty="0">
                <a:solidFill>
                  <a:srgbClr val="2B4150"/>
                </a:solidFill>
                <a:latin typeface="Arial Narrow" panose="020B0606020202030204" pitchFamily="34" charset="0"/>
              </a:rPr>
              <a:t>The 4W Model for Perfect Prompts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3" grpId="0" animBg="1"/>
      <p:bldP spid="14" grpId="0" animBg="1"/>
      <p:bldP spid="15"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 6">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774996"/>
            <a:ext cx="11264265" cy="1240393"/>
          </a:xfrm>
          <a:prstGeom prst="rect">
            <a:avLst/>
          </a:prstGeom>
          <a:noFill/>
          <a:ln/>
        </p:spPr>
        <p:txBody>
          <a:bodyPr wrap="none" lIns="0" tIns="0" rIns="0" bIns="0" rtlCol="0" anchor="t"/>
          <a:lstStyle/>
          <a:p>
            <a:pPr marL="0" indent="0" algn="l">
              <a:lnSpc>
                <a:spcPts val="9750"/>
              </a:lnSpc>
              <a:buNone/>
            </a:pPr>
            <a:r>
              <a:rPr lang="en-US" sz="7800" dirty="0">
                <a:solidFill>
                  <a:srgbClr val="124E73"/>
                </a:solidFill>
                <a:latin typeface="Arial Narrow" panose="020B0606020202030204" pitchFamily="34" charset="0"/>
                <a:ea typeface="MuseoModerno Medium" pitchFamily="34" charset="-122"/>
                <a:cs typeface="MuseoModerno Medium" pitchFamily="34" charset="-120"/>
              </a:rPr>
              <a:t>From Gen AI to Safe AI</a:t>
            </a:r>
            <a:endParaRPr lang="en-US" sz="7800" dirty="0">
              <a:latin typeface="Arial Narrow" panose="020B0606020202030204" pitchFamily="34" charset="0"/>
            </a:endParaRPr>
          </a:p>
        </p:txBody>
      </p:sp>
      <p:sp>
        <p:nvSpPr>
          <p:cNvPr id="4" name="Text 1"/>
          <p:cNvSpPr/>
          <p:nvPr/>
        </p:nvSpPr>
        <p:spPr>
          <a:xfrm>
            <a:off x="1091446" y="5536287"/>
            <a:ext cx="12745164" cy="317540"/>
          </a:xfrm>
          <a:prstGeom prst="rect">
            <a:avLst/>
          </a:prstGeom>
          <a:noFill/>
          <a:ln/>
        </p:spPr>
        <p:txBody>
          <a:bodyPr wrap="none" lIns="0" tIns="0" rIns="0" bIns="0" rtlCol="0" anchor="t"/>
          <a:lstStyle/>
          <a:p>
            <a:pPr marL="0" indent="0" algn="l">
              <a:lnSpc>
                <a:spcPts val="2500"/>
              </a:lnSpc>
              <a:buNone/>
            </a:pPr>
            <a:r>
              <a:rPr lang="en-US" sz="1550" b="1" dirty="0">
                <a:solidFill>
                  <a:srgbClr val="2B4150"/>
                </a:solidFill>
                <a:latin typeface="Arial Narrow" panose="020B0606020202030204" pitchFamily="34" charset="0"/>
                <a:ea typeface="Source Sans 3" pitchFamily="34" charset="-122"/>
                <a:cs typeface="Source Sans 3" pitchFamily="34" charset="-120"/>
              </a:rPr>
              <a:t>"AI gives superpowers. Safe AI keeps those powers in your control."</a:t>
            </a:r>
            <a:endParaRPr lang="en-US" sz="1550" dirty="0">
              <a:latin typeface="Arial Narrow" panose="020B0606020202030204" pitchFamily="34" charset="0"/>
            </a:endParaRPr>
          </a:p>
        </p:txBody>
      </p:sp>
      <p:sp>
        <p:nvSpPr>
          <p:cNvPr id="5" name="Shape 2"/>
          <p:cNvSpPr/>
          <p:nvPr/>
        </p:nvSpPr>
        <p:spPr>
          <a:xfrm>
            <a:off x="793790" y="5313045"/>
            <a:ext cx="22860" cy="764024"/>
          </a:xfrm>
          <a:prstGeom prst="rect">
            <a:avLst/>
          </a:prstGeom>
          <a:solidFill>
            <a:srgbClr val="325F7B"/>
          </a:solidFill>
          <a:ln/>
        </p:spPr>
      </p:sp>
      <p:sp>
        <p:nvSpPr>
          <p:cNvPr id="6" name="Text 3"/>
          <p:cNvSpPr/>
          <p:nvPr/>
        </p:nvSpPr>
        <p:spPr>
          <a:xfrm>
            <a:off x="793790" y="630031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The same technology that empowers you can be exploited you as well. Understanding risks isn't about fear, it's about intelligent preparation. If AI can help you, scammers can use AI to fool you. This section transforms awareness into actionable defense strategies.</a:t>
            </a:r>
            <a:endParaRPr lang="en-US" sz="1550" dirty="0">
              <a:latin typeface="Arial Narrow" panose="020B0606020202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793790" y="753547"/>
            <a:ext cx="10848975" cy="620078"/>
          </a:xfrm>
          <a:prstGeom prst="rect">
            <a:avLst/>
          </a:prstGeom>
          <a:noFill/>
          <a:ln/>
        </p:spPr>
        <p:txBody>
          <a:bodyPr wrap="none" lIns="0" tIns="0" rIns="0" bIns="0" rtlCol="0" anchor="t"/>
          <a:lstStyle/>
          <a:p>
            <a:pPr marL="0" indent="0" algn="l">
              <a:lnSpc>
                <a:spcPts val="4850"/>
              </a:lnSpc>
              <a:buNone/>
            </a:pPr>
            <a:r>
              <a:rPr lang="en-US" sz="3900" dirty="0">
                <a:solidFill>
                  <a:srgbClr val="124E73"/>
                </a:solidFill>
                <a:latin typeface="Arial Narrow" panose="020B0606020202030204" pitchFamily="34" charset="0"/>
                <a:ea typeface="MuseoModerno Medium" pitchFamily="34" charset="-122"/>
                <a:cs typeface="MuseoModerno Medium" pitchFamily="34" charset="-120"/>
              </a:rPr>
              <a:t>Powerful Use Cases for Finance Professionals</a:t>
            </a:r>
            <a:endParaRPr lang="en-US" sz="3900" dirty="0">
              <a:latin typeface="Arial Narrow" panose="020B0606020202030204" pitchFamily="34" charset="0"/>
            </a:endParaRPr>
          </a:p>
        </p:txBody>
      </p:sp>
      <p:sp>
        <p:nvSpPr>
          <p:cNvPr id="3" name="Text 1"/>
          <p:cNvSpPr/>
          <p:nvPr/>
        </p:nvSpPr>
        <p:spPr>
          <a:xfrm>
            <a:off x="793790" y="177045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If it involves typing, reading, summarizing, or drafting AI can handle 60–70% of the work immediately. Here's how chartered accountants are already transforming their practice with intelligent automation.</a:t>
            </a:r>
            <a:endParaRPr lang="en-US" sz="1550" dirty="0">
              <a:latin typeface="Arial Narrow" panose="020B0606020202030204" pitchFamily="34" charset="0"/>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628781"/>
            <a:ext cx="595313" cy="595313"/>
          </a:xfrm>
          <a:prstGeom prst="rect">
            <a:avLst/>
          </a:prstGeom>
        </p:spPr>
      </p:pic>
      <p:sp>
        <p:nvSpPr>
          <p:cNvPr id="5" name="Text 2"/>
          <p:cNvSpPr/>
          <p:nvPr/>
        </p:nvSpPr>
        <p:spPr>
          <a:xfrm>
            <a:off x="793790" y="3472101"/>
            <a:ext cx="3149679"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Drafting &amp; Documentation</a:t>
            </a:r>
            <a:endParaRPr lang="en-US" sz="1950" dirty="0">
              <a:latin typeface="Arial Narrow" panose="020B0606020202030204" pitchFamily="34" charset="0"/>
            </a:endParaRPr>
          </a:p>
        </p:txBody>
      </p:sp>
      <p:sp>
        <p:nvSpPr>
          <p:cNvPr id="6" name="Text 3"/>
          <p:cNvSpPr/>
          <p:nvPr/>
        </p:nvSpPr>
        <p:spPr>
          <a:xfrm>
            <a:off x="793790" y="3901321"/>
            <a:ext cx="6397347" cy="95261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Generate notices, replies, grounds of appeal, CSR proposals, SOPs, and comprehensive audit documentation. AI accelerates document creation while maintaining professional standards and regulatory compliance.</a:t>
            </a:r>
            <a:endParaRPr lang="en-US" sz="1550" dirty="0">
              <a:latin typeface="Arial Narrow" panose="020B0606020202030204" pitchFamily="34" charset="0"/>
            </a:endParaRPr>
          </a:p>
        </p:txBody>
      </p:sp>
      <p:pic>
        <p:nvPicPr>
          <p:cNvPr id="7"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7439144" y="2628781"/>
            <a:ext cx="595313" cy="595313"/>
          </a:xfrm>
          <a:prstGeom prst="rect">
            <a:avLst/>
          </a:prstGeom>
        </p:spPr>
      </p:pic>
      <p:sp>
        <p:nvSpPr>
          <p:cNvPr id="8" name="Text 4"/>
          <p:cNvSpPr/>
          <p:nvPr/>
        </p:nvSpPr>
        <p:spPr>
          <a:xfrm>
            <a:off x="7439144" y="347210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Financial Analysis</a:t>
            </a:r>
            <a:endParaRPr lang="en-US" sz="1950" dirty="0">
              <a:latin typeface="Arial Narrow" panose="020B0606020202030204" pitchFamily="34" charset="0"/>
            </a:endParaRPr>
          </a:p>
        </p:txBody>
      </p:sp>
      <p:sp>
        <p:nvSpPr>
          <p:cNvPr id="9" name="Text 5"/>
          <p:cNvSpPr/>
          <p:nvPr/>
        </p:nvSpPr>
        <p:spPr>
          <a:xfrm>
            <a:off x="7439144" y="3901321"/>
            <a:ext cx="6397466" cy="95261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Analyze stocks and mutual funds, summarize financial statements, and highlight risks in complex agreements. Transform hours of manual review into minutes of intelligent insights.</a:t>
            </a:r>
            <a:endParaRPr lang="en-US" sz="1550" dirty="0">
              <a:latin typeface="Arial Narrow" panose="020B0606020202030204" pitchFamily="34" charset="0"/>
            </a:endParaRPr>
          </a:p>
        </p:txBody>
      </p:sp>
      <p:pic>
        <p:nvPicPr>
          <p:cNvPr id="10"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793790" y="5250775"/>
            <a:ext cx="595313" cy="595313"/>
          </a:xfrm>
          <a:prstGeom prst="rect">
            <a:avLst/>
          </a:prstGeom>
        </p:spPr>
      </p:pic>
      <p:sp>
        <p:nvSpPr>
          <p:cNvPr id="11" name="Text 6"/>
          <p:cNvSpPr/>
          <p:nvPr/>
        </p:nvSpPr>
        <p:spPr>
          <a:xfrm>
            <a:off x="793790" y="609409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Process Automation</a:t>
            </a:r>
            <a:endParaRPr lang="en-US" sz="1950" dirty="0">
              <a:latin typeface="Arial Narrow" panose="020B0606020202030204" pitchFamily="34" charset="0"/>
            </a:endParaRPr>
          </a:p>
        </p:txBody>
      </p:sp>
      <p:sp>
        <p:nvSpPr>
          <p:cNvPr id="12" name="Text 7"/>
          <p:cNvSpPr/>
          <p:nvPr/>
        </p:nvSpPr>
        <p:spPr>
          <a:xfrm>
            <a:off x="793790" y="6523315"/>
            <a:ext cx="6397347" cy="95261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Convert PDFs to Excel with OCR, extract invoice data, clean up Tally narrations, and generate MIS reports automatically. Eliminate repetitive tasks that consume valuable time.</a:t>
            </a:r>
            <a:endParaRPr lang="en-US" sz="1550" dirty="0">
              <a:latin typeface="Arial Narrow" panose="020B0606020202030204" pitchFamily="34" charset="0"/>
            </a:endParaRPr>
          </a:p>
        </p:txBody>
      </p:sp>
      <p:pic>
        <p:nvPicPr>
          <p:cNvPr id="13" name="Image 3" descr="preencoded.png"/>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7439144" y="5250775"/>
            <a:ext cx="595313" cy="595313"/>
          </a:xfrm>
          <a:prstGeom prst="rect">
            <a:avLst/>
          </a:prstGeom>
        </p:spPr>
      </p:pic>
      <p:sp>
        <p:nvSpPr>
          <p:cNvPr id="14" name="Text 8"/>
          <p:cNvSpPr/>
          <p:nvPr/>
        </p:nvSpPr>
        <p:spPr>
          <a:xfrm>
            <a:off x="7439144" y="6094095"/>
            <a:ext cx="2696170"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Professional Creativity</a:t>
            </a:r>
            <a:endParaRPr lang="en-US" sz="1950" dirty="0">
              <a:latin typeface="Arial Narrow" panose="020B0606020202030204" pitchFamily="34" charset="0"/>
            </a:endParaRPr>
          </a:p>
        </p:txBody>
      </p:sp>
      <p:sp>
        <p:nvSpPr>
          <p:cNvPr id="15" name="Text 9"/>
          <p:cNvSpPr/>
          <p:nvPr/>
        </p:nvSpPr>
        <p:spPr>
          <a:xfrm>
            <a:off x="7439144" y="6523315"/>
            <a:ext cx="6397466" cy="95261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Design posters, brochures, LinkedIn content, and event banners. Enhance your professional brand with AI-powered creative tools that require no design experience.</a:t>
            </a:r>
            <a:endParaRPr lang="en-US" sz="1550" dirty="0">
              <a:latin typeface="Arial Narrow" panose="020B0606020202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644366" y="442913"/>
            <a:ext cx="9275921" cy="503396"/>
          </a:xfrm>
          <a:prstGeom prst="rect">
            <a:avLst/>
          </a:prstGeom>
          <a:noFill/>
          <a:ln/>
        </p:spPr>
        <p:txBody>
          <a:bodyPr wrap="none" lIns="0" tIns="0" rIns="0" bIns="0" rtlCol="0" anchor="t"/>
          <a:lstStyle/>
          <a:p>
            <a:pPr marL="0" indent="0" algn="l">
              <a:lnSpc>
                <a:spcPts val="3950"/>
              </a:lnSpc>
              <a:buNone/>
            </a:pPr>
            <a:r>
              <a:rPr lang="en-US" sz="3150" dirty="0">
                <a:solidFill>
                  <a:srgbClr val="124E73"/>
                </a:solidFill>
                <a:latin typeface="Arial Narrow" panose="020B0606020202030204" pitchFamily="34" charset="0"/>
                <a:ea typeface="MuseoModerno Medium" pitchFamily="34" charset="-122"/>
                <a:cs typeface="MuseoModerno Medium" pitchFamily="34" charset="-120"/>
              </a:rPr>
              <a:t>Understanding AI Risks: The Five Critical Threats</a:t>
            </a:r>
            <a:endParaRPr lang="en-US" sz="3150" dirty="0">
              <a:latin typeface="Arial Narrow" panose="020B0606020202030204" pitchFamily="34" charset="0"/>
            </a:endParaRPr>
          </a:p>
        </p:txBody>
      </p:sp>
      <p:sp>
        <p:nvSpPr>
          <p:cNvPr id="4" name="Text 1"/>
          <p:cNvSpPr/>
          <p:nvPr/>
        </p:nvSpPr>
        <p:spPr>
          <a:xfrm>
            <a:off x="6145768" y="1369100"/>
            <a:ext cx="161092" cy="201335"/>
          </a:xfrm>
          <a:prstGeom prst="rect">
            <a:avLst/>
          </a:prstGeom>
          <a:noFill/>
          <a:ln/>
        </p:spPr>
        <p:txBody>
          <a:bodyPr wrap="none" lIns="0" tIns="0" rIns="0" bIns="0" rtlCol="0" anchor="t"/>
          <a:lstStyle/>
          <a:p>
            <a:pPr marL="0" indent="0" algn="l">
              <a:lnSpc>
                <a:spcPts val="2000"/>
              </a:lnSpc>
              <a:buNone/>
            </a:pPr>
            <a:r>
              <a:rPr lang="en-US" sz="1250" dirty="0">
                <a:solidFill>
                  <a:srgbClr val="2B4150"/>
                </a:solidFill>
                <a:latin typeface="Arial Narrow" panose="020B0606020202030204" pitchFamily="34" charset="0"/>
                <a:ea typeface="MuseoModerno Light" pitchFamily="34" charset="-122"/>
                <a:cs typeface="MuseoModerno Light" pitchFamily="34" charset="-120"/>
              </a:rPr>
              <a:t>01</a:t>
            </a:r>
            <a:endParaRPr lang="en-US" sz="1250" dirty="0">
              <a:latin typeface="Arial Narrow" panose="020B0606020202030204" pitchFamily="34" charset="0"/>
            </a:endParaRPr>
          </a:p>
        </p:txBody>
      </p:sp>
      <p:sp>
        <p:nvSpPr>
          <p:cNvPr id="5" name="Shape 2"/>
          <p:cNvSpPr/>
          <p:nvPr/>
        </p:nvSpPr>
        <p:spPr>
          <a:xfrm>
            <a:off x="6145768" y="1619964"/>
            <a:ext cx="3843338" cy="22860"/>
          </a:xfrm>
          <a:prstGeom prst="rect">
            <a:avLst/>
          </a:prstGeom>
          <a:solidFill>
            <a:srgbClr val="325F7B"/>
          </a:solidFill>
          <a:ln/>
        </p:spPr>
      </p:sp>
      <p:sp>
        <p:nvSpPr>
          <p:cNvPr id="6" name="Text 3"/>
          <p:cNvSpPr/>
          <p:nvPr/>
        </p:nvSpPr>
        <p:spPr>
          <a:xfrm>
            <a:off x="6145768" y="1746171"/>
            <a:ext cx="2013704" cy="251579"/>
          </a:xfrm>
          <a:prstGeom prst="rect">
            <a:avLst/>
          </a:prstGeom>
          <a:noFill/>
          <a:ln/>
        </p:spPr>
        <p:txBody>
          <a:bodyPr wrap="none" lIns="0" tIns="0" rIns="0" bIns="0" rtlCol="0" anchor="t"/>
          <a:lstStyle/>
          <a:p>
            <a:pPr marL="0" indent="0" algn="l">
              <a:lnSpc>
                <a:spcPts val="1950"/>
              </a:lnSpc>
              <a:buNone/>
            </a:pPr>
            <a:r>
              <a:rPr lang="en-US" sz="1550" dirty="0">
                <a:solidFill>
                  <a:srgbClr val="2B4150"/>
                </a:solidFill>
                <a:latin typeface="Arial Narrow" panose="020B0606020202030204" pitchFamily="34" charset="0"/>
                <a:ea typeface="MuseoModerno Medium" pitchFamily="34" charset="-122"/>
                <a:cs typeface="MuseoModerno Medium" pitchFamily="34" charset="-120"/>
              </a:rPr>
              <a:t>Data Leakage</a:t>
            </a:r>
            <a:endParaRPr lang="en-US" sz="1550" dirty="0">
              <a:latin typeface="Arial Narrow" panose="020B0606020202030204" pitchFamily="34" charset="0"/>
            </a:endParaRPr>
          </a:p>
        </p:txBody>
      </p:sp>
      <p:sp>
        <p:nvSpPr>
          <p:cNvPr id="7" name="Text 4"/>
          <p:cNvSpPr/>
          <p:nvPr/>
        </p:nvSpPr>
        <p:spPr>
          <a:xfrm>
            <a:off x="6145768" y="2158841"/>
            <a:ext cx="3843338" cy="772954"/>
          </a:xfrm>
          <a:prstGeom prst="rect">
            <a:avLst/>
          </a:prstGeom>
          <a:noFill/>
          <a:ln/>
        </p:spPr>
        <p:txBody>
          <a:bodyPr wrap="square" lIns="0" tIns="0" rIns="0" bIns="0" rtlCol="0" anchor="t"/>
          <a:lstStyle/>
          <a:p>
            <a:pPr marL="0" indent="0" algn="just">
              <a:lnSpc>
                <a:spcPts val="2000"/>
              </a:lnSpc>
              <a:buNone/>
            </a:pPr>
            <a:r>
              <a:rPr lang="en-US" sz="1250" dirty="0">
                <a:solidFill>
                  <a:srgbClr val="2B4150"/>
                </a:solidFill>
                <a:latin typeface="Arial Narrow" panose="020B0606020202030204" pitchFamily="34" charset="0"/>
                <a:ea typeface="Source Sans 3" pitchFamily="34" charset="-122"/>
                <a:cs typeface="Source Sans 3" pitchFamily="34" charset="-120"/>
              </a:rPr>
              <a:t>Sensitive financial information accidentally shared with cloud-based AI systems that store and potentially expose your clients' confidential data.</a:t>
            </a:r>
            <a:endParaRPr lang="en-US" sz="1250" dirty="0">
              <a:latin typeface="Arial Narrow" panose="020B0606020202030204" pitchFamily="34" charset="0"/>
            </a:endParaRPr>
          </a:p>
        </p:txBody>
      </p:sp>
      <p:sp>
        <p:nvSpPr>
          <p:cNvPr id="8" name="Text 5"/>
          <p:cNvSpPr/>
          <p:nvPr/>
        </p:nvSpPr>
        <p:spPr>
          <a:xfrm>
            <a:off x="10150197" y="1369100"/>
            <a:ext cx="161092" cy="201335"/>
          </a:xfrm>
          <a:prstGeom prst="rect">
            <a:avLst/>
          </a:prstGeom>
          <a:noFill/>
          <a:ln/>
        </p:spPr>
        <p:txBody>
          <a:bodyPr wrap="none" lIns="0" tIns="0" rIns="0" bIns="0" rtlCol="0" anchor="t"/>
          <a:lstStyle/>
          <a:p>
            <a:pPr marL="0" indent="0" algn="l">
              <a:lnSpc>
                <a:spcPts val="2000"/>
              </a:lnSpc>
              <a:buNone/>
            </a:pPr>
            <a:r>
              <a:rPr lang="en-US" sz="1250" dirty="0">
                <a:solidFill>
                  <a:srgbClr val="2B4150"/>
                </a:solidFill>
                <a:latin typeface="Arial Narrow" panose="020B0606020202030204" pitchFamily="34" charset="0"/>
                <a:ea typeface="MuseoModerno Light" pitchFamily="34" charset="-122"/>
                <a:cs typeface="MuseoModerno Light" pitchFamily="34" charset="-120"/>
              </a:rPr>
              <a:t>02</a:t>
            </a:r>
            <a:endParaRPr lang="en-US" sz="1250" dirty="0">
              <a:latin typeface="Arial Narrow" panose="020B0606020202030204" pitchFamily="34" charset="0"/>
            </a:endParaRPr>
          </a:p>
        </p:txBody>
      </p:sp>
      <p:sp>
        <p:nvSpPr>
          <p:cNvPr id="9" name="Shape 6"/>
          <p:cNvSpPr/>
          <p:nvPr/>
        </p:nvSpPr>
        <p:spPr>
          <a:xfrm>
            <a:off x="10150197" y="1619964"/>
            <a:ext cx="3843338" cy="22860"/>
          </a:xfrm>
          <a:prstGeom prst="rect">
            <a:avLst/>
          </a:prstGeom>
          <a:solidFill>
            <a:srgbClr val="325F7B"/>
          </a:solidFill>
          <a:ln/>
        </p:spPr>
      </p:sp>
      <p:sp>
        <p:nvSpPr>
          <p:cNvPr id="10" name="Text 7"/>
          <p:cNvSpPr/>
          <p:nvPr/>
        </p:nvSpPr>
        <p:spPr>
          <a:xfrm>
            <a:off x="10150197" y="1746171"/>
            <a:ext cx="2013704" cy="251579"/>
          </a:xfrm>
          <a:prstGeom prst="rect">
            <a:avLst/>
          </a:prstGeom>
          <a:noFill/>
          <a:ln/>
        </p:spPr>
        <p:txBody>
          <a:bodyPr wrap="none" lIns="0" tIns="0" rIns="0" bIns="0" rtlCol="0" anchor="t"/>
          <a:lstStyle/>
          <a:p>
            <a:pPr marL="0" indent="0" algn="l">
              <a:lnSpc>
                <a:spcPts val="1950"/>
              </a:lnSpc>
              <a:buNone/>
            </a:pPr>
            <a:r>
              <a:rPr lang="en-US" sz="1550" dirty="0">
                <a:solidFill>
                  <a:srgbClr val="2B4150"/>
                </a:solidFill>
                <a:latin typeface="Arial Narrow" panose="020B0606020202030204" pitchFamily="34" charset="0"/>
                <a:ea typeface="MuseoModerno Medium" pitchFamily="34" charset="-122"/>
                <a:cs typeface="MuseoModerno Medium" pitchFamily="34" charset="-120"/>
              </a:rPr>
              <a:t>Deepfakes</a:t>
            </a:r>
            <a:endParaRPr lang="en-US" sz="1550" dirty="0">
              <a:latin typeface="Arial Narrow" panose="020B0606020202030204" pitchFamily="34" charset="0"/>
            </a:endParaRPr>
          </a:p>
        </p:txBody>
      </p:sp>
      <p:sp>
        <p:nvSpPr>
          <p:cNvPr id="11" name="Text 8"/>
          <p:cNvSpPr/>
          <p:nvPr/>
        </p:nvSpPr>
        <p:spPr>
          <a:xfrm>
            <a:off x="10150197" y="2158841"/>
            <a:ext cx="3843338" cy="772954"/>
          </a:xfrm>
          <a:prstGeom prst="rect">
            <a:avLst/>
          </a:prstGeom>
          <a:noFill/>
          <a:ln/>
        </p:spPr>
        <p:txBody>
          <a:bodyPr wrap="square" lIns="0" tIns="0" rIns="0" bIns="0" rtlCol="0" anchor="t"/>
          <a:lstStyle/>
          <a:p>
            <a:pPr marL="0" indent="0" algn="just">
              <a:lnSpc>
                <a:spcPts val="2000"/>
              </a:lnSpc>
              <a:buNone/>
            </a:pPr>
            <a:r>
              <a:rPr lang="en-US" sz="1250" dirty="0">
                <a:solidFill>
                  <a:srgbClr val="2B4150"/>
                </a:solidFill>
                <a:latin typeface="Arial Narrow" panose="020B0606020202030204" pitchFamily="34" charset="0"/>
                <a:ea typeface="Source Sans 3" pitchFamily="34" charset="-122"/>
                <a:cs typeface="Source Sans 3" pitchFamily="34" charset="-120"/>
              </a:rPr>
              <a:t>Fake images, videos, and voice recordings so realistic they're indistinguishable from authentic content  used for fraud and impersonation.</a:t>
            </a:r>
            <a:endParaRPr lang="en-US" sz="1250" dirty="0">
              <a:latin typeface="Arial Narrow" panose="020B0606020202030204" pitchFamily="34" charset="0"/>
            </a:endParaRPr>
          </a:p>
        </p:txBody>
      </p:sp>
      <p:sp>
        <p:nvSpPr>
          <p:cNvPr id="12" name="Text 9"/>
          <p:cNvSpPr/>
          <p:nvPr/>
        </p:nvSpPr>
        <p:spPr>
          <a:xfrm>
            <a:off x="6145768" y="3213616"/>
            <a:ext cx="161092" cy="201335"/>
          </a:xfrm>
          <a:prstGeom prst="rect">
            <a:avLst/>
          </a:prstGeom>
          <a:noFill/>
          <a:ln/>
        </p:spPr>
        <p:txBody>
          <a:bodyPr wrap="none" lIns="0" tIns="0" rIns="0" bIns="0" rtlCol="0" anchor="t"/>
          <a:lstStyle/>
          <a:p>
            <a:pPr marL="0" indent="0" algn="l">
              <a:lnSpc>
                <a:spcPts val="2000"/>
              </a:lnSpc>
              <a:buNone/>
            </a:pPr>
            <a:r>
              <a:rPr lang="en-US" sz="1250" dirty="0">
                <a:solidFill>
                  <a:srgbClr val="2B4150"/>
                </a:solidFill>
                <a:latin typeface="Arial Narrow" panose="020B0606020202030204" pitchFamily="34" charset="0"/>
                <a:ea typeface="MuseoModerno Light" pitchFamily="34" charset="-122"/>
                <a:cs typeface="MuseoModerno Light" pitchFamily="34" charset="-120"/>
              </a:rPr>
              <a:t>03</a:t>
            </a:r>
            <a:endParaRPr lang="en-US" sz="1250" dirty="0">
              <a:latin typeface="Arial Narrow" panose="020B0606020202030204" pitchFamily="34" charset="0"/>
            </a:endParaRPr>
          </a:p>
        </p:txBody>
      </p:sp>
      <p:sp>
        <p:nvSpPr>
          <p:cNvPr id="13" name="Shape 10"/>
          <p:cNvSpPr/>
          <p:nvPr/>
        </p:nvSpPr>
        <p:spPr>
          <a:xfrm>
            <a:off x="6145768" y="3464481"/>
            <a:ext cx="3843338" cy="22860"/>
          </a:xfrm>
          <a:prstGeom prst="rect">
            <a:avLst/>
          </a:prstGeom>
          <a:solidFill>
            <a:srgbClr val="325F7B"/>
          </a:solidFill>
          <a:ln/>
        </p:spPr>
      </p:sp>
      <p:sp>
        <p:nvSpPr>
          <p:cNvPr id="14" name="Text 11"/>
          <p:cNvSpPr/>
          <p:nvPr/>
        </p:nvSpPr>
        <p:spPr>
          <a:xfrm>
            <a:off x="6145768" y="3590687"/>
            <a:ext cx="2040612" cy="251579"/>
          </a:xfrm>
          <a:prstGeom prst="rect">
            <a:avLst/>
          </a:prstGeom>
          <a:noFill/>
          <a:ln/>
        </p:spPr>
        <p:txBody>
          <a:bodyPr wrap="none" lIns="0" tIns="0" rIns="0" bIns="0" rtlCol="0" anchor="t"/>
          <a:lstStyle/>
          <a:p>
            <a:pPr marL="0" indent="0" algn="l">
              <a:lnSpc>
                <a:spcPts val="1950"/>
              </a:lnSpc>
              <a:buNone/>
            </a:pPr>
            <a:r>
              <a:rPr lang="en-US" sz="1550" dirty="0">
                <a:solidFill>
                  <a:srgbClr val="2B4150"/>
                </a:solidFill>
                <a:latin typeface="Arial Narrow" panose="020B0606020202030204" pitchFamily="34" charset="0"/>
                <a:ea typeface="MuseoModerno Medium" pitchFamily="34" charset="-122"/>
                <a:cs typeface="MuseoModerno Medium" pitchFamily="34" charset="-120"/>
              </a:rPr>
              <a:t>AI-Generated Scams</a:t>
            </a:r>
            <a:endParaRPr lang="en-US" sz="1550" dirty="0">
              <a:latin typeface="Arial Narrow" panose="020B0606020202030204" pitchFamily="34" charset="0"/>
            </a:endParaRPr>
          </a:p>
        </p:txBody>
      </p:sp>
      <p:sp>
        <p:nvSpPr>
          <p:cNvPr id="15" name="Text 12"/>
          <p:cNvSpPr/>
          <p:nvPr/>
        </p:nvSpPr>
        <p:spPr>
          <a:xfrm>
            <a:off x="6145768" y="4003358"/>
            <a:ext cx="3843338" cy="772954"/>
          </a:xfrm>
          <a:prstGeom prst="rect">
            <a:avLst/>
          </a:prstGeom>
          <a:noFill/>
          <a:ln/>
        </p:spPr>
        <p:txBody>
          <a:bodyPr wrap="square" lIns="0" tIns="0" rIns="0" bIns="0" rtlCol="0" anchor="t"/>
          <a:lstStyle/>
          <a:p>
            <a:pPr marL="0" indent="0" algn="just">
              <a:lnSpc>
                <a:spcPts val="2000"/>
              </a:lnSpc>
              <a:buNone/>
            </a:pPr>
            <a:r>
              <a:rPr lang="en-US" sz="1250" dirty="0">
                <a:solidFill>
                  <a:srgbClr val="2B4150"/>
                </a:solidFill>
                <a:latin typeface="Arial Narrow" panose="020B0606020202030204" pitchFamily="34" charset="0"/>
                <a:ea typeface="Source Sans 3" pitchFamily="34" charset="-122"/>
                <a:cs typeface="Source Sans 3" pitchFamily="34" charset="-120"/>
              </a:rPr>
              <a:t>Too-perfect emails, fraudulent documents, fake bank calls with cloned voices, and sophisticated phishing attempts designed by AI.</a:t>
            </a:r>
            <a:endParaRPr lang="en-US" sz="1250" dirty="0">
              <a:latin typeface="Arial Narrow" panose="020B0606020202030204" pitchFamily="34" charset="0"/>
            </a:endParaRPr>
          </a:p>
        </p:txBody>
      </p:sp>
      <p:sp>
        <p:nvSpPr>
          <p:cNvPr id="16" name="Text 13"/>
          <p:cNvSpPr/>
          <p:nvPr/>
        </p:nvSpPr>
        <p:spPr>
          <a:xfrm>
            <a:off x="10150197" y="3213616"/>
            <a:ext cx="161092" cy="201335"/>
          </a:xfrm>
          <a:prstGeom prst="rect">
            <a:avLst/>
          </a:prstGeom>
          <a:noFill/>
          <a:ln/>
        </p:spPr>
        <p:txBody>
          <a:bodyPr wrap="none" lIns="0" tIns="0" rIns="0" bIns="0" rtlCol="0" anchor="t"/>
          <a:lstStyle/>
          <a:p>
            <a:pPr marL="0" indent="0" algn="l">
              <a:lnSpc>
                <a:spcPts val="2000"/>
              </a:lnSpc>
              <a:buNone/>
            </a:pPr>
            <a:r>
              <a:rPr lang="en-US" sz="1250" dirty="0">
                <a:solidFill>
                  <a:srgbClr val="2B4150"/>
                </a:solidFill>
                <a:latin typeface="Arial Narrow" panose="020B0606020202030204" pitchFamily="34" charset="0"/>
                <a:ea typeface="MuseoModerno Light" pitchFamily="34" charset="-122"/>
                <a:cs typeface="MuseoModerno Light" pitchFamily="34" charset="-120"/>
              </a:rPr>
              <a:t>04</a:t>
            </a:r>
            <a:endParaRPr lang="en-US" sz="1250" dirty="0">
              <a:latin typeface="Arial Narrow" panose="020B0606020202030204" pitchFamily="34" charset="0"/>
            </a:endParaRPr>
          </a:p>
        </p:txBody>
      </p:sp>
      <p:sp>
        <p:nvSpPr>
          <p:cNvPr id="17" name="Shape 14"/>
          <p:cNvSpPr/>
          <p:nvPr/>
        </p:nvSpPr>
        <p:spPr>
          <a:xfrm>
            <a:off x="10150197" y="3464481"/>
            <a:ext cx="3843338" cy="22860"/>
          </a:xfrm>
          <a:prstGeom prst="rect">
            <a:avLst/>
          </a:prstGeom>
          <a:solidFill>
            <a:srgbClr val="325F7B"/>
          </a:solidFill>
          <a:ln/>
        </p:spPr>
      </p:sp>
      <p:sp>
        <p:nvSpPr>
          <p:cNvPr id="18" name="Text 15"/>
          <p:cNvSpPr/>
          <p:nvPr/>
        </p:nvSpPr>
        <p:spPr>
          <a:xfrm>
            <a:off x="10150197" y="3590687"/>
            <a:ext cx="2013704" cy="251579"/>
          </a:xfrm>
          <a:prstGeom prst="rect">
            <a:avLst/>
          </a:prstGeom>
          <a:noFill/>
          <a:ln/>
        </p:spPr>
        <p:txBody>
          <a:bodyPr wrap="none" lIns="0" tIns="0" rIns="0" bIns="0" rtlCol="0" anchor="t"/>
          <a:lstStyle/>
          <a:p>
            <a:pPr marL="0" indent="0" algn="l">
              <a:lnSpc>
                <a:spcPts val="1950"/>
              </a:lnSpc>
              <a:buNone/>
            </a:pPr>
            <a:r>
              <a:rPr lang="en-US" sz="1550" dirty="0">
                <a:solidFill>
                  <a:srgbClr val="2B4150"/>
                </a:solidFill>
                <a:latin typeface="Arial Narrow" panose="020B0606020202030204" pitchFamily="34" charset="0"/>
                <a:ea typeface="MuseoModerno Medium" pitchFamily="34" charset="-122"/>
                <a:cs typeface="MuseoModerno Medium" pitchFamily="34" charset="-120"/>
              </a:rPr>
              <a:t>Hallucinations</a:t>
            </a:r>
            <a:endParaRPr lang="en-US" sz="1550" dirty="0">
              <a:latin typeface="Arial Narrow" panose="020B0606020202030204" pitchFamily="34" charset="0"/>
            </a:endParaRPr>
          </a:p>
        </p:txBody>
      </p:sp>
      <p:sp>
        <p:nvSpPr>
          <p:cNvPr id="19" name="Text 16"/>
          <p:cNvSpPr/>
          <p:nvPr/>
        </p:nvSpPr>
        <p:spPr>
          <a:xfrm>
            <a:off x="10150197" y="4003358"/>
            <a:ext cx="3843338" cy="772954"/>
          </a:xfrm>
          <a:prstGeom prst="rect">
            <a:avLst/>
          </a:prstGeom>
          <a:noFill/>
          <a:ln/>
        </p:spPr>
        <p:txBody>
          <a:bodyPr wrap="square" lIns="0" tIns="0" rIns="0" bIns="0" rtlCol="0" anchor="t"/>
          <a:lstStyle/>
          <a:p>
            <a:pPr marL="0" indent="0" algn="just">
              <a:lnSpc>
                <a:spcPts val="2000"/>
              </a:lnSpc>
              <a:buNone/>
            </a:pPr>
            <a:r>
              <a:rPr lang="en-US" sz="1250" dirty="0">
                <a:solidFill>
                  <a:srgbClr val="2B4150"/>
                </a:solidFill>
                <a:latin typeface="Arial Narrow" panose="020B0606020202030204" pitchFamily="34" charset="0"/>
                <a:ea typeface="Source Sans 3" pitchFamily="34" charset="-122"/>
                <a:cs typeface="Source Sans 3" pitchFamily="34" charset="-120"/>
              </a:rPr>
              <a:t>AI confidently presenting false information as fact — dangerous when making financial or legal decisions without verification.</a:t>
            </a:r>
            <a:endParaRPr lang="en-US" sz="1250" dirty="0">
              <a:latin typeface="Arial Narrow" panose="020B0606020202030204" pitchFamily="34" charset="0"/>
            </a:endParaRPr>
          </a:p>
        </p:txBody>
      </p:sp>
      <p:sp>
        <p:nvSpPr>
          <p:cNvPr id="20" name="Text 17"/>
          <p:cNvSpPr/>
          <p:nvPr/>
        </p:nvSpPr>
        <p:spPr>
          <a:xfrm>
            <a:off x="6145768" y="5058132"/>
            <a:ext cx="161092" cy="201335"/>
          </a:xfrm>
          <a:prstGeom prst="rect">
            <a:avLst/>
          </a:prstGeom>
          <a:noFill/>
          <a:ln/>
        </p:spPr>
        <p:txBody>
          <a:bodyPr wrap="none" lIns="0" tIns="0" rIns="0" bIns="0" rtlCol="0" anchor="t"/>
          <a:lstStyle/>
          <a:p>
            <a:pPr marL="0" indent="0" algn="l">
              <a:lnSpc>
                <a:spcPts val="2000"/>
              </a:lnSpc>
              <a:buNone/>
            </a:pPr>
            <a:r>
              <a:rPr lang="en-US" sz="1250" dirty="0">
                <a:solidFill>
                  <a:srgbClr val="2B4150"/>
                </a:solidFill>
                <a:latin typeface="Arial Narrow" panose="020B0606020202030204" pitchFamily="34" charset="0"/>
                <a:ea typeface="MuseoModerno Light" pitchFamily="34" charset="-122"/>
                <a:cs typeface="MuseoModerno Light" pitchFamily="34" charset="-120"/>
              </a:rPr>
              <a:t>05</a:t>
            </a:r>
            <a:endParaRPr lang="en-US" sz="1250" dirty="0">
              <a:latin typeface="Arial Narrow" panose="020B0606020202030204" pitchFamily="34" charset="0"/>
            </a:endParaRPr>
          </a:p>
        </p:txBody>
      </p:sp>
      <p:sp>
        <p:nvSpPr>
          <p:cNvPr id="21" name="Shape 18"/>
          <p:cNvSpPr/>
          <p:nvPr/>
        </p:nvSpPr>
        <p:spPr>
          <a:xfrm>
            <a:off x="6145768" y="5308997"/>
            <a:ext cx="7847767" cy="22860"/>
          </a:xfrm>
          <a:prstGeom prst="rect">
            <a:avLst/>
          </a:prstGeom>
          <a:solidFill>
            <a:srgbClr val="325F7B"/>
          </a:solidFill>
          <a:ln/>
        </p:spPr>
      </p:sp>
      <p:sp>
        <p:nvSpPr>
          <p:cNvPr id="22" name="Text 19"/>
          <p:cNvSpPr/>
          <p:nvPr/>
        </p:nvSpPr>
        <p:spPr>
          <a:xfrm>
            <a:off x="6145768" y="5435203"/>
            <a:ext cx="2013704" cy="251579"/>
          </a:xfrm>
          <a:prstGeom prst="rect">
            <a:avLst/>
          </a:prstGeom>
          <a:noFill/>
          <a:ln/>
        </p:spPr>
        <p:txBody>
          <a:bodyPr wrap="none" lIns="0" tIns="0" rIns="0" bIns="0" rtlCol="0" anchor="t"/>
          <a:lstStyle/>
          <a:p>
            <a:pPr marL="0" indent="0" algn="l">
              <a:lnSpc>
                <a:spcPts val="1950"/>
              </a:lnSpc>
              <a:buNone/>
            </a:pPr>
            <a:r>
              <a:rPr lang="en-US" sz="1550" dirty="0">
                <a:solidFill>
                  <a:srgbClr val="2B4150"/>
                </a:solidFill>
                <a:latin typeface="Arial Narrow" panose="020B0606020202030204" pitchFamily="34" charset="0"/>
                <a:ea typeface="MuseoModerno Medium" pitchFamily="34" charset="-122"/>
                <a:cs typeface="MuseoModerno Medium" pitchFamily="34" charset="-120"/>
              </a:rPr>
              <a:t>Unverified Sources</a:t>
            </a:r>
            <a:endParaRPr lang="en-US" sz="1550" dirty="0">
              <a:latin typeface="Arial Narrow" panose="020B0606020202030204" pitchFamily="34" charset="0"/>
            </a:endParaRPr>
          </a:p>
        </p:txBody>
      </p:sp>
      <p:sp>
        <p:nvSpPr>
          <p:cNvPr id="23" name="Text 20"/>
          <p:cNvSpPr/>
          <p:nvPr/>
        </p:nvSpPr>
        <p:spPr>
          <a:xfrm>
            <a:off x="6145768" y="5847874"/>
            <a:ext cx="7847767" cy="515303"/>
          </a:xfrm>
          <a:prstGeom prst="rect">
            <a:avLst/>
          </a:prstGeom>
          <a:noFill/>
          <a:ln/>
        </p:spPr>
        <p:txBody>
          <a:bodyPr wrap="square" lIns="0" tIns="0" rIns="0" bIns="0" rtlCol="0" anchor="t"/>
          <a:lstStyle/>
          <a:p>
            <a:pPr marL="0" indent="0" algn="just">
              <a:lnSpc>
                <a:spcPts val="2000"/>
              </a:lnSpc>
              <a:buNone/>
            </a:pPr>
            <a:r>
              <a:rPr lang="en-US" sz="1250" dirty="0">
                <a:solidFill>
                  <a:srgbClr val="2B4150"/>
                </a:solidFill>
                <a:latin typeface="Arial Narrow" panose="020B0606020202030204" pitchFamily="34" charset="0"/>
                <a:ea typeface="Source Sans 3" pitchFamily="34" charset="-122"/>
                <a:cs typeface="Source Sans 3" pitchFamily="34" charset="-120"/>
              </a:rPr>
              <a:t>AI pulling information from unreliable sources, creating professional-looking but factually incorrect analysis and recommendations.</a:t>
            </a:r>
            <a:endParaRPr lang="en-US" sz="1250" dirty="0">
              <a:latin typeface="Arial Narrow" panose="020B0606020202030204" pitchFamily="34" charset="0"/>
            </a:endParaRPr>
          </a:p>
        </p:txBody>
      </p:sp>
      <p:sp>
        <p:nvSpPr>
          <p:cNvPr id="24" name="Shape 21"/>
          <p:cNvSpPr/>
          <p:nvPr/>
        </p:nvSpPr>
        <p:spPr>
          <a:xfrm>
            <a:off x="644366" y="6846332"/>
            <a:ext cx="13341668" cy="942023"/>
          </a:xfrm>
          <a:prstGeom prst="roundRect">
            <a:avLst>
              <a:gd name="adj" fmla="val 2565"/>
            </a:avLst>
          </a:prstGeom>
          <a:solidFill>
            <a:srgbClr val="C9DDE9"/>
          </a:solidFill>
          <a:ln/>
        </p:spPr>
      </p:sp>
      <p:pic>
        <p:nvPicPr>
          <p:cNvPr id="25" name="Image 1" descr="preencoded.png"/>
          <p:cNvPicPr>
            <a:picLocks noChangeAspect="1"/>
          </p:cNvPicPr>
          <p:nvPr/>
        </p:nvPicPr>
        <p:blipFill>
          <a:blip r:embed="rId3"/>
          <a:stretch>
            <a:fillRect/>
          </a:stretch>
        </p:blipFill>
        <p:spPr>
          <a:xfrm>
            <a:off x="805458" y="7081957"/>
            <a:ext cx="201335" cy="161092"/>
          </a:xfrm>
          <a:prstGeom prst="rect">
            <a:avLst/>
          </a:prstGeom>
        </p:spPr>
      </p:pic>
      <p:sp>
        <p:nvSpPr>
          <p:cNvPr id="26" name="Text 22"/>
          <p:cNvSpPr/>
          <p:nvPr/>
        </p:nvSpPr>
        <p:spPr>
          <a:xfrm>
            <a:off x="1167884" y="7047667"/>
            <a:ext cx="12657058" cy="515303"/>
          </a:xfrm>
          <a:prstGeom prst="rect">
            <a:avLst/>
          </a:prstGeom>
          <a:noFill/>
          <a:ln/>
        </p:spPr>
        <p:txBody>
          <a:bodyPr wrap="square" lIns="0" tIns="0" rIns="0" bIns="0" rtlCol="0" anchor="t"/>
          <a:lstStyle/>
          <a:p>
            <a:pPr marL="0" indent="0" algn="just">
              <a:lnSpc>
                <a:spcPts val="2000"/>
              </a:lnSpc>
              <a:buNone/>
            </a:pPr>
            <a:r>
              <a:rPr lang="en-US" sz="1250" b="1" dirty="0">
                <a:solidFill>
                  <a:srgbClr val="000000"/>
                </a:solidFill>
                <a:latin typeface="Arial Narrow" panose="020B0606020202030204" pitchFamily="34" charset="0"/>
                <a:ea typeface="Source Sans 3" pitchFamily="34" charset="-122"/>
                <a:cs typeface="Source Sans 3" pitchFamily="34" charset="-120"/>
              </a:rPr>
              <a:t>Warning Signs:</a:t>
            </a:r>
            <a:r>
              <a:rPr lang="en-US" sz="1250" dirty="0">
                <a:solidFill>
                  <a:srgbClr val="000000"/>
                </a:solidFill>
                <a:latin typeface="Arial Narrow" panose="020B0606020202030204" pitchFamily="34" charset="0"/>
                <a:ea typeface="Source Sans 3" pitchFamily="34" charset="-122"/>
                <a:cs typeface="Source Sans 3" pitchFamily="34" charset="-120"/>
              </a:rPr>
              <a:t> Over-polished language in unexpected emails, fake GST portal screenshots, urgent requests from "executives," and documents that look too perfect. Trust your instincts,  if something feels off, it probably is.</a:t>
            </a:r>
            <a:endParaRPr lang="en-US" sz="1250" dirty="0">
              <a:latin typeface="Arial Narrow" panose="020B0606020202030204" pitchFamily="34" charset="0"/>
            </a:endParaRPr>
          </a:p>
        </p:txBody>
      </p:sp>
      <p:pic>
        <p:nvPicPr>
          <p:cNvPr id="27" name="Image 0" descr="preencoded.png">
            <a:extLst>
              <a:ext uri="{FF2B5EF4-FFF2-40B4-BE49-F238E27FC236}">
                <a16:creationId xmlns:a16="http://schemas.microsoft.com/office/drawing/2014/main" id="{6206402E-724C-4797-ADAC-F1C2CFADE7F4}"/>
              </a:ext>
            </a:extLst>
          </p:cNvPr>
          <p:cNvPicPr>
            <a:picLocks noChangeAspect="1"/>
          </p:cNvPicPr>
          <p:nvPr/>
        </p:nvPicPr>
        <p:blipFill>
          <a:blip r:embed="rId4"/>
          <a:stretch>
            <a:fillRect/>
          </a:stretch>
        </p:blipFill>
        <p:spPr>
          <a:xfrm>
            <a:off x="644365" y="986551"/>
            <a:ext cx="5161011" cy="576500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793790" y="1094661"/>
            <a:ext cx="7787402" cy="620078"/>
          </a:xfrm>
          <a:prstGeom prst="rect">
            <a:avLst/>
          </a:prstGeom>
          <a:noFill/>
          <a:ln/>
        </p:spPr>
        <p:txBody>
          <a:bodyPr wrap="none" lIns="0" tIns="0" rIns="0" bIns="0" rtlCol="0" anchor="t"/>
          <a:lstStyle/>
          <a:p>
            <a:pPr marL="0" indent="0" algn="l">
              <a:lnSpc>
                <a:spcPts val="4850"/>
              </a:lnSpc>
              <a:buNone/>
            </a:pPr>
            <a:r>
              <a:rPr lang="en-US" sz="3900" dirty="0">
                <a:solidFill>
                  <a:srgbClr val="124E73"/>
                </a:solidFill>
                <a:latin typeface="Arial Narrow" panose="020B0606020202030204" pitchFamily="34" charset="0"/>
                <a:ea typeface="MuseoModerno Medium" pitchFamily="34" charset="-122"/>
                <a:cs typeface="MuseoModerno Medium" pitchFamily="34" charset="-120"/>
              </a:rPr>
              <a:t>The Three-Layer Defense System</a:t>
            </a:r>
            <a:endParaRPr lang="en-US" sz="3900" dirty="0">
              <a:latin typeface="Arial Narrow" panose="020B0606020202030204" pitchFamily="34" charset="0"/>
            </a:endParaRPr>
          </a:p>
        </p:txBody>
      </p:sp>
      <p:sp>
        <p:nvSpPr>
          <p:cNvPr id="3" name="Text 1"/>
          <p:cNvSpPr/>
          <p:nvPr/>
        </p:nvSpPr>
        <p:spPr>
          <a:xfrm>
            <a:off x="793790" y="2111573"/>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Protection isn't about avoiding AI, it's about using it intelligently. This framework ensures you maintain complete control while maximizing AI's benefits.</a:t>
            </a:r>
            <a:endParaRPr lang="en-US" sz="1550" dirty="0">
              <a:latin typeface="Arial Narrow" panose="020B0606020202030204" pitchFamily="34" charset="0"/>
            </a:endParaRPr>
          </a:p>
        </p:txBody>
      </p:sp>
      <p:sp>
        <p:nvSpPr>
          <p:cNvPr id="4" name="Shape 2"/>
          <p:cNvSpPr/>
          <p:nvPr/>
        </p:nvSpPr>
        <p:spPr>
          <a:xfrm>
            <a:off x="1091446" y="3446145"/>
            <a:ext cx="3917513" cy="198358"/>
          </a:xfrm>
          <a:prstGeom prst="roundRect">
            <a:avLst>
              <a:gd name="adj" fmla="val 15009"/>
            </a:avLst>
          </a:prstGeom>
          <a:solidFill>
            <a:srgbClr val="F3EEE3"/>
          </a:solidFill>
          <a:ln/>
        </p:spPr>
      </p:sp>
      <p:sp>
        <p:nvSpPr>
          <p:cNvPr id="5" name="Shape 3"/>
          <p:cNvSpPr/>
          <p:nvPr/>
        </p:nvSpPr>
        <p:spPr>
          <a:xfrm>
            <a:off x="793790" y="3247668"/>
            <a:ext cx="595313" cy="595313"/>
          </a:xfrm>
          <a:prstGeom prst="roundRect">
            <a:avLst>
              <a:gd name="adj" fmla="val 76800"/>
            </a:avLst>
          </a:prstGeom>
          <a:solidFill>
            <a:srgbClr val="F3EEE3"/>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618" y="3396496"/>
            <a:ext cx="297656" cy="297656"/>
          </a:xfrm>
          <a:prstGeom prst="rect">
            <a:avLst/>
          </a:prstGeom>
        </p:spPr>
      </p:pic>
      <p:sp>
        <p:nvSpPr>
          <p:cNvPr id="7" name="Text 4"/>
          <p:cNvSpPr/>
          <p:nvPr/>
        </p:nvSpPr>
        <p:spPr>
          <a:xfrm>
            <a:off x="992148" y="4041338"/>
            <a:ext cx="2656642"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Technical Safety Layer</a:t>
            </a:r>
            <a:endParaRPr lang="en-US" sz="1950" dirty="0">
              <a:latin typeface="Arial Narrow" panose="020B0606020202030204" pitchFamily="34" charset="0"/>
            </a:endParaRPr>
          </a:p>
        </p:txBody>
      </p:sp>
      <p:sp>
        <p:nvSpPr>
          <p:cNvPr id="8" name="Text 5"/>
          <p:cNvSpPr/>
          <p:nvPr/>
        </p:nvSpPr>
        <p:spPr>
          <a:xfrm>
            <a:off x="992148" y="4470559"/>
            <a:ext cx="3818573" cy="1587698"/>
          </a:xfrm>
          <a:prstGeom prst="rect">
            <a:avLst/>
          </a:prstGeom>
          <a:noFill/>
          <a:ln/>
        </p:spPr>
        <p:txBody>
          <a:bodyPr wrap="square" lIns="0" tIns="0" rIns="0" bIns="0" rtlCol="0" anchor="t"/>
          <a:lstStyle/>
          <a:p>
            <a:pPr marL="0" indent="0" algn="just">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Deploy offline AI solutions like Ollama that run entirely on your local machine. No data transmitted to external servers, no cloud storage, no third-party access. Your information stays within your infrastructure.</a:t>
            </a:r>
            <a:endParaRPr lang="en-US" sz="1550" dirty="0">
              <a:latin typeface="Arial Narrow" panose="020B0606020202030204" pitchFamily="34" charset="0"/>
            </a:endParaRPr>
          </a:p>
        </p:txBody>
      </p:sp>
      <p:sp>
        <p:nvSpPr>
          <p:cNvPr id="9" name="Shape 6"/>
          <p:cNvSpPr/>
          <p:nvPr/>
        </p:nvSpPr>
        <p:spPr>
          <a:xfrm>
            <a:off x="5505093" y="3148489"/>
            <a:ext cx="3917633" cy="198358"/>
          </a:xfrm>
          <a:prstGeom prst="roundRect">
            <a:avLst>
              <a:gd name="adj" fmla="val 15009"/>
            </a:avLst>
          </a:prstGeom>
          <a:solidFill>
            <a:srgbClr val="F3EEE3"/>
          </a:solidFill>
          <a:ln/>
        </p:spPr>
      </p:sp>
      <p:sp>
        <p:nvSpPr>
          <p:cNvPr id="10" name="Shape 7"/>
          <p:cNvSpPr/>
          <p:nvPr/>
        </p:nvSpPr>
        <p:spPr>
          <a:xfrm>
            <a:off x="5207437" y="2950012"/>
            <a:ext cx="595313" cy="595313"/>
          </a:xfrm>
          <a:prstGeom prst="roundRect">
            <a:avLst>
              <a:gd name="adj" fmla="val 76800"/>
            </a:avLst>
          </a:prstGeom>
          <a:solidFill>
            <a:srgbClr val="F3EEE3"/>
          </a:solidFill>
          <a:ln/>
        </p:spPr>
      </p:sp>
      <p:pic>
        <p:nvPicPr>
          <p:cNvPr id="11"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356265" y="3098840"/>
            <a:ext cx="297656" cy="297656"/>
          </a:xfrm>
          <a:prstGeom prst="rect">
            <a:avLst/>
          </a:prstGeom>
        </p:spPr>
      </p:pic>
      <p:sp>
        <p:nvSpPr>
          <p:cNvPr id="12" name="Text 8"/>
          <p:cNvSpPr/>
          <p:nvPr/>
        </p:nvSpPr>
        <p:spPr>
          <a:xfrm>
            <a:off x="5405795" y="3743682"/>
            <a:ext cx="2877145"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Behavioral Safety Layer</a:t>
            </a:r>
            <a:endParaRPr lang="en-US" sz="1950" dirty="0">
              <a:latin typeface="Arial Narrow" panose="020B0606020202030204" pitchFamily="34" charset="0"/>
            </a:endParaRPr>
          </a:p>
        </p:txBody>
      </p:sp>
      <p:sp>
        <p:nvSpPr>
          <p:cNvPr id="13" name="Text 9"/>
          <p:cNvSpPr/>
          <p:nvPr/>
        </p:nvSpPr>
        <p:spPr>
          <a:xfrm>
            <a:off x="5405795" y="4172902"/>
            <a:ext cx="3818692" cy="1905238"/>
          </a:xfrm>
          <a:prstGeom prst="rect">
            <a:avLst/>
          </a:prstGeom>
          <a:noFill/>
          <a:ln/>
        </p:spPr>
        <p:txBody>
          <a:bodyPr wrap="square" lIns="0" tIns="0" rIns="0" bIns="0" rtlCol="0" anchor="t"/>
          <a:lstStyle/>
          <a:p>
            <a:pPr marL="0" indent="0" algn="just">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Never trust unknown files, links, or attachments. Verify sender identities through independent channels. Question messages that sound "too perfect" or create artificial urgency. Scammers attack confidence, not just technology.</a:t>
            </a:r>
            <a:endParaRPr lang="en-US" sz="1550" dirty="0">
              <a:latin typeface="Arial Narrow" panose="020B0606020202030204" pitchFamily="34" charset="0"/>
            </a:endParaRPr>
          </a:p>
        </p:txBody>
      </p:sp>
      <p:sp>
        <p:nvSpPr>
          <p:cNvPr id="14" name="Shape 10"/>
          <p:cNvSpPr/>
          <p:nvPr/>
        </p:nvSpPr>
        <p:spPr>
          <a:xfrm>
            <a:off x="9918859" y="2850833"/>
            <a:ext cx="3917513" cy="198358"/>
          </a:xfrm>
          <a:prstGeom prst="roundRect">
            <a:avLst>
              <a:gd name="adj" fmla="val 15009"/>
            </a:avLst>
          </a:prstGeom>
          <a:solidFill>
            <a:srgbClr val="F3EEE3"/>
          </a:solidFill>
          <a:ln/>
        </p:spPr>
      </p:sp>
      <p:sp>
        <p:nvSpPr>
          <p:cNvPr id="15" name="Shape 11"/>
          <p:cNvSpPr/>
          <p:nvPr/>
        </p:nvSpPr>
        <p:spPr>
          <a:xfrm>
            <a:off x="9621203" y="2652355"/>
            <a:ext cx="595313" cy="595313"/>
          </a:xfrm>
          <a:prstGeom prst="roundRect">
            <a:avLst>
              <a:gd name="adj" fmla="val 76800"/>
            </a:avLst>
          </a:prstGeom>
          <a:solidFill>
            <a:srgbClr val="F3EEE3"/>
          </a:solidFill>
          <a:ln/>
        </p:spPr>
      </p:sp>
      <p:pic>
        <p:nvPicPr>
          <p:cNvPr id="16"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9770031" y="2801183"/>
            <a:ext cx="297656" cy="297656"/>
          </a:xfrm>
          <a:prstGeom prst="rect">
            <a:avLst/>
          </a:prstGeom>
        </p:spPr>
      </p:pic>
      <p:sp>
        <p:nvSpPr>
          <p:cNvPr id="17" name="Text 12"/>
          <p:cNvSpPr/>
          <p:nvPr/>
        </p:nvSpPr>
        <p:spPr>
          <a:xfrm>
            <a:off x="9819561" y="3446026"/>
            <a:ext cx="2937986" cy="310158"/>
          </a:xfrm>
          <a:prstGeom prst="rect">
            <a:avLst/>
          </a:prstGeom>
          <a:noFill/>
          <a:ln/>
        </p:spPr>
        <p:txBody>
          <a:bodyPr wrap="none" lIns="0" tIns="0" rIns="0" bIns="0" rtlCol="0" anchor="t"/>
          <a:lstStyle/>
          <a:p>
            <a:pPr marL="0" indent="0" algn="l">
              <a:lnSpc>
                <a:spcPts val="2400"/>
              </a:lnSpc>
              <a:buNone/>
            </a:pPr>
            <a:r>
              <a:rPr lang="en-US" sz="1950" dirty="0">
                <a:solidFill>
                  <a:srgbClr val="2B4150"/>
                </a:solidFill>
                <a:latin typeface="Arial Narrow" panose="020B0606020202030204" pitchFamily="34" charset="0"/>
                <a:ea typeface="MuseoModerno Medium" pitchFamily="34" charset="-122"/>
                <a:cs typeface="MuseoModerno Medium" pitchFamily="34" charset="-120"/>
              </a:rPr>
              <a:t>Verification Safety Layer</a:t>
            </a:r>
            <a:endParaRPr lang="en-US" sz="1950" dirty="0">
              <a:latin typeface="Arial Narrow" panose="020B0606020202030204" pitchFamily="34" charset="0"/>
            </a:endParaRPr>
          </a:p>
        </p:txBody>
      </p:sp>
      <p:sp>
        <p:nvSpPr>
          <p:cNvPr id="18" name="Text 13"/>
          <p:cNvSpPr/>
          <p:nvPr/>
        </p:nvSpPr>
        <p:spPr>
          <a:xfrm>
            <a:off x="9819561" y="3875246"/>
            <a:ext cx="3818573" cy="1905238"/>
          </a:xfrm>
          <a:prstGeom prst="rect">
            <a:avLst/>
          </a:prstGeom>
          <a:noFill/>
          <a:ln/>
        </p:spPr>
        <p:txBody>
          <a:bodyPr wrap="square" lIns="0" tIns="0" rIns="0" bIns="0" rtlCol="0" anchor="t"/>
          <a:lstStyle/>
          <a:p>
            <a:pPr marL="0" indent="0" algn="just">
              <a:lnSpc>
                <a:spcPts val="2500"/>
              </a:lnSpc>
              <a:buNone/>
            </a:pPr>
            <a:r>
              <a:rPr lang="en-US" sz="1550" dirty="0">
                <a:solidFill>
                  <a:srgbClr val="2B4150"/>
                </a:solidFill>
                <a:latin typeface="Arial Narrow" panose="020B0606020202030204" pitchFamily="34" charset="0"/>
                <a:ea typeface="Source Sans 3" pitchFamily="34" charset="-122"/>
                <a:cs typeface="Source Sans 3" pitchFamily="34" charset="-120"/>
              </a:rPr>
              <a:t>Use reverse image search to detect fake visuals. Check metadata on documents and images. Verify email domains carefully. Call official numbers directly rather than using contact information from suspicious messages.</a:t>
            </a:r>
            <a:endParaRPr lang="en-US" sz="1550" dirty="0">
              <a:latin typeface="Arial Narrow" panose="020B0606020202030204" pitchFamily="34" charset="0"/>
            </a:endParaRPr>
          </a:p>
        </p:txBody>
      </p:sp>
      <p:sp>
        <p:nvSpPr>
          <p:cNvPr id="19" name="Text 14"/>
          <p:cNvSpPr/>
          <p:nvPr/>
        </p:nvSpPr>
        <p:spPr>
          <a:xfrm>
            <a:off x="793790" y="6499741"/>
            <a:ext cx="13042821" cy="635079"/>
          </a:xfrm>
          <a:prstGeom prst="rect">
            <a:avLst/>
          </a:prstGeom>
          <a:noFill/>
          <a:ln/>
        </p:spPr>
        <p:txBody>
          <a:bodyPr wrap="square" lIns="0" tIns="0" rIns="0" bIns="0" rtlCol="0" anchor="t"/>
          <a:lstStyle/>
          <a:p>
            <a:pPr marL="0" indent="0" algn="just">
              <a:lnSpc>
                <a:spcPts val="2500"/>
              </a:lnSpc>
              <a:buNone/>
            </a:pPr>
            <a:r>
              <a:rPr lang="en-US" sz="1550" b="1" dirty="0">
                <a:solidFill>
                  <a:srgbClr val="2B4150"/>
                </a:solidFill>
                <a:latin typeface="Arial Narrow" panose="020B0606020202030204" pitchFamily="34" charset="0"/>
                <a:ea typeface="Source Sans 3" pitchFamily="34" charset="-122"/>
                <a:cs typeface="Source Sans 3" pitchFamily="34" charset="-120"/>
              </a:rPr>
              <a:t>Remember:</a:t>
            </a:r>
            <a:r>
              <a:rPr lang="en-US" sz="1550" dirty="0">
                <a:solidFill>
                  <a:srgbClr val="2B4150"/>
                </a:solidFill>
                <a:latin typeface="Arial Narrow" panose="020B0606020202030204" pitchFamily="34" charset="0"/>
                <a:ea typeface="Source Sans 3" pitchFamily="34" charset="-122"/>
                <a:cs typeface="Source Sans 3" pitchFamily="34" charset="-120"/>
              </a:rPr>
              <a:t> Never trust a message that sounds too perfect. Legitimate communications typically contain minor imperfections. Absolute polish often signals AI generation.</a:t>
            </a:r>
            <a:endParaRPr lang="en-US" sz="1550" dirty="0">
              <a:latin typeface="Arial Narrow" panose="020B0606020202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219</TotalTime>
  <Words>2011</Words>
  <Application>Microsoft Office PowerPoint</Application>
  <PresentationFormat>Custom</PresentationFormat>
  <Paragraphs>191</Paragraphs>
  <Slides>18</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Calibri</vt:lpstr>
      <vt:lpstr>Calibri Light</vt:lpstr>
      <vt:lpstr>Source Serif 4 Semi Bold</vt:lpstr>
      <vt:lpstr>Arial Narrow</vt:lpstr>
      <vt:lpstr>MuseoModerno Light</vt:lpstr>
      <vt:lpstr>Arial</vt:lpstr>
      <vt:lpstr>Crimson Pro Bold</vt:lpstr>
      <vt:lpstr>Crimson Pro Light</vt:lpstr>
      <vt:lpstr>Source Sans 3</vt:lpstr>
      <vt:lpstr>IBM Plex Sans Condensed Bold</vt:lpstr>
      <vt:lpstr>MS Mincho</vt:lpstr>
      <vt:lpstr>MuseoModerno Medium</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ASUS</cp:lastModifiedBy>
  <cp:revision>19</cp:revision>
  <dcterms:created xsi:type="dcterms:W3CDTF">2025-12-02T06:32:23Z</dcterms:created>
  <dcterms:modified xsi:type="dcterms:W3CDTF">2025-12-02T10:17:29Z</dcterms:modified>
</cp:coreProperties>
</file>