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83"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2" r:id="rId30"/>
  </p:sldIdLst>
  <p:sldSz cx="18288000" cy="10287000"/>
  <p:notesSz cx="6858000" cy="9144000"/>
  <p:embeddedFontLst>
    <p:embeddedFont>
      <p:font typeface="Glacial Indifference" panose="020B0604020202020204" charset="0"/>
      <p:regular r:id="rId31"/>
    </p:embeddedFont>
    <p:embeddedFont>
      <p:font typeface="Glacial Indifference Bold" panose="020B0604020202020204" charset="0"/>
      <p:regular r:id="rId32"/>
    </p:embeddedFont>
    <p:embeddedFont>
      <p:font typeface="Glacial Indifference Bold Italics" panose="020B0604020202020204" charset="0"/>
      <p:regular r:id="rId33"/>
    </p:embeddedFont>
    <p:embeddedFont>
      <p:font typeface="Glacial Indifference Italics"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898"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rera.wb.gov.in" TargetMode="External"/><Relationship Id="rId4" Type="http://schemas.openxmlformats.org/officeDocument/2006/relationships/hyperlink" Target="http://hira.wb.gov.i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54237" y="0"/>
            <a:ext cx="8172358" cy="4226443"/>
            <a:chOff x="0" y="0"/>
            <a:chExt cx="10896478" cy="5635257"/>
          </a:xfrm>
        </p:grpSpPr>
        <p:pic>
          <p:nvPicPr>
            <p:cNvPr id="3" name="Picture 3"/>
            <p:cNvPicPr>
              <a:picLocks noChangeAspect="1"/>
            </p:cNvPicPr>
            <p:nvPr/>
          </p:nvPicPr>
          <p:blipFill>
            <a:blip r:embed="rId2"/>
            <a:srcRect t="4334" b="4334"/>
            <a:stretch>
              <a:fillRect/>
            </a:stretch>
          </p:blipFill>
          <p:spPr>
            <a:xfrm>
              <a:off x="0" y="0"/>
              <a:ext cx="10896478" cy="5635257"/>
            </a:xfrm>
            <a:prstGeom prst="rect">
              <a:avLst/>
            </a:prstGeom>
          </p:spPr>
        </p:pic>
      </p:grpSp>
      <p:grpSp>
        <p:nvGrpSpPr>
          <p:cNvPr id="4" name="Group 4"/>
          <p:cNvGrpSpPr/>
          <p:nvPr/>
        </p:nvGrpSpPr>
        <p:grpSpPr>
          <a:xfrm>
            <a:off x="0" y="0"/>
            <a:ext cx="2309851" cy="6536285"/>
            <a:chOff x="0" y="0"/>
            <a:chExt cx="3079802" cy="8715046"/>
          </a:xfrm>
        </p:grpSpPr>
        <p:pic>
          <p:nvPicPr>
            <p:cNvPr id="5" name="Picture 5"/>
            <p:cNvPicPr>
              <a:picLocks noChangeAspect="1"/>
            </p:cNvPicPr>
            <p:nvPr/>
          </p:nvPicPr>
          <p:blipFill>
            <a:blip r:embed="rId3"/>
            <a:srcRect l="23694" t="10385" r="34080"/>
            <a:stretch>
              <a:fillRect/>
            </a:stretch>
          </p:blipFill>
          <p:spPr>
            <a:xfrm>
              <a:off x="0" y="0"/>
              <a:ext cx="3079802" cy="8715046"/>
            </a:xfrm>
            <a:prstGeom prst="rect">
              <a:avLst/>
            </a:prstGeom>
          </p:spPr>
        </p:pic>
      </p:grpSp>
      <p:grpSp>
        <p:nvGrpSpPr>
          <p:cNvPr id="6" name="Group 6"/>
          <p:cNvGrpSpPr/>
          <p:nvPr/>
        </p:nvGrpSpPr>
        <p:grpSpPr>
          <a:xfrm>
            <a:off x="0" y="6880671"/>
            <a:ext cx="4619703" cy="3406329"/>
            <a:chOff x="0" y="0"/>
            <a:chExt cx="6159604" cy="4541772"/>
          </a:xfrm>
        </p:grpSpPr>
        <p:pic>
          <p:nvPicPr>
            <p:cNvPr id="7" name="Picture 7"/>
            <p:cNvPicPr>
              <a:picLocks noChangeAspect="1"/>
            </p:cNvPicPr>
            <p:nvPr/>
          </p:nvPicPr>
          <p:blipFill>
            <a:blip r:embed="rId4"/>
            <a:srcRect l="4778" r="4778"/>
            <a:stretch>
              <a:fillRect/>
            </a:stretch>
          </p:blipFill>
          <p:spPr>
            <a:xfrm>
              <a:off x="0" y="0"/>
              <a:ext cx="6159604" cy="4541772"/>
            </a:xfrm>
            <a:prstGeom prst="rect">
              <a:avLst/>
            </a:prstGeom>
          </p:spPr>
        </p:pic>
      </p:grpSp>
      <p:grpSp>
        <p:nvGrpSpPr>
          <p:cNvPr id="8" name="Group 8"/>
          <p:cNvGrpSpPr/>
          <p:nvPr/>
        </p:nvGrpSpPr>
        <p:grpSpPr>
          <a:xfrm>
            <a:off x="2654237" y="4570819"/>
            <a:ext cx="1965465" cy="1965465"/>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9D03"/>
            </a:solidFill>
          </p:spPr>
        </p:sp>
      </p:grpSp>
      <p:grpSp>
        <p:nvGrpSpPr>
          <p:cNvPr id="10" name="Group 10"/>
          <p:cNvGrpSpPr/>
          <p:nvPr/>
        </p:nvGrpSpPr>
        <p:grpSpPr>
          <a:xfrm>
            <a:off x="17847118" y="5143500"/>
            <a:ext cx="440882" cy="2936228"/>
            <a:chOff x="0" y="0"/>
            <a:chExt cx="429313" cy="2859179"/>
          </a:xfrm>
        </p:grpSpPr>
        <p:sp>
          <p:nvSpPr>
            <p:cNvPr id="11" name="Freeform 11"/>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pic>
        <p:nvPicPr>
          <p:cNvPr id="12" name="Picture 12"/>
          <p:cNvPicPr>
            <a:picLocks noChangeAspect="1"/>
          </p:cNvPicPr>
          <p:nvPr/>
        </p:nvPicPr>
        <p:blipFill>
          <a:blip r:embed="rId5"/>
          <a:srcRect/>
          <a:stretch>
            <a:fillRect/>
          </a:stretch>
        </p:blipFill>
        <p:spPr>
          <a:xfrm>
            <a:off x="12251946" y="706607"/>
            <a:ext cx="5007354" cy="1669118"/>
          </a:xfrm>
          <a:prstGeom prst="rect">
            <a:avLst/>
          </a:prstGeom>
        </p:spPr>
      </p:pic>
      <p:sp>
        <p:nvSpPr>
          <p:cNvPr id="13" name="TextBox 13"/>
          <p:cNvSpPr txBox="1"/>
          <p:nvPr/>
        </p:nvSpPr>
        <p:spPr>
          <a:xfrm>
            <a:off x="5493261" y="4749204"/>
            <a:ext cx="11074752" cy="3689477"/>
          </a:xfrm>
          <a:prstGeom prst="rect">
            <a:avLst/>
          </a:prstGeom>
        </p:spPr>
        <p:txBody>
          <a:bodyPr lIns="0" tIns="0" rIns="0" bIns="0" rtlCol="0" anchor="t">
            <a:spAutoFit/>
          </a:bodyPr>
          <a:lstStyle/>
          <a:p>
            <a:pPr>
              <a:lnSpc>
                <a:spcPts val="4564"/>
              </a:lnSpc>
            </a:pPr>
            <a:r>
              <a:rPr lang="en-US" sz="4075">
                <a:solidFill>
                  <a:srgbClr val="021531"/>
                </a:solidFill>
                <a:latin typeface="Glacial Indifference Bold"/>
              </a:rPr>
              <a:t>THE REAL ESTATE (REGULATION AND DEVELOPMENT), ACT, 2016 </a:t>
            </a:r>
          </a:p>
          <a:p>
            <a:pPr>
              <a:lnSpc>
                <a:spcPts val="3247"/>
              </a:lnSpc>
            </a:pPr>
            <a:endParaRPr lang="en-US" sz="4075">
              <a:solidFill>
                <a:srgbClr val="021531"/>
              </a:solidFill>
              <a:latin typeface="Glacial Indifference Bold"/>
            </a:endParaRPr>
          </a:p>
          <a:p>
            <a:pPr>
              <a:lnSpc>
                <a:spcPts val="4564"/>
              </a:lnSpc>
            </a:pPr>
            <a:r>
              <a:rPr lang="en-US" sz="4075">
                <a:solidFill>
                  <a:srgbClr val="021531"/>
                </a:solidFill>
                <a:latin typeface="Glacial Indifference Bold"/>
              </a:rPr>
              <a:t> &amp; </a:t>
            </a:r>
          </a:p>
          <a:p>
            <a:pPr>
              <a:lnSpc>
                <a:spcPts val="3247"/>
              </a:lnSpc>
            </a:pPr>
            <a:endParaRPr lang="en-US" sz="4075">
              <a:solidFill>
                <a:srgbClr val="021531"/>
              </a:solidFill>
              <a:latin typeface="Glacial Indifference Bold"/>
            </a:endParaRPr>
          </a:p>
          <a:p>
            <a:pPr>
              <a:lnSpc>
                <a:spcPts val="4564"/>
              </a:lnSpc>
            </a:pPr>
            <a:r>
              <a:rPr lang="en-US" sz="4075">
                <a:solidFill>
                  <a:srgbClr val="021531"/>
                </a:solidFill>
                <a:latin typeface="Glacial Indifference Bold"/>
              </a:rPr>
              <a:t>THE WEST BENGAL REAL ESTATE (REGULATION AND DEVELOPMENT), RULES 2021</a:t>
            </a:r>
          </a:p>
        </p:txBody>
      </p:sp>
      <p:sp>
        <p:nvSpPr>
          <p:cNvPr id="14" name="TextBox 14"/>
          <p:cNvSpPr txBox="1"/>
          <p:nvPr/>
        </p:nvSpPr>
        <p:spPr>
          <a:xfrm>
            <a:off x="5493261" y="9324975"/>
            <a:ext cx="8311935" cy="697307"/>
          </a:xfrm>
          <a:prstGeom prst="rect">
            <a:avLst/>
          </a:prstGeom>
        </p:spPr>
        <p:txBody>
          <a:bodyPr lIns="0" tIns="0" rIns="0" bIns="0" rtlCol="0" anchor="t">
            <a:spAutoFit/>
          </a:bodyPr>
          <a:lstStyle/>
          <a:p>
            <a:pPr>
              <a:lnSpc>
                <a:spcPts val="2735"/>
              </a:lnSpc>
            </a:pPr>
            <a:r>
              <a:rPr lang="en-US" sz="2849" dirty="0">
                <a:solidFill>
                  <a:srgbClr val="021531"/>
                </a:solidFill>
                <a:latin typeface="Glacial Indifference"/>
              </a:rPr>
              <a:t>Presented by:  CA Gopal Krishna Lodha | www.rerasathi.com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1028700" y="3598333"/>
            <a:ext cx="15947478" cy="5916584"/>
            <a:chOff x="0" y="0"/>
            <a:chExt cx="20074421" cy="7447698"/>
          </a:xfrm>
        </p:grpSpPr>
        <p:sp>
          <p:nvSpPr>
            <p:cNvPr id="6" name="Freeform 6"/>
            <p:cNvSpPr/>
            <p:nvPr/>
          </p:nvSpPr>
          <p:spPr>
            <a:xfrm>
              <a:off x="0" y="0"/>
              <a:ext cx="20074421" cy="7447698"/>
            </a:xfrm>
            <a:custGeom>
              <a:avLst/>
              <a:gdLst/>
              <a:ahLst/>
              <a:cxnLst/>
              <a:rect l="l" t="t" r="r" b="b"/>
              <a:pathLst>
                <a:path w="20074421" h="7447698">
                  <a:moveTo>
                    <a:pt x="0" y="0"/>
                  </a:moveTo>
                  <a:lnTo>
                    <a:pt x="20074421" y="0"/>
                  </a:lnTo>
                  <a:lnTo>
                    <a:pt x="20074421" y="7447698"/>
                  </a:lnTo>
                  <a:lnTo>
                    <a:pt x="0" y="7447698"/>
                  </a:lnTo>
                  <a:close/>
                </a:path>
              </a:pathLst>
            </a:custGeom>
            <a:solidFill>
              <a:srgbClr val="021531"/>
            </a:solidFill>
          </p:spPr>
        </p:sp>
      </p:grpSp>
      <p:sp>
        <p:nvSpPr>
          <p:cNvPr id="7" name="TextBox 7"/>
          <p:cNvSpPr txBox="1"/>
          <p:nvPr/>
        </p:nvSpPr>
        <p:spPr>
          <a:xfrm>
            <a:off x="1028700" y="1142865"/>
            <a:ext cx="11252037" cy="18571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APPLICABILITY OF RERA ACT – 2 - PROMOTERS</a:t>
            </a:r>
          </a:p>
        </p:txBody>
      </p:sp>
      <p:sp>
        <p:nvSpPr>
          <p:cNvPr id="8" name="TextBox 8"/>
          <p:cNvSpPr txBox="1"/>
          <p:nvPr/>
        </p:nvSpPr>
        <p:spPr>
          <a:xfrm>
            <a:off x="1585488" y="4348730"/>
            <a:ext cx="14833902" cy="4406265"/>
          </a:xfrm>
          <a:prstGeom prst="rect">
            <a:avLst/>
          </a:prstGeom>
        </p:spPr>
        <p:txBody>
          <a:bodyPr lIns="0" tIns="0" rIns="0" bIns="0" rtlCol="0" anchor="t">
            <a:spAutoFit/>
          </a:bodyPr>
          <a:lstStyle/>
          <a:p>
            <a:pPr marL="690877" lvl="1" indent="-345439">
              <a:lnSpc>
                <a:spcPts val="3871"/>
              </a:lnSpc>
              <a:buFont typeface="Arial"/>
              <a:buChar char="•"/>
            </a:pPr>
            <a:r>
              <a:rPr lang="en-US" sz="3199">
                <a:solidFill>
                  <a:srgbClr val="FFFFFF"/>
                </a:solidFill>
                <a:latin typeface="Glacial Indifference Bold"/>
              </a:rPr>
              <a:t>For New Project : </a:t>
            </a:r>
          </a:p>
          <a:p>
            <a:pPr>
              <a:lnSpc>
                <a:spcPts val="3871"/>
              </a:lnSpc>
            </a:pPr>
            <a:endParaRPr lang="en-US" sz="3199">
              <a:solidFill>
                <a:srgbClr val="FFFFFF"/>
              </a:solidFill>
              <a:latin typeface="Glacial Indifference Bold"/>
            </a:endParaRPr>
          </a:p>
          <a:p>
            <a:pPr marL="1209039" lvl="2" indent="-403013">
              <a:lnSpc>
                <a:spcPts val="3387"/>
              </a:lnSpc>
              <a:buFont typeface="Arial"/>
              <a:buChar char="⚬"/>
            </a:pPr>
            <a:r>
              <a:rPr lang="en-US" sz="2799">
                <a:solidFill>
                  <a:srgbClr val="FFFFFF"/>
                </a:solidFill>
                <a:latin typeface="Glacial Indifference"/>
              </a:rPr>
              <a:t>Area of Land to be Developed &lt; 500 Sq. Meter ( 1 Meter = 10.7639 Sq. Feet) or ,</a:t>
            </a:r>
          </a:p>
          <a:p>
            <a:pPr marL="1209039" lvl="2" indent="-403013">
              <a:lnSpc>
                <a:spcPts val="3387"/>
              </a:lnSpc>
              <a:buFont typeface="Arial"/>
              <a:buChar char="⚬"/>
            </a:pPr>
            <a:r>
              <a:rPr lang="en-US" sz="2799">
                <a:solidFill>
                  <a:srgbClr val="FFFFFF"/>
                </a:solidFill>
                <a:latin typeface="Glacial Indifference"/>
              </a:rPr>
              <a:t>Number of Apartment to be developed does not Exceed 8</a:t>
            </a:r>
          </a:p>
          <a:p>
            <a:pPr marL="1209039" lvl="2" indent="-403013">
              <a:lnSpc>
                <a:spcPts val="3387"/>
              </a:lnSpc>
              <a:buFont typeface="Arial"/>
              <a:buChar char="⚬"/>
            </a:pPr>
            <a:r>
              <a:rPr lang="en-US" sz="2799">
                <a:solidFill>
                  <a:srgbClr val="FFFFFF"/>
                </a:solidFill>
                <a:latin typeface="Glacial Indifference"/>
              </a:rPr>
              <a:t>Section 2(e) defines apartment as – Block , chamber , Unit , flat , office , showroom , shop , premises , suit , tenement used or intended to be used for residential / Commercial Use .</a:t>
            </a:r>
          </a:p>
          <a:p>
            <a:pPr marL="1209039" lvl="2" indent="-403013">
              <a:lnSpc>
                <a:spcPts val="3387"/>
              </a:lnSpc>
              <a:buFont typeface="Arial"/>
              <a:buChar char="⚬"/>
            </a:pPr>
            <a:r>
              <a:rPr lang="en-US" sz="2799">
                <a:solidFill>
                  <a:srgbClr val="FFFFFF"/>
                </a:solidFill>
                <a:latin typeface="Glacial Indifference"/>
              </a:rPr>
              <a:t>Timeline – Before Advertising / Marketing / Booking / selling / Inviting a person or persons to purchase.</a:t>
            </a:r>
          </a:p>
          <a:p>
            <a:pPr>
              <a:lnSpc>
                <a:spcPts val="3387"/>
              </a:lnSpc>
            </a:pPr>
            <a:endParaRPr lang="en-US" sz="2799">
              <a:solidFill>
                <a:srgbClr val="FFFFFF"/>
              </a:solidFill>
              <a:latin typeface="Glacial Indifference"/>
            </a:endParaRPr>
          </a:p>
        </p:txBody>
      </p:sp>
      <p:grpSp>
        <p:nvGrpSpPr>
          <p:cNvPr id="9" name="Group 9"/>
          <p:cNvGrpSpPr/>
          <p:nvPr/>
        </p:nvGrpSpPr>
        <p:grpSpPr>
          <a:xfrm>
            <a:off x="-24282" y="1028700"/>
            <a:ext cx="301209" cy="2006022"/>
            <a:chOff x="0" y="0"/>
            <a:chExt cx="429313" cy="2859179"/>
          </a:xfrm>
        </p:grpSpPr>
        <p:sp>
          <p:nvSpPr>
            <p:cNvPr id="10" name="Freeform 10"/>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1028700" y="2965975"/>
            <a:ext cx="15947478" cy="6292325"/>
            <a:chOff x="0" y="0"/>
            <a:chExt cx="20074421" cy="7920674"/>
          </a:xfrm>
        </p:grpSpPr>
        <p:sp>
          <p:nvSpPr>
            <p:cNvPr id="6" name="Freeform 6"/>
            <p:cNvSpPr/>
            <p:nvPr/>
          </p:nvSpPr>
          <p:spPr>
            <a:xfrm>
              <a:off x="0" y="0"/>
              <a:ext cx="20074421" cy="7920674"/>
            </a:xfrm>
            <a:custGeom>
              <a:avLst/>
              <a:gdLst/>
              <a:ahLst/>
              <a:cxnLst/>
              <a:rect l="l" t="t" r="r" b="b"/>
              <a:pathLst>
                <a:path w="20074421" h="7920674">
                  <a:moveTo>
                    <a:pt x="0" y="0"/>
                  </a:moveTo>
                  <a:lnTo>
                    <a:pt x="20074421" y="0"/>
                  </a:lnTo>
                  <a:lnTo>
                    <a:pt x="20074421" y="7920674"/>
                  </a:lnTo>
                  <a:lnTo>
                    <a:pt x="0" y="7920674"/>
                  </a:lnTo>
                  <a:close/>
                </a:path>
              </a:pathLst>
            </a:custGeom>
            <a:solidFill>
              <a:srgbClr val="021531"/>
            </a:solidFill>
          </p:spPr>
        </p:sp>
      </p:grpSp>
      <p:sp>
        <p:nvSpPr>
          <p:cNvPr id="7" name="TextBox 7"/>
          <p:cNvSpPr txBox="1"/>
          <p:nvPr/>
        </p:nvSpPr>
        <p:spPr>
          <a:xfrm>
            <a:off x="1028700" y="1142865"/>
            <a:ext cx="16230600" cy="9427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APPLICABILITY OF RERA ACT – AGENTS</a:t>
            </a:r>
          </a:p>
        </p:txBody>
      </p:sp>
      <p:sp>
        <p:nvSpPr>
          <p:cNvPr id="8" name="TextBox 8"/>
          <p:cNvSpPr txBox="1"/>
          <p:nvPr/>
        </p:nvSpPr>
        <p:spPr>
          <a:xfrm>
            <a:off x="1585488" y="3766257"/>
            <a:ext cx="14833902" cy="4682236"/>
          </a:xfrm>
          <a:prstGeom prst="rect">
            <a:avLst/>
          </a:prstGeom>
        </p:spPr>
        <p:txBody>
          <a:bodyPr lIns="0" tIns="0" rIns="0" bIns="0" rtlCol="0" anchor="t">
            <a:spAutoFit/>
          </a:bodyPr>
          <a:lstStyle/>
          <a:p>
            <a:pPr marL="690877" lvl="1" indent="-345439">
              <a:lnSpc>
                <a:spcPts val="3871"/>
              </a:lnSpc>
              <a:buFont typeface="Arial"/>
              <a:buChar char="•"/>
            </a:pPr>
            <a:r>
              <a:rPr lang="en-US" sz="3199">
                <a:solidFill>
                  <a:srgbClr val="FFFFFF"/>
                </a:solidFill>
                <a:latin typeface="Glacial Indifference Bold"/>
              </a:rPr>
              <a:t>All Real Estate Agent who facilitates sale or purchase / Act on behalf of any person to facilitates sale or purchase </a:t>
            </a:r>
          </a:p>
          <a:p>
            <a:pPr>
              <a:lnSpc>
                <a:spcPts val="1209"/>
              </a:lnSpc>
            </a:pPr>
            <a:endParaRPr lang="en-US" sz="3199">
              <a:solidFill>
                <a:srgbClr val="FFFFFF"/>
              </a:solidFill>
              <a:latin typeface="Glacial Indifference Bold"/>
            </a:endParaRPr>
          </a:p>
          <a:p>
            <a:pPr marL="690877" lvl="1" indent="-345439">
              <a:lnSpc>
                <a:spcPts val="3871"/>
              </a:lnSpc>
              <a:buFont typeface="Arial"/>
              <a:buChar char="•"/>
            </a:pPr>
            <a:r>
              <a:rPr lang="en-US" sz="3199">
                <a:solidFill>
                  <a:srgbClr val="FFFFFF"/>
                </a:solidFill>
                <a:latin typeface="Glacial Indifference Bold"/>
              </a:rPr>
              <a:t>Section 2(ZM) covers the definition of Real Estate Agent - A Real Estate agent is any person ( himself / acts on behalf of other person ) who introduces / negotiate in a transaction of transfer of plot/apartment / building – In a real Estate Project – receives commission / brokerage / fees for services by whatever named called.</a:t>
            </a:r>
          </a:p>
          <a:p>
            <a:pPr>
              <a:lnSpc>
                <a:spcPts val="1209"/>
              </a:lnSpc>
            </a:pPr>
            <a:endParaRPr lang="en-US" sz="3199">
              <a:solidFill>
                <a:srgbClr val="FFFFFF"/>
              </a:solidFill>
              <a:latin typeface="Glacial Indifference Bold"/>
            </a:endParaRPr>
          </a:p>
          <a:p>
            <a:pPr marL="690877" lvl="1" indent="-345439">
              <a:lnSpc>
                <a:spcPts val="3871"/>
              </a:lnSpc>
              <a:buFont typeface="Arial"/>
              <a:buChar char="•"/>
            </a:pPr>
            <a:r>
              <a:rPr lang="en-US" sz="3199">
                <a:solidFill>
                  <a:srgbClr val="FFFFFF"/>
                </a:solidFill>
                <a:latin typeface="Glacial Indifference Bold"/>
              </a:rPr>
              <a:t>The registration of Real Estate agent is valid for 5 years and can be renewed after an expiry of 5 Years.</a:t>
            </a:r>
          </a:p>
        </p:txBody>
      </p:sp>
      <p:grpSp>
        <p:nvGrpSpPr>
          <p:cNvPr id="9" name="Group 9"/>
          <p:cNvGrpSpPr/>
          <p:nvPr/>
        </p:nvGrpSpPr>
        <p:grpSpPr>
          <a:xfrm>
            <a:off x="-24282" y="1028700"/>
            <a:ext cx="301209" cy="2006022"/>
            <a:chOff x="0" y="0"/>
            <a:chExt cx="429313" cy="2859179"/>
          </a:xfrm>
        </p:grpSpPr>
        <p:sp>
          <p:nvSpPr>
            <p:cNvPr id="10" name="Freeform 10"/>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aphicFrame>
        <p:nvGraphicFramePr>
          <p:cNvPr id="5" name="Table 5"/>
          <p:cNvGraphicFramePr>
            <a:graphicFrameLocks noGrp="1"/>
          </p:cNvGraphicFramePr>
          <p:nvPr/>
        </p:nvGraphicFramePr>
        <p:xfrm>
          <a:off x="2865609" y="3386692"/>
          <a:ext cx="12556782" cy="4651471"/>
        </p:xfrm>
        <a:graphic>
          <a:graphicData uri="http://schemas.openxmlformats.org/drawingml/2006/table">
            <a:tbl>
              <a:tblPr/>
              <a:tblGrid>
                <a:gridCol w="3272607">
                  <a:extLst>
                    <a:ext uri="{9D8B030D-6E8A-4147-A177-3AD203B41FA5}">
                      <a16:colId xmlns:a16="http://schemas.microsoft.com/office/drawing/2014/main" val="20000"/>
                    </a:ext>
                  </a:extLst>
                </a:gridCol>
                <a:gridCol w="3272607">
                  <a:extLst>
                    <a:ext uri="{9D8B030D-6E8A-4147-A177-3AD203B41FA5}">
                      <a16:colId xmlns:a16="http://schemas.microsoft.com/office/drawing/2014/main" val="20001"/>
                    </a:ext>
                  </a:extLst>
                </a:gridCol>
                <a:gridCol w="3272607">
                  <a:extLst>
                    <a:ext uri="{9D8B030D-6E8A-4147-A177-3AD203B41FA5}">
                      <a16:colId xmlns:a16="http://schemas.microsoft.com/office/drawing/2014/main" val="20002"/>
                    </a:ext>
                  </a:extLst>
                </a:gridCol>
                <a:gridCol w="2738961">
                  <a:extLst>
                    <a:ext uri="{9D8B030D-6E8A-4147-A177-3AD203B41FA5}">
                      <a16:colId xmlns:a16="http://schemas.microsoft.com/office/drawing/2014/main" val="20003"/>
                    </a:ext>
                  </a:extLst>
                </a:gridCol>
              </a:tblGrid>
              <a:tr h="1830087">
                <a:tc>
                  <a:txBody>
                    <a:bodyPr/>
                    <a:lstStyle/>
                    <a:p>
                      <a:pPr algn="l">
                        <a:lnSpc>
                          <a:spcPts val="3639"/>
                        </a:lnSpc>
                        <a:defRPr/>
                      </a:pPr>
                      <a:r>
                        <a:rPr lang="en-US" sz="2599">
                          <a:solidFill>
                            <a:srgbClr val="000000"/>
                          </a:solidFill>
                          <a:latin typeface="Glacial Indifference Bold"/>
                        </a:rPr>
                        <a:t>PROJECT TYPE</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tc>
                  <a:txBody>
                    <a:bodyPr/>
                    <a:lstStyle/>
                    <a:p>
                      <a:pPr algn="l">
                        <a:lnSpc>
                          <a:spcPts val="3639"/>
                        </a:lnSpc>
                        <a:defRPr/>
                      </a:pPr>
                      <a:r>
                        <a:rPr lang="en-US" sz="2599">
                          <a:solidFill>
                            <a:srgbClr val="000000"/>
                          </a:solidFill>
                          <a:latin typeface="Glacial Indifference Bold"/>
                        </a:rPr>
                        <a:t>AREA OF LAND &lt;=1000 SQ. METER</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tc>
                  <a:txBody>
                    <a:bodyPr/>
                    <a:lstStyle/>
                    <a:p>
                      <a:pPr algn="l">
                        <a:lnSpc>
                          <a:spcPts val="3639"/>
                        </a:lnSpc>
                        <a:defRPr/>
                      </a:pPr>
                      <a:r>
                        <a:rPr lang="en-US" sz="2599">
                          <a:solidFill>
                            <a:srgbClr val="000000"/>
                          </a:solidFill>
                          <a:latin typeface="Glacial Indifference Bold"/>
                        </a:rPr>
                        <a:t>AREA OF LAND &gt;1000 SQ. METER</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tc rowSpan="3">
                  <a:txBody>
                    <a:bodyPr/>
                    <a:lstStyle/>
                    <a:p>
                      <a:pPr algn="ctr">
                        <a:lnSpc>
                          <a:spcPts val="3359"/>
                        </a:lnSpc>
                        <a:defRPr/>
                      </a:pPr>
                      <a:r>
                        <a:rPr lang="en-US" sz="2400">
                          <a:solidFill>
                            <a:srgbClr val="000000"/>
                          </a:solidFill>
                          <a:latin typeface="Glacial Indifference Bold"/>
                        </a:rPr>
                        <a:t>For Project (Residential + Commercial ) , Respective Rates Shall Apply.</a:t>
                      </a:r>
                      <a:endParaRPr lang="en-US" sz="1100"/>
                    </a:p>
                    <a:p>
                      <a:pPr algn="ctr">
                        <a:lnSpc>
                          <a:spcPts val="3359"/>
                        </a:lnSpc>
                      </a:pP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extLst>
                  <a:ext uri="{0D108BD9-81ED-4DB2-BD59-A6C34878D82A}">
                    <a16:rowId xmlns:a16="http://schemas.microsoft.com/office/drawing/2014/main" val="10000"/>
                  </a:ext>
                </a:extLst>
              </a:tr>
              <a:tr h="1410692">
                <a:tc>
                  <a:txBody>
                    <a:bodyPr/>
                    <a:lstStyle/>
                    <a:p>
                      <a:pPr algn="ctr">
                        <a:lnSpc>
                          <a:spcPts val="3359"/>
                        </a:lnSpc>
                        <a:defRPr/>
                      </a:pPr>
                      <a:r>
                        <a:rPr lang="en-US" sz="2400">
                          <a:solidFill>
                            <a:srgbClr val="FFFFFF"/>
                          </a:solidFill>
                          <a:latin typeface="Glacial Indifference Italics"/>
                        </a:rPr>
                        <a:t>Residential Project</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ctr">
                        <a:lnSpc>
                          <a:spcPts val="3359"/>
                        </a:lnSpc>
                        <a:defRPr/>
                      </a:pPr>
                      <a:r>
                        <a:rPr lang="en-US" sz="2400">
                          <a:solidFill>
                            <a:srgbClr val="FFFFFF"/>
                          </a:solidFill>
                          <a:latin typeface="Glacial Indifference Italics"/>
                        </a:rPr>
                        <a:t>Rs. 10/- Per Sq. Meter</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ctr">
                        <a:lnSpc>
                          <a:spcPts val="3359"/>
                        </a:lnSpc>
                        <a:defRPr/>
                      </a:pPr>
                      <a:r>
                        <a:rPr lang="en-US" sz="2400">
                          <a:solidFill>
                            <a:srgbClr val="FFFFFF"/>
                          </a:solidFill>
                          <a:latin typeface="Glacial Indifference Italics"/>
                        </a:rPr>
                        <a:t>Rs. 20/- Per Sq. Meter</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vMerge="1">
                  <a:txBody>
                    <a:bodyPr/>
                    <a:lstStyle/>
                    <a:p>
                      <a:pPr algn="ctr">
                        <a:lnSpc>
                          <a:spcPts val="3359"/>
                        </a:lnSpc>
                        <a:defRPr/>
                      </a:pPr>
                      <a:r>
                        <a:rPr lang="en-US" sz="2400">
                          <a:solidFill>
                            <a:srgbClr val="000000"/>
                          </a:solidFill>
                          <a:latin typeface="Glacial Indifference Bold"/>
                        </a:rPr>
                        <a:t>For Project (Residential + Commercial ) , Respective Rates Shall Apply.</a:t>
                      </a:r>
                      <a:endParaRPr lang="en-US" sz="1100"/>
                    </a:p>
                    <a:p>
                      <a:pPr algn="ctr">
                        <a:lnSpc>
                          <a:spcPts val="3359"/>
                        </a:lnSpc>
                      </a:pP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extLst>
                  <a:ext uri="{0D108BD9-81ED-4DB2-BD59-A6C34878D82A}">
                    <a16:rowId xmlns:a16="http://schemas.microsoft.com/office/drawing/2014/main" val="10001"/>
                  </a:ext>
                </a:extLst>
              </a:tr>
              <a:tr h="1410692">
                <a:tc>
                  <a:txBody>
                    <a:bodyPr/>
                    <a:lstStyle/>
                    <a:p>
                      <a:pPr algn="ctr">
                        <a:lnSpc>
                          <a:spcPts val="3359"/>
                        </a:lnSpc>
                        <a:defRPr/>
                      </a:pPr>
                      <a:r>
                        <a:rPr lang="en-US" sz="2400">
                          <a:solidFill>
                            <a:srgbClr val="FFFFFF"/>
                          </a:solidFill>
                          <a:latin typeface="Glacial Indifference Italics"/>
                        </a:rPr>
                        <a:t>Commercial Project</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ctr">
                        <a:lnSpc>
                          <a:spcPts val="3359"/>
                        </a:lnSpc>
                        <a:defRPr/>
                      </a:pPr>
                      <a:r>
                        <a:rPr lang="en-US" sz="2400">
                          <a:solidFill>
                            <a:srgbClr val="FFFFFF"/>
                          </a:solidFill>
                          <a:latin typeface="Glacial Indifference Italics"/>
                        </a:rPr>
                        <a:t>Rs. 50/- Per Sq. Meter</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ctr">
                        <a:lnSpc>
                          <a:spcPts val="3359"/>
                        </a:lnSpc>
                        <a:defRPr/>
                      </a:pPr>
                      <a:r>
                        <a:rPr lang="en-US" sz="2400">
                          <a:solidFill>
                            <a:srgbClr val="FFFFFF"/>
                          </a:solidFill>
                          <a:latin typeface="Glacial Indifference Italics"/>
                        </a:rPr>
                        <a:t>Rs. 100/- Per Sq. Meter</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vMerge="1">
                  <a:txBody>
                    <a:bodyPr/>
                    <a:lstStyle/>
                    <a:p>
                      <a:pPr algn="ctr">
                        <a:lnSpc>
                          <a:spcPts val="3359"/>
                        </a:lnSpc>
                        <a:defRPr/>
                      </a:pPr>
                      <a:r>
                        <a:rPr lang="en-US" sz="2400">
                          <a:solidFill>
                            <a:srgbClr val="000000"/>
                          </a:solidFill>
                          <a:latin typeface="Glacial Indifference Bold"/>
                        </a:rPr>
                        <a:t>For Project (Residential + Commercial ) , Respective Rates Shall Apply.</a:t>
                      </a:r>
                      <a:endParaRPr lang="en-US" sz="1100"/>
                    </a:p>
                    <a:p>
                      <a:pPr algn="ctr">
                        <a:lnSpc>
                          <a:spcPts val="3359"/>
                        </a:lnSpc>
                      </a:pP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extLst>
                  <a:ext uri="{0D108BD9-81ED-4DB2-BD59-A6C34878D82A}">
                    <a16:rowId xmlns:a16="http://schemas.microsoft.com/office/drawing/2014/main" val="10002"/>
                  </a:ext>
                </a:extLst>
              </a:tr>
            </a:tbl>
          </a:graphicData>
        </a:graphic>
      </p:graphicFrame>
      <p:sp>
        <p:nvSpPr>
          <p:cNvPr id="6" name="TextBox 6"/>
          <p:cNvSpPr txBox="1"/>
          <p:nvPr/>
        </p:nvSpPr>
        <p:spPr>
          <a:xfrm>
            <a:off x="1028700" y="1142865"/>
            <a:ext cx="13874019" cy="9427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FEES FOR PROJECT REGISTRATION</a:t>
            </a:r>
          </a:p>
        </p:txBody>
      </p:sp>
      <p:grpSp>
        <p:nvGrpSpPr>
          <p:cNvPr id="7" name="Group 7"/>
          <p:cNvGrpSpPr/>
          <p:nvPr/>
        </p:nvGrpSpPr>
        <p:grpSpPr>
          <a:xfrm>
            <a:off x="-24282" y="1028700"/>
            <a:ext cx="301209" cy="2006022"/>
            <a:chOff x="0" y="0"/>
            <a:chExt cx="429313" cy="2859179"/>
          </a:xfrm>
        </p:grpSpPr>
        <p:sp>
          <p:nvSpPr>
            <p:cNvPr id="8" name="Freeform 8"/>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aphicFrame>
        <p:nvGraphicFramePr>
          <p:cNvPr id="5" name="Table 5"/>
          <p:cNvGraphicFramePr>
            <a:graphicFrameLocks noGrp="1"/>
          </p:cNvGraphicFramePr>
          <p:nvPr/>
        </p:nvGraphicFramePr>
        <p:xfrm>
          <a:off x="2865609" y="3386692"/>
          <a:ext cx="12556782" cy="4651471"/>
        </p:xfrm>
        <a:graphic>
          <a:graphicData uri="http://schemas.openxmlformats.org/drawingml/2006/table">
            <a:tbl>
              <a:tblPr/>
              <a:tblGrid>
                <a:gridCol w="4185594">
                  <a:extLst>
                    <a:ext uri="{9D8B030D-6E8A-4147-A177-3AD203B41FA5}">
                      <a16:colId xmlns:a16="http://schemas.microsoft.com/office/drawing/2014/main" val="20000"/>
                    </a:ext>
                  </a:extLst>
                </a:gridCol>
                <a:gridCol w="4547114">
                  <a:extLst>
                    <a:ext uri="{9D8B030D-6E8A-4147-A177-3AD203B41FA5}">
                      <a16:colId xmlns:a16="http://schemas.microsoft.com/office/drawing/2014/main" val="20001"/>
                    </a:ext>
                  </a:extLst>
                </a:gridCol>
                <a:gridCol w="3824074">
                  <a:extLst>
                    <a:ext uri="{9D8B030D-6E8A-4147-A177-3AD203B41FA5}">
                      <a16:colId xmlns:a16="http://schemas.microsoft.com/office/drawing/2014/main" val="20002"/>
                    </a:ext>
                  </a:extLst>
                </a:gridCol>
              </a:tblGrid>
              <a:tr h="1830087">
                <a:tc>
                  <a:txBody>
                    <a:bodyPr/>
                    <a:lstStyle/>
                    <a:p>
                      <a:pPr algn="l">
                        <a:lnSpc>
                          <a:spcPts val="3639"/>
                        </a:lnSpc>
                        <a:defRPr/>
                      </a:pPr>
                      <a:r>
                        <a:rPr lang="en-US" sz="2599">
                          <a:solidFill>
                            <a:srgbClr val="000000"/>
                          </a:solidFill>
                          <a:latin typeface="Glacial Indifference Bold"/>
                        </a:rPr>
                        <a:t>AGENT TYPE</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tc>
                  <a:txBody>
                    <a:bodyPr/>
                    <a:lstStyle/>
                    <a:p>
                      <a:pPr algn="l">
                        <a:lnSpc>
                          <a:spcPts val="3639"/>
                        </a:lnSpc>
                        <a:defRPr/>
                      </a:pPr>
                      <a:r>
                        <a:rPr lang="en-US" sz="2599">
                          <a:solidFill>
                            <a:srgbClr val="000000"/>
                          </a:solidFill>
                          <a:latin typeface="Glacial Indifference Bold"/>
                        </a:rPr>
                        <a:t>REGISTRATION FEES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tc>
                  <a:txBody>
                    <a:bodyPr/>
                    <a:lstStyle/>
                    <a:p>
                      <a:pPr algn="l">
                        <a:lnSpc>
                          <a:spcPts val="3639"/>
                        </a:lnSpc>
                        <a:defRPr/>
                      </a:pPr>
                      <a:r>
                        <a:rPr lang="en-US" sz="2599">
                          <a:solidFill>
                            <a:srgbClr val="000000"/>
                          </a:solidFill>
                          <a:latin typeface="Glacial Indifference Bold"/>
                        </a:rPr>
                        <a:t>RENEWAL FEES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extLst>
                  <a:ext uri="{0D108BD9-81ED-4DB2-BD59-A6C34878D82A}">
                    <a16:rowId xmlns:a16="http://schemas.microsoft.com/office/drawing/2014/main" val="10000"/>
                  </a:ext>
                </a:extLst>
              </a:tr>
              <a:tr h="1410692">
                <a:tc>
                  <a:txBody>
                    <a:bodyPr/>
                    <a:lstStyle/>
                    <a:p>
                      <a:pPr algn="ctr">
                        <a:lnSpc>
                          <a:spcPts val="3359"/>
                        </a:lnSpc>
                        <a:defRPr/>
                      </a:pPr>
                      <a:r>
                        <a:rPr lang="en-US" sz="2400">
                          <a:solidFill>
                            <a:srgbClr val="FFFFFF"/>
                          </a:solidFill>
                          <a:latin typeface="Glacial Indifference Italics"/>
                        </a:rPr>
                        <a:t>Individual</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ctr">
                        <a:lnSpc>
                          <a:spcPts val="3359"/>
                        </a:lnSpc>
                        <a:defRPr/>
                      </a:pPr>
                      <a:r>
                        <a:rPr lang="en-US" sz="2400">
                          <a:solidFill>
                            <a:srgbClr val="FFFFFF"/>
                          </a:solidFill>
                          <a:latin typeface="Glacial Indifference Italics"/>
                        </a:rPr>
                        <a:t>Rs.25000/-</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ctr">
                        <a:lnSpc>
                          <a:spcPts val="3359"/>
                        </a:lnSpc>
                        <a:defRPr/>
                      </a:pPr>
                      <a:r>
                        <a:rPr lang="en-US" sz="2400">
                          <a:solidFill>
                            <a:srgbClr val="FFFFFF"/>
                          </a:solidFill>
                          <a:latin typeface="Glacial Indifference Italics"/>
                        </a:rPr>
                        <a:t>Rs.5000/- (After 5 years of Registration)</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1"/>
                  </a:ext>
                </a:extLst>
              </a:tr>
              <a:tr h="1410692">
                <a:tc>
                  <a:txBody>
                    <a:bodyPr/>
                    <a:lstStyle/>
                    <a:p>
                      <a:pPr algn="ctr">
                        <a:lnSpc>
                          <a:spcPts val="3359"/>
                        </a:lnSpc>
                        <a:defRPr/>
                      </a:pPr>
                      <a:r>
                        <a:rPr lang="en-US" sz="2400">
                          <a:solidFill>
                            <a:srgbClr val="FFFFFF"/>
                          </a:solidFill>
                          <a:latin typeface="Glacial Indifference Italics"/>
                        </a:rPr>
                        <a:t>Any other Person</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ctr">
                        <a:lnSpc>
                          <a:spcPts val="3359"/>
                        </a:lnSpc>
                        <a:defRPr/>
                      </a:pPr>
                      <a:r>
                        <a:rPr lang="en-US" sz="2400">
                          <a:solidFill>
                            <a:srgbClr val="FFFFFF"/>
                          </a:solidFill>
                          <a:latin typeface="Glacial Indifference Italics"/>
                        </a:rPr>
                        <a:t>Rs.250000/-</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ctr">
                        <a:lnSpc>
                          <a:spcPts val="3359"/>
                        </a:lnSpc>
                        <a:defRPr/>
                      </a:pPr>
                      <a:r>
                        <a:rPr lang="en-US" sz="2400">
                          <a:solidFill>
                            <a:srgbClr val="FFFFFF"/>
                          </a:solidFill>
                          <a:latin typeface="Glacial Indifference Italics"/>
                        </a:rPr>
                        <a:t>Rs.50000/- (After 5 years of Registration)</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2"/>
                  </a:ext>
                </a:extLst>
              </a:tr>
            </a:tbl>
          </a:graphicData>
        </a:graphic>
      </p:graphicFrame>
      <p:sp>
        <p:nvSpPr>
          <p:cNvPr id="6" name="TextBox 6"/>
          <p:cNvSpPr txBox="1"/>
          <p:nvPr/>
        </p:nvSpPr>
        <p:spPr>
          <a:xfrm>
            <a:off x="1028700" y="1142865"/>
            <a:ext cx="12446205" cy="9427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FEES FOR AGENT REGISTRATION</a:t>
            </a:r>
          </a:p>
        </p:txBody>
      </p:sp>
      <p:grpSp>
        <p:nvGrpSpPr>
          <p:cNvPr id="7" name="Group 7"/>
          <p:cNvGrpSpPr/>
          <p:nvPr/>
        </p:nvGrpSpPr>
        <p:grpSpPr>
          <a:xfrm>
            <a:off x="-24282" y="1028700"/>
            <a:ext cx="301209" cy="2006022"/>
            <a:chOff x="0" y="0"/>
            <a:chExt cx="429313" cy="2859179"/>
          </a:xfrm>
        </p:grpSpPr>
        <p:sp>
          <p:nvSpPr>
            <p:cNvPr id="8" name="Freeform 8"/>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sp>
        <p:nvSpPr>
          <p:cNvPr id="5" name="TextBox 5"/>
          <p:cNvSpPr txBox="1"/>
          <p:nvPr/>
        </p:nvSpPr>
        <p:spPr>
          <a:xfrm>
            <a:off x="1028700" y="637278"/>
            <a:ext cx="10962029" cy="18571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DOCUMENTS REQUIRED FOR </a:t>
            </a:r>
          </a:p>
          <a:p>
            <a:pPr marL="0" lvl="0" indent="0" algn="l">
              <a:lnSpc>
                <a:spcPts val="7231"/>
              </a:lnSpc>
              <a:spcBef>
                <a:spcPct val="0"/>
              </a:spcBef>
            </a:pPr>
            <a:r>
              <a:rPr lang="en-US" sz="6399" u="none">
                <a:solidFill>
                  <a:srgbClr val="021531"/>
                </a:solidFill>
                <a:latin typeface="Glacial Indifference Bold"/>
              </a:rPr>
              <a:t>WBRERA REGISTRATION</a:t>
            </a:r>
          </a:p>
        </p:txBody>
      </p:sp>
      <p:grpSp>
        <p:nvGrpSpPr>
          <p:cNvPr id="6" name="Group 6"/>
          <p:cNvGrpSpPr/>
          <p:nvPr/>
        </p:nvGrpSpPr>
        <p:grpSpPr>
          <a:xfrm>
            <a:off x="605643" y="3913825"/>
            <a:ext cx="8340744" cy="4630568"/>
            <a:chOff x="0" y="0"/>
            <a:chExt cx="10392783" cy="5769808"/>
          </a:xfrm>
        </p:grpSpPr>
        <p:sp>
          <p:nvSpPr>
            <p:cNvPr id="7" name="Freeform 7"/>
            <p:cNvSpPr/>
            <p:nvPr/>
          </p:nvSpPr>
          <p:spPr>
            <a:xfrm>
              <a:off x="0" y="0"/>
              <a:ext cx="10392783" cy="5769808"/>
            </a:xfrm>
            <a:custGeom>
              <a:avLst/>
              <a:gdLst/>
              <a:ahLst/>
              <a:cxnLst/>
              <a:rect l="l" t="t" r="r" b="b"/>
              <a:pathLst>
                <a:path w="10392783" h="5769808">
                  <a:moveTo>
                    <a:pt x="0" y="0"/>
                  </a:moveTo>
                  <a:lnTo>
                    <a:pt x="10392783" y="0"/>
                  </a:lnTo>
                  <a:lnTo>
                    <a:pt x="10392783" y="5769808"/>
                  </a:lnTo>
                  <a:lnTo>
                    <a:pt x="0" y="5769808"/>
                  </a:lnTo>
                  <a:close/>
                </a:path>
              </a:pathLst>
            </a:custGeom>
            <a:solidFill>
              <a:srgbClr val="FF9D03"/>
            </a:solidFill>
          </p:spPr>
        </p:sp>
      </p:grpSp>
      <p:grpSp>
        <p:nvGrpSpPr>
          <p:cNvPr id="8" name="Group 8"/>
          <p:cNvGrpSpPr/>
          <p:nvPr/>
        </p:nvGrpSpPr>
        <p:grpSpPr>
          <a:xfrm>
            <a:off x="9341612" y="3913825"/>
            <a:ext cx="8340744" cy="4630568"/>
            <a:chOff x="0" y="0"/>
            <a:chExt cx="10392783" cy="5769808"/>
          </a:xfrm>
        </p:grpSpPr>
        <p:sp>
          <p:nvSpPr>
            <p:cNvPr id="9" name="Freeform 9"/>
            <p:cNvSpPr/>
            <p:nvPr/>
          </p:nvSpPr>
          <p:spPr>
            <a:xfrm>
              <a:off x="0" y="0"/>
              <a:ext cx="10392783" cy="5769808"/>
            </a:xfrm>
            <a:custGeom>
              <a:avLst/>
              <a:gdLst/>
              <a:ahLst/>
              <a:cxnLst/>
              <a:rect l="l" t="t" r="r" b="b"/>
              <a:pathLst>
                <a:path w="10392783" h="5769808">
                  <a:moveTo>
                    <a:pt x="0" y="0"/>
                  </a:moveTo>
                  <a:lnTo>
                    <a:pt x="10392783" y="0"/>
                  </a:lnTo>
                  <a:lnTo>
                    <a:pt x="10392783" y="5769808"/>
                  </a:lnTo>
                  <a:lnTo>
                    <a:pt x="0" y="5769808"/>
                  </a:lnTo>
                  <a:close/>
                </a:path>
              </a:pathLst>
            </a:custGeom>
            <a:solidFill>
              <a:srgbClr val="FF9D03"/>
            </a:solidFill>
          </p:spPr>
        </p:sp>
      </p:grpSp>
      <p:sp>
        <p:nvSpPr>
          <p:cNvPr id="10" name="TextBox 10"/>
          <p:cNvSpPr txBox="1"/>
          <p:nvPr/>
        </p:nvSpPr>
        <p:spPr>
          <a:xfrm>
            <a:off x="956582" y="4320045"/>
            <a:ext cx="6446427" cy="1909064"/>
          </a:xfrm>
          <a:prstGeom prst="rect">
            <a:avLst/>
          </a:prstGeom>
        </p:spPr>
        <p:txBody>
          <a:bodyPr lIns="0" tIns="0" rIns="0" bIns="0" rtlCol="0" anchor="t">
            <a:spAutoFit/>
          </a:bodyPr>
          <a:lstStyle/>
          <a:p>
            <a:pPr>
              <a:lnSpc>
                <a:spcPts val="3808"/>
              </a:lnSpc>
            </a:pPr>
            <a:r>
              <a:rPr lang="en-US" sz="3200">
                <a:solidFill>
                  <a:srgbClr val="021531"/>
                </a:solidFill>
                <a:latin typeface="Glacial Indifference Bold"/>
              </a:rPr>
              <a:t>The List of Documents</a:t>
            </a:r>
          </a:p>
          <a:p>
            <a:pPr>
              <a:lnSpc>
                <a:spcPts val="3808"/>
              </a:lnSpc>
            </a:pPr>
            <a:r>
              <a:rPr lang="en-US" sz="3200">
                <a:solidFill>
                  <a:srgbClr val="021531"/>
                </a:solidFill>
                <a:latin typeface="Glacial Indifference Bold"/>
              </a:rPr>
              <a:t>Required For Project Registration is attached herewith :</a:t>
            </a:r>
          </a:p>
          <a:p>
            <a:pPr>
              <a:lnSpc>
                <a:spcPts val="3808"/>
              </a:lnSpc>
            </a:pPr>
            <a:endParaRPr lang="en-US" sz="3200">
              <a:solidFill>
                <a:srgbClr val="021531"/>
              </a:solidFill>
              <a:latin typeface="Glacial Indifference Bold"/>
            </a:endParaRPr>
          </a:p>
        </p:txBody>
      </p:sp>
      <p:sp>
        <p:nvSpPr>
          <p:cNvPr id="11" name="TextBox 11"/>
          <p:cNvSpPr txBox="1"/>
          <p:nvPr/>
        </p:nvSpPr>
        <p:spPr>
          <a:xfrm>
            <a:off x="9692551" y="4320045"/>
            <a:ext cx="6446427" cy="1909064"/>
          </a:xfrm>
          <a:prstGeom prst="rect">
            <a:avLst/>
          </a:prstGeom>
        </p:spPr>
        <p:txBody>
          <a:bodyPr lIns="0" tIns="0" rIns="0" bIns="0" rtlCol="0" anchor="t">
            <a:spAutoFit/>
          </a:bodyPr>
          <a:lstStyle/>
          <a:p>
            <a:pPr marL="0" lvl="0" indent="0" algn="l">
              <a:lnSpc>
                <a:spcPts val="3808"/>
              </a:lnSpc>
              <a:spcBef>
                <a:spcPct val="0"/>
              </a:spcBef>
            </a:pPr>
            <a:r>
              <a:rPr lang="en-US" sz="3200" u="none">
                <a:solidFill>
                  <a:srgbClr val="021531"/>
                </a:solidFill>
                <a:latin typeface="Glacial Indifference Bold"/>
              </a:rPr>
              <a:t>The List of Documents</a:t>
            </a:r>
          </a:p>
          <a:p>
            <a:pPr marL="0" lvl="0" indent="0" algn="l">
              <a:lnSpc>
                <a:spcPts val="3808"/>
              </a:lnSpc>
              <a:spcBef>
                <a:spcPct val="0"/>
              </a:spcBef>
            </a:pPr>
            <a:r>
              <a:rPr lang="en-US" sz="3200" u="none">
                <a:solidFill>
                  <a:srgbClr val="021531"/>
                </a:solidFill>
                <a:latin typeface="Glacial Indifference Bold"/>
              </a:rPr>
              <a:t>Required For Agent Registration is attached herewith :</a:t>
            </a:r>
          </a:p>
          <a:p>
            <a:pPr marL="0" lvl="0" indent="0" algn="l">
              <a:lnSpc>
                <a:spcPts val="3808"/>
              </a:lnSpc>
              <a:spcBef>
                <a:spcPct val="0"/>
              </a:spcBef>
            </a:pPr>
            <a:endParaRPr lang="en-US" sz="3200" u="none">
              <a:solidFill>
                <a:srgbClr val="021531"/>
              </a:solidFill>
              <a:latin typeface="Glacial Indifference Bold"/>
            </a:endParaRPr>
          </a:p>
        </p:txBody>
      </p:sp>
      <p:sp>
        <p:nvSpPr>
          <p:cNvPr id="12" name="TextBox 12"/>
          <p:cNvSpPr txBox="1"/>
          <p:nvPr/>
        </p:nvSpPr>
        <p:spPr>
          <a:xfrm>
            <a:off x="893835" y="6354450"/>
            <a:ext cx="7764361" cy="1463802"/>
          </a:xfrm>
          <a:prstGeom prst="rect">
            <a:avLst/>
          </a:prstGeom>
        </p:spPr>
        <p:txBody>
          <a:bodyPr lIns="0" tIns="0" rIns="0" bIns="0" rtlCol="0" anchor="t">
            <a:spAutoFit/>
          </a:bodyPr>
          <a:lstStyle/>
          <a:p>
            <a:pPr marL="518160" lvl="1" indent="-259080">
              <a:lnSpc>
                <a:spcPts val="2904"/>
              </a:lnSpc>
              <a:buFont typeface="Arial"/>
              <a:buChar char="•"/>
            </a:pPr>
            <a:r>
              <a:rPr lang="en-US" sz="2400">
                <a:solidFill>
                  <a:srgbClr val="FFFFFF"/>
                </a:solidFill>
                <a:latin typeface="Glacial Indifference"/>
              </a:rPr>
              <a:t>Checklist of Project Registration – Individual Promoter</a:t>
            </a:r>
          </a:p>
          <a:p>
            <a:pPr marL="518160" lvl="1" indent="-259080">
              <a:lnSpc>
                <a:spcPts val="2904"/>
              </a:lnSpc>
              <a:buFont typeface="Arial"/>
              <a:buChar char="•"/>
            </a:pPr>
            <a:r>
              <a:rPr lang="en-US" sz="2400">
                <a:solidFill>
                  <a:srgbClr val="FFFFFF"/>
                </a:solidFill>
                <a:latin typeface="Glacial Indifference"/>
              </a:rPr>
              <a:t>Checklist of Project Registration – LLP/ Partnership</a:t>
            </a:r>
          </a:p>
          <a:p>
            <a:pPr marL="518160" lvl="1" indent="-259080">
              <a:lnSpc>
                <a:spcPts val="2904"/>
              </a:lnSpc>
              <a:buFont typeface="Arial"/>
              <a:buChar char="•"/>
            </a:pPr>
            <a:r>
              <a:rPr lang="en-US" sz="2400">
                <a:solidFill>
                  <a:srgbClr val="FFFFFF"/>
                </a:solidFill>
                <a:latin typeface="Glacial Indifference"/>
              </a:rPr>
              <a:t>Checklist of Project Registration – Company</a:t>
            </a:r>
          </a:p>
          <a:p>
            <a:pPr>
              <a:lnSpc>
                <a:spcPts val="2904"/>
              </a:lnSpc>
            </a:pPr>
            <a:endParaRPr lang="en-US" sz="2400">
              <a:solidFill>
                <a:srgbClr val="FFFFFF"/>
              </a:solidFill>
              <a:latin typeface="Glacial Indifference"/>
            </a:endParaRPr>
          </a:p>
        </p:txBody>
      </p:sp>
      <p:sp>
        <p:nvSpPr>
          <p:cNvPr id="13" name="TextBox 13"/>
          <p:cNvSpPr txBox="1"/>
          <p:nvPr/>
        </p:nvSpPr>
        <p:spPr>
          <a:xfrm>
            <a:off x="9629804" y="6354450"/>
            <a:ext cx="7764361" cy="1463802"/>
          </a:xfrm>
          <a:prstGeom prst="rect">
            <a:avLst/>
          </a:prstGeom>
        </p:spPr>
        <p:txBody>
          <a:bodyPr lIns="0" tIns="0" rIns="0" bIns="0" rtlCol="0" anchor="t">
            <a:spAutoFit/>
          </a:bodyPr>
          <a:lstStyle/>
          <a:p>
            <a:pPr marL="518160" lvl="1" indent="-259080">
              <a:lnSpc>
                <a:spcPts val="2904"/>
              </a:lnSpc>
              <a:buFont typeface="Arial"/>
              <a:buChar char="•"/>
            </a:pPr>
            <a:r>
              <a:rPr lang="en-US" sz="2400">
                <a:solidFill>
                  <a:srgbClr val="FFFFFF"/>
                </a:solidFill>
                <a:latin typeface="Glacial Indifference"/>
              </a:rPr>
              <a:t>Checklist of Agent Registration – Individual Promoter</a:t>
            </a:r>
          </a:p>
          <a:p>
            <a:pPr marL="518160" lvl="1" indent="-259080">
              <a:lnSpc>
                <a:spcPts val="2904"/>
              </a:lnSpc>
              <a:buFont typeface="Arial"/>
              <a:buChar char="•"/>
            </a:pPr>
            <a:r>
              <a:rPr lang="en-US" sz="2400">
                <a:solidFill>
                  <a:srgbClr val="FFFFFF"/>
                </a:solidFill>
                <a:latin typeface="Glacial Indifference"/>
              </a:rPr>
              <a:t>Checklist of Agent Registration – LLP/ Partnership</a:t>
            </a:r>
          </a:p>
          <a:p>
            <a:pPr marL="518160" lvl="1" indent="-259080">
              <a:lnSpc>
                <a:spcPts val="2904"/>
              </a:lnSpc>
              <a:buFont typeface="Arial"/>
              <a:buChar char="•"/>
            </a:pPr>
            <a:r>
              <a:rPr lang="en-US" sz="2400">
                <a:solidFill>
                  <a:srgbClr val="FFFFFF"/>
                </a:solidFill>
                <a:latin typeface="Glacial Indifference"/>
              </a:rPr>
              <a:t>Checklist of Agent Registration – Company</a:t>
            </a:r>
          </a:p>
          <a:p>
            <a:pPr>
              <a:lnSpc>
                <a:spcPts val="2904"/>
              </a:lnSpc>
            </a:pPr>
            <a:endParaRPr lang="en-US" sz="2400">
              <a:solidFill>
                <a:srgbClr val="FFFFFF"/>
              </a:solidFill>
              <a:latin typeface="Glacial Indifference"/>
            </a:endParaRPr>
          </a:p>
        </p:txBody>
      </p:sp>
      <p:grpSp>
        <p:nvGrpSpPr>
          <p:cNvPr id="14" name="Group 14"/>
          <p:cNvGrpSpPr/>
          <p:nvPr/>
        </p:nvGrpSpPr>
        <p:grpSpPr>
          <a:xfrm>
            <a:off x="-24282" y="1028700"/>
            <a:ext cx="301209" cy="2006022"/>
            <a:chOff x="0" y="0"/>
            <a:chExt cx="429313" cy="2859179"/>
          </a:xfrm>
        </p:grpSpPr>
        <p:sp>
          <p:nvSpPr>
            <p:cNvPr id="15" name="Freeform 15"/>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7707141" y="3096252"/>
            <a:ext cx="11628475" cy="7984390"/>
            <a:chOff x="0" y="0"/>
            <a:chExt cx="14489380" cy="9948757"/>
          </a:xfrm>
        </p:grpSpPr>
        <p:sp>
          <p:nvSpPr>
            <p:cNvPr id="6" name="Freeform 6"/>
            <p:cNvSpPr/>
            <p:nvPr/>
          </p:nvSpPr>
          <p:spPr>
            <a:xfrm>
              <a:off x="0" y="0"/>
              <a:ext cx="14489381" cy="9948757"/>
            </a:xfrm>
            <a:custGeom>
              <a:avLst/>
              <a:gdLst/>
              <a:ahLst/>
              <a:cxnLst/>
              <a:rect l="l" t="t" r="r" b="b"/>
              <a:pathLst>
                <a:path w="14489381" h="9948757">
                  <a:moveTo>
                    <a:pt x="0" y="0"/>
                  </a:moveTo>
                  <a:lnTo>
                    <a:pt x="14489381" y="0"/>
                  </a:lnTo>
                  <a:lnTo>
                    <a:pt x="14489381" y="9948757"/>
                  </a:lnTo>
                  <a:lnTo>
                    <a:pt x="0" y="9948757"/>
                  </a:lnTo>
                  <a:close/>
                </a:path>
              </a:pathLst>
            </a:custGeom>
            <a:solidFill>
              <a:srgbClr val="FF9D03">
                <a:alpha val="63922"/>
              </a:srgbClr>
            </a:solidFill>
          </p:spPr>
        </p:sp>
      </p:grpSp>
      <p:pic>
        <p:nvPicPr>
          <p:cNvPr id="7" name="Picture 7"/>
          <p:cNvPicPr>
            <a:picLocks noChangeAspect="1"/>
          </p:cNvPicPr>
          <p:nvPr/>
        </p:nvPicPr>
        <p:blipFill>
          <a:blip r:embed="rId3"/>
          <a:srcRect/>
          <a:stretch>
            <a:fillRect/>
          </a:stretch>
        </p:blipFill>
        <p:spPr>
          <a:xfrm>
            <a:off x="992291" y="3661156"/>
            <a:ext cx="7895397" cy="5487301"/>
          </a:xfrm>
          <a:prstGeom prst="rect">
            <a:avLst/>
          </a:prstGeom>
        </p:spPr>
      </p:pic>
      <p:sp>
        <p:nvSpPr>
          <p:cNvPr id="8" name="TextBox 8"/>
          <p:cNvSpPr txBox="1"/>
          <p:nvPr/>
        </p:nvSpPr>
        <p:spPr>
          <a:xfrm>
            <a:off x="1028700" y="1142865"/>
            <a:ext cx="12284846" cy="18571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EXTENSION OF THE PROJECT </a:t>
            </a:r>
          </a:p>
          <a:p>
            <a:pPr marL="0" lvl="0" indent="0" algn="l">
              <a:lnSpc>
                <a:spcPts val="7231"/>
              </a:lnSpc>
              <a:spcBef>
                <a:spcPct val="0"/>
              </a:spcBef>
            </a:pPr>
            <a:r>
              <a:rPr lang="en-US" sz="6399" u="none">
                <a:solidFill>
                  <a:srgbClr val="021531"/>
                </a:solidFill>
                <a:latin typeface="Glacial Indifference Bold"/>
              </a:rPr>
              <a:t>UNDER WBRERA.</a:t>
            </a:r>
          </a:p>
        </p:txBody>
      </p:sp>
      <p:sp>
        <p:nvSpPr>
          <p:cNvPr id="9" name="TextBox 9"/>
          <p:cNvSpPr txBox="1"/>
          <p:nvPr/>
        </p:nvSpPr>
        <p:spPr>
          <a:xfrm>
            <a:off x="8887688" y="3651631"/>
            <a:ext cx="8371612" cy="5606669"/>
          </a:xfrm>
          <a:prstGeom prst="rect">
            <a:avLst/>
          </a:prstGeom>
        </p:spPr>
        <p:txBody>
          <a:bodyPr lIns="0" tIns="0" rIns="0" bIns="0" rtlCol="0" anchor="t">
            <a:spAutoFit/>
          </a:bodyPr>
          <a:lstStyle/>
          <a:p>
            <a:pPr marL="604519" lvl="1" indent="-302260">
              <a:lnSpc>
                <a:spcPts val="3387"/>
              </a:lnSpc>
              <a:buFont typeface="Arial"/>
              <a:buChar char="•"/>
            </a:pPr>
            <a:r>
              <a:rPr lang="en-US" sz="2799">
                <a:solidFill>
                  <a:srgbClr val="021531"/>
                </a:solidFill>
                <a:latin typeface="Glacial Indifference"/>
              </a:rPr>
              <a:t>Registration Granted by authority can be extended by an application made by promoter due to “FORCE MAJEURE”</a:t>
            </a:r>
          </a:p>
          <a:p>
            <a:pPr>
              <a:lnSpc>
                <a:spcPts val="1209"/>
              </a:lnSpc>
            </a:pPr>
            <a:endParaRPr lang="en-US" sz="2799">
              <a:solidFill>
                <a:srgbClr val="021531"/>
              </a:solidFill>
              <a:latin typeface="Glacial Indifference"/>
            </a:endParaRPr>
          </a:p>
          <a:p>
            <a:pPr marL="604519" lvl="1" indent="-302260">
              <a:lnSpc>
                <a:spcPts val="3387"/>
              </a:lnSpc>
              <a:buFont typeface="Arial"/>
              <a:buChar char="•"/>
            </a:pPr>
            <a:r>
              <a:rPr lang="en-US" sz="2799">
                <a:solidFill>
                  <a:srgbClr val="021531"/>
                </a:solidFill>
                <a:latin typeface="Glacial Indifference"/>
              </a:rPr>
              <a:t>Subject to Payment of Fees as specified.</a:t>
            </a:r>
          </a:p>
          <a:p>
            <a:pPr>
              <a:lnSpc>
                <a:spcPts val="1209"/>
              </a:lnSpc>
            </a:pPr>
            <a:endParaRPr lang="en-US" sz="2799">
              <a:solidFill>
                <a:srgbClr val="021531"/>
              </a:solidFill>
              <a:latin typeface="Glacial Indifference"/>
            </a:endParaRPr>
          </a:p>
          <a:p>
            <a:pPr marL="604519" lvl="1" indent="-302260">
              <a:lnSpc>
                <a:spcPts val="3387"/>
              </a:lnSpc>
              <a:buFont typeface="Arial"/>
              <a:buChar char="•"/>
            </a:pPr>
            <a:r>
              <a:rPr lang="en-US" sz="2799">
                <a:solidFill>
                  <a:srgbClr val="021531"/>
                </a:solidFill>
                <a:latin typeface="Glacial Indifference"/>
              </a:rPr>
              <a:t>Force Majeure shall mean a case of war , flood , drought , fire , cyclone , earthquake , any other calamity caused by nature affecting the regular development of real estate project .</a:t>
            </a:r>
          </a:p>
          <a:p>
            <a:pPr>
              <a:lnSpc>
                <a:spcPts val="1209"/>
              </a:lnSpc>
            </a:pPr>
            <a:endParaRPr lang="en-US" sz="2799">
              <a:solidFill>
                <a:srgbClr val="021531"/>
              </a:solidFill>
              <a:latin typeface="Glacial Indifference"/>
            </a:endParaRPr>
          </a:p>
          <a:p>
            <a:pPr marL="604519" lvl="1" indent="-302260">
              <a:lnSpc>
                <a:spcPts val="3387"/>
              </a:lnSpc>
              <a:buFont typeface="Arial"/>
              <a:buChar char="•"/>
            </a:pPr>
            <a:r>
              <a:rPr lang="en-US" sz="2799">
                <a:solidFill>
                  <a:srgbClr val="021531"/>
                </a:solidFill>
                <a:latin typeface="Glacial Indifference"/>
              </a:rPr>
              <a:t>The Authority may in reasonable circumstances also extended the registration granted for a period of 1 years. (Condition – There should not be default on the part of promoter)</a:t>
            </a:r>
          </a:p>
        </p:txBody>
      </p:sp>
      <p:grpSp>
        <p:nvGrpSpPr>
          <p:cNvPr id="10" name="Group 10"/>
          <p:cNvGrpSpPr/>
          <p:nvPr/>
        </p:nvGrpSpPr>
        <p:grpSpPr>
          <a:xfrm>
            <a:off x="-24282" y="1028700"/>
            <a:ext cx="301209" cy="2006022"/>
            <a:chOff x="0" y="0"/>
            <a:chExt cx="429313" cy="2859179"/>
          </a:xfrm>
        </p:grpSpPr>
        <p:sp>
          <p:nvSpPr>
            <p:cNvPr id="11" name="Freeform 11"/>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24282" y="1028700"/>
            <a:ext cx="301209" cy="2006022"/>
            <a:chOff x="0" y="0"/>
            <a:chExt cx="429313" cy="2859179"/>
          </a:xfrm>
        </p:grpSpPr>
        <p:sp>
          <p:nvSpPr>
            <p:cNvPr id="6" name="Freeform 6"/>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grpSp>
        <p:nvGrpSpPr>
          <p:cNvPr id="7" name="Group 7"/>
          <p:cNvGrpSpPr/>
          <p:nvPr/>
        </p:nvGrpSpPr>
        <p:grpSpPr>
          <a:xfrm>
            <a:off x="6835492" y="3096252"/>
            <a:ext cx="12500124" cy="7984390"/>
            <a:chOff x="0" y="0"/>
            <a:chExt cx="15575478" cy="9948757"/>
          </a:xfrm>
        </p:grpSpPr>
        <p:sp>
          <p:nvSpPr>
            <p:cNvPr id="8" name="Freeform 8"/>
            <p:cNvSpPr/>
            <p:nvPr/>
          </p:nvSpPr>
          <p:spPr>
            <a:xfrm>
              <a:off x="0" y="0"/>
              <a:ext cx="15575477" cy="9948757"/>
            </a:xfrm>
            <a:custGeom>
              <a:avLst/>
              <a:gdLst/>
              <a:ahLst/>
              <a:cxnLst/>
              <a:rect l="l" t="t" r="r" b="b"/>
              <a:pathLst>
                <a:path w="15575477" h="9948757">
                  <a:moveTo>
                    <a:pt x="0" y="0"/>
                  </a:moveTo>
                  <a:lnTo>
                    <a:pt x="15575477" y="0"/>
                  </a:lnTo>
                  <a:lnTo>
                    <a:pt x="15575477" y="9948757"/>
                  </a:lnTo>
                  <a:lnTo>
                    <a:pt x="0" y="9948757"/>
                  </a:lnTo>
                  <a:close/>
                </a:path>
              </a:pathLst>
            </a:custGeom>
            <a:solidFill>
              <a:srgbClr val="FF9D03">
                <a:alpha val="63922"/>
              </a:srgbClr>
            </a:solidFill>
          </p:spPr>
        </p:sp>
      </p:grpSp>
      <p:pic>
        <p:nvPicPr>
          <p:cNvPr id="9" name="Picture 9"/>
          <p:cNvPicPr>
            <a:picLocks noChangeAspect="1"/>
          </p:cNvPicPr>
          <p:nvPr/>
        </p:nvPicPr>
        <p:blipFill>
          <a:blip r:embed="rId3"/>
          <a:srcRect l="15029"/>
          <a:stretch>
            <a:fillRect/>
          </a:stretch>
        </p:blipFill>
        <p:spPr>
          <a:xfrm>
            <a:off x="1028700" y="4132795"/>
            <a:ext cx="6691713" cy="5125505"/>
          </a:xfrm>
          <a:prstGeom prst="rect">
            <a:avLst/>
          </a:prstGeom>
        </p:spPr>
      </p:pic>
      <p:sp>
        <p:nvSpPr>
          <p:cNvPr id="10" name="TextBox 10"/>
          <p:cNvSpPr txBox="1"/>
          <p:nvPr/>
        </p:nvSpPr>
        <p:spPr>
          <a:xfrm>
            <a:off x="1028700" y="1057275"/>
            <a:ext cx="11613583" cy="18571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COMPLIANCE UNDER WBRERA</a:t>
            </a:r>
          </a:p>
          <a:p>
            <a:pPr marL="0" lvl="0" indent="0" algn="l">
              <a:lnSpc>
                <a:spcPts val="7231"/>
              </a:lnSpc>
              <a:spcBef>
                <a:spcPct val="0"/>
              </a:spcBef>
            </a:pPr>
            <a:r>
              <a:rPr lang="en-US" sz="6399" u="none">
                <a:solidFill>
                  <a:srgbClr val="021531"/>
                </a:solidFill>
                <a:latin typeface="Glacial Indifference Bold"/>
              </a:rPr>
              <a:t>1 - REGULAR COMPLIANCE</a:t>
            </a:r>
          </a:p>
        </p:txBody>
      </p:sp>
      <p:sp>
        <p:nvSpPr>
          <p:cNvPr id="11" name="TextBox 11"/>
          <p:cNvSpPr txBox="1"/>
          <p:nvPr/>
        </p:nvSpPr>
        <p:spPr>
          <a:xfrm>
            <a:off x="7965176" y="3623939"/>
            <a:ext cx="8899596" cy="5759069"/>
          </a:xfrm>
          <a:prstGeom prst="rect">
            <a:avLst/>
          </a:prstGeom>
        </p:spPr>
        <p:txBody>
          <a:bodyPr lIns="0" tIns="0" rIns="0" bIns="0" rtlCol="0" anchor="t">
            <a:spAutoFit/>
          </a:bodyPr>
          <a:lstStyle/>
          <a:p>
            <a:pPr marL="604519" lvl="1" indent="-302260">
              <a:lnSpc>
                <a:spcPts val="3387"/>
              </a:lnSpc>
              <a:buFont typeface="Arial"/>
              <a:buChar char="•"/>
            </a:pPr>
            <a:r>
              <a:rPr lang="en-US" sz="2799">
                <a:solidFill>
                  <a:srgbClr val="021531"/>
                </a:solidFill>
                <a:latin typeface="Glacial Indifference"/>
              </a:rPr>
              <a:t>Maintenance of Separate Bank account with Scheduled Bank. </a:t>
            </a:r>
          </a:p>
          <a:p>
            <a:pPr>
              <a:lnSpc>
                <a:spcPts val="1209"/>
              </a:lnSpc>
            </a:pPr>
            <a:endParaRPr lang="en-US" sz="2799">
              <a:solidFill>
                <a:srgbClr val="021531"/>
              </a:solidFill>
              <a:latin typeface="Glacial Indifference"/>
            </a:endParaRPr>
          </a:p>
          <a:p>
            <a:pPr marL="604519" lvl="1" indent="-302260">
              <a:lnSpc>
                <a:spcPts val="3387"/>
              </a:lnSpc>
              <a:buFont typeface="Arial"/>
              <a:buChar char="•"/>
            </a:pPr>
            <a:r>
              <a:rPr lang="en-US" sz="2799">
                <a:solidFill>
                  <a:srgbClr val="021531"/>
                </a:solidFill>
                <a:latin typeface="Glacial Indifference"/>
              </a:rPr>
              <a:t>70% of the amount realised from allotees shall be deposited in that bank account.</a:t>
            </a:r>
          </a:p>
          <a:p>
            <a:pPr>
              <a:lnSpc>
                <a:spcPts val="1209"/>
              </a:lnSpc>
            </a:pPr>
            <a:endParaRPr lang="en-US" sz="2799">
              <a:solidFill>
                <a:srgbClr val="021531"/>
              </a:solidFill>
              <a:latin typeface="Glacial Indifference"/>
            </a:endParaRPr>
          </a:p>
          <a:p>
            <a:pPr marL="604519" lvl="1" indent="-302260">
              <a:lnSpc>
                <a:spcPts val="3387"/>
              </a:lnSpc>
              <a:buFont typeface="Arial"/>
              <a:buChar char="•"/>
            </a:pPr>
            <a:r>
              <a:rPr lang="en-US" sz="2799">
                <a:solidFill>
                  <a:srgbClr val="021531"/>
                </a:solidFill>
                <a:latin typeface="Glacial Indifference"/>
              </a:rPr>
              <a:t>Withdrawal from the account shall be in proportion to the % of completion of Project.</a:t>
            </a:r>
          </a:p>
          <a:p>
            <a:pPr>
              <a:lnSpc>
                <a:spcPts val="1209"/>
              </a:lnSpc>
            </a:pPr>
            <a:endParaRPr lang="en-US" sz="2799">
              <a:solidFill>
                <a:srgbClr val="021531"/>
              </a:solidFill>
              <a:latin typeface="Glacial Indifference"/>
            </a:endParaRPr>
          </a:p>
          <a:p>
            <a:pPr marL="604519" lvl="1" indent="-302260">
              <a:lnSpc>
                <a:spcPts val="3387"/>
              </a:lnSpc>
              <a:buFont typeface="Arial"/>
              <a:buChar char="•"/>
            </a:pPr>
            <a:r>
              <a:rPr lang="en-US" sz="2799">
                <a:solidFill>
                  <a:srgbClr val="021531"/>
                </a:solidFill>
                <a:latin typeface="Glacial Indifference"/>
              </a:rPr>
              <a:t>The withdrawal shall be limited to the land cost &amp; cost incurred for construction of the Project including onsite expenditure.</a:t>
            </a:r>
          </a:p>
          <a:p>
            <a:pPr>
              <a:lnSpc>
                <a:spcPts val="1209"/>
              </a:lnSpc>
            </a:pPr>
            <a:endParaRPr lang="en-US" sz="2799">
              <a:solidFill>
                <a:srgbClr val="021531"/>
              </a:solidFill>
              <a:latin typeface="Glacial Indifference"/>
            </a:endParaRPr>
          </a:p>
          <a:p>
            <a:pPr marL="604519" lvl="1" indent="-302260">
              <a:lnSpc>
                <a:spcPts val="3387"/>
              </a:lnSpc>
              <a:buFont typeface="Arial"/>
              <a:buChar char="•"/>
            </a:pPr>
            <a:r>
              <a:rPr lang="en-US" sz="2799">
                <a:solidFill>
                  <a:srgbClr val="021531"/>
                </a:solidFill>
                <a:latin typeface="Glacial Indifference"/>
              </a:rPr>
              <a:t>The withdrawal shall be subject to certification received from an Engineer , architect &amp; chartered accountant in practice.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24282" y="1028700"/>
            <a:ext cx="301209" cy="2006022"/>
            <a:chOff x="0" y="0"/>
            <a:chExt cx="429313" cy="2859179"/>
          </a:xfrm>
        </p:grpSpPr>
        <p:sp>
          <p:nvSpPr>
            <p:cNvPr id="6" name="Freeform 6"/>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pic>
        <p:nvPicPr>
          <p:cNvPr id="7" name="Picture 7"/>
          <p:cNvPicPr>
            <a:picLocks noChangeAspect="1"/>
          </p:cNvPicPr>
          <p:nvPr/>
        </p:nvPicPr>
        <p:blipFill>
          <a:blip r:embed="rId3"/>
          <a:srcRect/>
          <a:stretch>
            <a:fillRect/>
          </a:stretch>
        </p:blipFill>
        <p:spPr>
          <a:xfrm>
            <a:off x="1140908" y="4073442"/>
            <a:ext cx="5286176" cy="5184858"/>
          </a:xfrm>
          <a:prstGeom prst="rect">
            <a:avLst/>
          </a:prstGeom>
        </p:spPr>
      </p:pic>
      <p:sp>
        <p:nvSpPr>
          <p:cNvPr id="8" name="TextBox 8"/>
          <p:cNvSpPr txBox="1"/>
          <p:nvPr/>
        </p:nvSpPr>
        <p:spPr>
          <a:xfrm>
            <a:off x="1028700" y="1057275"/>
            <a:ext cx="14394064" cy="18571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COMPLIANCE UNDER WBRERA</a:t>
            </a:r>
          </a:p>
          <a:p>
            <a:pPr marL="0" lvl="0" indent="0" algn="l">
              <a:lnSpc>
                <a:spcPts val="7231"/>
              </a:lnSpc>
              <a:spcBef>
                <a:spcPct val="0"/>
              </a:spcBef>
            </a:pPr>
            <a:r>
              <a:rPr lang="en-US" sz="6399" u="none">
                <a:solidFill>
                  <a:srgbClr val="021531"/>
                </a:solidFill>
                <a:latin typeface="Glacial Indifference Bold"/>
              </a:rPr>
              <a:t>2 - QUARTERLY COMPLIANCE </a:t>
            </a:r>
          </a:p>
        </p:txBody>
      </p:sp>
      <p:grpSp>
        <p:nvGrpSpPr>
          <p:cNvPr id="9" name="Group 9"/>
          <p:cNvGrpSpPr/>
          <p:nvPr/>
        </p:nvGrpSpPr>
        <p:grpSpPr>
          <a:xfrm>
            <a:off x="6835492" y="3096252"/>
            <a:ext cx="12500124" cy="7984390"/>
            <a:chOff x="0" y="0"/>
            <a:chExt cx="15575478" cy="9948757"/>
          </a:xfrm>
        </p:grpSpPr>
        <p:sp>
          <p:nvSpPr>
            <p:cNvPr id="10" name="Freeform 10"/>
            <p:cNvSpPr/>
            <p:nvPr/>
          </p:nvSpPr>
          <p:spPr>
            <a:xfrm>
              <a:off x="0" y="0"/>
              <a:ext cx="15575477" cy="9948757"/>
            </a:xfrm>
            <a:custGeom>
              <a:avLst/>
              <a:gdLst/>
              <a:ahLst/>
              <a:cxnLst/>
              <a:rect l="l" t="t" r="r" b="b"/>
              <a:pathLst>
                <a:path w="15575477" h="9948757">
                  <a:moveTo>
                    <a:pt x="0" y="0"/>
                  </a:moveTo>
                  <a:lnTo>
                    <a:pt x="15575477" y="0"/>
                  </a:lnTo>
                  <a:lnTo>
                    <a:pt x="15575477" y="9948757"/>
                  </a:lnTo>
                  <a:lnTo>
                    <a:pt x="0" y="9948757"/>
                  </a:lnTo>
                  <a:close/>
                </a:path>
              </a:pathLst>
            </a:custGeom>
            <a:solidFill>
              <a:srgbClr val="FF9D03">
                <a:alpha val="63922"/>
              </a:srgbClr>
            </a:solidFill>
          </p:spPr>
        </p:sp>
      </p:grpSp>
      <p:sp>
        <p:nvSpPr>
          <p:cNvPr id="11" name="TextBox 11"/>
          <p:cNvSpPr txBox="1"/>
          <p:nvPr/>
        </p:nvSpPr>
        <p:spPr>
          <a:xfrm>
            <a:off x="7345204" y="3623939"/>
            <a:ext cx="9519568" cy="5153787"/>
          </a:xfrm>
          <a:prstGeom prst="rect">
            <a:avLst/>
          </a:prstGeom>
        </p:spPr>
        <p:txBody>
          <a:bodyPr lIns="0" tIns="0" rIns="0" bIns="0" rtlCol="0" anchor="t">
            <a:spAutoFit/>
          </a:bodyPr>
          <a:lstStyle/>
          <a:p>
            <a:pPr>
              <a:lnSpc>
                <a:spcPts val="3387"/>
              </a:lnSpc>
            </a:pPr>
            <a:r>
              <a:rPr lang="en-US" sz="2799">
                <a:solidFill>
                  <a:srgbClr val="021531"/>
                </a:solidFill>
                <a:latin typeface="Glacial Indifference Bold"/>
              </a:rPr>
              <a:t>Section  11 of RERA Act , 2016 requires the promoter to update the following details on the website of the authority on quarterly Basis. </a:t>
            </a:r>
          </a:p>
          <a:p>
            <a:pPr>
              <a:lnSpc>
                <a:spcPts val="3387"/>
              </a:lnSpc>
            </a:pPr>
            <a:endParaRPr lang="en-US" sz="2799">
              <a:solidFill>
                <a:srgbClr val="021531"/>
              </a:solidFill>
              <a:latin typeface="Glacial Indifference Bold"/>
            </a:endParaRPr>
          </a:p>
          <a:p>
            <a:pPr marL="604519" lvl="1" indent="-302260">
              <a:lnSpc>
                <a:spcPts val="3919"/>
              </a:lnSpc>
              <a:buFont typeface="Arial"/>
              <a:buChar char="•"/>
            </a:pPr>
            <a:r>
              <a:rPr lang="en-US" sz="2799">
                <a:solidFill>
                  <a:srgbClr val="021531"/>
                </a:solidFill>
                <a:latin typeface="Glacial Indifference"/>
              </a:rPr>
              <a:t>Number &amp; Type of Apartment / Plots booked </a:t>
            </a:r>
          </a:p>
          <a:p>
            <a:pPr marL="604519" lvl="1" indent="-302260">
              <a:lnSpc>
                <a:spcPts val="3919"/>
              </a:lnSpc>
              <a:buFont typeface="Arial"/>
              <a:buChar char="•"/>
            </a:pPr>
            <a:r>
              <a:rPr lang="en-US" sz="2799">
                <a:solidFill>
                  <a:srgbClr val="021531"/>
                </a:solidFill>
                <a:latin typeface="Glacial Indifference"/>
              </a:rPr>
              <a:t>Number of garage booked.</a:t>
            </a:r>
          </a:p>
          <a:p>
            <a:pPr marL="604519" lvl="1" indent="-302260">
              <a:lnSpc>
                <a:spcPts val="3919"/>
              </a:lnSpc>
              <a:buFont typeface="Arial"/>
              <a:buChar char="•"/>
            </a:pPr>
            <a:r>
              <a:rPr lang="en-US" sz="2799">
                <a:solidFill>
                  <a:srgbClr val="021531"/>
                </a:solidFill>
                <a:latin typeface="Glacial Indifference"/>
              </a:rPr>
              <a:t>Approvals applied , taken and Pending during the quarter.</a:t>
            </a:r>
          </a:p>
          <a:p>
            <a:pPr marL="604519" lvl="1" indent="-302260">
              <a:lnSpc>
                <a:spcPts val="3919"/>
              </a:lnSpc>
              <a:buFont typeface="Arial"/>
              <a:buChar char="•"/>
            </a:pPr>
            <a:r>
              <a:rPr lang="en-US" sz="2799">
                <a:solidFill>
                  <a:srgbClr val="021531"/>
                </a:solidFill>
                <a:latin typeface="Glacial Indifference"/>
              </a:rPr>
              <a:t>Construction status of the Project along with images.</a:t>
            </a:r>
          </a:p>
          <a:p>
            <a:pPr marL="604519" lvl="1" indent="-302260">
              <a:lnSpc>
                <a:spcPts val="3919"/>
              </a:lnSpc>
              <a:buFont typeface="Arial"/>
              <a:buChar char="•"/>
            </a:pPr>
            <a:r>
              <a:rPr lang="en-US" sz="2799">
                <a:solidFill>
                  <a:srgbClr val="021531"/>
                </a:solidFill>
                <a:latin typeface="Glacial Indifference"/>
              </a:rPr>
              <a:t>Construction status should contain details of construction status of common area also.</a:t>
            </a:r>
          </a:p>
          <a:p>
            <a:pPr marL="604519" lvl="1" indent="-302260">
              <a:lnSpc>
                <a:spcPts val="3919"/>
              </a:lnSpc>
              <a:buFont typeface="Arial"/>
              <a:buChar char="•"/>
            </a:pPr>
            <a:r>
              <a:rPr lang="en-US" sz="2799">
                <a:solidFill>
                  <a:srgbClr val="021531"/>
                </a:solidFill>
                <a:latin typeface="Glacial Indifference"/>
              </a:rPr>
              <a:t>Timeline – Within 7 days from the End of the Quarter.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24282" y="1028700"/>
            <a:ext cx="301209" cy="2006022"/>
            <a:chOff x="0" y="0"/>
            <a:chExt cx="429313" cy="2859179"/>
          </a:xfrm>
        </p:grpSpPr>
        <p:sp>
          <p:nvSpPr>
            <p:cNvPr id="6" name="Freeform 6"/>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grpSp>
        <p:nvGrpSpPr>
          <p:cNvPr id="7" name="Group 7"/>
          <p:cNvGrpSpPr/>
          <p:nvPr/>
        </p:nvGrpSpPr>
        <p:grpSpPr>
          <a:xfrm>
            <a:off x="6708890" y="3096252"/>
            <a:ext cx="12626726" cy="7984390"/>
            <a:chOff x="0" y="0"/>
            <a:chExt cx="15733227" cy="9948757"/>
          </a:xfrm>
        </p:grpSpPr>
        <p:sp>
          <p:nvSpPr>
            <p:cNvPr id="8" name="Freeform 8"/>
            <p:cNvSpPr/>
            <p:nvPr/>
          </p:nvSpPr>
          <p:spPr>
            <a:xfrm>
              <a:off x="0" y="0"/>
              <a:ext cx="15733227" cy="9948757"/>
            </a:xfrm>
            <a:custGeom>
              <a:avLst/>
              <a:gdLst/>
              <a:ahLst/>
              <a:cxnLst/>
              <a:rect l="l" t="t" r="r" b="b"/>
              <a:pathLst>
                <a:path w="15733227" h="9948757">
                  <a:moveTo>
                    <a:pt x="0" y="0"/>
                  </a:moveTo>
                  <a:lnTo>
                    <a:pt x="15733227" y="0"/>
                  </a:lnTo>
                  <a:lnTo>
                    <a:pt x="15733227" y="9948757"/>
                  </a:lnTo>
                  <a:lnTo>
                    <a:pt x="0" y="9948757"/>
                  </a:lnTo>
                  <a:close/>
                </a:path>
              </a:pathLst>
            </a:custGeom>
            <a:solidFill>
              <a:srgbClr val="FF9D03">
                <a:alpha val="63922"/>
              </a:srgbClr>
            </a:solidFill>
          </p:spPr>
        </p:sp>
      </p:grpSp>
      <p:pic>
        <p:nvPicPr>
          <p:cNvPr id="9" name="Picture 9"/>
          <p:cNvPicPr>
            <a:picLocks noChangeAspect="1"/>
          </p:cNvPicPr>
          <p:nvPr/>
        </p:nvPicPr>
        <p:blipFill>
          <a:blip r:embed="rId3"/>
          <a:srcRect/>
          <a:stretch>
            <a:fillRect/>
          </a:stretch>
        </p:blipFill>
        <p:spPr>
          <a:xfrm>
            <a:off x="1028700" y="3444197"/>
            <a:ext cx="4648531" cy="5924840"/>
          </a:xfrm>
          <a:prstGeom prst="rect">
            <a:avLst/>
          </a:prstGeom>
        </p:spPr>
      </p:pic>
      <p:sp>
        <p:nvSpPr>
          <p:cNvPr id="10" name="TextBox 10"/>
          <p:cNvSpPr txBox="1"/>
          <p:nvPr/>
        </p:nvSpPr>
        <p:spPr>
          <a:xfrm>
            <a:off x="1028700" y="1057275"/>
            <a:ext cx="14037110" cy="18571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COMPLIANCE UNDER WBRERA</a:t>
            </a:r>
          </a:p>
          <a:p>
            <a:pPr marL="0" lvl="0" indent="0" algn="l">
              <a:lnSpc>
                <a:spcPts val="7231"/>
              </a:lnSpc>
              <a:spcBef>
                <a:spcPct val="0"/>
              </a:spcBef>
            </a:pPr>
            <a:r>
              <a:rPr lang="en-US" sz="6399" u="none">
                <a:solidFill>
                  <a:srgbClr val="021531"/>
                </a:solidFill>
                <a:latin typeface="Glacial Indifference Bold"/>
              </a:rPr>
              <a:t>3 - ANNUAL COMPLIANCE</a:t>
            </a:r>
          </a:p>
        </p:txBody>
      </p:sp>
      <p:sp>
        <p:nvSpPr>
          <p:cNvPr id="11" name="TextBox 11"/>
          <p:cNvSpPr txBox="1"/>
          <p:nvPr/>
        </p:nvSpPr>
        <p:spPr>
          <a:xfrm>
            <a:off x="7063399" y="3398495"/>
            <a:ext cx="10346197" cy="6006719"/>
          </a:xfrm>
          <a:prstGeom prst="rect">
            <a:avLst/>
          </a:prstGeom>
        </p:spPr>
        <p:txBody>
          <a:bodyPr lIns="0" tIns="0" rIns="0" bIns="0" rtlCol="0" anchor="t">
            <a:spAutoFit/>
          </a:bodyPr>
          <a:lstStyle/>
          <a:p>
            <a:pPr>
              <a:lnSpc>
                <a:spcPts val="3387"/>
              </a:lnSpc>
            </a:pPr>
            <a:r>
              <a:rPr lang="en-US" sz="2799">
                <a:solidFill>
                  <a:srgbClr val="021531"/>
                </a:solidFill>
                <a:latin typeface="Glacial Indifference Bold"/>
              </a:rPr>
              <a:t>Section 4(2)(d) of RERA Act , 2016 requires the promoter to get his accounts audited after the end of each financial year by a chartered accountant in Practice. </a:t>
            </a:r>
          </a:p>
          <a:p>
            <a:pPr>
              <a:lnSpc>
                <a:spcPts val="3387"/>
              </a:lnSpc>
            </a:pPr>
            <a:endParaRPr lang="en-US" sz="2799">
              <a:solidFill>
                <a:srgbClr val="021531"/>
              </a:solidFill>
              <a:latin typeface="Glacial Indifference Bold"/>
            </a:endParaRPr>
          </a:p>
          <a:p>
            <a:pPr marL="604519" lvl="1" indent="-302260">
              <a:lnSpc>
                <a:spcPts val="3387"/>
              </a:lnSpc>
              <a:buFont typeface="Arial"/>
              <a:buChar char="•"/>
            </a:pPr>
            <a:r>
              <a:rPr lang="en-US" sz="2799">
                <a:solidFill>
                  <a:srgbClr val="021531"/>
                </a:solidFill>
                <a:latin typeface="Glacial Indifference Bold Italics"/>
              </a:rPr>
              <a:t>Timeline </a:t>
            </a:r>
            <a:r>
              <a:rPr lang="en-US" sz="2799">
                <a:solidFill>
                  <a:srgbClr val="021531"/>
                </a:solidFill>
                <a:latin typeface="Glacial Indifference"/>
              </a:rPr>
              <a:t>- The Audited accounts shall be submitted online to the authority within 6 months from the End of F.Y.</a:t>
            </a:r>
          </a:p>
          <a:p>
            <a:pPr>
              <a:lnSpc>
                <a:spcPts val="3387"/>
              </a:lnSpc>
            </a:pPr>
            <a:endParaRPr lang="en-US" sz="2799">
              <a:solidFill>
                <a:srgbClr val="021531"/>
              </a:solidFill>
              <a:latin typeface="Glacial Indifference"/>
            </a:endParaRPr>
          </a:p>
          <a:p>
            <a:pPr marL="604519" lvl="1" indent="-302260">
              <a:lnSpc>
                <a:spcPts val="3387"/>
              </a:lnSpc>
              <a:buFont typeface="Arial"/>
              <a:buChar char="•"/>
            </a:pPr>
            <a:r>
              <a:rPr lang="en-US" sz="2799">
                <a:solidFill>
                  <a:srgbClr val="021531"/>
                </a:solidFill>
                <a:latin typeface="Glacial Indifference Bold Italics"/>
              </a:rPr>
              <a:t>Content of Report</a:t>
            </a:r>
            <a:r>
              <a:rPr lang="en-US" sz="2799">
                <a:solidFill>
                  <a:srgbClr val="021531"/>
                </a:solidFill>
                <a:latin typeface="Glacial Indifference"/>
              </a:rPr>
              <a:t> – Along with audited account , a statement of accounts is required which should Cover the following details :</a:t>
            </a:r>
          </a:p>
          <a:p>
            <a:pPr marL="1209039" lvl="2" indent="-403013">
              <a:lnSpc>
                <a:spcPts val="3387"/>
              </a:lnSpc>
              <a:buFont typeface="Arial"/>
              <a:buChar char="⚬"/>
            </a:pPr>
            <a:r>
              <a:rPr lang="en-US" sz="2799">
                <a:solidFill>
                  <a:srgbClr val="021531"/>
                </a:solidFill>
                <a:latin typeface="Glacial Indifference"/>
              </a:rPr>
              <a:t>Amount Collected for a particular Project has been utilised for the Project and </a:t>
            </a:r>
          </a:p>
          <a:p>
            <a:pPr marL="1209039" lvl="2" indent="-403013">
              <a:lnSpc>
                <a:spcPts val="3387"/>
              </a:lnSpc>
              <a:buFont typeface="Arial"/>
              <a:buChar char="⚬"/>
            </a:pPr>
            <a:r>
              <a:rPr lang="en-US" sz="2799">
                <a:solidFill>
                  <a:srgbClr val="021531"/>
                </a:solidFill>
                <a:latin typeface="Glacial Indifference"/>
              </a:rPr>
              <a:t>Withdrawal from accounts is in compliance with % of completion of Project.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24282" y="1028700"/>
            <a:ext cx="301209" cy="2006022"/>
            <a:chOff x="0" y="0"/>
            <a:chExt cx="429313" cy="2859179"/>
          </a:xfrm>
        </p:grpSpPr>
        <p:sp>
          <p:nvSpPr>
            <p:cNvPr id="6" name="Freeform 6"/>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grpSp>
        <p:nvGrpSpPr>
          <p:cNvPr id="7" name="Group 7"/>
          <p:cNvGrpSpPr/>
          <p:nvPr/>
        </p:nvGrpSpPr>
        <p:grpSpPr>
          <a:xfrm>
            <a:off x="6708890" y="3641076"/>
            <a:ext cx="12626726" cy="7439566"/>
            <a:chOff x="0" y="0"/>
            <a:chExt cx="15733227" cy="9269892"/>
          </a:xfrm>
        </p:grpSpPr>
        <p:sp>
          <p:nvSpPr>
            <p:cNvPr id="8" name="Freeform 8"/>
            <p:cNvSpPr/>
            <p:nvPr/>
          </p:nvSpPr>
          <p:spPr>
            <a:xfrm>
              <a:off x="0" y="0"/>
              <a:ext cx="15733227" cy="9269892"/>
            </a:xfrm>
            <a:custGeom>
              <a:avLst/>
              <a:gdLst/>
              <a:ahLst/>
              <a:cxnLst/>
              <a:rect l="l" t="t" r="r" b="b"/>
              <a:pathLst>
                <a:path w="15733227" h="9269892">
                  <a:moveTo>
                    <a:pt x="0" y="0"/>
                  </a:moveTo>
                  <a:lnTo>
                    <a:pt x="15733227" y="0"/>
                  </a:lnTo>
                  <a:lnTo>
                    <a:pt x="15733227" y="9269892"/>
                  </a:lnTo>
                  <a:lnTo>
                    <a:pt x="0" y="9269892"/>
                  </a:lnTo>
                  <a:close/>
                </a:path>
              </a:pathLst>
            </a:custGeom>
            <a:solidFill>
              <a:srgbClr val="FF9D03">
                <a:alpha val="63922"/>
              </a:srgbClr>
            </a:solidFill>
          </p:spPr>
        </p:sp>
      </p:grpSp>
      <p:pic>
        <p:nvPicPr>
          <p:cNvPr id="9" name="Picture 9"/>
          <p:cNvPicPr>
            <a:picLocks noChangeAspect="1"/>
          </p:cNvPicPr>
          <p:nvPr/>
        </p:nvPicPr>
        <p:blipFill>
          <a:blip r:embed="rId3"/>
          <a:srcRect/>
          <a:stretch>
            <a:fillRect/>
          </a:stretch>
        </p:blipFill>
        <p:spPr>
          <a:xfrm>
            <a:off x="1028700" y="3935942"/>
            <a:ext cx="4268974" cy="5322358"/>
          </a:xfrm>
          <a:prstGeom prst="rect">
            <a:avLst/>
          </a:prstGeom>
        </p:spPr>
      </p:pic>
      <p:sp>
        <p:nvSpPr>
          <p:cNvPr id="10" name="TextBox 10"/>
          <p:cNvSpPr txBox="1"/>
          <p:nvPr/>
        </p:nvSpPr>
        <p:spPr>
          <a:xfrm>
            <a:off x="859617" y="1057275"/>
            <a:ext cx="13468359" cy="1848849"/>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FILING OF COMPLAINTS WITH THE AUTHORITY &amp; WBRERA TRIBUNAL</a:t>
            </a:r>
          </a:p>
        </p:txBody>
      </p:sp>
      <p:sp>
        <p:nvSpPr>
          <p:cNvPr id="11" name="TextBox 11"/>
          <p:cNvSpPr txBox="1"/>
          <p:nvPr/>
        </p:nvSpPr>
        <p:spPr>
          <a:xfrm>
            <a:off x="7176121" y="4646274"/>
            <a:ext cx="10346197" cy="3892169"/>
          </a:xfrm>
          <a:prstGeom prst="rect">
            <a:avLst/>
          </a:prstGeom>
        </p:spPr>
        <p:txBody>
          <a:bodyPr lIns="0" tIns="0" rIns="0" bIns="0" rtlCol="0" anchor="t">
            <a:spAutoFit/>
          </a:bodyPr>
          <a:lstStyle/>
          <a:p>
            <a:pPr marL="604519" lvl="1" indent="-302260">
              <a:lnSpc>
                <a:spcPts val="3387"/>
              </a:lnSpc>
              <a:buFont typeface="Arial"/>
              <a:buChar char="•"/>
            </a:pPr>
            <a:r>
              <a:rPr lang="en-US" sz="2799">
                <a:solidFill>
                  <a:srgbClr val="021531"/>
                </a:solidFill>
                <a:latin typeface="Glacial Indifference"/>
              </a:rPr>
              <a:t>Any aggrieved Person can file an appeal with the authority by paying the requisite fees (Rs. 1000/-).</a:t>
            </a:r>
          </a:p>
          <a:p>
            <a:pPr>
              <a:lnSpc>
                <a:spcPts val="1209"/>
              </a:lnSpc>
            </a:pPr>
            <a:endParaRPr lang="en-US" sz="2799">
              <a:solidFill>
                <a:srgbClr val="021531"/>
              </a:solidFill>
              <a:latin typeface="Glacial Indifference"/>
            </a:endParaRPr>
          </a:p>
          <a:p>
            <a:pPr marL="604519" lvl="1" indent="-302260">
              <a:lnSpc>
                <a:spcPts val="3387"/>
              </a:lnSpc>
              <a:buFont typeface="Arial"/>
              <a:buChar char="•"/>
            </a:pPr>
            <a:r>
              <a:rPr lang="en-US" sz="2799">
                <a:solidFill>
                  <a:srgbClr val="021531"/>
                </a:solidFill>
                <a:latin typeface="Glacial Indifference"/>
              </a:rPr>
              <a:t>The complaint has to be filed online in Form M.</a:t>
            </a:r>
          </a:p>
          <a:p>
            <a:pPr>
              <a:lnSpc>
                <a:spcPts val="1209"/>
              </a:lnSpc>
            </a:pPr>
            <a:endParaRPr lang="en-US" sz="2799">
              <a:solidFill>
                <a:srgbClr val="021531"/>
              </a:solidFill>
              <a:latin typeface="Glacial Indifference"/>
            </a:endParaRPr>
          </a:p>
          <a:p>
            <a:pPr marL="604519" lvl="1" indent="-302260">
              <a:lnSpc>
                <a:spcPts val="3387"/>
              </a:lnSpc>
              <a:buFont typeface="Arial"/>
              <a:buChar char="•"/>
            </a:pPr>
            <a:r>
              <a:rPr lang="en-US" sz="2799">
                <a:solidFill>
                  <a:srgbClr val="021531"/>
                </a:solidFill>
                <a:latin typeface="Glacial Indifference"/>
              </a:rPr>
              <a:t>Any Person aggrieved by an direction / decision / order by the authority shall file and appeal with the appellate tribunal.</a:t>
            </a:r>
          </a:p>
          <a:p>
            <a:pPr>
              <a:lnSpc>
                <a:spcPts val="1209"/>
              </a:lnSpc>
            </a:pPr>
            <a:endParaRPr lang="en-US" sz="2799">
              <a:solidFill>
                <a:srgbClr val="021531"/>
              </a:solidFill>
              <a:latin typeface="Glacial Indifference"/>
            </a:endParaRPr>
          </a:p>
          <a:p>
            <a:pPr marL="604519" lvl="1" indent="-302260">
              <a:lnSpc>
                <a:spcPts val="3387"/>
              </a:lnSpc>
              <a:buFont typeface="Arial"/>
              <a:buChar char="•"/>
            </a:pPr>
            <a:r>
              <a:rPr lang="en-US" sz="2799">
                <a:solidFill>
                  <a:srgbClr val="021531"/>
                </a:solidFill>
                <a:latin typeface="Glacial Indifference"/>
              </a:rPr>
              <a:t>Minimum deposit of 30% of the Penalty / such higher amount as decided by the tribunal. (In case appeal is filed by the Promoter).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47118" y="3675386"/>
            <a:ext cx="440882" cy="2936228"/>
            <a:chOff x="0" y="0"/>
            <a:chExt cx="429313" cy="2859179"/>
          </a:xfrm>
        </p:grpSpPr>
        <p:sp>
          <p:nvSpPr>
            <p:cNvPr id="3" name="Freeform 3"/>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grpSp>
        <p:nvGrpSpPr>
          <p:cNvPr id="4" name="Group 4"/>
          <p:cNvGrpSpPr/>
          <p:nvPr/>
        </p:nvGrpSpPr>
        <p:grpSpPr>
          <a:xfrm>
            <a:off x="-3901" y="3675386"/>
            <a:ext cx="440882" cy="2936228"/>
            <a:chOff x="0" y="0"/>
            <a:chExt cx="429313" cy="2859179"/>
          </a:xfrm>
        </p:grpSpPr>
        <p:sp>
          <p:nvSpPr>
            <p:cNvPr id="5" name="Freeform 5"/>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
        <p:nvSpPr>
          <p:cNvPr id="6" name="TextBox 6"/>
          <p:cNvSpPr txBox="1"/>
          <p:nvPr/>
        </p:nvSpPr>
        <p:spPr>
          <a:xfrm>
            <a:off x="1008481" y="3808604"/>
            <a:ext cx="16271037" cy="2834512"/>
          </a:xfrm>
          <a:prstGeom prst="rect">
            <a:avLst/>
          </a:prstGeom>
        </p:spPr>
        <p:txBody>
          <a:bodyPr lIns="0" tIns="0" rIns="0" bIns="0" rtlCol="0" anchor="t">
            <a:spAutoFit/>
          </a:bodyPr>
          <a:lstStyle/>
          <a:p>
            <a:pPr algn="ctr">
              <a:lnSpc>
                <a:spcPts val="3607"/>
              </a:lnSpc>
            </a:pPr>
            <a:r>
              <a:rPr lang="en-US" sz="4399">
                <a:solidFill>
                  <a:srgbClr val="021531"/>
                </a:solidFill>
                <a:latin typeface="Glacial Indifference Bold"/>
              </a:rPr>
              <a:t>RERA has strengthened the trust</a:t>
            </a:r>
          </a:p>
          <a:p>
            <a:pPr algn="ctr">
              <a:lnSpc>
                <a:spcPts val="3607"/>
              </a:lnSpc>
            </a:pPr>
            <a:r>
              <a:rPr lang="en-US" sz="4399">
                <a:solidFill>
                  <a:srgbClr val="021531"/>
                </a:solidFill>
                <a:latin typeface="Glacial Indifference Bold"/>
              </a:rPr>
              <a:t>between the customers and the</a:t>
            </a:r>
          </a:p>
          <a:p>
            <a:pPr algn="ctr">
              <a:lnSpc>
                <a:spcPts val="3607"/>
              </a:lnSpc>
            </a:pPr>
            <a:r>
              <a:rPr lang="en-US" sz="4399">
                <a:solidFill>
                  <a:srgbClr val="021531"/>
                </a:solidFill>
                <a:latin typeface="Glacial Indifference Bold"/>
              </a:rPr>
              <a:t>real estate developers </a:t>
            </a:r>
          </a:p>
          <a:p>
            <a:pPr algn="ctr">
              <a:lnSpc>
                <a:spcPts val="3607"/>
              </a:lnSpc>
            </a:pPr>
            <a:endParaRPr lang="en-US" sz="4399">
              <a:solidFill>
                <a:srgbClr val="021531"/>
              </a:solidFill>
              <a:latin typeface="Glacial Indifference Bold"/>
            </a:endParaRPr>
          </a:p>
          <a:p>
            <a:pPr algn="ctr">
              <a:lnSpc>
                <a:spcPts val="4103"/>
              </a:lnSpc>
            </a:pPr>
            <a:r>
              <a:rPr lang="en-US" sz="3599">
                <a:solidFill>
                  <a:srgbClr val="021531"/>
                </a:solidFill>
                <a:latin typeface="Glacial Indifference"/>
              </a:rPr>
              <a:t>-Prime Minister, Narendra Modi</a:t>
            </a:r>
          </a:p>
          <a:p>
            <a:pPr algn="ctr">
              <a:lnSpc>
                <a:spcPts val="4103"/>
              </a:lnSpc>
            </a:pPr>
            <a:r>
              <a:rPr lang="en-US" sz="3599">
                <a:solidFill>
                  <a:srgbClr val="021531"/>
                </a:solidFill>
                <a:latin typeface="Glacial Indifference"/>
              </a:rPr>
              <a:t>(13 February 2019)</a:t>
            </a:r>
          </a:p>
        </p:txBody>
      </p:sp>
      <p:pic>
        <p:nvPicPr>
          <p:cNvPr id="7" name="Picture 7"/>
          <p:cNvPicPr>
            <a:picLocks noChangeAspect="1"/>
          </p:cNvPicPr>
          <p:nvPr/>
        </p:nvPicPr>
        <p:blipFill>
          <a:blip r:embed="rId2">
            <a:alphaModFix amt="6000"/>
          </a:blip>
          <a:srcRect/>
          <a:stretch>
            <a:fillRect/>
          </a:stretch>
        </p:blipFill>
        <p:spPr>
          <a:xfrm>
            <a:off x="4945012" y="-1416633"/>
            <a:ext cx="16920071" cy="5640024"/>
          </a:xfrm>
          <a:prstGeom prst="rect">
            <a:avLst/>
          </a:prstGeom>
        </p:spPr>
      </p:pic>
      <p:pic>
        <p:nvPicPr>
          <p:cNvPr id="8" name="Picture 8"/>
          <p:cNvPicPr>
            <a:picLocks noChangeAspect="1"/>
          </p:cNvPicPr>
          <p:nvPr/>
        </p:nvPicPr>
        <p:blipFill>
          <a:blip r:embed="rId2">
            <a:alphaModFix amt="6000"/>
          </a:blip>
          <a:srcRect/>
          <a:stretch>
            <a:fillRect/>
          </a:stretch>
        </p:blipFill>
        <p:spPr>
          <a:xfrm>
            <a:off x="-13193055" y="5272157"/>
            <a:ext cx="16920071" cy="5640024"/>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05047" y="4838476"/>
            <a:ext cx="1759181" cy="2015728"/>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185831" y="2418969"/>
            <a:ext cx="1759181" cy="20157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aphicFrame>
        <p:nvGraphicFramePr>
          <p:cNvPr id="5" name="Table 5"/>
          <p:cNvGraphicFramePr>
            <a:graphicFrameLocks noGrp="1"/>
          </p:cNvGraphicFramePr>
          <p:nvPr/>
        </p:nvGraphicFramePr>
        <p:xfrm>
          <a:off x="1771206" y="2706997"/>
          <a:ext cx="14745588" cy="7272576"/>
        </p:xfrm>
        <a:graphic>
          <a:graphicData uri="http://schemas.openxmlformats.org/drawingml/2006/table">
            <a:tbl>
              <a:tblPr/>
              <a:tblGrid>
                <a:gridCol w="5293726">
                  <a:extLst>
                    <a:ext uri="{9D8B030D-6E8A-4147-A177-3AD203B41FA5}">
                      <a16:colId xmlns:a16="http://schemas.microsoft.com/office/drawing/2014/main" val="20000"/>
                    </a:ext>
                  </a:extLst>
                </a:gridCol>
                <a:gridCol w="9451862">
                  <a:extLst>
                    <a:ext uri="{9D8B030D-6E8A-4147-A177-3AD203B41FA5}">
                      <a16:colId xmlns:a16="http://schemas.microsoft.com/office/drawing/2014/main" val="20001"/>
                    </a:ext>
                  </a:extLst>
                </a:gridCol>
              </a:tblGrid>
              <a:tr h="853492">
                <a:tc>
                  <a:txBody>
                    <a:bodyPr/>
                    <a:lstStyle/>
                    <a:p>
                      <a:pPr algn="l">
                        <a:lnSpc>
                          <a:spcPts val="2568"/>
                        </a:lnSpc>
                        <a:defRPr/>
                      </a:pPr>
                      <a:r>
                        <a:rPr lang="en-US" sz="2400">
                          <a:solidFill>
                            <a:srgbClr val="000000"/>
                          </a:solidFill>
                          <a:latin typeface="Glacial Indifference Bold"/>
                        </a:rPr>
                        <a:t>NATURE OF OFFENCES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tc>
                  <a:txBody>
                    <a:bodyPr/>
                    <a:lstStyle/>
                    <a:p>
                      <a:pPr algn="l">
                        <a:lnSpc>
                          <a:spcPts val="2568"/>
                        </a:lnSpc>
                        <a:defRPr/>
                      </a:pPr>
                      <a:r>
                        <a:rPr lang="en-US" sz="2400">
                          <a:solidFill>
                            <a:srgbClr val="000000"/>
                          </a:solidFill>
                          <a:latin typeface="Glacial Indifference Bold"/>
                        </a:rPr>
                        <a:t>PENALTIES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extLst>
                  <a:ext uri="{0D108BD9-81ED-4DB2-BD59-A6C34878D82A}">
                    <a16:rowId xmlns:a16="http://schemas.microsoft.com/office/drawing/2014/main" val="10000"/>
                  </a:ext>
                </a:extLst>
              </a:tr>
              <a:tr h="948426">
                <a:tc>
                  <a:txBody>
                    <a:bodyPr/>
                    <a:lstStyle/>
                    <a:p>
                      <a:pPr algn="l">
                        <a:lnSpc>
                          <a:spcPts val="2354"/>
                        </a:lnSpc>
                        <a:defRPr/>
                      </a:pPr>
                      <a:r>
                        <a:rPr lang="en-US" sz="2200">
                          <a:solidFill>
                            <a:srgbClr val="FFFFFF"/>
                          </a:solidFill>
                          <a:latin typeface="Glacial Indifference Italics"/>
                        </a:rPr>
                        <a:t>Non registration of Project (Sec 3)</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l">
                        <a:lnSpc>
                          <a:spcPts val="2354"/>
                        </a:lnSpc>
                        <a:defRPr/>
                      </a:pPr>
                      <a:r>
                        <a:rPr lang="en-US" sz="2200">
                          <a:solidFill>
                            <a:srgbClr val="FFFFFF"/>
                          </a:solidFill>
                          <a:latin typeface="Glacial Indifference Italics"/>
                        </a:rPr>
                        <a:t>Up to 10% of the estimated cost of Real Estate Project</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1"/>
                  </a:ext>
                </a:extLst>
              </a:tr>
              <a:tr h="1203432">
                <a:tc>
                  <a:txBody>
                    <a:bodyPr/>
                    <a:lstStyle/>
                    <a:p>
                      <a:pPr algn="l">
                        <a:lnSpc>
                          <a:spcPts val="2354"/>
                        </a:lnSpc>
                        <a:defRPr/>
                      </a:pPr>
                      <a:r>
                        <a:rPr lang="en-US" sz="2200">
                          <a:solidFill>
                            <a:srgbClr val="FFFFFF"/>
                          </a:solidFill>
                          <a:latin typeface="Glacial Indifference Italics"/>
                        </a:rPr>
                        <a:t>Failure to comply with order, decisions or directions (under sec 3)</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l">
                        <a:lnSpc>
                          <a:spcPts val="2354"/>
                        </a:lnSpc>
                        <a:defRPr/>
                      </a:pPr>
                      <a:r>
                        <a:rPr lang="en-US" sz="2200">
                          <a:solidFill>
                            <a:srgbClr val="FFFFFF"/>
                          </a:solidFill>
                          <a:latin typeface="Glacial Indifference Italics"/>
                        </a:rPr>
                        <a:t>Imprisonment for a term up to 3 years or Up to 10% of the estimated cost of Real Estate Project or both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2"/>
                  </a:ext>
                </a:extLst>
              </a:tr>
              <a:tr h="1112711">
                <a:tc>
                  <a:txBody>
                    <a:bodyPr/>
                    <a:lstStyle/>
                    <a:p>
                      <a:pPr algn="l">
                        <a:lnSpc>
                          <a:spcPts val="2354"/>
                        </a:lnSpc>
                        <a:defRPr/>
                      </a:pPr>
                      <a:r>
                        <a:rPr lang="en-US" sz="2200">
                          <a:solidFill>
                            <a:srgbClr val="FFFFFF"/>
                          </a:solidFill>
                          <a:latin typeface="Glacial Indifference Italics"/>
                        </a:rPr>
                        <a:t>False information for project registration and compliance </a:t>
                      </a:r>
                      <a:r>
                        <a:rPr lang="en-US" sz="2200">
                          <a:solidFill>
                            <a:srgbClr val="FFFFFF"/>
                          </a:solidFill>
                          <a:latin typeface="Glacial Indifference Bold Italics"/>
                        </a:rPr>
                        <a:t>(Sec 4)</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l">
                        <a:lnSpc>
                          <a:spcPts val="2354"/>
                        </a:lnSpc>
                        <a:defRPr/>
                      </a:pPr>
                      <a:r>
                        <a:rPr lang="en-US" sz="2200">
                          <a:solidFill>
                            <a:srgbClr val="FFFFFF"/>
                          </a:solidFill>
                          <a:latin typeface="Glacial Indifference Italics"/>
                        </a:rPr>
                        <a:t>Up to 5% of the estimated cost of Real Estate Project</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3"/>
                  </a:ext>
                </a:extLst>
              </a:tr>
              <a:tr h="929093">
                <a:tc>
                  <a:txBody>
                    <a:bodyPr/>
                    <a:lstStyle/>
                    <a:p>
                      <a:pPr algn="l">
                        <a:lnSpc>
                          <a:spcPts val="2354"/>
                        </a:lnSpc>
                        <a:defRPr/>
                      </a:pPr>
                      <a:r>
                        <a:rPr lang="en-US" sz="2200">
                          <a:solidFill>
                            <a:srgbClr val="FFFFFF"/>
                          </a:solidFill>
                          <a:latin typeface="Glacial Indifference Italics"/>
                        </a:rPr>
                        <a:t>Contravenes other than Sec 3 or Sec 4</a:t>
                      </a:r>
                      <a:r>
                        <a:rPr lang="en-US" sz="2200">
                          <a:solidFill>
                            <a:srgbClr val="FFFFFF"/>
                          </a:solidFill>
                          <a:latin typeface="Glacial Indifference Bold Italics"/>
                        </a:rPr>
                        <a:t> </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l">
                        <a:lnSpc>
                          <a:spcPts val="2354"/>
                        </a:lnSpc>
                        <a:defRPr/>
                      </a:pPr>
                      <a:r>
                        <a:rPr lang="en-US" sz="2200">
                          <a:solidFill>
                            <a:srgbClr val="FFFFFF"/>
                          </a:solidFill>
                          <a:latin typeface="Glacial Indifference Italics"/>
                        </a:rPr>
                        <a:t>Up to 5% of the estimated cost of Real Estate Project</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4"/>
                  </a:ext>
                </a:extLst>
              </a:tr>
              <a:tr h="1112711">
                <a:tc>
                  <a:txBody>
                    <a:bodyPr/>
                    <a:lstStyle/>
                    <a:p>
                      <a:pPr algn="l">
                        <a:lnSpc>
                          <a:spcPts val="2354"/>
                        </a:lnSpc>
                        <a:defRPr/>
                      </a:pPr>
                      <a:r>
                        <a:rPr lang="en-US" sz="2200">
                          <a:solidFill>
                            <a:srgbClr val="FFFFFF"/>
                          </a:solidFill>
                          <a:latin typeface="Glacial Indifference Italics"/>
                        </a:rPr>
                        <a:t>Fails/contravenes orders/direction of authority</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l">
                        <a:lnSpc>
                          <a:spcPts val="2354"/>
                        </a:lnSpc>
                        <a:defRPr/>
                      </a:pPr>
                      <a:r>
                        <a:rPr lang="en-US" sz="2200">
                          <a:solidFill>
                            <a:srgbClr val="FFFFFF"/>
                          </a:solidFill>
                          <a:latin typeface="Glacial Indifference Italics"/>
                        </a:rPr>
                        <a:t>Penalty for each day of default, cumulative up to 5% of the estimated cost of Real Estate Project</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5"/>
                  </a:ext>
                </a:extLst>
              </a:tr>
              <a:tr h="1112711">
                <a:tc>
                  <a:txBody>
                    <a:bodyPr/>
                    <a:lstStyle/>
                    <a:p>
                      <a:pPr algn="l">
                        <a:lnSpc>
                          <a:spcPts val="2354"/>
                        </a:lnSpc>
                        <a:defRPr/>
                      </a:pPr>
                      <a:r>
                        <a:rPr lang="en-US" sz="2200">
                          <a:solidFill>
                            <a:srgbClr val="FFFFFF"/>
                          </a:solidFill>
                          <a:latin typeface="Glacial Indifference Italics"/>
                        </a:rPr>
                        <a:t>Order of Tribunal</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l">
                        <a:lnSpc>
                          <a:spcPts val="2354"/>
                        </a:lnSpc>
                        <a:defRPr/>
                      </a:pPr>
                      <a:r>
                        <a:rPr lang="en-US" sz="2200">
                          <a:solidFill>
                            <a:srgbClr val="FFFFFF"/>
                          </a:solidFill>
                          <a:latin typeface="Glacial Indifference Italics"/>
                        </a:rPr>
                        <a:t>Penalty for each day of default, cumulative up to 10% of the estimated cost of Real Estate Project or Imprisonment for a term up to 3 years or both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6"/>
                  </a:ext>
                </a:extLst>
              </a:tr>
            </a:tbl>
          </a:graphicData>
        </a:graphic>
      </p:graphicFrame>
      <p:sp>
        <p:nvSpPr>
          <p:cNvPr id="6" name="TextBox 6"/>
          <p:cNvSpPr txBox="1"/>
          <p:nvPr/>
        </p:nvSpPr>
        <p:spPr>
          <a:xfrm>
            <a:off x="1028700" y="616828"/>
            <a:ext cx="12408631" cy="1857121"/>
          </a:xfrm>
          <a:prstGeom prst="rect">
            <a:avLst/>
          </a:prstGeom>
        </p:spPr>
        <p:txBody>
          <a:bodyPr lIns="0" tIns="0" rIns="0" bIns="0" rtlCol="0" anchor="t">
            <a:spAutoFit/>
          </a:bodyPr>
          <a:lstStyle/>
          <a:p>
            <a:pPr>
              <a:lnSpc>
                <a:spcPts val="7231"/>
              </a:lnSpc>
            </a:pPr>
            <a:r>
              <a:rPr lang="en-US" sz="6399">
                <a:solidFill>
                  <a:srgbClr val="021531"/>
                </a:solidFill>
                <a:latin typeface="Glacial Indifference Bold"/>
              </a:rPr>
              <a:t>OFFENCES AND PENALTIES </a:t>
            </a:r>
          </a:p>
          <a:p>
            <a:pPr marL="0" lvl="0" indent="0" algn="l">
              <a:lnSpc>
                <a:spcPts val="7231"/>
              </a:lnSpc>
              <a:spcBef>
                <a:spcPct val="0"/>
              </a:spcBef>
            </a:pPr>
            <a:r>
              <a:rPr lang="en-US" sz="6399">
                <a:solidFill>
                  <a:srgbClr val="021531"/>
                </a:solidFill>
                <a:latin typeface="Glacial Indifference Bold"/>
              </a:rPr>
              <a:t>under wbrera (Promoter)</a:t>
            </a:r>
          </a:p>
        </p:txBody>
      </p:sp>
      <p:grpSp>
        <p:nvGrpSpPr>
          <p:cNvPr id="7" name="Group 7"/>
          <p:cNvGrpSpPr/>
          <p:nvPr/>
        </p:nvGrpSpPr>
        <p:grpSpPr>
          <a:xfrm>
            <a:off x="0" y="588253"/>
            <a:ext cx="301209" cy="2006022"/>
            <a:chOff x="0" y="0"/>
            <a:chExt cx="429313" cy="2859179"/>
          </a:xfrm>
        </p:grpSpPr>
        <p:sp>
          <p:nvSpPr>
            <p:cNvPr id="8" name="Freeform 8"/>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aphicFrame>
        <p:nvGraphicFramePr>
          <p:cNvPr id="5" name="Table 5"/>
          <p:cNvGraphicFramePr>
            <a:graphicFrameLocks noGrp="1"/>
          </p:cNvGraphicFramePr>
          <p:nvPr/>
        </p:nvGraphicFramePr>
        <p:xfrm>
          <a:off x="1028700" y="2594275"/>
          <a:ext cx="16483806" cy="7233135"/>
        </p:xfrm>
        <a:graphic>
          <a:graphicData uri="http://schemas.openxmlformats.org/drawingml/2006/table">
            <a:tbl>
              <a:tblPr/>
              <a:tblGrid>
                <a:gridCol w="6124444">
                  <a:extLst>
                    <a:ext uri="{9D8B030D-6E8A-4147-A177-3AD203B41FA5}">
                      <a16:colId xmlns:a16="http://schemas.microsoft.com/office/drawing/2014/main" val="20000"/>
                    </a:ext>
                  </a:extLst>
                </a:gridCol>
                <a:gridCol w="10359362">
                  <a:extLst>
                    <a:ext uri="{9D8B030D-6E8A-4147-A177-3AD203B41FA5}">
                      <a16:colId xmlns:a16="http://schemas.microsoft.com/office/drawing/2014/main" val="20001"/>
                    </a:ext>
                  </a:extLst>
                </a:gridCol>
              </a:tblGrid>
              <a:tr h="853516">
                <a:tc>
                  <a:txBody>
                    <a:bodyPr/>
                    <a:lstStyle/>
                    <a:p>
                      <a:pPr algn="l">
                        <a:lnSpc>
                          <a:spcPts val="2568"/>
                        </a:lnSpc>
                        <a:defRPr/>
                      </a:pPr>
                      <a:r>
                        <a:rPr lang="en-US" sz="2400">
                          <a:solidFill>
                            <a:srgbClr val="000000"/>
                          </a:solidFill>
                          <a:latin typeface="Glacial Indifference Bold"/>
                        </a:rPr>
                        <a:t>NATURE OF OFFENCES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tc>
                  <a:txBody>
                    <a:bodyPr/>
                    <a:lstStyle/>
                    <a:p>
                      <a:pPr algn="l">
                        <a:lnSpc>
                          <a:spcPts val="2568"/>
                        </a:lnSpc>
                        <a:defRPr/>
                      </a:pPr>
                      <a:r>
                        <a:rPr lang="en-US" sz="2400">
                          <a:solidFill>
                            <a:srgbClr val="000000"/>
                          </a:solidFill>
                          <a:latin typeface="Glacial Indifference Bold"/>
                        </a:rPr>
                        <a:t>PENALTIES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extLst>
                  <a:ext uri="{0D108BD9-81ED-4DB2-BD59-A6C34878D82A}">
                    <a16:rowId xmlns:a16="http://schemas.microsoft.com/office/drawing/2014/main" val="10000"/>
                  </a:ext>
                </a:extLst>
              </a:tr>
              <a:tr h="1112743">
                <a:tc>
                  <a:txBody>
                    <a:bodyPr/>
                    <a:lstStyle/>
                    <a:p>
                      <a:pPr algn="l">
                        <a:lnSpc>
                          <a:spcPts val="2354"/>
                        </a:lnSpc>
                        <a:defRPr/>
                      </a:pPr>
                      <a:r>
                        <a:rPr lang="en-US" sz="2200">
                          <a:solidFill>
                            <a:srgbClr val="FFFFFF"/>
                          </a:solidFill>
                          <a:latin typeface="Glacial Indifference Italics"/>
                        </a:rPr>
                        <a:t>Non registration of Real Estate Agent or false information for agent registration  (Sec 9 &amp; 10)</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l">
                        <a:lnSpc>
                          <a:spcPts val="2354"/>
                        </a:lnSpc>
                        <a:defRPr/>
                      </a:pPr>
                      <a:r>
                        <a:rPr lang="en-US" sz="2200">
                          <a:solidFill>
                            <a:srgbClr val="FFFFFF"/>
                          </a:solidFill>
                          <a:latin typeface="Glacial Indifference Italics"/>
                        </a:rPr>
                        <a:t>Rs.10,000/- for each day of default cumulative up to 5% of the cost of plot, apartment or building</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1"/>
                  </a:ext>
                </a:extLst>
              </a:tr>
              <a:tr h="1112743">
                <a:tc>
                  <a:txBody>
                    <a:bodyPr/>
                    <a:lstStyle/>
                    <a:p>
                      <a:pPr algn="l">
                        <a:lnSpc>
                          <a:spcPts val="2354"/>
                        </a:lnSpc>
                        <a:defRPr/>
                      </a:pPr>
                      <a:r>
                        <a:rPr lang="en-US" sz="2200">
                          <a:solidFill>
                            <a:srgbClr val="FFFFFF"/>
                          </a:solidFill>
                          <a:latin typeface="Glacial Indifference Italics"/>
                        </a:rPr>
                        <a:t>Fails/contravenes orders/direction of authority</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l">
                        <a:lnSpc>
                          <a:spcPts val="2354"/>
                        </a:lnSpc>
                        <a:defRPr/>
                      </a:pPr>
                      <a:r>
                        <a:rPr lang="en-US" sz="2200">
                          <a:solidFill>
                            <a:srgbClr val="FFFFFF"/>
                          </a:solidFill>
                          <a:latin typeface="Glacial Indifference Italics"/>
                        </a:rPr>
                        <a:t>Penalty for each day of default, cumulative up to 5% of the estimated cost of plot, apartment or building</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2"/>
                  </a:ext>
                </a:extLst>
              </a:tr>
              <a:tr h="1112743">
                <a:tc>
                  <a:txBody>
                    <a:bodyPr/>
                    <a:lstStyle/>
                    <a:p>
                      <a:pPr algn="l">
                        <a:lnSpc>
                          <a:spcPts val="2354"/>
                        </a:lnSpc>
                        <a:defRPr/>
                      </a:pPr>
                      <a:r>
                        <a:rPr lang="en-US" sz="2200">
                          <a:solidFill>
                            <a:srgbClr val="FFFFFF"/>
                          </a:solidFill>
                          <a:latin typeface="Glacial Indifference Italics"/>
                        </a:rPr>
                        <a:t>Order of Tribunal</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l">
                        <a:lnSpc>
                          <a:spcPts val="2354"/>
                        </a:lnSpc>
                        <a:defRPr/>
                      </a:pPr>
                      <a:r>
                        <a:rPr lang="en-US" sz="2200">
                          <a:solidFill>
                            <a:srgbClr val="FFFFFF"/>
                          </a:solidFill>
                          <a:latin typeface="Glacial Indifference Italics"/>
                        </a:rPr>
                        <a:t>Penalty for each day of default, cumulative up to 10% of the estimated cost of plot, apartment or building or Imprisonment for a term up to 1 year or both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3"/>
                  </a:ext>
                </a:extLst>
              </a:tr>
              <a:tr h="815904">
                <a:tc gridSpan="2">
                  <a:txBody>
                    <a:bodyPr/>
                    <a:lstStyle/>
                    <a:p>
                      <a:pPr algn="l">
                        <a:lnSpc>
                          <a:spcPts val="2354"/>
                        </a:lnSpc>
                        <a:defRPr/>
                      </a:pP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tc hMerge="1">
                  <a:txBody>
                    <a:bodyPr/>
                    <a:lstStyle/>
                    <a:p>
                      <a:pPr algn="l">
                        <a:lnSpc>
                          <a:spcPts val="2354"/>
                        </a:lnSpc>
                        <a:defRPr/>
                      </a:pP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D03"/>
                    </a:solidFill>
                  </a:tcPr>
                </a:tc>
                <a:extLst>
                  <a:ext uri="{0D108BD9-81ED-4DB2-BD59-A6C34878D82A}">
                    <a16:rowId xmlns:a16="http://schemas.microsoft.com/office/drawing/2014/main" val="10004"/>
                  </a:ext>
                </a:extLst>
              </a:tr>
              <a:tr h="1112743">
                <a:tc>
                  <a:txBody>
                    <a:bodyPr/>
                    <a:lstStyle/>
                    <a:p>
                      <a:pPr algn="l">
                        <a:lnSpc>
                          <a:spcPts val="2354"/>
                        </a:lnSpc>
                        <a:defRPr/>
                      </a:pPr>
                      <a:r>
                        <a:rPr lang="en-US" sz="2200">
                          <a:solidFill>
                            <a:srgbClr val="FFFFFF"/>
                          </a:solidFill>
                          <a:latin typeface="Glacial Indifference Italics"/>
                        </a:rPr>
                        <a:t>Fails/contravenes orders/direction of authority - allotees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l">
                        <a:lnSpc>
                          <a:spcPts val="2354"/>
                        </a:lnSpc>
                        <a:defRPr/>
                      </a:pPr>
                      <a:r>
                        <a:rPr lang="en-US" sz="2200">
                          <a:solidFill>
                            <a:srgbClr val="FFFFFF"/>
                          </a:solidFill>
                          <a:latin typeface="Glacial Indifference Italics"/>
                        </a:rPr>
                        <a:t>Penalty for each day of default, cumulative up to 5% of the estimated cost of plot, apartment or building</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5"/>
                  </a:ext>
                </a:extLst>
              </a:tr>
              <a:tr h="1112743">
                <a:tc>
                  <a:txBody>
                    <a:bodyPr/>
                    <a:lstStyle/>
                    <a:p>
                      <a:pPr algn="l">
                        <a:lnSpc>
                          <a:spcPts val="2354"/>
                        </a:lnSpc>
                        <a:defRPr/>
                      </a:pPr>
                      <a:r>
                        <a:rPr lang="en-US" sz="2200">
                          <a:solidFill>
                            <a:srgbClr val="FFFFFF"/>
                          </a:solidFill>
                          <a:latin typeface="Glacial Indifference Italics"/>
                        </a:rPr>
                        <a:t>Order of Tribunal</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tc>
                  <a:txBody>
                    <a:bodyPr/>
                    <a:lstStyle/>
                    <a:p>
                      <a:pPr algn="l">
                        <a:lnSpc>
                          <a:spcPts val="2354"/>
                        </a:lnSpc>
                        <a:defRPr/>
                      </a:pPr>
                      <a:r>
                        <a:rPr lang="en-US" sz="2200">
                          <a:solidFill>
                            <a:srgbClr val="FFFFFF"/>
                          </a:solidFill>
                          <a:latin typeface="Glacial Indifference Italics"/>
                        </a:rPr>
                        <a:t>Penalty for each day of default, cumulative up to 10% of the estimated cost of plot, apartment or building or Imprisonment for a term up to 1 year or both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21531"/>
                    </a:solidFill>
                  </a:tcPr>
                </a:tc>
                <a:extLst>
                  <a:ext uri="{0D108BD9-81ED-4DB2-BD59-A6C34878D82A}">
                    <a16:rowId xmlns:a16="http://schemas.microsoft.com/office/drawing/2014/main" val="10006"/>
                  </a:ext>
                </a:extLst>
              </a:tr>
            </a:tbl>
          </a:graphicData>
        </a:graphic>
      </p:graphicFrame>
      <p:sp>
        <p:nvSpPr>
          <p:cNvPr id="6" name="TextBox 6"/>
          <p:cNvSpPr txBox="1"/>
          <p:nvPr/>
        </p:nvSpPr>
        <p:spPr>
          <a:xfrm>
            <a:off x="1028700" y="616828"/>
            <a:ext cx="15488094" cy="1857121"/>
          </a:xfrm>
          <a:prstGeom prst="rect">
            <a:avLst/>
          </a:prstGeom>
        </p:spPr>
        <p:txBody>
          <a:bodyPr lIns="0" tIns="0" rIns="0" bIns="0" rtlCol="0" anchor="t">
            <a:spAutoFit/>
          </a:bodyPr>
          <a:lstStyle/>
          <a:p>
            <a:pPr>
              <a:lnSpc>
                <a:spcPts val="7231"/>
              </a:lnSpc>
            </a:pPr>
            <a:r>
              <a:rPr lang="en-US" sz="6399">
                <a:solidFill>
                  <a:srgbClr val="021531"/>
                </a:solidFill>
                <a:latin typeface="Glacial Indifference Bold"/>
              </a:rPr>
              <a:t>OFFENCES AND PENALTIES </a:t>
            </a:r>
          </a:p>
          <a:p>
            <a:pPr marL="0" lvl="0" indent="0" algn="l">
              <a:lnSpc>
                <a:spcPts val="7231"/>
              </a:lnSpc>
              <a:spcBef>
                <a:spcPct val="0"/>
              </a:spcBef>
            </a:pPr>
            <a:r>
              <a:rPr lang="en-US" sz="6399">
                <a:solidFill>
                  <a:srgbClr val="021531"/>
                </a:solidFill>
                <a:latin typeface="Glacial Indifference Bold"/>
              </a:rPr>
              <a:t>under wbrera (Agent and allotees)</a:t>
            </a:r>
          </a:p>
        </p:txBody>
      </p:sp>
      <p:grpSp>
        <p:nvGrpSpPr>
          <p:cNvPr id="7" name="Group 7"/>
          <p:cNvGrpSpPr/>
          <p:nvPr/>
        </p:nvGrpSpPr>
        <p:grpSpPr>
          <a:xfrm>
            <a:off x="0" y="588253"/>
            <a:ext cx="301209" cy="2006022"/>
            <a:chOff x="0" y="0"/>
            <a:chExt cx="429313" cy="2859179"/>
          </a:xfrm>
        </p:grpSpPr>
        <p:sp>
          <p:nvSpPr>
            <p:cNvPr id="8" name="Freeform 8"/>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sp>
        <p:nvSpPr>
          <p:cNvPr id="5" name="TextBox 5"/>
          <p:cNvSpPr txBox="1"/>
          <p:nvPr/>
        </p:nvSpPr>
        <p:spPr>
          <a:xfrm>
            <a:off x="1028700" y="1574638"/>
            <a:ext cx="10962029" cy="942721"/>
          </a:xfrm>
          <a:prstGeom prst="rect">
            <a:avLst/>
          </a:prstGeom>
        </p:spPr>
        <p:txBody>
          <a:bodyPr lIns="0" tIns="0" rIns="0" bIns="0" rtlCol="0" anchor="t">
            <a:spAutoFit/>
          </a:bodyPr>
          <a:lstStyle/>
          <a:p>
            <a:pPr marL="0" lvl="0" indent="0" algn="l">
              <a:lnSpc>
                <a:spcPts val="7231"/>
              </a:lnSpc>
              <a:spcBef>
                <a:spcPct val="0"/>
              </a:spcBef>
            </a:pPr>
            <a:r>
              <a:rPr lang="en-US" sz="6399">
                <a:solidFill>
                  <a:srgbClr val="021531"/>
                </a:solidFill>
                <a:latin typeface="Glacial Indifference Bold"/>
              </a:rPr>
              <a:t>POINT OF DISCUSSION : 1 </a:t>
            </a:r>
          </a:p>
        </p:txBody>
      </p:sp>
      <p:grpSp>
        <p:nvGrpSpPr>
          <p:cNvPr id="6" name="Group 6"/>
          <p:cNvGrpSpPr/>
          <p:nvPr/>
        </p:nvGrpSpPr>
        <p:grpSpPr>
          <a:xfrm>
            <a:off x="605643" y="3406575"/>
            <a:ext cx="8340744" cy="6076127"/>
            <a:chOff x="0" y="0"/>
            <a:chExt cx="10392783" cy="7571011"/>
          </a:xfrm>
        </p:grpSpPr>
        <p:sp>
          <p:nvSpPr>
            <p:cNvPr id="7" name="Freeform 7"/>
            <p:cNvSpPr/>
            <p:nvPr/>
          </p:nvSpPr>
          <p:spPr>
            <a:xfrm>
              <a:off x="0" y="0"/>
              <a:ext cx="10392783" cy="7571012"/>
            </a:xfrm>
            <a:custGeom>
              <a:avLst/>
              <a:gdLst/>
              <a:ahLst/>
              <a:cxnLst/>
              <a:rect l="l" t="t" r="r" b="b"/>
              <a:pathLst>
                <a:path w="10392783" h="7571012">
                  <a:moveTo>
                    <a:pt x="0" y="0"/>
                  </a:moveTo>
                  <a:lnTo>
                    <a:pt x="10392783" y="0"/>
                  </a:lnTo>
                  <a:lnTo>
                    <a:pt x="10392783" y="7571012"/>
                  </a:lnTo>
                  <a:lnTo>
                    <a:pt x="0" y="7571012"/>
                  </a:lnTo>
                  <a:close/>
                </a:path>
              </a:pathLst>
            </a:custGeom>
            <a:solidFill>
              <a:srgbClr val="FF9D03"/>
            </a:solidFill>
          </p:spPr>
        </p:sp>
      </p:grpSp>
      <p:grpSp>
        <p:nvGrpSpPr>
          <p:cNvPr id="8" name="Group 8"/>
          <p:cNvGrpSpPr/>
          <p:nvPr/>
        </p:nvGrpSpPr>
        <p:grpSpPr>
          <a:xfrm>
            <a:off x="9341612" y="3406575"/>
            <a:ext cx="8340744" cy="6076127"/>
            <a:chOff x="0" y="0"/>
            <a:chExt cx="10392783" cy="7571011"/>
          </a:xfrm>
        </p:grpSpPr>
        <p:sp>
          <p:nvSpPr>
            <p:cNvPr id="9" name="Freeform 9"/>
            <p:cNvSpPr/>
            <p:nvPr/>
          </p:nvSpPr>
          <p:spPr>
            <a:xfrm>
              <a:off x="0" y="0"/>
              <a:ext cx="10392783" cy="7571012"/>
            </a:xfrm>
            <a:custGeom>
              <a:avLst/>
              <a:gdLst/>
              <a:ahLst/>
              <a:cxnLst/>
              <a:rect l="l" t="t" r="r" b="b"/>
              <a:pathLst>
                <a:path w="10392783" h="7571012">
                  <a:moveTo>
                    <a:pt x="0" y="0"/>
                  </a:moveTo>
                  <a:lnTo>
                    <a:pt x="10392783" y="0"/>
                  </a:lnTo>
                  <a:lnTo>
                    <a:pt x="10392783" y="7571012"/>
                  </a:lnTo>
                  <a:lnTo>
                    <a:pt x="0" y="7571012"/>
                  </a:lnTo>
                  <a:close/>
                </a:path>
              </a:pathLst>
            </a:custGeom>
            <a:solidFill>
              <a:srgbClr val="FF9D03"/>
            </a:solidFill>
          </p:spPr>
        </p:sp>
      </p:grpSp>
      <p:sp>
        <p:nvSpPr>
          <p:cNvPr id="10" name="TextBox 10"/>
          <p:cNvSpPr txBox="1"/>
          <p:nvPr/>
        </p:nvSpPr>
        <p:spPr>
          <a:xfrm>
            <a:off x="1028700" y="3812795"/>
            <a:ext cx="6446427" cy="1432814"/>
          </a:xfrm>
          <a:prstGeom prst="rect">
            <a:avLst/>
          </a:prstGeom>
        </p:spPr>
        <p:txBody>
          <a:bodyPr lIns="0" tIns="0" rIns="0" bIns="0" rtlCol="0" anchor="t">
            <a:spAutoFit/>
          </a:bodyPr>
          <a:lstStyle/>
          <a:p>
            <a:pPr>
              <a:lnSpc>
                <a:spcPts val="3808"/>
              </a:lnSpc>
            </a:pPr>
            <a:r>
              <a:rPr lang="en-US" sz="3200">
                <a:solidFill>
                  <a:srgbClr val="021531"/>
                </a:solidFill>
                <a:latin typeface="Glacial Indifference Bold"/>
              </a:rPr>
              <a:t>ADVANCE TAKEN BY PROMOTER - SECTION -13</a:t>
            </a:r>
          </a:p>
          <a:p>
            <a:pPr>
              <a:lnSpc>
                <a:spcPts val="3808"/>
              </a:lnSpc>
            </a:pPr>
            <a:endParaRPr lang="en-US" sz="3200">
              <a:solidFill>
                <a:srgbClr val="021531"/>
              </a:solidFill>
              <a:latin typeface="Glacial Indifference Bold"/>
            </a:endParaRPr>
          </a:p>
        </p:txBody>
      </p:sp>
      <p:sp>
        <p:nvSpPr>
          <p:cNvPr id="11" name="TextBox 11"/>
          <p:cNvSpPr txBox="1"/>
          <p:nvPr/>
        </p:nvSpPr>
        <p:spPr>
          <a:xfrm>
            <a:off x="9692551" y="3812795"/>
            <a:ext cx="6446427" cy="1909064"/>
          </a:xfrm>
          <a:prstGeom prst="rect">
            <a:avLst/>
          </a:prstGeom>
        </p:spPr>
        <p:txBody>
          <a:bodyPr lIns="0" tIns="0" rIns="0" bIns="0" rtlCol="0" anchor="t">
            <a:spAutoFit/>
          </a:bodyPr>
          <a:lstStyle/>
          <a:p>
            <a:pPr>
              <a:lnSpc>
                <a:spcPts val="3808"/>
              </a:lnSpc>
            </a:pPr>
            <a:r>
              <a:rPr lang="en-US" sz="3200">
                <a:solidFill>
                  <a:srgbClr val="021531"/>
                </a:solidFill>
                <a:latin typeface="Glacial Indifference Bold"/>
              </a:rPr>
              <a:t>ADHERANCE TO SANCTIONED PLAN &amp; PROJECT SPECIFICATION : SECTION - 14</a:t>
            </a:r>
          </a:p>
          <a:p>
            <a:pPr marL="0" lvl="0" indent="0" algn="l">
              <a:lnSpc>
                <a:spcPts val="3808"/>
              </a:lnSpc>
              <a:spcBef>
                <a:spcPct val="0"/>
              </a:spcBef>
            </a:pPr>
            <a:endParaRPr lang="en-US" sz="3200">
              <a:solidFill>
                <a:srgbClr val="021531"/>
              </a:solidFill>
              <a:latin typeface="Glacial Indifference Bold"/>
            </a:endParaRPr>
          </a:p>
        </p:txBody>
      </p:sp>
      <p:sp>
        <p:nvSpPr>
          <p:cNvPr id="12" name="TextBox 12"/>
          <p:cNvSpPr txBox="1"/>
          <p:nvPr/>
        </p:nvSpPr>
        <p:spPr>
          <a:xfrm>
            <a:off x="893835" y="5304275"/>
            <a:ext cx="7764361" cy="2702052"/>
          </a:xfrm>
          <a:prstGeom prst="rect">
            <a:avLst/>
          </a:prstGeom>
        </p:spPr>
        <p:txBody>
          <a:bodyPr lIns="0" tIns="0" rIns="0" bIns="0" rtlCol="0" anchor="t">
            <a:spAutoFit/>
          </a:bodyPr>
          <a:lstStyle/>
          <a:p>
            <a:pPr marL="518160" lvl="1" indent="-259080">
              <a:lnSpc>
                <a:spcPts val="2904"/>
              </a:lnSpc>
              <a:buFont typeface="Arial"/>
              <a:buChar char="•"/>
            </a:pPr>
            <a:r>
              <a:rPr lang="en-US" sz="2400">
                <a:solidFill>
                  <a:srgbClr val="FFFFFF"/>
                </a:solidFill>
                <a:latin typeface="Glacial Indifference"/>
              </a:rPr>
              <a:t>A Promoter cannot accept an amount more than 10% of cost of the apartment </a:t>
            </a:r>
          </a:p>
          <a:p>
            <a:pPr>
              <a:lnSpc>
                <a:spcPts val="1209"/>
              </a:lnSpc>
            </a:pPr>
            <a:endParaRPr lang="en-US" sz="2400">
              <a:solidFill>
                <a:srgbClr val="FFFFFF"/>
              </a:solidFill>
              <a:latin typeface="Glacial Indifference"/>
            </a:endParaRPr>
          </a:p>
          <a:p>
            <a:pPr marL="1036320" lvl="2" indent="-345440">
              <a:lnSpc>
                <a:spcPts val="2904"/>
              </a:lnSpc>
              <a:buFont typeface="Arial"/>
              <a:buChar char="⚬"/>
            </a:pPr>
            <a:r>
              <a:rPr lang="en-US" sz="2400">
                <a:solidFill>
                  <a:srgbClr val="FFFFFF"/>
                </a:solidFill>
                <a:latin typeface="Glacial Indifference"/>
              </a:rPr>
              <a:t>Without Entering into an written agreement for Saleand ,</a:t>
            </a:r>
          </a:p>
          <a:p>
            <a:pPr marL="1036320" lvl="2" indent="-345440">
              <a:lnSpc>
                <a:spcPts val="2904"/>
              </a:lnSpc>
              <a:buFont typeface="Arial"/>
              <a:buChar char="⚬"/>
            </a:pPr>
            <a:r>
              <a:rPr lang="en-US" sz="2400">
                <a:solidFill>
                  <a:srgbClr val="FFFFFF"/>
                </a:solidFill>
                <a:latin typeface="Glacial Indifference"/>
              </a:rPr>
              <a:t>Registering the agreement for sale , under law for time being in force.</a:t>
            </a:r>
          </a:p>
          <a:p>
            <a:pPr>
              <a:lnSpc>
                <a:spcPts val="2904"/>
              </a:lnSpc>
            </a:pPr>
            <a:endParaRPr lang="en-US" sz="2400">
              <a:solidFill>
                <a:srgbClr val="FFFFFF"/>
              </a:solidFill>
              <a:latin typeface="Glacial Indifference"/>
            </a:endParaRPr>
          </a:p>
        </p:txBody>
      </p:sp>
      <p:sp>
        <p:nvSpPr>
          <p:cNvPr id="13" name="TextBox 13"/>
          <p:cNvSpPr txBox="1"/>
          <p:nvPr/>
        </p:nvSpPr>
        <p:spPr>
          <a:xfrm>
            <a:off x="9629804" y="5622798"/>
            <a:ext cx="7764361" cy="3635502"/>
          </a:xfrm>
          <a:prstGeom prst="rect">
            <a:avLst/>
          </a:prstGeom>
        </p:spPr>
        <p:txBody>
          <a:bodyPr lIns="0" tIns="0" rIns="0" bIns="0" rtlCol="0" anchor="t">
            <a:spAutoFit/>
          </a:bodyPr>
          <a:lstStyle/>
          <a:p>
            <a:pPr marL="518160" lvl="1" indent="-259080">
              <a:lnSpc>
                <a:spcPts val="2904"/>
              </a:lnSpc>
              <a:buFont typeface="Arial"/>
              <a:buChar char="•"/>
            </a:pPr>
            <a:r>
              <a:rPr lang="en-US" sz="2400">
                <a:solidFill>
                  <a:srgbClr val="FFFFFF"/>
                </a:solidFill>
                <a:latin typeface="Glacial Indifference"/>
              </a:rPr>
              <a:t>Minor alteration are allowed which has been covered under exclusive definition ( No structural changes including an area / change in height / removal of part of building )</a:t>
            </a:r>
          </a:p>
          <a:p>
            <a:pPr marL="518160" lvl="1" indent="-259080">
              <a:lnSpc>
                <a:spcPts val="2904"/>
              </a:lnSpc>
              <a:buFont typeface="Arial"/>
              <a:buChar char="•"/>
            </a:pPr>
            <a:r>
              <a:rPr lang="en-US" sz="2400">
                <a:solidFill>
                  <a:srgbClr val="FFFFFF"/>
                </a:solidFill>
                <a:latin typeface="Glacial Indifference"/>
              </a:rPr>
              <a:t>Alteration shall be with the written consent of 2/3 of allotees only.</a:t>
            </a:r>
          </a:p>
          <a:p>
            <a:pPr marL="518160" lvl="1" indent="-259080">
              <a:lnSpc>
                <a:spcPts val="2904"/>
              </a:lnSpc>
              <a:buFont typeface="Arial"/>
              <a:buChar char="•"/>
            </a:pPr>
            <a:r>
              <a:rPr lang="en-US" sz="2400">
                <a:solidFill>
                  <a:srgbClr val="FFFFFF"/>
                </a:solidFill>
                <a:latin typeface="Glacial Indifference"/>
              </a:rPr>
              <a:t>WBRERA rules have allowed 5% change in the sanctioned plan / layout &amp; specification without approval from allotees. </a:t>
            </a:r>
          </a:p>
          <a:p>
            <a:pPr>
              <a:lnSpc>
                <a:spcPts val="2904"/>
              </a:lnSpc>
            </a:pPr>
            <a:endParaRPr lang="en-US" sz="2400">
              <a:solidFill>
                <a:srgbClr val="FFFFFF"/>
              </a:solidFill>
              <a:latin typeface="Glacial Indifference"/>
            </a:endParaRPr>
          </a:p>
        </p:txBody>
      </p:sp>
      <p:grpSp>
        <p:nvGrpSpPr>
          <p:cNvPr id="14" name="Group 14"/>
          <p:cNvGrpSpPr/>
          <p:nvPr/>
        </p:nvGrpSpPr>
        <p:grpSpPr>
          <a:xfrm>
            <a:off x="-24282" y="1028700"/>
            <a:ext cx="301209" cy="2006022"/>
            <a:chOff x="0" y="0"/>
            <a:chExt cx="429313" cy="2859179"/>
          </a:xfrm>
        </p:grpSpPr>
        <p:sp>
          <p:nvSpPr>
            <p:cNvPr id="15" name="Freeform 15"/>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sp>
        <p:nvSpPr>
          <p:cNvPr id="5" name="TextBox 5"/>
          <p:cNvSpPr txBox="1"/>
          <p:nvPr/>
        </p:nvSpPr>
        <p:spPr>
          <a:xfrm>
            <a:off x="1028700" y="1574638"/>
            <a:ext cx="10962029" cy="942721"/>
          </a:xfrm>
          <a:prstGeom prst="rect">
            <a:avLst/>
          </a:prstGeom>
        </p:spPr>
        <p:txBody>
          <a:bodyPr lIns="0" tIns="0" rIns="0" bIns="0" rtlCol="0" anchor="t">
            <a:spAutoFit/>
          </a:bodyPr>
          <a:lstStyle/>
          <a:p>
            <a:pPr marL="0" lvl="0" indent="0" algn="l">
              <a:lnSpc>
                <a:spcPts val="7231"/>
              </a:lnSpc>
              <a:spcBef>
                <a:spcPct val="0"/>
              </a:spcBef>
            </a:pPr>
            <a:r>
              <a:rPr lang="en-US" sz="6399">
                <a:solidFill>
                  <a:srgbClr val="021531"/>
                </a:solidFill>
                <a:latin typeface="Glacial Indifference Bold"/>
              </a:rPr>
              <a:t>POINT OF DISCUSSION : 2 </a:t>
            </a:r>
          </a:p>
        </p:txBody>
      </p:sp>
      <p:grpSp>
        <p:nvGrpSpPr>
          <p:cNvPr id="6" name="Group 6"/>
          <p:cNvGrpSpPr/>
          <p:nvPr/>
        </p:nvGrpSpPr>
        <p:grpSpPr>
          <a:xfrm>
            <a:off x="605643" y="3406575"/>
            <a:ext cx="8340744" cy="6076127"/>
            <a:chOff x="0" y="0"/>
            <a:chExt cx="10392783" cy="7571011"/>
          </a:xfrm>
        </p:grpSpPr>
        <p:sp>
          <p:nvSpPr>
            <p:cNvPr id="7" name="Freeform 7"/>
            <p:cNvSpPr/>
            <p:nvPr/>
          </p:nvSpPr>
          <p:spPr>
            <a:xfrm>
              <a:off x="0" y="0"/>
              <a:ext cx="10392783" cy="7571012"/>
            </a:xfrm>
            <a:custGeom>
              <a:avLst/>
              <a:gdLst/>
              <a:ahLst/>
              <a:cxnLst/>
              <a:rect l="l" t="t" r="r" b="b"/>
              <a:pathLst>
                <a:path w="10392783" h="7571012">
                  <a:moveTo>
                    <a:pt x="0" y="0"/>
                  </a:moveTo>
                  <a:lnTo>
                    <a:pt x="10392783" y="0"/>
                  </a:lnTo>
                  <a:lnTo>
                    <a:pt x="10392783" y="7571012"/>
                  </a:lnTo>
                  <a:lnTo>
                    <a:pt x="0" y="7571012"/>
                  </a:lnTo>
                  <a:close/>
                </a:path>
              </a:pathLst>
            </a:custGeom>
            <a:solidFill>
              <a:srgbClr val="FF9D03"/>
            </a:solidFill>
          </p:spPr>
        </p:sp>
      </p:grpSp>
      <p:grpSp>
        <p:nvGrpSpPr>
          <p:cNvPr id="8" name="Group 8"/>
          <p:cNvGrpSpPr/>
          <p:nvPr/>
        </p:nvGrpSpPr>
        <p:grpSpPr>
          <a:xfrm>
            <a:off x="9341612" y="3406575"/>
            <a:ext cx="8340744" cy="6076127"/>
            <a:chOff x="0" y="0"/>
            <a:chExt cx="10392783" cy="7571011"/>
          </a:xfrm>
        </p:grpSpPr>
        <p:sp>
          <p:nvSpPr>
            <p:cNvPr id="9" name="Freeform 9"/>
            <p:cNvSpPr/>
            <p:nvPr/>
          </p:nvSpPr>
          <p:spPr>
            <a:xfrm>
              <a:off x="0" y="0"/>
              <a:ext cx="10392783" cy="7571012"/>
            </a:xfrm>
            <a:custGeom>
              <a:avLst/>
              <a:gdLst/>
              <a:ahLst/>
              <a:cxnLst/>
              <a:rect l="l" t="t" r="r" b="b"/>
              <a:pathLst>
                <a:path w="10392783" h="7571012">
                  <a:moveTo>
                    <a:pt x="0" y="0"/>
                  </a:moveTo>
                  <a:lnTo>
                    <a:pt x="10392783" y="0"/>
                  </a:lnTo>
                  <a:lnTo>
                    <a:pt x="10392783" y="7571012"/>
                  </a:lnTo>
                  <a:lnTo>
                    <a:pt x="0" y="7571012"/>
                  </a:lnTo>
                  <a:close/>
                </a:path>
              </a:pathLst>
            </a:custGeom>
            <a:solidFill>
              <a:srgbClr val="FF9D03"/>
            </a:solidFill>
          </p:spPr>
        </p:sp>
      </p:grpSp>
      <p:sp>
        <p:nvSpPr>
          <p:cNvPr id="10" name="TextBox 10"/>
          <p:cNvSpPr txBox="1"/>
          <p:nvPr/>
        </p:nvSpPr>
        <p:spPr>
          <a:xfrm>
            <a:off x="1028700" y="3812795"/>
            <a:ext cx="7216695" cy="956564"/>
          </a:xfrm>
          <a:prstGeom prst="rect">
            <a:avLst/>
          </a:prstGeom>
        </p:spPr>
        <p:txBody>
          <a:bodyPr lIns="0" tIns="0" rIns="0" bIns="0" rtlCol="0" anchor="t">
            <a:spAutoFit/>
          </a:bodyPr>
          <a:lstStyle/>
          <a:p>
            <a:pPr>
              <a:lnSpc>
                <a:spcPts val="3808"/>
              </a:lnSpc>
            </a:pPr>
            <a:r>
              <a:rPr lang="en-US" sz="3200">
                <a:solidFill>
                  <a:srgbClr val="021531"/>
                </a:solidFill>
                <a:latin typeface="Glacial Indifference Bold"/>
              </a:rPr>
              <a:t>TRANSFER OF REAL ESTATE PROJECT BY PROMOTER - SECTION -15 </a:t>
            </a:r>
          </a:p>
        </p:txBody>
      </p:sp>
      <p:sp>
        <p:nvSpPr>
          <p:cNvPr id="11" name="TextBox 11"/>
          <p:cNvSpPr txBox="1"/>
          <p:nvPr/>
        </p:nvSpPr>
        <p:spPr>
          <a:xfrm>
            <a:off x="9629804" y="3812795"/>
            <a:ext cx="6446427" cy="956564"/>
          </a:xfrm>
          <a:prstGeom prst="rect">
            <a:avLst/>
          </a:prstGeom>
        </p:spPr>
        <p:txBody>
          <a:bodyPr lIns="0" tIns="0" rIns="0" bIns="0" rtlCol="0" anchor="t">
            <a:spAutoFit/>
          </a:bodyPr>
          <a:lstStyle/>
          <a:p>
            <a:pPr marL="0" lvl="0" indent="0" algn="l">
              <a:lnSpc>
                <a:spcPts val="3808"/>
              </a:lnSpc>
              <a:spcBef>
                <a:spcPct val="0"/>
              </a:spcBef>
            </a:pPr>
            <a:r>
              <a:rPr lang="en-US" sz="3200">
                <a:solidFill>
                  <a:srgbClr val="021531"/>
                </a:solidFill>
                <a:latin typeface="Glacial Indifference Bold"/>
              </a:rPr>
              <a:t>RATE OF INTEREST BY THE PROMOTER &amp; BY THE ALLOTEES:</a:t>
            </a:r>
          </a:p>
        </p:txBody>
      </p:sp>
      <p:sp>
        <p:nvSpPr>
          <p:cNvPr id="12" name="TextBox 12"/>
          <p:cNvSpPr txBox="1"/>
          <p:nvPr/>
        </p:nvSpPr>
        <p:spPr>
          <a:xfrm>
            <a:off x="893835" y="5304275"/>
            <a:ext cx="7764361" cy="2187702"/>
          </a:xfrm>
          <a:prstGeom prst="rect">
            <a:avLst/>
          </a:prstGeom>
        </p:spPr>
        <p:txBody>
          <a:bodyPr lIns="0" tIns="0" rIns="0" bIns="0" rtlCol="0" anchor="t">
            <a:spAutoFit/>
          </a:bodyPr>
          <a:lstStyle/>
          <a:p>
            <a:pPr marL="518160" lvl="1" indent="-259080">
              <a:lnSpc>
                <a:spcPts val="2904"/>
              </a:lnSpc>
              <a:buFont typeface="Arial"/>
              <a:buChar char="•"/>
            </a:pPr>
            <a:r>
              <a:rPr lang="en-US" sz="2400">
                <a:solidFill>
                  <a:srgbClr val="FFFFFF"/>
                </a:solidFill>
                <a:latin typeface="Glacial Indifference"/>
              </a:rPr>
              <a:t>A Promoter cannot transfer majority right and liabilities in the project : </a:t>
            </a:r>
          </a:p>
          <a:p>
            <a:pPr>
              <a:lnSpc>
                <a:spcPts val="2904"/>
              </a:lnSpc>
            </a:pPr>
            <a:endParaRPr lang="en-US" sz="2400">
              <a:solidFill>
                <a:srgbClr val="FFFFFF"/>
              </a:solidFill>
              <a:latin typeface="Glacial Indifference"/>
            </a:endParaRPr>
          </a:p>
          <a:p>
            <a:pPr marL="1036320" lvl="2" indent="-345440">
              <a:lnSpc>
                <a:spcPts val="2904"/>
              </a:lnSpc>
              <a:buFont typeface="Arial"/>
              <a:buChar char="⚬"/>
            </a:pPr>
            <a:r>
              <a:rPr lang="en-US" sz="2400">
                <a:solidFill>
                  <a:srgbClr val="FFFFFF"/>
                </a:solidFill>
                <a:latin typeface="Glacial Indifference"/>
              </a:rPr>
              <a:t>Without written consent of 2/3 of allotees and ,</a:t>
            </a:r>
          </a:p>
          <a:p>
            <a:pPr marL="1036320" lvl="2" indent="-345440">
              <a:lnSpc>
                <a:spcPts val="2904"/>
              </a:lnSpc>
              <a:buFont typeface="Arial"/>
              <a:buChar char="⚬"/>
            </a:pPr>
            <a:r>
              <a:rPr lang="en-US" sz="2400">
                <a:solidFill>
                  <a:srgbClr val="FFFFFF"/>
                </a:solidFill>
                <a:latin typeface="Glacial Indifference"/>
              </a:rPr>
              <a:t>Without Prior consent of the authority.</a:t>
            </a:r>
          </a:p>
          <a:p>
            <a:pPr>
              <a:lnSpc>
                <a:spcPts val="2904"/>
              </a:lnSpc>
            </a:pPr>
            <a:endParaRPr lang="en-US" sz="2400">
              <a:solidFill>
                <a:srgbClr val="FFFFFF"/>
              </a:solidFill>
              <a:latin typeface="Glacial Indifference"/>
            </a:endParaRPr>
          </a:p>
        </p:txBody>
      </p:sp>
      <p:sp>
        <p:nvSpPr>
          <p:cNvPr id="13" name="TextBox 13"/>
          <p:cNvSpPr txBox="1"/>
          <p:nvPr/>
        </p:nvSpPr>
        <p:spPr>
          <a:xfrm>
            <a:off x="9629804" y="5622798"/>
            <a:ext cx="7351046" cy="1825752"/>
          </a:xfrm>
          <a:prstGeom prst="rect">
            <a:avLst/>
          </a:prstGeom>
        </p:spPr>
        <p:txBody>
          <a:bodyPr lIns="0" tIns="0" rIns="0" bIns="0" rtlCol="0" anchor="t">
            <a:spAutoFit/>
          </a:bodyPr>
          <a:lstStyle/>
          <a:p>
            <a:pPr marL="518160" lvl="1" indent="-259080">
              <a:lnSpc>
                <a:spcPts val="2904"/>
              </a:lnSpc>
              <a:buFont typeface="Arial"/>
              <a:buChar char="•"/>
            </a:pPr>
            <a:r>
              <a:rPr lang="en-US" sz="2400">
                <a:solidFill>
                  <a:srgbClr val="FFFFFF"/>
                </a:solidFill>
                <a:latin typeface="Glacial Indifference"/>
              </a:rPr>
              <a:t>The Rate of Interest have been fixed at </a:t>
            </a:r>
            <a:r>
              <a:rPr lang="en-US" sz="2400">
                <a:solidFill>
                  <a:srgbClr val="000000"/>
                </a:solidFill>
                <a:latin typeface="Glacial Indifference Bold"/>
              </a:rPr>
              <a:t>SBI PLR +2%</a:t>
            </a:r>
            <a:r>
              <a:rPr lang="en-US" sz="2400">
                <a:solidFill>
                  <a:srgbClr val="FFFFFF"/>
                </a:solidFill>
                <a:latin typeface="Glacial Indifference"/>
              </a:rPr>
              <a:t> for both the parties means if the promoter is required to pay interest or allotees is required to pay interest, the rate shall be fixed at </a:t>
            </a:r>
            <a:r>
              <a:rPr lang="en-US" sz="2400">
                <a:solidFill>
                  <a:srgbClr val="000000"/>
                </a:solidFill>
                <a:latin typeface="Glacial Indifference Bold"/>
              </a:rPr>
              <a:t>SBI PLR +2%.</a:t>
            </a:r>
          </a:p>
          <a:p>
            <a:pPr>
              <a:lnSpc>
                <a:spcPts val="2904"/>
              </a:lnSpc>
            </a:pPr>
            <a:endParaRPr lang="en-US" sz="2400">
              <a:solidFill>
                <a:srgbClr val="000000"/>
              </a:solidFill>
              <a:latin typeface="Glacial Indifference Bold"/>
            </a:endParaRPr>
          </a:p>
        </p:txBody>
      </p:sp>
      <p:grpSp>
        <p:nvGrpSpPr>
          <p:cNvPr id="14" name="Group 14"/>
          <p:cNvGrpSpPr/>
          <p:nvPr/>
        </p:nvGrpSpPr>
        <p:grpSpPr>
          <a:xfrm>
            <a:off x="-24282" y="1028700"/>
            <a:ext cx="301209" cy="2006022"/>
            <a:chOff x="0" y="0"/>
            <a:chExt cx="429313" cy="2859179"/>
          </a:xfrm>
        </p:grpSpPr>
        <p:sp>
          <p:nvSpPr>
            <p:cNvPr id="15" name="Freeform 15"/>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sp>
        <p:nvSpPr>
          <p:cNvPr id="5" name="TextBox 5"/>
          <p:cNvSpPr txBox="1"/>
          <p:nvPr/>
        </p:nvSpPr>
        <p:spPr>
          <a:xfrm>
            <a:off x="1028700" y="1574638"/>
            <a:ext cx="10962029" cy="942721"/>
          </a:xfrm>
          <a:prstGeom prst="rect">
            <a:avLst/>
          </a:prstGeom>
        </p:spPr>
        <p:txBody>
          <a:bodyPr lIns="0" tIns="0" rIns="0" bIns="0" rtlCol="0" anchor="t">
            <a:spAutoFit/>
          </a:bodyPr>
          <a:lstStyle/>
          <a:p>
            <a:pPr marL="0" lvl="0" indent="0" algn="l">
              <a:lnSpc>
                <a:spcPts val="7231"/>
              </a:lnSpc>
              <a:spcBef>
                <a:spcPct val="0"/>
              </a:spcBef>
            </a:pPr>
            <a:r>
              <a:rPr lang="en-US" sz="6399">
                <a:solidFill>
                  <a:srgbClr val="021531"/>
                </a:solidFill>
                <a:latin typeface="Glacial Indifference Bold"/>
              </a:rPr>
              <a:t>POINT OF DISCUSSION : 3 </a:t>
            </a:r>
          </a:p>
        </p:txBody>
      </p:sp>
      <p:grpSp>
        <p:nvGrpSpPr>
          <p:cNvPr id="6" name="Group 6"/>
          <p:cNvGrpSpPr/>
          <p:nvPr/>
        </p:nvGrpSpPr>
        <p:grpSpPr>
          <a:xfrm>
            <a:off x="605643" y="3406575"/>
            <a:ext cx="8340744" cy="6076127"/>
            <a:chOff x="0" y="0"/>
            <a:chExt cx="10392783" cy="7571011"/>
          </a:xfrm>
        </p:grpSpPr>
        <p:sp>
          <p:nvSpPr>
            <p:cNvPr id="7" name="Freeform 7"/>
            <p:cNvSpPr/>
            <p:nvPr/>
          </p:nvSpPr>
          <p:spPr>
            <a:xfrm>
              <a:off x="0" y="0"/>
              <a:ext cx="10392783" cy="7571012"/>
            </a:xfrm>
            <a:custGeom>
              <a:avLst/>
              <a:gdLst/>
              <a:ahLst/>
              <a:cxnLst/>
              <a:rect l="l" t="t" r="r" b="b"/>
              <a:pathLst>
                <a:path w="10392783" h="7571012">
                  <a:moveTo>
                    <a:pt x="0" y="0"/>
                  </a:moveTo>
                  <a:lnTo>
                    <a:pt x="10392783" y="0"/>
                  </a:lnTo>
                  <a:lnTo>
                    <a:pt x="10392783" y="7571012"/>
                  </a:lnTo>
                  <a:lnTo>
                    <a:pt x="0" y="7571012"/>
                  </a:lnTo>
                  <a:close/>
                </a:path>
              </a:pathLst>
            </a:custGeom>
            <a:solidFill>
              <a:srgbClr val="FF9D03"/>
            </a:solidFill>
          </p:spPr>
        </p:sp>
      </p:grpSp>
      <p:grpSp>
        <p:nvGrpSpPr>
          <p:cNvPr id="8" name="Group 8"/>
          <p:cNvGrpSpPr/>
          <p:nvPr/>
        </p:nvGrpSpPr>
        <p:grpSpPr>
          <a:xfrm>
            <a:off x="9341612" y="3406575"/>
            <a:ext cx="8340744" cy="6076127"/>
            <a:chOff x="0" y="0"/>
            <a:chExt cx="10392783" cy="7571011"/>
          </a:xfrm>
        </p:grpSpPr>
        <p:sp>
          <p:nvSpPr>
            <p:cNvPr id="9" name="Freeform 9"/>
            <p:cNvSpPr/>
            <p:nvPr/>
          </p:nvSpPr>
          <p:spPr>
            <a:xfrm>
              <a:off x="0" y="0"/>
              <a:ext cx="10392783" cy="7571012"/>
            </a:xfrm>
            <a:custGeom>
              <a:avLst/>
              <a:gdLst/>
              <a:ahLst/>
              <a:cxnLst/>
              <a:rect l="l" t="t" r="r" b="b"/>
              <a:pathLst>
                <a:path w="10392783" h="7571012">
                  <a:moveTo>
                    <a:pt x="0" y="0"/>
                  </a:moveTo>
                  <a:lnTo>
                    <a:pt x="10392783" y="0"/>
                  </a:lnTo>
                  <a:lnTo>
                    <a:pt x="10392783" y="7571012"/>
                  </a:lnTo>
                  <a:lnTo>
                    <a:pt x="0" y="7571012"/>
                  </a:lnTo>
                  <a:close/>
                </a:path>
              </a:pathLst>
            </a:custGeom>
            <a:solidFill>
              <a:srgbClr val="FF9D03"/>
            </a:solidFill>
          </p:spPr>
        </p:sp>
      </p:grpSp>
      <p:sp>
        <p:nvSpPr>
          <p:cNvPr id="10" name="TextBox 10"/>
          <p:cNvSpPr txBox="1"/>
          <p:nvPr/>
        </p:nvSpPr>
        <p:spPr>
          <a:xfrm>
            <a:off x="1028700" y="3812795"/>
            <a:ext cx="7629496" cy="956564"/>
          </a:xfrm>
          <a:prstGeom prst="rect">
            <a:avLst/>
          </a:prstGeom>
        </p:spPr>
        <p:txBody>
          <a:bodyPr lIns="0" tIns="0" rIns="0" bIns="0" rtlCol="0" anchor="t">
            <a:spAutoFit/>
          </a:bodyPr>
          <a:lstStyle/>
          <a:p>
            <a:pPr>
              <a:lnSpc>
                <a:spcPts val="3808"/>
              </a:lnSpc>
            </a:pPr>
            <a:r>
              <a:rPr lang="en-US" sz="3200">
                <a:solidFill>
                  <a:srgbClr val="021531"/>
                </a:solidFill>
                <a:latin typeface="Glacial Indifference Bold"/>
              </a:rPr>
              <a:t>TOTAL PRICE OF THE APARTMENT SHAL BE ON THE BASIS OF CARPET AREA </a:t>
            </a:r>
          </a:p>
        </p:txBody>
      </p:sp>
      <p:sp>
        <p:nvSpPr>
          <p:cNvPr id="11" name="TextBox 11"/>
          <p:cNvSpPr txBox="1"/>
          <p:nvPr/>
        </p:nvSpPr>
        <p:spPr>
          <a:xfrm>
            <a:off x="9742526" y="4050920"/>
            <a:ext cx="6446427" cy="480314"/>
          </a:xfrm>
          <a:prstGeom prst="rect">
            <a:avLst/>
          </a:prstGeom>
        </p:spPr>
        <p:txBody>
          <a:bodyPr lIns="0" tIns="0" rIns="0" bIns="0" rtlCol="0" anchor="t">
            <a:spAutoFit/>
          </a:bodyPr>
          <a:lstStyle/>
          <a:p>
            <a:pPr marL="0" lvl="0" indent="0" algn="l">
              <a:lnSpc>
                <a:spcPts val="3808"/>
              </a:lnSpc>
              <a:spcBef>
                <a:spcPct val="0"/>
              </a:spcBef>
            </a:pPr>
            <a:r>
              <a:rPr lang="en-US" sz="3200">
                <a:solidFill>
                  <a:srgbClr val="021531"/>
                </a:solidFill>
                <a:latin typeface="Glacial Indifference Bold"/>
              </a:rPr>
              <a:t>POSSESSION BY THE ALLOTEES:</a:t>
            </a:r>
          </a:p>
        </p:txBody>
      </p:sp>
      <p:sp>
        <p:nvSpPr>
          <p:cNvPr id="12" name="TextBox 12"/>
          <p:cNvSpPr txBox="1"/>
          <p:nvPr/>
        </p:nvSpPr>
        <p:spPr>
          <a:xfrm>
            <a:off x="893835" y="5304275"/>
            <a:ext cx="7764361" cy="2187702"/>
          </a:xfrm>
          <a:prstGeom prst="rect">
            <a:avLst/>
          </a:prstGeom>
        </p:spPr>
        <p:txBody>
          <a:bodyPr lIns="0" tIns="0" rIns="0" bIns="0" rtlCol="0" anchor="t">
            <a:spAutoFit/>
          </a:bodyPr>
          <a:lstStyle/>
          <a:p>
            <a:pPr marL="518160" lvl="1" indent="-259080">
              <a:lnSpc>
                <a:spcPts val="2904"/>
              </a:lnSpc>
              <a:buFont typeface="Arial"/>
              <a:buChar char="•"/>
            </a:pPr>
            <a:r>
              <a:rPr lang="en-US" sz="2400">
                <a:solidFill>
                  <a:srgbClr val="FFFFFF"/>
                </a:solidFill>
                <a:latin typeface="Glacial Indifference"/>
              </a:rPr>
              <a:t> The Total price of the Apartment shall include : </a:t>
            </a:r>
          </a:p>
          <a:p>
            <a:pPr>
              <a:lnSpc>
                <a:spcPts val="2904"/>
              </a:lnSpc>
            </a:pPr>
            <a:endParaRPr lang="en-US" sz="2400">
              <a:solidFill>
                <a:srgbClr val="FFFFFF"/>
              </a:solidFill>
              <a:latin typeface="Glacial Indifference"/>
            </a:endParaRPr>
          </a:p>
          <a:p>
            <a:pPr marL="1036320" lvl="2" indent="-345440">
              <a:lnSpc>
                <a:spcPts val="2904"/>
              </a:lnSpc>
              <a:buFont typeface="Arial"/>
              <a:buChar char="⚬"/>
            </a:pPr>
            <a:r>
              <a:rPr lang="en-US" sz="2400">
                <a:solidFill>
                  <a:srgbClr val="FFFFFF"/>
                </a:solidFill>
                <a:latin typeface="Glacial Indifference"/>
              </a:rPr>
              <a:t>Cost of the apartment &amp; Garage / closed Parking including taxes</a:t>
            </a:r>
          </a:p>
          <a:p>
            <a:pPr marL="1036320" lvl="2" indent="-345440">
              <a:lnSpc>
                <a:spcPts val="2904"/>
              </a:lnSpc>
              <a:buFont typeface="Arial"/>
              <a:buChar char="⚬"/>
            </a:pPr>
            <a:r>
              <a:rPr lang="en-US" sz="2400">
                <a:solidFill>
                  <a:srgbClr val="FFFFFF"/>
                </a:solidFill>
                <a:latin typeface="Glacial Indifference"/>
              </a:rPr>
              <a:t>Cost of Providing all facilities in the Project.</a:t>
            </a:r>
          </a:p>
          <a:p>
            <a:pPr>
              <a:lnSpc>
                <a:spcPts val="2904"/>
              </a:lnSpc>
            </a:pPr>
            <a:endParaRPr lang="en-US" sz="2400">
              <a:solidFill>
                <a:srgbClr val="FFFFFF"/>
              </a:solidFill>
              <a:latin typeface="Glacial Indifference"/>
            </a:endParaRPr>
          </a:p>
        </p:txBody>
      </p:sp>
      <p:sp>
        <p:nvSpPr>
          <p:cNvPr id="13" name="TextBox 13"/>
          <p:cNvSpPr txBox="1"/>
          <p:nvPr/>
        </p:nvSpPr>
        <p:spPr>
          <a:xfrm>
            <a:off x="9629804" y="5622798"/>
            <a:ext cx="7351046" cy="1463802"/>
          </a:xfrm>
          <a:prstGeom prst="rect">
            <a:avLst/>
          </a:prstGeom>
        </p:spPr>
        <p:txBody>
          <a:bodyPr lIns="0" tIns="0" rIns="0" bIns="0" rtlCol="0" anchor="t">
            <a:spAutoFit/>
          </a:bodyPr>
          <a:lstStyle/>
          <a:p>
            <a:pPr marL="518160" lvl="1" indent="-259080">
              <a:lnSpc>
                <a:spcPts val="2904"/>
              </a:lnSpc>
              <a:buFont typeface="Arial"/>
              <a:buChar char="•"/>
            </a:pPr>
            <a:r>
              <a:rPr lang="en-US" sz="2400">
                <a:solidFill>
                  <a:srgbClr val="FFFFFF"/>
                </a:solidFill>
                <a:latin typeface="Glacial Indifference"/>
              </a:rPr>
              <a:t>The allotees is required to take possession of the apartment within 3 months from the date of receiving the notice by the Promoter.</a:t>
            </a:r>
          </a:p>
          <a:p>
            <a:pPr>
              <a:lnSpc>
                <a:spcPts val="2904"/>
              </a:lnSpc>
            </a:pPr>
            <a:endParaRPr lang="en-US" sz="2400">
              <a:solidFill>
                <a:srgbClr val="FFFFFF"/>
              </a:solidFill>
              <a:latin typeface="Glacial Indifference"/>
            </a:endParaRPr>
          </a:p>
        </p:txBody>
      </p:sp>
      <p:grpSp>
        <p:nvGrpSpPr>
          <p:cNvPr id="14" name="Group 14"/>
          <p:cNvGrpSpPr/>
          <p:nvPr/>
        </p:nvGrpSpPr>
        <p:grpSpPr>
          <a:xfrm>
            <a:off x="-24282" y="1028700"/>
            <a:ext cx="301209" cy="2006022"/>
            <a:chOff x="0" y="0"/>
            <a:chExt cx="429313" cy="2859179"/>
          </a:xfrm>
        </p:grpSpPr>
        <p:sp>
          <p:nvSpPr>
            <p:cNvPr id="15" name="Freeform 15"/>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sp>
        <p:nvSpPr>
          <p:cNvPr id="5" name="TextBox 5"/>
          <p:cNvSpPr txBox="1"/>
          <p:nvPr/>
        </p:nvSpPr>
        <p:spPr>
          <a:xfrm>
            <a:off x="1028700" y="1574638"/>
            <a:ext cx="10962029" cy="942721"/>
          </a:xfrm>
          <a:prstGeom prst="rect">
            <a:avLst/>
          </a:prstGeom>
        </p:spPr>
        <p:txBody>
          <a:bodyPr lIns="0" tIns="0" rIns="0" bIns="0" rtlCol="0" anchor="t">
            <a:spAutoFit/>
          </a:bodyPr>
          <a:lstStyle/>
          <a:p>
            <a:pPr marL="0" lvl="0" indent="0" algn="l">
              <a:lnSpc>
                <a:spcPts val="7231"/>
              </a:lnSpc>
              <a:spcBef>
                <a:spcPct val="0"/>
              </a:spcBef>
            </a:pPr>
            <a:r>
              <a:rPr lang="en-US" sz="6399">
                <a:solidFill>
                  <a:srgbClr val="021531"/>
                </a:solidFill>
                <a:latin typeface="Glacial Indifference Bold"/>
              </a:rPr>
              <a:t>POINT OF DISCUSSION : 4 </a:t>
            </a:r>
          </a:p>
        </p:txBody>
      </p:sp>
      <p:grpSp>
        <p:nvGrpSpPr>
          <p:cNvPr id="6" name="Group 6"/>
          <p:cNvGrpSpPr/>
          <p:nvPr/>
        </p:nvGrpSpPr>
        <p:grpSpPr>
          <a:xfrm>
            <a:off x="605643" y="3406575"/>
            <a:ext cx="8340744" cy="6076127"/>
            <a:chOff x="0" y="0"/>
            <a:chExt cx="10392783" cy="7571011"/>
          </a:xfrm>
        </p:grpSpPr>
        <p:sp>
          <p:nvSpPr>
            <p:cNvPr id="7" name="Freeform 7"/>
            <p:cNvSpPr/>
            <p:nvPr/>
          </p:nvSpPr>
          <p:spPr>
            <a:xfrm>
              <a:off x="0" y="0"/>
              <a:ext cx="10392783" cy="7571012"/>
            </a:xfrm>
            <a:custGeom>
              <a:avLst/>
              <a:gdLst/>
              <a:ahLst/>
              <a:cxnLst/>
              <a:rect l="l" t="t" r="r" b="b"/>
              <a:pathLst>
                <a:path w="10392783" h="7571012">
                  <a:moveTo>
                    <a:pt x="0" y="0"/>
                  </a:moveTo>
                  <a:lnTo>
                    <a:pt x="10392783" y="0"/>
                  </a:lnTo>
                  <a:lnTo>
                    <a:pt x="10392783" y="7571012"/>
                  </a:lnTo>
                  <a:lnTo>
                    <a:pt x="0" y="7571012"/>
                  </a:lnTo>
                  <a:close/>
                </a:path>
              </a:pathLst>
            </a:custGeom>
            <a:solidFill>
              <a:srgbClr val="FF9D03"/>
            </a:solidFill>
          </p:spPr>
        </p:sp>
      </p:grpSp>
      <p:grpSp>
        <p:nvGrpSpPr>
          <p:cNvPr id="8" name="Group 8"/>
          <p:cNvGrpSpPr/>
          <p:nvPr/>
        </p:nvGrpSpPr>
        <p:grpSpPr>
          <a:xfrm>
            <a:off x="9341612" y="3406575"/>
            <a:ext cx="8340744" cy="6076127"/>
            <a:chOff x="0" y="0"/>
            <a:chExt cx="10392783" cy="7571011"/>
          </a:xfrm>
        </p:grpSpPr>
        <p:sp>
          <p:nvSpPr>
            <p:cNvPr id="9" name="Freeform 9"/>
            <p:cNvSpPr/>
            <p:nvPr/>
          </p:nvSpPr>
          <p:spPr>
            <a:xfrm>
              <a:off x="0" y="0"/>
              <a:ext cx="10392783" cy="7571012"/>
            </a:xfrm>
            <a:custGeom>
              <a:avLst/>
              <a:gdLst/>
              <a:ahLst/>
              <a:cxnLst/>
              <a:rect l="l" t="t" r="r" b="b"/>
              <a:pathLst>
                <a:path w="10392783" h="7571012">
                  <a:moveTo>
                    <a:pt x="0" y="0"/>
                  </a:moveTo>
                  <a:lnTo>
                    <a:pt x="10392783" y="0"/>
                  </a:lnTo>
                  <a:lnTo>
                    <a:pt x="10392783" y="7571012"/>
                  </a:lnTo>
                  <a:lnTo>
                    <a:pt x="0" y="7571012"/>
                  </a:lnTo>
                  <a:close/>
                </a:path>
              </a:pathLst>
            </a:custGeom>
            <a:solidFill>
              <a:srgbClr val="FF9D03"/>
            </a:solidFill>
          </p:spPr>
        </p:sp>
      </p:grpSp>
      <p:sp>
        <p:nvSpPr>
          <p:cNvPr id="10" name="TextBox 10"/>
          <p:cNvSpPr txBox="1"/>
          <p:nvPr/>
        </p:nvSpPr>
        <p:spPr>
          <a:xfrm>
            <a:off x="1028700" y="3814827"/>
            <a:ext cx="7629496" cy="1432814"/>
          </a:xfrm>
          <a:prstGeom prst="rect">
            <a:avLst/>
          </a:prstGeom>
        </p:spPr>
        <p:txBody>
          <a:bodyPr lIns="0" tIns="0" rIns="0" bIns="0" rtlCol="0" anchor="t">
            <a:spAutoFit/>
          </a:bodyPr>
          <a:lstStyle/>
          <a:p>
            <a:pPr>
              <a:lnSpc>
                <a:spcPts val="3808"/>
              </a:lnSpc>
            </a:pPr>
            <a:r>
              <a:rPr lang="en-US" sz="3200">
                <a:solidFill>
                  <a:srgbClr val="021531"/>
                </a:solidFill>
                <a:latin typeface="Glacial Indifference Bold"/>
              </a:rPr>
              <a:t>CANCELLATION BY ALLOTEE ( IN CASE THERE IS NO DEFAULT ON PART OF ALLOTEE)</a:t>
            </a:r>
          </a:p>
        </p:txBody>
      </p:sp>
      <p:sp>
        <p:nvSpPr>
          <p:cNvPr id="11" name="TextBox 11"/>
          <p:cNvSpPr txBox="1"/>
          <p:nvPr/>
        </p:nvSpPr>
        <p:spPr>
          <a:xfrm>
            <a:off x="9742526" y="3814827"/>
            <a:ext cx="6446427" cy="1909064"/>
          </a:xfrm>
          <a:prstGeom prst="rect">
            <a:avLst/>
          </a:prstGeom>
        </p:spPr>
        <p:txBody>
          <a:bodyPr lIns="0" tIns="0" rIns="0" bIns="0" rtlCol="0" anchor="t">
            <a:spAutoFit/>
          </a:bodyPr>
          <a:lstStyle/>
          <a:p>
            <a:pPr>
              <a:lnSpc>
                <a:spcPts val="3808"/>
              </a:lnSpc>
            </a:pPr>
            <a:r>
              <a:rPr lang="en-US" sz="3200">
                <a:solidFill>
                  <a:srgbClr val="021531"/>
                </a:solidFill>
                <a:latin typeface="Glacial Indifference Bold"/>
              </a:rPr>
              <a:t>CANCELLATION BY PROMOTER ( IN CASE OF DEFAULT ON PART OF ALLOTEE) </a:t>
            </a:r>
          </a:p>
          <a:p>
            <a:pPr marL="0" lvl="0" indent="0" algn="l">
              <a:lnSpc>
                <a:spcPts val="3808"/>
              </a:lnSpc>
              <a:spcBef>
                <a:spcPct val="0"/>
              </a:spcBef>
            </a:pPr>
            <a:endParaRPr lang="en-US" sz="3200">
              <a:solidFill>
                <a:srgbClr val="021531"/>
              </a:solidFill>
              <a:latin typeface="Glacial Indifference Bold"/>
            </a:endParaRPr>
          </a:p>
        </p:txBody>
      </p:sp>
      <p:sp>
        <p:nvSpPr>
          <p:cNvPr id="12" name="TextBox 12"/>
          <p:cNvSpPr txBox="1"/>
          <p:nvPr/>
        </p:nvSpPr>
        <p:spPr>
          <a:xfrm>
            <a:off x="893835" y="5830312"/>
            <a:ext cx="7764361" cy="2187702"/>
          </a:xfrm>
          <a:prstGeom prst="rect">
            <a:avLst/>
          </a:prstGeom>
        </p:spPr>
        <p:txBody>
          <a:bodyPr lIns="0" tIns="0" rIns="0" bIns="0" rtlCol="0" anchor="t">
            <a:spAutoFit/>
          </a:bodyPr>
          <a:lstStyle/>
          <a:p>
            <a:pPr marL="518160" lvl="1" indent="-259080">
              <a:lnSpc>
                <a:spcPts val="2904"/>
              </a:lnSpc>
              <a:buFont typeface="Arial"/>
              <a:buChar char="•"/>
            </a:pPr>
            <a:r>
              <a:rPr lang="en-US" sz="2400">
                <a:solidFill>
                  <a:srgbClr val="FFFFFF"/>
                </a:solidFill>
                <a:latin typeface="Glacial Indifference"/>
              </a:rPr>
              <a:t>The Promoter shall be required to refund the entire amount to the allotees after deducting the booking amount from the Total amount received. The amount shall be refunded with 45 days from the date of cancellation. </a:t>
            </a:r>
          </a:p>
          <a:p>
            <a:pPr>
              <a:lnSpc>
                <a:spcPts val="2904"/>
              </a:lnSpc>
            </a:pPr>
            <a:endParaRPr lang="en-US" sz="2400">
              <a:solidFill>
                <a:srgbClr val="FFFFFF"/>
              </a:solidFill>
              <a:latin typeface="Glacial Indifference"/>
            </a:endParaRPr>
          </a:p>
        </p:txBody>
      </p:sp>
      <p:sp>
        <p:nvSpPr>
          <p:cNvPr id="13" name="TextBox 13"/>
          <p:cNvSpPr txBox="1"/>
          <p:nvPr/>
        </p:nvSpPr>
        <p:spPr>
          <a:xfrm>
            <a:off x="9629804" y="5830312"/>
            <a:ext cx="7351046" cy="2549652"/>
          </a:xfrm>
          <a:prstGeom prst="rect">
            <a:avLst/>
          </a:prstGeom>
        </p:spPr>
        <p:txBody>
          <a:bodyPr lIns="0" tIns="0" rIns="0" bIns="0" rtlCol="0" anchor="t">
            <a:spAutoFit/>
          </a:bodyPr>
          <a:lstStyle/>
          <a:p>
            <a:pPr marL="518160" lvl="1" indent="-259080">
              <a:lnSpc>
                <a:spcPts val="2904"/>
              </a:lnSpc>
              <a:buFont typeface="Arial"/>
              <a:buChar char="•"/>
            </a:pPr>
            <a:r>
              <a:rPr lang="en-US" sz="2400">
                <a:solidFill>
                  <a:srgbClr val="FFFFFF"/>
                </a:solidFill>
                <a:latin typeface="Glacial Indifference"/>
              </a:rPr>
              <a:t>ThePromoter shall be required to refund the entire amount to the allotees after deducting the   booking amount  Plus outstanding Interest from the Total amount received. The amount shall be refunded with 45 days from the date of cancellation</a:t>
            </a:r>
          </a:p>
          <a:p>
            <a:pPr>
              <a:lnSpc>
                <a:spcPts val="2904"/>
              </a:lnSpc>
            </a:pPr>
            <a:endParaRPr lang="en-US" sz="2400">
              <a:solidFill>
                <a:srgbClr val="FFFFFF"/>
              </a:solidFill>
              <a:latin typeface="Glacial Indifference"/>
            </a:endParaRPr>
          </a:p>
        </p:txBody>
      </p:sp>
      <p:grpSp>
        <p:nvGrpSpPr>
          <p:cNvPr id="14" name="Group 14"/>
          <p:cNvGrpSpPr/>
          <p:nvPr/>
        </p:nvGrpSpPr>
        <p:grpSpPr>
          <a:xfrm>
            <a:off x="-24282" y="1028700"/>
            <a:ext cx="301209" cy="2006022"/>
            <a:chOff x="0" y="0"/>
            <a:chExt cx="429313" cy="2859179"/>
          </a:xfrm>
        </p:grpSpPr>
        <p:sp>
          <p:nvSpPr>
            <p:cNvPr id="15" name="Freeform 15"/>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sp>
        <p:nvSpPr>
          <p:cNvPr id="5" name="TextBox 5"/>
          <p:cNvSpPr txBox="1"/>
          <p:nvPr/>
        </p:nvSpPr>
        <p:spPr>
          <a:xfrm>
            <a:off x="1028700" y="1574638"/>
            <a:ext cx="10962029" cy="942721"/>
          </a:xfrm>
          <a:prstGeom prst="rect">
            <a:avLst/>
          </a:prstGeom>
        </p:spPr>
        <p:txBody>
          <a:bodyPr lIns="0" tIns="0" rIns="0" bIns="0" rtlCol="0" anchor="t">
            <a:spAutoFit/>
          </a:bodyPr>
          <a:lstStyle/>
          <a:p>
            <a:pPr marL="0" lvl="0" indent="0" algn="l">
              <a:lnSpc>
                <a:spcPts val="7231"/>
              </a:lnSpc>
              <a:spcBef>
                <a:spcPct val="0"/>
              </a:spcBef>
            </a:pPr>
            <a:r>
              <a:rPr lang="en-US" sz="6399">
                <a:solidFill>
                  <a:srgbClr val="021531"/>
                </a:solidFill>
                <a:latin typeface="Glacial Indifference Bold"/>
              </a:rPr>
              <a:t>POINT OF DISCUSSION : 5 </a:t>
            </a:r>
          </a:p>
        </p:txBody>
      </p:sp>
      <p:grpSp>
        <p:nvGrpSpPr>
          <p:cNvPr id="6" name="Group 6"/>
          <p:cNvGrpSpPr/>
          <p:nvPr/>
        </p:nvGrpSpPr>
        <p:grpSpPr>
          <a:xfrm>
            <a:off x="605643" y="3406575"/>
            <a:ext cx="8340744" cy="6076127"/>
            <a:chOff x="0" y="0"/>
            <a:chExt cx="10392783" cy="7571011"/>
          </a:xfrm>
        </p:grpSpPr>
        <p:sp>
          <p:nvSpPr>
            <p:cNvPr id="7" name="Freeform 7"/>
            <p:cNvSpPr/>
            <p:nvPr/>
          </p:nvSpPr>
          <p:spPr>
            <a:xfrm>
              <a:off x="0" y="0"/>
              <a:ext cx="10392783" cy="7571012"/>
            </a:xfrm>
            <a:custGeom>
              <a:avLst/>
              <a:gdLst/>
              <a:ahLst/>
              <a:cxnLst/>
              <a:rect l="l" t="t" r="r" b="b"/>
              <a:pathLst>
                <a:path w="10392783" h="7571012">
                  <a:moveTo>
                    <a:pt x="0" y="0"/>
                  </a:moveTo>
                  <a:lnTo>
                    <a:pt x="10392783" y="0"/>
                  </a:lnTo>
                  <a:lnTo>
                    <a:pt x="10392783" y="7571012"/>
                  </a:lnTo>
                  <a:lnTo>
                    <a:pt x="0" y="7571012"/>
                  </a:lnTo>
                  <a:close/>
                </a:path>
              </a:pathLst>
            </a:custGeom>
            <a:solidFill>
              <a:srgbClr val="FF9D03"/>
            </a:solidFill>
          </p:spPr>
        </p:sp>
      </p:grpSp>
      <p:grpSp>
        <p:nvGrpSpPr>
          <p:cNvPr id="8" name="Group 8"/>
          <p:cNvGrpSpPr/>
          <p:nvPr/>
        </p:nvGrpSpPr>
        <p:grpSpPr>
          <a:xfrm>
            <a:off x="9341612" y="3406575"/>
            <a:ext cx="8340744" cy="6076127"/>
            <a:chOff x="0" y="0"/>
            <a:chExt cx="10392783" cy="7571011"/>
          </a:xfrm>
        </p:grpSpPr>
        <p:sp>
          <p:nvSpPr>
            <p:cNvPr id="9" name="Freeform 9"/>
            <p:cNvSpPr/>
            <p:nvPr/>
          </p:nvSpPr>
          <p:spPr>
            <a:xfrm>
              <a:off x="0" y="0"/>
              <a:ext cx="10392783" cy="7571012"/>
            </a:xfrm>
            <a:custGeom>
              <a:avLst/>
              <a:gdLst/>
              <a:ahLst/>
              <a:cxnLst/>
              <a:rect l="l" t="t" r="r" b="b"/>
              <a:pathLst>
                <a:path w="10392783" h="7571012">
                  <a:moveTo>
                    <a:pt x="0" y="0"/>
                  </a:moveTo>
                  <a:lnTo>
                    <a:pt x="10392783" y="0"/>
                  </a:lnTo>
                  <a:lnTo>
                    <a:pt x="10392783" y="7571012"/>
                  </a:lnTo>
                  <a:lnTo>
                    <a:pt x="0" y="7571012"/>
                  </a:lnTo>
                  <a:close/>
                </a:path>
              </a:pathLst>
            </a:custGeom>
            <a:solidFill>
              <a:srgbClr val="FF9D03"/>
            </a:solidFill>
          </p:spPr>
        </p:sp>
      </p:grpSp>
      <p:sp>
        <p:nvSpPr>
          <p:cNvPr id="10" name="TextBox 10"/>
          <p:cNvSpPr txBox="1"/>
          <p:nvPr/>
        </p:nvSpPr>
        <p:spPr>
          <a:xfrm>
            <a:off x="1028700" y="3814827"/>
            <a:ext cx="7629496" cy="1432814"/>
          </a:xfrm>
          <a:prstGeom prst="rect">
            <a:avLst/>
          </a:prstGeom>
        </p:spPr>
        <p:txBody>
          <a:bodyPr lIns="0" tIns="0" rIns="0" bIns="0" rtlCol="0" anchor="t">
            <a:spAutoFit/>
          </a:bodyPr>
          <a:lstStyle/>
          <a:p>
            <a:pPr>
              <a:lnSpc>
                <a:spcPts val="3808"/>
              </a:lnSpc>
            </a:pPr>
            <a:r>
              <a:rPr lang="en-US" sz="3200">
                <a:solidFill>
                  <a:srgbClr val="021531"/>
                </a:solidFill>
                <a:latin typeface="Glacial Indifference Bold"/>
              </a:rPr>
              <a:t>FORMATION OF ASSOCIATION UNDER WB APARTMENT OWNERSHIP ACT 1972</a:t>
            </a:r>
          </a:p>
          <a:p>
            <a:pPr>
              <a:lnSpc>
                <a:spcPts val="3808"/>
              </a:lnSpc>
            </a:pPr>
            <a:endParaRPr lang="en-US" sz="3200">
              <a:solidFill>
                <a:srgbClr val="021531"/>
              </a:solidFill>
              <a:latin typeface="Glacial Indifference Bold"/>
            </a:endParaRPr>
          </a:p>
        </p:txBody>
      </p:sp>
      <p:sp>
        <p:nvSpPr>
          <p:cNvPr id="11" name="TextBox 11"/>
          <p:cNvSpPr txBox="1"/>
          <p:nvPr/>
        </p:nvSpPr>
        <p:spPr>
          <a:xfrm>
            <a:off x="9836461" y="4052952"/>
            <a:ext cx="6446427" cy="956564"/>
          </a:xfrm>
          <a:prstGeom prst="rect">
            <a:avLst/>
          </a:prstGeom>
        </p:spPr>
        <p:txBody>
          <a:bodyPr lIns="0" tIns="0" rIns="0" bIns="0" rtlCol="0" anchor="t">
            <a:spAutoFit/>
          </a:bodyPr>
          <a:lstStyle/>
          <a:p>
            <a:pPr>
              <a:lnSpc>
                <a:spcPts val="3808"/>
              </a:lnSpc>
            </a:pPr>
            <a:r>
              <a:rPr lang="en-US" sz="3200">
                <a:solidFill>
                  <a:srgbClr val="021531"/>
                </a:solidFill>
                <a:latin typeface="Glacial Indifference Bold"/>
              </a:rPr>
              <a:t>DEFECT LIABILITY </a:t>
            </a:r>
          </a:p>
          <a:p>
            <a:pPr marL="0" lvl="0" indent="0" algn="l">
              <a:lnSpc>
                <a:spcPts val="3808"/>
              </a:lnSpc>
              <a:spcBef>
                <a:spcPct val="0"/>
              </a:spcBef>
            </a:pPr>
            <a:endParaRPr lang="en-US" sz="3200">
              <a:solidFill>
                <a:srgbClr val="021531"/>
              </a:solidFill>
              <a:latin typeface="Glacial Indifference Bold"/>
            </a:endParaRPr>
          </a:p>
        </p:txBody>
      </p:sp>
      <p:sp>
        <p:nvSpPr>
          <p:cNvPr id="12" name="TextBox 12"/>
          <p:cNvSpPr txBox="1"/>
          <p:nvPr/>
        </p:nvSpPr>
        <p:spPr>
          <a:xfrm>
            <a:off x="893835" y="5830312"/>
            <a:ext cx="7764361" cy="1463802"/>
          </a:xfrm>
          <a:prstGeom prst="rect">
            <a:avLst/>
          </a:prstGeom>
        </p:spPr>
        <p:txBody>
          <a:bodyPr lIns="0" tIns="0" rIns="0" bIns="0" rtlCol="0" anchor="t">
            <a:spAutoFit/>
          </a:bodyPr>
          <a:lstStyle/>
          <a:p>
            <a:pPr marL="518160" lvl="1" indent="-259080">
              <a:lnSpc>
                <a:spcPts val="2904"/>
              </a:lnSpc>
              <a:buFont typeface="Arial"/>
              <a:buChar char="•"/>
            </a:pPr>
            <a:r>
              <a:rPr lang="en-US" sz="2400">
                <a:solidFill>
                  <a:srgbClr val="FFFFFF"/>
                </a:solidFill>
                <a:latin typeface="Glacial Indifference"/>
              </a:rPr>
              <a:t>The Promoter shall facilitates the formation of association of apartment owners within three months from the date of majority of apartment owners taking possession of the respective apartment.</a:t>
            </a:r>
          </a:p>
        </p:txBody>
      </p:sp>
      <p:sp>
        <p:nvSpPr>
          <p:cNvPr id="13" name="TextBox 13"/>
          <p:cNvSpPr txBox="1"/>
          <p:nvPr/>
        </p:nvSpPr>
        <p:spPr>
          <a:xfrm>
            <a:off x="9629804" y="5830312"/>
            <a:ext cx="7351046" cy="1463802"/>
          </a:xfrm>
          <a:prstGeom prst="rect">
            <a:avLst/>
          </a:prstGeom>
        </p:spPr>
        <p:txBody>
          <a:bodyPr lIns="0" tIns="0" rIns="0" bIns="0" rtlCol="0" anchor="t">
            <a:spAutoFit/>
          </a:bodyPr>
          <a:lstStyle/>
          <a:p>
            <a:pPr marL="518160" lvl="1" indent="-259080">
              <a:lnSpc>
                <a:spcPts val="2904"/>
              </a:lnSpc>
              <a:buFont typeface="Arial"/>
              <a:buChar char="•"/>
            </a:pPr>
            <a:r>
              <a:rPr lang="en-US" sz="2400">
                <a:solidFill>
                  <a:srgbClr val="FFFFFF"/>
                </a:solidFill>
                <a:latin typeface="Glacial Indifference"/>
              </a:rPr>
              <a:t>The promoter is under obligation to rectify any structural defect or any other defect in quality / workmanship – within a period of 5 years.</a:t>
            </a:r>
          </a:p>
          <a:p>
            <a:pPr>
              <a:lnSpc>
                <a:spcPts val="2904"/>
              </a:lnSpc>
            </a:pPr>
            <a:endParaRPr lang="en-US" sz="2400">
              <a:solidFill>
                <a:srgbClr val="FFFFFF"/>
              </a:solidFill>
              <a:latin typeface="Glacial Indifference"/>
            </a:endParaRPr>
          </a:p>
        </p:txBody>
      </p:sp>
      <p:grpSp>
        <p:nvGrpSpPr>
          <p:cNvPr id="14" name="Group 14"/>
          <p:cNvGrpSpPr/>
          <p:nvPr/>
        </p:nvGrpSpPr>
        <p:grpSpPr>
          <a:xfrm>
            <a:off x="-24282" y="1028700"/>
            <a:ext cx="301209" cy="2006022"/>
            <a:chOff x="0" y="0"/>
            <a:chExt cx="429313" cy="2859179"/>
          </a:xfrm>
        </p:grpSpPr>
        <p:sp>
          <p:nvSpPr>
            <p:cNvPr id="15" name="Freeform 15"/>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sp>
        <p:nvSpPr>
          <p:cNvPr id="5" name="TextBox 5"/>
          <p:cNvSpPr txBox="1"/>
          <p:nvPr/>
        </p:nvSpPr>
        <p:spPr>
          <a:xfrm>
            <a:off x="1028700" y="1117438"/>
            <a:ext cx="10962029" cy="1857121"/>
          </a:xfrm>
          <a:prstGeom prst="rect">
            <a:avLst/>
          </a:prstGeom>
        </p:spPr>
        <p:txBody>
          <a:bodyPr lIns="0" tIns="0" rIns="0" bIns="0" rtlCol="0" anchor="t">
            <a:spAutoFit/>
          </a:bodyPr>
          <a:lstStyle/>
          <a:p>
            <a:pPr marL="0" lvl="0" indent="0" algn="l">
              <a:lnSpc>
                <a:spcPts val="7231"/>
              </a:lnSpc>
              <a:spcBef>
                <a:spcPct val="0"/>
              </a:spcBef>
            </a:pPr>
            <a:r>
              <a:rPr lang="en-US" sz="6399">
                <a:solidFill>
                  <a:srgbClr val="021531"/>
                </a:solidFill>
                <a:latin typeface="Glacial Indifference Bold"/>
              </a:rPr>
              <a:t>RIGHT TO LEGAL REPRESENTATION (SEC 56)</a:t>
            </a:r>
          </a:p>
        </p:txBody>
      </p:sp>
      <p:grpSp>
        <p:nvGrpSpPr>
          <p:cNvPr id="6" name="Group 6"/>
          <p:cNvGrpSpPr/>
          <p:nvPr/>
        </p:nvGrpSpPr>
        <p:grpSpPr>
          <a:xfrm>
            <a:off x="3433091" y="3970186"/>
            <a:ext cx="11703623" cy="5512516"/>
            <a:chOff x="0" y="0"/>
            <a:chExt cx="14583017" cy="6868738"/>
          </a:xfrm>
        </p:grpSpPr>
        <p:sp>
          <p:nvSpPr>
            <p:cNvPr id="7" name="Freeform 7"/>
            <p:cNvSpPr/>
            <p:nvPr/>
          </p:nvSpPr>
          <p:spPr>
            <a:xfrm>
              <a:off x="0" y="0"/>
              <a:ext cx="14583017" cy="6868737"/>
            </a:xfrm>
            <a:custGeom>
              <a:avLst/>
              <a:gdLst/>
              <a:ahLst/>
              <a:cxnLst/>
              <a:rect l="l" t="t" r="r" b="b"/>
              <a:pathLst>
                <a:path w="14583017" h="6868737">
                  <a:moveTo>
                    <a:pt x="0" y="0"/>
                  </a:moveTo>
                  <a:lnTo>
                    <a:pt x="14583017" y="0"/>
                  </a:lnTo>
                  <a:lnTo>
                    <a:pt x="14583017" y="6868737"/>
                  </a:lnTo>
                  <a:lnTo>
                    <a:pt x="0" y="6868737"/>
                  </a:lnTo>
                  <a:close/>
                </a:path>
              </a:pathLst>
            </a:custGeom>
            <a:solidFill>
              <a:srgbClr val="FF9D03"/>
            </a:solidFill>
          </p:spPr>
        </p:sp>
      </p:grpSp>
      <p:sp>
        <p:nvSpPr>
          <p:cNvPr id="8" name="TextBox 8"/>
          <p:cNvSpPr txBox="1"/>
          <p:nvPr/>
        </p:nvSpPr>
        <p:spPr>
          <a:xfrm>
            <a:off x="3909153" y="4528698"/>
            <a:ext cx="10469693" cy="3393313"/>
          </a:xfrm>
          <a:prstGeom prst="rect">
            <a:avLst/>
          </a:prstGeom>
        </p:spPr>
        <p:txBody>
          <a:bodyPr lIns="0" tIns="0" rIns="0" bIns="0" rtlCol="0" anchor="t">
            <a:spAutoFit/>
          </a:bodyPr>
          <a:lstStyle/>
          <a:p>
            <a:pPr marL="669293" lvl="1" indent="-334646">
              <a:lnSpc>
                <a:spcPts val="5921"/>
              </a:lnSpc>
              <a:buFont typeface="Arial"/>
              <a:buChar char="•"/>
            </a:pPr>
            <a:r>
              <a:rPr lang="en-US" sz="3100">
                <a:solidFill>
                  <a:srgbClr val="021531"/>
                </a:solidFill>
                <a:latin typeface="Glacial Indifference Bold"/>
              </a:rPr>
              <a:t>A Chartered Accountant in practice</a:t>
            </a:r>
          </a:p>
          <a:p>
            <a:pPr marL="669293" lvl="1" indent="-334646">
              <a:lnSpc>
                <a:spcPts val="5921"/>
              </a:lnSpc>
              <a:buFont typeface="Arial"/>
              <a:buChar char="•"/>
            </a:pPr>
            <a:r>
              <a:rPr lang="en-US" sz="3100">
                <a:solidFill>
                  <a:srgbClr val="021531"/>
                </a:solidFill>
                <a:latin typeface="Glacial Indifference Bold"/>
              </a:rPr>
              <a:t>A Company Secretory in practice</a:t>
            </a:r>
          </a:p>
          <a:p>
            <a:pPr marL="669293" lvl="1" indent="-334646">
              <a:lnSpc>
                <a:spcPts val="5921"/>
              </a:lnSpc>
              <a:buFont typeface="Arial"/>
              <a:buChar char="•"/>
            </a:pPr>
            <a:r>
              <a:rPr lang="en-US" sz="3100">
                <a:solidFill>
                  <a:srgbClr val="021531"/>
                </a:solidFill>
                <a:latin typeface="Glacial Indifference Bold"/>
              </a:rPr>
              <a:t>A Cost Accountant in practice</a:t>
            </a:r>
          </a:p>
          <a:p>
            <a:pPr>
              <a:lnSpc>
                <a:spcPts val="2101"/>
              </a:lnSpc>
            </a:pPr>
            <a:endParaRPr lang="en-US" sz="3100">
              <a:solidFill>
                <a:srgbClr val="021531"/>
              </a:solidFill>
              <a:latin typeface="Glacial Indifference Bold"/>
            </a:endParaRPr>
          </a:p>
          <a:p>
            <a:pPr marL="669293" lvl="1" indent="-334646">
              <a:lnSpc>
                <a:spcPts val="3131"/>
              </a:lnSpc>
              <a:buFont typeface="Arial"/>
              <a:buChar char="•"/>
            </a:pPr>
            <a:r>
              <a:rPr lang="en-US" sz="3100">
                <a:solidFill>
                  <a:srgbClr val="021531"/>
                </a:solidFill>
                <a:latin typeface="Glacial Indifference Bold"/>
              </a:rPr>
              <a:t>A Legal Practitioner (i.e. An advocate, vakil, attorney of High Court and a pleader in practice</a:t>
            </a:r>
          </a:p>
        </p:txBody>
      </p:sp>
      <p:grpSp>
        <p:nvGrpSpPr>
          <p:cNvPr id="9" name="Group 9"/>
          <p:cNvGrpSpPr/>
          <p:nvPr/>
        </p:nvGrpSpPr>
        <p:grpSpPr>
          <a:xfrm>
            <a:off x="-24282" y="1028700"/>
            <a:ext cx="301209" cy="2006022"/>
            <a:chOff x="0" y="0"/>
            <a:chExt cx="429313" cy="2859179"/>
          </a:xfrm>
        </p:grpSpPr>
        <p:sp>
          <p:nvSpPr>
            <p:cNvPr id="10" name="Freeform 10"/>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12835-79D1-F8A7-0B74-171DBCF0BCE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40B6DE-AC7D-9D02-4B81-63DBD0FCE2A0}"/>
              </a:ext>
            </a:extLst>
          </p:cNvPr>
          <p:cNvGrpSpPr/>
          <p:nvPr/>
        </p:nvGrpSpPr>
        <p:grpSpPr>
          <a:xfrm>
            <a:off x="-13193055" y="-1416633"/>
            <a:ext cx="35058138" cy="12328814"/>
            <a:chOff x="0" y="0"/>
            <a:chExt cx="46744184" cy="16438418"/>
          </a:xfrm>
        </p:grpSpPr>
        <p:pic>
          <p:nvPicPr>
            <p:cNvPr id="3" name="Picture 3">
              <a:extLst>
                <a:ext uri="{FF2B5EF4-FFF2-40B4-BE49-F238E27FC236}">
                  <a16:creationId xmlns:a16="http://schemas.microsoft.com/office/drawing/2014/main" id="{EDBA85DC-40DC-13F7-2BC5-7258716B2FB0}"/>
                </a:ext>
              </a:extLst>
            </p:cNvPr>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a:extLst>
                <a:ext uri="{FF2B5EF4-FFF2-40B4-BE49-F238E27FC236}">
                  <a16:creationId xmlns:a16="http://schemas.microsoft.com/office/drawing/2014/main" id="{7D38D365-EAA3-DF2F-F98D-D2D37CB71572}"/>
                </a:ext>
              </a:extLst>
            </p:cNvPr>
            <p:cNvPicPr>
              <a:picLocks noChangeAspect="1"/>
            </p:cNvPicPr>
            <p:nvPr/>
          </p:nvPicPr>
          <p:blipFill>
            <a:blip r:embed="rId2">
              <a:alphaModFix amt="6000"/>
            </a:blip>
            <a:srcRect/>
            <a:stretch>
              <a:fillRect/>
            </a:stretch>
          </p:blipFill>
          <p:spPr>
            <a:xfrm>
              <a:off x="0" y="8918386"/>
              <a:ext cx="22560095" cy="7520032"/>
            </a:xfrm>
            <a:prstGeom prst="rect">
              <a:avLst/>
            </a:prstGeom>
          </p:spPr>
        </p:pic>
      </p:grpSp>
      <p:sp>
        <p:nvSpPr>
          <p:cNvPr id="5" name="TextBox 5">
            <a:extLst>
              <a:ext uri="{FF2B5EF4-FFF2-40B4-BE49-F238E27FC236}">
                <a16:creationId xmlns:a16="http://schemas.microsoft.com/office/drawing/2014/main" id="{40DC006F-418E-1E8D-BFE8-3893334E858D}"/>
              </a:ext>
            </a:extLst>
          </p:cNvPr>
          <p:cNvSpPr txBox="1"/>
          <p:nvPr/>
        </p:nvSpPr>
        <p:spPr>
          <a:xfrm>
            <a:off x="1028700" y="1117438"/>
            <a:ext cx="13144500" cy="1846659"/>
          </a:xfrm>
          <a:prstGeom prst="rect">
            <a:avLst/>
          </a:prstGeom>
        </p:spPr>
        <p:txBody>
          <a:bodyPr wrap="square" lIns="0" tIns="0" rIns="0" bIns="0" rtlCol="0" anchor="t">
            <a:spAutoFit/>
          </a:bodyPr>
          <a:lstStyle/>
          <a:p>
            <a:pPr marL="0" lvl="0" indent="0" algn="l">
              <a:lnSpc>
                <a:spcPts val="7231"/>
              </a:lnSpc>
              <a:spcBef>
                <a:spcPct val="0"/>
              </a:spcBef>
            </a:pPr>
            <a:r>
              <a:rPr lang="en-US" sz="6399" dirty="0">
                <a:solidFill>
                  <a:srgbClr val="021531"/>
                </a:solidFill>
                <a:latin typeface="Glacial Indifference Bold"/>
              </a:rPr>
              <a:t>Professional Opportunities Under RERA for Chartered Accountants</a:t>
            </a:r>
          </a:p>
        </p:txBody>
      </p:sp>
      <p:grpSp>
        <p:nvGrpSpPr>
          <p:cNvPr id="6" name="Group 6">
            <a:extLst>
              <a:ext uri="{FF2B5EF4-FFF2-40B4-BE49-F238E27FC236}">
                <a16:creationId xmlns:a16="http://schemas.microsoft.com/office/drawing/2014/main" id="{DF8D46B3-7A53-F4B2-45F1-BAC88A246FA7}"/>
              </a:ext>
            </a:extLst>
          </p:cNvPr>
          <p:cNvGrpSpPr/>
          <p:nvPr/>
        </p:nvGrpSpPr>
        <p:grpSpPr>
          <a:xfrm>
            <a:off x="3433091" y="3970186"/>
            <a:ext cx="11703623" cy="5512516"/>
            <a:chOff x="0" y="0"/>
            <a:chExt cx="14583017" cy="6868738"/>
          </a:xfrm>
        </p:grpSpPr>
        <p:sp>
          <p:nvSpPr>
            <p:cNvPr id="7" name="Freeform 7">
              <a:extLst>
                <a:ext uri="{FF2B5EF4-FFF2-40B4-BE49-F238E27FC236}">
                  <a16:creationId xmlns:a16="http://schemas.microsoft.com/office/drawing/2014/main" id="{760BDCF2-0382-23DE-706A-40F091E139A7}"/>
                </a:ext>
              </a:extLst>
            </p:cNvPr>
            <p:cNvSpPr/>
            <p:nvPr/>
          </p:nvSpPr>
          <p:spPr>
            <a:xfrm>
              <a:off x="0" y="0"/>
              <a:ext cx="14583017" cy="6868737"/>
            </a:xfrm>
            <a:custGeom>
              <a:avLst/>
              <a:gdLst/>
              <a:ahLst/>
              <a:cxnLst/>
              <a:rect l="l" t="t" r="r" b="b"/>
              <a:pathLst>
                <a:path w="14583017" h="6868737">
                  <a:moveTo>
                    <a:pt x="0" y="0"/>
                  </a:moveTo>
                  <a:lnTo>
                    <a:pt x="14583017" y="0"/>
                  </a:lnTo>
                  <a:lnTo>
                    <a:pt x="14583017" y="6868737"/>
                  </a:lnTo>
                  <a:lnTo>
                    <a:pt x="0" y="6868737"/>
                  </a:lnTo>
                  <a:close/>
                </a:path>
              </a:pathLst>
            </a:custGeom>
            <a:solidFill>
              <a:srgbClr val="FF9D03"/>
            </a:solidFill>
          </p:spPr>
        </p:sp>
      </p:grpSp>
      <p:sp>
        <p:nvSpPr>
          <p:cNvPr id="8" name="TextBox 8">
            <a:extLst>
              <a:ext uri="{FF2B5EF4-FFF2-40B4-BE49-F238E27FC236}">
                <a16:creationId xmlns:a16="http://schemas.microsoft.com/office/drawing/2014/main" id="{FEFB3E6B-9FDC-E14E-3B5D-DA6DEE3F9AE7}"/>
              </a:ext>
            </a:extLst>
          </p:cNvPr>
          <p:cNvSpPr txBox="1"/>
          <p:nvPr/>
        </p:nvSpPr>
        <p:spPr>
          <a:xfrm>
            <a:off x="3909153" y="4528698"/>
            <a:ext cx="10469693" cy="4841069"/>
          </a:xfrm>
          <a:prstGeom prst="rect">
            <a:avLst/>
          </a:prstGeom>
        </p:spPr>
        <p:txBody>
          <a:bodyPr lIns="0" tIns="0" rIns="0" bIns="0" rtlCol="0" anchor="t">
            <a:spAutoFit/>
          </a:bodyPr>
          <a:lstStyle/>
          <a:p>
            <a:pPr marL="669293" lvl="1" indent="-334646">
              <a:lnSpc>
                <a:spcPts val="5921"/>
              </a:lnSpc>
              <a:buFont typeface="Arial"/>
              <a:buChar char="•"/>
            </a:pPr>
            <a:r>
              <a:rPr lang="en-US" sz="3100" dirty="0">
                <a:solidFill>
                  <a:srgbClr val="021531"/>
                </a:solidFill>
                <a:latin typeface="Glacial Indifference Bold"/>
              </a:rPr>
              <a:t>Project Consultancy with Regard to Real Estate Laws.</a:t>
            </a:r>
          </a:p>
          <a:p>
            <a:pPr marL="669293" lvl="1" indent="-334646">
              <a:lnSpc>
                <a:spcPts val="5921"/>
              </a:lnSpc>
              <a:buFont typeface="Arial"/>
              <a:buChar char="•"/>
            </a:pPr>
            <a:r>
              <a:rPr lang="en-US" sz="3100" dirty="0">
                <a:solidFill>
                  <a:srgbClr val="021531"/>
                </a:solidFill>
                <a:latin typeface="Glacial Indifference Bold"/>
              </a:rPr>
              <a:t>Project Registration </a:t>
            </a:r>
          </a:p>
          <a:p>
            <a:pPr marL="669293" lvl="1" indent="-334646">
              <a:lnSpc>
                <a:spcPts val="5921"/>
              </a:lnSpc>
              <a:buFont typeface="Arial"/>
              <a:buChar char="•"/>
            </a:pPr>
            <a:r>
              <a:rPr lang="en-US" sz="3100" dirty="0">
                <a:solidFill>
                  <a:srgbClr val="021531"/>
                </a:solidFill>
                <a:latin typeface="Glacial Indifference Bold"/>
              </a:rPr>
              <a:t>Project Compliance</a:t>
            </a:r>
          </a:p>
          <a:p>
            <a:pPr marL="669293" lvl="1" indent="-334646">
              <a:lnSpc>
                <a:spcPts val="5921"/>
              </a:lnSpc>
              <a:buFont typeface="Arial"/>
              <a:buChar char="•"/>
            </a:pPr>
            <a:r>
              <a:rPr lang="en-US" sz="3100" dirty="0">
                <a:solidFill>
                  <a:srgbClr val="021531"/>
                </a:solidFill>
                <a:latin typeface="Glacial Indifference Bold"/>
              </a:rPr>
              <a:t>CA certification for withdrawal of funds &amp; Review.</a:t>
            </a:r>
          </a:p>
          <a:p>
            <a:pPr marL="669293" lvl="1" indent="-334646">
              <a:lnSpc>
                <a:spcPts val="5921"/>
              </a:lnSpc>
              <a:buFont typeface="Arial"/>
              <a:buChar char="•"/>
            </a:pPr>
            <a:r>
              <a:rPr lang="en-US" sz="3100" dirty="0">
                <a:solidFill>
                  <a:srgbClr val="021531"/>
                </a:solidFill>
                <a:latin typeface="Glacial Indifference Bold"/>
              </a:rPr>
              <a:t>RERA Internal Audit</a:t>
            </a:r>
          </a:p>
          <a:p>
            <a:pPr marL="669293" lvl="1" indent="-334646">
              <a:lnSpc>
                <a:spcPts val="5921"/>
              </a:lnSpc>
              <a:buFont typeface="Arial"/>
              <a:buChar char="•"/>
            </a:pPr>
            <a:r>
              <a:rPr lang="en-US" sz="3100" dirty="0">
                <a:solidFill>
                  <a:srgbClr val="021531"/>
                </a:solidFill>
                <a:latin typeface="Glacial Indifference Bold"/>
              </a:rPr>
              <a:t>Legal Representation before Authority &amp; Tribunal.</a:t>
            </a:r>
          </a:p>
          <a:p>
            <a:pPr>
              <a:lnSpc>
                <a:spcPts val="2101"/>
              </a:lnSpc>
            </a:pPr>
            <a:endParaRPr lang="en-US" sz="3100" dirty="0">
              <a:solidFill>
                <a:srgbClr val="021531"/>
              </a:solidFill>
              <a:latin typeface="Glacial Indifference Bold"/>
            </a:endParaRPr>
          </a:p>
        </p:txBody>
      </p:sp>
      <p:grpSp>
        <p:nvGrpSpPr>
          <p:cNvPr id="9" name="Group 9">
            <a:extLst>
              <a:ext uri="{FF2B5EF4-FFF2-40B4-BE49-F238E27FC236}">
                <a16:creationId xmlns:a16="http://schemas.microsoft.com/office/drawing/2014/main" id="{DAD05F29-99E8-AE5E-23C4-12A51C147722}"/>
              </a:ext>
            </a:extLst>
          </p:cNvPr>
          <p:cNvGrpSpPr/>
          <p:nvPr/>
        </p:nvGrpSpPr>
        <p:grpSpPr>
          <a:xfrm>
            <a:off x="-24282" y="1028700"/>
            <a:ext cx="301209" cy="2006022"/>
            <a:chOff x="0" y="0"/>
            <a:chExt cx="429313" cy="2859179"/>
          </a:xfrm>
        </p:grpSpPr>
        <p:sp>
          <p:nvSpPr>
            <p:cNvPr id="10" name="Freeform 10">
              <a:extLst>
                <a:ext uri="{FF2B5EF4-FFF2-40B4-BE49-F238E27FC236}">
                  <a16:creationId xmlns:a16="http://schemas.microsoft.com/office/drawing/2014/main" id="{710340F1-11A5-80BB-EC2E-C48988E12E7B}"/>
                </a:ext>
              </a:extLst>
            </p:cNvPr>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extLst>
      <p:ext uri="{BB962C8B-B14F-4D97-AF65-F5344CB8AC3E}">
        <p14:creationId xmlns:p14="http://schemas.microsoft.com/office/powerpoint/2010/main" val="138940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0" y="0"/>
            <a:ext cx="6918882" cy="10287000"/>
            <a:chOff x="0" y="0"/>
            <a:chExt cx="9225175" cy="13716000"/>
          </a:xfrm>
        </p:grpSpPr>
        <p:pic>
          <p:nvPicPr>
            <p:cNvPr id="6" name="Picture 6"/>
            <p:cNvPicPr>
              <a:picLocks noChangeAspect="1"/>
            </p:cNvPicPr>
            <p:nvPr/>
          </p:nvPicPr>
          <p:blipFill>
            <a:blip r:embed="rId3"/>
            <a:srcRect l="36246" t="6475" r="22818" b="2261"/>
            <a:stretch>
              <a:fillRect/>
            </a:stretch>
          </p:blipFill>
          <p:spPr>
            <a:xfrm>
              <a:off x="0" y="0"/>
              <a:ext cx="9225175" cy="13716000"/>
            </a:xfrm>
            <a:prstGeom prst="rect">
              <a:avLst/>
            </a:prstGeom>
          </p:spPr>
        </p:pic>
      </p:grpSp>
      <p:grpSp>
        <p:nvGrpSpPr>
          <p:cNvPr id="7" name="Group 7"/>
          <p:cNvGrpSpPr/>
          <p:nvPr/>
        </p:nvGrpSpPr>
        <p:grpSpPr>
          <a:xfrm>
            <a:off x="17847118" y="3675386"/>
            <a:ext cx="440882" cy="2936228"/>
            <a:chOff x="0" y="0"/>
            <a:chExt cx="429313" cy="2859179"/>
          </a:xfrm>
        </p:grpSpPr>
        <p:sp>
          <p:nvSpPr>
            <p:cNvPr id="8" name="Freeform 8"/>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grpSp>
        <p:nvGrpSpPr>
          <p:cNvPr id="9" name="Group 9"/>
          <p:cNvGrpSpPr/>
          <p:nvPr/>
        </p:nvGrpSpPr>
        <p:grpSpPr>
          <a:xfrm>
            <a:off x="5450768" y="2003560"/>
            <a:ext cx="2936228" cy="6279879"/>
            <a:chOff x="0" y="0"/>
            <a:chExt cx="1913890" cy="4093347"/>
          </a:xfrm>
        </p:grpSpPr>
        <p:sp>
          <p:nvSpPr>
            <p:cNvPr id="10" name="Freeform 10"/>
            <p:cNvSpPr/>
            <p:nvPr/>
          </p:nvSpPr>
          <p:spPr>
            <a:xfrm>
              <a:off x="0" y="0"/>
              <a:ext cx="1913890" cy="4093347"/>
            </a:xfrm>
            <a:custGeom>
              <a:avLst/>
              <a:gdLst/>
              <a:ahLst/>
              <a:cxnLst/>
              <a:rect l="l" t="t" r="r" b="b"/>
              <a:pathLst>
                <a:path w="1913890" h="4093347">
                  <a:moveTo>
                    <a:pt x="0" y="0"/>
                  </a:moveTo>
                  <a:lnTo>
                    <a:pt x="1913890" y="0"/>
                  </a:lnTo>
                  <a:lnTo>
                    <a:pt x="1913890" y="4093347"/>
                  </a:lnTo>
                  <a:lnTo>
                    <a:pt x="0" y="4093347"/>
                  </a:lnTo>
                  <a:close/>
                </a:path>
              </a:pathLst>
            </a:custGeom>
            <a:solidFill>
              <a:srgbClr val="FF9D03"/>
            </a:solidFill>
          </p:spPr>
        </p:sp>
      </p:grpSp>
      <p:pic>
        <p:nvPicPr>
          <p:cNvPr id="11" name="Picture 11"/>
          <p:cNvPicPr>
            <a:picLocks noChangeAspect="1"/>
          </p:cNvPicPr>
          <p:nvPr/>
        </p:nvPicPr>
        <p:blipFill>
          <a:blip r:embed="rId2"/>
          <a:srcRect/>
          <a:stretch>
            <a:fillRect/>
          </a:stretch>
        </p:blipFill>
        <p:spPr>
          <a:xfrm>
            <a:off x="13942779" y="706607"/>
            <a:ext cx="3316521" cy="110550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562822" y="5031106"/>
            <a:ext cx="618450" cy="618450"/>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62822" y="5857191"/>
            <a:ext cx="618450" cy="618450"/>
          </a:xfrm>
          <a:prstGeom prst="rect">
            <a:avLst/>
          </a:prstGeom>
        </p:spPr>
      </p:pic>
      <p:sp>
        <p:nvSpPr>
          <p:cNvPr id="14" name="TextBox 14"/>
          <p:cNvSpPr txBox="1"/>
          <p:nvPr/>
        </p:nvSpPr>
        <p:spPr>
          <a:xfrm>
            <a:off x="9144000" y="2413135"/>
            <a:ext cx="8202925" cy="1305784"/>
          </a:xfrm>
          <a:prstGeom prst="rect">
            <a:avLst/>
          </a:prstGeom>
        </p:spPr>
        <p:txBody>
          <a:bodyPr lIns="0" tIns="0" rIns="0" bIns="0" rtlCol="0" anchor="t">
            <a:spAutoFit/>
          </a:bodyPr>
          <a:lstStyle/>
          <a:p>
            <a:pPr>
              <a:lnSpc>
                <a:spcPts val="9247"/>
              </a:lnSpc>
            </a:pPr>
            <a:r>
              <a:rPr lang="en-US" sz="11277">
                <a:solidFill>
                  <a:srgbClr val="021531"/>
                </a:solidFill>
                <a:latin typeface="Glacial Indifference Bold"/>
              </a:rPr>
              <a:t>Thank You</a:t>
            </a:r>
          </a:p>
        </p:txBody>
      </p:sp>
      <p:grpSp>
        <p:nvGrpSpPr>
          <p:cNvPr id="15" name="Group 15"/>
          <p:cNvGrpSpPr/>
          <p:nvPr/>
        </p:nvGrpSpPr>
        <p:grpSpPr>
          <a:xfrm>
            <a:off x="9144000" y="4091327"/>
            <a:ext cx="2773239" cy="653579"/>
            <a:chOff x="0" y="0"/>
            <a:chExt cx="3697652" cy="871438"/>
          </a:xfrm>
        </p:grpSpPr>
        <p:sp>
          <p:nvSpPr>
            <p:cNvPr id="16" name="AutoShape 16"/>
            <p:cNvSpPr/>
            <p:nvPr/>
          </p:nvSpPr>
          <p:spPr>
            <a:xfrm>
              <a:off x="0" y="827947"/>
              <a:ext cx="3697652" cy="0"/>
            </a:xfrm>
            <a:prstGeom prst="line">
              <a:avLst/>
            </a:prstGeom>
            <a:ln w="43492" cap="flat">
              <a:solidFill>
                <a:srgbClr val="000000"/>
              </a:solidFill>
              <a:prstDash val="solid"/>
              <a:headEnd type="none" w="sm" len="sm"/>
              <a:tailEnd type="none" w="sm" len="sm"/>
            </a:ln>
          </p:spPr>
        </p:sp>
        <p:sp>
          <p:nvSpPr>
            <p:cNvPr id="17" name="TextBox 17"/>
            <p:cNvSpPr txBox="1"/>
            <p:nvPr/>
          </p:nvSpPr>
          <p:spPr>
            <a:xfrm>
              <a:off x="0" y="133350"/>
              <a:ext cx="2473611" cy="606694"/>
            </a:xfrm>
            <a:prstGeom prst="rect">
              <a:avLst/>
            </a:prstGeom>
          </p:spPr>
          <p:txBody>
            <a:bodyPr lIns="0" tIns="0" rIns="0" bIns="0" rtlCol="0" anchor="t">
              <a:spAutoFit/>
            </a:bodyPr>
            <a:lstStyle/>
            <a:p>
              <a:pPr>
                <a:lnSpc>
                  <a:spcPts val="2992"/>
                </a:lnSpc>
              </a:pPr>
              <a:r>
                <a:rPr lang="en-US" sz="3648">
                  <a:solidFill>
                    <a:srgbClr val="021531"/>
                  </a:solidFill>
                  <a:latin typeface="Glacial Indifference Bold"/>
                </a:rPr>
                <a:t>Address</a:t>
              </a:r>
            </a:p>
          </p:txBody>
        </p:sp>
      </p:grpSp>
      <p:sp>
        <p:nvSpPr>
          <p:cNvPr id="18" name="TextBox 18"/>
          <p:cNvSpPr txBox="1"/>
          <p:nvPr/>
        </p:nvSpPr>
        <p:spPr>
          <a:xfrm>
            <a:off x="9178914" y="5021581"/>
            <a:ext cx="4220815" cy="1759844"/>
          </a:xfrm>
          <a:prstGeom prst="rect">
            <a:avLst/>
          </a:prstGeom>
        </p:spPr>
        <p:txBody>
          <a:bodyPr lIns="0" tIns="0" rIns="0" bIns="0" rtlCol="0" anchor="t">
            <a:spAutoFit/>
          </a:bodyPr>
          <a:lstStyle/>
          <a:p>
            <a:pPr>
              <a:lnSpc>
                <a:spcPts val="2796"/>
              </a:lnSpc>
            </a:pPr>
            <a:r>
              <a:rPr lang="en-US" sz="2311">
                <a:solidFill>
                  <a:srgbClr val="021531"/>
                </a:solidFill>
                <a:latin typeface="Glacial Indifference"/>
              </a:rPr>
              <a:t>Room No. 522 &amp; 523, 18, Rabindra Sarani, Poddar Court, Tiretti, Kolkata, </a:t>
            </a:r>
          </a:p>
          <a:p>
            <a:pPr>
              <a:lnSpc>
                <a:spcPts val="2796"/>
              </a:lnSpc>
            </a:pPr>
            <a:r>
              <a:rPr lang="en-US" sz="2311">
                <a:solidFill>
                  <a:srgbClr val="021531"/>
                </a:solidFill>
                <a:latin typeface="Glacial Indifference"/>
              </a:rPr>
              <a:t>West Bengal - 700001</a:t>
            </a:r>
          </a:p>
          <a:p>
            <a:pPr>
              <a:lnSpc>
                <a:spcPts val="2796"/>
              </a:lnSpc>
            </a:pPr>
            <a:endParaRPr lang="en-US" sz="2311">
              <a:solidFill>
                <a:srgbClr val="021531"/>
              </a:solidFill>
              <a:latin typeface="Glacial Indifference"/>
            </a:endParaRPr>
          </a:p>
        </p:txBody>
      </p:sp>
      <p:sp>
        <p:nvSpPr>
          <p:cNvPr id="19" name="TextBox 19"/>
          <p:cNvSpPr txBox="1"/>
          <p:nvPr/>
        </p:nvSpPr>
        <p:spPr>
          <a:xfrm>
            <a:off x="14343466" y="5031106"/>
            <a:ext cx="1858246" cy="617145"/>
          </a:xfrm>
          <a:prstGeom prst="rect">
            <a:avLst/>
          </a:prstGeom>
        </p:spPr>
        <p:txBody>
          <a:bodyPr lIns="0" tIns="0" rIns="0" bIns="0" rtlCol="0" anchor="t">
            <a:spAutoFit/>
          </a:bodyPr>
          <a:lstStyle/>
          <a:p>
            <a:pPr marL="0" lvl="1" indent="0" algn="l">
              <a:lnSpc>
                <a:spcPts val="2486"/>
              </a:lnSpc>
              <a:spcBef>
                <a:spcPct val="0"/>
              </a:spcBef>
            </a:pPr>
            <a:r>
              <a:rPr lang="en-US" sz="2054" u="none" dirty="0">
                <a:solidFill>
                  <a:srgbClr val="021531"/>
                </a:solidFill>
                <a:latin typeface="Glacial Indifference"/>
              </a:rPr>
              <a:t>033 46021781</a:t>
            </a:r>
          </a:p>
          <a:p>
            <a:pPr marL="0" lvl="1" indent="0" algn="l">
              <a:lnSpc>
                <a:spcPts val="2486"/>
              </a:lnSpc>
              <a:spcBef>
                <a:spcPct val="0"/>
              </a:spcBef>
            </a:pPr>
            <a:r>
              <a:rPr lang="en-US" sz="2054" u="none" dirty="0">
                <a:solidFill>
                  <a:srgbClr val="021531"/>
                </a:solidFill>
                <a:latin typeface="Glacial Indifference"/>
              </a:rPr>
              <a:t>+91 99032 75333</a:t>
            </a:r>
          </a:p>
        </p:txBody>
      </p:sp>
      <p:sp>
        <p:nvSpPr>
          <p:cNvPr id="20" name="TextBox 20"/>
          <p:cNvSpPr txBox="1"/>
          <p:nvPr/>
        </p:nvSpPr>
        <p:spPr>
          <a:xfrm>
            <a:off x="14483050" y="5960738"/>
            <a:ext cx="3042949" cy="641201"/>
          </a:xfrm>
          <a:prstGeom prst="rect">
            <a:avLst/>
          </a:prstGeom>
        </p:spPr>
        <p:txBody>
          <a:bodyPr wrap="square" lIns="0" tIns="0" rIns="0" bIns="0" rtlCol="0" anchor="t">
            <a:spAutoFit/>
          </a:bodyPr>
          <a:lstStyle/>
          <a:p>
            <a:pPr marL="0" lvl="1" indent="0" algn="l">
              <a:lnSpc>
                <a:spcPts val="2486"/>
              </a:lnSpc>
              <a:spcBef>
                <a:spcPct val="0"/>
              </a:spcBef>
            </a:pPr>
            <a:r>
              <a:rPr lang="en-US" sz="2400" u="none" dirty="0">
                <a:solidFill>
                  <a:srgbClr val="021531"/>
                </a:solidFill>
                <a:latin typeface="Glacial Indifference"/>
              </a:rPr>
              <a:t>compliance@rerasathi.com</a:t>
            </a:r>
          </a:p>
        </p:txBody>
      </p:sp>
      <p:sp>
        <p:nvSpPr>
          <p:cNvPr id="21" name="TextBox 21"/>
          <p:cNvSpPr txBox="1"/>
          <p:nvPr/>
        </p:nvSpPr>
        <p:spPr>
          <a:xfrm>
            <a:off x="9144000" y="8000416"/>
            <a:ext cx="3517987" cy="316609"/>
          </a:xfrm>
          <a:prstGeom prst="rect">
            <a:avLst/>
          </a:prstGeom>
        </p:spPr>
        <p:txBody>
          <a:bodyPr lIns="0" tIns="0" rIns="0" bIns="0" rtlCol="0" anchor="t">
            <a:spAutoFit/>
          </a:bodyPr>
          <a:lstStyle/>
          <a:p>
            <a:pPr algn="ctr">
              <a:lnSpc>
                <a:spcPts val="2499"/>
              </a:lnSpc>
              <a:spcBef>
                <a:spcPct val="0"/>
              </a:spcBef>
            </a:pPr>
            <a:r>
              <a:rPr lang="en-US" sz="2211">
                <a:solidFill>
                  <a:srgbClr val="021531"/>
                </a:solidFill>
                <a:latin typeface="Glacial Indifference Bold"/>
              </a:rPr>
              <a:t>MON TO SAT : 10:00 - 19:00</a:t>
            </a:r>
          </a:p>
        </p:txBody>
      </p:sp>
      <p:sp>
        <p:nvSpPr>
          <p:cNvPr id="22" name="AutoShape 22"/>
          <p:cNvSpPr/>
          <p:nvPr/>
        </p:nvSpPr>
        <p:spPr>
          <a:xfrm>
            <a:off x="9144000" y="7724460"/>
            <a:ext cx="2773239" cy="0"/>
          </a:xfrm>
          <a:prstGeom prst="line">
            <a:avLst/>
          </a:prstGeom>
          <a:ln w="28575" cap="flat">
            <a:solidFill>
              <a:srgbClr val="000000"/>
            </a:solidFill>
            <a:prstDash val="solid"/>
            <a:headEnd type="none" w="sm" len="sm"/>
            <a:tailEnd type="none" w="sm" len="sm"/>
          </a:ln>
        </p:spPr>
      </p:sp>
      <p:sp>
        <p:nvSpPr>
          <p:cNvPr id="23" name="TextBox 23"/>
          <p:cNvSpPr txBox="1"/>
          <p:nvPr/>
        </p:nvSpPr>
        <p:spPr>
          <a:xfrm>
            <a:off x="9144000" y="7200188"/>
            <a:ext cx="3353842" cy="421683"/>
          </a:xfrm>
          <a:prstGeom prst="rect">
            <a:avLst/>
          </a:prstGeom>
        </p:spPr>
        <p:txBody>
          <a:bodyPr lIns="0" tIns="0" rIns="0" bIns="0" rtlCol="0" anchor="t">
            <a:spAutoFit/>
          </a:bodyPr>
          <a:lstStyle/>
          <a:p>
            <a:pPr>
              <a:lnSpc>
                <a:spcPts val="2992"/>
              </a:lnSpc>
            </a:pPr>
            <a:r>
              <a:rPr lang="en-US" sz="3648">
                <a:solidFill>
                  <a:srgbClr val="021531"/>
                </a:solidFill>
                <a:latin typeface="Glacial Indifference Bold"/>
              </a:rPr>
              <a:t>Working hours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0" y="1028700"/>
            <a:ext cx="189433" cy="1261601"/>
            <a:chOff x="0" y="0"/>
            <a:chExt cx="429313" cy="2859179"/>
          </a:xfrm>
        </p:grpSpPr>
        <p:sp>
          <p:nvSpPr>
            <p:cNvPr id="6" name="Freeform 6"/>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grpSp>
        <p:nvGrpSpPr>
          <p:cNvPr id="7" name="Group 7"/>
          <p:cNvGrpSpPr/>
          <p:nvPr/>
        </p:nvGrpSpPr>
        <p:grpSpPr>
          <a:xfrm>
            <a:off x="6566076" y="3367697"/>
            <a:ext cx="8772318" cy="5890603"/>
            <a:chOff x="0" y="0"/>
            <a:chExt cx="3998958" cy="2685296"/>
          </a:xfrm>
        </p:grpSpPr>
        <p:sp>
          <p:nvSpPr>
            <p:cNvPr id="8" name="Freeform 8"/>
            <p:cNvSpPr/>
            <p:nvPr/>
          </p:nvSpPr>
          <p:spPr>
            <a:xfrm>
              <a:off x="0" y="0"/>
              <a:ext cx="3998958" cy="2685296"/>
            </a:xfrm>
            <a:custGeom>
              <a:avLst/>
              <a:gdLst/>
              <a:ahLst/>
              <a:cxnLst/>
              <a:rect l="l" t="t" r="r" b="b"/>
              <a:pathLst>
                <a:path w="3998958" h="2685296">
                  <a:moveTo>
                    <a:pt x="0" y="0"/>
                  </a:moveTo>
                  <a:lnTo>
                    <a:pt x="3998958" y="0"/>
                  </a:lnTo>
                  <a:lnTo>
                    <a:pt x="3998958" y="2685296"/>
                  </a:lnTo>
                  <a:lnTo>
                    <a:pt x="0" y="2685296"/>
                  </a:lnTo>
                  <a:close/>
                </a:path>
              </a:pathLst>
            </a:custGeom>
            <a:solidFill>
              <a:srgbClr val="F6F6F6"/>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86780" y="1958111"/>
            <a:ext cx="1759181" cy="2015728"/>
          </a:xfrm>
          <a:prstGeom prst="rect">
            <a:avLst/>
          </a:prstGeom>
        </p:spPr>
      </p:pic>
      <p:grpSp>
        <p:nvGrpSpPr>
          <p:cNvPr id="10" name="Group 10"/>
          <p:cNvGrpSpPr/>
          <p:nvPr/>
        </p:nvGrpSpPr>
        <p:grpSpPr>
          <a:xfrm>
            <a:off x="16325335" y="0"/>
            <a:ext cx="1962665" cy="10287000"/>
            <a:chOff x="0" y="0"/>
            <a:chExt cx="2470570" cy="12949105"/>
          </a:xfrm>
        </p:grpSpPr>
        <p:sp>
          <p:nvSpPr>
            <p:cNvPr id="11" name="Freeform 11"/>
            <p:cNvSpPr/>
            <p:nvPr/>
          </p:nvSpPr>
          <p:spPr>
            <a:xfrm>
              <a:off x="0" y="0"/>
              <a:ext cx="2470570" cy="12949105"/>
            </a:xfrm>
            <a:custGeom>
              <a:avLst/>
              <a:gdLst/>
              <a:ahLst/>
              <a:cxnLst/>
              <a:rect l="l" t="t" r="r" b="b"/>
              <a:pathLst>
                <a:path w="2470570" h="12949105">
                  <a:moveTo>
                    <a:pt x="0" y="0"/>
                  </a:moveTo>
                  <a:lnTo>
                    <a:pt x="2470570" y="0"/>
                  </a:lnTo>
                  <a:lnTo>
                    <a:pt x="2470570" y="12949105"/>
                  </a:lnTo>
                  <a:lnTo>
                    <a:pt x="0" y="12949105"/>
                  </a:lnTo>
                  <a:close/>
                </a:path>
              </a:pathLst>
            </a:custGeom>
            <a:solidFill>
              <a:srgbClr val="FF9D03"/>
            </a:solidFill>
          </p:spPr>
        </p:sp>
      </p:grpSp>
      <p:sp>
        <p:nvSpPr>
          <p:cNvPr id="12" name="TextBox 12"/>
          <p:cNvSpPr txBox="1"/>
          <p:nvPr/>
        </p:nvSpPr>
        <p:spPr>
          <a:xfrm>
            <a:off x="1028700" y="1142865"/>
            <a:ext cx="11074752" cy="9427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GENESIS OF RERA</a:t>
            </a:r>
          </a:p>
        </p:txBody>
      </p:sp>
      <p:sp>
        <p:nvSpPr>
          <p:cNvPr id="13" name="TextBox 13"/>
          <p:cNvSpPr txBox="1"/>
          <p:nvPr/>
        </p:nvSpPr>
        <p:spPr>
          <a:xfrm>
            <a:off x="6988722" y="3674237"/>
            <a:ext cx="7597842" cy="5584063"/>
          </a:xfrm>
          <a:prstGeom prst="rect">
            <a:avLst/>
          </a:prstGeom>
        </p:spPr>
        <p:txBody>
          <a:bodyPr lIns="0" tIns="0" rIns="0" bIns="0" rtlCol="0" anchor="t">
            <a:spAutoFit/>
          </a:bodyPr>
          <a:lstStyle/>
          <a:p>
            <a:pPr>
              <a:lnSpc>
                <a:spcPts val="3415"/>
              </a:lnSpc>
            </a:pPr>
            <a:r>
              <a:rPr lang="en-US" sz="2799">
                <a:solidFill>
                  <a:srgbClr val="021531"/>
                </a:solidFill>
                <a:latin typeface="Glacial Indifference"/>
              </a:rPr>
              <a:t>A Concept Paper on legislation for regulation of real estate was prepared in 2008. However, due to various reasons it could not see the light of the day. Thereafter in 2014, work on proposed legislation recommenced with great fervor. After</a:t>
            </a:r>
          </a:p>
          <a:p>
            <a:pPr>
              <a:lnSpc>
                <a:spcPts val="3415"/>
              </a:lnSpc>
            </a:pPr>
            <a:r>
              <a:rPr lang="en-US" sz="2799">
                <a:solidFill>
                  <a:srgbClr val="021531"/>
                </a:solidFill>
                <a:latin typeface="Glacial Indifference"/>
              </a:rPr>
              <a:t>detailed deliberations and consultations with all stakeholders, The Real Estate (Regulation and development) Act, 2016 [RERA] was passed in both the houses of parliament in March 2016.Certain Sections of RERA were notified with</a:t>
            </a:r>
          </a:p>
          <a:p>
            <a:pPr>
              <a:lnSpc>
                <a:spcPts val="3415"/>
              </a:lnSpc>
            </a:pPr>
            <a:r>
              <a:rPr lang="en-US" sz="2799">
                <a:solidFill>
                  <a:srgbClr val="021531"/>
                </a:solidFill>
                <a:latin typeface="Glacial Indifference"/>
              </a:rPr>
              <a:t>effect from 1 May, 2016 and remaining sections from 1 May, 2017.</a:t>
            </a:r>
          </a:p>
          <a:p>
            <a:pPr>
              <a:lnSpc>
                <a:spcPts val="3415"/>
              </a:lnSpc>
            </a:pPr>
            <a:endParaRPr lang="en-US" sz="2799">
              <a:solidFill>
                <a:srgbClr val="021531"/>
              </a:solidFill>
              <a:latin typeface="Glacial Indifference"/>
            </a:endParaRPr>
          </a:p>
        </p:txBody>
      </p:sp>
      <p:pic>
        <p:nvPicPr>
          <p:cNvPr id="14" name="Picture 14"/>
          <p:cNvPicPr>
            <a:picLocks noChangeAspect="1"/>
          </p:cNvPicPr>
          <p:nvPr/>
        </p:nvPicPr>
        <p:blipFill>
          <a:blip r:embed="rId5"/>
          <a:srcRect l="26266" r="13466"/>
          <a:stretch>
            <a:fillRect/>
          </a:stretch>
        </p:blipFill>
        <p:spPr>
          <a:xfrm>
            <a:off x="1028700" y="3367697"/>
            <a:ext cx="5325099" cy="58906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0" y="1028700"/>
            <a:ext cx="189433" cy="1261601"/>
            <a:chOff x="0" y="0"/>
            <a:chExt cx="429313" cy="2859179"/>
          </a:xfrm>
        </p:grpSpPr>
        <p:sp>
          <p:nvSpPr>
            <p:cNvPr id="6" name="Freeform 6"/>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
        <p:nvSpPr>
          <p:cNvPr id="7" name="TextBox 7"/>
          <p:cNvSpPr txBox="1"/>
          <p:nvPr/>
        </p:nvSpPr>
        <p:spPr>
          <a:xfrm>
            <a:off x="1028700" y="729550"/>
            <a:ext cx="10028368" cy="2300097"/>
          </a:xfrm>
          <a:prstGeom prst="rect">
            <a:avLst/>
          </a:prstGeom>
        </p:spPr>
        <p:txBody>
          <a:bodyPr lIns="0" tIns="0" rIns="0" bIns="0" rtlCol="0" anchor="t">
            <a:spAutoFit/>
          </a:bodyPr>
          <a:lstStyle/>
          <a:p>
            <a:pPr marL="0" lvl="0" indent="0" algn="l">
              <a:lnSpc>
                <a:spcPts val="7232"/>
              </a:lnSpc>
              <a:spcBef>
                <a:spcPct val="0"/>
              </a:spcBef>
            </a:pPr>
            <a:r>
              <a:rPr lang="en-US" sz="6400" u="none" dirty="0">
                <a:solidFill>
                  <a:srgbClr val="021531"/>
                </a:solidFill>
                <a:latin typeface="Glacial Indifference Bold"/>
              </a:rPr>
              <a:t>RERA - IMPLEMENTATION PROGRESS REPORT</a:t>
            </a:r>
          </a:p>
          <a:p>
            <a:pPr marL="0" lvl="0" indent="0" algn="l">
              <a:lnSpc>
                <a:spcPts val="3616"/>
              </a:lnSpc>
              <a:spcBef>
                <a:spcPct val="0"/>
              </a:spcBef>
            </a:pPr>
            <a:r>
              <a:rPr lang="en-US" sz="3200" u="none" dirty="0">
                <a:solidFill>
                  <a:srgbClr val="021531"/>
                </a:solidFill>
                <a:latin typeface="Glacial Indifference Bold"/>
              </a:rPr>
              <a:t>(AS ON </a:t>
            </a:r>
            <a:r>
              <a:rPr lang="en-US" sz="3200" dirty="0">
                <a:solidFill>
                  <a:srgbClr val="021531"/>
                </a:solidFill>
                <a:latin typeface="Glacial Indifference Bold"/>
              </a:rPr>
              <a:t>05.05.2025</a:t>
            </a:r>
            <a:r>
              <a:rPr lang="en-US" sz="3200" u="none" dirty="0">
                <a:solidFill>
                  <a:srgbClr val="021531"/>
                </a:solidFill>
                <a:latin typeface="Glacial Indifference Bold"/>
              </a:rPr>
              <a:t>)</a:t>
            </a:r>
          </a:p>
        </p:txBody>
      </p:sp>
      <p:grpSp>
        <p:nvGrpSpPr>
          <p:cNvPr id="8" name="Group 8"/>
          <p:cNvGrpSpPr/>
          <p:nvPr/>
        </p:nvGrpSpPr>
        <p:grpSpPr>
          <a:xfrm>
            <a:off x="11057068" y="0"/>
            <a:ext cx="7230932" cy="10287000"/>
            <a:chOff x="0" y="0"/>
            <a:chExt cx="9641243" cy="13716000"/>
          </a:xfrm>
        </p:grpSpPr>
        <p:pic>
          <p:nvPicPr>
            <p:cNvPr id="9" name="Picture 9"/>
            <p:cNvPicPr>
              <a:picLocks noChangeAspect="1"/>
            </p:cNvPicPr>
            <p:nvPr/>
          </p:nvPicPr>
          <p:blipFill>
            <a:blip r:embed="rId3"/>
            <a:srcRect l="29690" r="30770"/>
            <a:stretch>
              <a:fillRect/>
            </a:stretch>
          </p:blipFill>
          <p:spPr>
            <a:xfrm>
              <a:off x="0" y="0"/>
              <a:ext cx="9641243" cy="13716000"/>
            </a:xfrm>
            <a:prstGeom prst="rect">
              <a:avLst/>
            </a:prstGeom>
          </p:spPr>
        </p:pic>
      </p:grpSp>
      <p:sp>
        <p:nvSpPr>
          <p:cNvPr id="10" name="TextBox 10"/>
          <p:cNvSpPr txBox="1"/>
          <p:nvPr/>
        </p:nvSpPr>
        <p:spPr>
          <a:xfrm>
            <a:off x="1028700" y="3570961"/>
            <a:ext cx="9807391" cy="6110647"/>
          </a:xfrm>
          <a:prstGeom prst="rect">
            <a:avLst/>
          </a:prstGeom>
        </p:spPr>
        <p:txBody>
          <a:bodyPr lIns="0" tIns="0" rIns="0" bIns="0" rtlCol="0" anchor="t">
            <a:spAutoFit/>
          </a:bodyPr>
          <a:lstStyle/>
          <a:p>
            <a:pPr marL="604519" lvl="1" indent="-302260">
              <a:lnSpc>
                <a:spcPts val="3387"/>
              </a:lnSpc>
              <a:buFont typeface="Arial"/>
              <a:buChar char="•"/>
            </a:pPr>
            <a:r>
              <a:rPr lang="en-US" sz="2799" dirty="0">
                <a:solidFill>
                  <a:srgbClr val="021531"/>
                </a:solidFill>
                <a:latin typeface="Glacial Indifference"/>
              </a:rPr>
              <a:t>All States/UTs have notified rules under RERA except Nagaland, which is under process to notify the rules.</a:t>
            </a:r>
          </a:p>
          <a:p>
            <a:pPr>
              <a:lnSpc>
                <a:spcPts val="1209"/>
              </a:lnSpc>
            </a:pPr>
            <a:endParaRPr lang="en-US" sz="2799" dirty="0">
              <a:solidFill>
                <a:srgbClr val="021531"/>
              </a:solidFill>
              <a:latin typeface="Glacial Indifference"/>
            </a:endParaRPr>
          </a:p>
          <a:p>
            <a:pPr marL="604519" lvl="1" indent="-302260">
              <a:lnSpc>
                <a:spcPts val="3387"/>
              </a:lnSpc>
              <a:buFont typeface="Arial"/>
              <a:buChar char="•"/>
            </a:pPr>
            <a:r>
              <a:rPr lang="en-US" sz="2799" dirty="0">
                <a:solidFill>
                  <a:srgbClr val="021531"/>
                </a:solidFill>
                <a:latin typeface="Glacial Indifference"/>
              </a:rPr>
              <a:t>32 States/UTs have set up Real Estate Regulatory Authority (Regular - 27, Interim - 05). </a:t>
            </a:r>
          </a:p>
          <a:p>
            <a:pPr marL="302259" lvl="1">
              <a:lnSpc>
                <a:spcPts val="3387"/>
              </a:lnSpc>
            </a:pPr>
            <a:endParaRPr lang="en-US" sz="2799" dirty="0">
              <a:solidFill>
                <a:srgbClr val="021531"/>
              </a:solidFill>
              <a:latin typeface="Glacial Indifference"/>
            </a:endParaRPr>
          </a:p>
          <a:p>
            <a:pPr marL="604519" lvl="1" indent="-302260">
              <a:lnSpc>
                <a:spcPts val="3387"/>
              </a:lnSpc>
              <a:buFont typeface="Arial"/>
              <a:buChar char="•"/>
            </a:pPr>
            <a:r>
              <a:rPr lang="en-US" sz="2799" dirty="0">
                <a:solidFill>
                  <a:srgbClr val="021531"/>
                </a:solidFill>
                <a:latin typeface="Glacial Indifference"/>
              </a:rPr>
              <a:t>28 States/UTs have set up Real Estate Appellate Tribunal (Regular -25, Interim – 03). (Arunachal Pradesh, Jammu &amp; Kashmir, Ladakh, Meghalaya, Mizoram, Sikkim and West Bengal are under process to establish).</a:t>
            </a:r>
          </a:p>
          <a:p>
            <a:pPr>
              <a:lnSpc>
                <a:spcPts val="1209"/>
              </a:lnSpc>
            </a:pPr>
            <a:endParaRPr lang="en-US" sz="2799" dirty="0">
              <a:solidFill>
                <a:srgbClr val="021531"/>
              </a:solidFill>
              <a:latin typeface="Glacial Indifference"/>
            </a:endParaRPr>
          </a:p>
          <a:p>
            <a:pPr marL="604519" lvl="1" indent="-302260">
              <a:lnSpc>
                <a:spcPts val="3387"/>
              </a:lnSpc>
              <a:buFont typeface="Arial"/>
              <a:buChar char="•"/>
            </a:pPr>
            <a:r>
              <a:rPr lang="en-US" sz="2799" dirty="0">
                <a:solidFill>
                  <a:srgbClr val="021531"/>
                </a:solidFill>
                <a:latin typeface="Glacial Indifference"/>
              </a:rPr>
              <a:t>1,44,768 Real Estate Projects and 99,699 Real Estate Agents have registered under RERA across the country.</a:t>
            </a:r>
          </a:p>
          <a:p>
            <a:pPr>
              <a:lnSpc>
                <a:spcPts val="1209"/>
              </a:lnSpc>
            </a:pPr>
            <a:endParaRPr lang="en-US" sz="2799" dirty="0">
              <a:solidFill>
                <a:srgbClr val="021531"/>
              </a:solidFill>
              <a:latin typeface="Glacial Indifference"/>
            </a:endParaRPr>
          </a:p>
          <a:p>
            <a:pPr marL="604519" lvl="1" indent="-302260">
              <a:lnSpc>
                <a:spcPts val="3387"/>
              </a:lnSpc>
              <a:buFont typeface="Arial"/>
              <a:buChar char="•"/>
            </a:pPr>
            <a:r>
              <a:rPr lang="en-US" sz="2799" dirty="0">
                <a:solidFill>
                  <a:srgbClr val="021531"/>
                </a:solidFill>
                <a:latin typeface="Glacial Indifference"/>
              </a:rPr>
              <a:t>1,42,491 Complaints have been disposed-off by the Real Estate Regulatory Authorities across the country.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24282" y="1028700"/>
            <a:ext cx="301209" cy="2006022"/>
            <a:chOff x="0" y="0"/>
            <a:chExt cx="429313" cy="2859179"/>
          </a:xfrm>
        </p:grpSpPr>
        <p:sp>
          <p:nvSpPr>
            <p:cNvPr id="6" name="Freeform 6"/>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pic>
        <p:nvPicPr>
          <p:cNvPr id="7" name="Picture 7"/>
          <p:cNvPicPr>
            <a:picLocks noChangeAspect="1"/>
          </p:cNvPicPr>
          <p:nvPr/>
        </p:nvPicPr>
        <p:blipFill>
          <a:blip r:embed="rId3"/>
          <a:srcRect/>
          <a:stretch>
            <a:fillRect/>
          </a:stretch>
        </p:blipFill>
        <p:spPr>
          <a:xfrm>
            <a:off x="1028700" y="658729"/>
            <a:ext cx="16230600" cy="8969542"/>
          </a:xfrm>
          <a:prstGeom prst="rect">
            <a:avLst/>
          </a:prstGeom>
        </p:spPr>
      </p:pic>
      <p:sp>
        <p:nvSpPr>
          <p:cNvPr id="8" name="TextBox 8"/>
          <p:cNvSpPr txBox="1"/>
          <p:nvPr/>
        </p:nvSpPr>
        <p:spPr>
          <a:xfrm>
            <a:off x="1028700" y="1142865"/>
            <a:ext cx="11421481" cy="1857920"/>
          </a:xfrm>
          <a:prstGeom prst="rect">
            <a:avLst/>
          </a:prstGeom>
        </p:spPr>
        <p:txBody>
          <a:bodyPr lIns="0" tIns="0" rIns="0" bIns="0" rtlCol="0" anchor="t">
            <a:spAutoFit/>
          </a:bodyPr>
          <a:lstStyle/>
          <a:p>
            <a:pPr marL="0" lvl="0" indent="0" algn="l">
              <a:lnSpc>
                <a:spcPts val="7232"/>
              </a:lnSpc>
              <a:spcBef>
                <a:spcPct val="0"/>
              </a:spcBef>
            </a:pPr>
            <a:r>
              <a:rPr lang="en-US" sz="6400" u="none">
                <a:solidFill>
                  <a:srgbClr val="021531"/>
                </a:solidFill>
                <a:latin typeface="Glacial Indifference Bold"/>
              </a:rPr>
              <a:t>IMPLEMENTATION OF RERA IN THE STATE OF WEST BENGAL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15111254" y="0"/>
            <a:ext cx="3176746" cy="10287000"/>
            <a:chOff x="0" y="0"/>
            <a:chExt cx="3998835" cy="12949105"/>
          </a:xfrm>
        </p:grpSpPr>
        <p:sp>
          <p:nvSpPr>
            <p:cNvPr id="6" name="Freeform 6"/>
            <p:cNvSpPr/>
            <p:nvPr/>
          </p:nvSpPr>
          <p:spPr>
            <a:xfrm>
              <a:off x="0" y="0"/>
              <a:ext cx="3998835" cy="12949105"/>
            </a:xfrm>
            <a:custGeom>
              <a:avLst/>
              <a:gdLst/>
              <a:ahLst/>
              <a:cxnLst/>
              <a:rect l="l" t="t" r="r" b="b"/>
              <a:pathLst>
                <a:path w="3998835" h="12949105">
                  <a:moveTo>
                    <a:pt x="0" y="0"/>
                  </a:moveTo>
                  <a:lnTo>
                    <a:pt x="3998835" y="0"/>
                  </a:lnTo>
                  <a:lnTo>
                    <a:pt x="3998835" y="12949105"/>
                  </a:lnTo>
                  <a:lnTo>
                    <a:pt x="0" y="12949105"/>
                  </a:lnTo>
                  <a:close/>
                </a:path>
              </a:pathLst>
            </a:custGeom>
            <a:solidFill>
              <a:srgbClr val="FF9D03"/>
            </a:solidFill>
          </p:spPr>
        </p:sp>
      </p:grpSp>
      <p:pic>
        <p:nvPicPr>
          <p:cNvPr id="7" name="Picture 7"/>
          <p:cNvPicPr>
            <a:picLocks noChangeAspect="1"/>
          </p:cNvPicPr>
          <p:nvPr/>
        </p:nvPicPr>
        <p:blipFill>
          <a:blip r:embed="rId3"/>
          <a:srcRect l="1084" t="651" r="1180" b="1223"/>
          <a:stretch>
            <a:fillRect/>
          </a:stretch>
        </p:blipFill>
        <p:spPr>
          <a:xfrm>
            <a:off x="12136244" y="1003610"/>
            <a:ext cx="5449461" cy="8254690"/>
          </a:xfrm>
          <a:prstGeom prst="rect">
            <a:avLst/>
          </a:prstGeom>
        </p:spPr>
      </p:pic>
      <p:sp>
        <p:nvSpPr>
          <p:cNvPr id="8" name="TextBox 8"/>
          <p:cNvSpPr txBox="1"/>
          <p:nvPr/>
        </p:nvSpPr>
        <p:spPr>
          <a:xfrm>
            <a:off x="1028700" y="1142865"/>
            <a:ext cx="11733121" cy="18571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RERA-WEST BENGAL</a:t>
            </a:r>
          </a:p>
          <a:p>
            <a:pPr marL="0" lvl="0" indent="0" algn="l">
              <a:lnSpc>
                <a:spcPts val="7231"/>
              </a:lnSpc>
              <a:spcBef>
                <a:spcPct val="0"/>
              </a:spcBef>
            </a:pPr>
            <a:r>
              <a:rPr lang="en-US" sz="6399" u="none">
                <a:solidFill>
                  <a:srgbClr val="021531"/>
                </a:solidFill>
                <a:latin typeface="Glacial Indifference Bold"/>
              </a:rPr>
              <a:t>– WAY AHEAD</a:t>
            </a:r>
          </a:p>
        </p:txBody>
      </p:sp>
      <p:sp>
        <p:nvSpPr>
          <p:cNvPr id="9" name="TextBox 9"/>
          <p:cNvSpPr txBox="1"/>
          <p:nvPr/>
        </p:nvSpPr>
        <p:spPr>
          <a:xfrm>
            <a:off x="1028700" y="3352884"/>
            <a:ext cx="9941438" cy="2748643"/>
          </a:xfrm>
          <a:prstGeom prst="rect">
            <a:avLst/>
          </a:prstGeom>
        </p:spPr>
        <p:txBody>
          <a:bodyPr lIns="0" tIns="0" rIns="0" bIns="0" rtlCol="0" anchor="t">
            <a:spAutoFit/>
          </a:bodyPr>
          <a:lstStyle/>
          <a:p>
            <a:pPr marL="576350" lvl="1" indent="-288175">
              <a:lnSpc>
                <a:spcPts val="3230"/>
              </a:lnSpc>
              <a:buFont typeface="Arial"/>
              <a:buChar char="•"/>
            </a:pPr>
            <a:r>
              <a:rPr lang="en-US" sz="2669">
                <a:solidFill>
                  <a:srgbClr val="021531"/>
                </a:solidFill>
                <a:latin typeface="Glacial Indifference"/>
              </a:rPr>
              <a:t>The State of West Bengal (WB) notifies West Bengal Real Estate Regulation and Development) Rules ,2021 on 27th July 2021.</a:t>
            </a:r>
          </a:p>
          <a:p>
            <a:pPr>
              <a:lnSpc>
                <a:spcPts val="1153"/>
              </a:lnSpc>
            </a:pPr>
            <a:endParaRPr lang="en-US" sz="2669">
              <a:solidFill>
                <a:srgbClr val="021531"/>
              </a:solidFill>
              <a:latin typeface="Glacial Indifference"/>
            </a:endParaRPr>
          </a:p>
          <a:p>
            <a:pPr marL="576350" lvl="1" indent="-288175">
              <a:lnSpc>
                <a:spcPts val="3230"/>
              </a:lnSpc>
              <a:buFont typeface="Arial"/>
              <a:buChar char="•"/>
            </a:pPr>
            <a:r>
              <a:rPr lang="en-US" sz="2669">
                <a:solidFill>
                  <a:srgbClr val="021531"/>
                </a:solidFill>
                <a:latin typeface="Glacial Indifference"/>
              </a:rPr>
              <a:t>The State of West Bengal (WB) notifies  date of Establishment of West Bengal RERA Authority on 29th July 2021.</a:t>
            </a:r>
          </a:p>
          <a:p>
            <a:pPr>
              <a:lnSpc>
                <a:spcPts val="1153"/>
              </a:lnSpc>
            </a:pPr>
            <a:endParaRPr lang="en-US" sz="2669">
              <a:solidFill>
                <a:srgbClr val="021531"/>
              </a:solidFill>
              <a:latin typeface="Glacial Indifference"/>
            </a:endParaRPr>
          </a:p>
          <a:p>
            <a:pPr marL="576350" lvl="1" indent="-288175">
              <a:lnSpc>
                <a:spcPts val="3230"/>
              </a:lnSpc>
              <a:buFont typeface="Arial"/>
              <a:buChar char="•"/>
            </a:pPr>
            <a:r>
              <a:rPr lang="en-US" sz="2669">
                <a:solidFill>
                  <a:srgbClr val="021531"/>
                </a:solidFill>
                <a:latin typeface="Glacial Indifference"/>
              </a:rPr>
              <a:t>The State of West Bengal (WB) notifies date of Establishment of West Bengal Real Estate Appellate Tribunal on 30thJuly 2021.</a:t>
            </a:r>
          </a:p>
        </p:txBody>
      </p:sp>
      <p:sp>
        <p:nvSpPr>
          <p:cNvPr id="10" name="TextBox 10"/>
          <p:cNvSpPr txBox="1"/>
          <p:nvPr/>
        </p:nvSpPr>
        <p:spPr>
          <a:xfrm>
            <a:off x="1028700" y="6956806"/>
            <a:ext cx="10157073" cy="2206410"/>
          </a:xfrm>
          <a:prstGeom prst="rect">
            <a:avLst/>
          </a:prstGeom>
        </p:spPr>
        <p:txBody>
          <a:bodyPr lIns="0" tIns="0" rIns="0" bIns="0" rtlCol="0" anchor="t">
            <a:spAutoFit/>
          </a:bodyPr>
          <a:lstStyle/>
          <a:p>
            <a:pPr marL="576351" lvl="1" indent="-288175" algn="l">
              <a:lnSpc>
                <a:spcPts val="3230"/>
              </a:lnSpc>
              <a:spcBef>
                <a:spcPct val="0"/>
              </a:spcBef>
              <a:buFont typeface="Arial"/>
              <a:buChar char="•"/>
            </a:pPr>
            <a:r>
              <a:rPr lang="en-US" sz="2669" u="none" dirty="0">
                <a:solidFill>
                  <a:srgbClr val="021531"/>
                </a:solidFill>
                <a:latin typeface="Glacial Indifference"/>
              </a:rPr>
              <a:t>The Chairperson and Members (at least 2) of West Bengal RERA Authority have been appointed.</a:t>
            </a:r>
          </a:p>
          <a:p>
            <a:pPr algn="l">
              <a:lnSpc>
                <a:spcPts val="1210"/>
              </a:lnSpc>
              <a:spcBef>
                <a:spcPct val="0"/>
              </a:spcBef>
            </a:pPr>
            <a:endParaRPr lang="en-US" sz="2669" u="none" dirty="0">
              <a:solidFill>
                <a:srgbClr val="021531"/>
              </a:solidFill>
              <a:latin typeface="Glacial Indifference"/>
            </a:endParaRPr>
          </a:p>
          <a:p>
            <a:pPr marL="576351" lvl="1" indent="-288175" algn="l">
              <a:lnSpc>
                <a:spcPts val="3230"/>
              </a:lnSpc>
              <a:spcBef>
                <a:spcPct val="0"/>
              </a:spcBef>
              <a:buFont typeface="Arial"/>
              <a:buChar char="•"/>
            </a:pPr>
            <a:r>
              <a:rPr lang="en-US" sz="2669" u="none" dirty="0">
                <a:solidFill>
                  <a:srgbClr val="021531"/>
                </a:solidFill>
                <a:latin typeface="Glacial Indifference"/>
              </a:rPr>
              <a:t>Mr. </a:t>
            </a:r>
            <a:r>
              <a:rPr lang="en-US" sz="2669" dirty="0">
                <a:solidFill>
                  <a:srgbClr val="021531"/>
                </a:solidFill>
                <a:latin typeface="Glacial Indifference"/>
              </a:rPr>
              <a:t>Jayanta Basu</a:t>
            </a:r>
            <a:r>
              <a:rPr lang="en-US" sz="2669" u="none" dirty="0">
                <a:solidFill>
                  <a:srgbClr val="021531"/>
                </a:solidFill>
                <a:latin typeface="Glacial Indifference"/>
              </a:rPr>
              <a:t> has been appointed as the Chairperson of the authority with Mr. Tapas Mukhopadhyay &amp;  Mr. Bholanath Das as members of the authority. </a:t>
            </a:r>
          </a:p>
        </p:txBody>
      </p:sp>
      <p:grpSp>
        <p:nvGrpSpPr>
          <p:cNvPr id="11" name="Group 11"/>
          <p:cNvGrpSpPr/>
          <p:nvPr/>
        </p:nvGrpSpPr>
        <p:grpSpPr>
          <a:xfrm>
            <a:off x="-24282" y="1028700"/>
            <a:ext cx="301209" cy="2006022"/>
            <a:chOff x="0" y="0"/>
            <a:chExt cx="429313" cy="2859179"/>
          </a:xfrm>
        </p:grpSpPr>
        <p:sp>
          <p:nvSpPr>
            <p:cNvPr id="12" name="Freeform 12"/>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pic>
        <p:nvPicPr>
          <p:cNvPr id="5" name="Picture 5"/>
          <p:cNvPicPr>
            <a:picLocks noChangeAspect="1"/>
          </p:cNvPicPr>
          <p:nvPr/>
        </p:nvPicPr>
        <p:blipFill>
          <a:blip r:embed="rId3"/>
          <a:srcRect r="55107"/>
          <a:stretch>
            <a:fillRect/>
          </a:stretch>
        </p:blipFill>
        <p:spPr>
          <a:xfrm>
            <a:off x="9144000" y="1028700"/>
            <a:ext cx="6563191" cy="7794155"/>
          </a:xfrm>
          <a:prstGeom prst="rect">
            <a:avLst/>
          </a:prstGeom>
        </p:spPr>
      </p:pic>
      <p:pic>
        <p:nvPicPr>
          <p:cNvPr id="6" name="Picture 6"/>
          <p:cNvPicPr>
            <a:picLocks noChangeAspect="1"/>
          </p:cNvPicPr>
          <p:nvPr/>
        </p:nvPicPr>
        <p:blipFill>
          <a:blip r:embed="rId3"/>
          <a:srcRect l="48218"/>
          <a:stretch>
            <a:fillRect/>
          </a:stretch>
        </p:blipFill>
        <p:spPr>
          <a:xfrm>
            <a:off x="14095040" y="4505881"/>
            <a:ext cx="4192960" cy="4316974"/>
          </a:xfrm>
          <a:prstGeom prst="rect">
            <a:avLst/>
          </a:prstGeom>
        </p:spPr>
      </p:pic>
      <p:sp>
        <p:nvSpPr>
          <p:cNvPr id="7" name="TextBox 7"/>
          <p:cNvSpPr txBox="1"/>
          <p:nvPr/>
        </p:nvSpPr>
        <p:spPr>
          <a:xfrm>
            <a:off x="1028700" y="1142865"/>
            <a:ext cx="10750821" cy="18571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RERA ACT , 2016 &amp;</a:t>
            </a:r>
          </a:p>
          <a:p>
            <a:pPr marL="0" lvl="0" indent="0" algn="l">
              <a:lnSpc>
                <a:spcPts val="7231"/>
              </a:lnSpc>
              <a:spcBef>
                <a:spcPct val="0"/>
              </a:spcBef>
            </a:pPr>
            <a:r>
              <a:rPr lang="en-US" sz="6399" u="none">
                <a:solidFill>
                  <a:srgbClr val="021531"/>
                </a:solidFill>
                <a:latin typeface="Glacial Indifference Bold"/>
              </a:rPr>
              <a:t>WBRERA RULES , 2021</a:t>
            </a:r>
          </a:p>
        </p:txBody>
      </p:sp>
      <p:sp>
        <p:nvSpPr>
          <p:cNvPr id="8" name="TextBox 8"/>
          <p:cNvSpPr txBox="1"/>
          <p:nvPr/>
        </p:nvSpPr>
        <p:spPr>
          <a:xfrm>
            <a:off x="1028700" y="4078799"/>
            <a:ext cx="9748937" cy="4196594"/>
          </a:xfrm>
          <a:prstGeom prst="rect">
            <a:avLst/>
          </a:prstGeom>
        </p:spPr>
        <p:txBody>
          <a:bodyPr lIns="0" tIns="0" rIns="0" bIns="0" rtlCol="0" anchor="t">
            <a:spAutoFit/>
          </a:bodyPr>
          <a:lstStyle/>
          <a:p>
            <a:pPr marL="668273" lvl="1" indent="-334136">
              <a:lnSpc>
                <a:spcPts val="3745"/>
              </a:lnSpc>
              <a:buFont typeface="Arial"/>
              <a:buChar char="•"/>
            </a:pPr>
            <a:r>
              <a:rPr lang="en-US" sz="3095">
                <a:solidFill>
                  <a:srgbClr val="021531"/>
                </a:solidFill>
                <a:latin typeface="Glacial Indifference"/>
              </a:rPr>
              <a:t>RERA Act , 2016 is divided into 10 chapters and covering 92 sections.</a:t>
            </a:r>
          </a:p>
          <a:p>
            <a:pPr>
              <a:lnSpc>
                <a:spcPts val="1209"/>
              </a:lnSpc>
            </a:pPr>
            <a:endParaRPr lang="en-US" sz="3095">
              <a:solidFill>
                <a:srgbClr val="021531"/>
              </a:solidFill>
              <a:latin typeface="Glacial Indifference"/>
            </a:endParaRPr>
          </a:p>
          <a:p>
            <a:pPr marL="668273" lvl="1" indent="-334136">
              <a:lnSpc>
                <a:spcPts val="3745"/>
              </a:lnSpc>
              <a:buFont typeface="Arial"/>
              <a:buChar char="•"/>
            </a:pPr>
            <a:r>
              <a:rPr lang="en-US" sz="3095">
                <a:solidFill>
                  <a:srgbClr val="021531"/>
                </a:solidFill>
                <a:latin typeface="Glacial Indifference"/>
              </a:rPr>
              <a:t>WBRERA Rules , 2021 is divided into 10 chapters , 38 Rules &amp; Form “A to O” and Annexure – A (Sample agreement for Sale).</a:t>
            </a:r>
          </a:p>
          <a:p>
            <a:pPr>
              <a:lnSpc>
                <a:spcPts val="1209"/>
              </a:lnSpc>
            </a:pPr>
            <a:endParaRPr lang="en-US" sz="3095">
              <a:solidFill>
                <a:srgbClr val="021531"/>
              </a:solidFill>
              <a:latin typeface="Glacial Indifference"/>
            </a:endParaRPr>
          </a:p>
          <a:p>
            <a:pPr marL="668273" lvl="1" indent="-334136">
              <a:lnSpc>
                <a:spcPts val="3745"/>
              </a:lnSpc>
              <a:buFont typeface="Arial"/>
              <a:buChar char="•"/>
            </a:pPr>
            <a:r>
              <a:rPr lang="en-US" sz="3095">
                <a:solidFill>
                  <a:srgbClr val="021531"/>
                </a:solidFill>
                <a:latin typeface="Glacial Indifference"/>
              </a:rPr>
              <a:t>The Web address of Current WBHIRA Portal was: </a:t>
            </a:r>
            <a:r>
              <a:rPr lang="en-US" sz="3095">
                <a:solidFill>
                  <a:srgbClr val="021531"/>
                </a:solidFill>
                <a:latin typeface="Glacial Indifference"/>
                <a:hlinkClick r:id="rId4" tooltip="http://hira.wb.gov.in/"/>
              </a:rPr>
              <a:t>http://hira.wb.gov.in</a:t>
            </a:r>
            <a:r>
              <a:rPr lang="en-US" sz="3095">
                <a:solidFill>
                  <a:srgbClr val="021531"/>
                </a:solidFill>
                <a:latin typeface="Glacial Indifference"/>
              </a:rPr>
              <a:t> and is currently operational.</a:t>
            </a:r>
          </a:p>
          <a:p>
            <a:pPr>
              <a:lnSpc>
                <a:spcPts val="1209"/>
              </a:lnSpc>
            </a:pPr>
            <a:endParaRPr lang="en-US" sz="3095">
              <a:solidFill>
                <a:srgbClr val="021531"/>
              </a:solidFill>
              <a:latin typeface="Glacial Indifference"/>
            </a:endParaRPr>
          </a:p>
          <a:p>
            <a:pPr marL="668273" lvl="1" indent="-334136">
              <a:lnSpc>
                <a:spcPts val="3745"/>
              </a:lnSpc>
              <a:buFont typeface="Arial"/>
              <a:buChar char="•"/>
            </a:pPr>
            <a:r>
              <a:rPr lang="en-US" sz="3095">
                <a:solidFill>
                  <a:srgbClr val="021531"/>
                </a:solidFill>
                <a:latin typeface="Glacial Indifference Bold"/>
              </a:rPr>
              <a:t>The Web Portal of WBRERA :</a:t>
            </a:r>
            <a:r>
              <a:rPr lang="en-US" sz="3095">
                <a:solidFill>
                  <a:srgbClr val="021531"/>
                </a:solidFill>
                <a:latin typeface="Glacial Indifference"/>
              </a:rPr>
              <a:t> </a:t>
            </a:r>
            <a:r>
              <a:rPr lang="en-US" sz="3095" u="sng">
                <a:solidFill>
                  <a:srgbClr val="0067FF"/>
                </a:solidFill>
                <a:latin typeface="Glacial Indifference"/>
                <a:hlinkClick r:id="rId5" tooltip="https://www.rera.wb.gov.in"/>
              </a:rPr>
              <a:t>www.rera.wb.gov.in</a:t>
            </a:r>
          </a:p>
        </p:txBody>
      </p:sp>
      <p:grpSp>
        <p:nvGrpSpPr>
          <p:cNvPr id="9" name="Group 9"/>
          <p:cNvGrpSpPr/>
          <p:nvPr/>
        </p:nvGrpSpPr>
        <p:grpSpPr>
          <a:xfrm>
            <a:off x="-24282" y="1028700"/>
            <a:ext cx="301209" cy="2006022"/>
            <a:chOff x="0" y="0"/>
            <a:chExt cx="429313" cy="2859179"/>
          </a:xfrm>
        </p:grpSpPr>
        <p:sp>
          <p:nvSpPr>
            <p:cNvPr id="10" name="Freeform 10"/>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F8866-3096-DA58-20CC-534EBBD0F35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AFAE946-B9F6-B6D1-5FCF-63658FB5A6C9}"/>
              </a:ext>
            </a:extLst>
          </p:cNvPr>
          <p:cNvGrpSpPr/>
          <p:nvPr/>
        </p:nvGrpSpPr>
        <p:grpSpPr>
          <a:xfrm>
            <a:off x="-13193055" y="-1416633"/>
            <a:ext cx="35058138" cy="12328814"/>
            <a:chOff x="0" y="0"/>
            <a:chExt cx="46744184" cy="16438418"/>
          </a:xfrm>
        </p:grpSpPr>
        <p:pic>
          <p:nvPicPr>
            <p:cNvPr id="3" name="Picture 3">
              <a:extLst>
                <a:ext uri="{FF2B5EF4-FFF2-40B4-BE49-F238E27FC236}">
                  <a16:creationId xmlns:a16="http://schemas.microsoft.com/office/drawing/2014/main" id="{3706044A-0BEB-B67D-8927-F2244A8DEB37}"/>
                </a:ext>
              </a:extLst>
            </p:cNvPr>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a:extLst>
                <a:ext uri="{FF2B5EF4-FFF2-40B4-BE49-F238E27FC236}">
                  <a16:creationId xmlns:a16="http://schemas.microsoft.com/office/drawing/2014/main" id="{8C646F80-F3D5-6333-7021-A317A70EF8E5}"/>
                </a:ext>
              </a:extLst>
            </p:cNvPr>
            <p:cNvPicPr>
              <a:picLocks noChangeAspect="1"/>
            </p:cNvPicPr>
            <p:nvPr/>
          </p:nvPicPr>
          <p:blipFill>
            <a:blip r:embed="rId2">
              <a:alphaModFix amt="6000"/>
            </a:blip>
            <a:srcRect/>
            <a:stretch>
              <a:fillRect/>
            </a:stretch>
          </p:blipFill>
          <p:spPr>
            <a:xfrm>
              <a:off x="0" y="8918386"/>
              <a:ext cx="22560095" cy="7520032"/>
            </a:xfrm>
            <a:prstGeom prst="rect">
              <a:avLst/>
            </a:prstGeom>
          </p:spPr>
        </p:pic>
      </p:grpSp>
      <p:pic>
        <p:nvPicPr>
          <p:cNvPr id="5" name="Picture 5">
            <a:extLst>
              <a:ext uri="{FF2B5EF4-FFF2-40B4-BE49-F238E27FC236}">
                <a16:creationId xmlns:a16="http://schemas.microsoft.com/office/drawing/2014/main" id="{B359C9EA-8C62-AC90-A277-D1BA734CD51C}"/>
              </a:ext>
            </a:extLst>
          </p:cNvPr>
          <p:cNvPicPr>
            <a:picLocks noChangeAspect="1"/>
          </p:cNvPicPr>
          <p:nvPr/>
        </p:nvPicPr>
        <p:blipFill>
          <a:blip r:embed="rId3"/>
          <a:srcRect r="55107"/>
          <a:stretch>
            <a:fillRect/>
          </a:stretch>
        </p:blipFill>
        <p:spPr>
          <a:xfrm>
            <a:off x="9144000" y="1028700"/>
            <a:ext cx="6563191" cy="7794155"/>
          </a:xfrm>
          <a:prstGeom prst="rect">
            <a:avLst/>
          </a:prstGeom>
        </p:spPr>
      </p:pic>
      <p:pic>
        <p:nvPicPr>
          <p:cNvPr id="6" name="Picture 6">
            <a:extLst>
              <a:ext uri="{FF2B5EF4-FFF2-40B4-BE49-F238E27FC236}">
                <a16:creationId xmlns:a16="http://schemas.microsoft.com/office/drawing/2014/main" id="{E5728D75-8E24-1726-8E0A-66A358BB9E06}"/>
              </a:ext>
            </a:extLst>
          </p:cNvPr>
          <p:cNvPicPr>
            <a:picLocks noChangeAspect="1"/>
          </p:cNvPicPr>
          <p:nvPr/>
        </p:nvPicPr>
        <p:blipFill>
          <a:blip r:embed="rId3"/>
          <a:srcRect l="48218"/>
          <a:stretch>
            <a:fillRect/>
          </a:stretch>
        </p:blipFill>
        <p:spPr>
          <a:xfrm>
            <a:off x="14095040" y="4505881"/>
            <a:ext cx="4192960" cy="4316974"/>
          </a:xfrm>
          <a:prstGeom prst="rect">
            <a:avLst/>
          </a:prstGeom>
        </p:spPr>
      </p:pic>
      <p:sp>
        <p:nvSpPr>
          <p:cNvPr id="7" name="TextBox 7">
            <a:extLst>
              <a:ext uri="{FF2B5EF4-FFF2-40B4-BE49-F238E27FC236}">
                <a16:creationId xmlns:a16="http://schemas.microsoft.com/office/drawing/2014/main" id="{024DCA78-DA2B-D587-5010-7186B078081D}"/>
              </a:ext>
            </a:extLst>
          </p:cNvPr>
          <p:cNvSpPr txBox="1"/>
          <p:nvPr/>
        </p:nvSpPr>
        <p:spPr>
          <a:xfrm>
            <a:off x="1028700" y="1142865"/>
            <a:ext cx="10750821" cy="1846659"/>
          </a:xfrm>
          <a:prstGeom prst="rect">
            <a:avLst/>
          </a:prstGeom>
        </p:spPr>
        <p:txBody>
          <a:bodyPr lIns="0" tIns="0" rIns="0" bIns="0" rtlCol="0" anchor="t">
            <a:spAutoFit/>
          </a:bodyPr>
          <a:lstStyle/>
          <a:p>
            <a:pPr marL="0" lvl="0" indent="0" algn="l">
              <a:lnSpc>
                <a:spcPts val="7231"/>
              </a:lnSpc>
              <a:spcBef>
                <a:spcPct val="0"/>
              </a:spcBef>
            </a:pPr>
            <a:r>
              <a:rPr lang="en-US" sz="6399" u="none" dirty="0">
                <a:solidFill>
                  <a:srgbClr val="021531"/>
                </a:solidFill>
                <a:latin typeface="Glacial Indifference Bold"/>
              </a:rPr>
              <a:t>Implementation Status –WBRERA_09.05.2025</a:t>
            </a:r>
          </a:p>
        </p:txBody>
      </p:sp>
      <p:sp>
        <p:nvSpPr>
          <p:cNvPr id="8" name="TextBox 8">
            <a:extLst>
              <a:ext uri="{FF2B5EF4-FFF2-40B4-BE49-F238E27FC236}">
                <a16:creationId xmlns:a16="http://schemas.microsoft.com/office/drawing/2014/main" id="{33D555D0-B609-6F02-72A3-051E013B9403}"/>
              </a:ext>
            </a:extLst>
          </p:cNvPr>
          <p:cNvSpPr txBox="1"/>
          <p:nvPr/>
        </p:nvSpPr>
        <p:spPr>
          <a:xfrm>
            <a:off x="1028700" y="4078799"/>
            <a:ext cx="9748937" cy="3795911"/>
          </a:xfrm>
          <a:prstGeom prst="rect">
            <a:avLst/>
          </a:prstGeom>
        </p:spPr>
        <p:txBody>
          <a:bodyPr lIns="0" tIns="0" rIns="0" bIns="0" rtlCol="0" anchor="t">
            <a:spAutoFit/>
          </a:bodyPr>
          <a:lstStyle/>
          <a:p>
            <a:pPr marL="668273" lvl="1" indent="-334136">
              <a:lnSpc>
                <a:spcPts val="3745"/>
              </a:lnSpc>
              <a:buFont typeface="Arial"/>
              <a:buChar char="•"/>
            </a:pPr>
            <a:r>
              <a:rPr lang="en-US" sz="3095" dirty="0">
                <a:solidFill>
                  <a:srgbClr val="021531"/>
                </a:solidFill>
                <a:latin typeface="Glacial Indifference"/>
              </a:rPr>
              <a:t>2826 Projects are registered under RERA in the State of West Bengal. </a:t>
            </a:r>
          </a:p>
          <a:p>
            <a:pPr marL="668273" lvl="1" indent="-334136">
              <a:lnSpc>
                <a:spcPts val="3745"/>
              </a:lnSpc>
              <a:buFont typeface="Arial"/>
              <a:buChar char="•"/>
            </a:pPr>
            <a:r>
              <a:rPr lang="en-US" sz="3095" dirty="0">
                <a:solidFill>
                  <a:srgbClr val="021531"/>
                </a:solidFill>
                <a:latin typeface="Glacial Indifference"/>
              </a:rPr>
              <a:t>812 Agents are registered under RERA in the State of West Bengal. </a:t>
            </a:r>
          </a:p>
          <a:p>
            <a:pPr marL="668273" lvl="1" indent="-334136">
              <a:lnSpc>
                <a:spcPts val="3745"/>
              </a:lnSpc>
              <a:buFont typeface="Arial"/>
              <a:buChar char="•"/>
            </a:pPr>
            <a:r>
              <a:rPr lang="en-US" sz="3095" dirty="0">
                <a:solidFill>
                  <a:srgbClr val="021531"/>
                </a:solidFill>
                <a:latin typeface="Glacial Indifference"/>
              </a:rPr>
              <a:t>The above figures does not include Project &amp; Agents registered under WBHIRA.</a:t>
            </a:r>
          </a:p>
          <a:p>
            <a:pPr marL="668273" lvl="1" indent="-334136">
              <a:lnSpc>
                <a:spcPts val="3745"/>
              </a:lnSpc>
              <a:buFont typeface="Arial"/>
              <a:buChar char="•"/>
            </a:pPr>
            <a:r>
              <a:rPr lang="en-US" sz="3095" dirty="0">
                <a:solidFill>
                  <a:srgbClr val="021531"/>
                </a:solidFill>
                <a:latin typeface="Glacial Indifference"/>
              </a:rPr>
              <a:t>Almost 1400 complaints are ongoing in the State of West Bengal.</a:t>
            </a:r>
          </a:p>
        </p:txBody>
      </p:sp>
      <p:grpSp>
        <p:nvGrpSpPr>
          <p:cNvPr id="9" name="Group 9">
            <a:extLst>
              <a:ext uri="{FF2B5EF4-FFF2-40B4-BE49-F238E27FC236}">
                <a16:creationId xmlns:a16="http://schemas.microsoft.com/office/drawing/2014/main" id="{AF31D711-073A-B9A2-9B51-CA90EEB4F694}"/>
              </a:ext>
            </a:extLst>
          </p:cNvPr>
          <p:cNvGrpSpPr/>
          <p:nvPr/>
        </p:nvGrpSpPr>
        <p:grpSpPr>
          <a:xfrm>
            <a:off x="-24282" y="1028700"/>
            <a:ext cx="301209" cy="2006022"/>
            <a:chOff x="0" y="0"/>
            <a:chExt cx="429313" cy="2859179"/>
          </a:xfrm>
        </p:grpSpPr>
        <p:sp>
          <p:nvSpPr>
            <p:cNvPr id="10" name="Freeform 10">
              <a:extLst>
                <a:ext uri="{FF2B5EF4-FFF2-40B4-BE49-F238E27FC236}">
                  <a16:creationId xmlns:a16="http://schemas.microsoft.com/office/drawing/2014/main" id="{82DB0074-250A-387F-35CA-29196F7FA388}"/>
                </a:ext>
              </a:extLst>
            </p:cNvPr>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extLst>
      <p:ext uri="{BB962C8B-B14F-4D97-AF65-F5344CB8AC3E}">
        <p14:creationId xmlns:p14="http://schemas.microsoft.com/office/powerpoint/2010/main" val="177896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3055" y="-1416633"/>
            <a:ext cx="35058138" cy="12328814"/>
            <a:chOff x="0" y="0"/>
            <a:chExt cx="46744184" cy="16438418"/>
          </a:xfrm>
        </p:grpSpPr>
        <p:pic>
          <p:nvPicPr>
            <p:cNvPr id="3" name="Picture 3"/>
            <p:cNvPicPr>
              <a:picLocks noChangeAspect="1"/>
            </p:cNvPicPr>
            <p:nvPr/>
          </p:nvPicPr>
          <p:blipFill>
            <a:blip r:embed="rId2">
              <a:alphaModFix amt="6000"/>
            </a:blip>
            <a:srcRect/>
            <a:stretch>
              <a:fillRect/>
            </a:stretch>
          </p:blipFill>
          <p:spPr>
            <a:xfrm>
              <a:off x="24184089" y="0"/>
              <a:ext cx="22560095" cy="7520032"/>
            </a:xfrm>
            <a:prstGeom prst="rect">
              <a:avLst/>
            </a:prstGeom>
          </p:spPr>
        </p:pic>
        <p:pic>
          <p:nvPicPr>
            <p:cNvPr id="4" name="Picture 4"/>
            <p:cNvPicPr>
              <a:picLocks noChangeAspect="1"/>
            </p:cNvPicPr>
            <p:nvPr/>
          </p:nvPicPr>
          <p:blipFill>
            <a:blip r:embed="rId2">
              <a:alphaModFix amt="6000"/>
            </a:blip>
            <a:srcRect/>
            <a:stretch>
              <a:fillRect/>
            </a:stretch>
          </p:blipFill>
          <p:spPr>
            <a:xfrm>
              <a:off x="0" y="8918386"/>
              <a:ext cx="22560095" cy="7520032"/>
            </a:xfrm>
            <a:prstGeom prst="rect">
              <a:avLst/>
            </a:prstGeom>
          </p:spPr>
        </p:pic>
      </p:grpSp>
      <p:grpSp>
        <p:nvGrpSpPr>
          <p:cNvPr id="5" name="Group 5"/>
          <p:cNvGrpSpPr/>
          <p:nvPr/>
        </p:nvGrpSpPr>
        <p:grpSpPr>
          <a:xfrm>
            <a:off x="1028700" y="3642308"/>
            <a:ext cx="15947478" cy="5615992"/>
            <a:chOff x="0" y="0"/>
            <a:chExt cx="20074421" cy="7069317"/>
          </a:xfrm>
        </p:grpSpPr>
        <p:sp>
          <p:nvSpPr>
            <p:cNvPr id="6" name="Freeform 6"/>
            <p:cNvSpPr/>
            <p:nvPr/>
          </p:nvSpPr>
          <p:spPr>
            <a:xfrm>
              <a:off x="0" y="0"/>
              <a:ext cx="20074421" cy="7069317"/>
            </a:xfrm>
            <a:custGeom>
              <a:avLst/>
              <a:gdLst/>
              <a:ahLst/>
              <a:cxnLst/>
              <a:rect l="l" t="t" r="r" b="b"/>
              <a:pathLst>
                <a:path w="20074421" h="7069317">
                  <a:moveTo>
                    <a:pt x="0" y="0"/>
                  </a:moveTo>
                  <a:lnTo>
                    <a:pt x="20074421" y="0"/>
                  </a:lnTo>
                  <a:lnTo>
                    <a:pt x="20074421" y="7069317"/>
                  </a:lnTo>
                  <a:lnTo>
                    <a:pt x="0" y="7069317"/>
                  </a:lnTo>
                  <a:close/>
                </a:path>
              </a:pathLst>
            </a:custGeom>
            <a:solidFill>
              <a:srgbClr val="021531"/>
            </a:solidFill>
          </p:spPr>
        </p:sp>
      </p:grpSp>
      <p:sp>
        <p:nvSpPr>
          <p:cNvPr id="7" name="TextBox 7"/>
          <p:cNvSpPr txBox="1"/>
          <p:nvPr/>
        </p:nvSpPr>
        <p:spPr>
          <a:xfrm>
            <a:off x="1028700" y="1142865"/>
            <a:ext cx="11421120" cy="1857121"/>
          </a:xfrm>
          <a:prstGeom prst="rect">
            <a:avLst/>
          </a:prstGeom>
        </p:spPr>
        <p:txBody>
          <a:bodyPr lIns="0" tIns="0" rIns="0" bIns="0" rtlCol="0" anchor="t">
            <a:spAutoFit/>
          </a:bodyPr>
          <a:lstStyle/>
          <a:p>
            <a:pPr marL="0" lvl="0" indent="0" algn="l">
              <a:lnSpc>
                <a:spcPts val="7231"/>
              </a:lnSpc>
              <a:spcBef>
                <a:spcPct val="0"/>
              </a:spcBef>
            </a:pPr>
            <a:r>
              <a:rPr lang="en-US" sz="6399" u="none">
                <a:solidFill>
                  <a:srgbClr val="021531"/>
                </a:solidFill>
                <a:latin typeface="Glacial Indifference Bold"/>
              </a:rPr>
              <a:t>APPLICABILITY OF RERA ACT – 1 - PROMOTERS</a:t>
            </a:r>
          </a:p>
        </p:txBody>
      </p:sp>
      <p:sp>
        <p:nvSpPr>
          <p:cNvPr id="8" name="TextBox 8"/>
          <p:cNvSpPr txBox="1"/>
          <p:nvPr/>
        </p:nvSpPr>
        <p:spPr>
          <a:xfrm>
            <a:off x="1585488" y="4308558"/>
            <a:ext cx="14833902" cy="4349115"/>
          </a:xfrm>
          <a:prstGeom prst="rect">
            <a:avLst/>
          </a:prstGeom>
        </p:spPr>
        <p:txBody>
          <a:bodyPr lIns="0" tIns="0" rIns="0" bIns="0" rtlCol="0" anchor="t">
            <a:spAutoFit/>
          </a:bodyPr>
          <a:lstStyle/>
          <a:p>
            <a:pPr marL="690877" lvl="1" indent="-345439">
              <a:lnSpc>
                <a:spcPts val="3871"/>
              </a:lnSpc>
              <a:buFont typeface="Arial"/>
              <a:buChar char="•"/>
            </a:pPr>
            <a:r>
              <a:rPr lang="en-US" sz="3199">
                <a:solidFill>
                  <a:srgbClr val="FFFFFF"/>
                </a:solidFill>
                <a:latin typeface="Glacial Indifference Bold"/>
              </a:rPr>
              <a:t>For Ongoing Project : </a:t>
            </a:r>
          </a:p>
          <a:p>
            <a:pPr>
              <a:lnSpc>
                <a:spcPts val="3387"/>
              </a:lnSpc>
            </a:pPr>
            <a:endParaRPr lang="en-US" sz="3199">
              <a:solidFill>
                <a:srgbClr val="FFFFFF"/>
              </a:solidFill>
              <a:latin typeface="Glacial Indifference Bold"/>
            </a:endParaRPr>
          </a:p>
          <a:p>
            <a:pPr marL="1209039" lvl="2" indent="-403013">
              <a:lnSpc>
                <a:spcPts val="3387"/>
              </a:lnSpc>
              <a:buFont typeface="Arial"/>
              <a:buChar char="⚬"/>
            </a:pPr>
            <a:r>
              <a:rPr lang="en-US" sz="2799">
                <a:solidFill>
                  <a:srgbClr val="FFFFFF"/>
                </a:solidFill>
                <a:latin typeface="Glacial Indifference"/>
              </a:rPr>
              <a:t>Ongoing Projects on the commencement of this Act – Not received Completion Certificate (CC) shall be required to register with Authority (WBRERA)</a:t>
            </a:r>
          </a:p>
          <a:p>
            <a:pPr marL="1209039" lvl="2" indent="-403013">
              <a:lnSpc>
                <a:spcPts val="3387"/>
              </a:lnSpc>
              <a:buFont typeface="Arial"/>
              <a:buChar char="⚬"/>
            </a:pPr>
            <a:r>
              <a:rPr lang="en-US" sz="2799">
                <a:solidFill>
                  <a:srgbClr val="FFFFFF"/>
                </a:solidFill>
                <a:latin typeface="Glacial Indifference"/>
              </a:rPr>
              <a:t>Timeline – Within 3 Months from the date of commencement of this Act. </a:t>
            </a:r>
          </a:p>
          <a:p>
            <a:pPr marL="1209039" lvl="2" indent="-403013">
              <a:lnSpc>
                <a:spcPts val="3387"/>
              </a:lnSpc>
              <a:buFont typeface="Arial"/>
              <a:buChar char="⚬"/>
            </a:pPr>
            <a:r>
              <a:rPr lang="en-US" sz="2799">
                <a:solidFill>
                  <a:srgbClr val="FFFFFF"/>
                </a:solidFill>
                <a:latin typeface="Glacial Indifference"/>
              </a:rPr>
              <a:t>Area of Land to be Developed &lt; 500 Sq. Meter ( 1 Meter = 10.7639 Sq. Feet) and ,</a:t>
            </a:r>
          </a:p>
          <a:p>
            <a:pPr marL="1209039" lvl="2" indent="-403013">
              <a:lnSpc>
                <a:spcPts val="3387"/>
              </a:lnSpc>
              <a:buFont typeface="Arial"/>
              <a:buChar char="⚬"/>
            </a:pPr>
            <a:r>
              <a:rPr lang="en-US" sz="2799">
                <a:solidFill>
                  <a:srgbClr val="FFFFFF"/>
                </a:solidFill>
                <a:latin typeface="Glacial Indifference"/>
              </a:rPr>
              <a:t>Number of Apartment to be developed does not Exceed 8</a:t>
            </a:r>
          </a:p>
          <a:p>
            <a:pPr marL="1209039" lvl="2" indent="-403013">
              <a:lnSpc>
                <a:spcPts val="3387"/>
              </a:lnSpc>
              <a:buFont typeface="Arial"/>
              <a:buChar char="⚬"/>
            </a:pPr>
            <a:r>
              <a:rPr lang="en-US" sz="2799">
                <a:solidFill>
                  <a:srgbClr val="FFFFFF"/>
                </a:solidFill>
                <a:latin typeface="Glacial Indifference"/>
              </a:rPr>
              <a:t>Section 2(e) defines apartment as – Block , chamber , Unit , flat , office , showroom , shop , premises , suit , tenement used or intended to be used for residential / Commercial Use .</a:t>
            </a:r>
          </a:p>
        </p:txBody>
      </p:sp>
      <p:grpSp>
        <p:nvGrpSpPr>
          <p:cNvPr id="9" name="Group 9"/>
          <p:cNvGrpSpPr/>
          <p:nvPr/>
        </p:nvGrpSpPr>
        <p:grpSpPr>
          <a:xfrm>
            <a:off x="-24282" y="1028700"/>
            <a:ext cx="301209" cy="2006022"/>
            <a:chOff x="0" y="0"/>
            <a:chExt cx="429313" cy="2859179"/>
          </a:xfrm>
        </p:grpSpPr>
        <p:sp>
          <p:nvSpPr>
            <p:cNvPr id="10" name="Freeform 10"/>
            <p:cNvSpPr/>
            <p:nvPr/>
          </p:nvSpPr>
          <p:spPr>
            <a:xfrm>
              <a:off x="0" y="0"/>
              <a:ext cx="429313" cy="2859179"/>
            </a:xfrm>
            <a:custGeom>
              <a:avLst/>
              <a:gdLst/>
              <a:ahLst/>
              <a:cxnLst/>
              <a:rect l="l" t="t" r="r" b="b"/>
              <a:pathLst>
                <a:path w="429313" h="2859179">
                  <a:moveTo>
                    <a:pt x="0" y="0"/>
                  </a:moveTo>
                  <a:lnTo>
                    <a:pt x="429313" y="0"/>
                  </a:lnTo>
                  <a:lnTo>
                    <a:pt x="429313" y="2859179"/>
                  </a:lnTo>
                  <a:lnTo>
                    <a:pt x="0" y="2859179"/>
                  </a:lnTo>
                  <a:close/>
                </a:path>
              </a:pathLst>
            </a:custGeom>
            <a:solidFill>
              <a:srgbClr val="FF9D03"/>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2550</Words>
  <Application>Microsoft Office PowerPoint</Application>
  <PresentationFormat>Custom</PresentationFormat>
  <Paragraphs>241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Glacial Indifference</vt:lpstr>
      <vt:lpstr>Glacial Indifference Bold Italics</vt:lpstr>
      <vt:lpstr>Glacial Indifference Bold</vt:lpstr>
      <vt:lpstr>Arial</vt:lpstr>
      <vt:lpstr>Calibri</vt:lpstr>
      <vt:lpstr>Glacial Indifference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RERA Sathi</dc:title>
  <dc:creator>RERASATHI</dc:creator>
  <cp:lastModifiedBy>Gopal Lodha</cp:lastModifiedBy>
  <cp:revision>11</cp:revision>
  <dcterms:created xsi:type="dcterms:W3CDTF">2006-08-16T00:00:00Z</dcterms:created>
  <dcterms:modified xsi:type="dcterms:W3CDTF">2025-05-10T02:26:15Z</dcterms:modified>
  <dc:identifier>DAFZfBic-s0</dc:identifier>
</cp:coreProperties>
</file>